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472" r:id="rId10"/>
    <p:sldId id="473" r:id="rId11"/>
    <p:sldId id="471" r:id="rId12"/>
    <p:sldId id="1863" r:id="rId13"/>
    <p:sldId id="1864" r:id="rId14"/>
    <p:sldId id="1865" r:id="rId15"/>
    <p:sldId id="1882" r:id="rId16"/>
    <p:sldId id="1590" r:id="rId17"/>
    <p:sldId id="26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F074-FD7F-4289-AFAE-CC6328841EEC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04DD1-7AD6-4E68-9D87-30E62DA05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19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Microsoft Connect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5/15/2019 5:27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7416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1B523-0374-4223-8C08-61F5E9DD4A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277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>
                <a:latin typeface="Consolas" panose="020B0609020204030204" pitchFamily="49" charset="0"/>
              </a:rPr>
              <a:t>{</a:t>
            </a:r>
          </a:p>
          <a:p>
            <a:r>
              <a:rPr lang="en-US" sz="1200">
                <a:latin typeface="Consolas" panose="020B0609020204030204" pitchFamily="49" charset="0"/>
              </a:rPr>
              <a:t>  "id": "0d799b14-404b-4859-b2f6-50c5ee2a2c3a",</a:t>
            </a:r>
          </a:p>
          <a:p>
            <a:r>
              <a:rPr lang="en-US" sz="1200">
                <a:latin typeface="Consolas" panose="020B0609020204030204" pitchFamily="49" charset="0"/>
              </a:rPr>
              <a:t>  "timestamp": "2018-02-28T00:42:54.4509516Z",</a:t>
            </a:r>
          </a:p>
          <a:p>
            <a:r>
              <a:rPr lang="en-US" sz="1200">
                <a:latin typeface="Consolas" panose="020B0609020204030204" pitchFamily="49" charset="0"/>
              </a:rPr>
              <a:t>  "action": "push</a:t>
            </a:r>
            <a:r>
              <a:rPr lang="en-US" sz="120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-quarantined</a:t>
            </a:r>
            <a:r>
              <a:rPr lang="en-US" sz="1200">
                <a:latin typeface="Consolas" panose="020B0609020204030204" pitchFamily="49" charset="0"/>
              </a:rPr>
              <a:t>",</a:t>
            </a:r>
          </a:p>
          <a:p>
            <a:r>
              <a:rPr lang="en-US" sz="1200">
                <a:latin typeface="Consolas" panose="020B0609020204030204" pitchFamily="49" charset="0"/>
              </a:rPr>
              <a:t>  "target": {</a:t>
            </a:r>
          </a:p>
          <a:p>
            <a:r>
              <a:rPr lang="en-US" sz="1200">
                <a:latin typeface="Consolas" panose="020B0609020204030204" pitchFamily="49" charset="0"/>
              </a:rPr>
              <a:t>    "</a:t>
            </a:r>
            <a:r>
              <a:rPr lang="en-US" sz="1200" err="1">
                <a:latin typeface="Consolas" panose="020B0609020204030204" pitchFamily="49" charset="0"/>
              </a:rPr>
              <a:t>mediaType</a:t>
            </a:r>
            <a:r>
              <a:rPr lang="en-US" sz="1200">
                <a:latin typeface="Consolas" panose="020B0609020204030204" pitchFamily="49" charset="0"/>
              </a:rPr>
              <a:t>": "application/vnd.docker.distribution.manifest.v2+json",</a:t>
            </a:r>
          </a:p>
          <a:p>
            <a:r>
              <a:rPr lang="en-US" sz="1200">
                <a:latin typeface="Consolas" panose="020B0609020204030204" pitchFamily="49" charset="0"/>
              </a:rPr>
              <a:t>    "size": 1791,</a:t>
            </a:r>
          </a:p>
          <a:p>
            <a:r>
              <a:rPr lang="en-US" sz="1200">
                <a:latin typeface="Consolas" panose="020B0609020204030204" pitchFamily="49" charset="0"/>
              </a:rPr>
              <a:t>    "digest": "sha256:91ef6</a:t>
            </a:r>
          </a:p>
          <a:p>
            <a:r>
              <a:rPr lang="en-US" sz="1200">
                <a:latin typeface="Consolas" panose="020B0609020204030204" pitchFamily="49" charset="0"/>
              </a:rPr>
              <a:t>    "length": 1791,</a:t>
            </a:r>
          </a:p>
          <a:p>
            <a:r>
              <a:rPr lang="en-US" sz="1200">
                <a:latin typeface="Consolas" panose="020B0609020204030204" pitchFamily="49" charset="0"/>
              </a:rPr>
              <a:t>    "repository": “</a:t>
            </a:r>
            <a:r>
              <a:rPr lang="en-US" sz="1200" err="1">
                <a:latin typeface="Consolas" panose="020B0609020204030204" pitchFamily="49" charset="0"/>
              </a:rPr>
              <a:t>th</a:t>
            </a:r>
            <a:r>
              <a:rPr lang="en-US" sz="1200">
                <a:latin typeface="Consolas" panose="020B0609020204030204" pitchFamily="49" charset="0"/>
              </a:rPr>
              <a:t>",</a:t>
            </a:r>
          </a:p>
          <a:p>
            <a:r>
              <a:rPr lang="en-US" sz="1200">
                <a:latin typeface="Consolas" panose="020B0609020204030204" pitchFamily="49" charset="0"/>
              </a:rPr>
              <a:t>    "tag": "1.0"</a:t>
            </a:r>
          </a:p>
          <a:p>
            <a:r>
              <a:rPr lang="en-US" sz="1200">
                <a:latin typeface="Consolas" panose="020B0609020204030204" pitchFamily="49" charset="0"/>
              </a:rPr>
              <a:t>  },</a:t>
            </a:r>
          </a:p>
          <a:p>
            <a:r>
              <a:rPr lang="en-US" sz="1200">
                <a:latin typeface="Consolas" panose="020B0609020204030204" pitchFamily="49" charset="0"/>
              </a:rPr>
              <a:t>  "request": {</a:t>
            </a:r>
          </a:p>
          <a:p>
            <a:r>
              <a:rPr lang="en-US" sz="1200">
                <a:latin typeface="Consolas" panose="020B0609020204030204" pitchFamily="49" charset="0"/>
              </a:rPr>
              <a:t>    "id": "978fc988-1e06-49ee-bf71-4f6e331d1591",</a:t>
            </a:r>
          </a:p>
          <a:p>
            <a:r>
              <a:rPr lang="en-US" sz="1200">
                <a:latin typeface="Consolas" panose="020B0609020204030204" pitchFamily="49" charset="0"/>
              </a:rPr>
              <a:t>    "host": "jengademos.azurecr-test.io",</a:t>
            </a:r>
          </a:p>
          <a:p>
            <a:r>
              <a:rPr lang="en-US" sz="1200">
                <a:latin typeface="Consolas" panose="020B0609020204030204" pitchFamily="49" charset="0"/>
              </a:rPr>
              <a:t>    "method": "PUT",</a:t>
            </a:r>
          </a:p>
          <a:p>
            <a:r>
              <a:rPr lang="en-US" sz="1200">
                <a:latin typeface="Consolas" panose="020B0609020204030204" pitchFamily="49" charset="0"/>
              </a:rPr>
              <a:t>    "</a:t>
            </a:r>
            <a:r>
              <a:rPr lang="en-US" sz="1200" err="1">
                <a:latin typeface="Consolas" panose="020B0609020204030204" pitchFamily="49" charset="0"/>
              </a:rPr>
              <a:t>useragent</a:t>
            </a:r>
            <a:r>
              <a:rPr lang="en-US" sz="1200">
                <a:latin typeface="Consolas" panose="020B0609020204030204" pitchFamily="49" charset="0"/>
              </a:rPr>
              <a:t>": "docker/18.03.0-ce-rc1 go/go1.9.4 git-commit/c160c73 kernel/4.9.75-linuxkit-aufs </a:t>
            </a:r>
            <a:r>
              <a:rPr lang="en-US" sz="1200" err="1">
                <a:latin typeface="Consolas" panose="020B0609020204030204" pitchFamily="49" charset="0"/>
              </a:rPr>
              <a:t>os</a:t>
            </a:r>
            <a:r>
              <a:rPr lang="en-US" sz="1200">
                <a:latin typeface="Consolas" panose="020B0609020204030204" pitchFamily="49" charset="0"/>
              </a:rPr>
              <a:t>/</a:t>
            </a:r>
            <a:r>
              <a:rPr lang="en-US" sz="1200" err="1">
                <a:latin typeface="Consolas" panose="020B0609020204030204" pitchFamily="49" charset="0"/>
              </a:rPr>
              <a:t>linux</a:t>
            </a:r>
            <a:r>
              <a:rPr lang="en-US" sz="1200">
                <a:latin typeface="Consolas" panose="020B0609020204030204" pitchFamily="49" charset="0"/>
              </a:rPr>
              <a:t> arch/amd64 </a:t>
            </a:r>
            <a:r>
              <a:rPr lang="en-US" sz="1200" err="1">
                <a:latin typeface="Consolas" panose="020B0609020204030204" pitchFamily="49" charset="0"/>
              </a:rPr>
              <a:t>UpstreamClient</a:t>
            </a:r>
            <a:r>
              <a:rPr lang="en-US" sz="1200">
                <a:latin typeface="Consolas" panose="020B0609020204030204" pitchFamily="49" charset="0"/>
              </a:rPr>
              <a:t>(Docker-Client/18.03.0-ce-rc1 \\(windows\\))"</a:t>
            </a:r>
          </a:p>
          <a:p>
            <a:r>
              <a:rPr lang="en-US" sz="1200">
                <a:latin typeface="Consolas" panose="020B0609020204030204" pitchFamily="49" charset="0"/>
              </a:rPr>
              <a:t>  }</a:t>
            </a:r>
          </a:p>
          <a:p>
            <a:r>
              <a:rPr lang="en-US" sz="1200">
                <a:latin typeface="Consolas" panose="020B0609020204030204" pitchFamily="49" charset="0"/>
              </a:rPr>
              <a:t>}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1B523-0374-4223-8C08-61F5E9DD4A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7360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1B523-0374-4223-8C08-61F5E9DD4A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183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88E2A-2F83-46D6-9A31-A4D7CE40C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BE4B3F-D4F5-4053-958B-8C4D437AF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FE454-04E8-4087-A823-F7701495F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8905-90AD-4C11-9554-F045CF091F5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F212D-0E8C-49FA-9CFB-BA385B3B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059F3-F861-4DFA-8FFC-C1E799ED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21DE-A9AB-48E6-9FDB-3483DB7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7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3EB5-EB2C-455E-9186-28828009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9CA48-B53A-43AA-A922-024A18937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A3CBE-83D0-47F3-98D2-CC881B26C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8905-90AD-4C11-9554-F045CF091F5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2C6F0-3710-40DF-BC4E-0CBF56326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02684-E299-48B4-B016-BD099B74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21DE-A9AB-48E6-9FDB-3483DB7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4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422225-FCFC-4B2F-AF41-8D1E09D85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39E644-57C9-4BB7-965A-C46BA0983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BE2AB-5BCD-4C29-8E96-D8E90DCC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8905-90AD-4C11-9554-F045CF091F5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D07F1-29E2-4B9E-B3C9-EA466BCE4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AB86A-E483-4C51-BC8C-270A2F78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21DE-A9AB-48E6-9FDB-3483DB7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02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D4E85-561A-43F9-9464-4F33CFFD8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646C0-A652-489A-A683-C161AF050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586CA-6081-497E-A00D-CD8E3BB54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8905-90AD-4C11-9554-F045CF091F5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C109-B520-4C8F-A5D9-56786AD9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E8A48-D10B-4078-9EE0-8ACF2285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21DE-A9AB-48E6-9FDB-3483DB7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7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2AAB-403B-439B-A045-16A8C591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17154-2265-4529-92E4-9BED10432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6B634-5DA7-4F72-B245-2616CA86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8905-90AD-4C11-9554-F045CF091F5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94416-C8E0-4C52-8689-B821B919A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E99B4-163E-41D7-8E27-3855818E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21DE-A9AB-48E6-9FDB-3483DB7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188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7109B-9226-41F4-84A3-0AEECAAF7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41581-21D0-4251-934E-DD0633E9F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67070C-5AE3-4947-B9FC-FF1BA0CCA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181FD4-1550-4DBD-B31A-3842C03E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8905-90AD-4C11-9554-F045CF091F5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CEFCD-6810-4A99-B99E-D2829BE83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65CDE-5533-43C3-817B-09322BE9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21DE-A9AB-48E6-9FDB-3483DB7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580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67AFD-B189-4DE9-8FD7-238DB65C0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1D3AF-EFF5-43D1-BB84-71509040B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4309D-962D-4732-AF27-2262D80A0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3EBCA-6364-4773-9408-FE0155060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47EBBC-4311-4512-AB11-4BFE95E0A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F3A37F-95C5-4E1D-A2CE-59A54D47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8905-90AD-4C11-9554-F045CF091F5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BEB848-33DD-40C9-98FF-6AE197D33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6BA339-9244-43E8-9618-863CD6EF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21DE-A9AB-48E6-9FDB-3483DB7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55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B233-70DA-4B4E-8815-B236A6535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ABB20-5E42-44D6-BE0D-AA14ABCB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8905-90AD-4C11-9554-F045CF091F5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82092-1BB1-45E2-AA57-04D29DBA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6ACEE-2622-487A-9BE8-C7D270CA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21DE-A9AB-48E6-9FDB-3483DB7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458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D9449-AD24-48F5-8339-0D0A539A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8905-90AD-4C11-9554-F045CF091F5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36704-4A04-4C61-AB5C-485DD2C5A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3A4CF-70C7-4BBB-9039-5D3F37F8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21DE-A9AB-48E6-9FDB-3483DB7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5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ECBA1-50A1-4790-B890-8C79471B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25186-9274-4D73-99C5-4EBB5C285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4459F-1179-4F3E-A240-32B678B33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8F540-595F-4C07-BF75-4B0A484E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8905-90AD-4C11-9554-F045CF091F5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B27CF-8A9A-433D-98F6-E7701456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32CD0-DD38-45DA-8B6B-28718C40F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21DE-A9AB-48E6-9FDB-3483DB7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17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252C-EDC8-429C-91CF-6F4CDB6E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100AE0-F97C-4F8E-872D-3A11924554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F0231-C793-4EA0-9BC4-18964F469D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DB9BAC-09C1-4310-B086-1C67864E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8905-90AD-4C11-9554-F045CF091F5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F82CE-B52C-4E46-AA62-8D9BFE40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30CD8-0CA7-494F-96BF-4BFAF2C7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21DE-A9AB-48E6-9FDB-3483DB7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1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0EACF-EBF8-446A-80AF-662482202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FC16A-0229-411D-9E3A-11A1AA21A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EFC9D-78E2-4CAF-93FA-3775C054E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8905-90AD-4C11-9554-F045CF091F56}" type="datetimeFigureOut">
              <a:rPr lang="en-US" smtClean="0"/>
              <a:t>5/15/2019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D302B-FE91-4345-A57E-BB1000458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8216F-EC54-4456-9428-AFDB633582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521DE-A9AB-48E6-9FDB-3483DB76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4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stevelasker.blog/" TargetMode="External"/><Relationship Id="rId7" Type="http://schemas.openxmlformats.org/officeDocument/2006/relationships/image" Target="../media/image3.png"/><Relationship Id="rId2" Type="http://schemas.openxmlformats.org/officeDocument/2006/relationships/hyperlink" Target="mailto:Steve.Lasker@Microsoft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s://github.com/stevelaske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18" Type="http://schemas.openxmlformats.org/officeDocument/2006/relationships/image" Target="../media/image42.png"/><Relationship Id="rId26" Type="http://schemas.openxmlformats.org/officeDocument/2006/relationships/image" Target="../media/image18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microsoft.com/office/2007/relationships/hdphoto" Target="../media/hdphoto1.wdp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0.png"/><Relationship Id="rId20" Type="http://schemas.openxmlformats.org/officeDocument/2006/relationships/image" Target="../media/image21.png"/><Relationship Id="rId29" Type="http://schemas.openxmlformats.org/officeDocument/2006/relationships/image" Target="../media/image46.png"/><Relationship Id="rId1" Type="http://schemas.openxmlformats.org/officeDocument/2006/relationships/tags" Target="../tags/tag1.xml"/><Relationship Id="rId6" Type="http://schemas.openxmlformats.org/officeDocument/2006/relationships/image" Target="../media/image24.emf"/><Relationship Id="rId11" Type="http://schemas.openxmlformats.org/officeDocument/2006/relationships/image" Target="../media/image35.svg"/><Relationship Id="rId24" Type="http://schemas.openxmlformats.org/officeDocument/2006/relationships/image" Target="../media/image44.png"/><Relationship Id="rId5" Type="http://schemas.openxmlformats.org/officeDocument/2006/relationships/image" Target="../media/image30.emf"/><Relationship Id="rId15" Type="http://schemas.openxmlformats.org/officeDocument/2006/relationships/image" Target="../media/image39.png"/><Relationship Id="rId23" Type="http://schemas.openxmlformats.org/officeDocument/2006/relationships/image" Target="../media/image20.png"/><Relationship Id="rId28" Type="http://schemas.openxmlformats.org/officeDocument/2006/relationships/image" Target="../media/image45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31" Type="http://schemas.openxmlformats.org/officeDocument/2006/relationships/image" Target="../media/image47.png"/><Relationship Id="rId4" Type="http://schemas.openxmlformats.org/officeDocument/2006/relationships/image" Target="../media/image23.emf"/><Relationship Id="rId9" Type="http://schemas.openxmlformats.org/officeDocument/2006/relationships/image" Target="../media/image33.svg"/><Relationship Id="rId14" Type="http://schemas.openxmlformats.org/officeDocument/2006/relationships/image" Target="../media/image38.emf"/><Relationship Id="rId22" Type="http://schemas.openxmlformats.org/officeDocument/2006/relationships/image" Target="../media/image26.png"/><Relationship Id="rId27" Type="http://schemas.openxmlformats.org/officeDocument/2006/relationships/image" Target="../media/image19.svg"/><Relationship Id="rId30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zureCR/QuarantinePattern-Spec/blob/master/spec.m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3.svg"/><Relationship Id="rId18" Type="http://schemas.openxmlformats.org/officeDocument/2006/relationships/image" Target="../media/image29.png"/><Relationship Id="rId3" Type="http://schemas.openxmlformats.org/officeDocument/2006/relationships/image" Target="../media/image12.svg"/><Relationship Id="rId7" Type="http://schemas.openxmlformats.org/officeDocument/2006/relationships/image" Target="../media/image24.emf"/><Relationship Id="rId12" Type="http://schemas.openxmlformats.org/officeDocument/2006/relationships/image" Target="../media/image32.png"/><Relationship Id="rId17" Type="http://schemas.openxmlformats.org/officeDocument/2006/relationships/image" Target="../media/image19.svg"/><Relationship Id="rId2" Type="http://schemas.openxmlformats.org/officeDocument/2006/relationships/image" Target="../media/image48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emf"/><Relationship Id="rId11" Type="http://schemas.openxmlformats.org/officeDocument/2006/relationships/image" Target="../media/image35.svg"/><Relationship Id="rId5" Type="http://schemas.openxmlformats.org/officeDocument/2006/relationships/image" Target="../media/image26.png"/><Relationship Id="rId15" Type="http://schemas.openxmlformats.org/officeDocument/2006/relationships/image" Target="../media/image37.svg"/><Relationship Id="rId10" Type="http://schemas.openxmlformats.org/officeDocument/2006/relationships/image" Target="../media/image34.png"/><Relationship Id="rId4" Type="http://schemas.openxmlformats.org/officeDocument/2006/relationships/image" Target="../media/image45.png"/><Relationship Id="rId9" Type="http://schemas.openxmlformats.org/officeDocument/2006/relationships/image" Target="../media/image30.emf"/><Relationship Id="rId1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23.emf"/><Relationship Id="rId11" Type="http://schemas.openxmlformats.org/officeDocument/2006/relationships/image" Target="../media/image21.png"/><Relationship Id="rId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49.png"/><Relationship Id="rId9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://aka.ms/acr/vnet" TargetMode="External"/><Relationship Id="rId7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svg"/><Relationship Id="rId5" Type="http://schemas.openxmlformats.org/officeDocument/2006/relationships/image" Target="../media/image48.png"/><Relationship Id="rId10" Type="http://schemas.openxmlformats.org/officeDocument/2006/relationships/image" Target="../media/image56.png"/><Relationship Id="rId4" Type="http://schemas.openxmlformats.org/officeDocument/2006/relationships/image" Target="../media/image23.emf"/><Relationship Id="rId9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9.jpeg"/><Relationship Id="rId4" Type="http://schemas.openxmlformats.org/officeDocument/2006/relationships/image" Target="../media/image12.sv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13" Type="http://schemas.openxmlformats.org/officeDocument/2006/relationships/image" Target="../media/image28.png"/><Relationship Id="rId3" Type="http://schemas.openxmlformats.org/officeDocument/2006/relationships/image" Target="../media/image19.svg"/><Relationship Id="rId7" Type="http://schemas.openxmlformats.org/officeDocument/2006/relationships/image" Target="../media/image3.png"/><Relationship Id="rId12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20.png"/><Relationship Id="rId9" Type="http://schemas.openxmlformats.org/officeDocument/2006/relationships/image" Target="../media/image24.emf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3199B-A74C-426C-B327-5656D3DF50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Securing Container Workloads</a:t>
            </a:r>
            <a:br>
              <a:rPr lang="en-US" b="1" dirty="0"/>
            </a:br>
            <a:r>
              <a:rPr lang="en-US" sz="4900" b="1" dirty="0"/>
              <a:t>Build, Sign, Scan, Push, Deploy &amp; </a:t>
            </a:r>
            <a:r>
              <a:rPr lang="en-US" sz="4900" b="1" dirty="0" err="1"/>
              <a:t>VNets</a:t>
            </a:r>
            <a:endParaRPr lang="en-US" sz="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B0A50-43C3-47D1-8112-A23A4D7DC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Oh My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53EC4-878F-4E26-8115-28E2D0D0D758}"/>
              </a:ext>
            </a:extLst>
          </p:cNvPr>
          <p:cNvSpPr txBox="1"/>
          <p:nvPr/>
        </p:nvSpPr>
        <p:spPr>
          <a:xfrm>
            <a:off x="517862" y="4838676"/>
            <a:ext cx="315741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2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3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4"/>
              </a:rPr>
              <a:t>https://github.com/stevelasker</a:t>
            </a:r>
            <a:endParaRPr lang="en-US" sz="1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 descr="Image result for blog logo">
            <a:extLst>
              <a:ext uri="{FF2B5EF4-FFF2-40B4-BE49-F238E27FC236}">
                <a16:creationId xmlns:a16="http://schemas.microsoft.com/office/drawing/2014/main" id="{B9E0C507-80D4-4083-B99F-43B210A397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61868" y="6057511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twitter logo">
            <a:extLst>
              <a:ext uri="{FF2B5EF4-FFF2-40B4-BE49-F238E27FC236}">
                <a16:creationId xmlns:a16="http://schemas.microsoft.com/office/drawing/2014/main" id="{8587980F-5EAA-469C-BD71-053B508ED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5" y="5808418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D70A64F2-F7A2-4ACD-907F-833FA1172B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9" y="6248337"/>
            <a:ext cx="106505" cy="106505"/>
          </a:xfrm>
          <a:prstGeom prst="rect">
            <a:avLst/>
          </a:prstGeom>
        </p:spPr>
      </p:pic>
      <p:pic>
        <p:nvPicPr>
          <p:cNvPr id="8" name="Picture 6" descr="Image result for email logo">
            <a:extLst>
              <a:ext uri="{FF2B5EF4-FFF2-40B4-BE49-F238E27FC236}">
                <a16:creationId xmlns:a16="http://schemas.microsoft.com/office/drawing/2014/main" id="{C2E52714-B3D9-47CA-B094-ECC473447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419965" y="5612605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576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5F6C195-1EA7-43F2-9AAC-0487372B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Container Workflows…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26CF1-8966-4F0F-9D77-CA1B90176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6628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ED6B94D-D78A-4B52-BA37-B725F7DC02A1}"/>
              </a:ext>
            </a:extLst>
          </p:cNvPr>
          <p:cNvGrpSpPr/>
          <p:nvPr/>
        </p:nvGrpSpPr>
        <p:grpSpPr>
          <a:xfrm>
            <a:off x="8646778" y="1616306"/>
            <a:ext cx="2512085" cy="608841"/>
            <a:chOff x="2260698" y="1058892"/>
            <a:chExt cx="2563550" cy="62131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C7FDA40-9B09-4A19-B829-1F09B0D14A7D}"/>
                </a:ext>
              </a:extLst>
            </p:cNvPr>
            <p:cNvSpPr/>
            <p:nvPr/>
          </p:nvSpPr>
          <p:spPr>
            <a:xfrm>
              <a:off x="2260698" y="1058892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2723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221">
                <a:defRPr/>
              </a:pPr>
              <a:r>
                <a:rPr lang="en-US" sz="1567" kern="0" dirty="0">
                  <a:solidFill>
                    <a:prstClr val="white"/>
                  </a:solidFill>
                  <a:latin typeface="Segoe UI"/>
                </a:rPr>
                <a:t>Kubernetes Service</a:t>
              </a: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6AD4FCCE-EFE9-4EEE-8A52-610063A6B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08837" y="1104529"/>
              <a:ext cx="650738" cy="495720"/>
            </a:xfrm>
            <a:prstGeom prst="rect">
              <a:avLst/>
            </a:prstGeom>
          </p:spPr>
        </p:pic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FB45A1-EA72-44DE-ACE0-AB37C1FD7A0D}"/>
              </a:ext>
            </a:extLst>
          </p:cNvPr>
          <p:cNvGrpSpPr/>
          <p:nvPr/>
        </p:nvGrpSpPr>
        <p:grpSpPr>
          <a:xfrm>
            <a:off x="8646778" y="3474387"/>
            <a:ext cx="2512085" cy="608841"/>
            <a:chOff x="2260698" y="1672903"/>
            <a:chExt cx="2563550" cy="62131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D26E14E-44D5-4398-ACA2-F59B8CC8ED31}"/>
                </a:ext>
              </a:extLst>
            </p:cNvPr>
            <p:cNvSpPr/>
            <p:nvPr/>
          </p:nvSpPr>
          <p:spPr>
            <a:xfrm>
              <a:off x="2260698" y="1672903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2723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221">
                <a:defRPr/>
              </a:pPr>
              <a:r>
                <a:rPr lang="en-US" sz="1567" kern="0">
                  <a:solidFill>
                    <a:prstClr val="white"/>
                  </a:solidFill>
                  <a:latin typeface="Segoe UI"/>
                </a:rPr>
                <a:t>Service Fabric</a:t>
              </a:r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9C6297B7-6B57-44AB-8AEF-B53FC7994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86537" y="1735699"/>
              <a:ext cx="495338" cy="495720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C33D8D61-966E-43D3-A34B-8D15BC38E021}"/>
              </a:ext>
            </a:extLst>
          </p:cNvPr>
          <p:cNvGrpSpPr/>
          <p:nvPr/>
        </p:nvGrpSpPr>
        <p:grpSpPr>
          <a:xfrm>
            <a:off x="8646778" y="2855027"/>
            <a:ext cx="2512085" cy="608841"/>
            <a:chOff x="2260698" y="2350204"/>
            <a:chExt cx="2563550" cy="621314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7E10003-490F-418F-822F-2A7D5899B540}"/>
                </a:ext>
              </a:extLst>
            </p:cNvPr>
            <p:cNvSpPr/>
            <p:nvPr/>
          </p:nvSpPr>
          <p:spPr>
            <a:xfrm>
              <a:off x="2260698" y="2350204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2723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221">
                <a:defRPr/>
              </a:pPr>
              <a:r>
                <a:rPr lang="en-US" sz="1567" kern="0">
                  <a:solidFill>
                    <a:prstClr val="white"/>
                  </a:solidFill>
                  <a:latin typeface="Segoe UI"/>
                </a:rPr>
                <a:t>App Services</a:t>
              </a:r>
            </a:p>
          </p:txBody>
        </p:sp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2B584E37-E670-4B99-9EF2-CC256CC76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86538" y="2409936"/>
              <a:ext cx="495337" cy="495720"/>
            </a:xfrm>
            <a:prstGeom prst="rect">
              <a:avLst/>
            </a:prstGeom>
          </p:spPr>
        </p:pic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4FB3EEC-72B1-42C5-A93F-E74A140A4E5E}"/>
              </a:ext>
            </a:extLst>
          </p:cNvPr>
          <p:cNvGrpSpPr/>
          <p:nvPr/>
        </p:nvGrpSpPr>
        <p:grpSpPr>
          <a:xfrm>
            <a:off x="8646778" y="2235667"/>
            <a:ext cx="2512085" cy="608841"/>
            <a:chOff x="12042417" y="1907893"/>
            <a:chExt cx="2512442" cy="608928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E1C5FD0-F62A-4DFA-8106-90BBD3A24EED}"/>
                </a:ext>
              </a:extLst>
            </p:cNvPr>
            <p:cNvSpPr/>
            <p:nvPr/>
          </p:nvSpPr>
          <p:spPr>
            <a:xfrm>
              <a:off x="12042417" y="1907893"/>
              <a:ext cx="2512442" cy="608928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2723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221">
                <a:defRPr/>
              </a:pPr>
              <a:r>
                <a:rPr lang="en-US" sz="1567" kern="0">
                  <a:solidFill>
                    <a:prstClr val="white"/>
                  </a:solidFill>
                  <a:latin typeface="Segoe UI"/>
                </a:rPr>
                <a:t>Container Instances</a:t>
              </a:r>
            </a:p>
          </p:txBody>
        </p:sp>
        <p:pic>
          <p:nvPicPr>
            <p:cNvPr id="118" name="Picture 2" descr="Image result for azure container instances logo">
              <a:extLst>
                <a:ext uri="{FF2B5EF4-FFF2-40B4-BE49-F238E27FC236}">
                  <a16:creationId xmlns:a16="http://schemas.microsoft.com/office/drawing/2014/main" id="{AE8BB365-8A6F-4011-9CDD-DA5A562A280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41" r="22219"/>
            <a:stretch/>
          </p:blipFill>
          <p:spPr bwMode="auto">
            <a:xfrm>
              <a:off x="12113061" y="1941093"/>
              <a:ext cx="572899" cy="545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9FF32FEC-AD17-4492-AF7B-3BD913241F9A}"/>
              </a:ext>
            </a:extLst>
          </p:cNvPr>
          <p:cNvGrpSpPr/>
          <p:nvPr/>
        </p:nvGrpSpPr>
        <p:grpSpPr>
          <a:xfrm>
            <a:off x="8646778" y="4093747"/>
            <a:ext cx="2512085" cy="608841"/>
            <a:chOff x="12042417" y="3769446"/>
            <a:chExt cx="2512442" cy="608928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40B1E15-154D-4578-AC59-A24F33BF2DDA}"/>
                </a:ext>
              </a:extLst>
            </p:cNvPr>
            <p:cNvSpPr/>
            <p:nvPr/>
          </p:nvSpPr>
          <p:spPr>
            <a:xfrm>
              <a:off x="12042417" y="3769446"/>
              <a:ext cx="2512442" cy="608928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2723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221">
                <a:defRPr/>
              </a:pPr>
              <a:r>
                <a:rPr lang="en-US" sz="1567" kern="0" dirty="0">
                  <a:solidFill>
                    <a:prstClr val="white"/>
                  </a:solidFill>
                  <a:latin typeface="Segoe UI"/>
                </a:rPr>
                <a:t>Functions</a:t>
              </a:r>
            </a:p>
          </p:txBody>
        </p:sp>
        <p:pic>
          <p:nvPicPr>
            <p:cNvPr id="121" name="Picture 4">
              <a:extLst>
                <a:ext uri="{FF2B5EF4-FFF2-40B4-BE49-F238E27FC236}">
                  <a16:creationId xmlns:a16="http://schemas.microsoft.com/office/drawing/2014/main" id="{C30FABBC-A79D-4DA8-B694-21DBD693E0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 bwMode="auto">
            <a:xfrm>
              <a:off x="12219136" y="3851628"/>
              <a:ext cx="438769" cy="438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E628F72-9229-411E-9BD5-FC78EBD832C9}"/>
              </a:ext>
            </a:extLst>
          </p:cNvPr>
          <p:cNvGrpSpPr/>
          <p:nvPr/>
        </p:nvGrpSpPr>
        <p:grpSpPr>
          <a:xfrm>
            <a:off x="8646778" y="4713107"/>
            <a:ext cx="2512085" cy="608841"/>
            <a:chOff x="12042417" y="3769446"/>
            <a:chExt cx="2512442" cy="608928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E5174DC-A218-4C5F-926C-390E97524E19}"/>
                </a:ext>
              </a:extLst>
            </p:cNvPr>
            <p:cNvSpPr/>
            <p:nvPr/>
          </p:nvSpPr>
          <p:spPr>
            <a:xfrm>
              <a:off x="12042417" y="3769446"/>
              <a:ext cx="2512442" cy="608928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2723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221">
                <a:defRPr/>
              </a:pPr>
              <a:r>
                <a:rPr lang="en-US" sz="1567" kern="0" dirty="0">
                  <a:solidFill>
                    <a:prstClr val="white"/>
                  </a:solidFill>
                  <a:latin typeface="Segoe UI"/>
                </a:rPr>
                <a:t>IoT</a:t>
              </a:r>
            </a:p>
          </p:txBody>
        </p:sp>
        <p:pic>
          <p:nvPicPr>
            <p:cNvPr id="124" name="Picture 4">
              <a:extLst>
                <a:ext uri="{FF2B5EF4-FFF2-40B4-BE49-F238E27FC236}">
                  <a16:creationId xmlns:a16="http://schemas.microsoft.com/office/drawing/2014/main" id="{E8A04FE7-55ED-42CD-8FCA-1DBE7C2927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 bwMode="auto">
            <a:xfrm>
              <a:off x="12219136" y="3851628"/>
              <a:ext cx="438769" cy="438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DFC98EF7-4A12-4F3A-B7A3-1AAEF0527A65}"/>
              </a:ext>
            </a:extLst>
          </p:cNvPr>
          <p:cNvGrpSpPr/>
          <p:nvPr/>
        </p:nvGrpSpPr>
        <p:grpSpPr>
          <a:xfrm>
            <a:off x="8646778" y="5332467"/>
            <a:ext cx="2512085" cy="608841"/>
            <a:chOff x="12042417" y="3769446"/>
            <a:chExt cx="2512442" cy="608928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9526366-6C54-4F75-994B-3D0B92AE059A}"/>
                </a:ext>
              </a:extLst>
            </p:cNvPr>
            <p:cNvSpPr/>
            <p:nvPr/>
          </p:nvSpPr>
          <p:spPr>
            <a:xfrm>
              <a:off x="12042417" y="3769446"/>
              <a:ext cx="2512442" cy="608928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2723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221">
                <a:defRPr/>
              </a:pPr>
              <a:r>
                <a:rPr lang="en-US" sz="1567" kern="0" dirty="0">
                  <a:solidFill>
                    <a:prstClr val="white"/>
                  </a:solidFill>
                  <a:latin typeface="Segoe UI"/>
                </a:rPr>
                <a:t>Batch</a:t>
              </a:r>
            </a:p>
          </p:txBody>
        </p:sp>
        <p:pic>
          <p:nvPicPr>
            <p:cNvPr id="127" name="Picture 4">
              <a:extLst>
                <a:ext uri="{FF2B5EF4-FFF2-40B4-BE49-F238E27FC236}">
                  <a16:creationId xmlns:a16="http://schemas.microsoft.com/office/drawing/2014/main" id="{ED90AF1E-4148-477D-A05C-652306F1C2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 bwMode="auto">
            <a:xfrm>
              <a:off x="12219136" y="3851628"/>
              <a:ext cx="438769" cy="4387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58926AB-1BC5-4FF9-8C81-A1D5E48DFEDC}"/>
              </a:ext>
            </a:extLst>
          </p:cNvPr>
          <p:cNvGrpSpPr/>
          <p:nvPr/>
        </p:nvGrpSpPr>
        <p:grpSpPr>
          <a:xfrm>
            <a:off x="525004" y="1668563"/>
            <a:ext cx="1453914" cy="1480465"/>
            <a:chOff x="608671" y="1428750"/>
            <a:chExt cx="1483698" cy="1510794"/>
          </a:xfrm>
        </p:grpSpPr>
        <p:sp>
          <p:nvSpPr>
            <p:cNvPr id="103" name="Rounded Rectangle 11">
              <a:extLst>
                <a:ext uri="{FF2B5EF4-FFF2-40B4-BE49-F238E27FC236}">
                  <a16:creationId xmlns:a16="http://schemas.microsoft.com/office/drawing/2014/main" id="{418DBFFB-0F01-405A-A0DA-56DA5E34E995}"/>
                </a:ext>
              </a:extLst>
            </p:cNvPr>
            <p:cNvSpPr/>
            <p:nvPr/>
          </p:nvSpPr>
          <p:spPr>
            <a:xfrm>
              <a:off x="608671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21">
                <a:defRPr/>
              </a:pPr>
              <a:endParaRPr lang="en-US" sz="1075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8C65179E-710B-483F-B1DB-9AF0E2AA1956}"/>
                </a:ext>
              </a:extLst>
            </p:cNvPr>
            <p:cNvSpPr txBox="1"/>
            <p:nvPr/>
          </p:nvSpPr>
          <p:spPr>
            <a:xfrm>
              <a:off x="659206" y="1806524"/>
              <a:ext cx="1375377" cy="876125"/>
            </a:xfrm>
            <a:prstGeom prst="rect">
              <a:avLst/>
            </a:prstGeom>
          </p:spPr>
          <p:txBody>
            <a:bodyPr vert="horz" wrap="square" lIns="89555" tIns="89555" rIns="89555" bIns="89555" rtlCol="0" anchor="t">
              <a:noAutofit/>
            </a:bodyPr>
            <a:lstStyle/>
            <a:p>
              <a:pPr algn="ctr" defTabSz="878221">
                <a:defRPr/>
              </a:pPr>
              <a:r>
                <a:rPr lang="en-US" sz="1567" kern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Source Code Control</a:t>
              </a:r>
            </a:p>
            <a:p>
              <a:pPr algn="ctr" defTabSz="878221">
                <a:defRPr/>
              </a:pPr>
              <a:r>
                <a:rPr lang="en-US" sz="1075" kern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(SCC)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2A74570-8E89-44FF-B32A-1BD441030EBA}"/>
                </a:ext>
              </a:extLst>
            </p:cNvPr>
            <p:cNvSpPr txBox="1"/>
            <p:nvPr/>
          </p:nvSpPr>
          <p:spPr>
            <a:xfrm>
              <a:off x="889041" y="1428750"/>
              <a:ext cx="967141" cy="390626"/>
            </a:xfrm>
            <a:prstGeom prst="rect">
              <a:avLst/>
            </a:prstGeom>
          </p:spPr>
          <p:txBody>
            <a:bodyPr vert="horz" wrap="square" lIns="89555" tIns="89555" rIns="89555" bIns="89555" rtlCol="0" anchor="t">
              <a:noAutofit/>
            </a:bodyPr>
            <a:lstStyle/>
            <a:p>
              <a:pPr marL="228480" indent="-228480" algn="ctr" defTabSz="878221">
                <a:defRPr/>
              </a:pPr>
              <a:endParaRPr lang="en-US" sz="1961" b="1" kern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973CB316-FE7A-49E7-8C62-B72AC082E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79478" y="2532713"/>
              <a:ext cx="360364" cy="358071"/>
            </a:xfrm>
            <a:prstGeom prst="rect">
              <a:avLst/>
            </a:prstGeom>
          </p:spPr>
        </p:pic>
      </p:grpSp>
      <p:pic>
        <p:nvPicPr>
          <p:cNvPr id="95" name="Windows" descr="Related image">
            <a:extLst>
              <a:ext uri="{FF2B5EF4-FFF2-40B4-BE49-F238E27FC236}">
                <a16:creationId xmlns:a16="http://schemas.microsoft.com/office/drawing/2014/main" id="{C5536173-6543-4FB3-970E-CF4265BFD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9" t="19617" r="25733" b="15444"/>
          <a:stretch/>
        </p:blipFill>
        <p:spPr bwMode="auto">
          <a:xfrm>
            <a:off x="200198" y="3335021"/>
            <a:ext cx="438603" cy="432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Linux" descr="Image result for linux icon">
            <a:extLst>
              <a:ext uri="{FF2B5EF4-FFF2-40B4-BE49-F238E27FC236}">
                <a16:creationId xmlns:a16="http://schemas.microsoft.com/office/drawing/2014/main" id="{24AA1740-3994-45E1-9EE8-BFEDEDA67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44" y="3341206"/>
            <a:ext cx="420511" cy="42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7" name="IoT">
            <a:extLst>
              <a:ext uri="{FF2B5EF4-FFF2-40B4-BE49-F238E27FC236}">
                <a16:creationId xmlns:a16="http://schemas.microsoft.com/office/drawing/2014/main" id="{C9F3F5A4-1242-4E07-9C75-250CFA43F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 bwMode="auto">
          <a:xfrm>
            <a:off x="200146" y="3332107"/>
            <a:ext cx="438707" cy="43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.NET">
            <a:extLst>
              <a:ext uri="{FF2B5EF4-FFF2-40B4-BE49-F238E27FC236}">
                <a16:creationId xmlns:a16="http://schemas.microsoft.com/office/drawing/2014/main" id="{C2BE41CC-33A5-41FA-952B-4047FED4A29E}"/>
              </a:ext>
            </a:extLst>
          </p:cNvPr>
          <p:cNvSpPr/>
          <p:nvPr/>
        </p:nvSpPr>
        <p:spPr>
          <a:xfrm>
            <a:off x="107599" y="3366820"/>
            <a:ext cx="699580" cy="37479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25"/>
            <a:r>
              <a:rPr lang="en-US" b="1" dirty="0">
                <a:solidFill>
                  <a:srgbClr val="1A1A1A"/>
                </a:solidFill>
                <a:latin typeface="Segoe UI"/>
              </a:rPr>
              <a:t>.NET</a:t>
            </a:r>
          </a:p>
        </p:txBody>
      </p:sp>
      <p:pic>
        <p:nvPicPr>
          <p:cNvPr id="99" name="Java" descr="Image result for java icon">
            <a:extLst>
              <a:ext uri="{FF2B5EF4-FFF2-40B4-BE49-F238E27FC236}">
                <a16:creationId xmlns:a16="http://schemas.microsoft.com/office/drawing/2014/main" id="{16ED1629-3F75-4FCA-BAE5-29ACCCC87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3" y="3212293"/>
            <a:ext cx="678332" cy="67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Lifecycle Primitives</a:t>
            </a:r>
          </a:p>
        </p:txBody>
      </p: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C1076CBC-4A3E-48F3-BF42-5701321D3E20}"/>
              </a:ext>
            </a:extLst>
          </p:cNvPr>
          <p:cNvGrpSpPr/>
          <p:nvPr/>
        </p:nvGrpSpPr>
        <p:grpSpPr>
          <a:xfrm>
            <a:off x="176438" y="4913935"/>
            <a:ext cx="2568481" cy="1778341"/>
            <a:chOff x="173917" y="4914564"/>
            <a:chExt cx="2569574" cy="1779099"/>
          </a:xfrm>
        </p:grpSpPr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367125B4-DE00-4BDD-9235-6D40BFD8F166}"/>
                </a:ext>
              </a:extLst>
            </p:cNvPr>
            <p:cNvGrpSpPr/>
            <p:nvPr/>
          </p:nvGrpSpPr>
          <p:grpSpPr>
            <a:xfrm>
              <a:off x="173917" y="4942033"/>
              <a:ext cx="2569574" cy="1751630"/>
              <a:chOff x="252964" y="4780912"/>
              <a:chExt cx="2621099" cy="1786754"/>
            </a:xfrm>
          </p:grpSpPr>
          <p:sp>
            <p:nvSpPr>
              <p:cNvPr id="425" name="Rounded Rectangle 11">
                <a:extLst>
                  <a:ext uri="{FF2B5EF4-FFF2-40B4-BE49-F238E27FC236}">
                    <a16:creationId xmlns:a16="http://schemas.microsoft.com/office/drawing/2014/main" id="{25434529-B527-4861-94C8-9B7CE6287403}"/>
                  </a:ext>
                </a:extLst>
              </p:cNvPr>
              <p:cNvSpPr/>
              <p:nvPr/>
            </p:nvSpPr>
            <p:spPr>
              <a:xfrm>
                <a:off x="300269" y="4780912"/>
                <a:ext cx="2573794" cy="1786754"/>
              </a:xfrm>
              <a:prstGeom prst="roundRect">
                <a:avLst>
                  <a:gd name="adj" fmla="val 5783"/>
                </a:avLst>
              </a:prstGeom>
              <a:solidFill>
                <a:srgbClr val="505050"/>
              </a:solidFill>
              <a:ln w="285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878201">
                  <a:defRPr/>
                </a:pPr>
                <a:endParaRPr lang="en-US" sz="107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426" name="Group 425">
                <a:extLst>
                  <a:ext uri="{FF2B5EF4-FFF2-40B4-BE49-F238E27FC236}">
                    <a16:creationId xmlns:a16="http://schemas.microsoft.com/office/drawing/2014/main" id="{874B7D0F-DAF7-4038-BF10-EB1E893528B7}"/>
                  </a:ext>
                </a:extLst>
              </p:cNvPr>
              <p:cNvGrpSpPr/>
              <p:nvPr/>
            </p:nvGrpSpPr>
            <p:grpSpPr>
              <a:xfrm>
                <a:off x="1756065" y="5902498"/>
                <a:ext cx="658373" cy="378242"/>
                <a:chOff x="2195243" y="5902498"/>
                <a:chExt cx="658373" cy="378242"/>
              </a:xfrm>
            </p:grpSpPr>
            <p:sp>
              <p:nvSpPr>
                <p:cNvPr id="438" name="Rectangle 30">
                  <a:extLst>
                    <a:ext uri="{FF2B5EF4-FFF2-40B4-BE49-F238E27FC236}">
                      <a16:creationId xmlns:a16="http://schemas.microsoft.com/office/drawing/2014/main" id="{405596C5-7195-4E1C-9925-912A0213F7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3989" y="5902498"/>
                  <a:ext cx="509916" cy="345968"/>
                </a:xfrm>
                <a:prstGeom prst="rect">
                  <a:avLst/>
                </a:pr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848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9" name="Oval 31">
                  <a:extLst>
                    <a:ext uri="{FF2B5EF4-FFF2-40B4-BE49-F238E27FC236}">
                      <a16:creationId xmlns:a16="http://schemas.microsoft.com/office/drawing/2014/main" id="{0874789B-55C0-4204-9BCB-41E5B06258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24429" y="5910244"/>
                  <a:ext cx="9036" cy="903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848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40" name="Rectangle 32">
                  <a:extLst>
                    <a:ext uri="{FF2B5EF4-FFF2-40B4-BE49-F238E27FC236}">
                      <a16:creationId xmlns:a16="http://schemas.microsoft.com/office/drawing/2014/main" id="{77A4B491-A5F2-4644-979C-935CE6D5B2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92062" y="5929607"/>
                  <a:ext cx="475061" cy="304659"/>
                </a:xfrm>
                <a:prstGeom prst="rect">
                  <a:avLst/>
                </a:prstGeom>
                <a:solidFill>
                  <a:srgbClr val="0075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848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41" name="Freeform 33">
                  <a:extLst>
                    <a:ext uri="{FF2B5EF4-FFF2-40B4-BE49-F238E27FC236}">
                      <a16:creationId xmlns:a16="http://schemas.microsoft.com/office/drawing/2014/main" id="{CF6CA24C-F594-46C8-8ABF-826691FD57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5243" y="6254921"/>
                  <a:ext cx="658373" cy="25819"/>
                </a:xfrm>
                <a:custGeom>
                  <a:avLst/>
                  <a:gdLst>
                    <a:gd name="T0" fmla="*/ 0 w 449"/>
                    <a:gd name="T1" fmla="*/ 0 h 18"/>
                    <a:gd name="T2" fmla="*/ 0 w 449"/>
                    <a:gd name="T3" fmla="*/ 1 h 18"/>
                    <a:gd name="T4" fmla="*/ 17 w 449"/>
                    <a:gd name="T5" fmla="*/ 18 h 18"/>
                    <a:gd name="T6" fmla="*/ 433 w 449"/>
                    <a:gd name="T7" fmla="*/ 18 h 18"/>
                    <a:gd name="T8" fmla="*/ 449 w 449"/>
                    <a:gd name="T9" fmla="*/ 1 h 18"/>
                    <a:gd name="T10" fmla="*/ 449 w 449"/>
                    <a:gd name="T11" fmla="*/ 0 h 18"/>
                    <a:gd name="T12" fmla="*/ 0 w 449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8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0"/>
                        <a:pt x="8" y="18"/>
                        <a:pt x="17" y="18"/>
                      </a:cubicBezTo>
                      <a:cubicBezTo>
                        <a:pt x="433" y="18"/>
                        <a:pt x="433" y="18"/>
                        <a:pt x="433" y="18"/>
                      </a:cubicBezTo>
                      <a:cubicBezTo>
                        <a:pt x="442" y="18"/>
                        <a:pt x="449" y="10"/>
                        <a:pt x="449" y="1"/>
                      </a:cubicBezTo>
                      <a:cubicBezTo>
                        <a:pt x="449" y="0"/>
                        <a:pt x="449" y="0"/>
                        <a:pt x="44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848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42" name="Freeform 38">
                  <a:extLst>
                    <a:ext uri="{FF2B5EF4-FFF2-40B4-BE49-F238E27FC236}">
                      <a16:creationId xmlns:a16="http://schemas.microsoft.com/office/drawing/2014/main" id="{3DC52C5F-5424-46B9-88AE-42975EC03F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40519" y="6016100"/>
                  <a:ext cx="171693" cy="153621"/>
                </a:xfrm>
                <a:custGeom>
                  <a:avLst/>
                  <a:gdLst>
                    <a:gd name="T0" fmla="*/ 99 w 117"/>
                    <a:gd name="T1" fmla="*/ 40 h 105"/>
                    <a:gd name="T2" fmla="*/ 114 w 117"/>
                    <a:gd name="T3" fmla="*/ 14 h 105"/>
                    <a:gd name="T4" fmla="*/ 89 w 117"/>
                    <a:gd name="T5" fmla="*/ 1 h 105"/>
                    <a:gd name="T6" fmla="*/ 63 w 117"/>
                    <a:gd name="T7" fmla="*/ 7 h 105"/>
                    <a:gd name="T8" fmla="*/ 40 w 117"/>
                    <a:gd name="T9" fmla="*/ 1 h 105"/>
                    <a:gd name="T10" fmla="*/ 12 w 117"/>
                    <a:gd name="T11" fmla="*/ 18 h 105"/>
                    <a:gd name="T12" fmla="*/ 20 w 117"/>
                    <a:gd name="T13" fmla="*/ 87 h 105"/>
                    <a:gd name="T14" fmla="*/ 42 w 117"/>
                    <a:gd name="T15" fmla="*/ 105 h 105"/>
                    <a:gd name="T16" fmla="*/ 64 w 117"/>
                    <a:gd name="T17" fmla="*/ 99 h 105"/>
                    <a:gd name="T18" fmla="*/ 87 w 117"/>
                    <a:gd name="T19" fmla="*/ 104 h 105"/>
                    <a:gd name="T20" fmla="*/ 108 w 117"/>
                    <a:gd name="T21" fmla="*/ 88 h 105"/>
                    <a:gd name="T22" fmla="*/ 117 w 117"/>
                    <a:gd name="T23" fmla="*/ 68 h 105"/>
                    <a:gd name="T24" fmla="*/ 99 w 117"/>
                    <a:gd name="T25" fmla="*/ 40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117" h="105">
                      <a:moveTo>
                        <a:pt x="99" y="40"/>
                      </a:moveTo>
                      <a:cubicBezTo>
                        <a:pt x="99" y="23"/>
                        <a:pt x="113" y="15"/>
                        <a:pt x="114" y="14"/>
                      </a:cubicBezTo>
                      <a:cubicBezTo>
                        <a:pt x="106" y="3"/>
                        <a:pt x="93" y="1"/>
                        <a:pt x="89" y="1"/>
                      </a:cubicBezTo>
                      <a:cubicBezTo>
                        <a:pt x="78" y="0"/>
                        <a:pt x="68" y="7"/>
                        <a:pt x="63" y="7"/>
                      </a:cubicBezTo>
                      <a:cubicBezTo>
                        <a:pt x="57" y="7"/>
                        <a:pt x="49" y="1"/>
                        <a:pt x="40" y="1"/>
                      </a:cubicBezTo>
                      <a:cubicBezTo>
                        <a:pt x="28" y="1"/>
                        <a:pt x="18" y="8"/>
                        <a:pt x="12" y="18"/>
                      </a:cubicBezTo>
                      <a:cubicBezTo>
                        <a:pt x="0" y="39"/>
                        <a:pt x="9" y="70"/>
                        <a:pt x="20" y="87"/>
                      </a:cubicBezTo>
                      <a:cubicBezTo>
                        <a:pt x="26" y="96"/>
                        <a:pt x="33" y="105"/>
                        <a:pt x="42" y="105"/>
                      </a:cubicBezTo>
                      <a:cubicBezTo>
                        <a:pt x="51" y="104"/>
                        <a:pt x="54" y="99"/>
                        <a:pt x="64" y="99"/>
                      </a:cubicBezTo>
                      <a:cubicBezTo>
                        <a:pt x="75" y="99"/>
                        <a:pt x="78" y="105"/>
                        <a:pt x="87" y="104"/>
                      </a:cubicBezTo>
                      <a:cubicBezTo>
                        <a:pt x="96" y="104"/>
                        <a:pt x="102" y="96"/>
                        <a:pt x="108" y="88"/>
                      </a:cubicBezTo>
                      <a:cubicBezTo>
                        <a:pt x="115" y="78"/>
                        <a:pt x="117" y="69"/>
                        <a:pt x="117" y="68"/>
                      </a:cubicBezTo>
                      <a:cubicBezTo>
                        <a:pt x="117" y="68"/>
                        <a:pt x="99" y="61"/>
                        <a:pt x="99" y="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848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43" name="Freeform 39">
                  <a:extLst>
                    <a:ext uri="{FF2B5EF4-FFF2-40B4-BE49-F238E27FC236}">
                      <a16:creationId xmlns:a16="http://schemas.microsoft.com/office/drawing/2014/main" id="{1A48F4D9-8A57-47AC-9092-31C5572993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0884" y="5968335"/>
                  <a:ext cx="42600" cy="47765"/>
                </a:xfrm>
                <a:custGeom>
                  <a:avLst/>
                  <a:gdLst>
                    <a:gd name="T0" fmla="*/ 21 w 29"/>
                    <a:gd name="T1" fmla="*/ 22 h 32"/>
                    <a:gd name="T2" fmla="*/ 28 w 29"/>
                    <a:gd name="T3" fmla="*/ 0 h 32"/>
                    <a:gd name="T4" fmla="*/ 8 w 29"/>
                    <a:gd name="T5" fmla="*/ 10 h 32"/>
                    <a:gd name="T6" fmla="*/ 1 w 29"/>
                    <a:gd name="T7" fmla="*/ 31 h 32"/>
                    <a:gd name="T8" fmla="*/ 21 w 29"/>
                    <a:gd name="T9" fmla="*/ 2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32">
                      <a:moveTo>
                        <a:pt x="21" y="22"/>
                      </a:moveTo>
                      <a:cubicBezTo>
                        <a:pt x="26" y="16"/>
                        <a:pt x="29" y="8"/>
                        <a:pt x="28" y="0"/>
                      </a:cubicBezTo>
                      <a:cubicBezTo>
                        <a:pt x="21" y="0"/>
                        <a:pt x="13" y="4"/>
                        <a:pt x="8" y="10"/>
                      </a:cubicBezTo>
                      <a:cubicBezTo>
                        <a:pt x="3" y="15"/>
                        <a:pt x="0" y="23"/>
                        <a:pt x="1" y="31"/>
                      </a:cubicBezTo>
                      <a:cubicBezTo>
                        <a:pt x="8" y="32"/>
                        <a:pt x="16" y="27"/>
                        <a:pt x="21" y="2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848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</p:grpSp>
          <p:grpSp>
            <p:nvGrpSpPr>
              <p:cNvPr id="427" name="Group 426">
                <a:extLst>
                  <a:ext uri="{FF2B5EF4-FFF2-40B4-BE49-F238E27FC236}">
                    <a16:creationId xmlns:a16="http://schemas.microsoft.com/office/drawing/2014/main" id="{909608E9-7886-4794-A75E-824B855BD18B}"/>
                  </a:ext>
                </a:extLst>
              </p:cNvPr>
              <p:cNvGrpSpPr/>
              <p:nvPr/>
            </p:nvGrpSpPr>
            <p:grpSpPr>
              <a:xfrm>
                <a:off x="606413" y="5902498"/>
                <a:ext cx="658373" cy="378242"/>
                <a:chOff x="1392286" y="5902498"/>
                <a:chExt cx="658373" cy="378242"/>
              </a:xfrm>
            </p:grpSpPr>
            <p:sp>
              <p:nvSpPr>
                <p:cNvPr id="430" name="Rectangle 34">
                  <a:extLst>
                    <a:ext uri="{FF2B5EF4-FFF2-40B4-BE49-F238E27FC236}">
                      <a16:creationId xmlns:a16="http://schemas.microsoft.com/office/drawing/2014/main" id="{42769254-4BE7-4ED4-B906-0ACFE05429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9742" y="5902498"/>
                  <a:ext cx="511207" cy="345968"/>
                </a:xfrm>
                <a:prstGeom prst="rect">
                  <a:avLst/>
                </a:pr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848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1" name="Oval 35">
                  <a:extLst>
                    <a:ext uri="{FF2B5EF4-FFF2-40B4-BE49-F238E27FC236}">
                      <a16:creationId xmlns:a16="http://schemas.microsoft.com/office/drawing/2014/main" id="{D3691325-86B2-4D07-BFF0-B243DEE6A8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1472" y="5910244"/>
                  <a:ext cx="9036" cy="903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848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2" name="Rectangle 36">
                  <a:extLst>
                    <a:ext uri="{FF2B5EF4-FFF2-40B4-BE49-F238E27FC236}">
                      <a16:creationId xmlns:a16="http://schemas.microsoft.com/office/drawing/2014/main" id="{CD45FF50-3410-456F-BA14-F3DB27E4BC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7815" y="5929607"/>
                  <a:ext cx="476352" cy="304659"/>
                </a:xfrm>
                <a:prstGeom prst="rect">
                  <a:avLst/>
                </a:prstGeom>
                <a:solidFill>
                  <a:srgbClr val="0075C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848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3" name="Freeform 37">
                  <a:extLst>
                    <a:ext uri="{FF2B5EF4-FFF2-40B4-BE49-F238E27FC236}">
                      <a16:creationId xmlns:a16="http://schemas.microsoft.com/office/drawing/2014/main" id="{69B2D367-825F-4F17-ACA8-3F9D646CD6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2286" y="6254921"/>
                  <a:ext cx="658373" cy="25819"/>
                </a:xfrm>
                <a:custGeom>
                  <a:avLst/>
                  <a:gdLst>
                    <a:gd name="T0" fmla="*/ 0 w 449"/>
                    <a:gd name="T1" fmla="*/ 0 h 18"/>
                    <a:gd name="T2" fmla="*/ 0 w 449"/>
                    <a:gd name="T3" fmla="*/ 1 h 18"/>
                    <a:gd name="T4" fmla="*/ 16 w 449"/>
                    <a:gd name="T5" fmla="*/ 18 h 18"/>
                    <a:gd name="T6" fmla="*/ 432 w 449"/>
                    <a:gd name="T7" fmla="*/ 18 h 18"/>
                    <a:gd name="T8" fmla="*/ 449 w 449"/>
                    <a:gd name="T9" fmla="*/ 1 h 18"/>
                    <a:gd name="T10" fmla="*/ 449 w 449"/>
                    <a:gd name="T11" fmla="*/ 0 h 18"/>
                    <a:gd name="T12" fmla="*/ 0 w 449"/>
                    <a:gd name="T13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9" h="18">
                      <a:moveTo>
                        <a:pt x="0" y="0"/>
                      </a:moveTo>
                      <a:cubicBezTo>
                        <a:pt x="0" y="1"/>
                        <a:pt x="0" y="1"/>
                        <a:pt x="0" y="1"/>
                      </a:cubicBezTo>
                      <a:cubicBezTo>
                        <a:pt x="0" y="10"/>
                        <a:pt x="7" y="18"/>
                        <a:pt x="16" y="18"/>
                      </a:cubicBezTo>
                      <a:cubicBezTo>
                        <a:pt x="432" y="18"/>
                        <a:pt x="432" y="18"/>
                        <a:pt x="432" y="18"/>
                      </a:cubicBezTo>
                      <a:cubicBezTo>
                        <a:pt x="441" y="18"/>
                        <a:pt x="449" y="10"/>
                        <a:pt x="449" y="1"/>
                      </a:cubicBezTo>
                      <a:cubicBezTo>
                        <a:pt x="449" y="0"/>
                        <a:pt x="449" y="0"/>
                        <a:pt x="449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E7E7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848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4" name="Freeform 40">
                  <a:extLst>
                    <a:ext uri="{FF2B5EF4-FFF2-40B4-BE49-F238E27FC236}">
                      <a16:creationId xmlns:a16="http://schemas.microsoft.com/office/drawing/2014/main" id="{29D0DEC2-E5DA-4772-BAE8-14E9512FBE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1145" y="5988990"/>
                  <a:ext cx="98110" cy="86493"/>
                </a:xfrm>
                <a:custGeom>
                  <a:avLst/>
                  <a:gdLst>
                    <a:gd name="T0" fmla="*/ 0 w 76"/>
                    <a:gd name="T1" fmla="*/ 67 h 67"/>
                    <a:gd name="T2" fmla="*/ 76 w 76"/>
                    <a:gd name="T3" fmla="*/ 67 h 67"/>
                    <a:gd name="T4" fmla="*/ 76 w 76"/>
                    <a:gd name="T5" fmla="*/ 0 h 67"/>
                    <a:gd name="T6" fmla="*/ 0 w 76"/>
                    <a:gd name="T7" fmla="*/ 11 h 67"/>
                    <a:gd name="T8" fmla="*/ 0 w 76"/>
                    <a:gd name="T9" fmla="*/ 67 h 6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67">
                      <a:moveTo>
                        <a:pt x="0" y="67"/>
                      </a:moveTo>
                      <a:lnTo>
                        <a:pt x="76" y="67"/>
                      </a:lnTo>
                      <a:lnTo>
                        <a:pt x="76" y="0"/>
                      </a:lnTo>
                      <a:lnTo>
                        <a:pt x="0" y="11"/>
                      </a:lnTo>
                      <a:lnTo>
                        <a:pt x="0" y="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848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5" name="Freeform 41">
                  <a:extLst>
                    <a:ext uri="{FF2B5EF4-FFF2-40B4-BE49-F238E27FC236}">
                      <a16:creationId xmlns:a16="http://schemas.microsoft.com/office/drawing/2014/main" id="{D50F5727-7F87-4E0D-AFEB-5FC9786837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3689" y="6003191"/>
                  <a:ext cx="73582" cy="72292"/>
                </a:xfrm>
                <a:custGeom>
                  <a:avLst/>
                  <a:gdLst>
                    <a:gd name="T0" fmla="*/ 57 w 57"/>
                    <a:gd name="T1" fmla="*/ 56 h 56"/>
                    <a:gd name="T2" fmla="*/ 57 w 57"/>
                    <a:gd name="T3" fmla="*/ 0 h 56"/>
                    <a:gd name="T4" fmla="*/ 0 w 57"/>
                    <a:gd name="T5" fmla="*/ 8 h 56"/>
                    <a:gd name="T6" fmla="*/ 0 w 57"/>
                    <a:gd name="T7" fmla="*/ 56 h 56"/>
                    <a:gd name="T8" fmla="*/ 57 w 57"/>
                    <a:gd name="T9" fmla="*/ 56 h 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56">
                      <a:moveTo>
                        <a:pt x="57" y="56"/>
                      </a:moveTo>
                      <a:lnTo>
                        <a:pt x="57" y="0"/>
                      </a:lnTo>
                      <a:lnTo>
                        <a:pt x="0" y="8"/>
                      </a:lnTo>
                      <a:lnTo>
                        <a:pt x="0" y="56"/>
                      </a:lnTo>
                      <a:lnTo>
                        <a:pt x="57" y="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848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6" name="Freeform 42">
                  <a:extLst>
                    <a:ext uri="{FF2B5EF4-FFF2-40B4-BE49-F238E27FC236}">
                      <a16:creationId xmlns:a16="http://schemas.microsoft.com/office/drawing/2014/main" id="{CCB18705-0B60-4350-BF2B-9A638B56DE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3689" y="6078064"/>
                  <a:ext cx="73582" cy="73583"/>
                </a:xfrm>
                <a:custGeom>
                  <a:avLst/>
                  <a:gdLst>
                    <a:gd name="T0" fmla="*/ 57 w 57"/>
                    <a:gd name="T1" fmla="*/ 0 h 57"/>
                    <a:gd name="T2" fmla="*/ 0 w 57"/>
                    <a:gd name="T3" fmla="*/ 0 h 57"/>
                    <a:gd name="T4" fmla="*/ 0 w 57"/>
                    <a:gd name="T5" fmla="*/ 49 h 57"/>
                    <a:gd name="T6" fmla="*/ 57 w 57"/>
                    <a:gd name="T7" fmla="*/ 57 h 57"/>
                    <a:gd name="T8" fmla="*/ 57 w 57"/>
                    <a:gd name="T9" fmla="*/ 0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7" h="57">
                      <a:moveTo>
                        <a:pt x="57" y="0"/>
                      </a:moveTo>
                      <a:lnTo>
                        <a:pt x="0" y="0"/>
                      </a:lnTo>
                      <a:lnTo>
                        <a:pt x="0" y="49"/>
                      </a:lnTo>
                      <a:lnTo>
                        <a:pt x="57" y="57"/>
                      </a:lnTo>
                      <a:lnTo>
                        <a:pt x="5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848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37" name="Freeform 43">
                  <a:extLst>
                    <a:ext uri="{FF2B5EF4-FFF2-40B4-BE49-F238E27FC236}">
                      <a16:creationId xmlns:a16="http://schemas.microsoft.com/office/drawing/2014/main" id="{6976B09C-DFBF-432B-8FE8-DB81A450F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1145" y="6078064"/>
                  <a:ext cx="98110" cy="87783"/>
                </a:xfrm>
                <a:custGeom>
                  <a:avLst/>
                  <a:gdLst>
                    <a:gd name="T0" fmla="*/ 0 w 76"/>
                    <a:gd name="T1" fmla="*/ 0 h 68"/>
                    <a:gd name="T2" fmla="*/ 0 w 76"/>
                    <a:gd name="T3" fmla="*/ 57 h 68"/>
                    <a:gd name="T4" fmla="*/ 76 w 76"/>
                    <a:gd name="T5" fmla="*/ 68 h 68"/>
                    <a:gd name="T6" fmla="*/ 76 w 76"/>
                    <a:gd name="T7" fmla="*/ 0 h 68"/>
                    <a:gd name="T8" fmla="*/ 0 w 76"/>
                    <a:gd name="T9" fmla="*/ 0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6" h="68">
                      <a:moveTo>
                        <a:pt x="0" y="0"/>
                      </a:moveTo>
                      <a:lnTo>
                        <a:pt x="0" y="57"/>
                      </a:lnTo>
                      <a:lnTo>
                        <a:pt x="76" y="68"/>
                      </a:lnTo>
                      <a:lnTo>
                        <a:pt x="7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89604" tIns="44802" rIns="89604" bIns="44802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895848">
                    <a:defRPr/>
                  </a:pPr>
                  <a:endParaRPr lang="en-US" sz="1765" kern="0">
                    <a:solidFill>
                      <a:sysClr val="windowText" lastClr="000000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428" name="TextBox 427">
                <a:extLst>
                  <a:ext uri="{FF2B5EF4-FFF2-40B4-BE49-F238E27FC236}">
                    <a16:creationId xmlns:a16="http://schemas.microsoft.com/office/drawing/2014/main" id="{D42FAE1D-3332-421F-8B41-F6AFC62DCD9C}"/>
                  </a:ext>
                </a:extLst>
              </p:cNvPr>
              <p:cNvSpPr txBox="1"/>
              <p:nvPr/>
            </p:nvSpPr>
            <p:spPr>
              <a:xfrm>
                <a:off x="252964" y="4876684"/>
                <a:ext cx="967141" cy="390626"/>
              </a:xfrm>
              <a:prstGeom prst="rect">
                <a:avLst/>
              </a:prstGeom>
            </p:spPr>
            <p:txBody>
              <a:bodyPr vert="horz" wrap="square" lIns="89555" tIns="89555" rIns="89555" bIns="89555" rtlCol="0" anchor="t">
                <a:noAutofit/>
              </a:bodyPr>
              <a:lstStyle/>
              <a:p>
                <a:pPr marL="228473" indent="-228473" algn="ctr" defTabSz="878201">
                  <a:defRPr/>
                </a:pPr>
                <a:endParaRPr lang="en-US" sz="1961" b="1" kern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429" name="Picture 4" descr="https://zapier.cachefly.net/storage/services/59152a3a91bfe0ddd2fc9b978448593a.128x128.png">
                <a:extLst>
                  <a:ext uri="{FF2B5EF4-FFF2-40B4-BE49-F238E27FC236}">
                    <a16:creationId xmlns:a16="http://schemas.microsoft.com/office/drawing/2014/main" id="{B7B88471-6367-4628-B743-08F6C8081E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9704" t="22115" r="21627" b="23287"/>
              <a:stretch/>
            </p:blipFill>
            <p:spPr bwMode="auto">
              <a:xfrm>
                <a:off x="1362028" y="6201582"/>
                <a:ext cx="293484" cy="2731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3DEBE045-E0A2-47BC-9311-13E72C7BB96B}"/>
                </a:ext>
              </a:extLst>
            </p:cNvPr>
            <p:cNvSpPr/>
            <p:nvPr/>
          </p:nvSpPr>
          <p:spPr>
            <a:xfrm>
              <a:off x="207764" y="4914564"/>
              <a:ext cx="1097365" cy="2920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895848">
                <a:defRPr/>
              </a:pPr>
              <a:r>
                <a:rPr lang="en-US" sz="1271" i="1" kern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Inner-Loop</a:t>
              </a: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E3E54CA0-0F2A-46AD-B75E-DD6994C3882A}"/>
              </a:ext>
            </a:extLst>
          </p:cNvPr>
          <p:cNvGrpSpPr/>
          <p:nvPr/>
        </p:nvGrpSpPr>
        <p:grpSpPr>
          <a:xfrm>
            <a:off x="2650659" y="1640326"/>
            <a:ext cx="1453914" cy="1496665"/>
            <a:chOff x="2777875" y="1412218"/>
            <a:chExt cx="1483698" cy="1527326"/>
          </a:xfrm>
        </p:grpSpPr>
        <p:sp>
          <p:nvSpPr>
            <p:cNvPr id="445" name="Rounded Rectangle 12">
              <a:extLst>
                <a:ext uri="{FF2B5EF4-FFF2-40B4-BE49-F238E27FC236}">
                  <a16:creationId xmlns:a16="http://schemas.microsoft.com/office/drawing/2014/main" id="{2F34B05D-8ADD-4C5B-ABB0-B7C6522DDC12}"/>
                </a:ext>
              </a:extLst>
            </p:cNvPr>
            <p:cNvSpPr/>
            <p:nvPr/>
          </p:nvSpPr>
          <p:spPr>
            <a:xfrm>
              <a:off x="2777875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01">
                <a:defRPr/>
              </a:pPr>
              <a:endParaRPr lang="en-US" sz="107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446" name="TextBox 445">
              <a:extLst>
                <a:ext uri="{FF2B5EF4-FFF2-40B4-BE49-F238E27FC236}">
                  <a16:creationId xmlns:a16="http://schemas.microsoft.com/office/drawing/2014/main" id="{B36129F8-ECBE-4B35-9E88-D6C86B79FC18}"/>
                </a:ext>
              </a:extLst>
            </p:cNvPr>
            <p:cNvSpPr txBox="1"/>
            <p:nvPr/>
          </p:nvSpPr>
          <p:spPr>
            <a:xfrm>
              <a:off x="2825969" y="1794022"/>
              <a:ext cx="1387510" cy="899200"/>
            </a:xfrm>
            <a:prstGeom prst="rect">
              <a:avLst/>
            </a:prstGeom>
          </p:spPr>
          <p:txBody>
            <a:bodyPr vert="horz" wrap="square" lIns="89555" tIns="89555" rIns="89555" bIns="89555" rtlCol="0" anchor="t">
              <a:noAutofit/>
            </a:bodyPr>
            <a:lstStyle/>
            <a:p>
              <a:pPr marL="228473" indent="-228473" algn="ctr" defTabSz="878201">
                <a:defRPr/>
              </a:pPr>
              <a:r>
                <a:rPr lang="en-US" sz="1567" kern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Build/CI,</a:t>
              </a:r>
            </a:p>
            <a:p>
              <a:pPr marL="228473" indent="-228473" algn="ctr" defTabSz="878201">
                <a:defRPr/>
              </a:pPr>
              <a:r>
                <a:rPr lang="en-US" sz="1567" kern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Integrate,</a:t>
              </a:r>
            </a:p>
            <a:p>
              <a:pPr marL="228473" indent="-228473" algn="ctr" defTabSz="878201">
                <a:defRPr/>
              </a:pPr>
              <a:r>
                <a:rPr lang="en-US" sz="1567" kern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Test</a:t>
              </a:r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9EF8D2C1-5C7B-41D7-B735-BB54795DBA25}"/>
                </a:ext>
              </a:extLst>
            </p:cNvPr>
            <p:cNvSpPr txBox="1"/>
            <p:nvPr/>
          </p:nvSpPr>
          <p:spPr>
            <a:xfrm>
              <a:off x="3081795" y="1412218"/>
              <a:ext cx="967141" cy="390626"/>
            </a:xfrm>
            <a:prstGeom prst="rect">
              <a:avLst/>
            </a:prstGeom>
          </p:spPr>
          <p:txBody>
            <a:bodyPr vert="horz" wrap="square" lIns="89555" tIns="89555" rIns="89555" bIns="89555" rtlCol="0" anchor="t">
              <a:noAutofit/>
            </a:bodyPr>
            <a:lstStyle/>
            <a:p>
              <a:pPr marL="228473" indent="-228473" algn="ctr" defTabSz="878201">
                <a:defRPr/>
              </a:pPr>
              <a:endParaRPr lang="en-US" sz="1961" b="1" kern="0">
                <a:solidFill>
                  <a:prstClr val="white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48" name="AutoShape 21">
            <a:extLst>
              <a:ext uri="{FF2B5EF4-FFF2-40B4-BE49-F238E27FC236}">
                <a16:creationId xmlns:a16="http://schemas.microsoft.com/office/drawing/2014/main" id="{E07B7679-66C8-4B5E-803F-CAEC732B196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92723" y="5306612"/>
            <a:ext cx="2189736" cy="1413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9604" tIns="44802" rIns="89604" bIns="44802" numCol="1" anchor="t" anchorCtr="0" compatLnSpc="1">
            <a:prstTxWarp prst="textNoShape">
              <a:avLst/>
            </a:prstTxWarp>
          </a:bodyPr>
          <a:lstStyle/>
          <a:p>
            <a:pPr defTabSz="895848">
              <a:defRPr/>
            </a:pPr>
            <a:endParaRPr lang="en-US" sz="1765" kern="0">
              <a:solidFill>
                <a:sysClr val="windowText" lastClr="000000"/>
              </a:solidFill>
              <a:latin typeface="Calibri" panose="020F0502020204030204"/>
            </a:endParaRPr>
          </a:p>
        </p:txBody>
      </p: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B7CAE449-32B1-49F3-9A20-8329361474CA}"/>
              </a:ext>
            </a:extLst>
          </p:cNvPr>
          <p:cNvGrpSpPr/>
          <p:nvPr/>
        </p:nvGrpSpPr>
        <p:grpSpPr>
          <a:xfrm>
            <a:off x="808993" y="5267568"/>
            <a:ext cx="1293633" cy="878656"/>
            <a:chOff x="1883426" y="5104140"/>
            <a:chExt cx="1320136" cy="896657"/>
          </a:xfrm>
        </p:grpSpPr>
        <p:pic>
          <p:nvPicPr>
            <p:cNvPr id="451" name="Picture 450">
              <a:extLst>
                <a:ext uri="{FF2B5EF4-FFF2-40B4-BE49-F238E27FC236}">
                  <a16:creationId xmlns:a16="http://schemas.microsoft.com/office/drawing/2014/main" id="{FE90922A-247A-42B4-A972-AE4D108E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145264" y="5243497"/>
              <a:ext cx="668742" cy="618646"/>
            </a:xfrm>
            <a:prstGeom prst="rect">
              <a:avLst/>
            </a:prstGeom>
          </p:spPr>
        </p:pic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CF74ED06-23BA-4839-AC54-44835D9FD686}"/>
                </a:ext>
              </a:extLst>
            </p:cNvPr>
            <p:cNvSpPr/>
            <p:nvPr/>
          </p:nvSpPr>
          <p:spPr>
            <a:xfrm>
              <a:off x="1883426" y="5483572"/>
              <a:ext cx="240470" cy="1386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95848">
                <a:defRPr/>
              </a:pPr>
              <a:r>
                <a:rPr lang="en-US" sz="883" kern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Code</a:t>
              </a:r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AF5D07FE-1A7B-4FE0-8709-31D9067ED4E0}"/>
                </a:ext>
              </a:extLst>
            </p:cNvPr>
            <p:cNvSpPr/>
            <p:nvPr/>
          </p:nvSpPr>
          <p:spPr>
            <a:xfrm>
              <a:off x="2379447" y="5104140"/>
              <a:ext cx="183214" cy="1386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95848">
                <a:defRPr/>
              </a:pPr>
              <a:r>
                <a:rPr lang="en-US" sz="883" kern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Run</a:t>
              </a:r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06DB2DA2-15C1-4FB2-AF4D-715EB7CFB0CA}"/>
                </a:ext>
              </a:extLst>
            </p:cNvPr>
            <p:cNvSpPr/>
            <p:nvPr/>
          </p:nvSpPr>
          <p:spPr>
            <a:xfrm>
              <a:off x="2817502" y="5483572"/>
              <a:ext cx="386060" cy="1386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95848">
                <a:defRPr/>
              </a:pPr>
              <a:r>
                <a:rPr lang="en-US" sz="883" kern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Validate</a:t>
              </a:r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8C4839E7-E838-483D-8079-6FA4EB5640E1}"/>
                </a:ext>
              </a:extLst>
            </p:cNvPr>
            <p:cNvSpPr/>
            <p:nvPr/>
          </p:nvSpPr>
          <p:spPr>
            <a:xfrm>
              <a:off x="2308916" y="5862142"/>
              <a:ext cx="302632" cy="138655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/>
            <a:p>
              <a:pPr defTabSz="895848">
                <a:defRPr/>
              </a:pPr>
              <a:r>
                <a:rPr lang="en-US" sz="883" kern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Debug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E370B941-776D-417C-91BB-2422AD2612AE}"/>
              </a:ext>
            </a:extLst>
          </p:cNvPr>
          <p:cNvGrpSpPr/>
          <p:nvPr/>
        </p:nvGrpSpPr>
        <p:grpSpPr>
          <a:xfrm>
            <a:off x="4803446" y="1616306"/>
            <a:ext cx="1453914" cy="1520681"/>
            <a:chOff x="4974763" y="1387710"/>
            <a:chExt cx="1483698" cy="1551834"/>
          </a:xfrm>
        </p:grpSpPr>
        <p:sp>
          <p:nvSpPr>
            <p:cNvPr id="457" name="Rounded Rectangle 12">
              <a:extLst>
                <a:ext uri="{FF2B5EF4-FFF2-40B4-BE49-F238E27FC236}">
                  <a16:creationId xmlns:a16="http://schemas.microsoft.com/office/drawing/2014/main" id="{6BA09A36-AAE7-4DFA-8D0C-4ACCE8602C7D}"/>
                </a:ext>
              </a:extLst>
            </p:cNvPr>
            <p:cNvSpPr/>
            <p:nvPr/>
          </p:nvSpPr>
          <p:spPr>
            <a:xfrm>
              <a:off x="4974763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01">
                <a:defRPr/>
              </a:pPr>
              <a:endParaRPr lang="en-US" sz="107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C139C409-162C-49E6-8317-818E6A693E41}"/>
                </a:ext>
              </a:extLst>
            </p:cNvPr>
            <p:cNvSpPr txBox="1"/>
            <p:nvPr/>
          </p:nvSpPr>
          <p:spPr>
            <a:xfrm>
              <a:off x="5150687" y="1935424"/>
              <a:ext cx="1240480" cy="310392"/>
            </a:xfrm>
            <a:prstGeom prst="rect">
              <a:avLst/>
            </a:prstGeom>
          </p:spPr>
          <p:txBody>
            <a:bodyPr vert="horz" wrap="square" lIns="89555" tIns="89555" rIns="89555" bIns="89555" rtlCol="0" anchor="t">
              <a:noAutofit/>
            </a:bodyPr>
            <a:lstStyle/>
            <a:p>
              <a:pPr marL="228473" indent="-228473" algn="ctr" defTabSz="878201">
                <a:defRPr/>
              </a:pPr>
              <a:r>
                <a:rPr lang="en-US" sz="1567" kern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CD, Deploy</a:t>
              </a:r>
            </a:p>
          </p:txBody>
        </p:sp>
        <p:sp>
          <p:nvSpPr>
            <p:cNvPr id="459" name="TextBox 458">
              <a:extLst>
                <a:ext uri="{FF2B5EF4-FFF2-40B4-BE49-F238E27FC236}">
                  <a16:creationId xmlns:a16="http://schemas.microsoft.com/office/drawing/2014/main" id="{0AE8E7BC-928C-4FBD-8548-D6AE39C569C9}"/>
                </a:ext>
              </a:extLst>
            </p:cNvPr>
            <p:cNvSpPr txBox="1"/>
            <p:nvPr/>
          </p:nvSpPr>
          <p:spPr>
            <a:xfrm>
              <a:off x="5223238" y="1387710"/>
              <a:ext cx="967141" cy="390626"/>
            </a:xfrm>
            <a:prstGeom prst="rect">
              <a:avLst/>
            </a:prstGeom>
          </p:spPr>
          <p:txBody>
            <a:bodyPr vert="horz" wrap="square" lIns="89555" tIns="89555" rIns="89555" bIns="89555" rtlCol="0" anchor="t">
              <a:noAutofit/>
            </a:bodyPr>
            <a:lstStyle/>
            <a:p>
              <a:pPr marL="228473" indent="-228473" algn="ctr" defTabSz="878201">
                <a:defRPr/>
              </a:pPr>
              <a:endParaRPr lang="en-US" sz="1961" b="1" kern="0">
                <a:solidFill>
                  <a:prstClr val="white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460" name="Group 459">
            <a:extLst>
              <a:ext uri="{FF2B5EF4-FFF2-40B4-BE49-F238E27FC236}">
                <a16:creationId xmlns:a16="http://schemas.microsoft.com/office/drawing/2014/main" id="{65562474-5C45-47FC-842A-5B200C60BD48}"/>
              </a:ext>
            </a:extLst>
          </p:cNvPr>
          <p:cNvGrpSpPr/>
          <p:nvPr/>
        </p:nvGrpSpPr>
        <p:grpSpPr>
          <a:xfrm>
            <a:off x="2474205" y="3339048"/>
            <a:ext cx="3741004" cy="1575555"/>
            <a:chOff x="2472663" y="3339013"/>
            <a:chExt cx="3742594" cy="1576225"/>
          </a:xfrm>
        </p:grpSpPr>
        <p:sp>
          <p:nvSpPr>
            <p:cNvPr id="461" name="Rounded Rectangle 12">
              <a:extLst>
                <a:ext uri="{FF2B5EF4-FFF2-40B4-BE49-F238E27FC236}">
                  <a16:creationId xmlns:a16="http://schemas.microsoft.com/office/drawing/2014/main" id="{05192387-F7D5-4C8B-84CD-3897871BD71E}"/>
                </a:ext>
              </a:extLst>
            </p:cNvPr>
            <p:cNvSpPr/>
            <p:nvPr/>
          </p:nvSpPr>
          <p:spPr>
            <a:xfrm>
              <a:off x="3765931" y="3339013"/>
              <a:ext cx="2449326" cy="1449450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01">
                <a:defRPr/>
              </a:pPr>
              <a:endParaRPr lang="en-US" sz="107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462" name="Rectangle 461">
              <a:extLst>
                <a:ext uri="{FF2B5EF4-FFF2-40B4-BE49-F238E27FC236}">
                  <a16:creationId xmlns:a16="http://schemas.microsoft.com/office/drawing/2014/main" id="{EAB6DE45-BABC-4F25-8C06-FF4B0C2BD7A5}"/>
                </a:ext>
              </a:extLst>
            </p:cNvPr>
            <p:cNvSpPr/>
            <p:nvPr/>
          </p:nvSpPr>
          <p:spPr>
            <a:xfrm>
              <a:off x="4708935" y="4175695"/>
              <a:ext cx="1066970" cy="246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95848">
                <a:defRPr/>
              </a:pPr>
              <a:r>
                <a:rPr lang="en-US" sz="1000" kern="0" dirty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ACR</a:t>
              </a:r>
            </a:p>
          </p:txBody>
        </p:sp>
        <p:pic>
          <p:nvPicPr>
            <p:cNvPr id="463" name="ACR">
              <a:extLst>
                <a:ext uri="{FF2B5EF4-FFF2-40B4-BE49-F238E27FC236}">
                  <a16:creationId xmlns:a16="http://schemas.microsoft.com/office/drawing/2014/main" id="{666E99BF-0528-46A0-A2F6-02601132F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941259" y="3746555"/>
              <a:ext cx="554779" cy="554779"/>
            </a:xfrm>
            <a:prstGeom prst="rect">
              <a:avLst/>
            </a:prstGeom>
          </p:spPr>
        </p:pic>
        <p:sp>
          <p:nvSpPr>
            <p:cNvPr id="464" name="Lightning Bolt 463">
              <a:extLst>
                <a:ext uri="{FF2B5EF4-FFF2-40B4-BE49-F238E27FC236}">
                  <a16:creationId xmlns:a16="http://schemas.microsoft.com/office/drawing/2014/main" id="{18A345C2-E975-4CAD-A6C3-A51639520058}"/>
                </a:ext>
              </a:extLst>
            </p:cNvPr>
            <p:cNvSpPr/>
            <p:nvPr/>
          </p:nvSpPr>
          <p:spPr>
            <a:xfrm>
              <a:off x="5481892" y="3811142"/>
              <a:ext cx="48312" cy="73475"/>
            </a:xfrm>
            <a:prstGeom prst="lightningBol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01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9ADE7C29-AD9A-4D02-96D0-0B4C440A0A8C}"/>
                </a:ext>
              </a:extLst>
            </p:cNvPr>
            <p:cNvSpPr/>
            <p:nvPr/>
          </p:nvSpPr>
          <p:spPr>
            <a:xfrm>
              <a:off x="2472663" y="4508858"/>
              <a:ext cx="1066970" cy="4063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95848">
                <a:defRPr/>
              </a:pPr>
              <a:r>
                <a:rPr lang="en-US" sz="1000" kern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Azure Container Registry</a:t>
              </a:r>
            </a:p>
          </p:txBody>
        </p:sp>
      </p:grp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336CAAB2-A41F-485B-8EFF-1870A0C798C9}"/>
              </a:ext>
            </a:extLst>
          </p:cNvPr>
          <p:cNvGrpSpPr/>
          <p:nvPr/>
        </p:nvGrpSpPr>
        <p:grpSpPr>
          <a:xfrm>
            <a:off x="3975592" y="3818594"/>
            <a:ext cx="780292" cy="756891"/>
            <a:chOff x="3974684" y="3818762"/>
            <a:chExt cx="780624" cy="757214"/>
          </a:xfrm>
        </p:grpSpPr>
        <p:sp>
          <p:nvSpPr>
            <p:cNvPr id="471" name="Lightning Bolt 470">
              <a:extLst>
                <a:ext uri="{FF2B5EF4-FFF2-40B4-BE49-F238E27FC236}">
                  <a16:creationId xmlns:a16="http://schemas.microsoft.com/office/drawing/2014/main" id="{8BF7E621-08C8-4107-B923-64643F92AA94}"/>
                </a:ext>
              </a:extLst>
            </p:cNvPr>
            <p:cNvSpPr/>
            <p:nvPr/>
          </p:nvSpPr>
          <p:spPr>
            <a:xfrm>
              <a:off x="4651312" y="3818762"/>
              <a:ext cx="48312" cy="73475"/>
            </a:xfrm>
            <a:prstGeom prst="lightningBol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01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F0A3F93C-E9AC-4992-AAE3-4E9EE076F99F}"/>
                </a:ext>
              </a:extLst>
            </p:cNvPr>
            <p:cNvSpPr/>
            <p:nvPr/>
          </p:nvSpPr>
          <p:spPr>
            <a:xfrm>
              <a:off x="3974684" y="4175695"/>
              <a:ext cx="780624" cy="4002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95848">
                <a:defRPr/>
              </a:pPr>
              <a:r>
                <a:rPr lang="en-US" sz="1000" kern="0" dirty="0">
                  <a:solidFill>
                    <a:srgbClr val="FFFFFF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ACR</a:t>
              </a:r>
              <a:br>
                <a:rPr lang="en-US" sz="1000" kern="0" dirty="0">
                  <a:solidFill>
                    <a:srgbClr val="FFFFFF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en-US" sz="1000" kern="0" dirty="0">
                  <a:solidFill>
                    <a:srgbClr val="FFFFFF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Tasks</a:t>
              </a:r>
            </a:p>
          </p:txBody>
        </p:sp>
      </p:grp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2B93CABC-1FCB-4894-A6EF-6993A46B5BF0}"/>
              </a:ext>
            </a:extLst>
          </p:cNvPr>
          <p:cNvCxnSpPr>
            <a:cxnSpLocks/>
          </p:cNvCxnSpPr>
          <p:nvPr/>
        </p:nvCxnSpPr>
        <p:spPr>
          <a:xfrm flipV="1">
            <a:off x="3255931" y="3540545"/>
            <a:ext cx="640276" cy="45837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83991105-1F5B-437D-AC7D-8902768F9F78}"/>
              </a:ext>
            </a:extLst>
          </p:cNvPr>
          <p:cNvGrpSpPr/>
          <p:nvPr/>
        </p:nvGrpSpPr>
        <p:grpSpPr>
          <a:xfrm>
            <a:off x="2650661" y="3346327"/>
            <a:ext cx="873340" cy="792690"/>
            <a:chOff x="3030178" y="3362203"/>
            <a:chExt cx="873712" cy="793028"/>
          </a:xfrm>
        </p:grpSpPr>
        <p:sp>
          <p:nvSpPr>
            <p:cNvPr id="475" name="Rounded Rectangle 12">
              <a:extLst>
                <a:ext uri="{FF2B5EF4-FFF2-40B4-BE49-F238E27FC236}">
                  <a16:creationId xmlns:a16="http://schemas.microsoft.com/office/drawing/2014/main" id="{BF1A9772-9B11-4583-A0A2-B312A3F009D4}"/>
                </a:ext>
              </a:extLst>
            </p:cNvPr>
            <p:cNvSpPr/>
            <p:nvPr/>
          </p:nvSpPr>
          <p:spPr>
            <a:xfrm>
              <a:off x="3030178" y="3362203"/>
              <a:ext cx="873712" cy="793028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01">
                <a:defRPr/>
              </a:pPr>
              <a:endParaRPr lang="en-US" sz="107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C4FE5E06-9F98-4FFA-8857-82D9C5B8FEC7}"/>
                </a:ext>
              </a:extLst>
            </p:cNvPr>
            <p:cNvGrpSpPr/>
            <p:nvPr/>
          </p:nvGrpSpPr>
          <p:grpSpPr>
            <a:xfrm>
              <a:off x="3038233" y="3465523"/>
              <a:ext cx="793570" cy="617876"/>
              <a:chOff x="8081204" y="5137617"/>
              <a:chExt cx="1358036" cy="1057369"/>
            </a:xfrm>
          </p:grpSpPr>
          <p:pic>
            <p:nvPicPr>
              <p:cNvPr id="477" name="Picture 4" descr="Image result for docker hub logo">
                <a:extLst>
                  <a:ext uri="{FF2B5EF4-FFF2-40B4-BE49-F238E27FC236}">
                    <a16:creationId xmlns:a16="http://schemas.microsoft.com/office/drawing/2014/main" id="{D4C916FE-A8A2-409B-8F61-627B36B2B7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135"/>
              <a:stretch/>
            </p:blipFill>
            <p:spPr bwMode="auto">
              <a:xfrm>
                <a:off x="8280189" y="5137617"/>
                <a:ext cx="1070675" cy="8872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CBD8D53E-D6ED-41C8-9BD8-A06180671E5F}"/>
                  </a:ext>
                </a:extLst>
              </p:cNvPr>
              <p:cNvSpPr txBox="1"/>
              <p:nvPr/>
            </p:nvSpPr>
            <p:spPr>
              <a:xfrm>
                <a:off x="8081204" y="5795130"/>
                <a:ext cx="1358036" cy="3998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201"/>
                <a:r>
                  <a:rPr lang="en-US" sz="900">
                    <a:solidFill>
                      <a:prstClr val="white"/>
                    </a:solidFill>
                    <a:latin typeface="Calibri" panose="020F0502020204030204"/>
                  </a:rPr>
                  <a:t>Docker Hub</a:t>
                </a:r>
              </a:p>
            </p:txBody>
          </p:sp>
        </p:grpSp>
      </p:grpSp>
      <p:pic>
        <p:nvPicPr>
          <p:cNvPr id="479" name="Picture 2" descr="Image result for azure security center logo">
            <a:extLst>
              <a:ext uri="{FF2B5EF4-FFF2-40B4-BE49-F238E27FC236}">
                <a16:creationId xmlns:a16="http://schemas.microsoft.com/office/drawing/2014/main" id="{378DCB47-4ACB-4A76-A56D-4ADF6F8AB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598" y="1616681"/>
            <a:ext cx="186141" cy="24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0" name="Picture 2" descr="Image result for azure security center logo">
            <a:extLst>
              <a:ext uri="{FF2B5EF4-FFF2-40B4-BE49-F238E27FC236}">
                <a16:creationId xmlns:a16="http://schemas.microsoft.com/office/drawing/2014/main" id="{D5F4C9C4-3749-436F-B89F-A588B0395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818" y="3847788"/>
            <a:ext cx="283612" cy="37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2" name="Speech Bubble: Rectangle 481">
            <a:extLst>
              <a:ext uri="{FF2B5EF4-FFF2-40B4-BE49-F238E27FC236}">
                <a16:creationId xmlns:a16="http://schemas.microsoft.com/office/drawing/2014/main" id="{AEDE9167-7EC7-41C7-8628-1A7080B54D7A}"/>
              </a:ext>
            </a:extLst>
          </p:cNvPr>
          <p:cNvSpPr/>
          <p:nvPr/>
        </p:nvSpPr>
        <p:spPr>
          <a:xfrm>
            <a:off x="8435315" y="869322"/>
            <a:ext cx="2165893" cy="652434"/>
          </a:xfrm>
          <a:prstGeom prst="wedgeRectCallout">
            <a:avLst>
              <a:gd name="adj1" fmla="val 65672"/>
              <a:gd name="adj2" fmla="val 25415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201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Host agents monitor, protect and report running containers</a:t>
            </a:r>
          </a:p>
        </p:txBody>
      </p:sp>
      <p:sp>
        <p:nvSpPr>
          <p:cNvPr id="484" name="Speech Bubble: Rectangle 483">
            <a:extLst>
              <a:ext uri="{FF2B5EF4-FFF2-40B4-BE49-F238E27FC236}">
                <a16:creationId xmlns:a16="http://schemas.microsoft.com/office/drawing/2014/main" id="{38659134-77D9-4AF8-A535-D5325F5094B6}"/>
              </a:ext>
            </a:extLst>
          </p:cNvPr>
          <p:cNvSpPr/>
          <p:nvPr/>
        </p:nvSpPr>
        <p:spPr>
          <a:xfrm>
            <a:off x="5482156" y="4882306"/>
            <a:ext cx="1930883" cy="597371"/>
          </a:xfrm>
          <a:prstGeom prst="wedgeRectCallout">
            <a:avLst>
              <a:gd name="adj1" fmla="val 360"/>
              <a:gd name="adj2" fmla="val -94087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201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Image Security Scanning</a:t>
            </a:r>
          </a:p>
          <a:p>
            <a:pPr defTabSz="914201">
              <a:defRPr/>
            </a:pPr>
            <a:r>
              <a:rPr lang="en-US" sz="1200" b="1" i="1" kern="0" dirty="0">
                <a:solidFill>
                  <a:srgbClr val="FFC000"/>
                </a:solidFill>
                <a:latin typeface="Calibri" panose="020F0502020204030204"/>
              </a:rPr>
              <a:t>Secure by default with by </a:t>
            </a:r>
            <a:r>
              <a:rPr lang="en-US" sz="1200" b="1" i="1" kern="0" dirty="0" err="1">
                <a:solidFill>
                  <a:srgbClr val="FFC000"/>
                </a:solidFill>
                <a:latin typeface="Calibri" panose="020F0502020204030204"/>
              </a:rPr>
              <a:t>Quarantin-ing</a:t>
            </a:r>
            <a:r>
              <a:rPr lang="en-US" sz="1200" b="1" i="1" kern="0" dirty="0">
                <a:solidFill>
                  <a:srgbClr val="FFC000"/>
                </a:solidFill>
                <a:latin typeface="Calibri" panose="020F0502020204030204"/>
              </a:rPr>
              <a:t> artifacts</a:t>
            </a:r>
          </a:p>
        </p:txBody>
      </p:sp>
      <p:cxnSp>
        <p:nvCxnSpPr>
          <p:cNvPr id="487" name="Straight Arrow Connector 486">
            <a:extLst>
              <a:ext uri="{FF2B5EF4-FFF2-40B4-BE49-F238E27FC236}">
                <a16:creationId xmlns:a16="http://schemas.microsoft.com/office/drawing/2014/main" id="{7F0DA416-E1E9-46CF-BB88-06D94E547BF4}"/>
              </a:ext>
            </a:extLst>
          </p:cNvPr>
          <p:cNvCxnSpPr>
            <a:cxnSpLocks/>
            <a:stCxn id="457" idx="3"/>
            <a:endCxn id="463" idx="0"/>
          </p:cNvCxnSpPr>
          <p:nvPr/>
        </p:nvCxnSpPr>
        <p:spPr>
          <a:xfrm flipH="1">
            <a:off x="5219023" y="2412570"/>
            <a:ext cx="1038337" cy="133385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8" name="Speech Bubble: Rectangle 487">
            <a:extLst>
              <a:ext uri="{FF2B5EF4-FFF2-40B4-BE49-F238E27FC236}">
                <a16:creationId xmlns:a16="http://schemas.microsoft.com/office/drawing/2014/main" id="{99DC2E5D-810D-4010-9913-F8C912C01DF3}"/>
              </a:ext>
            </a:extLst>
          </p:cNvPr>
          <p:cNvSpPr/>
          <p:nvPr/>
        </p:nvSpPr>
        <p:spPr>
          <a:xfrm>
            <a:off x="6535645" y="2727555"/>
            <a:ext cx="1928891" cy="529353"/>
          </a:xfrm>
          <a:prstGeom prst="wedgeRectCallout">
            <a:avLst>
              <a:gd name="adj1" fmla="val -66718"/>
              <a:gd name="adj2" fmla="val -87436"/>
            </a:avLst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914201"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Upon release, set released flag in ACR </a:t>
            </a:r>
            <a:b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200" b="1" i="1" kern="0" dirty="0">
                <a:solidFill>
                  <a:srgbClr val="FFC000"/>
                </a:solidFill>
                <a:latin typeface="Calibri" panose="020F0502020204030204"/>
              </a:rPr>
              <a:t>(ACR-Auto-purge policies)</a:t>
            </a:r>
          </a:p>
        </p:txBody>
      </p:sp>
      <p:cxnSp>
        <p:nvCxnSpPr>
          <p:cNvPr id="489" name="Straight Arrow Connector 488">
            <a:extLst>
              <a:ext uri="{FF2B5EF4-FFF2-40B4-BE49-F238E27FC236}">
                <a16:creationId xmlns:a16="http://schemas.microsoft.com/office/drawing/2014/main" id="{7934E347-A01E-450C-AB1C-91D22F3FF30A}"/>
              </a:ext>
            </a:extLst>
          </p:cNvPr>
          <p:cNvCxnSpPr>
            <a:cxnSpLocks/>
          </p:cNvCxnSpPr>
          <p:nvPr/>
        </p:nvCxnSpPr>
        <p:spPr>
          <a:xfrm flipV="1">
            <a:off x="2474205" y="4550663"/>
            <a:ext cx="1754155" cy="954496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90" name="Oval 489">
            <a:extLst>
              <a:ext uri="{FF2B5EF4-FFF2-40B4-BE49-F238E27FC236}">
                <a16:creationId xmlns:a16="http://schemas.microsoft.com/office/drawing/2014/main" id="{0D6527EA-8B37-499F-927B-9E0233F8A736}"/>
              </a:ext>
            </a:extLst>
          </p:cNvPr>
          <p:cNvSpPr/>
          <p:nvPr/>
        </p:nvSpPr>
        <p:spPr>
          <a:xfrm>
            <a:off x="5650317" y="3652011"/>
            <a:ext cx="235158" cy="235158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01">
              <a:defRPr/>
            </a:pPr>
            <a:r>
              <a:rPr lang="en-US" sz="1051" kern="0">
                <a:solidFill>
                  <a:prstClr val="black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A6ACAC03-5C2D-48EA-B163-0E9226460BFB}"/>
              </a:ext>
            </a:extLst>
          </p:cNvPr>
          <p:cNvSpPr/>
          <p:nvPr/>
        </p:nvSpPr>
        <p:spPr>
          <a:xfrm>
            <a:off x="3449014" y="3633261"/>
            <a:ext cx="235158" cy="235158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01">
              <a:defRPr/>
            </a:pPr>
            <a:r>
              <a:rPr lang="en-US" sz="1051" kern="0" dirty="0">
                <a:solidFill>
                  <a:prstClr val="black"/>
                </a:solidFill>
                <a:latin typeface="Calibri" panose="020F0502020204030204"/>
              </a:rPr>
              <a:t>8</a:t>
            </a:r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6D45D04A-4AC4-42E1-85AA-276720DA954E}"/>
              </a:ext>
            </a:extLst>
          </p:cNvPr>
          <p:cNvSpPr/>
          <p:nvPr/>
        </p:nvSpPr>
        <p:spPr>
          <a:xfrm>
            <a:off x="6506413" y="3643157"/>
            <a:ext cx="235158" cy="235158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01">
              <a:defRPr/>
            </a:pPr>
            <a:r>
              <a:rPr lang="en-US" sz="1051" kern="0">
                <a:solidFill>
                  <a:prstClr val="black"/>
                </a:solidFill>
                <a:latin typeface="Calibri" panose="020F0502020204030204"/>
              </a:rPr>
              <a:t>2</a:t>
            </a:r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A909C07E-4706-43DA-8766-CA559839D250}"/>
              </a:ext>
            </a:extLst>
          </p:cNvPr>
          <p:cNvSpPr/>
          <p:nvPr/>
        </p:nvSpPr>
        <p:spPr>
          <a:xfrm>
            <a:off x="6300487" y="2514923"/>
            <a:ext cx="235158" cy="235158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914201">
              <a:defRPr/>
            </a:pPr>
            <a:r>
              <a:rPr lang="en-US" sz="1051" kern="0" dirty="0">
                <a:solidFill>
                  <a:prstClr val="black"/>
                </a:solidFill>
                <a:latin typeface="Calibri" panose="020F0502020204030204"/>
              </a:rPr>
              <a:t>7</a:t>
            </a:r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0959A727-18C8-4E9B-B449-21E85538999A}"/>
              </a:ext>
            </a:extLst>
          </p:cNvPr>
          <p:cNvSpPr/>
          <p:nvPr/>
        </p:nvSpPr>
        <p:spPr>
          <a:xfrm>
            <a:off x="10965787" y="1232366"/>
            <a:ext cx="235158" cy="235158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01">
              <a:defRPr/>
            </a:pPr>
            <a:r>
              <a:rPr lang="en-US" sz="1051" kern="0" dirty="0">
                <a:solidFill>
                  <a:prstClr val="black"/>
                </a:solidFill>
                <a:latin typeface="Calibri" panose="020F0502020204030204"/>
              </a:rPr>
              <a:t>3</a:t>
            </a:r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526E0549-C21C-4431-8C49-A0D2156679D1}"/>
              </a:ext>
            </a:extLst>
          </p:cNvPr>
          <p:cNvSpPr/>
          <p:nvPr/>
        </p:nvSpPr>
        <p:spPr>
          <a:xfrm>
            <a:off x="4603215" y="3461854"/>
            <a:ext cx="235158" cy="235158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01">
              <a:defRPr/>
            </a:pPr>
            <a:r>
              <a:rPr lang="en-US" sz="1051" kern="0" dirty="0">
                <a:solidFill>
                  <a:prstClr val="black"/>
                </a:solidFill>
                <a:latin typeface="Calibri" panose="020F0502020204030204"/>
              </a:rPr>
              <a:t>4</a:t>
            </a:r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DB8968F8-D4E0-4CDE-919E-ED0889458F35}"/>
              </a:ext>
            </a:extLst>
          </p:cNvPr>
          <p:cNvSpPr/>
          <p:nvPr/>
        </p:nvSpPr>
        <p:spPr>
          <a:xfrm>
            <a:off x="2603431" y="5468346"/>
            <a:ext cx="235158" cy="235158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914201">
              <a:defRPr/>
            </a:pPr>
            <a:r>
              <a:rPr lang="en-US" sz="1051" kern="0" dirty="0">
                <a:solidFill>
                  <a:prstClr val="black"/>
                </a:solidFill>
                <a:latin typeface="Calibri" panose="020F0502020204030204"/>
              </a:rPr>
              <a:t>5</a:t>
            </a:r>
          </a:p>
        </p:txBody>
      </p:sp>
      <p:cxnSp>
        <p:nvCxnSpPr>
          <p:cNvPr id="500" name="Straight Arrow Connector 499">
            <a:extLst>
              <a:ext uri="{FF2B5EF4-FFF2-40B4-BE49-F238E27FC236}">
                <a16:creationId xmlns:a16="http://schemas.microsoft.com/office/drawing/2014/main" id="{03CAE6D2-9404-455B-B162-E5F9001878BA}"/>
              </a:ext>
            </a:extLst>
          </p:cNvPr>
          <p:cNvCxnSpPr>
            <a:cxnSpLocks/>
          </p:cNvCxnSpPr>
          <p:nvPr/>
        </p:nvCxnSpPr>
        <p:spPr>
          <a:xfrm flipV="1">
            <a:off x="3351673" y="3604740"/>
            <a:ext cx="617495" cy="650151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8DF017AA-75A8-4BF9-B8C4-6F6816FEA7E7}"/>
              </a:ext>
            </a:extLst>
          </p:cNvPr>
          <p:cNvGrpSpPr/>
          <p:nvPr/>
        </p:nvGrpSpPr>
        <p:grpSpPr>
          <a:xfrm>
            <a:off x="2650119" y="4156063"/>
            <a:ext cx="871068" cy="764451"/>
            <a:chOff x="2649629" y="4156166"/>
            <a:chExt cx="871192" cy="764560"/>
          </a:xfrm>
        </p:grpSpPr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EBFC07C5-C39A-4ECE-A12E-3A4ECDD2540E}"/>
                </a:ext>
              </a:extLst>
            </p:cNvPr>
            <p:cNvGrpSpPr/>
            <p:nvPr/>
          </p:nvGrpSpPr>
          <p:grpSpPr>
            <a:xfrm>
              <a:off x="2649629" y="4156166"/>
              <a:ext cx="871192" cy="764560"/>
              <a:chOff x="2649629" y="4156161"/>
              <a:chExt cx="871192" cy="764559"/>
            </a:xfrm>
          </p:grpSpPr>
          <p:sp>
            <p:nvSpPr>
              <p:cNvPr id="504" name="Rounded Rectangle 12">
                <a:extLst>
                  <a:ext uri="{FF2B5EF4-FFF2-40B4-BE49-F238E27FC236}">
                    <a16:creationId xmlns:a16="http://schemas.microsoft.com/office/drawing/2014/main" id="{10C2F2BF-5287-4586-9D89-B97BBE65B7EC}"/>
                  </a:ext>
                </a:extLst>
              </p:cNvPr>
              <p:cNvSpPr/>
              <p:nvPr/>
            </p:nvSpPr>
            <p:spPr>
              <a:xfrm>
                <a:off x="2649629" y="4156161"/>
                <a:ext cx="871192" cy="750669"/>
              </a:xfrm>
              <a:prstGeom prst="roundRect">
                <a:avLst>
                  <a:gd name="adj" fmla="val 5783"/>
                </a:avLst>
              </a:prstGeom>
              <a:solidFill>
                <a:srgbClr val="505050"/>
              </a:solidFill>
              <a:ln w="28575" cap="flat" cmpd="sng" algn="ctr">
                <a:solidFill>
                  <a:sysClr val="window" lastClr="FFFFFF">
                    <a:lumMod val="75000"/>
                  </a:sys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878201">
                  <a:defRPr/>
                </a:pPr>
                <a:endParaRPr lang="en-US" sz="1075" kern="0">
                  <a:solidFill>
                    <a:sysClr val="windowText" lastClr="000000"/>
                  </a:solidFill>
                  <a:latin typeface="Calibri" panose="020F0502020204030204"/>
                </a:endParaRPr>
              </a:p>
            </p:txBody>
          </p:sp>
          <p:sp>
            <p:nvSpPr>
              <p:cNvPr id="505" name="TextBox 504">
                <a:extLst>
                  <a:ext uri="{FF2B5EF4-FFF2-40B4-BE49-F238E27FC236}">
                    <a16:creationId xmlns:a16="http://schemas.microsoft.com/office/drawing/2014/main" id="{ADBF1618-E7BB-491D-AD05-7E7A899DAE09}"/>
                  </a:ext>
                </a:extLst>
              </p:cNvPr>
              <p:cNvSpPr txBox="1"/>
              <p:nvPr/>
            </p:nvSpPr>
            <p:spPr>
              <a:xfrm>
                <a:off x="2693604" y="4608583"/>
                <a:ext cx="789935" cy="312137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 defTabSz="914201">
                  <a:defRPr/>
                </a:pPr>
                <a:r>
                  <a:rPr lang="en-US" sz="700" kern="0" dirty="0">
                    <a:solidFill>
                      <a:srgbClr val="FFFFFF"/>
                    </a:solidFill>
                    <a:latin typeface="Calibri" panose="020F0502020204030204"/>
                  </a:rPr>
                  <a:t>Microsoft Container Registry</a:t>
                </a:r>
              </a:p>
            </p:txBody>
          </p:sp>
          <p:pic>
            <p:nvPicPr>
              <p:cNvPr id="506" name="Picture 12" descr="C:\Users\steve\AppData\Local\Temp\SNAGHTML3c2ca0f.PNG">
                <a:extLst>
                  <a:ext uri="{FF2B5EF4-FFF2-40B4-BE49-F238E27FC236}">
                    <a16:creationId xmlns:a16="http://schemas.microsoft.com/office/drawing/2014/main" id="{F5668919-A3B0-4860-B752-E9FDFBDF7C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68373" y="4255008"/>
                <a:ext cx="439154" cy="4035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03" name="Lightning Bolt 502">
              <a:extLst>
                <a:ext uri="{FF2B5EF4-FFF2-40B4-BE49-F238E27FC236}">
                  <a16:creationId xmlns:a16="http://schemas.microsoft.com/office/drawing/2014/main" id="{1B320CBA-4238-4705-809C-F1E2EA4FFE36}"/>
                </a:ext>
              </a:extLst>
            </p:cNvPr>
            <p:cNvSpPr/>
            <p:nvPr/>
          </p:nvSpPr>
          <p:spPr>
            <a:xfrm>
              <a:off x="3302984" y="4260612"/>
              <a:ext cx="48298" cy="73454"/>
            </a:xfrm>
            <a:prstGeom prst="lightningBol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01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7DC4F8CD-17EC-4229-826A-25B347D4FA64}"/>
              </a:ext>
            </a:extLst>
          </p:cNvPr>
          <p:cNvGrpSpPr/>
          <p:nvPr/>
        </p:nvGrpSpPr>
        <p:grpSpPr>
          <a:xfrm>
            <a:off x="7249616" y="3313451"/>
            <a:ext cx="903947" cy="597371"/>
            <a:chOff x="7249779" y="3313432"/>
            <a:chExt cx="1454120" cy="960951"/>
          </a:xfrm>
        </p:grpSpPr>
        <p:sp>
          <p:nvSpPr>
            <p:cNvPr id="509" name="Rounded Rectangle 12">
              <a:extLst>
                <a:ext uri="{FF2B5EF4-FFF2-40B4-BE49-F238E27FC236}">
                  <a16:creationId xmlns:a16="http://schemas.microsoft.com/office/drawing/2014/main" id="{8BD3BAD7-3446-4668-BE81-75D1CE4D5338}"/>
                </a:ext>
              </a:extLst>
            </p:cNvPr>
            <p:cNvSpPr/>
            <p:nvPr/>
          </p:nvSpPr>
          <p:spPr>
            <a:xfrm>
              <a:off x="7249779" y="3313432"/>
              <a:ext cx="1454120" cy="960951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01">
                <a:defRPr/>
              </a:pPr>
              <a:endParaRPr lang="en-US" sz="107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510" name="TextBox 509">
              <a:extLst>
                <a:ext uri="{FF2B5EF4-FFF2-40B4-BE49-F238E27FC236}">
                  <a16:creationId xmlns:a16="http://schemas.microsoft.com/office/drawing/2014/main" id="{1263FF20-B82E-47C3-BD34-A8199DF15D66}"/>
                </a:ext>
              </a:extLst>
            </p:cNvPr>
            <p:cNvSpPr txBox="1"/>
            <p:nvPr/>
          </p:nvSpPr>
          <p:spPr>
            <a:xfrm>
              <a:off x="7368964" y="3903429"/>
              <a:ext cx="1215751" cy="304204"/>
            </a:xfrm>
            <a:prstGeom prst="rect">
              <a:avLst/>
            </a:prstGeom>
          </p:spPr>
          <p:txBody>
            <a:bodyPr vert="horz" wrap="square" lIns="89555" tIns="89555" rIns="89555" bIns="89555" rtlCol="0" anchor="t">
              <a:noAutofit/>
            </a:bodyPr>
            <a:lstStyle/>
            <a:p>
              <a:pPr algn="ctr" defTabSz="878201">
                <a:defRPr/>
              </a:pPr>
              <a:endParaRPr lang="en-US" sz="1200" b="1" i="1" kern="0" dirty="0">
                <a:solidFill>
                  <a:srgbClr val="FFC000"/>
                </a:solidFill>
                <a:latin typeface="Calibri" panose="020F0502020204030204"/>
              </a:endParaRPr>
            </a:p>
          </p:txBody>
        </p:sp>
        <p:pic>
          <p:nvPicPr>
            <p:cNvPr id="511" name="Picture 2" descr="https://ngeor.files.wordpress.com/2017/11/helm-small.png">
              <a:extLst>
                <a:ext uri="{FF2B5EF4-FFF2-40B4-BE49-F238E27FC236}">
                  <a16:creationId xmlns:a16="http://schemas.microsoft.com/office/drawing/2014/main" id="{9CD00E3D-5F22-4B77-AE45-EB3531771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2532" b="95696" l="4724" r="97113">
                          <a14:foregroundMark x1="43307" y1="17975" x2="43307" y2="17975"/>
                          <a14:foregroundMark x1="42520" y1="40253" x2="42520" y2="40253"/>
                          <a14:foregroundMark x1="54593" y1="43797" x2="54593" y2="43797"/>
                          <a14:foregroundMark x1="49344" y1="7595" x2="49344" y2="7595"/>
                          <a14:foregroundMark x1="51444" y1="2532" x2="51444" y2="2532"/>
                          <a14:foregroundMark x1="76903" y1="42278" x2="76903" y2="42278"/>
                          <a14:foregroundMark x1="94751" y1="47089" x2="94751" y2="47089"/>
                          <a14:foregroundMark x1="97375" y1="59241" x2="97375" y2="59241"/>
                          <a14:foregroundMark x1="63780" y1="81266" x2="63780" y2="81266"/>
                          <a14:foregroundMark x1="50394" y1="95949" x2="50394" y2="95949"/>
                          <a14:foregroundMark x1="18898" y1="58481" x2="18898" y2="58481"/>
                          <a14:foregroundMark x1="4724" y1="52658" x2="4724" y2="52658"/>
                          <a14:backgroundMark x1="37270" y1="6329" x2="37270" y2="632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3259" y="3383928"/>
              <a:ext cx="707160" cy="7331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13" name="Oval 512">
            <a:extLst>
              <a:ext uri="{FF2B5EF4-FFF2-40B4-BE49-F238E27FC236}">
                <a16:creationId xmlns:a16="http://schemas.microsoft.com/office/drawing/2014/main" id="{884357A2-1538-40B0-89E6-8F99E9CA0524}"/>
              </a:ext>
            </a:extLst>
          </p:cNvPr>
          <p:cNvSpPr/>
          <p:nvPr/>
        </p:nvSpPr>
        <p:spPr>
          <a:xfrm>
            <a:off x="8194065" y="3306492"/>
            <a:ext cx="235158" cy="235158"/>
          </a:xfrm>
          <a:prstGeom prst="ellipse">
            <a:avLst/>
          </a:prstGeom>
          <a:solidFill>
            <a:srgbClr val="ED7D31"/>
          </a:solidFill>
          <a:ln w="12700" cap="flat" cmpd="sng" algn="ctr">
            <a:solidFill>
              <a:srgbClr val="ED7D3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01">
              <a:defRPr/>
            </a:pPr>
            <a:r>
              <a:rPr lang="en-US" sz="1051" kern="0" dirty="0">
                <a:solidFill>
                  <a:prstClr val="black"/>
                </a:solidFill>
                <a:latin typeface="Calibri" panose="020F0502020204030204"/>
              </a:rPr>
              <a:t>6</a:t>
            </a:r>
          </a:p>
        </p:txBody>
      </p:sp>
      <p:pic>
        <p:nvPicPr>
          <p:cNvPr id="100" name="ACR Build">
            <a:extLst>
              <a:ext uri="{FF2B5EF4-FFF2-40B4-BE49-F238E27FC236}">
                <a16:creationId xmlns:a16="http://schemas.microsoft.com/office/drawing/2014/main" id="{BE8D4BE8-6D3E-4E92-8C04-26435204DB4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17758" y="3717646"/>
            <a:ext cx="497937" cy="497937"/>
          </a:xfrm>
          <a:prstGeom prst="rect">
            <a:avLst/>
          </a:prstGeom>
        </p:spPr>
      </p:pic>
      <p:pic>
        <p:nvPicPr>
          <p:cNvPr id="128" name="Picture 2" descr="Image result for azure security center logo">
            <a:extLst>
              <a:ext uri="{FF2B5EF4-FFF2-40B4-BE49-F238E27FC236}">
                <a16:creationId xmlns:a16="http://schemas.microsoft.com/office/drawing/2014/main" id="{01AF9128-DC57-4079-A101-6342E4DC8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598" y="2234814"/>
            <a:ext cx="186141" cy="24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9" name="Picture 2" descr="Image result for azure security center logo">
            <a:extLst>
              <a:ext uri="{FF2B5EF4-FFF2-40B4-BE49-F238E27FC236}">
                <a16:creationId xmlns:a16="http://schemas.microsoft.com/office/drawing/2014/main" id="{79821F4D-14FA-484E-9641-721DB3E4E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598" y="2852945"/>
            <a:ext cx="186141" cy="24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" descr="Image result for azure security center logo">
            <a:extLst>
              <a:ext uri="{FF2B5EF4-FFF2-40B4-BE49-F238E27FC236}">
                <a16:creationId xmlns:a16="http://schemas.microsoft.com/office/drawing/2014/main" id="{0DAB7751-6CF5-49DB-B856-C3CBA16E7D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598" y="3471076"/>
            <a:ext cx="186141" cy="24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1" name="Picture 2" descr="Image result for azure security center logo">
            <a:extLst>
              <a:ext uri="{FF2B5EF4-FFF2-40B4-BE49-F238E27FC236}">
                <a16:creationId xmlns:a16="http://schemas.microsoft.com/office/drawing/2014/main" id="{17F9D36A-9B98-472E-89F4-0FF14BD95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598" y="4089207"/>
            <a:ext cx="186141" cy="24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2" name="Picture 2" descr="Image result for azure security center logo">
            <a:extLst>
              <a:ext uri="{FF2B5EF4-FFF2-40B4-BE49-F238E27FC236}">
                <a16:creationId xmlns:a16="http://schemas.microsoft.com/office/drawing/2014/main" id="{510D8479-E566-417F-8915-87029654AA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598" y="4707338"/>
            <a:ext cx="186141" cy="24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" name="Picture 2" descr="Image result for azure security center logo">
            <a:extLst>
              <a:ext uri="{FF2B5EF4-FFF2-40B4-BE49-F238E27FC236}">
                <a16:creationId xmlns:a16="http://schemas.microsoft.com/office/drawing/2014/main" id="{954B2697-15C7-47B8-89B9-7E2C1C9E8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8598" y="5325471"/>
            <a:ext cx="186141" cy="246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14" descr="Related image">
            <a:extLst>
              <a:ext uri="{FF2B5EF4-FFF2-40B4-BE49-F238E27FC236}">
                <a16:creationId xmlns:a16="http://schemas.microsoft.com/office/drawing/2014/main" id="{FAA78E7F-AEA2-409F-B315-BDA782BCF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144" y="3910822"/>
            <a:ext cx="318453" cy="31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6DFA745-1858-4F6F-BFA3-4FD89F3F7CA1}"/>
              </a:ext>
            </a:extLst>
          </p:cNvPr>
          <p:cNvGrpSpPr/>
          <p:nvPr/>
        </p:nvGrpSpPr>
        <p:grpSpPr>
          <a:xfrm>
            <a:off x="3913368" y="3363638"/>
            <a:ext cx="757169" cy="334808"/>
            <a:chOff x="3913058" y="3363628"/>
            <a:chExt cx="757277" cy="33485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D83BE58-C896-4953-B8C8-74505616E315}"/>
                </a:ext>
              </a:extLst>
            </p:cNvPr>
            <p:cNvGrpSpPr/>
            <p:nvPr/>
          </p:nvGrpSpPr>
          <p:grpSpPr>
            <a:xfrm>
              <a:off x="3913058" y="3401525"/>
              <a:ext cx="757277" cy="296959"/>
              <a:chOff x="3913058" y="3401525"/>
              <a:chExt cx="757277" cy="296959"/>
            </a:xfrm>
          </p:grpSpPr>
          <p:pic>
            <p:nvPicPr>
              <p:cNvPr id="140" name="Picture 139">
                <a:extLst>
                  <a:ext uri="{FF2B5EF4-FFF2-40B4-BE49-F238E27FC236}">
                    <a16:creationId xmlns:a16="http://schemas.microsoft.com/office/drawing/2014/main" id="{4E2BD439-9229-41AA-A129-73FF471ED4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lum bright="70000" contrast="-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13058" y="3401525"/>
                <a:ext cx="211554" cy="203239"/>
              </a:xfrm>
              <a:prstGeom prst="rect">
                <a:avLst/>
              </a:prstGeom>
            </p:spPr>
          </p:pic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83B5EE75-B78D-46F1-A38F-E856B20E7509}"/>
                  </a:ext>
                </a:extLst>
              </p:cNvPr>
              <p:cNvSpPr txBox="1"/>
              <p:nvPr/>
            </p:nvSpPr>
            <p:spPr>
              <a:xfrm>
                <a:off x="4054591" y="3417766"/>
                <a:ext cx="615744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201">
                  <a:defRPr/>
                </a:pPr>
                <a:r>
                  <a:rPr lang="en-US" sz="600" kern="0" dirty="0">
                    <a:solidFill>
                      <a:srgbClr val="FFC000"/>
                    </a:solidFill>
                    <a:latin typeface="Calibri" panose="020F0502020204030204"/>
                  </a:rPr>
                  <a:t>Base Image Index</a:t>
                </a:r>
              </a:p>
            </p:txBody>
          </p:sp>
        </p:grpSp>
        <p:sp>
          <p:nvSpPr>
            <p:cNvPr id="144" name="Lightning Bolt 143">
              <a:extLst>
                <a:ext uri="{FF2B5EF4-FFF2-40B4-BE49-F238E27FC236}">
                  <a16:creationId xmlns:a16="http://schemas.microsoft.com/office/drawing/2014/main" id="{CA559B9C-D5FF-4638-A662-BB1A4D634BAF}"/>
                </a:ext>
              </a:extLst>
            </p:cNvPr>
            <p:cNvSpPr/>
            <p:nvPr/>
          </p:nvSpPr>
          <p:spPr>
            <a:xfrm>
              <a:off x="4124612" y="3363628"/>
              <a:ext cx="48298" cy="73454"/>
            </a:xfrm>
            <a:prstGeom prst="lightningBolt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201">
                <a:defRPr/>
              </a:pPr>
              <a:endParaRPr lang="en-US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pic>
        <p:nvPicPr>
          <p:cNvPr id="134" name="Twistlock" descr="Related image">
            <a:extLst>
              <a:ext uri="{FF2B5EF4-FFF2-40B4-BE49-F238E27FC236}">
                <a16:creationId xmlns:a16="http://schemas.microsoft.com/office/drawing/2014/main" id="{86998A77-F442-49BD-8F97-27FE8C820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571" y="3930850"/>
            <a:ext cx="960866" cy="24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5" name="Twistlock" descr="Related image">
            <a:extLst>
              <a:ext uri="{FF2B5EF4-FFF2-40B4-BE49-F238E27FC236}">
                <a16:creationId xmlns:a16="http://schemas.microsoft.com/office/drawing/2014/main" id="{C04A883B-D0AB-4D5E-82E2-0C2594A882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1833" y="1999090"/>
            <a:ext cx="960866" cy="24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6" name="Twistlock" descr="Related image">
            <a:extLst>
              <a:ext uri="{FF2B5EF4-FFF2-40B4-BE49-F238E27FC236}">
                <a16:creationId xmlns:a16="http://schemas.microsoft.com/office/drawing/2014/main" id="{3D67E3C7-7E29-405B-9CFE-10B6876BB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4873" y="2582897"/>
            <a:ext cx="960866" cy="24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Hurdle">
            <a:extLst>
              <a:ext uri="{FF2B5EF4-FFF2-40B4-BE49-F238E27FC236}">
                <a16:creationId xmlns:a16="http://schemas.microsoft.com/office/drawing/2014/main" id="{C7F91DE9-633B-435B-90CA-39916B530313}"/>
              </a:ext>
            </a:extLst>
          </p:cNvPr>
          <p:cNvSpPr/>
          <p:nvPr/>
        </p:nvSpPr>
        <p:spPr>
          <a:xfrm>
            <a:off x="8535168" y="1562100"/>
            <a:ext cx="66675" cy="4236573"/>
          </a:xfrm>
          <a:custGeom>
            <a:avLst/>
            <a:gdLst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327024 w 609600"/>
              <a:gd name="connsiteY8" fmla="*/ 1073604 h 1073604"/>
              <a:gd name="connsiteX9" fmla="*/ 282575 w 609600"/>
              <a:gd name="connsiteY9" fmla="*/ 1073604 h 1073604"/>
              <a:gd name="connsiteX10" fmla="*/ 13834 w 609600"/>
              <a:gd name="connsiteY10" fmla="*/ 1073604 h 1073604"/>
              <a:gd name="connsiteX11" fmla="*/ 0 w 609600"/>
              <a:gd name="connsiteY11" fmla="*/ 1059770 h 1073604"/>
              <a:gd name="connsiteX12" fmla="*/ 0 w 609600"/>
              <a:gd name="connsiteY12" fmla="*/ 1004434 h 1073604"/>
              <a:gd name="connsiteX13" fmla="*/ 13834 w 609600"/>
              <a:gd name="connsiteY13" fmla="*/ 990600 h 1073604"/>
              <a:gd name="connsiteX14" fmla="*/ 271462 w 609600"/>
              <a:gd name="connsiteY14" fmla="*/ 990600 h 1073604"/>
              <a:gd name="connsiteX15" fmla="*/ 271462 w 609600"/>
              <a:gd name="connsiteY15" fmla="*/ 11113 h 1073604"/>
              <a:gd name="connsiteX16" fmla="*/ 282575 w 609600"/>
              <a:gd name="connsiteY16" fmla="*/ 0 h 1073604"/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282575 w 609600"/>
              <a:gd name="connsiteY8" fmla="*/ 1073604 h 1073604"/>
              <a:gd name="connsiteX9" fmla="*/ 13834 w 609600"/>
              <a:gd name="connsiteY9" fmla="*/ 1073604 h 1073604"/>
              <a:gd name="connsiteX10" fmla="*/ 0 w 609600"/>
              <a:gd name="connsiteY10" fmla="*/ 1059770 h 1073604"/>
              <a:gd name="connsiteX11" fmla="*/ 0 w 609600"/>
              <a:gd name="connsiteY11" fmla="*/ 1004434 h 1073604"/>
              <a:gd name="connsiteX12" fmla="*/ 13834 w 609600"/>
              <a:gd name="connsiteY12" fmla="*/ 990600 h 1073604"/>
              <a:gd name="connsiteX13" fmla="*/ 271462 w 609600"/>
              <a:gd name="connsiteY13" fmla="*/ 990600 h 1073604"/>
              <a:gd name="connsiteX14" fmla="*/ 271462 w 609600"/>
              <a:gd name="connsiteY14" fmla="*/ 11113 h 1073604"/>
              <a:gd name="connsiteX15" fmla="*/ 282575 w 609600"/>
              <a:gd name="connsiteY15" fmla="*/ 0 h 1073604"/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13834 w 609600"/>
              <a:gd name="connsiteY8" fmla="*/ 1073604 h 1073604"/>
              <a:gd name="connsiteX9" fmla="*/ 0 w 609600"/>
              <a:gd name="connsiteY9" fmla="*/ 1059770 h 1073604"/>
              <a:gd name="connsiteX10" fmla="*/ 0 w 609600"/>
              <a:gd name="connsiteY10" fmla="*/ 1004434 h 1073604"/>
              <a:gd name="connsiteX11" fmla="*/ 13834 w 609600"/>
              <a:gd name="connsiteY11" fmla="*/ 990600 h 1073604"/>
              <a:gd name="connsiteX12" fmla="*/ 271462 w 609600"/>
              <a:gd name="connsiteY12" fmla="*/ 990600 h 1073604"/>
              <a:gd name="connsiteX13" fmla="*/ 271462 w 609600"/>
              <a:gd name="connsiteY13" fmla="*/ 11113 h 1073604"/>
              <a:gd name="connsiteX14" fmla="*/ 282575 w 609600"/>
              <a:gd name="connsiteY14" fmla="*/ 0 h 1073604"/>
              <a:gd name="connsiteX0" fmla="*/ 316767 w 643792"/>
              <a:gd name="connsiteY0" fmla="*/ 0 h 1073604"/>
              <a:gd name="connsiteX1" fmla="*/ 361216 w 643792"/>
              <a:gd name="connsiteY1" fmla="*/ 0 h 1073604"/>
              <a:gd name="connsiteX2" fmla="*/ 372329 w 643792"/>
              <a:gd name="connsiteY2" fmla="*/ 11113 h 1073604"/>
              <a:gd name="connsiteX3" fmla="*/ 372329 w 643792"/>
              <a:gd name="connsiteY3" fmla="*/ 990600 h 1073604"/>
              <a:gd name="connsiteX4" fmla="*/ 629958 w 643792"/>
              <a:gd name="connsiteY4" fmla="*/ 990600 h 1073604"/>
              <a:gd name="connsiteX5" fmla="*/ 643792 w 643792"/>
              <a:gd name="connsiteY5" fmla="*/ 1004434 h 1073604"/>
              <a:gd name="connsiteX6" fmla="*/ 643792 w 643792"/>
              <a:gd name="connsiteY6" fmla="*/ 1059770 h 1073604"/>
              <a:gd name="connsiteX7" fmla="*/ 629958 w 643792"/>
              <a:gd name="connsiteY7" fmla="*/ 1073604 h 1073604"/>
              <a:gd name="connsiteX8" fmla="*/ 48026 w 643792"/>
              <a:gd name="connsiteY8" fmla="*/ 1073604 h 1073604"/>
              <a:gd name="connsiteX9" fmla="*/ 34192 w 643792"/>
              <a:gd name="connsiteY9" fmla="*/ 1004434 h 1073604"/>
              <a:gd name="connsiteX10" fmla="*/ 48026 w 643792"/>
              <a:gd name="connsiteY10" fmla="*/ 990600 h 1073604"/>
              <a:gd name="connsiteX11" fmla="*/ 305654 w 643792"/>
              <a:gd name="connsiteY11" fmla="*/ 990600 h 1073604"/>
              <a:gd name="connsiteX12" fmla="*/ 305654 w 643792"/>
              <a:gd name="connsiteY12" fmla="*/ 11113 h 1073604"/>
              <a:gd name="connsiteX13" fmla="*/ 316767 w 643792"/>
              <a:gd name="connsiteY13" fmla="*/ 0 h 1073604"/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0 w 609600"/>
              <a:gd name="connsiteY8" fmla="*/ 1004434 h 1073604"/>
              <a:gd name="connsiteX9" fmla="*/ 13834 w 609600"/>
              <a:gd name="connsiteY9" fmla="*/ 990600 h 1073604"/>
              <a:gd name="connsiteX10" fmla="*/ 271462 w 609600"/>
              <a:gd name="connsiteY10" fmla="*/ 990600 h 1073604"/>
              <a:gd name="connsiteX11" fmla="*/ 271462 w 609600"/>
              <a:gd name="connsiteY11" fmla="*/ 11113 h 1073604"/>
              <a:gd name="connsiteX12" fmla="*/ 282575 w 609600"/>
              <a:gd name="connsiteY12" fmla="*/ 0 h 1073604"/>
              <a:gd name="connsiteX0" fmla="*/ 289465 w 616490"/>
              <a:gd name="connsiteY0" fmla="*/ 0 h 1073604"/>
              <a:gd name="connsiteX1" fmla="*/ 333914 w 616490"/>
              <a:gd name="connsiteY1" fmla="*/ 0 h 1073604"/>
              <a:gd name="connsiteX2" fmla="*/ 345027 w 616490"/>
              <a:gd name="connsiteY2" fmla="*/ 11113 h 1073604"/>
              <a:gd name="connsiteX3" fmla="*/ 345027 w 616490"/>
              <a:gd name="connsiteY3" fmla="*/ 990600 h 1073604"/>
              <a:gd name="connsiteX4" fmla="*/ 602656 w 616490"/>
              <a:gd name="connsiteY4" fmla="*/ 990600 h 1073604"/>
              <a:gd name="connsiteX5" fmla="*/ 616490 w 616490"/>
              <a:gd name="connsiteY5" fmla="*/ 1004434 h 1073604"/>
              <a:gd name="connsiteX6" fmla="*/ 616490 w 616490"/>
              <a:gd name="connsiteY6" fmla="*/ 1059770 h 1073604"/>
              <a:gd name="connsiteX7" fmla="*/ 602656 w 616490"/>
              <a:gd name="connsiteY7" fmla="*/ 1073604 h 1073604"/>
              <a:gd name="connsiteX8" fmla="*/ 6890 w 616490"/>
              <a:gd name="connsiteY8" fmla="*/ 1004434 h 1073604"/>
              <a:gd name="connsiteX9" fmla="*/ 278352 w 616490"/>
              <a:gd name="connsiteY9" fmla="*/ 990600 h 1073604"/>
              <a:gd name="connsiteX10" fmla="*/ 278352 w 616490"/>
              <a:gd name="connsiteY10" fmla="*/ 11113 h 1073604"/>
              <a:gd name="connsiteX11" fmla="*/ 289465 w 616490"/>
              <a:gd name="connsiteY11" fmla="*/ 0 h 1073604"/>
              <a:gd name="connsiteX0" fmla="*/ 11113 w 338138"/>
              <a:gd name="connsiteY0" fmla="*/ 0 h 1073604"/>
              <a:gd name="connsiteX1" fmla="*/ 55562 w 338138"/>
              <a:gd name="connsiteY1" fmla="*/ 0 h 1073604"/>
              <a:gd name="connsiteX2" fmla="*/ 66675 w 338138"/>
              <a:gd name="connsiteY2" fmla="*/ 11113 h 1073604"/>
              <a:gd name="connsiteX3" fmla="*/ 66675 w 338138"/>
              <a:gd name="connsiteY3" fmla="*/ 990600 h 1073604"/>
              <a:gd name="connsiteX4" fmla="*/ 324304 w 338138"/>
              <a:gd name="connsiteY4" fmla="*/ 990600 h 1073604"/>
              <a:gd name="connsiteX5" fmla="*/ 338138 w 338138"/>
              <a:gd name="connsiteY5" fmla="*/ 1004434 h 1073604"/>
              <a:gd name="connsiteX6" fmla="*/ 338138 w 338138"/>
              <a:gd name="connsiteY6" fmla="*/ 1059770 h 1073604"/>
              <a:gd name="connsiteX7" fmla="*/ 324304 w 338138"/>
              <a:gd name="connsiteY7" fmla="*/ 1073604 h 1073604"/>
              <a:gd name="connsiteX8" fmla="*/ 0 w 338138"/>
              <a:gd name="connsiteY8" fmla="*/ 990600 h 1073604"/>
              <a:gd name="connsiteX9" fmla="*/ 0 w 338138"/>
              <a:gd name="connsiteY9" fmla="*/ 11113 h 1073604"/>
              <a:gd name="connsiteX10" fmla="*/ 11113 w 338138"/>
              <a:gd name="connsiteY10" fmla="*/ 0 h 1073604"/>
              <a:gd name="connsiteX0" fmla="*/ 11113 w 348752"/>
              <a:gd name="connsiteY0" fmla="*/ 0 h 1073604"/>
              <a:gd name="connsiteX1" fmla="*/ 55562 w 348752"/>
              <a:gd name="connsiteY1" fmla="*/ 0 h 1073604"/>
              <a:gd name="connsiteX2" fmla="*/ 66675 w 348752"/>
              <a:gd name="connsiteY2" fmla="*/ 11113 h 1073604"/>
              <a:gd name="connsiteX3" fmla="*/ 66675 w 348752"/>
              <a:gd name="connsiteY3" fmla="*/ 990600 h 1073604"/>
              <a:gd name="connsiteX4" fmla="*/ 324304 w 348752"/>
              <a:gd name="connsiteY4" fmla="*/ 990600 h 1073604"/>
              <a:gd name="connsiteX5" fmla="*/ 338138 w 348752"/>
              <a:gd name="connsiteY5" fmla="*/ 1059770 h 1073604"/>
              <a:gd name="connsiteX6" fmla="*/ 324304 w 348752"/>
              <a:gd name="connsiteY6" fmla="*/ 1073604 h 1073604"/>
              <a:gd name="connsiteX7" fmla="*/ 0 w 348752"/>
              <a:gd name="connsiteY7" fmla="*/ 990600 h 1073604"/>
              <a:gd name="connsiteX8" fmla="*/ 0 w 348752"/>
              <a:gd name="connsiteY8" fmla="*/ 11113 h 1073604"/>
              <a:gd name="connsiteX9" fmla="*/ 11113 w 348752"/>
              <a:gd name="connsiteY9" fmla="*/ 0 h 1073604"/>
              <a:gd name="connsiteX0" fmla="*/ 11113 w 338138"/>
              <a:gd name="connsiteY0" fmla="*/ 0 h 1073604"/>
              <a:gd name="connsiteX1" fmla="*/ 55562 w 338138"/>
              <a:gd name="connsiteY1" fmla="*/ 0 h 1073604"/>
              <a:gd name="connsiteX2" fmla="*/ 66675 w 338138"/>
              <a:gd name="connsiteY2" fmla="*/ 11113 h 1073604"/>
              <a:gd name="connsiteX3" fmla="*/ 66675 w 338138"/>
              <a:gd name="connsiteY3" fmla="*/ 990600 h 1073604"/>
              <a:gd name="connsiteX4" fmla="*/ 338138 w 338138"/>
              <a:gd name="connsiteY4" fmla="*/ 1059770 h 1073604"/>
              <a:gd name="connsiteX5" fmla="*/ 324304 w 338138"/>
              <a:gd name="connsiteY5" fmla="*/ 1073604 h 1073604"/>
              <a:gd name="connsiteX6" fmla="*/ 0 w 338138"/>
              <a:gd name="connsiteY6" fmla="*/ 990600 h 1073604"/>
              <a:gd name="connsiteX7" fmla="*/ 0 w 338138"/>
              <a:gd name="connsiteY7" fmla="*/ 11113 h 1073604"/>
              <a:gd name="connsiteX8" fmla="*/ 11113 w 338138"/>
              <a:gd name="connsiteY8" fmla="*/ 0 h 1073604"/>
              <a:gd name="connsiteX0" fmla="*/ 11113 w 338138"/>
              <a:gd name="connsiteY0" fmla="*/ 0 h 1091391"/>
              <a:gd name="connsiteX1" fmla="*/ 55562 w 338138"/>
              <a:gd name="connsiteY1" fmla="*/ 0 h 1091391"/>
              <a:gd name="connsiteX2" fmla="*/ 66675 w 338138"/>
              <a:gd name="connsiteY2" fmla="*/ 11113 h 1091391"/>
              <a:gd name="connsiteX3" fmla="*/ 66675 w 338138"/>
              <a:gd name="connsiteY3" fmla="*/ 990600 h 1091391"/>
              <a:gd name="connsiteX4" fmla="*/ 338138 w 338138"/>
              <a:gd name="connsiteY4" fmla="*/ 1059770 h 1091391"/>
              <a:gd name="connsiteX5" fmla="*/ 0 w 338138"/>
              <a:gd name="connsiteY5" fmla="*/ 990600 h 1091391"/>
              <a:gd name="connsiteX6" fmla="*/ 0 w 338138"/>
              <a:gd name="connsiteY6" fmla="*/ 11113 h 1091391"/>
              <a:gd name="connsiteX7" fmla="*/ 11113 w 338138"/>
              <a:gd name="connsiteY7" fmla="*/ 0 h 1091391"/>
              <a:gd name="connsiteX0" fmla="*/ 11113 w 66675"/>
              <a:gd name="connsiteY0" fmla="*/ 0 h 990600"/>
              <a:gd name="connsiteX1" fmla="*/ 55562 w 66675"/>
              <a:gd name="connsiteY1" fmla="*/ 0 h 990600"/>
              <a:gd name="connsiteX2" fmla="*/ 66675 w 66675"/>
              <a:gd name="connsiteY2" fmla="*/ 11113 h 990600"/>
              <a:gd name="connsiteX3" fmla="*/ 66675 w 66675"/>
              <a:gd name="connsiteY3" fmla="*/ 990600 h 990600"/>
              <a:gd name="connsiteX4" fmla="*/ 0 w 66675"/>
              <a:gd name="connsiteY4" fmla="*/ 990600 h 990600"/>
              <a:gd name="connsiteX5" fmla="*/ 0 w 66675"/>
              <a:gd name="connsiteY5" fmla="*/ 11113 h 990600"/>
              <a:gd name="connsiteX6" fmla="*/ 11113 w 66675"/>
              <a:gd name="connsiteY6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675" h="990600">
                <a:moveTo>
                  <a:pt x="11113" y="0"/>
                </a:moveTo>
                <a:lnTo>
                  <a:pt x="55562" y="0"/>
                </a:lnTo>
                <a:cubicBezTo>
                  <a:pt x="61700" y="0"/>
                  <a:pt x="66675" y="4975"/>
                  <a:pt x="66675" y="11113"/>
                </a:cubicBezTo>
                <a:lnTo>
                  <a:pt x="66675" y="990600"/>
                </a:lnTo>
                <a:lnTo>
                  <a:pt x="0" y="990600"/>
                </a:lnTo>
                <a:lnTo>
                  <a:pt x="0" y="11113"/>
                </a:lnTo>
                <a:cubicBezTo>
                  <a:pt x="0" y="4975"/>
                  <a:pt x="4975" y="0"/>
                  <a:pt x="1111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Hurdle">
            <a:extLst>
              <a:ext uri="{FF2B5EF4-FFF2-40B4-BE49-F238E27FC236}">
                <a16:creationId xmlns:a16="http://schemas.microsoft.com/office/drawing/2014/main" id="{54625E46-0517-4D93-8B8B-F20B56A4FB62}"/>
              </a:ext>
            </a:extLst>
          </p:cNvPr>
          <p:cNvSpPr/>
          <p:nvPr/>
        </p:nvSpPr>
        <p:spPr>
          <a:xfrm>
            <a:off x="8263705" y="5727236"/>
            <a:ext cx="609600" cy="1073604"/>
          </a:xfrm>
          <a:custGeom>
            <a:avLst/>
            <a:gdLst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327024 w 609600"/>
              <a:gd name="connsiteY8" fmla="*/ 1073604 h 1073604"/>
              <a:gd name="connsiteX9" fmla="*/ 282575 w 609600"/>
              <a:gd name="connsiteY9" fmla="*/ 1073604 h 1073604"/>
              <a:gd name="connsiteX10" fmla="*/ 13834 w 609600"/>
              <a:gd name="connsiteY10" fmla="*/ 1073604 h 1073604"/>
              <a:gd name="connsiteX11" fmla="*/ 0 w 609600"/>
              <a:gd name="connsiteY11" fmla="*/ 1059770 h 1073604"/>
              <a:gd name="connsiteX12" fmla="*/ 0 w 609600"/>
              <a:gd name="connsiteY12" fmla="*/ 1004434 h 1073604"/>
              <a:gd name="connsiteX13" fmla="*/ 13834 w 609600"/>
              <a:gd name="connsiteY13" fmla="*/ 990600 h 1073604"/>
              <a:gd name="connsiteX14" fmla="*/ 271462 w 609600"/>
              <a:gd name="connsiteY14" fmla="*/ 990600 h 1073604"/>
              <a:gd name="connsiteX15" fmla="*/ 271462 w 609600"/>
              <a:gd name="connsiteY15" fmla="*/ 11113 h 1073604"/>
              <a:gd name="connsiteX16" fmla="*/ 282575 w 609600"/>
              <a:gd name="connsiteY16" fmla="*/ 0 h 10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" h="1073604">
                <a:moveTo>
                  <a:pt x="282575" y="0"/>
                </a:moveTo>
                <a:lnTo>
                  <a:pt x="327024" y="0"/>
                </a:lnTo>
                <a:cubicBezTo>
                  <a:pt x="333162" y="0"/>
                  <a:pt x="338137" y="4975"/>
                  <a:pt x="338137" y="11113"/>
                </a:cubicBezTo>
                <a:lnTo>
                  <a:pt x="338137" y="990600"/>
                </a:lnTo>
                <a:lnTo>
                  <a:pt x="595766" y="990600"/>
                </a:lnTo>
                <a:cubicBezTo>
                  <a:pt x="603406" y="990600"/>
                  <a:pt x="609600" y="996794"/>
                  <a:pt x="609600" y="1004434"/>
                </a:cubicBezTo>
                <a:lnTo>
                  <a:pt x="609600" y="1059770"/>
                </a:lnTo>
                <a:cubicBezTo>
                  <a:pt x="609600" y="1067410"/>
                  <a:pt x="603406" y="1073604"/>
                  <a:pt x="595766" y="1073604"/>
                </a:cubicBezTo>
                <a:lnTo>
                  <a:pt x="327024" y="1073604"/>
                </a:lnTo>
                <a:lnTo>
                  <a:pt x="282575" y="1073604"/>
                </a:lnTo>
                <a:lnTo>
                  <a:pt x="13834" y="1073604"/>
                </a:lnTo>
                <a:cubicBezTo>
                  <a:pt x="6194" y="1073604"/>
                  <a:pt x="0" y="1067410"/>
                  <a:pt x="0" y="1059770"/>
                </a:cubicBezTo>
                <a:lnTo>
                  <a:pt x="0" y="1004434"/>
                </a:lnTo>
                <a:cubicBezTo>
                  <a:pt x="0" y="996794"/>
                  <a:pt x="6194" y="990600"/>
                  <a:pt x="13834" y="990600"/>
                </a:cubicBezTo>
                <a:lnTo>
                  <a:pt x="271462" y="990600"/>
                </a:lnTo>
                <a:lnTo>
                  <a:pt x="271462" y="11113"/>
                </a:lnTo>
                <a:cubicBezTo>
                  <a:pt x="271462" y="4975"/>
                  <a:pt x="276437" y="0"/>
                  <a:pt x="28257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Hurdle">
            <a:extLst>
              <a:ext uri="{FF2B5EF4-FFF2-40B4-BE49-F238E27FC236}">
                <a16:creationId xmlns:a16="http://schemas.microsoft.com/office/drawing/2014/main" id="{07FCDD2A-C94F-488D-9423-11A6A8251ECA}"/>
              </a:ext>
            </a:extLst>
          </p:cNvPr>
          <p:cNvSpPr/>
          <p:nvPr/>
        </p:nvSpPr>
        <p:spPr>
          <a:xfrm>
            <a:off x="3637913" y="3219392"/>
            <a:ext cx="66675" cy="2574744"/>
          </a:xfrm>
          <a:custGeom>
            <a:avLst/>
            <a:gdLst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327024 w 609600"/>
              <a:gd name="connsiteY8" fmla="*/ 1073604 h 1073604"/>
              <a:gd name="connsiteX9" fmla="*/ 282575 w 609600"/>
              <a:gd name="connsiteY9" fmla="*/ 1073604 h 1073604"/>
              <a:gd name="connsiteX10" fmla="*/ 13834 w 609600"/>
              <a:gd name="connsiteY10" fmla="*/ 1073604 h 1073604"/>
              <a:gd name="connsiteX11" fmla="*/ 0 w 609600"/>
              <a:gd name="connsiteY11" fmla="*/ 1059770 h 1073604"/>
              <a:gd name="connsiteX12" fmla="*/ 0 w 609600"/>
              <a:gd name="connsiteY12" fmla="*/ 1004434 h 1073604"/>
              <a:gd name="connsiteX13" fmla="*/ 13834 w 609600"/>
              <a:gd name="connsiteY13" fmla="*/ 990600 h 1073604"/>
              <a:gd name="connsiteX14" fmla="*/ 271462 w 609600"/>
              <a:gd name="connsiteY14" fmla="*/ 990600 h 1073604"/>
              <a:gd name="connsiteX15" fmla="*/ 271462 w 609600"/>
              <a:gd name="connsiteY15" fmla="*/ 11113 h 1073604"/>
              <a:gd name="connsiteX16" fmla="*/ 282575 w 609600"/>
              <a:gd name="connsiteY16" fmla="*/ 0 h 1073604"/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282575 w 609600"/>
              <a:gd name="connsiteY8" fmla="*/ 1073604 h 1073604"/>
              <a:gd name="connsiteX9" fmla="*/ 13834 w 609600"/>
              <a:gd name="connsiteY9" fmla="*/ 1073604 h 1073604"/>
              <a:gd name="connsiteX10" fmla="*/ 0 w 609600"/>
              <a:gd name="connsiteY10" fmla="*/ 1059770 h 1073604"/>
              <a:gd name="connsiteX11" fmla="*/ 0 w 609600"/>
              <a:gd name="connsiteY11" fmla="*/ 1004434 h 1073604"/>
              <a:gd name="connsiteX12" fmla="*/ 13834 w 609600"/>
              <a:gd name="connsiteY12" fmla="*/ 990600 h 1073604"/>
              <a:gd name="connsiteX13" fmla="*/ 271462 w 609600"/>
              <a:gd name="connsiteY13" fmla="*/ 990600 h 1073604"/>
              <a:gd name="connsiteX14" fmla="*/ 271462 w 609600"/>
              <a:gd name="connsiteY14" fmla="*/ 11113 h 1073604"/>
              <a:gd name="connsiteX15" fmla="*/ 282575 w 609600"/>
              <a:gd name="connsiteY15" fmla="*/ 0 h 1073604"/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13834 w 609600"/>
              <a:gd name="connsiteY8" fmla="*/ 1073604 h 1073604"/>
              <a:gd name="connsiteX9" fmla="*/ 0 w 609600"/>
              <a:gd name="connsiteY9" fmla="*/ 1059770 h 1073604"/>
              <a:gd name="connsiteX10" fmla="*/ 0 w 609600"/>
              <a:gd name="connsiteY10" fmla="*/ 1004434 h 1073604"/>
              <a:gd name="connsiteX11" fmla="*/ 13834 w 609600"/>
              <a:gd name="connsiteY11" fmla="*/ 990600 h 1073604"/>
              <a:gd name="connsiteX12" fmla="*/ 271462 w 609600"/>
              <a:gd name="connsiteY12" fmla="*/ 990600 h 1073604"/>
              <a:gd name="connsiteX13" fmla="*/ 271462 w 609600"/>
              <a:gd name="connsiteY13" fmla="*/ 11113 h 1073604"/>
              <a:gd name="connsiteX14" fmla="*/ 282575 w 609600"/>
              <a:gd name="connsiteY14" fmla="*/ 0 h 1073604"/>
              <a:gd name="connsiteX0" fmla="*/ 316767 w 643792"/>
              <a:gd name="connsiteY0" fmla="*/ 0 h 1073604"/>
              <a:gd name="connsiteX1" fmla="*/ 361216 w 643792"/>
              <a:gd name="connsiteY1" fmla="*/ 0 h 1073604"/>
              <a:gd name="connsiteX2" fmla="*/ 372329 w 643792"/>
              <a:gd name="connsiteY2" fmla="*/ 11113 h 1073604"/>
              <a:gd name="connsiteX3" fmla="*/ 372329 w 643792"/>
              <a:gd name="connsiteY3" fmla="*/ 990600 h 1073604"/>
              <a:gd name="connsiteX4" fmla="*/ 629958 w 643792"/>
              <a:gd name="connsiteY4" fmla="*/ 990600 h 1073604"/>
              <a:gd name="connsiteX5" fmla="*/ 643792 w 643792"/>
              <a:gd name="connsiteY5" fmla="*/ 1004434 h 1073604"/>
              <a:gd name="connsiteX6" fmla="*/ 643792 w 643792"/>
              <a:gd name="connsiteY6" fmla="*/ 1059770 h 1073604"/>
              <a:gd name="connsiteX7" fmla="*/ 629958 w 643792"/>
              <a:gd name="connsiteY7" fmla="*/ 1073604 h 1073604"/>
              <a:gd name="connsiteX8" fmla="*/ 48026 w 643792"/>
              <a:gd name="connsiteY8" fmla="*/ 1073604 h 1073604"/>
              <a:gd name="connsiteX9" fmla="*/ 34192 w 643792"/>
              <a:gd name="connsiteY9" fmla="*/ 1004434 h 1073604"/>
              <a:gd name="connsiteX10" fmla="*/ 48026 w 643792"/>
              <a:gd name="connsiteY10" fmla="*/ 990600 h 1073604"/>
              <a:gd name="connsiteX11" fmla="*/ 305654 w 643792"/>
              <a:gd name="connsiteY11" fmla="*/ 990600 h 1073604"/>
              <a:gd name="connsiteX12" fmla="*/ 305654 w 643792"/>
              <a:gd name="connsiteY12" fmla="*/ 11113 h 1073604"/>
              <a:gd name="connsiteX13" fmla="*/ 316767 w 643792"/>
              <a:gd name="connsiteY13" fmla="*/ 0 h 1073604"/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0 w 609600"/>
              <a:gd name="connsiteY8" fmla="*/ 1004434 h 1073604"/>
              <a:gd name="connsiteX9" fmla="*/ 13834 w 609600"/>
              <a:gd name="connsiteY9" fmla="*/ 990600 h 1073604"/>
              <a:gd name="connsiteX10" fmla="*/ 271462 w 609600"/>
              <a:gd name="connsiteY10" fmla="*/ 990600 h 1073604"/>
              <a:gd name="connsiteX11" fmla="*/ 271462 w 609600"/>
              <a:gd name="connsiteY11" fmla="*/ 11113 h 1073604"/>
              <a:gd name="connsiteX12" fmla="*/ 282575 w 609600"/>
              <a:gd name="connsiteY12" fmla="*/ 0 h 1073604"/>
              <a:gd name="connsiteX0" fmla="*/ 289465 w 616490"/>
              <a:gd name="connsiteY0" fmla="*/ 0 h 1073604"/>
              <a:gd name="connsiteX1" fmla="*/ 333914 w 616490"/>
              <a:gd name="connsiteY1" fmla="*/ 0 h 1073604"/>
              <a:gd name="connsiteX2" fmla="*/ 345027 w 616490"/>
              <a:gd name="connsiteY2" fmla="*/ 11113 h 1073604"/>
              <a:gd name="connsiteX3" fmla="*/ 345027 w 616490"/>
              <a:gd name="connsiteY3" fmla="*/ 990600 h 1073604"/>
              <a:gd name="connsiteX4" fmla="*/ 602656 w 616490"/>
              <a:gd name="connsiteY4" fmla="*/ 990600 h 1073604"/>
              <a:gd name="connsiteX5" fmla="*/ 616490 w 616490"/>
              <a:gd name="connsiteY5" fmla="*/ 1004434 h 1073604"/>
              <a:gd name="connsiteX6" fmla="*/ 616490 w 616490"/>
              <a:gd name="connsiteY6" fmla="*/ 1059770 h 1073604"/>
              <a:gd name="connsiteX7" fmla="*/ 602656 w 616490"/>
              <a:gd name="connsiteY7" fmla="*/ 1073604 h 1073604"/>
              <a:gd name="connsiteX8" fmla="*/ 6890 w 616490"/>
              <a:gd name="connsiteY8" fmla="*/ 1004434 h 1073604"/>
              <a:gd name="connsiteX9" fmla="*/ 278352 w 616490"/>
              <a:gd name="connsiteY9" fmla="*/ 990600 h 1073604"/>
              <a:gd name="connsiteX10" fmla="*/ 278352 w 616490"/>
              <a:gd name="connsiteY10" fmla="*/ 11113 h 1073604"/>
              <a:gd name="connsiteX11" fmla="*/ 289465 w 616490"/>
              <a:gd name="connsiteY11" fmla="*/ 0 h 1073604"/>
              <a:gd name="connsiteX0" fmla="*/ 11113 w 338138"/>
              <a:gd name="connsiteY0" fmla="*/ 0 h 1073604"/>
              <a:gd name="connsiteX1" fmla="*/ 55562 w 338138"/>
              <a:gd name="connsiteY1" fmla="*/ 0 h 1073604"/>
              <a:gd name="connsiteX2" fmla="*/ 66675 w 338138"/>
              <a:gd name="connsiteY2" fmla="*/ 11113 h 1073604"/>
              <a:gd name="connsiteX3" fmla="*/ 66675 w 338138"/>
              <a:gd name="connsiteY3" fmla="*/ 990600 h 1073604"/>
              <a:gd name="connsiteX4" fmla="*/ 324304 w 338138"/>
              <a:gd name="connsiteY4" fmla="*/ 990600 h 1073604"/>
              <a:gd name="connsiteX5" fmla="*/ 338138 w 338138"/>
              <a:gd name="connsiteY5" fmla="*/ 1004434 h 1073604"/>
              <a:gd name="connsiteX6" fmla="*/ 338138 w 338138"/>
              <a:gd name="connsiteY6" fmla="*/ 1059770 h 1073604"/>
              <a:gd name="connsiteX7" fmla="*/ 324304 w 338138"/>
              <a:gd name="connsiteY7" fmla="*/ 1073604 h 1073604"/>
              <a:gd name="connsiteX8" fmla="*/ 0 w 338138"/>
              <a:gd name="connsiteY8" fmla="*/ 990600 h 1073604"/>
              <a:gd name="connsiteX9" fmla="*/ 0 w 338138"/>
              <a:gd name="connsiteY9" fmla="*/ 11113 h 1073604"/>
              <a:gd name="connsiteX10" fmla="*/ 11113 w 338138"/>
              <a:gd name="connsiteY10" fmla="*/ 0 h 1073604"/>
              <a:gd name="connsiteX0" fmla="*/ 11113 w 348752"/>
              <a:gd name="connsiteY0" fmla="*/ 0 h 1073604"/>
              <a:gd name="connsiteX1" fmla="*/ 55562 w 348752"/>
              <a:gd name="connsiteY1" fmla="*/ 0 h 1073604"/>
              <a:gd name="connsiteX2" fmla="*/ 66675 w 348752"/>
              <a:gd name="connsiteY2" fmla="*/ 11113 h 1073604"/>
              <a:gd name="connsiteX3" fmla="*/ 66675 w 348752"/>
              <a:gd name="connsiteY3" fmla="*/ 990600 h 1073604"/>
              <a:gd name="connsiteX4" fmla="*/ 324304 w 348752"/>
              <a:gd name="connsiteY4" fmla="*/ 990600 h 1073604"/>
              <a:gd name="connsiteX5" fmla="*/ 338138 w 348752"/>
              <a:gd name="connsiteY5" fmla="*/ 1059770 h 1073604"/>
              <a:gd name="connsiteX6" fmla="*/ 324304 w 348752"/>
              <a:gd name="connsiteY6" fmla="*/ 1073604 h 1073604"/>
              <a:gd name="connsiteX7" fmla="*/ 0 w 348752"/>
              <a:gd name="connsiteY7" fmla="*/ 990600 h 1073604"/>
              <a:gd name="connsiteX8" fmla="*/ 0 w 348752"/>
              <a:gd name="connsiteY8" fmla="*/ 11113 h 1073604"/>
              <a:gd name="connsiteX9" fmla="*/ 11113 w 348752"/>
              <a:gd name="connsiteY9" fmla="*/ 0 h 1073604"/>
              <a:gd name="connsiteX0" fmla="*/ 11113 w 338138"/>
              <a:gd name="connsiteY0" fmla="*/ 0 h 1073604"/>
              <a:gd name="connsiteX1" fmla="*/ 55562 w 338138"/>
              <a:gd name="connsiteY1" fmla="*/ 0 h 1073604"/>
              <a:gd name="connsiteX2" fmla="*/ 66675 w 338138"/>
              <a:gd name="connsiteY2" fmla="*/ 11113 h 1073604"/>
              <a:gd name="connsiteX3" fmla="*/ 66675 w 338138"/>
              <a:gd name="connsiteY3" fmla="*/ 990600 h 1073604"/>
              <a:gd name="connsiteX4" fmla="*/ 338138 w 338138"/>
              <a:gd name="connsiteY4" fmla="*/ 1059770 h 1073604"/>
              <a:gd name="connsiteX5" fmla="*/ 324304 w 338138"/>
              <a:gd name="connsiteY5" fmla="*/ 1073604 h 1073604"/>
              <a:gd name="connsiteX6" fmla="*/ 0 w 338138"/>
              <a:gd name="connsiteY6" fmla="*/ 990600 h 1073604"/>
              <a:gd name="connsiteX7" fmla="*/ 0 w 338138"/>
              <a:gd name="connsiteY7" fmla="*/ 11113 h 1073604"/>
              <a:gd name="connsiteX8" fmla="*/ 11113 w 338138"/>
              <a:gd name="connsiteY8" fmla="*/ 0 h 1073604"/>
              <a:gd name="connsiteX0" fmla="*/ 11113 w 338138"/>
              <a:gd name="connsiteY0" fmla="*/ 0 h 1091391"/>
              <a:gd name="connsiteX1" fmla="*/ 55562 w 338138"/>
              <a:gd name="connsiteY1" fmla="*/ 0 h 1091391"/>
              <a:gd name="connsiteX2" fmla="*/ 66675 w 338138"/>
              <a:gd name="connsiteY2" fmla="*/ 11113 h 1091391"/>
              <a:gd name="connsiteX3" fmla="*/ 66675 w 338138"/>
              <a:gd name="connsiteY3" fmla="*/ 990600 h 1091391"/>
              <a:gd name="connsiteX4" fmla="*/ 338138 w 338138"/>
              <a:gd name="connsiteY4" fmla="*/ 1059770 h 1091391"/>
              <a:gd name="connsiteX5" fmla="*/ 0 w 338138"/>
              <a:gd name="connsiteY5" fmla="*/ 990600 h 1091391"/>
              <a:gd name="connsiteX6" fmla="*/ 0 w 338138"/>
              <a:gd name="connsiteY6" fmla="*/ 11113 h 1091391"/>
              <a:gd name="connsiteX7" fmla="*/ 11113 w 338138"/>
              <a:gd name="connsiteY7" fmla="*/ 0 h 1091391"/>
              <a:gd name="connsiteX0" fmla="*/ 11113 w 66675"/>
              <a:gd name="connsiteY0" fmla="*/ 0 h 990600"/>
              <a:gd name="connsiteX1" fmla="*/ 55562 w 66675"/>
              <a:gd name="connsiteY1" fmla="*/ 0 h 990600"/>
              <a:gd name="connsiteX2" fmla="*/ 66675 w 66675"/>
              <a:gd name="connsiteY2" fmla="*/ 11113 h 990600"/>
              <a:gd name="connsiteX3" fmla="*/ 66675 w 66675"/>
              <a:gd name="connsiteY3" fmla="*/ 990600 h 990600"/>
              <a:gd name="connsiteX4" fmla="*/ 0 w 66675"/>
              <a:gd name="connsiteY4" fmla="*/ 990600 h 990600"/>
              <a:gd name="connsiteX5" fmla="*/ 0 w 66675"/>
              <a:gd name="connsiteY5" fmla="*/ 11113 h 990600"/>
              <a:gd name="connsiteX6" fmla="*/ 11113 w 66675"/>
              <a:gd name="connsiteY6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675" h="990600">
                <a:moveTo>
                  <a:pt x="11113" y="0"/>
                </a:moveTo>
                <a:lnTo>
                  <a:pt x="55562" y="0"/>
                </a:lnTo>
                <a:cubicBezTo>
                  <a:pt x="61700" y="0"/>
                  <a:pt x="66675" y="4975"/>
                  <a:pt x="66675" y="11113"/>
                </a:cubicBezTo>
                <a:lnTo>
                  <a:pt x="66675" y="990600"/>
                </a:lnTo>
                <a:lnTo>
                  <a:pt x="0" y="990600"/>
                </a:lnTo>
                <a:lnTo>
                  <a:pt x="0" y="11113"/>
                </a:lnTo>
                <a:cubicBezTo>
                  <a:pt x="0" y="4975"/>
                  <a:pt x="4975" y="0"/>
                  <a:pt x="1111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Hurdle">
            <a:extLst>
              <a:ext uri="{FF2B5EF4-FFF2-40B4-BE49-F238E27FC236}">
                <a16:creationId xmlns:a16="http://schemas.microsoft.com/office/drawing/2014/main" id="{235F0FDF-AB28-4973-9B67-95059A36A015}"/>
              </a:ext>
            </a:extLst>
          </p:cNvPr>
          <p:cNvSpPr/>
          <p:nvPr/>
        </p:nvSpPr>
        <p:spPr>
          <a:xfrm>
            <a:off x="3366450" y="5722698"/>
            <a:ext cx="609600" cy="1073604"/>
          </a:xfrm>
          <a:custGeom>
            <a:avLst/>
            <a:gdLst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327024 w 609600"/>
              <a:gd name="connsiteY8" fmla="*/ 1073604 h 1073604"/>
              <a:gd name="connsiteX9" fmla="*/ 282575 w 609600"/>
              <a:gd name="connsiteY9" fmla="*/ 1073604 h 1073604"/>
              <a:gd name="connsiteX10" fmla="*/ 13834 w 609600"/>
              <a:gd name="connsiteY10" fmla="*/ 1073604 h 1073604"/>
              <a:gd name="connsiteX11" fmla="*/ 0 w 609600"/>
              <a:gd name="connsiteY11" fmla="*/ 1059770 h 1073604"/>
              <a:gd name="connsiteX12" fmla="*/ 0 w 609600"/>
              <a:gd name="connsiteY12" fmla="*/ 1004434 h 1073604"/>
              <a:gd name="connsiteX13" fmla="*/ 13834 w 609600"/>
              <a:gd name="connsiteY13" fmla="*/ 990600 h 1073604"/>
              <a:gd name="connsiteX14" fmla="*/ 271462 w 609600"/>
              <a:gd name="connsiteY14" fmla="*/ 990600 h 1073604"/>
              <a:gd name="connsiteX15" fmla="*/ 271462 w 609600"/>
              <a:gd name="connsiteY15" fmla="*/ 11113 h 1073604"/>
              <a:gd name="connsiteX16" fmla="*/ 282575 w 609600"/>
              <a:gd name="connsiteY16" fmla="*/ 0 h 10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" h="1073604">
                <a:moveTo>
                  <a:pt x="282575" y="0"/>
                </a:moveTo>
                <a:lnTo>
                  <a:pt x="327024" y="0"/>
                </a:lnTo>
                <a:cubicBezTo>
                  <a:pt x="333162" y="0"/>
                  <a:pt x="338137" y="4975"/>
                  <a:pt x="338137" y="11113"/>
                </a:cubicBezTo>
                <a:lnTo>
                  <a:pt x="338137" y="990600"/>
                </a:lnTo>
                <a:lnTo>
                  <a:pt x="595766" y="990600"/>
                </a:lnTo>
                <a:cubicBezTo>
                  <a:pt x="603406" y="990600"/>
                  <a:pt x="609600" y="996794"/>
                  <a:pt x="609600" y="1004434"/>
                </a:cubicBezTo>
                <a:lnTo>
                  <a:pt x="609600" y="1059770"/>
                </a:lnTo>
                <a:cubicBezTo>
                  <a:pt x="609600" y="1067410"/>
                  <a:pt x="603406" y="1073604"/>
                  <a:pt x="595766" y="1073604"/>
                </a:cubicBezTo>
                <a:lnTo>
                  <a:pt x="327024" y="1073604"/>
                </a:lnTo>
                <a:lnTo>
                  <a:pt x="282575" y="1073604"/>
                </a:lnTo>
                <a:lnTo>
                  <a:pt x="13834" y="1073604"/>
                </a:lnTo>
                <a:cubicBezTo>
                  <a:pt x="6194" y="1073604"/>
                  <a:pt x="0" y="1067410"/>
                  <a:pt x="0" y="1059770"/>
                </a:cubicBezTo>
                <a:lnTo>
                  <a:pt x="0" y="1004434"/>
                </a:lnTo>
                <a:cubicBezTo>
                  <a:pt x="0" y="996794"/>
                  <a:pt x="6194" y="990600"/>
                  <a:pt x="13834" y="990600"/>
                </a:cubicBezTo>
                <a:lnTo>
                  <a:pt x="271462" y="990600"/>
                </a:lnTo>
                <a:lnTo>
                  <a:pt x="271462" y="11113"/>
                </a:lnTo>
                <a:cubicBezTo>
                  <a:pt x="271462" y="4975"/>
                  <a:pt x="276437" y="0"/>
                  <a:pt x="28257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AE4D85D-EADC-4086-88B5-ED3113473F71}"/>
              </a:ext>
            </a:extLst>
          </p:cNvPr>
          <p:cNvSpPr/>
          <p:nvPr/>
        </p:nvSpPr>
        <p:spPr>
          <a:xfrm>
            <a:off x="289515" y="1404971"/>
            <a:ext cx="6318562" cy="1660979"/>
          </a:xfrm>
          <a:prstGeom prst="rect">
            <a:avLst/>
          </a:prstGeom>
          <a:solidFill>
            <a:srgbClr val="FDF79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Above">
              <a:rot lat="21317298" lon="21018657" rev="204987"/>
            </a:camera>
            <a:lightRig rig="threePt" dir="t"/>
          </a:scene3d>
          <a:sp3d extrusionH="76200">
            <a:bevelB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Applying multiple lines of defense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Runtime scanning, everywhere you can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Apply policy to restrict images to secured registries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Quarantine images, until scanned and secured</a:t>
            </a:r>
          </a:p>
        </p:txBody>
      </p:sp>
      <p:pic>
        <p:nvPicPr>
          <p:cNvPr id="148" name="Picture 2" descr="Image result for azure policy  logo">
            <a:extLst>
              <a:ext uri="{FF2B5EF4-FFF2-40B4-BE49-F238E27FC236}">
                <a16:creationId xmlns:a16="http://schemas.microsoft.com/office/drawing/2014/main" id="{91A8573B-6490-46CD-8CF7-74F74D39DB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1" t="11718" r="59962" b="21621"/>
          <a:stretch/>
        </p:blipFill>
        <p:spPr bwMode="auto">
          <a:xfrm>
            <a:off x="11295652" y="1816965"/>
            <a:ext cx="195803" cy="20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Picture 2" descr="Image result for azure policy  logo">
            <a:extLst>
              <a:ext uri="{FF2B5EF4-FFF2-40B4-BE49-F238E27FC236}">
                <a16:creationId xmlns:a16="http://schemas.microsoft.com/office/drawing/2014/main" id="{9C1C5C66-6D45-426B-B385-3BDFA6A80D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1" t="11718" r="59962" b="21621"/>
          <a:stretch/>
        </p:blipFill>
        <p:spPr bwMode="auto">
          <a:xfrm>
            <a:off x="11295652" y="2436326"/>
            <a:ext cx="195803" cy="20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0" name="Picture 2" descr="Image result for azure policy  logo">
            <a:extLst>
              <a:ext uri="{FF2B5EF4-FFF2-40B4-BE49-F238E27FC236}">
                <a16:creationId xmlns:a16="http://schemas.microsoft.com/office/drawing/2014/main" id="{B417C01B-9FCF-4012-9141-8E1434F767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1" t="11718" r="59962" b="21621"/>
          <a:stretch/>
        </p:blipFill>
        <p:spPr bwMode="auto">
          <a:xfrm>
            <a:off x="11295652" y="3055687"/>
            <a:ext cx="195803" cy="20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1" name="Picture 2" descr="Image result for azure policy  logo">
            <a:extLst>
              <a:ext uri="{FF2B5EF4-FFF2-40B4-BE49-F238E27FC236}">
                <a16:creationId xmlns:a16="http://schemas.microsoft.com/office/drawing/2014/main" id="{A07E3E12-A2B4-4810-82B6-F0F7E459C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1" t="11718" r="59962" b="21621"/>
          <a:stretch/>
        </p:blipFill>
        <p:spPr bwMode="auto">
          <a:xfrm>
            <a:off x="11295652" y="3675048"/>
            <a:ext cx="195803" cy="20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2" name="Picture 2" descr="Image result for azure policy  logo">
            <a:extLst>
              <a:ext uri="{FF2B5EF4-FFF2-40B4-BE49-F238E27FC236}">
                <a16:creationId xmlns:a16="http://schemas.microsoft.com/office/drawing/2014/main" id="{636F4CC2-9FD3-477D-8796-3C100C48E2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1" t="11718" r="59962" b="21621"/>
          <a:stretch/>
        </p:blipFill>
        <p:spPr bwMode="auto">
          <a:xfrm>
            <a:off x="11295652" y="4294409"/>
            <a:ext cx="195803" cy="20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" name="Picture 2" descr="Image result for azure policy  logo">
            <a:extLst>
              <a:ext uri="{FF2B5EF4-FFF2-40B4-BE49-F238E27FC236}">
                <a16:creationId xmlns:a16="http://schemas.microsoft.com/office/drawing/2014/main" id="{7B922E71-675B-46BA-96BB-DBDC8E4123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1" t="11718" r="59962" b="21621"/>
          <a:stretch/>
        </p:blipFill>
        <p:spPr bwMode="auto">
          <a:xfrm>
            <a:off x="11295652" y="4913770"/>
            <a:ext cx="195803" cy="20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4" name="Picture 2" descr="Image result for azure policy  logo">
            <a:extLst>
              <a:ext uri="{FF2B5EF4-FFF2-40B4-BE49-F238E27FC236}">
                <a16:creationId xmlns:a16="http://schemas.microsoft.com/office/drawing/2014/main" id="{6E83F213-F40B-4F15-A3AF-AC347FB53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1" t="11718" r="59962" b="21621"/>
          <a:stretch/>
        </p:blipFill>
        <p:spPr bwMode="auto">
          <a:xfrm>
            <a:off x="11295652" y="5533131"/>
            <a:ext cx="195803" cy="20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6587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8817">
        <p:fade/>
      </p:transition>
    </mc:Choice>
    <mc:Fallback xmlns="">
      <p:transition spd="med" advTm="28817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7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00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3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2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L 0.21706 0.01019 " pathEditMode="relative" rAng="0" ptsTypes="AA">
                                      <p:cBhvr>
                                        <p:cTn id="173" dur="1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509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22" presetClass="entr" presetSubtype="8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E-6 0.00394 L 0.21042 0.10996 " pathEditMode="relative" rAng="0" ptsTypes="AA">
                                      <p:cBhvr>
                                        <p:cTn id="184" dur="1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5301"/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22" presetClass="entr" presetSubtype="8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3000"/>
                            </p:stCondLst>
                            <p:childTnLst>
                              <p:par>
                                <p:cTn id="1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4.07407E-6 L 0.20938 0.12662 " pathEditMode="relative" rAng="0" ptsTypes="AA">
                                      <p:cBhvr>
                                        <p:cTn id="196" dur="1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6319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45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L 0.20443 0.02176 " pathEditMode="relative" rAng="0" ptsTypes="AA">
                                      <p:cBhvr>
                                        <p:cTn id="205" dur="1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1088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000"/>
                            </p:stCondLst>
                            <p:childTnLst>
                              <p:par>
                                <p:cTn id="210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07407E-6 L 0.21342 0.10348 " pathEditMode="relative" rAng="0" ptsTypes="AA">
                                      <p:cBhvr>
                                        <p:cTn id="214" dur="1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5162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7500"/>
                            </p:stCondLst>
                            <p:childTnLst>
                              <p:par>
                                <p:cTn id="2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8000"/>
                            </p:stCondLst>
                            <p:childTnLst>
                              <p:par>
                                <p:cTn id="2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8500"/>
                            </p:stCondLst>
                            <p:childTnLst>
                              <p:par>
                                <p:cTn id="2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8" grpId="1"/>
      <p:bldP spid="98" grpId="2"/>
      <p:bldP spid="448" grpId="0"/>
      <p:bldP spid="482" grpId="0" animBg="1"/>
      <p:bldP spid="484" grpId="0" animBg="1"/>
      <p:bldP spid="488" grpId="0" animBg="1"/>
      <p:bldP spid="490" grpId="0" animBg="1"/>
      <p:bldP spid="491" grpId="0" animBg="1"/>
      <p:bldP spid="492" grpId="0" animBg="1"/>
      <p:bldP spid="494" grpId="0" animBg="1"/>
      <p:bldP spid="495" grpId="0" animBg="1"/>
      <p:bldP spid="498" grpId="0" animBg="1"/>
      <p:bldP spid="499" grpId="0" animBg="1"/>
      <p:bldP spid="499" grpId="1" animBg="1"/>
      <p:bldP spid="513" grpId="0" animBg="1"/>
      <p:bldP spid="137" grpId="0" animBg="1"/>
      <p:bldP spid="139" grpId="0" animBg="1"/>
      <p:bldP spid="145" grpId="0" animBg="1"/>
      <p:bldP spid="146" grpId="0" animBg="1"/>
      <p:bldP spid="14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98A7EC-37A4-49F0-AC3B-7BD3C861C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Registries</a:t>
            </a:r>
            <a:br>
              <a:rPr lang="en-US" dirty="0"/>
            </a:br>
            <a:r>
              <a:rPr lang="en-US" dirty="0"/>
              <a:t>	Secured by Default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2B883A-0A9A-4430-A663-6C4DBFD31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Assuring a registry has images that are scanned and considered secure </a:t>
            </a:r>
            <a:r>
              <a:rPr lang="en-US" i="1" dirty="0"/>
              <a:t>enough</a:t>
            </a:r>
          </a:p>
          <a:p>
            <a:r>
              <a:rPr lang="en-US" i="1" dirty="0"/>
              <a:t>The </a:t>
            </a:r>
            <a:r>
              <a:rPr lang="en-US" i="1" dirty="0">
                <a:hlinkClick r:id="rId3"/>
              </a:rPr>
              <a:t>Container Quarantine Pattern</a:t>
            </a:r>
            <a:endParaRPr lang="en-US" i="1" dirty="0"/>
          </a:p>
        </p:txBody>
      </p:sp>
      <p:pic>
        <p:nvPicPr>
          <p:cNvPr id="5" name="Picture 14" descr="Related image">
            <a:extLst>
              <a:ext uri="{FF2B5EF4-FFF2-40B4-BE49-F238E27FC236}">
                <a16:creationId xmlns:a16="http://schemas.microsoft.com/office/drawing/2014/main" id="{45915FDE-3456-4825-A74E-8DCD56FF8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674" y="768728"/>
            <a:ext cx="2428555" cy="2428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52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5054">
        <p:fade/>
      </p:transition>
    </mc:Choice>
    <mc:Fallback xmlns="">
      <p:transition spd="med" advTm="5054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169B9C4C-068A-4887-B1DC-C736566198E8}"/>
              </a:ext>
            </a:extLst>
          </p:cNvPr>
          <p:cNvSpPr/>
          <p:nvPr/>
        </p:nvSpPr>
        <p:spPr bwMode="auto">
          <a:xfrm>
            <a:off x="5168491" y="3851695"/>
            <a:ext cx="543790" cy="200106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4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900" dirty="0">
              <a:solidFill>
                <a:sysClr val="windowText" lastClr="000000"/>
              </a:solidFill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047A68C-1B1A-4FE2-912F-E539A3BF1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4722" y="1933577"/>
            <a:ext cx="1624566" cy="16245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644E84-A336-4EB9-816E-6A33F917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946" y="365560"/>
            <a:ext cx="10514108" cy="1325375"/>
          </a:xfrm>
        </p:spPr>
        <p:txBody>
          <a:bodyPr/>
          <a:lstStyle/>
          <a:p>
            <a:r>
              <a:rPr lang="en-US" dirty="0"/>
              <a:t>Secured By Default</a:t>
            </a:r>
          </a:p>
        </p:txBody>
      </p:sp>
      <p:pic>
        <p:nvPicPr>
          <p:cNvPr id="3" name="Picture 14" descr="Related image">
            <a:extLst>
              <a:ext uri="{FF2B5EF4-FFF2-40B4-BE49-F238E27FC236}">
                <a16:creationId xmlns:a16="http://schemas.microsoft.com/office/drawing/2014/main" id="{38D8949C-658B-425E-B33A-17878153C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975" y="2534261"/>
            <a:ext cx="564726" cy="56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azure security center logo">
            <a:extLst>
              <a:ext uri="{FF2B5EF4-FFF2-40B4-BE49-F238E27FC236}">
                <a16:creationId xmlns:a16="http://schemas.microsoft.com/office/drawing/2014/main" id="{2CE3D7FE-14BA-485A-87CC-7522C03C3A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975" y="4365301"/>
            <a:ext cx="467099" cy="61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7F09E0-9CE1-44F5-8519-A9ECED046B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3757" y="2157591"/>
            <a:ext cx="792971" cy="6040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0D3927-9EEC-4D01-AE42-1773AE6D93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9344" y="2133332"/>
            <a:ext cx="652085" cy="652590"/>
          </a:xfrm>
          <a:prstGeom prst="rect">
            <a:avLst/>
          </a:prstGeom>
        </p:spPr>
      </p:pic>
      <p:pic>
        <p:nvPicPr>
          <p:cNvPr id="11" name="Picture 2" descr="Image result for azure container instances logo">
            <a:extLst>
              <a:ext uri="{FF2B5EF4-FFF2-40B4-BE49-F238E27FC236}">
                <a16:creationId xmlns:a16="http://schemas.microsoft.com/office/drawing/2014/main" id="{984C3BDE-D495-451C-BEC0-48CF29B23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1" r="22219"/>
          <a:stretch/>
        </p:blipFill>
        <p:spPr bwMode="auto">
          <a:xfrm>
            <a:off x="7439767" y="2867947"/>
            <a:ext cx="700953" cy="66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1208B22-740F-4D6B-8A35-C2FB7E20819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1209" y="3562198"/>
            <a:ext cx="658069" cy="65857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F5CBABAF-077C-47E4-94BA-C2B3687584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36480" y="2872736"/>
            <a:ext cx="657812" cy="657812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87EC166-BD1B-4103-892C-E643AAB1C13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14909" y="3541008"/>
            <a:ext cx="700952" cy="700952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3E330F0-4ABC-4B84-B0D6-23B8BA621EF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104446" y="4220775"/>
            <a:ext cx="673345" cy="67334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A76C216-FAFC-4759-BA6C-5C9B15704223}"/>
              </a:ext>
            </a:extLst>
          </p:cNvPr>
          <p:cNvSpPr/>
          <p:nvPr/>
        </p:nvSpPr>
        <p:spPr bwMode="auto">
          <a:xfrm>
            <a:off x="3964628" y="3072693"/>
            <a:ext cx="1788652" cy="9709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1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4BCF00-95D4-470C-9ACF-5732E9D38DC9}"/>
              </a:ext>
            </a:extLst>
          </p:cNvPr>
          <p:cNvSpPr/>
          <p:nvPr/>
        </p:nvSpPr>
        <p:spPr bwMode="auto">
          <a:xfrm>
            <a:off x="5166608" y="3107195"/>
            <a:ext cx="542242" cy="250218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4814" rIns="45713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>
                <a:solidFill>
                  <a:prstClr val="white"/>
                </a:solidFill>
                <a:latin typeface="Calibri" panose="020F0502020204030204"/>
                <a:ea typeface="Segoe UI" pitchFamily="34" charset="0"/>
                <a:cs typeface="Segoe UI" pitchFamily="34" charset="0"/>
              </a:rPr>
              <a:t>Tag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23C1C6-44D0-46CC-B10A-2E4AE2BEF608}"/>
              </a:ext>
            </a:extLst>
          </p:cNvPr>
          <p:cNvSpPr/>
          <p:nvPr/>
        </p:nvSpPr>
        <p:spPr bwMode="auto">
          <a:xfrm>
            <a:off x="4586411" y="3107195"/>
            <a:ext cx="542242" cy="250217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4814" rIns="45713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>
                <a:solidFill>
                  <a:prstClr val="white"/>
                </a:solidFill>
                <a:latin typeface="Calibri" panose="020F0502020204030204"/>
                <a:ea typeface="Segoe UI" pitchFamily="34" charset="0"/>
                <a:cs typeface="Segoe UI" pitchFamily="34" charset="0"/>
              </a:rPr>
              <a:t>Digest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B7EDC14-459F-4080-AC6B-002744DD6AA6}"/>
              </a:ext>
            </a:extLst>
          </p:cNvPr>
          <p:cNvSpPr/>
          <p:nvPr/>
        </p:nvSpPr>
        <p:spPr bwMode="auto">
          <a:xfrm>
            <a:off x="4586410" y="3371982"/>
            <a:ext cx="543790" cy="200106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4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" pitchFamily="34" charset="0"/>
              </a:rPr>
              <a:t>91efj6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F8A648-307B-4F02-9C7E-828236A5B1E7}"/>
              </a:ext>
            </a:extLst>
          </p:cNvPr>
          <p:cNvSpPr/>
          <p:nvPr/>
        </p:nvSpPr>
        <p:spPr bwMode="auto">
          <a:xfrm>
            <a:off x="4586410" y="3586660"/>
            <a:ext cx="543790" cy="200106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4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" pitchFamily="34" charset="0"/>
              </a:rPr>
              <a:t>u82lq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925826-746F-4A36-897A-0C6E61901085}"/>
              </a:ext>
            </a:extLst>
          </p:cNvPr>
          <p:cNvSpPr/>
          <p:nvPr/>
        </p:nvSpPr>
        <p:spPr bwMode="auto">
          <a:xfrm>
            <a:off x="4006214" y="3586659"/>
            <a:ext cx="543790" cy="200106"/>
          </a:xfrm>
          <a:prstGeom prst="rect">
            <a:avLst/>
          </a:prstGeom>
          <a:solidFill>
            <a:srgbClr val="C0000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4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>
                <a:solidFill>
                  <a:prstClr val="white"/>
                </a:solidFill>
                <a:latin typeface="Calibri" panose="020F0502020204030204"/>
                <a:ea typeface="Segoe UI" pitchFamily="34" charset="0"/>
                <a:cs typeface="Segoe UI" pitchFamily="34" charset="0"/>
              </a:rPr>
              <a:t>:1.1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F0AB76-0B2D-4D7D-83E3-E47CC15BF2D4}"/>
              </a:ext>
            </a:extLst>
          </p:cNvPr>
          <p:cNvSpPr/>
          <p:nvPr/>
        </p:nvSpPr>
        <p:spPr bwMode="auto">
          <a:xfrm>
            <a:off x="4006214" y="3107195"/>
            <a:ext cx="542242" cy="250217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4814" rIns="45713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800" dirty="0">
                <a:solidFill>
                  <a:prstClr val="white"/>
                </a:solidFill>
                <a:latin typeface="Calibri" panose="020F0502020204030204"/>
                <a:ea typeface="Segoe UI" pitchFamily="34" charset="0"/>
                <a:cs typeface="Segoe UI" pitchFamily="34" charset="0"/>
              </a:rPr>
              <a:t>Quarantine Tag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20B5F6C-5806-4CEE-88F9-B0A37D54DAD4}"/>
              </a:ext>
            </a:extLst>
          </p:cNvPr>
          <p:cNvSpPr/>
          <p:nvPr/>
        </p:nvSpPr>
        <p:spPr bwMode="auto">
          <a:xfrm>
            <a:off x="5166607" y="3371982"/>
            <a:ext cx="543790" cy="20010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4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" pitchFamily="34" charset="0"/>
              </a:rPr>
              <a:t>:1.0</a:t>
            </a:r>
          </a:p>
        </p:txBody>
      </p:sp>
      <p:pic>
        <p:nvPicPr>
          <p:cNvPr id="37" name="Picture 14" descr="Related image">
            <a:extLst>
              <a:ext uri="{FF2B5EF4-FFF2-40B4-BE49-F238E27FC236}">
                <a16:creationId xmlns:a16="http://schemas.microsoft.com/office/drawing/2014/main" id="{CA492E3F-BF11-43FE-94FE-74E2398DA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7799" y="3586658"/>
            <a:ext cx="107732" cy="10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69D26B35-26E6-4819-8DA7-BF24C1152545}"/>
              </a:ext>
            </a:extLst>
          </p:cNvPr>
          <p:cNvSpPr/>
          <p:nvPr/>
        </p:nvSpPr>
        <p:spPr bwMode="auto">
          <a:xfrm>
            <a:off x="4583701" y="3801336"/>
            <a:ext cx="543790" cy="200106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4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" pitchFamily="34" charset="0"/>
              </a:rPr>
              <a:t>e8s1f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7271CC4-486A-4332-89F7-1F8422BE9CDF}"/>
              </a:ext>
            </a:extLst>
          </p:cNvPr>
          <p:cNvSpPr/>
          <p:nvPr/>
        </p:nvSpPr>
        <p:spPr bwMode="auto">
          <a:xfrm>
            <a:off x="4005439" y="3801336"/>
            <a:ext cx="543790" cy="200106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4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" pitchFamily="34" charset="0"/>
              </a:rPr>
              <a:t>:1.2</a:t>
            </a:r>
          </a:p>
        </p:txBody>
      </p:sp>
      <p:pic>
        <p:nvPicPr>
          <p:cNvPr id="45" name="Picture 14" descr="Related image">
            <a:extLst>
              <a:ext uri="{FF2B5EF4-FFF2-40B4-BE49-F238E27FC236}">
                <a16:creationId xmlns:a16="http://schemas.microsoft.com/office/drawing/2014/main" id="{A997C455-742A-4FFE-B348-59B1BF85E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700" y="3806898"/>
            <a:ext cx="107732" cy="10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Lightning Bolt 45">
            <a:extLst>
              <a:ext uri="{FF2B5EF4-FFF2-40B4-BE49-F238E27FC236}">
                <a16:creationId xmlns:a16="http://schemas.microsoft.com/office/drawing/2014/main" id="{EC79B4D0-96C9-4A12-B220-A85C965D46E2}"/>
              </a:ext>
            </a:extLst>
          </p:cNvPr>
          <p:cNvSpPr/>
          <p:nvPr/>
        </p:nvSpPr>
        <p:spPr>
          <a:xfrm>
            <a:off x="4177370" y="4108474"/>
            <a:ext cx="150307" cy="228593"/>
          </a:xfrm>
          <a:prstGeom prst="lightningBol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8" name="Connector: Curved 47">
            <a:extLst>
              <a:ext uri="{FF2B5EF4-FFF2-40B4-BE49-F238E27FC236}">
                <a16:creationId xmlns:a16="http://schemas.microsoft.com/office/drawing/2014/main" id="{931653C0-16D9-4661-A664-B7E616224AE8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4486074" y="4051801"/>
            <a:ext cx="954313" cy="672518"/>
          </a:xfrm>
          <a:prstGeom prst="curvedConnector2">
            <a:avLst/>
          </a:prstGeom>
          <a:ln w="38100">
            <a:solidFill>
              <a:srgbClr val="F48F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Graphic 51">
            <a:extLst>
              <a:ext uri="{FF2B5EF4-FFF2-40B4-BE49-F238E27FC236}">
                <a16:creationId xmlns:a16="http://schemas.microsoft.com/office/drawing/2014/main" id="{9819C77F-8C8C-438C-9A80-5436BAE58F0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786028" y="2140091"/>
            <a:ext cx="1061550" cy="106155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90CE9A20-0390-43DE-8D2B-659BA46E2D9B}"/>
              </a:ext>
            </a:extLst>
          </p:cNvPr>
          <p:cNvSpPr/>
          <p:nvPr/>
        </p:nvSpPr>
        <p:spPr>
          <a:xfrm>
            <a:off x="7189315" y="1690936"/>
            <a:ext cx="2391072" cy="3291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225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Container Hosts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4D5326-C701-4F9C-A98B-8A8AC7A5193C}"/>
              </a:ext>
            </a:extLst>
          </p:cNvPr>
          <p:cNvSpPr/>
          <p:nvPr/>
        </p:nvSpPr>
        <p:spPr>
          <a:xfrm>
            <a:off x="3790639" y="1690936"/>
            <a:ext cx="3046062" cy="3291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225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Azure Container Registry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7C1C1ED-C6AC-40DD-ABB9-4A1A67965F28}"/>
              </a:ext>
            </a:extLst>
          </p:cNvPr>
          <p:cNvSpPr/>
          <p:nvPr/>
        </p:nvSpPr>
        <p:spPr>
          <a:xfrm>
            <a:off x="1153860" y="1690936"/>
            <a:ext cx="2325887" cy="32916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225"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Build/Push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3D26C56-EB35-40FE-A2AB-544E8CA62F67}"/>
              </a:ext>
            </a:extLst>
          </p:cNvPr>
          <p:cNvCxnSpPr>
            <a:stCxn id="55" idx="3"/>
            <a:endCxn id="54" idx="1"/>
          </p:cNvCxnSpPr>
          <p:nvPr/>
        </p:nvCxnSpPr>
        <p:spPr>
          <a:xfrm>
            <a:off x="3479747" y="3336774"/>
            <a:ext cx="31089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DEE2638-F139-4725-914D-27C449D5F7B2}"/>
              </a:ext>
            </a:extLst>
          </p:cNvPr>
          <p:cNvCxnSpPr>
            <a:cxnSpLocks/>
            <a:stCxn id="54" idx="3"/>
            <a:endCxn id="53" idx="1"/>
          </p:cNvCxnSpPr>
          <p:nvPr/>
        </p:nvCxnSpPr>
        <p:spPr>
          <a:xfrm>
            <a:off x="6836702" y="3336774"/>
            <a:ext cx="3526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2" descr="Image result for azure security center logo">
            <a:extLst>
              <a:ext uri="{FF2B5EF4-FFF2-40B4-BE49-F238E27FC236}">
                <a16:creationId xmlns:a16="http://schemas.microsoft.com/office/drawing/2014/main" id="{E57B63B3-655C-4018-A19B-FA7551474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308" y="2603401"/>
            <a:ext cx="138918" cy="18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5" name="Picture 2" descr="Image result for azure security center logo">
            <a:extLst>
              <a:ext uri="{FF2B5EF4-FFF2-40B4-BE49-F238E27FC236}">
                <a16:creationId xmlns:a16="http://schemas.microsoft.com/office/drawing/2014/main" id="{59E6E7CA-892B-475F-BCCA-F3D755A45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479" y="2612790"/>
            <a:ext cx="138918" cy="18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" name="Picture 2" descr="Image result for azure security center logo">
            <a:extLst>
              <a:ext uri="{FF2B5EF4-FFF2-40B4-BE49-F238E27FC236}">
                <a16:creationId xmlns:a16="http://schemas.microsoft.com/office/drawing/2014/main" id="{98EC307A-438A-4D1E-8F90-4247E8C0A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481" y="3365175"/>
            <a:ext cx="138918" cy="18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 descr="Image result for azure security center logo">
            <a:extLst>
              <a:ext uri="{FF2B5EF4-FFF2-40B4-BE49-F238E27FC236}">
                <a16:creationId xmlns:a16="http://schemas.microsoft.com/office/drawing/2014/main" id="{4CC5E25E-34F4-42D0-8EDF-74582DF3F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369" y="3365175"/>
            <a:ext cx="138918" cy="18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2" descr="Image result for azure security center logo">
            <a:extLst>
              <a:ext uri="{FF2B5EF4-FFF2-40B4-BE49-F238E27FC236}">
                <a16:creationId xmlns:a16="http://schemas.microsoft.com/office/drawing/2014/main" id="{BB0FAAAA-F19D-4760-AF61-AAB06E1E4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742" y="4020308"/>
            <a:ext cx="138918" cy="18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Image result for azure security center logo">
            <a:extLst>
              <a:ext uri="{FF2B5EF4-FFF2-40B4-BE49-F238E27FC236}">
                <a16:creationId xmlns:a16="http://schemas.microsoft.com/office/drawing/2014/main" id="{BA30A94C-3BDB-485F-8922-B4E3141AA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481" y="4051800"/>
            <a:ext cx="138918" cy="18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Image result for azure security center logo">
            <a:extLst>
              <a:ext uri="{FF2B5EF4-FFF2-40B4-BE49-F238E27FC236}">
                <a16:creationId xmlns:a16="http://schemas.microsoft.com/office/drawing/2014/main" id="{B9A35403-5753-4653-8DD9-34E2F74C8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5580" y="4704957"/>
            <a:ext cx="138918" cy="183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FD43ED63-EF03-44DD-B892-06C21BD44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628" y="5003251"/>
            <a:ext cx="2410772" cy="607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19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8702">
        <p:fade/>
      </p:transition>
    </mc:Choice>
    <mc:Fallback xmlns="">
      <p:transition spd="med" advTm="8702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63E13594-C6AB-4D78-8F0F-359F46ABB61A}"/>
              </a:ext>
            </a:extLst>
          </p:cNvPr>
          <p:cNvSpPr/>
          <p:nvPr/>
        </p:nvSpPr>
        <p:spPr>
          <a:xfrm>
            <a:off x="3667189" y="1516179"/>
            <a:ext cx="319589" cy="15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4BB5DB83-DFD2-461E-B2AE-BAD3013EE8F9}"/>
              </a:ext>
            </a:extLst>
          </p:cNvPr>
          <p:cNvSpPr/>
          <p:nvPr/>
        </p:nvSpPr>
        <p:spPr>
          <a:xfrm>
            <a:off x="4446463" y="1532083"/>
            <a:ext cx="319589" cy="15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BD85D84-5019-4CB2-B26A-D2ECA8EE11B1}"/>
              </a:ext>
            </a:extLst>
          </p:cNvPr>
          <p:cNvSpPr/>
          <p:nvPr/>
        </p:nvSpPr>
        <p:spPr>
          <a:xfrm rot="16200000">
            <a:off x="8170575" y="618623"/>
            <a:ext cx="1849700" cy="774336"/>
          </a:xfrm>
          <a:custGeom>
            <a:avLst/>
            <a:gdLst>
              <a:gd name="connsiteX0" fmla="*/ 4387029 w 4387029"/>
              <a:gd name="connsiteY0" fmla="*/ 881005 h 1202278"/>
              <a:gd name="connsiteX1" fmla="*/ 4387029 w 4387029"/>
              <a:gd name="connsiteY1" fmla="*/ 1202278 h 1202278"/>
              <a:gd name="connsiteX2" fmla="*/ 4714 w 4387029"/>
              <a:gd name="connsiteY2" fmla="*/ 1202278 h 1202278"/>
              <a:gd name="connsiteX3" fmla="*/ 4714 w 4387029"/>
              <a:gd name="connsiteY3" fmla="*/ 885097 h 1202278"/>
              <a:gd name="connsiteX4" fmla="*/ 0 w 4387029"/>
              <a:gd name="connsiteY4" fmla="*/ 885083 h 1202278"/>
              <a:gd name="connsiteX5" fmla="*/ 4714 w 4387029"/>
              <a:gd name="connsiteY5" fmla="*/ 883793 h 1202278"/>
              <a:gd name="connsiteX6" fmla="*/ 4714 w 4387029"/>
              <a:gd name="connsiteY6" fmla="*/ 881005 h 1202278"/>
              <a:gd name="connsiteX7" fmla="*/ 14900 w 4387029"/>
              <a:gd name="connsiteY7" fmla="*/ 881005 h 1202278"/>
              <a:gd name="connsiteX8" fmla="*/ 3233840 w 4387029"/>
              <a:gd name="connsiteY8" fmla="*/ 0 h 1202278"/>
              <a:gd name="connsiteX9" fmla="*/ 4365100 w 4387029"/>
              <a:gd name="connsiteY9" fmla="*/ 881005 h 1202278"/>
              <a:gd name="connsiteX0" fmla="*/ 4387029 w 4387029"/>
              <a:gd name="connsiteY0" fmla="*/ 468927 h 790200"/>
              <a:gd name="connsiteX1" fmla="*/ 4387029 w 4387029"/>
              <a:gd name="connsiteY1" fmla="*/ 790200 h 790200"/>
              <a:gd name="connsiteX2" fmla="*/ 4714 w 4387029"/>
              <a:gd name="connsiteY2" fmla="*/ 790200 h 790200"/>
              <a:gd name="connsiteX3" fmla="*/ 4714 w 4387029"/>
              <a:gd name="connsiteY3" fmla="*/ 473019 h 790200"/>
              <a:gd name="connsiteX4" fmla="*/ 0 w 4387029"/>
              <a:gd name="connsiteY4" fmla="*/ 473005 h 790200"/>
              <a:gd name="connsiteX5" fmla="*/ 4714 w 4387029"/>
              <a:gd name="connsiteY5" fmla="*/ 471715 h 790200"/>
              <a:gd name="connsiteX6" fmla="*/ 4714 w 4387029"/>
              <a:gd name="connsiteY6" fmla="*/ 468927 h 790200"/>
              <a:gd name="connsiteX7" fmla="*/ 14900 w 4387029"/>
              <a:gd name="connsiteY7" fmla="*/ 468927 h 790200"/>
              <a:gd name="connsiteX8" fmla="*/ 1535242 w 4387029"/>
              <a:gd name="connsiteY8" fmla="*/ 0 h 790200"/>
              <a:gd name="connsiteX9" fmla="*/ 4365100 w 4387029"/>
              <a:gd name="connsiteY9" fmla="*/ 468927 h 790200"/>
              <a:gd name="connsiteX10" fmla="*/ 4387029 w 4387029"/>
              <a:gd name="connsiteY10" fmla="*/ 468927 h 79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87029" h="790200">
                <a:moveTo>
                  <a:pt x="4387029" y="468927"/>
                </a:moveTo>
                <a:lnTo>
                  <a:pt x="4387029" y="790200"/>
                </a:lnTo>
                <a:lnTo>
                  <a:pt x="4714" y="790200"/>
                </a:lnTo>
                <a:lnTo>
                  <a:pt x="4714" y="473019"/>
                </a:lnTo>
                <a:lnTo>
                  <a:pt x="0" y="473005"/>
                </a:lnTo>
                <a:lnTo>
                  <a:pt x="4714" y="471715"/>
                </a:lnTo>
                <a:lnTo>
                  <a:pt x="4714" y="468927"/>
                </a:lnTo>
                <a:lnTo>
                  <a:pt x="14900" y="468927"/>
                </a:lnTo>
                <a:lnTo>
                  <a:pt x="1535242" y="0"/>
                </a:lnTo>
                <a:lnTo>
                  <a:pt x="4365100" y="468927"/>
                </a:lnTo>
                <a:lnTo>
                  <a:pt x="4387029" y="468927"/>
                </a:lnTo>
                <a:close/>
              </a:path>
            </a:pathLst>
          </a:custGeom>
          <a:solidFill>
            <a:srgbClr val="505050"/>
          </a:solidFill>
          <a:ln w="2857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/>
        </p:spPr>
        <p:txBody>
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878221">
              <a:defRPr/>
            </a:pPr>
            <a:endParaRPr lang="en-US" sz="1075" kern="0">
              <a:solidFill>
                <a:sysClr val="windowText" lastClr="000000"/>
              </a:solidFill>
              <a:latin typeface="Segoe U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BE63A0-6556-46D7-9E6D-36BCF2B82F22}"/>
              </a:ext>
            </a:extLst>
          </p:cNvPr>
          <p:cNvGrpSpPr/>
          <p:nvPr/>
        </p:nvGrpSpPr>
        <p:grpSpPr>
          <a:xfrm>
            <a:off x="7348928" y="267386"/>
            <a:ext cx="1484668" cy="1466572"/>
            <a:chOff x="7572388" y="1529097"/>
            <a:chExt cx="1515084" cy="1496617"/>
          </a:xfrm>
        </p:grpSpPr>
        <p:sp>
          <p:nvSpPr>
            <p:cNvPr id="10" name="Rounded Rectangle 26">
              <a:extLst>
                <a:ext uri="{FF2B5EF4-FFF2-40B4-BE49-F238E27FC236}">
                  <a16:creationId xmlns:a16="http://schemas.microsoft.com/office/drawing/2014/main" id="{6270D2C7-52F8-44ED-9E77-44E1E0BC4D9E}"/>
                </a:ext>
              </a:extLst>
            </p:cNvPr>
            <p:cNvSpPr/>
            <p:nvPr/>
          </p:nvSpPr>
          <p:spPr>
            <a:xfrm>
              <a:off x="7603774" y="1529097"/>
              <a:ext cx="1483698" cy="1478515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21">
                <a:defRPr/>
              </a:pPr>
              <a:endParaRPr lang="en-US" sz="107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B66B1F-D2A5-4144-8378-92A0830D752E}"/>
                </a:ext>
              </a:extLst>
            </p:cNvPr>
            <p:cNvSpPr txBox="1"/>
            <p:nvPr/>
          </p:nvSpPr>
          <p:spPr>
            <a:xfrm>
              <a:off x="7572388" y="2437531"/>
              <a:ext cx="1406898" cy="588183"/>
            </a:xfrm>
            <a:prstGeom prst="rect">
              <a:avLst/>
            </a:prstGeom>
          </p:spPr>
          <p:txBody>
            <a:bodyPr vert="horz" wrap="square" lIns="89555" tIns="89555" rIns="89555" bIns="89555" rtlCol="0" anchor="t">
              <a:noAutofit/>
            </a:bodyPr>
            <a:lstStyle/>
            <a:p>
              <a:pPr marL="228480" indent="-228480" defTabSz="878221">
                <a:defRPr/>
              </a:pPr>
              <a:r>
                <a:rPr lang="en-US" sz="1075" kern="0">
                  <a:solidFill>
                    <a:prstClr val="white"/>
                  </a:solidFill>
                  <a:latin typeface="Calibri" panose="020F0502020204030204"/>
                  <a:ea typeface="Segoe UI" pitchFamily="34" charset="0"/>
                  <a:cs typeface="Segoe UI" panose="020B0502040204020203" pitchFamily="34" charset="0"/>
                </a:rPr>
                <a:t>Production</a:t>
              </a:r>
            </a:p>
            <a:p>
              <a:pPr marL="228480" indent="-228480" defTabSz="878221">
                <a:defRPr/>
              </a:pPr>
              <a:r>
                <a:rPr lang="en-US" sz="1075" kern="0">
                  <a:solidFill>
                    <a:prstClr val="white"/>
                  </a:solidFill>
                  <a:latin typeface="Calibri" panose="020F0502020204030204"/>
                  <a:ea typeface="Segoe UI" pitchFamily="34" charset="0"/>
                  <a:cs typeface="Segoe UI" panose="020B0502040204020203" pitchFamily="34" charset="0"/>
                </a:rPr>
                <a:t>environments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AA956C-87DD-4DB2-8646-84F590D8FB7A}"/>
                </a:ext>
              </a:extLst>
            </p:cNvPr>
            <p:cNvSpPr txBox="1"/>
            <p:nvPr/>
          </p:nvSpPr>
          <p:spPr>
            <a:xfrm>
              <a:off x="7632963" y="1680614"/>
              <a:ext cx="1411380" cy="427319"/>
            </a:xfrm>
            <a:prstGeom prst="rect">
              <a:avLst/>
            </a:prstGeom>
          </p:spPr>
          <p:txBody>
            <a:bodyPr vert="horz" wrap="square" lIns="89555" tIns="89555" rIns="89555" bIns="89555" rtlCol="0" anchor="t">
              <a:noAutofit/>
            </a:bodyPr>
            <a:lstStyle/>
            <a:p>
              <a:pPr marL="228480" indent="-228480" algn="ctr" defTabSz="878221">
                <a:defRPr/>
              </a:pPr>
              <a:r>
                <a:rPr lang="en-US" sz="1567" kern="0">
                  <a:solidFill>
                    <a:prstClr val="white"/>
                  </a:solidFill>
                  <a:latin typeface="Calibri" panose="020F0502020204030204"/>
                  <a:ea typeface="Segoe UI" pitchFamily="34" charset="0"/>
                  <a:cs typeface="Segoe UI" panose="020B0502040204020203" pitchFamily="34" charset="0"/>
                </a:rPr>
                <a:t>Run, Manage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8472567-0B96-469E-B38A-4E099D284262}"/>
                </a:ext>
              </a:extLst>
            </p:cNvPr>
            <p:cNvSpPr/>
            <p:nvPr/>
          </p:nvSpPr>
          <p:spPr>
            <a:xfrm>
              <a:off x="7683226" y="2034185"/>
              <a:ext cx="1262181" cy="432141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5870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7ABEA8B-F2AA-4830-B174-A2B99AAE1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69766" y="2080979"/>
              <a:ext cx="392605" cy="33855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94DF089-4070-4667-A933-27DD1EECC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96301" y="2105507"/>
              <a:ext cx="628748" cy="308658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28D653-C567-45D9-96D0-A37E01FB699F}"/>
                </a:ext>
              </a:extLst>
            </p:cNvPr>
            <p:cNvCxnSpPr/>
            <p:nvPr/>
          </p:nvCxnSpPr>
          <p:spPr>
            <a:xfrm>
              <a:off x="8199520" y="2090620"/>
              <a:ext cx="96781" cy="211951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F1BC528-844D-456C-932C-F9D4F7A322BE}"/>
                </a:ext>
              </a:extLst>
            </p:cNvPr>
            <p:cNvCxnSpPr/>
            <p:nvPr/>
          </p:nvCxnSpPr>
          <p:spPr>
            <a:xfrm flipV="1">
              <a:off x="8190439" y="2398285"/>
              <a:ext cx="116983" cy="29765"/>
            </a:xfrm>
            <a:prstGeom prst="line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dash"/>
              <a:miter lim="800000"/>
            </a:ln>
            <a:effectLst/>
          </p:spPr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763C266-A1E7-4FB7-9C83-C95A2E39949D}"/>
                </a:ext>
              </a:extLst>
            </p:cNvPr>
            <p:cNvSpPr/>
            <p:nvPr/>
          </p:nvSpPr>
          <p:spPr>
            <a:xfrm>
              <a:off x="7725711" y="2057484"/>
              <a:ext cx="482889" cy="380047"/>
            </a:xfrm>
            <a:prstGeom prst="roundRect">
              <a:avLst/>
            </a:prstGeom>
            <a:noFill/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895870">
                <a:defRPr/>
              </a:pPr>
              <a:endParaRPr lang="en-US" sz="1765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A871C70-19BE-408C-A45F-F85DACF31A6C}"/>
              </a:ext>
            </a:extLst>
          </p:cNvPr>
          <p:cNvGrpSpPr/>
          <p:nvPr/>
        </p:nvGrpSpPr>
        <p:grpSpPr>
          <a:xfrm>
            <a:off x="9465295" y="80939"/>
            <a:ext cx="2512085" cy="608841"/>
            <a:chOff x="2260698" y="1058892"/>
            <a:chExt cx="2563550" cy="621314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B4F841-8467-4691-9CEE-83826975DB35}"/>
                </a:ext>
              </a:extLst>
            </p:cNvPr>
            <p:cNvSpPr/>
            <p:nvPr/>
          </p:nvSpPr>
          <p:spPr>
            <a:xfrm>
              <a:off x="2260698" y="1058892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2723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221">
                <a:defRPr/>
              </a:pPr>
              <a:r>
                <a:rPr lang="en-US" sz="1567" kern="0">
                  <a:solidFill>
                    <a:prstClr val="white"/>
                  </a:solidFill>
                  <a:latin typeface="Calibri" panose="020F0502020204030204"/>
                </a:rPr>
                <a:t>Container Service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754105B-674C-4AE3-B17A-30138256FAC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08837" y="1104529"/>
              <a:ext cx="650738" cy="49572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5B792F-8865-4032-B352-4357A00FF5F3}"/>
              </a:ext>
            </a:extLst>
          </p:cNvPr>
          <p:cNvGrpSpPr/>
          <p:nvPr/>
        </p:nvGrpSpPr>
        <p:grpSpPr>
          <a:xfrm>
            <a:off x="9465295" y="1321799"/>
            <a:ext cx="2512085" cy="608841"/>
            <a:chOff x="2260698" y="2350204"/>
            <a:chExt cx="2563550" cy="621314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B2853AF-4672-473F-8768-69DE5A630BB1}"/>
                </a:ext>
              </a:extLst>
            </p:cNvPr>
            <p:cNvSpPr/>
            <p:nvPr/>
          </p:nvSpPr>
          <p:spPr>
            <a:xfrm>
              <a:off x="2260698" y="2350204"/>
              <a:ext cx="2563550" cy="621314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2723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221">
                <a:defRPr/>
              </a:pPr>
              <a:r>
                <a:rPr lang="en-US" sz="1567" kern="0">
                  <a:solidFill>
                    <a:prstClr val="white"/>
                  </a:solidFill>
                  <a:latin typeface="Calibri" panose="020F0502020204030204"/>
                </a:rPr>
                <a:t>App Services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B09F788-B848-4388-8617-0FFCE33AB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6538" y="2409936"/>
              <a:ext cx="495337" cy="49572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767F5F0-E714-45E7-9326-4CEF4818DEAF}"/>
              </a:ext>
            </a:extLst>
          </p:cNvPr>
          <p:cNvGrpSpPr/>
          <p:nvPr/>
        </p:nvGrpSpPr>
        <p:grpSpPr>
          <a:xfrm>
            <a:off x="9465295" y="697203"/>
            <a:ext cx="2512085" cy="608841"/>
            <a:chOff x="12042417" y="1907893"/>
            <a:chExt cx="2512442" cy="60892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B42AAE0-46E6-4C7E-BED9-BE2F33431B78}"/>
                </a:ext>
              </a:extLst>
            </p:cNvPr>
            <p:cNvSpPr/>
            <p:nvPr/>
          </p:nvSpPr>
          <p:spPr>
            <a:xfrm>
              <a:off x="12042417" y="1907893"/>
              <a:ext cx="2512442" cy="608928"/>
            </a:xfrm>
            <a:prstGeom prst="rect">
              <a:avLst/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62723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78221">
                <a:defRPr/>
              </a:pPr>
              <a:r>
                <a:rPr lang="en-US" sz="1567" kern="0">
                  <a:solidFill>
                    <a:prstClr val="white"/>
                  </a:solidFill>
                  <a:latin typeface="Calibri" panose="020F0502020204030204"/>
                </a:rPr>
                <a:t>Container Instances</a:t>
              </a:r>
            </a:p>
          </p:txBody>
        </p:sp>
        <p:pic>
          <p:nvPicPr>
            <p:cNvPr id="32" name="Picture 2" descr="Image result for azure container instances logo">
              <a:extLst>
                <a:ext uri="{FF2B5EF4-FFF2-40B4-BE49-F238E27FC236}">
                  <a16:creationId xmlns:a16="http://schemas.microsoft.com/office/drawing/2014/main" id="{1764D15E-80C6-4838-BE91-5D9BAAE4C1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41" r="22219"/>
            <a:stretch/>
          </p:blipFill>
          <p:spPr bwMode="auto">
            <a:xfrm>
              <a:off x="12113061" y="1941093"/>
              <a:ext cx="572899" cy="545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48EC4A70-DBCE-41D6-B034-AD65C030327E}"/>
              </a:ext>
            </a:extLst>
          </p:cNvPr>
          <p:cNvGrpSpPr/>
          <p:nvPr/>
        </p:nvGrpSpPr>
        <p:grpSpPr>
          <a:xfrm>
            <a:off x="431419" y="4940258"/>
            <a:ext cx="1078492" cy="876451"/>
            <a:chOff x="430615" y="4940472"/>
            <a:chExt cx="1078645" cy="876576"/>
          </a:xfrm>
        </p:grpSpPr>
        <p:sp>
          <p:nvSpPr>
            <p:cNvPr id="44" name="Rounded Rectangle 12">
              <a:extLst>
                <a:ext uri="{FF2B5EF4-FFF2-40B4-BE49-F238E27FC236}">
                  <a16:creationId xmlns:a16="http://schemas.microsoft.com/office/drawing/2014/main" id="{5A765FE2-51AB-401F-851C-C9D4F307DFF8}"/>
                </a:ext>
              </a:extLst>
            </p:cNvPr>
            <p:cNvSpPr/>
            <p:nvPr/>
          </p:nvSpPr>
          <p:spPr>
            <a:xfrm>
              <a:off x="430615" y="4940472"/>
              <a:ext cx="1078645" cy="876576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21">
                <a:defRPr/>
              </a:pPr>
              <a:endParaRPr lang="en-US" sz="107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pic>
          <p:nvPicPr>
            <p:cNvPr id="36" name="Picture 2" descr="Image result for azure security center logo">
              <a:extLst>
                <a:ext uri="{FF2B5EF4-FFF2-40B4-BE49-F238E27FC236}">
                  <a16:creationId xmlns:a16="http://schemas.microsoft.com/office/drawing/2014/main" id="{05841A07-63FB-4C2C-98C3-1BF19F0BFF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355" y="5047593"/>
              <a:ext cx="467165" cy="6173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B3CDD3F7-06C9-4AB9-AB35-2B01EDB118A4}"/>
              </a:ext>
            </a:extLst>
          </p:cNvPr>
          <p:cNvSpPr txBox="1">
            <a:spLocks/>
          </p:cNvSpPr>
          <p:nvPr/>
        </p:nvSpPr>
        <p:spPr>
          <a:xfrm>
            <a:off x="865" y="843425"/>
            <a:ext cx="2883779" cy="296760"/>
          </a:xfrm>
          <a:prstGeom prst="rect">
            <a:avLst/>
          </a:prstGeom>
          <a:solidFill>
            <a:schemeClr val="tx1"/>
          </a:solidFill>
        </p:spPr>
        <p:txBody>
          <a:bodyPr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225">
              <a:buNone/>
              <a:defRPr/>
            </a:pPr>
            <a:r>
              <a:rPr lang="en-US" sz="1200" b="1">
                <a:solidFill>
                  <a:prstClr val="white"/>
                </a:solidFill>
                <a:latin typeface="Consolas" panose="020B0609020204030204" pitchFamily="49" charset="0"/>
              </a:rPr>
              <a:t>docker push acrdemos.azurecr.io/th:1.0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CA0FB11-1B7B-46C6-AC1D-CF3EF76D980C}"/>
              </a:ext>
            </a:extLst>
          </p:cNvPr>
          <p:cNvCxnSpPr>
            <a:cxnSpLocks/>
            <a:stCxn id="48" idx="3"/>
            <a:endCxn id="39" idx="1"/>
          </p:cNvCxnSpPr>
          <p:nvPr/>
        </p:nvCxnSpPr>
        <p:spPr>
          <a:xfrm flipV="1">
            <a:off x="2884644" y="991804"/>
            <a:ext cx="679904" cy="1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miter lim="800000"/>
            <a:headEnd type="none"/>
            <a:tailEnd type="triangle" w="med" len="lg"/>
          </a:ln>
          <a:effectLst/>
        </p:spPr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E2EC293-8668-4FF3-8408-199BA530883F}"/>
              </a:ext>
            </a:extLst>
          </p:cNvPr>
          <p:cNvGrpSpPr/>
          <p:nvPr/>
        </p:nvGrpSpPr>
        <p:grpSpPr>
          <a:xfrm>
            <a:off x="5397751" y="267389"/>
            <a:ext cx="1453914" cy="1448834"/>
            <a:chOff x="5630233" y="1707263"/>
            <a:chExt cx="1454120" cy="1449039"/>
          </a:xfrm>
        </p:grpSpPr>
        <p:sp>
          <p:nvSpPr>
            <p:cNvPr id="54" name="Rounded Rectangle 12">
              <a:extLst>
                <a:ext uri="{FF2B5EF4-FFF2-40B4-BE49-F238E27FC236}">
                  <a16:creationId xmlns:a16="http://schemas.microsoft.com/office/drawing/2014/main" id="{F90C4E6E-E721-4AB4-9FC8-23F9BDBEC906}"/>
                </a:ext>
              </a:extLst>
            </p:cNvPr>
            <p:cNvSpPr/>
            <p:nvPr/>
          </p:nvSpPr>
          <p:spPr>
            <a:xfrm>
              <a:off x="5630233" y="1707263"/>
              <a:ext cx="1454120" cy="1449039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21">
                <a:defRPr/>
              </a:pPr>
              <a:endParaRPr lang="en-US" sz="107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3D21954-7CDC-4D47-ACC2-4F0D4CDFE22F}"/>
                </a:ext>
              </a:extLst>
            </p:cNvPr>
            <p:cNvSpPr txBox="1"/>
            <p:nvPr/>
          </p:nvSpPr>
          <p:spPr>
            <a:xfrm>
              <a:off x="5673648" y="2208130"/>
              <a:ext cx="1344754" cy="304204"/>
            </a:xfrm>
            <a:prstGeom prst="rect">
              <a:avLst/>
            </a:prstGeom>
          </p:spPr>
          <p:txBody>
            <a:bodyPr vert="horz" wrap="square" lIns="89555" tIns="89555" rIns="89555" bIns="89555" rtlCol="0" anchor="ctr">
              <a:noAutofit/>
            </a:bodyPr>
            <a:lstStyle/>
            <a:p>
              <a:pPr algn="ctr" defTabSz="878221">
                <a:defRPr/>
              </a:pPr>
              <a:r>
                <a:rPr lang="en-US" sz="1567" kern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Release Management </a:t>
              </a:r>
            </a:p>
          </p:txBody>
        </p:sp>
      </p:grp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CAB8F2C-BC32-4BAB-82A7-15383C1A494F}"/>
              </a:ext>
            </a:extLst>
          </p:cNvPr>
          <p:cNvCxnSpPr>
            <a:cxnSpLocks/>
            <a:stCxn id="54" idx="3"/>
            <a:endCxn id="10" idx="1"/>
          </p:cNvCxnSpPr>
          <p:nvPr/>
        </p:nvCxnSpPr>
        <p:spPr>
          <a:xfrm flipV="1">
            <a:off x="6851665" y="991804"/>
            <a:ext cx="528017" cy="2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miter lim="800000"/>
            <a:headEnd type="none"/>
            <a:tailEnd type="triangle" w="med" len="lg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6522A69-C369-41A4-903A-D9550DC981FC}"/>
              </a:ext>
            </a:extLst>
          </p:cNvPr>
          <p:cNvCxnSpPr>
            <a:cxnSpLocks/>
            <a:endCxn id="44" idx="0"/>
          </p:cNvCxnSpPr>
          <p:nvPr/>
        </p:nvCxnSpPr>
        <p:spPr>
          <a:xfrm>
            <a:off x="970665" y="3916067"/>
            <a:ext cx="0" cy="1024191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miter lim="800000"/>
            <a:headEnd type="none"/>
            <a:tailEnd type="triangle" w="med" len="lg"/>
          </a:ln>
          <a:effectLst/>
        </p:spPr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7866691F-01C1-4866-B582-7BF9174D987D}"/>
              </a:ext>
            </a:extLst>
          </p:cNvPr>
          <p:cNvSpPr/>
          <p:nvPr/>
        </p:nvSpPr>
        <p:spPr>
          <a:xfrm>
            <a:off x="2873065" y="699011"/>
            <a:ext cx="241979" cy="241979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1400">
                <a:solidFill>
                  <a:prstClr val="white"/>
                </a:solidFill>
                <a:latin typeface="Calibri" panose="020F0502020204030204"/>
              </a:rPr>
              <a:t>1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7A46433-0AC6-427A-891B-E34EA10FA93F}"/>
              </a:ext>
            </a:extLst>
          </p:cNvPr>
          <p:cNvSpPr/>
          <p:nvPr/>
        </p:nvSpPr>
        <p:spPr>
          <a:xfrm>
            <a:off x="1313277" y="4935774"/>
            <a:ext cx="241979" cy="241979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1400">
                <a:solidFill>
                  <a:prstClr val="white"/>
                </a:solidFill>
                <a:latin typeface="Calibri" panose="020F0502020204030204"/>
              </a:rPr>
              <a:t>3</a:t>
            </a:r>
          </a:p>
        </p:txBody>
      </p:sp>
      <p:pic>
        <p:nvPicPr>
          <p:cNvPr id="82" name="Picture 2" descr="Image result for azure security center logo">
            <a:extLst>
              <a:ext uri="{FF2B5EF4-FFF2-40B4-BE49-F238E27FC236}">
                <a16:creationId xmlns:a16="http://schemas.microsoft.com/office/drawing/2014/main" id="{B2C73B82-7053-4AA3-B77E-C093D3BF3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003" y="445898"/>
            <a:ext cx="164676" cy="21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Oval 84">
            <a:extLst>
              <a:ext uri="{FF2B5EF4-FFF2-40B4-BE49-F238E27FC236}">
                <a16:creationId xmlns:a16="http://schemas.microsoft.com/office/drawing/2014/main" id="{BE77F099-E8EB-49A8-A52A-AB19977ABF89}"/>
              </a:ext>
            </a:extLst>
          </p:cNvPr>
          <p:cNvSpPr/>
          <p:nvPr/>
        </p:nvSpPr>
        <p:spPr>
          <a:xfrm>
            <a:off x="1313277" y="5376241"/>
            <a:ext cx="241979" cy="241979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1400">
                <a:solidFill>
                  <a:prstClr val="white"/>
                </a:solidFill>
                <a:latin typeface="Calibri" panose="020F0502020204030204"/>
              </a:rPr>
              <a:t>4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6CE6AA5B-3F15-4837-962B-713E96225D4B}"/>
              </a:ext>
            </a:extLst>
          </p:cNvPr>
          <p:cNvSpPr/>
          <p:nvPr/>
        </p:nvSpPr>
        <p:spPr>
          <a:xfrm>
            <a:off x="4866434" y="1716221"/>
            <a:ext cx="241979" cy="241979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1400">
                <a:solidFill>
                  <a:prstClr val="white"/>
                </a:solidFill>
                <a:latin typeface="Calibri" panose="020F0502020204030204"/>
              </a:rPr>
              <a:t>5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FEC9C9A0-9198-40BC-8040-BBA0E8E5BA36}"/>
              </a:ext>
            </a:extLst>
          </p:cNvPr>
          <p:cNvSpPr/>
          <p:nvPr/>
        </p:nvSpPr>
        <p:spPr>
          <a:xfrm>
            <a:off x="6223402" y="1722662"/>
            <a:ext cx="241979" cy="241979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1400">
                <a:solidFill>
                  <a:prstClr val="white"/>
                </a:solidFill>
                <a:latin typeface="Calibri" panose="020F0502020204030204"/>
              </a:rPr>
              <a:t>6</a:t>
            </a:r>
          </a:p>
        </p:txBody>
      </p:sp>
      <p:cxnSp>
        <p:nvCxnSpPr>
          <p:cNvPr id="1028" name="Connector: Elbow 1027">
            <a:extLst>
              <a:ext uri="{FF2B5EF4-FFF2-40B4-BE49-F238E27FC236}">
                <a16:creationId xmlns:a16="http://schemas.microsoft.com/office/drawing/2014/main" id="{2A33E4BF-6E9F-45CA-B215-4C0CC0E0C2C4}"/>
              </a:ext>
            </a:extLst>
          </p:cNvPr>
          <p:cNvCxnSpPr>
            <a:cxnSpLocks/>
            <a:stCxn id="60" idx="3"/>
            <a:endCxn id="43" idx="2"/>
          </p:cNvCxnSpPr>
          <p:nvPr/>
        </p:nvCxnSpPr>
        <p:spPr>
          <a:xfrm flipH="1" flipV="1">
            <a:off x="4125293" y="1658258"/>
            <a:ext cx="2582410" cy="3838392"/>
          </a:xfrm>
          <a:prstGeom prst="bentConnector4">
            <a:avLst>
              <a:gd name="adj1" fmla="val -8851"/>
              <a:gd name="adj2" fmla="val 16715"/>
            </a:avLst>
          </a:prstGeom>
          <a:noFill/>
          <a:ln w="76200" cap="flat" cmpd="sng" algn="ctr">
            <a:solidFill>
              <a:srgbClr val="89CBFF"/>
            </a:solidFill>
            <a:prstDash val="solid"/>
            <a:miter lim="800000"/>
            <a:headEnd type="none"/>
            <a:tailEnd type="triangle" w="med" len="lg"/>
          </a:ln>
          <a:effectLst/>
        </p:spPr>
      </p:cxnSp>
      <p:pic>
        <p:nvPicPr>
          <p:cNvPr id="83" name="Picture 2" descr="Image result for azure security center logo">
            <a:extLst>
              <a:ext uri="{FF2B5EF4-FFF2-40B4-BE49-F238E27FC236}">
                <a16:creationId xmlns:a16="http://schemas.microsoft.com/office/drawing/2014/main" id="{7048A926-4A69-4568-98A7-672810BF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003" y="1058925"/>
            <a:ext cx="164676" cy="21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Image result for azure security center logo">
            <a:extLst>
              <a:ext uri="{FF2B5EF4-FFF2-40B4-BE49-F238E27FC236}">
                <a16:creationId xmlns:a16="http://schemas.microsoft.com/office/drawing/2014/main" id="{CA6A7311-487F-4857-9865-9E4B7A5F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2003" y="1677033"/>
            <a:ext cx="164676" cy="217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55946229-E2EC-41B0-A709-F9E8AF3F87CC}"/>
              </a:ext>
            </a:extLst>
          </p:cNvPr>
          <p:cNvSpPr txBox="1">
            <a:spLocks/>
          </p:cNvSpPr>
          <p:nvPr/>
        </p:nvSpPr>
        <p:spPr>
          <a:xfrm>
            <a:off x="1553795" y="4937453"/>
            <a:ext cx="2469919" cy="29676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225">
              <a:buNone/>
              <a:defRPr/>
            </a:pPr>
            <a:r>
              <a:rPr lang="en-US" sz="1000" b="1">
                <a:solidFill>
                  <a:prstClr val="white"/>
                </a:solidFill>
                <a:latin typeface="Consolas" panose="020B0609020204030204" pitchFamily="49" charset="0"/>
              </a:rPr>
              <a:t>docker pull th@sha256:91ef6</a:t>
            </a:r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FA50CA92-2124-47BE-966C-C450DC45B831}"/>
              </a:ext>
            </a:extLst>
          </p:cNvPr>
          <p:cNvSpPr txBox="1">
            <a:spLocks/>
          </p:cNvSpPr>
          <p:nvPr/>
        </p:nvSpPr>
        <p:spPr>
          <a:xfrm>
            <a:off x="1559973" y="5348270"/>
            <a:ext cx="5147731" cy="296760"/>
          </a:xfrm>
          <a:prstGeom prst="rect">
            <a:avLst/>
          </a:prstGeom>
          <a:solidFill>
            <a:schemeClr val="tx1"/>
          </a:solidFill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225">
              <a:buNone/>
              <a:defRPr/>
            </a:pPr>
            <a:r>
              <a:rPr lang="en-US" sz="1000" b="1">
                <a:solidFill>
                  <a:prstClr val="white"/>
                </a:solidFill>
                <a:latin typeface="Consolas" panose="020B0609020204030204" pitchFamily="49" charset="0"/>
              </a:rPr>
              <a:t>az acr policy set –n </a:t>
            </a:r>
            <a:r>
              <a:rPr lang="en-US" sz="1000" b="1" err="1">
                <a:solidFill>
                  <a:prstClr val="white"/>
                </a:solidFill>
                <a:latin typeface="Consolas" panose="020B0609020204030204" pitchFamily="49" charset="0"/>
              </a:rPr>
              <a:t>acrdemos</a:t>
            </a:r>
            <a:r>
              <a:rPr lang="en-US" sz="1000" b="1">
                <a:solidFill>
                  <a:prstClr val="white"/>
                </a:solidFill>
                <a:latin typeface="Consolas" panose="020B0609020204030204" pitchFamily="49" charset="0"/>
              </a:rPr>
              <a:t> --quarantine-remove –-image th@sha256:91ef6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1ECD8EAB-81D3-4F43-A935-E4FF68F0D7C2}"/>
              </a:ext>
            </a:extLst>
          </p:cNvPr>
          <p:cNvSpPr txBox="1">
            <a:spLocks/>
          </p:cNvSpPr>
          <p:nvPr/>
        </p:nvSpPr>
        <p:spPr>
          <a:xfrm>
            <a:off x="1553796" y="5905098"/>
            <a:ext cx="6274981" cy="296760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225">
              <a:buNone/>
              <a:defRPr/>
            </a:pPr>
            <a:r>
              <a:rPr lang="en-US" sz="1000" b="1">
                <a:solidFill>
                  <a:prstClr val="white"/>
                </a:solidFill>
                <a:latin typeface="Consolas" panose="020B0609020204030204" pitchFamily="49" charset="0"/>
              </a:rPr>
              <a:t>az acr policy set –n </a:t>
            </a:r>
            <a:r>
              <a:rPr lang="en-US" sz="1000" b="1" err="1">
                <a:solidFill>
                  <a:prstClr val="white"/>
                </a:solidFill>
                <a:latin typeface="Consolas" panose="020B0609020204030204" pitchFamily="49" charset="0"/>
              </a:rPr>
              <a:t>acrdemos</a:t>
            </a:r>
            <a:r>
              <a:rPr lang="en-US" sz="1000" b="1">
                <a:solidFill>
                  <a:prstClr val="white"/>
                </a:solidFill>
                <a:latin typeface="Consolas" panose="020B0609020204030204" pitchFamily="49" charset="0"/>
              </a:rPr>
              <a:t> --quarantine-block –-image th@sha256:91ef6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374F81-6C15-4FF6-BFA6-FC9BC46DC1A9}"/>
              </a:ext>
            </a:extLst>
          </p:cNvPr>
          <p:cNvSpPr txBox="1"/>
          <p:nvPr/>
        </p:nvSpPr>
        <p:spPr>
          <a:xfrm>
            <a:off x="4189882" y="5561481"/>
            <a:ext cx="389795" cy="374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225">
              <a:defRPr/>
            </a:pPr>
            <a:r>
              <a:rPr lang="en-US">
                <a:solidFill>
                  <a:sysClr val="windowText" lastClr="000000"/>
                </a:solidFill>
                <a:latin typeface="Calibri" panose="020F0502020204030204"/>
              </a:rPr>
              <a:t>or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EA6CD65-E83D-4A91-A512-ED657E6B7813}"/>
              </a:ext>
            </a:extLst>
          </p:cNvPr>
          <p:cNvGrpSpPr/>
          <p:nvPr/>
        </p:nvGrpSpPr>
        <p:grpSpPr>
          <a:xfrm>
            <a:off x="707332" y="2200445"/>
            <a:ext cx="3356776" cy="2242646"/>
            <a:chOff x="706568" y="2200271"/>
            <a:chExt cx="3357252" cy="224296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879A59DD-8BF6-4366-82E7-E006C8828F19}"/>
                </a:ext>
              </a:extLst>
            </p:cNvPr>
            <p:cNvGrpSpPr/>
            <p:nvPr/>
          </p:nvGrpSpPr>
          <p:grpSpPr>
            <a:xfrm>
              <a:off x="706568" y="2200271"/>
              <a:ext cx="3357252" cy="2242964"/>
              <a:chOff x="706568" y="2200271"/>
              <a:chExt cx="3357252" cy="224296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F4D0048-A6C8-4DFB-859C-BA512C60F88B}"/>
                  </a:ext>
                </a:extLst>
              </p:cNvPr>
              <p:cNvSpPr/>
              <p:nvPr/>
            </p:nvSpPr>
            <p:spPr>
              <a:xfrm>
                <a:off x="706568" y="2200271"/>
                <a:ext cx="3357252" cy="22429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defTabSz="914225">
                  <a:defRPr/>
                </a:pPr>
                <a:r>
                  <a:rPr lang="en-US" sz="90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pPr defTabSz="914225">
                  <a:defRPr/>
                </a:pPr>
                <a:r>
                  <a:rPr lang="en-US" sz="90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 "id": "0d799b14-404b-4859-b2f6-50c5ee2a2c3a",</a:t>
                </a:r>
              </a:p>
              <a:p>
                <a:pPr defTabSz="914225">
                  <a:defRPr/>
                </a:pPr>
                <a:r>
                  <a:rPr lang="en-US" sz="90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 "timestamp": "2018-02-28T00:42:54.4509516Z",</a:t>
                </a:r>
              </a:p>
              <a:p>
                <a:pPr defTabSz="914225">
                  <a:defRPr/>
                </a:pPr>
                <a:r>
                  <a:rPr lang="en-US" sz="90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 "action": "push</a:t>
                </a:r>
                <a:r>
                  <a:rPr lang="en-US" sz="900">
                    <a:solidFill>
                      <a:prstClr val="black"/>
                    </a:solidFill>
                    <a:highlight>
                      <a:srgbClr val="FFFF00"/>
                    </a:highlight>
                    <a:latin typeface="Consolas" panose="020B0609020204030204" pitchFamily="49" charset="0"/>
                  </a:rPr>
                  <a:t>-quarantined</a:t>
                </a:r>
                <a:r>
                  <a:rPr lang="en-US" sz="90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",</a:t>
                </a:r>
              </a:p>
              <a:p>
                <a:pPr defTabSz="914225">
                  <a:defRPr/>
                </a:pPr>
                <a:r>
                  <a:rPr lang="en-US" sz="90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 "target": {</a:t>
                </a:r>
              </a:p>
              <a:p>
                <a:pPr defTabSz="914225">
                  <a:defRPr/>
                </a:pPr>
                <a:r>
                  <a:rPr lang="en-US" sz="90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   "size": 1791,</a:t>
                </a:r>
              </a:p>
              <a:p>
                <a:pPr defTabSz="914225">
                  <a:defRPr/>
                </a:pPr>
                <a:r>
                  <a:rPr lang="en-US" sz="90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   "digest": "sha256:91ef6</a:t>
                </a:r>
              </a:p>
              <a:p>
                <a:pPr defTabSz="914225">
                  <a:defRPr/>
                </a:pPr>
                <a:r>
                  <a:rPr lang="en-US" sz="90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   "length": 1791,</a:t>
                </a:r>
              </a:p>
              <a:p>
                <a:pPr defTabSz="914225">
                  <a:defRPr/>
                </a:pPr>
                <a:r>
                  <a:rPr lang="en-US" sz="90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   "repository": “</a:t>
                </a:r>
                <a:r>
                  <a:rPr lang="en-US" sz="900" err="1">
                    <a:solidFill>
                      <a:prstClr val="white"/>
                    </a:solidFill>
                    <a:latin typeface="Consolas" panose="020B0609020204030204" pitchFamily="49" charset="0"/>
                  </a:rPr>
                  <a:t>th</a:t>
                </a:r>
                <a:r>
                  <a:rPr lang="en-US" sz="90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",</a:t>
                </a:r>
              </a:p>
              <a:p>
                <a:pPr defTabSz="914225">
                  <a:defRPr/>
                </a:pPr>
                <a:r>
                  <a:rPr lang="en-US" sz="90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   "tag": "1.0"},</a:t>
                </a:r>
              </a:p>
              <a:p>
                <a:pPr defTabSz="914225">
                  <a:defRPr/>
                </a:pPr>
                <a:r>
                  <a:rPr lang="en-US" sz="90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 "request": {</a:t>
                </a:r>
              </a:p>
              <a:p>
                <a:pPr defTabSz="914225">
                  <a:defRPr/>
                </a:pPr>
                <a:r>
                  <a:rPr lang="en-US" sz="90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   "id": "978fc988-1e06-49ee-bf71-4f6e331d1591",</a:t>
                </a:r>
              </a:p>
              <a:p>
                <a:pPr defTabSz="914225">
                  <a:defRPr/>
                </a:pPr>
                <a:r>
                  <a:rPr lang="en-US" sz="90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   "host": “acrdemos.azurecr.io",</a:t>
                </a:r>
              </a:p>
              <a:p>
                <a:pPr defTabSz="914225">
                  <a:defRPr/>
                </a:pPr>
                <a:r>
                  <a:rPr lang="en-US" sz="90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    "method": "PUT"}</a:t>
                </a:r>
              </a:p>
              <a:p>
                <a:pPr defTabSz="914225">
                  <a:defRPr/>
                </a:pPr>
                <a:r>
                  <a:rPr lang="en-US" sz="900">
                    <a:solidFill>
                      <a:prstClr val="white"/>
                    </a:solidFill>
                    <a:latin typeface="Consolas" panose="020B0609020204030204" pitchFamily="49" charset="0"/>
                  </a:rPr>
                  <a:t>}</a:t>
                </a:r>
              </a:p>
            </p:txBody>
          </p:sp>
          <p:pic>
            <p:nvPicPr>
              <p:cNvPr id="37" name="Picture 14" descr="Related image">
                <a:extLst>
                  <a:ext uri="{FF2B5EF4-FFF2-40B4-BE49-F238E27FC236}">
                    <a16:creationId xmlns:a16="http://schemas.microsoft.com/office/drawing/2014/main" id="{37A38920-CCD7-4D82-9481-39A0E76890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25002" y="2849062"/>
                <a:ext cx="550201" cy="550201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6" name="Lightning Bolt 55">
              <a:extLst>
                <a:ext uri="{FF2B5EF4-FFF2-40B4-BE49-F238E27FC236}">
                  <a16:creationId xmlns:a16="http://schemas.microsoft.com/office/drawing/2014/main" id="{91555C95-37AE-4556-91AD-FA4F3A72CC61}"/>
                </a:ext>
              </a:extLst>
            </p:cNvPr>
            <p:cNvSpPr/>
            <p:nvPr/>
          </p:nvSpPr>
          <p:spPr>
            <a:xfrm>
              <a:off x="1213363" y="2219721"/>
              <a:ext cx="108526" cy="165051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CD242215-63AF-471E-A5A0-2A6D753514B7}"/>
              </a:ext>
            </a:extLst>
          </p:cNvPr>
          <p:cNvSpPr/>
          <p:nvPr/>
        </p:nvSpPr>
        <p:spPr>
          <a:xfrm>
            <a:off x="3965498" y="1501625"/>
            <a:ext cx="319589" cy="156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497085D-78DC-4D86-AA4B-929CBB8F91AB}"/>
              </a:ext>
            </a:extLst>
          </p:cNvPr>
          <p:cNvGrpSpPr/>
          <p:nvPr/>
        </p:nvGrpSpPr>
        <p:grpSpPr>
          <a:xfrm>
            <a:off x="3564547" y="267386"/>
            <a:ext cx="1349005" cy="1448835"/>
            <a:chOff x="4555817" y="3339012"/>
            <a:chExt cx="1349579" cy="1449450"/>
          </a:xfrm>
        </p:grpSpPr>
        <p:sp>
          <p:nvSpPr>
            <p:cNvPr id="39" name="Rounded Rectangle 12">
              <a:extLst>
                <a:ext uri="{FF2B5EF4-FFF2-40B4-BE49-F238E27FC236}">
                  <a16:creationId xmlns:a16="http://schemas.microsoft.com/office/drawing/2014/main" id="{8BA2C937-4C16-42BD-83DA-9D992222470F}"/>
                </a:ext>
              </a:extLst>
            </p:cNvPr>
            <p:cNvSpPr/>
            <p:nvPr/>
          </p:nvSpPr>
          <p:spPr>
            <a:xfrm>
              <a:off x="4555817" y="3339012"/>
              <a:ext cx="1349579" cy="1449450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21">
                <a:defRPr/>
              </a:pPr>
              <a:endParaRPr lang="en-US" sz="1075" kern="0">
                <a:solidFill>
                  <a:sysClr val="windowText" lastClr="000000"/>
                </a:solidFill>
                <a:latin typeface="Calibri" panose="020F0502020204030204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C9619F2-CAD7-4681-B7B4-77120BD3C689}"/>
                </a:ext>
              </a:extLst>
            </p:cNvPr>
            <p:cNvSpPr/>
            <p:nvPr/>
          </p:nvSpPr>
          <p:spPr>
            <a:xfrm>
              <a:off x="4708935" y="4175695"/>
              <a:ext cx="1066970" cy="4063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95870">
                <a:defRPr/>
              </a:pPr>
              <a:r>
                <a:rPr lang="en-US" sz="1000" kern="0">
                  <a:solidFill>
                    <a:prstClr val="white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Azure Container Registry</a:t>
              </a: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3EB0331-E30B-4DB3-B398-1257803FE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941259" y="3746555"/>
              <a:ext cx="554779" cy="554779"/>
            </a:xfrm>
            <a:prstGeom prst="rect">
              <a:avLst/>
            </a:prstGeom>
          </p:spPr>
        </p:pic>
        <p:sp>
          <p:nvSpPr>
            <p:cNvPr id="42" name="Lightning Bolt 41">
              <a:extLst>
                <a:ext uri="{FF2B5EF4-FFF2-40B4-BE49-F238E27FC236}">
                  <a16:creationId xmlns:a16="http://schemas.microsoft.com/office/drawing/2014/main" id="{0C2E2C2A-8909-4F45-9CB2-DF90FFDBAD29}"/>
                </a:ext>
              </a:extLst>
            </p:cNvPr>
            <p:cNvSpPr/>
            <p:nvPr/>
          </p:nvSpPr>
          <p:spPr>
            <a:xfrm>
              <a:off x="5481892" y="3811142"/>
              <a:ext cx="48312" cy="73475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C66560DE-BCC5-46D5-95CD-FA48875DBA5E}"/>
              </a:ext>
            </a:extLst>
          </p:cNvPr>
          <p:cNvSpPr/>
          <p:nvPr/>
        </p:nvSpPr>
        <p:spPr>
          <a:xfrm>
            <a:off x="877903" y="2084257"/>
            <a:ext cx="241979" cy="241979"/>
          </a:xfrm>
          <a:prstGeom prst="ellipse">
            <a:avLst/>
          </a:prstGeom>
          <a:solidFill>
            <a:srgbClr val="CC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25">
              <a:defRPr/>
            </a:pPr>
            <a:r>
              <a:rPr lang="en-US" sz="1400">
                <a:solidFill>
                  <a:prstClr val="white"/>
                </a:solidFill>
                <a:latin typeface="Calibri" panose="020F0502020204030204"/>
              </a:rPr>
              <a:t>2</a:t>
            </a:r>
          </a:p>
        </p:txBody>
      </p: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CFA9E29C-43C6-4634-A47A-F0741AF672B6}"/>
              </a:ext>
            </a:extLst>
          </p:cNvPr>
          <p:cNvGrpSpPr/>
          <p:nvPr/>
        </p:nvGrpSpPr>
        <p:grpSpPr>
          <a:xfrm>
            <a:off x="4339008" y="2200445"/>
            <a:ext cx="3356776" cy="2242646"/>
            <a:chOff x="4338759" y="2200271"/>
            <a:chExt cx="3357252" cy="2242964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DF013DB-9AEB-4A9C-9339-C6AE4374A163}"/>
                </a:ext>
              </a:extLst>
            </p:cNvPr>
            <p:cNvSpPr/>
            <p:nvPr/>
          </p:nvSpPr>
          <p:spPr>
            <a:xfrm>
              <a:off x="4338759" y="2200271"/>
              <a:ext cx="3357252" cy="22429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defTabSz="914225">
                <a:defRPr/>
              </a:pPr>
              <a:r>
                <a:rPr lang="en-US" sz="900">
                  <a:solidFill>
                    <a:prstClr val="white"/>
                  </a:solidFill>
                  <a:latin typeface="Consolas" panose="020B0609020204030204" pitchFamily="49" charset="0"/>
                </a:rPr>
                <a:t>{</a:t>
              </a:r>
            </a:p>
            <a:p>
              <a:pPr defTabSz="914225">
                <a:defRPr/>
              </a:pPr>
              <a:r>
                <a:rPr lang="en-US" sz="900">
                  <a:solidFill>
                    <a:prstClr val="white"/>
                  </a:solidFill>
                  <a:latin typeface="Consolas" panose="020B0609020204030204" pitchFamily="49" charset="0"/>
                </a:rPr>
                <a:t>  "id": "0d799b14-404b-4859-b2f6-50c5ee2a2c3a",</a:t>
              </a:r>
            </a:p>
            <a:p>
              <a:pPr defTabSz="914225">
                <a:defRPr/>
              </a:pPr>
              <a:r>
                <a:rPr lang="en-US" sz="900">
                  <a:solidFill>
                    <a:prstClr val="white"/>
                  </a:solidFill>
                  <a:latin typeface="Consolas" panose="020B0609020204030204" pitchFamily="49" charset="0"/>
                </a:rPr>
                <a:t>  "timestamp": "2018-02-28T00:42:56.4509516Z",</a:t>
              </a:r>
            </a:p>
            <a:p>
              <a:pPr defTabSz="914225">
                <a:defRPr/>
              </a:pPr>
              <a:r>
                <a:rPr lang="en-US" sz="900">
                  <a:solidFill>
                    <a:prstClr val="white"/>
                  </a:solidFill>
                  <a:latin typeface="Consolas" panose="020B0609020204030204" pitchFamily="49" charset="0"/>
                </a:rPr>
                <a:t>  "action": "</a:t>
              </a:r>
              <a:r>
                <a:rPr lang="en-US" sz="900">
                  <a:solidFill>
                    <a:prstClr val="black"/>
                  </a:solidFill>
                  <a:highlight>
                    <a:srgbClr val="FFFF00"/>
                  </a:highlight>
                  <a:latin typeface="Consolas" panose="020B0609020204030204" pitchFamily="49" charset="0"/>
                </a:rPr>
                <a:t>push</a:t>
              </a:r>
              <a:r>
                <a:rPr lang="en-US" sz="900">
                  <a:solidFill>
                    <a:prstClr val="white"/>
                  </a:solidFill>
                  <a:latin typeface="Consolas" panose="020B0609020204030204" pitchFamily="49" charset="0"/>
                </a:rPr>
                <a:t>",</a:t>
              </a:r>
            </a:p>
            <a:p>
              <a:pPr defTabSz="914225">
                <a:defRPr/>
              </a:pPr>
              <a:r>
                <a:rPr lang="en-US" sz="900">
                  <a:solidFill>
                    <a:prstClr val="white"/>
                  </a:solidFill>
                  <a:latin typeface="Consolas" panose="020B0609020204030204" pitchFamily="49" charset="0"/>
                </a:rPr>
                <a:t>  "target": {</a:t>
              </a:r>
            </a:p>
            <a:p>
              <a:pPr defTabSz="914225">
                <a:defRPr/>
              </a:pPr>
              <a:r>
                <a:rPr lang="en-US" sz="900">
                  <a:solidFill>
                    <a:prstClr val="white"/>
                  </a:solidFill>
                  <a:latin typeface="Consolas" panose="020B0609020204030204" pitchFamily="49" charset="0"/>
                </a:rPr>
                <a:t>    "size": 1791,</a:t>
              </a:r>
            </a:p>
            <a:p>
              <a:pPr defTabSz="914225">
                <a:defRPr/>
              </a:pPr>
              <a:r>
                <a:rPr lang="en-US" sz="900">
                  <a:solidFill>
                    <a:prstClr val="white"/>
                  </a:solidFill>
                  <a:latin typeface="Consolas" panose="020B0609020204030204" pitchFamily="49" charset="0"/>
                </a:rPr>
                <a:t>    "digest": "sha256:91ef6</a:t>
              </a:r>
            </a:p>
            <a:p>
              <a:pPr defTabSz="914225">
                <a:defRPr/>
              </a:pPr>
              <a:r>
                <a:rPr lang="en-US" sz="900">
                  <a:solidFill>
                    <a:prstClr val="white"/>
                  </a:solidFill>
                  <a:latin typeface="Consolas" panose="020B0609020204030204" pitchFamily="49" charset="0"/>
                </a:rPr>
                <a:t>    "length": 1791,</a:t>
              </a:r>
            </a:p>
            <a:p>
              <a:pPr defTabSz="914225">
                <a:defRPr/>
              </a:pPr>
              <a:r>
                <a:rPr lang="en-US" sz="900">
                  <a:solidFill>
                    <a:prstClr val="white"/>
                  </a:solidFill>
                  <a:latin typeface="Consolas" panose="020B0609020204030204" pitchFamily="49" charset="0"/>
                </a:rPr>
                <a:t>    "repository": “</a:t>
              </a:r>
              <a:r>
                <a:rPr lang="en-US" sz="900" err="1">
                  <a:solidFill>
                    <a:prstClr val="white"/>
                  </a:solidFill>
                  <a:latin typeface="Consolas" panose="020B0609020204030204" pitchFamily="49" charset="0"/>
                </a:rPr>
                <a:t>th</a:t>
              </a:r>
              <a:r>
                <a:rPr lang="en-US" sz="900">
                  <a:solidFill>
                    <a:prstClr val="white"/>
                  </a:solidFill>
                  <a:latin typeface="Consolas" panose="020B0609020204030204" pitchFamily="49" charset="0"/>
                </a:rPr>
                <a:t>",</a:t>
              </a:r>
            </a:p>
            <a:p>
              <a:pPr defTabSz="914225">
                <a:defRPr/>
              </a:pPr>
              <a:r>
                <a:rPr lang="en-US" sz="900">
                  <a:solidFill>
                    <a:prstClr val="white"/>
                  </a:solidFill>
                  <a:latin typeface="Consolas" panose="020B0609020204030204" pitchFamily="49" charset="0"/>
                </a:rPr>
                <a:t>    "tag": "1.0"},</a:t>
              </a:r>
            </a:p>
            <a:p>
              <a:pPr defTabSz="914225">
                <a:defRPr/>
              </a:pPr>
              <a:r>
                <a:rPr lang="en-US" sz="900">
                  <a:solidFill>
                    <a:prstClr val="white"/>
                  </a:solidFill>
                  <a:latin typeface="Consolas" panose="020B0609020204030204" pitchFamily="49" charset="0"/>
                </a:rPr>
                <a:t>  "request": {</a:t>
              </a:r>
            </a:p>
            <a:p>
              <a:pPr defTabSz="914225">
                <a:defRPr/>
              </a:pPr>
              <a:r>
                <a:rPr lang="en-US" sz="900">
                  <a:solidFill>
                    <a:prstClr val="white"/>
                  </a:solidFill>
                  <a:latin typeface="Consolas" panose="020B0609020204030204" pitchFamily="49" charset="0"/>
                </a:rPr>
                <a:t>    "id": "978fc988-1e06-49ee-bf71-4f6e331d1591",</a:t>
              </a:r>
            </a:p>
            <a:p>
              <a:pPr defTabSz="914225">
                <a:defRPr/>
              </a:pPr>
              <a:r>
                <a:rPr lang="en-US" sz="900">
                  <a:solidFill>
                    <a:prstClr val="white"/>
                  </a:solidFill>
                  <a:latin typeface="Consolas" panose="020B0609020204030204" pitchFamily="49" charset="0"/>
                </a:rPr>
                <a:t>    "host": “acrdemos.azurecr.io",</a:t>
              </a:r>
            </a:p>
            <a:p>
              <a:pPr defTabSz="914225">
                <a:defRPr/>
              </a:pPr>
              <a:r>
                <a:rPr lang="en-US" sz="900">
                  <a:solidFill>
                    <a:prstClr val="white"/>
                  </a:solidFill>
                  <a:latin typeface="Consolas" panose="020B0609020204030204" pitchFamily="49" charset="0"/>
                </a:rPr>
                <a:t>    "method": "PUT"}</a:t>
              </a:r>
            </a:p>
            <a:p>
              <a:pPr defTabSz="914225">
                <a:defRPr/>
              </a:pPr>
              <a:r>
                <a:rPr lang="en-US" sz="900">
                  <a:solidFill>
                    <a:prstClr val="white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90" name="Lightning Bolt 89">
              <a:extLst>
                <a:ext uri="{FF2B5EF4-FFF2-40B4-BE49-F238E27FC236}">
                  <a16:creationId xmlns:a16="http://schemas.microsoft.com/office/drawing/2014/main" id="{4986C191-B6A8-4051-80F7-22E71E2F96B2}"/>
                </a:ext>
              </a:extLst>
            </p:cNvPr>
            <p:cNvSpPr/>
            <p:nvPr/>
          </p:nvSpPr>
          <p:spPr>
            <a:xfrm>
              <a:off x="4718554" y="2219447"/>
              <a:ext cx="108526" cy="165051"/>
            </a:xfrm>
            <a:prstGeom prst="lightningBol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25">
                <a:defRPr/>
              </a:pPr>
              <a:endParaRPr lang="en-US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0E4A0C1-2585-4817-A7CE-D72BE71F288B}"/>
              </a:ext>
            </a:extLst>
          </p:cNvPr>
          <p:cNvCxnSpPr>
            <a:cxnSpLocks/>
            <a:stCxn id="92" idx="2"/>
            <a:endCxn id="90" idx="0"/>
          </p:cNvCxnSpPr>
          <p:nvPr/>
        </p:nvCxnSpPr>
        <p:spPr>
          <a:xfrm>
            <a:off x="4606258" y="1688714"/>
            <a:ext cx="155052" cy="530904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miter lim="800000"/>
            <a:headEnd type="none"/>
            <a:tailEnd type="triangle" w="med" len="lg"/>
          </a:ln>
          <a:effectLst/>
        </p:spPr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AC1896E-348A-477A-A479-91352C664C08}"/>
              </a:ext>
            </a:extLst>
          </p:cNvPr>
          <p:cNvCxnSpPr>
            <a:cxnSpLocks/>
            <a:stCxn id="89" idx="0"/>
            <a:endCxn id="54" idx="2"/>
          </p:cNvCxnSpPr>
          <p:nvPr/>
        </p:nvCxnSpPr>
        <p:spPr>
          <a:xfrm flipV="1">
            <a:off x="6017396" y="1716222"/>
            <a:ext cx="107312" cy="484223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miter lim="800000"/>
            <a:headEnd type="none"/>
            <a:tailEnd type="triangle" w="med" len="lg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DAFB20E-D978-408B-A2CD-788566B6F4E3}"/>
              </a:ext>
            </a:extLst>
          </p:cNvPr>
          <p:cNvCxnSpPr>
            <a:cxnSpLocks/>
            <a:stCxn id="88" idx="2"/>
            <a:endCxn id="56" idx="6"/>
          </p:cNvCxnSpPr>
          <p:nvPr/>
        </p:nvCxnSpPr>
        <p:spPr>
          <a:xfrm flipH="1">
            <a:off x="1278660" y="1672811"/>
            <a:ext cx="2548324" cy="593534"/>
          </a:xfrm>
          <a:prstGeom prst="straightConnector1">
            <a:avLst/>
          </a:prstGeom>
          <a:noFill/>
          <a:ln w="76200" cap="flat" cmpd="sng" algn="ctr">
            <a:solidFill>
              <a:srgbClr val="89CBFF"/>
            </a:solidFill>
            <a:prstDash val="solid"/>
            <a:miter lim="800000"/>
            <a:headEnd type="none"/>
            <a:tailEnd type="triangle" w="med" len="lg"/>
          </a:ln>
          <a:effectLst/>
        </p:spPr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86DDBF92-E4A7-4EB9-893E-A0938209112C}"/>
              </a:ext>
            </a:extLst>
          </p:cNvPr>
          <p:cNvSpPr/>
          <p:nvPr/>
        </p:nvSpPr>
        <p:spPr bwMode="auto">
          <a:xfrm>
            <a:off x="8053300" y="3492956"/>
            <a:ext cx="3928852" cy="96744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Calibri" panose="020F050202020403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68545B3-15D8-4C0E-8EE2-D498EBAD2498}"/>
              </a:ext>
            </a:extLst>
          </p:cNvPr>
          <p:cNvSpPr/>
          <p:nvPr/>
        </p:nvSpPr>
        <p:spPr bwMode="auto">
          <a:xfrm>
            <a:off x="8071367" y="3557248"/>
            <a:ext cx="1171372" cy="250218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4" rIns="91427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5">
                <a:solidFill>
                  <a:prstClr val="white"/>
                </a:solidFill>
                <a:latin typeface="Calibri" panose="020F0502020204030204"/>
                <a:ea typeface="Segoe UI" pitchFamily="34" charset="0"/>
                <a:cs typeface="Segoe UI" pitchFamily="34" charset="0"/>
              </a:rPr>
              <a:t>Tag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8B91055-0832-4076-90D0-EA9A30215A2E}"/>
              </a:ext>
            </a:extLst>
          </p:cNvPr>
          <p:cNvSpPr/>
          <p:nvPr/>
        </p:nvSpPr>
        <p:spPr bwMode="auto">
          <a:xfrm>
            <a:off x="8076036" y="3859570"/>
            <a:ext cx="1171372" cy="250217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4" rIns="91427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5">
                <a:solidFill>
                  <a:prstClr val="white"/>
                </a:solidFill>
                <a:latin typeface="Calibri" panose="020F0502020204030204"/>
                <a:ea typeface="Segoe UI" pitchFamily="34" charset="0"/>
                <a:cs typeface="Segoe UI" pitchFamily="34" charset="0"/>
              </a:rPr>
              <a:t>Digest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C5CB556-898E-4855-9C4D-E00D9F9EDB30}"/>
              </a:ext>
            </a:extLst>
          </p:cNvPr>
          <p:cNvSpPr/>
          <p:nvPr/>
        </p:nvSpPr>
        <p:spPr bwMode="auto">
          <a:xfrm>
            <a:off x="9368576" y="385957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4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5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" pitchFamily="34" charset="0"/>
              </a:rPr>
              <a:t>91efj6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8B4D081-A3CF-4DAE-B6A0-C5DE28A2F21D}"/>
              </a:ext>
            </a:extLst>
          </p:cNvPr>
          <p:cNvSpPr/>
          <p:nvPr/>
        </p:nvSpPr>
        <p:spPr bwMode="auto">
          <a:xfrm>
            <a:off x="10021736" y="385957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4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5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" pitchFamily="34" charset="0"/>
              </a:rPr>
              <a:t>u82lq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494DA8A-0CF6-41DC-B84D-ECCD72174E39}"/>
              </a:ext>
            </a:extLst>
          </p:cNvPr>
          <p:cNvSpPr/>
          <p:nvPr/>
        </p:nvSpPr>
        <p:spPr bwMode="auto">
          <a:xfrm>
            <a:off x="10674895" y="385957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4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5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" pitchFamily="34" charset="0"/>
              </a:rPr>
              <a:t>e8s1f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D5518D-6B33-4DFF-B10E-645B93FF2327}"/>
              </a:ext>
            </a:extLst>
          </p:cNvPr>
          <p:cNvSpPr/>
          <p:nvPr/>
        </p:nvSpPr>
        <p:spPr bwMode="auto">
          <a:xfrm>
            <a:off x="10017067" y="4161891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4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5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" pitchFamily="34" charset="0"/>
              </a:rPr>
              <a:t>:1.1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3E4BB45-1D33-470E-9BD1-2C6838898F77}"/>
              </a:ext>
            </a:extLst>
          </p:cNvPr>
          <p:cNvSpPr/>
          <p:nvPr/>
        </p:nvSpPr>
        <p:spPr bwMode="auto">
          <a:xfrm>
            <a:off x="8080638" y="4161891"/>
            <a:ext cx="1171372" cy="250217"/>
          </a:xfrm>
          <a:prstGeom prst="rect">
            <a:avLst/>
          </a:prstGeom>
          <a:solidFill>
            <a:srgbClr val="002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4" rIns="91427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5">
                <a:solidFill>
                  <a:prstClr val="white"/>
                </a:solidFill>
                <a:latin typeface="Calibri" panose="020F0502020204030204"/>
                <a:ea typeface="Segoe UI" pitchFamily="34" charset="0"/>
                <a:cs typeface="Segoe UI" pitchFamily="34" charset="0"/>
              </a:rPr>
              <a:t>Quarantine Tag</a:t>
            </a:r>
          </a:p>
        </p:txBody>
      </p:sp>
      <p:pic>
        <p:nvPicPr>
          <p:cNvPr id="77" name="Picture 14" descr="Related image">
            <a:extLst>
              <a:ext uri="{FF2B5EF4-FFF2-40B4-BE49-F238E27FC236}">
                <a16:creationId xmlns:a16="http://schemas.microsoft.com/office/drawing/2014/main" id="{FA762CDA-CC63-440A-94D0-7D551236F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0981" y="3859569"/>
            <a:ext cx="107732" cy="10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440AC7E5-F2D5-4EFD-9091-8C251C06C0A6}"/>
              </a:ext>
            </a:extLst>
          </p:cNvPr>
          <p:cNvSpPr/>
          <p:nvPr/>
        </p:nvSpPr>
        <p:spPr bwMode="auto">
          <a:xfrm>
            <a:off x="9362941" y="4161891"/>
            <a:ext cx="597533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4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5" dirty="0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" pitchFamily="34" charset="0"/>
              </a:rPr>
              <a:t>:1.0</a:t>
            </a:r>
          </a:p>
        </p:txBody>
      </p:sp>
      <p:pic>
        <p:nvPicPr>
          <p:cNvPr id="97" name="Picture 14" descr="Related image">
            <a:extLst>
              <a:ext uri="{FF2B5EF4-FFF2-40B4-BE49-F238E27FC236}">
                <a16:creationId xmlns:a16="http://schemas.microsoft.com/office/drawing/2014/main" id="{48345049-C036-4B45-A194-22D0D77F5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6867" y="3859569"/>
            <a:ext cx="107732" cy="10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8" name="Rectangle 97">
            <a:extLst>
              <a:ext uri="{FF2B5EF4-FFF2-40B4-BE49-F238E27FC236}">
                <a16:creationId xmlns:a16="http://schemas.microsoft.com/office/drawing/2014/main" id="{B187DDF9-CB13-4A49-A3E3-EC7EB88B26D3}"/>
              </a:ext>
            </a:extLst>
          </p:cNvPr>
          <p:cNvSpPr/>
          <p:nvPr/>
        </p:nvSpPr>
        <p:spPr bwMode="auto">
          <a:xfrm>
            <a:off x="10671191" y="4159984"/>
            <a:ext cx="597533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4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5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" pitchFamily="34" charset="0"/>
              </a:rPr>
              <a:t>:1.0</a:t>
            </a:r>
          </a:p>
        </p:txBody>
      </p:sp>
      <p:pic>
        <p:nvPicPr>
          <p:cNvPr id="99" name="Picture 14" descr="Related image">
            <a:extLst>
              <a:ext uri="{FF2B5EF4-FFF2-40B4-BE49-F238E27FC236}">
                <a16:creationId xmlns:a16="http://schemas.microsoft.com/office/drawing/2014/main" id="{A51A357C-6566-43B1-BC5F-331E98573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8990" y="3863262"/>
            <a:ext cx="107732" cy="10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C82E7415-6268-4C9E-A9BE-6CF22A534CE9}"/>
              </a:ext>
            </a:extLst>
          </p:cNvPr>
          <p:cNvSpPr/>
          <p:nvPr/>
        </p:nvSpPr>
        <p:spPr bwMode="auto">
          <a:xfrm>
            <a:off x="11328056" y="385957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4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5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" pitchFamily="34" charset="0"/>
              </a:rPr>
              <a:t>3r2s7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B9508CC-0BD2-4D91-8436-17112C84B9CE}"/>
              </a:ext>
            </a:extLst>
          </p:cNvPr>
          <p:cNvSpPr/>
          <p:nvPr/>
        </p:nvSpPr>
        <p:spPr bwMode="auto">
          <a:xfrm>
            <a:off x="11324351" y="4159984"/>
            <a:ext cx="597533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4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75">
                <a:solidFill>
                  <a:sysClr val="windowText" lastClr="000000"/>
                </a:solidFill>
                <a:latin typeface="Calibri" panose="020F0502020204030204"/>
                <a:ea typeface="Segoe UI" pitchFamily="34" charset="0"/>
                <a:cs typeface="Segoe UI" pitchFamily="34" charset="0"/>
              </a:rPr>
              <a:t>:1.0</a:t>
            </a:r>
          </a:p>
        </p:txBody>
      </p:sp>
      <p:pic>
        <p:nvPicPr>
          <p:cNvPr id="102" name="Picture 14" descr="Related image">
            <a:extLst>
              <a:ext uri="{FF2B5EF4-FFF2-40B4-BE49-F238E27FC236}">
                <a16:creationId xmlns:a16="http://schemas.microsoft.com/office/drawing/2014/main" id="{CE62AFA5-3A62-48E8-98E5-CBD1470F7D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150" y="3863262"/>
            <a:ext cx="107732" cy="107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174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803">
        <p:fade/>
      </p:transition>
    </mc:Choice>
    <mc:Fallback xmlns="">
      <p:transition spd="med" advTm="2180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-1.48148E-6 L 0.00065 -0.08819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4421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0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48148E-6 L 0.00026 -0.08773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4398"/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0 L -0.00026 -0.08773 " pathEditMode="relative" rAng="0" ptsTypes="AA">
                                      <p:cBhvr>
                                        <p:cTn id="149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4398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500"/>
                            </p:stCondLst>
                            <p:childTnLst>
                              <p:par>
                                <p:cTn id="167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78" grpId="0" animBg="1"/>
      <p:bldP spid="81" grpId="0" animBg="1"/>
      <p:bldP spid="85" grpId="0" animBg="1"/>
      <p:bldP spid="86" grpId="0" animBg="1"/>
      <p:bldP spid="87" grpId="0" animBg="1"/>
      <p:bldP spid="59" grpId="0" animBg="1"/>
      <p:bldP spid="60" grpId="0" animBg="1"/>
      <p:bldP spid="66" grpId="0" animBg="1"/>
      <p:bldP spid="24" grpId="0"/>
      <p:bldP spid="80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3" grpId="0" animBg="1"/>
      <p:bldP spid="74" grpId="0" animBg="1"/>
      <p:bldP spid="74" grpId="1" animBg="1"/>
      <p:bldP spid="76" grpId="0" animBg="1"/>
      <p:bldP spid="96" grpId="0" animBg="1"/>
      <p:bldP spid="96" grpId="1" animBg="1"/>
      <p:bldP spid="96" grpId="2" animBg="1"/>
      <p:bldP spid="98" grpId="0" animBg="1"/>
      <p:bldP spid="98" grpId="1" animBg="1"/>
      <p:bldP spid="100" grpId="0" animBg="1"/>
      <p:bldP spid="10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98A7EC-37A4-49F0-AC3B-7BD3C861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983"/>
            <a:ext cx="10515600" cy="2852333"/>
          </a:xfrm>
        </p:spPr>
        <p:txBody>
          <a:bodyPr/>
          <a:lstStyle/>
          <a:p>
            <a:r>
              <a:rPr lang="en-US" dirty="0"/>
              <a:t>VNET &amp; Firewalls </a:t>
            </a:r>
            <a:r>
              <a:rPr lang="en-US" i="1" baseline="30000" dirty="0"/>
              <a:t> </a:t>
            </a:r>
            <a:br>
              <a:rPr lang="en-US" i="1" baseline="30000" dirty="0"/>
            </a:b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2B883A-0A9A-4430-A663-6C4DBFD31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300"/>
            <a:ext cx="10515600" cy="1499974"/>
          </a:xfrm>
        </p:spPr>
        <p:txBody>
          <a:bodyPr/>
          <a:lstStyle/>
          <a:p>
            <a:r>
              <a:rPr lang="en-US" dirty="0"/>
              <a:t>Securing registry access to private virtual networks</a:t>
            </a:r>
          </a:p>
        </p:txBody>
      </p:sp>
      <p:pic>
        <p:nvPicPr>
          <p:cNvPr id="6146" name="Picture 2" descr="Related image">
            <a:extLst>
              <a:ext uri="{FF2B5EF4-FFF2-40B4-BE49-F238E27FC236}">
                <a16:creationId xmlns:a16="http://schemas.microsoft.com/office/drawing/2014/main" id="{61BFA537-25EF-4EDB-9898-E30149949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044" y="590321"/>
            <a:ext cx="2733047" cy="273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7525A672-0167-4EC4-847F-95C1CCA0F2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120" y="590321"/>
            <a:ext cx="2733047" cy="273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7FC403-54F0-424A-94EB-0920D190A382}"/>
              </a:ext>
            </a:extLst>
          </p:cNvPr>
          <p:cNvCxnSpPr/>
          <p:nvPr/>
        </p:nvCxnSpPr>
        <p:spPr>
          <a:xfrm>
            <a:off x="6905276" y="1958430"/>
            <a:ext cx="2091658" cy="0"/>
          </a:xfrm>
          <a:prstGeom prst="straightConnector1">
            <a:avLst/>
          </a:prstGeom>
          <a:ln w="152400">
            <a:solidFill>
              <a:srgbClr val="0079D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49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E372E0A-C4A4-4712-AE10-FC97DB804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785" y="4701432"/>
            <a:ext cx="990601" cy="99060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225848A4-3133-4024-B85D-7BC2235E5D24}"/>
              </a:ext>
            </a:extLst>
          </p:cNvPr>
          <p:cNvSpPr/>
          <p:nvPr/>
        </p:nvSpPr>
        <p:spPr>
          <a:xfrm>
            <a:off x="8933321" y="4323589"/>
            <a:ext cx="2772904" cy="1762886"/>
          </a:xfrm>
          <a:prstGeom prst="rect">
            <a:avLst/>
          </a:prstGeom>
          <a:ln>
            <a:solidFill>
              <a:srgbClr val="08219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Other Resources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B63C34-4FCB-458C-99C0-2CA931D19EFC}"/>
              </a:ext>
            </a:extLst>
          </p:cNvPr>
          <p:cNvSpPr/>
          <p:nvPr/>
        </p:nvSpPr>
        <p:spPr>
          <a:xfrm>
            <a:off x="7000874" y="4323589"/>
            <a:ext cx="1819276" cy="1762886"/>
          </a:xfrm>
          <a:prstGeom prst="rect">
            <a:avLst/>
          </a:prstGeom>
          <a:ln>
            <a:solidFill>
              <a:srgbClr val="08219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ACR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3E9411-8671-483B-AC7E-59185F70741F}"/>
              </a:ext>
            </a:extLst>
          </p:cNvPr>
          <p:cNvSpPr/>
          <p:nvPr/>
        </p:nvSpPr>
        <p:spPr>
          <a:xfrm>
            <a:off x="7000874" y="1533526"/>
            <a:ext cx="3600449" cy="2001770"/>
          </a:xfrm>
          <a:prstGeom prst="rect">
            <a:avLst/>
          </a:prstGeom>
          <a:ln>
            <a:solidFill>
              <a:srgbClr val="08219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AKS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758FC-4846-49A6-942C-3B8BF23A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VNet</a:t>
            </a:r>
            <a:r>
              <a:rPr lang="en-US" dirty="0"/>
              <a:t> &amp; Firewall Rules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B583D0-B2C4-4135-B90D-787EB063CE39}"/>
              </a:ext>
            </a:extLst>
          </p:cNvPr>
          <p:cNvSpPr/>
          <p:nvPr/>
        </p:nvSpPr>
        <p:spPr>
          <a:xfrm>
            <a:off x="9842959" y="6486292"/>
            <a:ext cx="2349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http://aka.ms/acr/vnet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417C096-81EF-449F-9F80-97CDD172ED7A}"/>
              </a:ext>
            </a:extLst>
          </p:cNvPr>
          <p:cNvSpPr/>
          <p:nvPr/>
        </p:nvSpPr>
        <p:spPr>
          <a:xfrm>
            <a:off x="7210424" y="3377120"/>
            <a:ext cx="3181351" cy="36933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r>
              <a:rPr lang="en-US" sz="1400">
                <a:solidFill>
                  <a:prstClr val="black"/>
                </a:solidFill>
              </a:rPr>
              <a:t>Azure virtual network</a:t>
            </a:r>
            <a:endParaRPr lang="en-US" sz="1400" dirty="0">
              <a:solidFill>
                <a:prstClr val="black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2BFDCC-ED49-4C91-A48F-942464B1BDEB}"/>
              </a:ext>
            </a:extLst>
          </p:cNvPr>
          <p:cNvSpPr/>
          <p:nvPr/>
        </p:nvSpPr>
        <p:spPr>
          <a:xfrm>
            <a:off x="7210425" y="2119821"/>
            <a:ext cx="990600" cy="1123949"/>
          </a:xfrm>
          <a:prstGeom prst="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Node1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889489-90BA-488F-BE5B-FC4EBB5A885B}"/>
              </a:ext>
            </a:extLst>
          </p:cNvPr>
          <p:cNvSpPr/>
          <p:nvPr/>
        </p:nvSpPr>
        <p:spPr>
          <a:xfrm>
            <a:off x="8305800" y="2119820"/>
            <a:ext cx="990600" cy="1123949"/>
          </a:xfrm>
          <a:prstGeom prst="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Node2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F1F506-01E3-4D60-BF50-7C43EB70A3F1}"/>
              </a:ext>
            </a:extLst>
          </p:cNvPr>
          <p:cNvSpPr/>
          <p:nvPr/>
        </p:nvSpPr>
        <p:spPr>
          <a:xfrm>
            <a:off x="9401175" y="2119820"/>
            <a:ext cx="990600" cy="1123949"/>
          </a:xfrm>
          <a:prstGeom prst="rect">
            <a:avLst/>
          </a:prstGeom>
          <a:solidFill>
            <a:srgbClr val="B4C7E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Node3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198B70-362D-498D-8343-5A511CA70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8051" y="1634051"/>
            <a:ext cx="637674" cy="48576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C75C23C-7414-4913-95FE-BEC4AF91C5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67550" y="5034722"/>
            <a:ext cx="1133475" cy="1133475"/>
          </a:xfrm>
          <a:prstGeom prst="rect">
            <a:avLst/>
          </a:prstGeom>
        </p:spPr>
      </p:pic>
      <p:sp>
        <p:nvSpPr>
          <p:cNvPr id="23" name="Cloud 22">
            <a:extLst>
              <a:ext uri="{FF2B5EF4-FFF2-40B4-BE49-F238E27FC236}">
                <a16:creationId xmlns:a16="http://schemas.microsoft.com/office/drawing/2014/main" id="{7EA8D714-33F3-4501-8C63-E9AC9B34CB2B}"/>
              </a:ext>
            </a:extLst>
          </p:cNvPr>
          <p:cNvSpPr/>
          <p:nvPr/>
        </p:nvSpPr>
        <p:spPr>
          <a:xfrm>
            <a:off x="2320024" y="2223073"/>
            <a:ext cx="2349041" cy="156813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Public Internet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61C58BD-C931-42C8-B95B-0C34A8093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785" y="3097888"/>
            <a:ext cx="990601" cy="990601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163FDE3-6497-45BB-B0C7-38F44EA3A6A4}"/>
              </a:ext>
            </a:extLst>
          </p:cNvPr>
          <p:cNvCxnSpPr>
            <a:stCxn id="23" idx="0"/>
            <a:endCxn id="26" idx="1"/>
          </p:cNvCxnSpPr>
          <p:nvPr/>
        </p:nvCxnSpPr>
        <p:spPr>
          <a:xfrm>
            <a:off x="4667107" y="3007138"/>
            <a:ext cx="1252678" cy="586051"/>
          </a:xfrm>
          <a:prstGeom prst="bentConnector3">
            <a:avLst>
              <a:gd name="adj1" fmla="val 2338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7">
            <a:extLst>
              <a:ext uri="{FF2B5EF4-FFF2-40B4-BE49-F238E27FC236}">
                <a16:creationId xmlns:a16="http://schemas.microsoft.com/office/drawing/2014/main" id="{2861997D-6876-4841-9EEA-35CD7195274B}"/>
              </a:ext>
            </a:extLst>
          </p:cNvPr>
          <p:cNvCxnSpPr>
            <a:cxnSpLocks/>
            <a:stCxn id="23" idx="1"/>
            <a:endCxn id="16" idx="3"/>
          </p:cNvCxnSpPr>
          <p:nvPr/>
        </p:nvCxnSpPr>
        <p:spPr>
          <a:xfrm rot="16200000" flipH="1">
            <a:off x="4498865" y="2785212"/>
            <a:ext cx="1407200" cy="3415841"/>
          </a:xfrm>
          <a:prstGeom prst="bentConnector4">
            <a:avLst>
              <a:gd name="adj1" fmla="val 32342"/>
              <a:gd name="adj2" fmla="val 6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27">
            <a:extLst>
              <a:ext uri="{FF2B5EF4-FFF2-40B4-BE49-F238E27FC236}">
                <a16:creationId xmlns:a16="http://schemas.microsoft.com/office/drawing/2014/main" id="{F0FD12F5-A4B6-43E8-83F4-D12727F569EB}"/>
              </a:ext>
            </a:extLst>
          </p:cNvPr>
          <p:cNvCxnSpPr>
            <a:cxnSpLocks/>
            <a:stCxn id="23" idx="1"/>
            <a:endCxn id="16" idx="1"/>
          </p:cNvCxnSpPr>
          <p:nvPr/>
        </p:nvCxnSpPr>
        <p:spPr>
          <a:xfrm rot="16200000" flipH="1">
            <a:off x="4003565" y="3280513"/>
            <a:ext cx="1407200" cy="242524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27">
            <a:extLst>
              <a:ext uri="{FF2B5EF4-FFF2-40B4-BE49-F238E27FC236}">
                <a16:creationId xmlns:a16="http://schemas.microsoft.com/office/drawing/2014/main" id="{E91D1AE0-239B-4ECF-9BD4-6F26553CB663}"/>
              </a:ext>
            </a:extLst>
          </p:cNvPr>
          <p:cNvCxnSpPr>
            <a:cxnSpLocks/>
            <a:stCxn id="24" idx="0"/>
            <a:endCxn id="6" idx="2"/>
          </p:cNvCxnSpPr>
          <p:nvPr/>
        </p:nvCxnSpPr>
        <p:spPr>
          <a:xfrm rot="5400000" flipH="1" flipV="1">
            <a:off x="8067238" y="3589727"/>
            <a:ext cx="577136" cy="890588"/>
          </a:xfrm>
          <a:prstGeom prst="bentConnector3">
            <a:avLst>
              <a:gd name="adj1" fmla="val 50000"/>
            </a:avLst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89E43B8B-2039-4DA7-BF86-400D8EA6A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0088" y="5782434"/>
            <a:ext cx="705088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4CF50D-EB14-41C4-AD40-2BED7E21A7F9}"/>
              </a:ext>
            </a:extLst>
          </p:cNvPr>
          <p:cNvSpPr txBox="1"/>
          <p:nvPr/>
        </p:nvSpPr>
        <p:spPr>
          <a:xfrm>
            <a:off x="3309252" y="5782434"/>
            <a:ext cx="1291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IP: 5.5.1.2</a:t>
            </a:r>
          </a:p>
        </p:txBody>
      </p:sp>
      <p:cxnSp>
        <p:nvCxnSpPr>
          <p:cNvPr id="27" name="Straight Arrow Connector 27">
            <a:extLst>
              <a:ext uri="{FF2B5EF4-FFF2-40B4-BE49-F238E27FC236}">
                <a16:creationId xmlns:a16="http://schemas.microsoft.com/office/drawing/2014/main" id="{B482FB2C-E858-46DD-BD15-73B562E9B515}"/>
              </a:ext>
            </a:extLst>
          </p:cNvPr>
          <p:cNvCxnSpPr>
            <a:cxnSpLocks/>
            <a:stCxn id="1028" idx="3"/>
            <a:endCxn id="16" idx="3"/>
          </p:cNvCxnSpPr>
          <p:nvPr/>
        </p:nvCxnSpPr>
        <p:spPr>
          <a:xfrm flipV="1">
            <a:off x="3305176" y="5196733"/>
            <a:ext cx="3605210" cy="971464"/>
          </a:xfrm>
          <a:prstGeom prst="bentConnector3">
            <a:avLst>
              <a:gd name="adj1" fmla="val 9630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2" descr="Image result for azure pipelines logo">
            <a:extLst>
              <a:ext uri="{FF2B5EF4-FFF2-40B4-BE49-F238E27FC236}">
                <a16:creationId xmlns:a16="http://schemas.microsoft.com/office/drawing/2014/main" id="{96128E9E-6341-4F00-A3D1-E899AC311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5483" y="5093287"/>
            <a:ext cx="321624" cy="321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Related image">
            <a:extLst>
              <a:ext uri="{FF2B5EF4-FFF2-40B4-BE49-F238E27FC236}">
                <a16:creationId xmlns:a16="http://schemas.microsoft.com/office/drawing/2014/main" id="{AC362C98-37A5-4A26-8F31-8B33E7EAD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94" t="13662" r="7384" b="10942"/>
          <a:stretch/>
        </p:blipFill>
        <p:spPr bwMode="auto">
          <a:xfrm>
            <a:off x="10408624" y="5034722"/>
            <a:ext cx="493031" cy="43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https://wiki.jenkins-ci.org/download/attachments/2916393/logo-title.png?version=1&amp;modificationDate=1302753947000">
            <a:extLst>
              <a:ext uri="{FF2B5EF4-FFF2-40B4-BE49-F238E27FC236}">
                <a16:creationId xmlns:a16="http://schemas.microsoft.com/office/drawing/2014/main" id="{BF234215-D40D-47E1-ACC7-F9D1EAEA1B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203"/>
          <a:stretch/>
        </p:blipFill>
        <p:spPr bwMode="auto">
          <a:xfrm>
            <a:off x="9996302" y="5049816"/>
            <a:ext cx="353127" cy="40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7D4E010-D9ED-4C6D-BED0-86350AC9BC5C}"/>
              </a:ext>
            </a:extLst>
          </p:cNvPr>
          <p:cNvSpPr txBox="1"/>
          <p:nvPr/>
        </p:nvSpPr>
        <p:spPr>
          <a:xfrm>
            <a:off x="9350640" y="5458383"/>
            <a:ext cx="1291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IP: 10.2.1.3</a:t>
            </a:r>
          </a:p>
        </p:txBody>
      </p:sp>
      <p:cxnSp>
        <p:nvCxnSpPr>
          <p:cNvPr id="39" name="Straight Arrow Connector 27">
            <a:extLst>
              <a:ext uri="{FF2B5EF4-FFF2-40B4-BE49-F238E27FC236}">
                <a16:creationId xmlns:a16="http://schemas.microsoft.com/office/drawing/2014/main" id="{2882FA55-6D8F-4510-A6B3-1E29C74B7D99}"/>
              </a:ext>
            </a:extLst>
          </p:cNvPr>
          <p:cNvCxnSpPr>
            <a:cxnSpLocks/>
            <a:stCxn id="38" idx="2"/>
            <a:endCxn id="16" idx="3"/>
          </p:cNvCxnSpPr>
          <p:nvPr/>
        </p:nvCxnSpPr>
        <p:spPr>
          <a:xfrm rot="5400000" flipH="1">
            <a:off x="8184019" y="3923100"/>
            <a:ext cx="538649" cy="3085916"/>
          </a:xfrm>
          <a:prstGeom prst="bentConnector4">
            <a:avLst>
              <a:gd name="adj1" fmla="val -118478"/>
              <a:gd name="adj2" fmla="val 9935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27">
            <a:extLst>
              <a:ext uri="{FF2B5EF4-FFF2-40B4-BE49-F238E27FC236}">
                <a16:creationId xmlns:a16="http://schemas.microsoft.com/office/drawing/2014/main" id="{1C7E975C-0FB6-4EBE-8A46-2986A5D0232F}"/>
              </a:ext>
            </a:extLst>
          </p:cNvPr>
          <p:cNvCxnSpPr>
            <a:cxnSpLocks/>
            <a:endCxn id="16" idx="3"/>
          </p:cNvCxnSpPr>
          <p:nvPr/>
        </p:nvCxnSpPr>
        <p:spPr>
          <a:xfrm flipV="1">
            <a:off x="3330102" y="5196733"/>
            <a:ext cx="3580284" cy="971464"/>
          </a:xfrm>
          <a:prstGeom prst="bentConnector3">
            <a:avLst>
              <a:gd name="adj1" fmla="val 32958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7">
            <a:extLst>
              <a:ext uri="{FF2B5EF4-FFF2-40B4-BE49-F238E27FC236}">
                <a16:creationId xmlns:a16="http://schemas.microsoft.com/office/drawing/2014/main" id="{B56BC12C-985A-4AE0-8CC0-225BE23FDC29}"/>
              </a:ext>
            </a:extLst>
          </p:cNvPr>
          <p:cNvCxnSpPr>
            <a:cxnSpLocks/>
            <a:stCxn id="23" idx="0"/>
            <a:endCxn id="11" idx="1"/>
          </p:cNvCxnSpPr>
          <p:nvPr/>
        </p:nvCxnSpPr>
        <p:spPr>
          <a:xfrm flipV="1">
            <a:off x="4667107" y="2534411"/>
            <a:ext cx="2333767" cy="47272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90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B204-B9A6-48C3-8F4B-8FB9CEE2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02DC2-C1DF-4834-A76C-1E3C796F3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23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2D702E-8707-45CA-BB2B-431A2511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Where do you start?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What are the components of securing workflows?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3A7C14-F4F0-40C2-86C6-29444483E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1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6BB8AC-E038-4AA9-AB3B-AAA67EDF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290FA3-1506-42A6-B060-55818B4CD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2375"/>
            <a:ext cx="10515600" cy="3234587"/>
          </a:xfrm>
        </p:spPr>
        <p:txBody>
          <a:bodyPr/>
          <a:lstStyle/>
          <a:p>
            <a:r>
              <a:rPr lang="en-US" dirty="0"/>
              <a:t>Multiple lines of defense</a:t>
            </a:r>
          </a:p>
          <a:p>
            <a:r>
              <a:rPr lang="en-US" dirty="0"/>
              <a:t>Authentication &amp; Authorization</a:t>
            </a:r>
          </a:p>
          <a:p>
            <a:r>
              <a:rPr lang="en-US" dirty="0"/>
              <a:t>Container Workflows, w/Security </a:t>
            </a:r>
          </a:p>
        </p:txBody>
      </p:sp>
    </p:spTree>
    <p:extLst>
      <p:ext uri="{BB962C8B-B14F-4D97-AF65-F5344CB8AC3E}">
        <p14:creationId xmlns:p14="http://schemas.microsoft.com/office/powerpoint/2010/main" val="253962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974DE4-017A-4BD8-BF4E-9F191DC51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Security isn’t definitive</a:t>
            </a:r>
            <a:br>
              <a:rPr lang="en-US" dirty="0"/>
            </a:br>
            <a:r>
              <a:rPr lang="en-US" sz="3600" dirty="0"/>
              <a:t>it’s a matter of time, effort and how determined someone is.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F83C02-D8BB-45C3-A0D5-E5FDF3014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Image result for italian job breking into the safe">
            <a:extLst>
              <a:ext uri="{FF2B5EF4-FFF2-40B4-BE49-F238E27FC236}">
                <a16:creationId xmlns:a16="http://schemas.microsoft.com/office/drawing/2014/main" id="{AF23611D-42C5-4BAA-A834-40557098E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40" y="1934999"/>
            <a:ext cx="24765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extLst>
              <a:ext uri="{FF2B5EF4-FFF2-40B4-BE49-F238E27FC236}">
                <a16:creationId xmlns:a16="http://schemas.microsoft.com/office/drawing/2014/main" id="{28D3FAAA-F3F4-47A8-881F-401AADB6E60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934999"/>
            <a:ext cx="45720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oceans 11 safe breakin">
            <a:extLst>
              <a:ext uri="{FF2B5EF4-FFF2-40B4-BE49-F238E27FC236}">
                <a16:creationId xmlns:a16="http://schemas.microsoft.com/office/drawing/2014/main" id="{207441BF-B5F3-449E-99CB-9A797BDE8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140" y="1934999"/>
            <a:ext cx="1901774" cy="3622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54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Hurdle">
            <a:extLst>
              <a:ext uri="{FF2B5EF4-FFF2-40B4-BE49-F238E27FC236}">
                <a16:creationId xmlns:a16="http://schemas.microsoft.com/office/drawing/2014/main" id="{8B037965-D613-4EFC-B138-63DD0CA443D9}"/>
              </a:ext>
            </a:extLst>
          </p:cNvPr>
          <p:cNvSpPr/>
          <p:nvPr/>
        </p:nvSpPr>
        <p:spPr>
          <a:xfrm>
            <a:off x="6607175" y="3109118"/>
            <a:ext cx="66675" cy="990600"/>
          </a:xfrm>
          <a:custGeom>
            <a:avLst/>
            <a:gdLst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327024 w 609600"/>
              <a:gd name="connsiteY8" fmla="*/ 1073604 h 1073604"/>
              <a:gd name="connsiteX9" fmla="*/ 282575 w 609600"/>
              <a:gd name="connsiteY9" fmla="*/ 1073604 h 1073604"/>
              <a:gd name="connsiteX10" fmla="*/ 13834 w 609600"/>
              <a:gd name="connsiteY10" fmla="*/ 1073604 h 1073604"/>
              <a:gd name="connsiteX11" fmla="*/ 0 w 609600"/>
              <a:gd name="connsiteY11" fmla="*/ 1059770 h 1073604"/>
              <a:gd name="connsiteX12" fmla="*/ 0 w 609600"/>
              <a:gd name="connsiteY12" fmla="*/ 1004434 h 1073604"/>
              <a:gd name="connsiteX13" fmla="*/ 13834 w 609600"/>
              <a:gd name="connsiteY13" fmla="*/ 990600 h 1073604"/>
              <a:gd name="connsiteX14" fmla="*/ 271462 w 609600"/>
              <a:gd name="connsiteY14" fmla="*/ 990600 h 1073604"/>
              <a:gd name="connsiteX15" fmla="*/ 271462 w 609600"/>
              <a:gd name="connsiteY15" fmla="*/ 11113 h 1073604"/>
              <a:gd name="connsiteX16" fmla="*/ 282575 w 609600"/>
              <a:gd name="connsiteY16" fmla="*/ 0 h 1073604"/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282575 w 609600"/>
              <a:gd name="connsiteY8" fmla="*/ 1073604 h 1073604"/>
              <a:gd name="connsiteX9" fmla="*/ 13834 w 609600"/>
              <a:gd name="connsiteY9" fmla="*/ 1073604 h 1073604"/>
              <a:gd name="connsiteX10" fmla="*/ 0 w 609600"/>
              <a:gd name="connsiteY10" fmla="*/ 1059770 h 1073604"/>
              <a:gd name="connsiteX11" fmla="*/ 0 w 609600"/>
              <a:gd name="connsiteY11" fmla="*/ 1004434 h 1073604"/>
              <a:gd name="connsiteX12" fmla="*/ 13834 w 609600"/>
              <a:gd name="connsiteY12" fmla="*/ 990600 h 1073604"/>
              <a:gd name="connsiteX13" fmla="*/ 271462 w 609600"/>
              <a:gd name="connsiteY13" fmla="*/ 990600 h 1073604"/>
              <a:gd name="connsiteX14" fmla="*/ 271462 w 609600"/>
              <a:gd name="connsiteY14" fmla="*/ 11113 h 1073604"/>
              <a:gd name="connsiteX15" fmla="*/ 282575 w 609600"/>
              <a:gd name="connsiteY15" fmla="*/ 0 h 1073604"/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13834 w 609600"/>
              <a:gd name="connsiteY8" fmla="*/ 1073604 h 1073604"/>
              <a:gd name="connsiteX9" fmla="*/ 0 w 609600"/>
              <a:gd name="connsiteY9" fmla="*/ 1059770 h 1073604"/>
              <a:gd name="connsiteX10" fmla="*/ 0 w 609600"/>
              <a:gd name="connsiteY10" fmla="*/ 1004434 h 1073604"/>
              <a:gd name="connsiteX11" fmla="*/ 13834 w 609600"/>
              <a:gd name="connsiteY11" fmla="*/ 990600 h 1073604"/>
              <a:gd name="connsiteX12" fmla="*/ 271462 w 609600"/>
              <a:gd name="connsiteY12" fmla="*/ 990600 h 1073604"/>
              <a:gd name="connsiteX13" fmla="*/ 271462 w 609600"/>
              <a:gd name="connsiteY13" fmla="*/ 11113 h 1073604"/>
              <a:gd name="connsiteX14" fmla="*/ 282575 w 609600"/>
              <a:gd name="connsiteY14" fmla="*/ 0 h 1073604"/>
              <a:gd name="connsiteX0" fmla="*/ 316767 w 643792"/>
              <a:gd name="connsiteY0" fmla="*/ 0 h 1073604"/>
              <a:gd name="connsiteX1" fmla="*/ 361216 w 643792"/>
              <a:gd name="connsiteY1" fmla="*/ 0 h 1073604"/>
              <a:gd name="connsiteX2" fmla="*/ 372329 w 643792"/>
              <a:gd name="connsiteY2" fmla="*/ 11113 h 1073604"/>
              <a:gd name="connsiteX3" fmla="*/ 372329 w 643792"/>
              <a:gd name="connsiteY3" fmla="*/ 990600 h 1073604"/>
              <a:gd name="connsiteX4" fmla="*/ 629958 w 643792"/>
              <a:gd name="connsiteY4" fmla="*/ 990600 h 1073604"/>
              <a:gd name="connsiteX5" fmla="*/ 643792 w 643792"/>
              <a:gd name="connsiteY5" fmla="*/ 1004434 h 1073604"/>
              <a:gd name="connsiteX6" fmla="*/ 643792 w 643792"/>
              <a:gd name="connsiteY6" fmla="*/ 1059770 h 1073604"/>
              <a:gd name="connsiteX7" fmla="*/ 629958 w 643792"/>
              <a:gd name="connsiteY7" fmla="*/ 1073604 h 1073604"/>
              <a:gd name="connsiteX8" fmla="*/ 48026 w 643792"/>
              <a:gd name="connsiteY8" fmla="*/ 1073604 h 1073604"/>
              <a:gd name="connsiteX9" fmla="*/ 34192 w 643792"/>
              <a:gd name="connsiteY9" fmla="*/ 1004434 h 1073604"/>
              <a:gd name="connsiteX10" fmla="*/ 48026 w 643792"/>
              <a:gd name="connsiteY10" fmla="*/ 990600 h 1073604"/>
              <a:gd name="connsiteX11" fmla="*/ 305654 w 643792"/>
              <a:gd name="connsiteY11" fmla="*/ 990600 h 1073604"/>
              <a:gd name="connsiteX12" fmla="*/ 305654 w 643792"/>
              <a:gd name="connsiteY12" fmla="*/ 11113 h 1073604"/>
              <a:gd name="connsiteX13" fmla="*/ 316767 w 643792"/>
              <a:gd name="connsiteY13" fmla="*/ 0 h 1073604"/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0 w 609600"/>
              <a:gd name="connsiteY8" fmla="*/ 1004434 h 1073604"/>
              <a:gd name="connsiteX9" fmla="*/ 13834 w 609600"/>
              <a:gd name="connsiteY9" fmla="*/ 990600 h 1073604"/>
              <a:gd name="connsiteX10" fmla="*/ 271462 w 609600"/>
              <a:gd name="connsiteY10" fmla="*/ 990600 h 1073604"/>
              <a:gd name="connsiteX11" fmla="*/ 271462 w 609600"/>
              <a:gd name="connsiteY11" fmla="*/ 11113 h 1073604"/>
              <a:gd name="connsiteX12" fmla="*/ 282575 w 609600"/>
              <a:gd name="connsiteY12" fmla="*/ 0 h 1073604"/>
              <a:gd name="connsiteX0" fmla="*/ 289465 w 616490"/>
              <a:gd name="connsiteY0" fmla="*/ 0 h 1073604"/>
              <a:gd name="connsiteX1" fmla="*/ 333914 w 616490"/>
              <a:gd name="connsiteY1" fmla="*/ 0 h 1073604"/>
              <a:gd name="connsiteX2" fmla="*/ 345027 w 616490"/>
              <a:gd name="connsiteY2" fmla="*/ 11113 h 1073604"/>
              <a:gd name="connsiteX3" fmla="*/ 345027 w 616490"/>
              <a:gd name="connsiteY3" fmla="*/ 990600 h 1073604"/>
              <a:gd name="connsiteX4" fmla="*/ 602656 w 616490"/>
              <a:gd name="connsiteY4" fmla="*/ 990600 h 1073604"/>
              <a:gd name="connsiteX5" fmla="*/ 616490 w 616490"/>
              <a:gd name="connsiteY5" fmla="*/ 1004434 h 1073604"/>
              <a:gd name="connsiteX6" fmla="*/ 616490 w 616490"/>
              <a:gd name="connsiteY6" fmla="*/ 1059770 h 1073604"/>
              <a:gd name="connsiteX7" fmla="*/ 602656 w 616490"/>
              <a:gd name="connsiteY7" fmla="*/ 1073604 h 1073604"/>
              <a:gd name="connsiteX8" fmla="*/ 6890 w 616490"/>
              <a:gd name="connsiteY8" fmla="*/ 1004434 h 1073604"/>
              <a:gd name="connsiteX9" fmla="*/ 278352 w 616490"/>
              <a:gd name="connsiteY9" fmla="*/ 990600 h 1073604"/>
              <a:gd name="connsiteX10" fmla="*/ 278352 w 616490"/>
              <a:gd name="connsiteY10" fmla="*/ 11113 h 1073604"/>
              <a:gd name="connsiteX11" fmla="*/ 289465 w 616490"/>
              <a:gd name="connsiteY11" fmla="*/ 0 h 1073604"/>
              <a:gd name="connsiteX0" fmla="*/ 11113 w 338138"/>
              <a:gd name="connsiteY0" fmla="*/ 0 h 1073604"/>
              <a:gd name="connsiteX1" fmla="*/ 55562 w 338138"/>
              <a:gd name="connsiteY1" fmla="*/ 0 h 1073604"/>
              <a:gd name="connsiteX2" fmla="*/ 66675 w 338138"/>
              <a:gd name="connsiteY2" fmla="*/ 11113 h 1073604"/>
              <a:gd name="connsiteX3" fmla="*/ 66675 w 338138"/>
              <a:gd name="connsiteY3" fmla="*/ 990600 h 1073604"/>
              <a:gd name="connsiteX4" fmla="*/ 324304 w 338138"/>
              <a:gd name="connsiteY4" fmla="*/ 990600 h 1073604"/>
              <a:gd name="connsiteX5" fmla="*/ 338138 w 338138"/>
              <a:gd name="connsiteY5" fmla="*/ 1004434 h 1073604"/>
              <a:gd name="connsiteX6" fmla="*/ 338138 w 338138"/>
              <a:gd name="connsiteY6" fmla="*/ 1059770 h 1073604"/>
              <a:gd name="connsiteX7" fmla="*/ 324304 w 338138"/>
              <a:gd name="connsiteY7" fmla="*/ 1073604 h 1073604"/>
              <a:gd name="connsiteX8" fmla="*/ 0 w 338138"/>
              <a:gd name="connsiteY8" fmla="*/ 990600 h 1073604"/>
              <a:gd name="connsiteX9" fmla="*/ 0 w 338138"/>
              <a:gd name="connsiteY9" fmla="*/ 11113 h 1073604"/>
              <a:gd name="connsiteX10" fmla="*/ 11113 w 338138"/>
              <a:gd name="connsiteY10" fmla="*/ 0 h 1073604"/>
              <a:gd name="connsiteX0" fmla="*/ 11113 w 348752"/>
              <a:gd name="connsiteY0" fmla="*/ 0 h 1073604"/>
              <a:gd name="connsiteX1" fmla="*/ 55562 w 348752"/>
              <a:gd name="connsiteY1" fmla="*/ 0 h 1073604"/>
              <a:gd name="connsiteX2" fmla="*/ 66675 w 348752"/>
              <a:gd name="connsiteY2" fmla="*/ 11113 h 1073604"/>
              <a:gd name="connsiteX3" fmla="*/ 66675 w 348752"/>
              <a:gd name="connsiteY3" fmla="*/ 990600 h 1073604"/>
              <a:gd name="connsiteX4" fmla="*/ 324304 w 348752"/>
              <a:gd name="connsiteY4" fmla="*/ 990600 h 1073604"/>
              <a:gd name="connsiteX5" fmla="*/ 338138 w 348752"/>
              <a:gd name="connsiteY5" fmla="*/ 1059770 h 1073604"/>
              <a:gd name="connsiteX6" fmla="*/ 324304 w 348752"/>
              <a:gd name="connsiteY6" fmla="*/ 1073604 h 1073604"/>
              <a:gd name="connsiteX7" fmla="*/ 0 w 348752"/>
              <a:gd name="connsiteY7" fmla="*/ 990600 h 1073604"/>
              <a:gd name="connsiteX8" fmla="*/ 0 w 348752"/>
              <a:gd name="connsiteY8" fmla="*/ 11113 h 1073604"/>
              <a:gd name="connsiteX9" fmla="*/ 11113 w 348752"/>
              <a:gd name="connsiteY9" fmla="*/ 0 h 1073604"/>
              <a:gd name="connsiteX0" fmla="*/ 11113 w 338138"/>
              <a:gd name="connsiteY0" fmla="*/ 0 h 1073604"/>
              <a:gd name="connsiteX1" fmla="*/ 55562 w 338138"/>
              <a:gd name="connsiteY1" fmla="*/ 0 h 1073604"/>
              <a:gd name="connsiteX2" fmla="*/ 66675 w 338138"/>
              <a:gd name="connsiteY2" fmla="*/ 11113 h 1073604"/>
              <a:gd name="connsiteX3" fmla="*/ 66675 w 338138"/>
              <a:gd name="connsiteY3" fmla="*/ 990600 h 1073604"/>
              <a:gd name="connsiteX4" fmla="*/ 338138 w 338138"/>
              <a:gd name="connsiteY4" fmla="*/ 1059770 h 1073604"/>
              <a:gd name="connsiteX5" fmla="*/ 324304 w 338138"/>
              <a:gd name="connsiteY5" fmla="*/ 1073604 h 1073604"/>
              <a:gd name="connsiteX6" fmla="*/ 0 w 338138"/>
              <a:gd name="connsiteY6" fmla="*/ 990600 h 1073604"/>
              <a:gd name="connsiteX7" fmla="*/ 0 w 338138"/>
              <a:gd name="connsiteY7" fmla="*/ 11113 h 1073604"/>
              <a:gd name="connsiteX8" fmla="*/ 11113 w 338138"/>
              <a:gd name="connsiteY8" fmla="*/ 0 h 1073604"/>
              <a:gd name="connsiteX0" fmla="*/ 11113 w 338138"/>
              <a:gd name="connsiteY0" fmla="*/ 0 h 1091391"/>
              <a:gd name="connsiteX1" fmla="*/ 55562 w 338138"/>
              <a:gd name="connsiteY1" fmla="*/ 0 h 1091391"/>
              <a:gd name="connsiteX2" fmla="*/ 66675 w 338138"/>
              <a:gd name="connsiteY2" fmla="*/ 11113 h 1091391"/>
              <a:gd name="connsiteX3" fmla="*/ 66675 w 338138"/>
              <a:gd name="connsiteY3" fmla="*/ 990600 h 1091391"/>
              <a:gd name="connsiteX4" fmla="*/ 338138 w 338138"/>
              <a:gd name="connsiteY4" fmla="*/ 1059770 h 1091391"/>
              <a:gd name="connsiteX5" fmla="*/ 0 w 338138"/>
              <a:gd name="connsiteY5" fmla="*/ 990600 h 1091391"/>
              <a:gd name="connsiteX6" fmla="*/ 0 w 338138"/>
              <a:gd name="connsiteY6" fmla="*/ 11113 h 1091391"/>
              <a:gd name="connsiteX7" fmla="*/ 11113 w 338138"/>
              <a:gd name="connsiteY7" fmla="*/ 0 h 1091391"/>
              <a:gd name="connsiteX0" fmla="*/ 11113 w 66675"/>
              <a:gd name="connsiteY0" fmla="*/ 0 h 990600"/>
              <a:gd name="connsiteX1" fmla="*/ 55562 w 66675"/>
              <a:gd name="connsiteY1" fmla="*/ 0 h 990600"/>
              <a:gd name="connsiteX2" fmla="*/ 66675 w 66675"/>
              <a:gd name="connsiteY2" fmla="*/ 11113 h 990600"/>
              <a:gd name="connsiteX3" fmla="*/ 66675 w 66675"/>
              <a:gd name="connsiteY3" fmla="*/ 990600 h 990600"/>
              <a:gd name="connsiteX4" fmla="*/ 0 w 66675"/>
              <a:gd name="connsiteY4" fmla="*/ 990600 h 990600"/>
              <a:gd name="connsiteX5" fmla="*/ 0 w 66675"/>
              <a:gd name="connsiteY5" fmla="*/ 11113 h 990600"/>
              <a:gd name="connsiteX6" fmla="*/ 11113 w 66675"/>
              <a:gd name="connsiteY6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675" h="990600">
                <a:moveTo>
                  <a:pt x="11113" y="0"/>
                </a:moveTo>
                <a:lnTo>
                  <a:pt x="55562" y="0"/>
                </a:lnTo>
                <a:cubicBezTo>
                  <a:pt x="61700" y="0"/>
                  <a:pt x="66675" y="4975"/>
                  <a:pt x="66675" y="11113"/>
                </a:cubicBezTo>
                <a:lnTo>
                  <a:pt x="66675" y="990600"/>
                </a:lnTo>
                <a:lnTo>
                  <a:pt x="0" y="990600"/>
                </a:lnTo>
                <a:lnTo>
                  <a:pt x="0" y="11113"/>
                </a:lnTo>
                <a:cubicBezTo>
                  <a:pt x="0" y="4975"/>
                  <a:pt x="4975" y="0"/>
                  <a:pt x="1111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Hurdle">
            <a:extLst>
              <a:ext uri="{FF2B5EF4-FFF2-40B4-BE49-F238E27FC236}">
                <a16:creationId xmlns:a16="http://schemas.microsoft.com/office/drawing/2014/main" id="{94F3F50B-9E82-491E-92BF-BC6C71835F44}"/>
              </a:ext>
            </a:extLst>
          </p:cNvPr>
          <p:cNvSpPr/>
          <p:nvPr/>
        </p:nvSpPr>
        <p:spPr>
          <a:xfrm>
            <a:off x="10340975" y="1812131"/>
            <a:ext cx="66675" cy="2256631"/>
          </a:xfrm>
          <a:custGeom>
            <a:avLst/>
            <a:gdLst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327024 w 609600"/>
              <a:gd name="connsiteY8" fmla="*/ 1073604 h 1073604"/>
              <a:gd name="connsiteX9" fmla="*/ 282575 w 609600"/>
              <a:gd name="connsiteY9" fmla="*/ 1073604 h 1073604"/>
              <a:gd name="connsiteX10" fmla="*/ 13834 w 609600"/>
              <a:gd name="connsiteY10" fmla="*/ 1073604 h 1073604"/>
              <a:gd name="connsiteX11" fmla="*/ 0 w 609600"/>
              <a:gd name="connsiteY11" fmla="*/ 1059770 h 1073604"/>
              <a:gd name="connsiteX12" fmla="*/ 0 w 609600"/>
              <a:gd name="connsiteY12" fmla="*/ 1004434 h 1073604"/>
              <a:gd name="connsiteX13" fmla="*/ 13834 w 609600"/>
              <a:gd name="connsiteY13" fmla="*/ 990600 h 1073604"/>
              <a:gd name="connsiteX14" fmla="*/ 271462 w 609600"/>
              <a:gd name="connsiteY14" fmla="*/ 990600 h 1073604"/>
              <a:gd name="connsiteX15" fmla="*/ 271462 w 609600"/>
              <a:gd name="connsiteY15" fmla="*/ 11113 h 1073604"/>
              <a:gd name="connsiteX16" fmla="*/ 282575 w 609600"/>
              <a:gd name="connsiteY16" fmla="*/ 0 h 1073604"/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282575 w 609600"/>
              <a:gd name="connsiteY8" fmla="*/ 1073604 h 1073604"/>
              <a:gd name="connsiteX9" fmla="*/ 13834 w 609600"/>
              <a:gd name="connsiteY9" fmla="*/ 1073604 h 1073604"/>
              <a:gd name="connsiteX10" fmla="*/ 0 w 609600"/>
              <a:gd name="connsiteY10" fmla="*/ 1059770 h 1073604"/>
              <a:gd name="connsiteX11" fmla="*/ 0 w 609600"/>
              <a:gd name="connsiteY11" fmla="*/ 1004434 h 1073604"/>
              <a:gd name="connsiteX12" fmla="*/ 13834 w 609600"/>
              <a:gd name="connsiteY12" fmla="*/ 990600 h 1073604"/>
              <a:gd name="connsiteX13" fmla="*/ 271462 w 609600"/>
              <a:gd name="connsiteY13" fmla="*/ 990600 h 1073604"/>
              <a:gd name="connsiteX14" fmla="*/ 271462 w 609600"/>
              <a:gd name="connsiteY14" fmla="*/ 11113 h 1073604"/>
              <a:gd name="connsiteX15" fmla="*/ 282575 w 609600"/>
              <a:gd name="connsiteY15" fmla="*/ 0 h 1073604"/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13834 w 609600"/>
              <a:gd name="connsiteY8" fmla="*/ 1073604 h 1073604"/>
              <a:gd name="connsiteX9" fmla="*/ 0 w 609600"/>
              <a:gd name="connsiteY9" fmla="*/ 1059770 h 1073604"/>
              <a:gd name="connsiteX10" fmla="*/ 0 w 609600"/>
              <a:gd name="connsiteY10" fmla="*/ 1004434 h 1073604"/>
              <a:gd name="connsiteX11" fmla="*/ 13834 w 609600"/>
              <a:gd name="connsiteY11" fmla="*/ 990600 h 1073604"/>
              <a:gd name="connsiteX12" fmla="*/ 271462 w 609600"/>
              <a:gd name="connsiteY12" fmla="*/ 990600 h 1073604"/>
              <a:gd name="connsiteX13" fmla="*/ 271462 w 609600"/>
              <a:gd name="connsiteY13" fmla="*/ 11113 h 1073604"/>
              <a:gd name="connsiteX14" fmla="*/ 282575 w 609600"/>
              <a:gd name="connsiteY14" fmla="*/ 0 h 1073604"/>
              <a:gd name="connsiteX0" fmla="*/ 316767 w 643792"/>
              <a:gd name="connsiteY0" fmla="*/ 0 h 1073604"/>
              <a:gd name="connsiteX1" fmla="*/ 361216 w 643792"/>
              <a:gd name="connsiteY1" fmla="*/ 0 h 1073604"/>
              <a:gd name="connsiteX2" fmla="*/ 372329 w 643792"/>
              <a:gd name="connsiteY2" fmla="*/ 11113 h 1073604"/>
              <a:gd name="connsiteX3" fmla="*/ 372329 w 643792"/>
              <a:gd name="connsiteY3" fmla="*/ 990600 h 1073604"/>
              <a:gd name="connsiteX4" fmla="*/ 629958 w 643792"/>
              <a:gd name="connsiteY4" fmla="*/ 990600 h 1073604"/>
              <a:gd name="connsiteX5" fmla="*/ 643792 w 643792"/>
              <a:gd name="connsiteY5" fmla="*/ 1004434 h 1073604"/>
              <a:gd name="connsiteX6" fmla="*/ 643792 w 643792"/>
              <a:gd name="connsiteY6" fmla="*/ 1059770 h 1073604"/>
              <a:gd name="connsiteX7" fmla="*/ 629958 w 643792"/>
              <a:gd name="connsiteY7" fmla="*/ 1073604 h 1073604"/>
              <a:gd name="connsiteX8" fmla="*/ 48026 w 643792"/>
              <a:gd name="connsiteY8" fmla="*/ 1073604 h 1073604"/>
              <a:gd name="connsiteX9" fmla="*/ 34192 w 643792"/>
              <a:gd name="connsiteY9" fmla="*/ 1004434 h 1073604"/>
              <a:gd name="connsiteX10" fmla="*/ 48026 w 643792"/>
              <a:gd name="connsiteY10" fmla="*/ 990600 h 1073604"/>
              <a:gd name="connsiteX11" fmla="*/ 305654 w 643792"/>
              <a:gd name="connsiteY11" fmla="*/ 990600 h 1073604"/>
              <a:gd name="connsiteX12" fmla="*/ 305654 w 643792"/>
              <a:gd name="connsiteY12" fmla="*/ 11113 h 1073604"/>
              <a:gd name="connsiteX13" fmla="*/ 316767 w 643792"/>
              <a:gd name="connsiteY13" fmla="*/ 0 h 1073604"/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0 w 609600"/>
              <a:gd name="connsiteY8" fmla="*/ 1004434 h 1073604"/>
              <a:gd name="connsiteX9" fmla="*/ 13834 w 609600"/>
              <a:gd name="connsiteY9" fmla="*/ 990600 h 1073604"/>
              <a:gd name="connsiteX10" fmla="*/ 271462 w 609600"/>
              <a:gd name="connsiteY10" fmla="*/ 990600 h 1073604"/>
              <a:gd name="connsiteX11" fmla="*/ 271462 w 609600"/>
              <a:gd name="connsiteY11" fmla="*/ 11113 h 1073604"/>
              <a:gd name="connsiteX12" fmla="*/ 282575 w 609600"/>
              <a:gd name="connsiteY12" fmla="*/ 0 h 1073604"/>
              <a:gd name="connsiteX0" fmla="*/ 289465 w 616490"/>
              <a:gd name="connsiteY0" fmla="*/ 0 h 1073604"/>
              <a:gd name="connsiteX1" fmla="*/ 333914 w 616490"/>
              <a:gd name="connsiteY1" fmla="*/ 0 h 1073604"/>
              <a:gd name="connsiteX2" fmla="*/ 345027 w 616490"/>
              <a:gd name="connsiteY2" fmla="*/ 11113 h 1073604"/>
              <a:gd name="connsiteX3" fmla="*/ 345027 w 616490"/>
              <a:gd name="connsiteY3" fmla="*/ 990600 h 1073604"/>
              <a:gd name="connsiteX4" fmla="*/ 602656 w 616490"/>
              <a:gd name="connsiteY4" fmla="*/ 990600 h 1073604"/>
              <a:gd name="connsiteX5" fmla="*/ 616490 w 616490"/>
              <a:gd name="connsiteY5" fmla="*/ 1004434 h 1073604"/>
              <a:gd name="connsiteX6" fmla="*/ 616490 w 616490"/>
              <a:gd name="connsiteY6" fmla="*/ 1059770 h 1073604"/>
              <a:gd name="connsiteX7" fmla="*/ 602656 w 616490"/>
              <a:gd name="connsiteY7" fmla="*/ 1073604 h 1073604"/>
              <a:gd name="connsiteX8" fmla="*/ 6890 w 616490"/>
              <a:gd name="connsiteY8" fmla="*/ 1004434 h 1073604"/>
              <a:gd name="connsiteX9" fmla="*/ 278352 w 616490"/>
              <a:gd name="connsiteY9" fmla="*/ 990600 h 1073604"/>
              <a:gd name="connsiteX10" fmla="*/ 278352 w 616490"/>
              <a:gd name="connsiteY10" fmla="*/ 11113 h 1073604"/>
              <a:gd name="connsiteX11" fmla="*/ 289465 w 616490"/>
              <a:gd name="connsiteY11" fmla="*/ 0 h 1073604"/>
              <a:gd name="connsiteX0" fmla="*/ 11113 w 338138"/>
              <a:gd name="connsiteY0" fmla="*/ 0 h 1073604"/>
              <a:gd name="connsiteX1" fmla="*/ 55562 w 338138"/>
              <a:gd name="connsiteY1" fmla="*/ 0 h 1073604"/>
              <a:gd name="connsiteX2" fmla="*/ 66675 w 338138"/>
              <a:gd name="connsiteY2" fmla="*/ 11113 h 1073604"/>
              <a:gd name="connsiteX3" fmla="*/ 66675 w 338138"/>
              <a:gd name="connsiteY3" fmla="*/ 990600 h 1073604"/>
              <a:gd name="connsiteX4" fmla="*/ 324304 w 338138"/>
              <a:gd name="connsiteY4" fmla="*/ 990600 h 1073604"/>
              <a:gd name="connsiteX5" fmla="*/ 338138 w 338138"/>
              <a:gd name="connsiteY5" fmla="*/ 1004434 h 1073604"/>
              <a:gd name="connsiteX6" fmla="*/ 338138 w 338138"/>
              <a:gd name="connsiteY6" fmla="*/ 1059770 h 1073604"/>
              <a:gd name="connsiteX7" fmla="*/ 324304 w 338138"/>
              <a:gd name="connsiteY7" fmla="*/ 1073604 h 1073604"/>
              <a:gd name="connsiteX8" fmla="*/ 0 w 338138"/>
              <a:gd name="connsiteY8" fmla="*/ 990600 h 1073604"/>
              <a:gd name="connsiteX9" fmla="*/ 0 w 338138"/>
              <a:gd name="connsiteY9" fmla="*/ 11113 h 1073604"/>
              <a:gd name="connsiteX10" fmla="*/ 11113 w 338138"/>
              <a:gd name="connsiteY10" fmla="*/ 0 h 1073604"/>
              <a:gd name="connsiteX0" fmla="*/ 11113 w 348752"/>
              <a:gd name="connsiteY0" fmla="*/ 0 h 1073604"/>
              <a:gd name="connsiteX1" fmla="*/ 55562 w 348752"/>
              <a:gd name="connsiteY1" fmla="*/ 0 h 1073604"/>
              <a:gd name="connsiteX2" fmla="*/ 66675 w 348752"/>
              <a:gd name="connsiteY2" fmla="*/ 11113 h 1073604"/>
              <a:gd name="connsiteX3" fmla="*/ 66675 w 348752"/>
              <a:gd name="connsiteY3" fmla="*/ 990600 h 1073604"/>
              <a:gd name="connsiteX4" fmla="*/ 324304 w 348752"/>
              <a:gd name="connsiteY4" fmla="*/ 990600 h 1073604"/>
              <a:gd name="connsiteX5" fmla="*/ 338138 w 348752"/>
              <a:gd name="connsiteY5" fmla="*/ 1059770 h 1073604"/>
              <a:gd name="connsiteX6" fmla="*/ 324304 w 348752"/>
              <a:gd name="connsiteY6" fmla="*/ 1073604 h 1073604"/>
              <a:gd name="connsiteX7" fmla="*/ 0 w 348752"/>
              <a:gd name="connsiteY7" fmla="*/ 990600 h 1073604"/>
              <a:gd name="connsiteX8" fmla="*/ 0 w 348752"/>
              <a:gd name="connsiteY8" fmla="*/ 11113 h 1073604"/>
              <a:gd name="connsiteX9" fmla="*/ 11113 w 348752"/>
              <a:gd name="connsiteY9" fmla="*/ 0 h 1073604"/>
              <a:gd name="connsiteX0" fmla="*/ 11113 w 338138"/>
              <a:gd name="connsiteY0" fmla="*/ 0 h 1073604"/>
              <a:gd name="connsiteX1" fmla="*/ 55562 w 338138"/>
              <a:gd name="connsiteY1" fmla="*/ 0 h 1073604"/>
              <a:gd name="connsiteX2" fmla="*/ 66675 w 338138"/>
              <a:gd name="connsiteY2" fmla="*/ 11113 h 1073604"/>
              <a:gd name="connsiteX3" fmla="*/ 66675 w 338138"/>
              <a:gd name="connsiteY3" fmla="*/ 990600 h 1073604"/>
              <a:gd name="connsiteX4" fmla="*/ 338138 w 338138"/>
              <a:gd name="connsiteY4" fmla="*/ 1059770 h 1073604"/>
              <a:gd name="connsiteX5" fmla="*/ 324304 w 338138"/>
              <a:gd name="connsiteY5" fmla="*/ 1073604 h 1073604"/>
              <a:gd name="connsiteX6" fmla="*/ 0 w 338138"/>
              <a:gd name="connsiteY6" fmla="*/ 990600 h 1073604"/>
              <a:gd name="connsiteX7" fmla="*/ 0 w 338138"/>
              <a:gd name="connsiteY7" fmla="*/ 11113 h 1073604"/>
              <a:gd name="connsiteX8" fmla="*/ 11113 w 338138"/>
              <a:gd name="connsiteY8" fmla="*/ 0 h 1073604"/>
              <a:gd name="connsiteX0" fmla="*/ 11113 w 338138"/>
              <a:gd name="connsiteY0" fmla="*/ 0 h 1091391"/>
              <a:gd name="connsiteX1" fmla="*/ 55562 w 338138"/>
              <a:gd name="connsiteY1" fmla="*/ 0 h 1091391"/>
              <a:gd name="connsiteX2" fmla="*/ 66675 w 338138"/>
              <a:gd name="connsiteY2" fmla="*/ 11113 h 1091391"/>
              <a:gd name="connsiteX3" fmla="*/ 66675 w 338138"/>
              <a:gd name="connsiteY3" fmla="*/ 990600 h 1091391"/>
              <a:gd name="connsiteX4" fmla="*/ 338138 w 338138"/>
              <a:gd name="connsiteY4" fmla="*/ 1059770 h 1091391"/>
              <a:gd name="connsiteX5" fmla="*/ 0 w 338138"/>
              <a:gd name="connsiteY5" fmla="*/ 990600 h 1091391"/>
              <a:gd name="connsiteX6" fmla="*/ 0 w 338138"/>
              <a:gd name="connsiteY6" fmla="*/ 11113 h 1091391"/>
              <a:gd name="connsiteX7" fmla="*/ 11113 w 338138"/>
              <a:gd name="connsiteY7" fmla="*/ 0 h 1091391"/>
              <a:gd name="connsiteX0" fmla="*/ 11113 w 66675"/>
              <a:gd name="connsiteY0" fmla="*/ 0 h 990600"/>
              <a:gd name="connsiteX1" fmla="*/ 55562 w 66675"/>
              <a:gd name="connsiteY1" fmla="*/ 0 h 990600"/>
              <a:gd name="connsiteX2" fmla="*/ 66675 w 66675"/>
              <a:gd name="connsiteY2" fmla="*/ 11113 h 990600"/>
              <a:gd name="connsiteX3" fmla="*/ 66675 w 66675"/>
              <a:gd name="connsiteY3" fmla="*/ 990600 h 990600"/>
              <a:gd name="connsiteX4" fmla="*/ 0 w 66675"/>
              <a:gd name="connsiteY4" fmla="*/ 990600 h 990600"/>
              <a:gd name="connsiteX5" fmla="*/ 0 w 66675"/>
              <a:gd name="connsiteY5" fmla="*/ 11113 h 990600"/>
              <a:gd name="connsiteX6" fmla="*/ 11113 w 66675"/>
              <a:gd name="connsiteY6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675" h="990600">
                <a:moveTo>
                  <a:pt x="11113" y="0"/>
                </a:moveTo>
                <a:lnTo>
                  <a:pt x="55562" y="0"/>
                </a:lnTo>
                <a:cubicBezTo>
                  <a:pt x="61700" y="0"/>
                  <a:pt x="66675" y="4975"/>
                  <a:pt x="66675" y="11113"/>
                </a:cubicBezTo>
                <a:lnTo>
                  <a:pt x="66675" y="990600"/>
                </a:lnTo>
                <a:lnTo>
                  <a:pt x="0" y="990600"/>
                </a:lnTo>
                <a:lnTo>
                  <a:pt x="0" y="11113"/>
                </a:lnTo>
                <a:cubicBezTo>
                  <a:pt x="0" y="4975"/>
                  <a:pt x="4975" y="0"/>
                  <a:pt x="1111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Hurdle">
            <a:extLst>
              <a:ext uri="{FF2B5EF4-FFF2-40B4-BE49-F238E27FC236}">
                <a16:creationId xmlns:a16="http://schemas.microsoft.com/office/drawing/2014/main" id="{31F25A35-7C97-4939-B52D-275D15C5033E}"/>
              </a:ext>
            </a:extLst>
          </p:cNvPr>
          <p:cNvSpPr/>
          <p:nvPr/>
        </p:nvSpPr>
        <p:spPr>
          <a:xfrm>
            <a:off x="1628775" y="1557338"/>
            <a:ext cx="66675" cy="2475785"/>
          </a:xfrm>
          <a:custGeom>
            <a:avLst/>
            <a:gdLst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327024 w 609600"/>
              <a:gd name="connsiteY8" fmla="*/ 1073604 h 1073604"/>
              <a:gd name="connsiteX9" fmla="*/ 282575 w 609600"/>
              <a:gd name="connsiteY9" fmla="*/ 1073604 h 1073604"/>
              <a:gd name="connsiteX10" fmla="*/ 13834 w 609600"/>
              <a:gd name="connsiteY10" fmla="*/ 1073604 h 1073604"/>
              <a:gd name="connsiteX11" fmla="*/ 0 w 609600"/>
              <a:gd name="connsiteY11" fmla="*/ 1059770 h 1073604"/>
              <a:gd name="connsiteX12" fmla="*/ 0 w 609600"/>
              <a:gd name="connsiteY12" fmla="*/ 1004434 h 1073604"/>
              <a:gd name="connsiteX13" fmla="*/ 13834 w 609600"/>
              <a:gd name="connsiteY13" fmla="*/ 990600 h 1073604"/>
              <a:gd name="connsiteX14" fmla="*/ 271462 w 609600"/>
              <a:gd name="connsiteY14" fmla="*/ 990600 h 1073604"/>
              <a:gd name="connsiteX15" fmla="*/ 271462 w 609600"/>
              <a:gd name="connsiteY15" fmla="*/ 11113 h 1073604"/>
              <a:gd name="connsiteX16" fmla="*/ 282575 w 609600"/>
              <a:gd name="connsiteY16" fmla="*/ 0 h 1073604"/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282575 w 609600"/>
              <a:gd name="connsiteY8" fmla="*/ 1073604 h 1073604"/>
              <a:gd name="connsiteX9" fmla="*/ 13834 w 609600"/>
              <a:gd name="connsiteY9" fmla="*/ 1073604 h 1073604"/>
              <a:gd name="connsiteX10" fmla="*/ 0 w 609600"/>
              <a:gd name="connsiteY10" fmla="*/ 1059770 h 1073604"/>
              <a:gd name="connsiteX11" fmla="*/ 0 w 609600"/>
              <a:gd name="connsiteY11" fmla="*/ 1004434 h 1073604"/>
              <a:gd name="connsiteX12" fmla="*/ 13834 w 609600"/>
              <a:gd name="connsiteY12" fmla="*/ 990600 h 1073604"/>
              <a:gd name="connsiteX13" fmla="*/ 271462 w 609600"/>
              <a:gd name="connsiteY13" fmla="*/ 990600 h 1073604"/>
              <a:gd name="connsiteX14" fmla="*/ 271462 w 609600"/>
              <a:gd name="connsiteY14" fmla="*/ 11113 h 1073604"/>
              <a:gd name="connsiteX15" fmla="*/ 282575 w 609600"/>
              <a:gd name="connsiteY15" fmla="*/ 0 h 1073604"/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13834 w 609600"/>
              <a:gd name="connsiteY8" fmla="*/ 1073604 h 1073604"/>
              <a:gd name="connsiteX9" fmla="*/ 0 w 609600"/>
              <a:gd name="connsiteY9" fmla="*/ 1059770 h 1073604"/>
              <a:gd name="connsiteX10" fmla="*/ 0 w 609600"/>
              <a:gd name="connsiteY10" fmla="*/ 1004434 h 1073604"/>
              <a:gd name="connsiteX11" fmla="*/ 13834 w 609600"/>
              <a:gd name="connsiteY11" fmla="*/ 990600 h 1073604"/>
              <a:gd name="connsiteX12" fmla="*/ 271462 w 609600"/>
              <a:gd name="connsiteY12" fmla="*/ 990600 h 1073604"/>
              <a:gd name="connsiteX13" fmla="*/ 271462 w 609600"/>
              <a:gd name="connsiteY13" fmla="*/ 11113 h 1073604"/>
              <a:gd name="connsiteX14" fmla="*/ 282575 w 609600"/>
              <a:gd name="connsiteY14" fmla="*/ 0 h 1073604"/>
              <a:gd name="connsiteX0" fmla="*/ 316767 w 643792"/>
              <a:gd name="connsiteY0" fmla="*/ 0 h 1073604"/>
              <a:gd name="connsiteX1" fmla="*/ 361216 w 643792"/>
              <a:gd name="connsiteY1" fmla="*/ 0 h 1073604"/>
              <a:gd name="connsiteX2" fmla="*/ 372329 w 643792"/>
              <a:gd name="connsiteY2" fmla="*/ 11113 h 1073604"/>
              <a:gd name="connsiteX3" fmla="*/ 372329 w 643792"/>
              <a:gd name="connsiteY3" fmla="*/ 990600 h 1073604"/>
              <a:gd name="connsiteX4" fmla="*/ 629958 w 643792"/>
              <a:gd name="connsiteY4" fmla="*/ 990600 h 1073604"/>
              <a:gd name="connsiteX5" fmla="*/ 643792 w 643792"/>
              <a:gd name="connsiteY5" fmla="*/ 1004434 h 1073604"/>
              <a:gd name="connsiteX6" fmla="*/ 643792 w 643792"/>
              <a:gd name="connsiteY6" fmla="*/ 1059770 h 1073604"/>
              <a:gd name="connsiteX7" fmla="*/ 629958 w 643792"/>
              <a:gd name="connsiteY7" fmla="*/ 1073604 h 1073604"/>
              <a:gd name="connsiteX8" fmla="*/ 48026 w 643792"/>
              <a:gd name="connsiteY8" fmla="*/ 1073604 h 1073604"/>
              <a:gd name="connsiteX9" fmla="*/ 34192 w 643792"/>
              <a:gd name="connsiteY9" fmla="*/ 1004434 h 1073604"/>
              <a:gd name="connsiteX10" fmla="*/ 48026 w 643792"/>
              <a:gd name="connsiteY10" fmla="*/ 990600 h 1073604"/>
              <a:gd name="connsiteX11" fmla="*/ 305654 w 643792"/>
              <a:gd name="connsiteY11" fmla="*/ 990600 h 1073604"/>
              <a:gd name="connsiteX12" fmla="*/ 305654 w 643792"/>
              <a:gd name="connsiteY12" fmla="*/ 11113 h 1073604"/>
              <a:gd name="connsiteX13" fmla="*/ 316767 w 643792"/>
              <a:gd name="connsiteY13" fmla="*/ 0 h 1073604"/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0 w 609600"/>
              <a:gd name="connsiteY8" fmla="*/ 1004434 h 1073604"/>
              <a:gd name="connsiteX9" fmla="*/ 13834 w 609600"/>
              <a:gd name="connsiteY9" fmla="*/ 990600 h 1073604"/>
              <a:gd name="connsiteX10" fmla="*/ 271462 w 609600"/>
              <a:gd name="connsiteY10" fmla="*/ 990600 h 1073604"/>
              <a:gd name="connsiteX11" fmla="*/ 271462 w 609600"/>
              <a:gd name="connsiteY11" fmla="*/ 11113 h 1073604"/>
              <a:gd name="connsiteX12" fmla="*/ 282575 w 609600"/>
              <a:gd name="connsiteY12" fmla="*/ 0 h 1073604"/>
              <a:gd name="connsiteX0" fmla="*/ 289465 w 616490"/>
              <a:gd name="connsiteY0" fmla="*/ 0 h 1073604"/>
              <a:gd name="connsiteX1" fmla="*/ 333914 w 616490"/>
              <a:gd name="connsiteY1" fmla="*/ 0 h 1073604"/>
              <a:gd name="connsiteX2" fmla="*/ 345027 w 616490"/>
              <a:gd name="connsiteY2" fmla="*/ 11113 h 1073604"/>
              <a:gd name="connsiteX3" fmla="*/ 345027 w 616490"/>
              <a:gd name="connsiteY3" fmla="*/ 990600 h 1073604"/>
              <a:gd name="connsiteX4" fmla="*/ 602656 w 616490"/>
              <a:gd name="connsiteY4" fmla="*/ 990600 h 1073604"/>
              <a:gd name="connsiteX5" fmla="*/ 616490 w 616490"/>
              <a:gd name="connsiteY5" fmla="*/ 1004434 h 1073604"/>
              <a:gd name="connsiteX6" fmla="*/ 616490 w 616490"/>
              <a:gd name="connsiteY6" fmla="*/ 1059770 h 1073604"/>
              <a:gd name="connsiteX7" fmla="*/ 602656 w 616490"/>
              <a:gd name="connsiteY7" fmla="*/ 1073604 h 1073604"/>
              <a:gd name="connsiteX8" fmla="*/ 6890 w 616490"/>
              <a:gd name="connsiteY8" fmla="*/ 1004434 h 1073604"/>
              <a:gd name="connsiteX9" fmla="*/ 278352 w 616490"/>
              <a:gd name="connsiteY9" fmla="*/ 990600 h 1073604"/>
              <a:gd name="connsiteX10" fmla="*/ 278352 w 616490"/>
              <a:gd name="connsiteY10" fmla="*/ 11113 h 1073604"/>
              <a:gd name="connsiteX11" fmla="*/ 289465 w 616490"/>
              <a:gd name="connsiteY11" fmla="*/ 0 h 1073604"/>
              <a:gd name="connsiteX0" fmla="*/ 11113 w 338138"/>
              <a:gd name="connsiteY0" fmla="*/ 0 h 1073604"/>
              <a:gd name="connsiteX1" fmla="*/ 55562 w 338138"/>
              <a:gd name="connsiteY1" fmla="*/ 0 h 1073604"/>
              <a:gd name="connsiteX2" fmla="*/ 66675 w 338138"/>
              <a:gd name="connsiteY2" fmla="*/ 11113 h 1073604"/>
              <a:gd name="connsiteX3" fmla="*/ 66675 w 338138"/>
              <a:gd name="connsiteY3" fmla="*/ 990600 h 1073604"/>
              <a:gd name="connsiteX4" fmla="*/ 324304 w 338138"/>
              <a:gd name="connsiteY4" fmla="*/ 990600 h 1073604"/>
              <a:gd name="connsiteX5" fmla="*/ 338138 w 338138"/>
              <a:gd name="connsiteY5" fmla="*/ 1004434 h 1073604"/>
              <a:gd name="connsiteX6" fmla="*/ 338138 w 338138"/>
              <a:gd name="connsiteY6" fmla="*/ 1059770 h 1073604"/>
              <a:gd name="connsiteX7" fmla="*/ 324304 w 338138"/>
              <a:gd name="connsiteY7" fmla="*/ 1073604 h 1073604"/>
              <a:gd name="connsiteX8" fmla="*/ 0 w 338138"/>
              <a:gd name="connsiteY8" fmla="*/ 990600 h 1073604"/>
              <a:gd name="connsiteX9" fmla="*/ 0 w 338138"/>
              <a:gd name="connsiteY9" fmla="*/ 11113 h 1073604"/>
              <a:gd name="connsiteX10" fmla="*/ 11113 w 338138"/>
              <a:gd name="connsiteY10" fmla="*/ 0 h 1073604"/>
              <a:gd name="connsiteX0" fmla="*/ 11113 w 348752"/>
              <a:gd name="connsiteY0" fmla="*/ 0 h 1073604"/>
              <a:gd name="connsiteX1" fmla="*/ 55562 w 348752"/>
              <a:gd name="connsiteY1" fmla="*/ 0 h 1073604"/>
              <a:gd name="connsiteX2" fmla="*/ 66675 w 348752"/>
              <a:gd name="connsiteY2" fmla="*/ 11113 h 1073604"/>
              <a:gd name="connsiteX3" fmla="*/ 66675 w 348752"/>
              <a:gd name="connsiteY3" fmla="*/ 990600 h 1073604"/>
              <a:gd name="connsiteX4" fmla="*/ 324304 w 348752"/>
              <a:gd name="connsiteY4" fmla="*/ 990600 h 1073604"/>
              <a:gd name="connsiteX5" fmla="*/ 338138 w 348752"/>
              <a:gd name="connsiteY5" fmla="*/ 1059770 h 1073604"/>
              <a:gd name="connsiteX6" fmla="*/ 324304 w 348752"/>
              <a:gd name="connsiteY6" fmla="*/ 1073604 h 1073604"/>
              <a:gd name="connsiteX7" fmla="*/ 0 w 348752"/>
              <a:gd name="connsiteY7" fmla="*/ 990600 h 1073604"/>
              <a:gd name="connsiteX8" fmla="*/ 0 w 348752"/>
              <a:gd name="connsiteY8" fmla="*/ 11113 h 1073604"/>
              <a:gd name="connsiteX9" fmla="*/ 11113 w 348752"/>
              <a:gd name="connsiteY9" fmla="*/ 0 h 1073604"/>
              <a:gd name="connsiteX0" fmla="*/ 11113 w 338138"/>
              <a:gd name="connsiteY0" fmla="*/ 0 h 1073604"/>
              <a:gd name="connsiteX1" fmla="*/ 55562 w 338138"/>
              <a:gd name="connsiteY1" fmla="*/ 0 h 1073604"/>
              <a:gd name="connsiteX2" fmla="*/ 66675 w 338138"/>
              <a:gd name="connsiteY2" fmla="*/ 11113 h 1073604"/>
              <a:gd name="connsiteX3" fmla="*/ 66675 w 338138"/>
              <a:gd name="connsiteY3" fmla="*/ 990600 h 1073604"/>
              <a:gd name="connsiteX4" fmla="*/ 338138 w 338138"/>
              <a:gd name="connsiteY4" fmla="*/ 1059770 h 1073604"/>
              <a:gd name="connsiteX5" fmla="*/ 324304 w 338138"/>
              <a:gd name="connsiteY5" fmla="*/ 1073604 h 1073604"/>
              <a:gd name="connsiteX6" fmla="*/ 0 w 338138"/>
              <a:gd name="connsiteY6" fmla="*/ 990600 h 1073604"/>
              <a:gd name="connsiteX7" fmla="*/ 0 w 338138"/>
              <a:gd name="connsiteY7" fmla="*/ 11113 h 1073604"/>
              <a:gd name="connsiteX8" fmla="*/ 11113 w 338138"/>
              <a:gd name="connsiteY8" fmla="*/ 0 h 1073604"/>
              <a:gd name="connsiteX0" fmla="*/ 11113 w 338138"/>
              <a:gd name="connsiteY0" fmla="*/ 0 h 1091391"/>
              <a:gd name="connsiteX1" fmla="*/ 55562 w 338138"/>
              <a:gd name="connsiteY1" fmla="*/ 0 h 1091391"/>
              <a:gd name="connsiteX2" fmla="*/ 66675 w 338138"/>
              <a:gd name="connsiteY2" fmla="*/ 11113 h 1091391"/>
              <a:gd name="connsiteX3" fmla="*/ 66675 w 338138"/>
              <a:gd name="connsiteY3" fmla="*/ 990600 h 1091391"/>
              <a:gd name="connsiteX4" fmla="*/ 338138 w 338138"/>
              <a:gd name="connsiteY4" fmla="*/ 1059770 h 1091391"/>
              <a:gd name="connsiteX5" fmla="*/ 0 w 338138"/>
              <a:gd name="connsiteY5" fmla="*/ 990600 h 1091391"/>
              <a:gd name="connsiteX6" fmla="*/ 0 w 338138"/>
              <a:gd name="connsiteY6" fmla="*/ 11113 h 1091391"/>
              <a:gd name="connsiteX7" fmla="*/ 11113 w 338138"/>
              <a:gd name="connsiteY7" fmla="*/ 0 h 1091391"/>
              <a:gd name="connsiteX0" fmla="*/ 11113 w 66675"/>
              <a:gd name="connsiteY0" fmla="*/ 0 h 990600"/>
              <a:gd name="connsiteX1" fmla="*/ 55562 w 66675"/>
              <a:gd name="connsiteY1" fmla="*/ 0 h 990600"/>
              <a:gd name="connsiteX2" fmla="*/ 66675 w 66675"/>
              <a:gd name="connsiteY2" fmla="*/ 11113 h 990600"/>
              <a:gd name="connsiteX3" fmla="*/ 66675 w 66675"/>
              <a:gd name="connsiteY3" fmla="*/ 990600 h 990600"/>
              <a:gd name="connsiteX4" fmla="*/ 0 w 66675"/>
              <a:gd name="connsiteY4" fmla="*/ 990600 h 990600"/>
              <a:gd name="connsiteX5" fmla="*/ 0 w 66675"/>
              <a:gd name="connsiteY5" fmla="*/ 11113 h 990600"/>
              <a:gd name="connsiteX6" fmla="*/ 11113 w 66675"/>
              <a:gd name="connsiteY6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675" h="990600">
                <a:moveTo>
                  <a:pt x="11113" y="0"/>
                </a:moveTo>
                <a:lnTo>
                  <a:pt x="55562" y="0"/>
                </a:lnTo>
                <a:cubicBezTo>
                  <a:pt x="61700" y="0"/>
                  <a:pt x="66675" y="4975"/>
                  <a:pt x="66675" y="11113"/>
                </a:cubicBezTo>
                <a:lnTo>
                  <a:pt x="66675" y="990600"/>
                </a:lnTo>
                <a:lnTo>
                  <a:pt x="0" y="990600"/>
                </a:lnTo>
                <a:lnTo>
                  <a:pt x="0" y="11113"/>
                </a:lnTo>
                <a:cubicBezTo>
                  <a:pt x="0" y="4975"/>
                  <a:pt x="4975" y="0"/>
                  <a:pt x="11113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9DD7A8-1B83-48E5-BF7F-F906AC20E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Lines Of Defense</a:t>
            </a:r>
          </a:p>
        </p:txBody>
      </p:sp>
      <p:sp>
        <p:nvSpPr>
          <p:cNvPr id="7" name="Hurdle">
            <a:extLst>
              <a:ext uri="{FF2B5EF4-FFF2-40B4-BE49-F238E27FC236}">
                <a16:creationId xmlns:a16="http://schemas.microsoft.com/office/drawing/2014/main" id="{7581CC39-EE11-468B-A611-490BF05980EB}"/>
              </a:ext>
            </a:extLst>
          </p:cNvPr>
          <p:cNvSpPr/>
          <p:nvPr/>
        </p:nvSpPr>
        <p:spPr>
          <a:xfrm>
            <a:off x="1357312" y="3997325"/>
            <a:ext cx="609600" cy="1073604"/>
          </a:xfrm>
          <a:custGeom>
            <a:avLst/>
            <a:gdLst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327024 w 609600"/>
              <a:gd name="connsiteY8" fmla="*/ 1073604 h 1073604"/>
              <a:gd name="connsiteX9" fmla="*/ 282575 w 609600"/>
              <a:gd name="connsiteY9" fmla="*/ 1073604 h 1073604"/>
              <a:gd name="connsiteX10" fmla="*/ 13834 w 609600"/>
              <a:gd name="connsiteY10" fmla="*/ 1073604 h 1073604"/>
              <a:gd name="connsiteX11" fmla="*/ 0 w 609600"/>
              <a:gd name="connsiteY11" fmla="*/ 1059770 h 1073604"/>
              <a:gd name="connsiteX12" fmla="*/ 0 w 609600"/>
              <a:gd name="connsiteY12" fmla="*/ 1004434 h 1073604"/>
              <a:gd name="connsiteX13" fmla="*/ 13834 w 609600"/>
              <a:gd name="connsiteY13" fmla="*/ 990600 h 1073604"/>
              <a:gd name="connsiteX14" fmla="*/ 271462 w 609600"/>
              <a:gd name="connsiteY14" fmla="*/ 990600 h 1073604"/>
              <a:gd name="connsiteX15" fmla="*/ 271462 w 609600"/>
              <a:gd name="connsiteY15" fmla="*/ 11113 h 1073604"/>
              <a:gd name="connsiteX16" fmla="*/ 282575 w 609600"/>
              <a:gd name="connsiteY16" fmla="*/ 0 h 10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" h="1073604">
                <a:moveTo>
                  <a:pt x="282575" y="0"/>
                </a:moveTo>
                <a:lnTo>
                  <a:pt x="327024" y="0"/>
                </a:lnTo>
                <a:cubicBezTo>
                  <a:pt x="333162" y="0"/>
                  <a:pt x="338137" y="4975"/>
                  <a:pt x="338137" y="11113"/>
                </a:cubicBezTo>
                <a:lnTo>
                  <a:pt x="338137" y="990600"/>
                </a:lnTo>
                <a:lnTo>
                  <a:pt x="595766" y="990600"/>
                </a:lnTo>
                <a:cubicBezTo>
                  <a:pt x="603406" y="990600"/>
                  <a:pt x="609600" y="996794"/>
                  <a:pt x="609600" y="1004434"/>
                </a:cubicBezTo>
                <a:lnTo>
                  <a:pt x="609600" y="1059770"/>
                </a:lnTo>
                <a:cubicBezTo>
                  <a:pt x="609600" y="1067410"/>
                  <a:pt x="603406" y="1073604"/>
                  <a:pt x="595766" y="1073604"/>
                </a:cubicBezTo>
                <a:lnTo>
                  <a:pt x="327024" y="1073604"/>
                </a:lnTo>
                <a:lnTo>
                  <a:pt x="282575" y="1073604"/>
                </a:lnTo>
                <a:lnTo>
                  <a:pt x="13834" y="1073604"/>
                </a:lnTo>
                <a:cubicBezTo>
                  <a:pt x="6194" y="1073604"/>
                  <a:pt x="0" y="1067410"/>
                  <a:pt x="0" y="1059770"/>
                </a:cubicBezTo>
                <a:lnTo>
                  <a:pt x="0" y="1004434"/>
                </a:lnTo>
                <a:cubicBezTo>
                  <a:pt x="0" y="996794"/>
                  <a:pt x="6194" y="990600"/>
                  <a:pt x="13834" y="990600"/>
                </a:cubicBezTo>
                <a:lnTo>
                  <a:pt x="271462" y="990600"/>
                </a:lnTo>
                <a:lnTo>
                  <a:pt x="271462" y="11113"/>
                </a:lnTo>
                <a:cubicBezTo>
                  <a:pt x="271462" y="4975"/>
                  <a:pt x="276437" y="0"/>
                  <a:pt x="28257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Hurdle">
            <a:extLst>
              <a:ext uri="{FF2B5EF4-FFF2-40B4-BE49-F238E27FC236}">
                <a16:creationId xmlns:a16="http://schemas.microsoft.com/office/drawing/2014/main" id="{B9A494D2-86A4-4473-9A5E-279A98CBF782}"/>
              </a:ext>
            </a:extLst>
          </p:cNvPr>
          <p:cNvSpPr/>
          <p:nvPr/>
        </p:nvSpPr>
        <p:spPr>
          <a:xfrm>
            <a:off x="2601912" y="3997325"/>
            <a:ext cx="609600" cy="1073604"/>
          </a:xfrm>
          <a:custGeom>
            <a:avLst/>
            <a:gdLst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327024 w 609600"/>
              <a:gd name="connsiteY8" fmla="*/ 1073604 h 1073604"/>
              <a:gd name="connsiteX9" fmla="*/ 282575 w 609600"/>
              <a:gd name="connsiteY9" fmla="*/ 1073604 h 1073604"/>
              <a:gd name="connsiteX10" fmla="*/ 13834 w 609600"/>
              <a:gd name="connsiteY10" fmla="*/ 1073604 h 1073604"/>
              <a:gd name="connsiteX11" fmla="*/ 0 w 609600"/>
              <a:gd name="connsiteY11" fmla="*/ 1059770 h 1073604"/>
              <a:gd name="connsiteX12" fmla="*/ 0 w 609600"/>
              <a:gd name="connsiteY12" fmla="*/ 1004434 h 1073604"/>
              <a:gd name="connsiteX13" fmla="*/ 13834 w 609600"/>
              <a:gd name="connsiteY13" fmla="*/ 990600 h 1073604"/>
              <a:gd name="connsiteX14" fmla="*/ 271462 w 609600"/>
              <a:gd name="connsiteY14" fmla="*/ 990600 h 1073604"/>
              <a:gd name="connsiteX15" fmla="*/ 271462 w 609600"/>
              <a:gd name="connsiteY15" fmla="*/ 11113 h 1073604"/>
              <a:gd name="connsiteX16" fmla="*/ 282575 w 609600"/>
              <a:gd name="connsiteY16" fmla="*/ 0 h 10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" h="1073604">
                <a:moveTo>
                  <a:pt x="282575" y="0"/>
                </a:moveTo>
                <a:lnTo>
                  <a:pt x="327024" y="0"/>
                </a:lnTo>
                <a:cubicBezTo>
                  <a:pt x="333162" y="0"/>
                  <a:pt x="338137" y="4975"/>
                  <a:pt x="338137" y="11113"/>
                </a:cubicBezTo>
                <a:lnTo>
                  <a:pt x="338137" y="990600"/>
                </a:lnTo>
                <a:lnTo>
                  <a:pt x="595766" y="990600"/>
                </a:lnTo>
                <a:cubicBezTo>
                  <a:pt x="603406" y="990600"/>
                  <a:pt x="609600" y="996794"/>
                  <a:pt x="609600" y="1004434"/>
                </a:cubicBezTo>
                <a:lnTo>
                  <a:pt x="609600" y="1059770"/>
                </a:lnTo>
                <a:cubicBezTo>
                  <a:pt x="609600" y="1067410"/>
                  <a:pt x="603406" y="1073604"/>
                  <a:pt x="595766" y="1073604"/>
                </a:cubicBezTo>
                <a:lnTo>
                  <a:pt x="327024" y="1073604"/>
                </a:lnTo>
                <a:lnTo>
                  <a:pt x="282575" y="1073604"/>
                </a:lnTo>
                <a:lnTo>
                  <a:pt x="13834" y="1073604"/>
                </a:lnTo>
                <a:cubicBezTo>
                  <a:pt x="6194" y="1073604"/>
                  <a:pt x="0" y="1067410"/>
                  <a:pt x="0" y="1059770"/>
                </a:cubicBezTo>
                <a:lnTo>
                  <a:pt x="0" y="1004434"/>
                </a:lnTo>
                <a:cubicBezTo>
                  <a:pt x="0" y="996794"/>
                  <a:pt x="6194" y="990600"/>
                  <a:pt x="13834" y="990600"/>
                </a:cubicBezTo>
                <a:lnTo>
                  <a:pt x="271462" y="990600"/>
                </a:lnTo>
                <a:lnTo>
                  <a:pt x="271462" y="11113"/>
                </a:lnTo>
                <a:cubicBezTo>
                  <a:pt x="271462" y="4975"/>
                  <a:pt x="276437" y="0"/>
                  <a:pt x="28257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urdle">
            <a:extLst>
              <a:ext uri="{FF2B5EF4-FFF2-40B4-BE49-F238E27FC236}">
                <a16:creationId xmlns:a16="http://schemas.microsoft.com/office/drawing/2014/main" id="{7C61613B-FEF0-4220-8D8E-EDFA0B7EA6BB}"/>
              </a:ext>
            </a:extLst>
          </p:cNvPr>
          <p:cNvSpPr/>
          <p:nvPr/>
        </p:nvSpPr>
        <p:spPr>
          <a:xfrm>
            <a:off x="3846512" y="3997325"/>
            <a:ext cx="609600" cy="1073604"/>
          </a:xfrm>
          <a:custGeom>
            <a:avLst/>
            <a:gdLst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327024 w 609600"/>
              <a:gd name="connsiteY8" fmla="*/ 1073604 h 1073604"/>
              <a:gd name="connsiteX9" fmla="*/ 282575 w 609600"/>
              <a:gd name="connsiteY9" fmla="*/ 1073604 h 1073604"/>
              <a:gd name="connsiteX10" fmla="*/ 13834 w 609600"/>
              <a:gd name="connsiteY10" fmla="*/ 1073604 h 1073604"/>
              <a:gd name="connsiteX11" fmla="*/ 0 w 609600"/>
              <a:gd name="connsiteY11" fmla="*/ 1059770 h 1073604"/>
              <a:gd name="connsiteX12" fmla="*/ 0 w 609600"/>
              <a:gd name="connsiteY12" fmla="*/ 1004434 h 1073604"/>
              <a:gd name="connsiteX13" fmla="*/ 13834 w 609600"/>
              <a:gd name="connsiteY13" fmla="*/ 990600 h 1073604"/>
              <a:gd name="connsiteX14" fmla="*/ 271462 w 609600"/>
              <a:gd name="connsiteY14" fmla="*/ 990600 h 1073604"/>
              <a:gd name="connsiteX15" fmla="*/ 271462 w 609600"/>
              <a:gd name="connsiteY15" fmla="*/ 11113 h 1073604"/>
              <a:gd name="connsiteX16" fmla="*/ 282575 w 609600"/>
              <a:gd name="connsiteY16" fmla="*/ 0 h 10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" h="1073604">
                <a:moveTo>
                  <a:pt x="282575" y="0"/>
                </a:moveTo>
                <a:lnTo>
                  <a:pt x="327024" y="0"/>
                </a:lnTo>
                <a:cubicBezTo>
                  <a:pt x="333162" y="0"/>
                  <a:pt x="338137" y="4975"/>
                  <a:pt x="338137" y="11113"/>
                </a:cubicBezTo>
                <a:lnTo>
                  <a:pt x="338137" y="990600"/>
                </a:lnTo>
                <a:lnTo>
                  <a:pt x="595766" y="990600"/>
                </a:lnTo>
                <a:cubicBezTo>
                  <a:pt x="603406" y="990600"/>
                  <a:pt x="609600" y="996794"/>
                  <a:pt x="609600" y="1004434"/>
                </a:cubicBezTo>
                <a:lnTo>
                  <a:pt x="609600" y="1059770"/>
                </a:lnTo>
                <a:cubicBezTo>
                  <a:pt x="609600" y="1067410"/>
                  <a:pt x="603406" y="1073604"/>
                  <a:pt x="595766" y="1073604"/>
                </a:cubicBezTo>
                <a:lnTo>
                  <a:pt x="327024" y="1073604"/>
                </a:lnTo>
                <a:lnTo>
                  <a:pt x="282575" y="1073604"/>
                </a:lnTo>
                <a:lnTo>
                  <a:pt x="13834" y="1073604"/>
                </a:lnTo>
                <a:cubicBezTo>
                  <a:pt x="6194" y="1073604"/>
                  <a:pt x="0" y="1067410"/>
                  <a:pt x="0" y="1059770"/>
                </a:cubicBezTo>
                <a:lnTo>
                  <a:pt x="0" y="1004434"/>
                </a:lnTo>
                <a:cubicBezTo>
                  <a:pt x="0" y="996794"/>
                  <a:pt x="6194" y="990600"/>
                  <a:pt x="13834" y="990600"/>
                </a:cubicBezTo>
                <a:lnTo>
                  <a:pt x="271462" y="990600"/>
                </a:lnTo>
                <a:lnTo>
                  <a:pt x="271462" y="11113"/>
                </a:lnTo>
                <a:cubicBezTo>
                  <a:pt x="271462" y="4975"/>
                  <a:pt x="276437" y="0"/>
                  <a:pt x="28257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urdle">
            <a:extLst>
              <a:ext uri="{FF2B5EF4-FFF2-40B4-BE49-F238E27FC236}">
                <a16:creationId xmlns:a16="http://schemas.microsoft.com/office/drawing/2014/main" id="{7679C62D-3FD1-4615-B869-C220074E3C7C}"/>
              </a:ext>
            </a:extLst>
          </p:cNvPr>
          <p:cNvSpPr/>
          <p:nvPr/>
        </p:nvSpPr>
        <p:spPr>
          <a:xfrm>
            <a:off x="5091112" y="3997325"/>
            <a:ext cx="609600" cy="1073604"/>
          </a:xfrm>
          <a:custGeom>
            <a:avLst/>
            <a:gdLst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327024 w 609600"/>
              <a:gd name="connsiteY8" fmla="*/ 1073604 h 1073604"/>
              <a:gd name="connsiteX9" fmla="*/ 282575 w 609600"/>
              <a:gd name="connsiteY9" fmla="*/ 1073604 h 1073604"/>
              <a:gd name="connsiteX10" fmla="*/ 13834 w 609600"/>
              <a:gd name="connsiteY10" fmla="*/ 1073604 h 1073604"/>
              <a:gd name="connsiteX11" fmla="*/ 0 w 609600"/>
              <a:gd name="connsiteY11" fmla="*/ 1059770 h 1073604"/>
              <a:gd name="connsiteX12" fmla="*/ 0 w 609600"/>
              <a:gd name="connsiteY12" fmla="*/ 1004434 h 1073604"/>
              <a:gd name="connsiteX13" fmla="*/ 13834 w 609600"/>
              <a:gd name="connsiteY13" fmla="*/ 990600 h 1073604"/>
              <a:gd name="connsiteX14" fmla="*/ 271462 w 609600"/>
              <a:gd name="connsiteY14" fmla="*/ 990600 h 1073604"/>
              <a:gd name="connsiteX15" fmla="*/ 271462 w 609600"/>
              <a:gd name="connsiteY15" fmla="*/ 11113 h 1073604"/>
              <a:gd name="connsiteX16" fmla="*/ 282575 w 609600"/>
              <a:gd name="connsiteY16" fmla="*/ 0 h 10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" h="1073604">
                <a:moveTo>
                  <a:pt x="282575" y="0"/>
                </a:moveTo>
                <a:lnTo>
                  <a:pt x="327024" y="0"/>
                </a:lnTo>
                <a:cubicBezTo>
                  <a:pt x="333162" y="0"/>
                  <a:pt x="338137" y="4975"/>
                  <a:pt x="338137" y="11113"/>
                </a:cubicBezTo>
                <a:lnTo>
                  <a:pt x="338137" y="990600"/>
                </a:lnTo>
                <a:lnTo>
                  <a:pt x="595766" y="990600"/>
                </a:lnTo>
                <a:cubicBezTo>
                  <a:pt x="603406" y="990600"/>
                  <a:pt x="609600" y="996794"/>
                  <a:pt x="609600" y="1004434"/>
                </a:cubicBezTo>
                <a:lnTo>
                  <a:pt x="609600" y="1059770"/>
                </a:lnTo>
                <a:cubicBezTo>
                  <a:pt x="609600" y="1067410"/>
                  <a:pt x="603406" y="1073604"/>
                  <a:pt x="595766" y="1073604"/>
                </a:cubicBezTo>
                <a:lnTo>
                  <a:pt x="327024" y="1073604"/>
                </a:lnTo>
                <a:lnTo>
                  <a:pt x="282575" y="1073604"/>
                </a:lnTo>
                <a:lnTo>
                  <a:pt x="13834" y="1073604"/>
                </a:lnTo>
                <a:cubicBezTo>
                  <a:pt x="6194" y="1073604"/>
                  <a:pt x="0" y="1067410"/>
                  <a:pt x="0" y="1059770"/>
                </a:cubicBezTo>
                <a:lnTo>
                  <a:pt x="0" y="1004434"/>
                </a:lnTo>
                <a:cubicBezTo>
                  <a:pt x="0" y="996794"/>
                  <a:pt x="6194" y="990600"/>
                  <a:pt x="13834" y="990600"/>
                </a:cubicBezTo>
                <a:lnTo>
                  <a:pt x="271462" y="990600"/>
                </a:lnTo>
                <a:lnTo>
                  <a:pt x="271462" y="11113"/>
                </a:lnTo>
                <a:cubicBezTo>
                  <a:pt x="271462" y="4975"/>
                  <a:pt x="276437" y="0"/>
                  <a:pt x="28257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urdle">
            <a:extLst>
              <a:ext uri="{FF2B5EF4-FFF2-40B4-BE49-F238E27FC236}">
                <a16:creationId xmlns:a16="http://schemas.microsoft.com/office/drawing/2014/main" id="{323D95EC-E403-4817-8A72-5C096532DD97}"/>
              </a:ext>
            </a:extLst>
          </p:cNvPr>
          <p:cNvSpPr/>
          <p:nvPr/>
        </p:nvSpPr>
        <p:spPr>
          <a:xfrm>
            <a:off x="6335712" y="3997325"/>
            <a:ext cx="609600" cy="1073604"/>
          </a:xfrm>
          <a:custGeom>
            <a:avLst/>
            <a:gdLst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327024 w 609600"/>
              <a:gd name="connsiteY8" fmla="*/ 1073604 h 1073604"/>
              <a:gd name="connsiteX9" fmla="*/ 282575 w 609600"/>
              <a:gd name="connsiteY9" fmla="*/ 1073604 h 1073604"/>
              <a:gd name="connsiteX10" fmla="*/ 13834 w 609600"/>
              <a:gd name="connsiteY10" fmla="*/ 1073604 h 1073604"/>
              <a:gd name="connsiteX11" fmla="*/ 0 w 609600"/>
              <a:gd name="connsiteY11" fmla="*/ 1059770 h 1073604"/>
              <a:gd name="connsiteX12" fmla="*/ 0 w 609600"/>
              <a:gd name="connsiteY12" fmla="*/ 1004434 h 1073604"/>
              <a:gd name="connsiteX13" fmla="*/ 13834 w 609600"/>
              <a:gd name="connsiteY13" fmla="*/ 990600 h 1073604"/>
              <a:gd name="connsiteX14" fmla="*/ 271462 w 609600"/>
              <a:gd name="connsiteY14" fmla="*/ 990600 h 1073604"/>
              <a:gd name="connsiteX15" fmla="*/ 271462 w 609600"/>
              <a:gd name="connsiteY15" fmla="*/ 11113 h 1073604"/>
              <a:gd name="connsiteX16" fmla="*/ 282575 w 609600"/>
              <a:gd name="connsiteY16" fmla="*/ 0 h 10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" h="1073604">
                <a:moveTo>
                  <a:pt x="282575" y="0"/>
                </a:moveTo>
                <a:lnTo>
                  <a:pt x="327024" y="0"/>
                </a:lnTo>
                <a:cubicBezTo>
                  <a:pt x="333162" y="0"/>
                  <a:pt x="338137" y="4975"/>
                  <a:pt x="338137" y="11113"/>
                </a:cubicBezTo>
                <a:lnTo>
                  <a:pt x="338137" y="990600"/>
                </a:lnTo>
                <a:lnTo>
                  <a:pt x="595766" y="990600"/>
                </a:lnTo>
                <a:cubicBezTo>
                  <a:pt x="603406" y="990600"/>
                  <a:pt x="609600" y="996794"/>
                  <a:pt x="609600" y="1004434"/>
                </a:cubicBezTo>
                <a:lnTo>
                  <a:pt x="609600" y="1059770"/>
                </a:lnTo>
                <a:cubicBezTo>
                  <a:pt x="609600" y="1067410"/>
                  <a:pt x="603406" y="1073604"/>
                  <a:pt x="595766" y="1073604"/>
                </a:cubicBezTo>
                <a:lnTo>
                  <a:pt x="327024" y="1073604"/>
                </a:lnTo>
                <a:lnTo>
                  <a:pt x="282575" y="1073604"/>
                </a:lnTo>
                <a:lnTo>
                  <a:pt x="13834" y="1073604"/>
                </a:lnTo>
                <a:cubicBezTo>
                  <a:pt x="6194" y="1073604"/>
                  <a:pt x="0" y="1067410"/>
                  <a:pt x="0" y="1059770"/>
                </a:cubicBezTo>
                <a:lnTo>
                  <a:pt x="0" y="1004434"/>
                </a:lnTo>
                <a:cubicBezTo>
                  <a:pt x="0" y="996794"/>
                  <a:pt x="6194" y="990600"/>
                  <a:pt x="13834" y="990600"/>
                </a:cubicBezTo>
                <a:lnTo>
                  <a:pt x="271462" y="990600"/>
                </a:lnTo>
                <a:lnTo>
                  <a:pt x="271462" y="11113"/>
                </a:lnTo>
                <a:cubicBezTo>
                  <a:pt x="271462" y="4975"/>
                  <a:pt x="276437" y="0"/>
                  <a:pt x="28257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urdle">
            <a:extLst>
              <a:ext uri="{FF2B5EF4-FFF2-40B4-BE49-F238E27FC236}">
                <a16:creationId xmlns:a16="http://schemas.microsoft.com/office/drawing/2014/main" id="{100FB740-FE5F-43C7-ADCB-EA785EA433A4}"/>
              </a:ext>
            </a:extLst>
          </p:cNvPr>
          <p:cNvSpPr/>
          <p:nvPr/>
        </p:nvSpPr>
        <p:spPr>
          <a:xfrm>
            <a:off x="7580312" y="3997325"/>
            <a:ext cx="609600" cy="1073604"/>
          </a:xfrm>
          <a:custGeom>
            <a:avLst/>
            <a:gdLst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327024 w 609600"/>
              <a:gd name="connsiteY8" fmla="*/ 1073604 h 1073604"/>
              <a:gd name="connsiteX9" fmla="*/ 282575 w 609600"/>
              <a:gd name="connsiteY9" fmla="*/ 1073604 h 1073604"/>
              <a:gd name="connsiteX10" fmla="*/ 13834 w 609600"/>
              <a:gd name="connsiteY10" fmla="*/ 1073604 h 1073604"/>
              <a:gd name="connsiteX11" fmla="*/ 0 w 609600"/>
              <a:gd name="connsiteY11" fmla="*/ 1059770 h 1073604"/>
              <a:gd name="connsiteX12" fmla="*/ 0 w 609600"/>
              <a:gd name="connsiteY12" fmla="*/ 1004434 h 1073604"/>
              <a:gd name="connsiteX13" fmla="*/ 13834 w 609600"/>
              <a:gd name="connsiteY13" fmla="*/ 990600 h 1073604"/>
              <a:gd name="connsiteX14" fmla="*/ 271462 w 609600"/>
              <a:gd name="connsiteY14" fmla="*/ 990600 h 1073604"/>
              <a:gd name="connsiteX15" fmla="*/ 271462 w 609600"/>
              <a:gd name="connsiteY15" fmla="*/ 11113 h 1073604"/>
              <a:gd name="connsiteX16" fmla="*/ 282575 w 609600"/>
              <a:gd name="connsiteY16" fmla="*/ 0 h 10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" h="1073604">
                <a:moveTo>
                  <a:pt x="282575" y="0"/>
                </a:moveTo>
                <a:lnTo>
                  <a:pt x="327024" y="0"/>
                </a:lnTo>
                <a:cubicBezTo>
                  <a:pt x="333162" y="0"/>
                  <a:pt x="338137" y="4975"/>
                  <a:pt x="338137" y="11113"/>
                </a:cubicBezTo>
                <a:lnTo>
                  <a:pt x="338137" y="990600"/>
                </a:lnTo>
                <a:lnTo>
                  <a:pt x="595766" y="990600"/>
                </a:lnTo>
                <a:cubicBezTo>
                  <a:pt x="603406" y="990600"/>
                  <a:pt x="609600" y="996794"/>
                  <a:pt x="609600" y="1004434"/>
                </a:cubicBezTo>
                <a:lnTo>
                  <a:pt x="609600" y="1059770"/>
                </a:lnTo>
                <a:cubicBezTo>
                  <a:pt x="609600" y="1067410"/>
                  <a:pt x="603406" y="1073604"/>
                  <a:pt x="595766" y="1073604"/>
                </a:cubicBezTo>
                <a:lnTo>
                  <a:pt x="327024" y="1073604"/>
                </a:lnTo>
                <a:lnTo>
                  <a:pt x="282575" y="1073604"/>
                </a:lnTo>
                <a:lnTo>
                  <a:pt x="13834" y="1073604"/>
                </a:lnTo>
                <a:cubicBezTo>
                  <a:pt x="6194" y="1073604"/>
                  <a:pt x="0" y="1067410"/>
                  <a:pt x="0" y="1059770"/>
                </a:cubicBezTo>
                <a:lnTo>
                  <a:pt x="0" y="1004434"/>
                </a:lnTo>
                <a:cubicBezTo>
                  <a:pt x="0" y="996794"/>
                  <a:pt x="6194" y="990600"/>
                  <a:pt x="13834" y="990600"/>
                </a:cubicBezTo>
                <a:lnTo>
                  <a:pt x="271462" y="990600"/>
                </a:lnTo>
                <a:lnTo>
                  <a:pt x="271462" y="11113"/>
                </a:lnTo>
                <a:cubicBezTo>
                  <a:pt x="271462" y="4975"/>
                  <a:pt x="276437" y="0"/>
                  <a:pt x="28257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urdle">
            <a:extLst>
              <a:ext uri="{FF2B5EF4-FFF2-40B4-BE49-F238E27FC236}">
                <a16:creationId xmlns:a16="http://schemas.microsoft.com/office/drawing/2014/main" id="{BCB2299D-5C87-4ADA-8312-9D80B548A738}"/>
              </a:ext>
            </a:extLst>
          </p:cNvPr>
          <p:cNvSpPr/>
          <p:nvPr/>
        </p:nvSpPr>
        <p:spPr>
          <a:xfrm>
            <a:off x="8824912" y="3997325"/>
            <a:ext cx="609600" cy="1073604"/>
          </a:xfrm>
          <a:custGeom>
            <a:avLst/>
            <a:gdLst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327024 w 609600"/>
              <a:gd name="connsiteY8" fmla="*/ 1073604 h 1073604"/>
              <a:gd name="connsiteX9" fmla="*/ 282575 w 609600"/>
              <a:gd name="connsiteY9" fmla="*/ 1073604 h 1073604"/>
              <a:gd name="connsiteX10" fmla="*/ 13834 w 609600"/>
              <a:gd name="connsiteY10" fmla="*/ 1073604 h 1073604"/>
              <a:gd name="connsiteX11" fmla="*/ 0 w 609600"/>
              <a:gd name="connsiteY11" fmla="*/ 1059770 h 1073604"/>
              <a:gd name="connsiteX12" fmla="*/ 0 w 609600"/>
              <a:gd name="connsiteY12" fmla="*/ 1004434 h 1073604"/>
              <a:gd name="connsiteX13" fmla="*/ 13834 w 609600"/>
              <a:gd name="connsiteY13" fmla="*/ 990600 h 1073604"/>
              <a:gd name="connsiteX14" fmla="*/ 271462 w 609600"/>
              <a:gd name="connsiteY14" fmla="*/ 990600 h 1073604"/>
              <a:gd name="connsiteX15" fmla="*/ 271462 w 609600"/>
              <a:gd name="connsiteY15" fmla="*/ 11113 h 1073604"/>
              <a:gd name="connsiteX16" fmla="*/ 282575 w 609600"/>
              <a:gd name="connsiteY16" fmla="*/ 0 h 10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" h="1073604">
                <a:moveTo>
                  <a:pt x="282575" y="0"/>
                </a:moveTo>
                <a:lnTo>
                  <a:pt x="327024" y="0"/>
                </a:lnTo>
                <a:cubicBezTo>
                  <a:pt x="333162" y="0"/>
                  <a:pt x="338137" y="4975"/>
                  <a:pt x="338137" y="11113"/>
                </a:cubicBezTo>
                <a:lnTo>
                  <a:pt x="338137" y="990600"/>
                </a:lnTo>
                <a:lnTo>
                  <a:pt x="595766" y="990600"/>
                </a:lnTo>
                <a:cubicBezTo>
                  <a:pt x="603406" y="990600"/>
                  <a:pt x="609600" y="996794"/>
                  <a:pt x="609600" y="1004434"/>
                </a:cubicBezTo>
                <a:lnTo>
                  <a:pt x="609600" y="1059770"/>
                </a:lnTo>
                <a:cubicBezTo>
                  <a:pt x="609600" y="1067410"/>
                  <a:pt x="603406" y="1073604"/>
                  <a:pt x="595766" y="1073604"/>
                </a:cubicBezTo>
                <a:lnTo>
                  <a:pt x="327024" y="1073604"/>
                </a:lnTo>
                <a:lnTo>
                  <a:pt x="282575" y="1073604"/>
                </a:lnTo>
                <a:lnTo>
                  <a:pt x="13834" y="1073604"/>
                </a:lnTo>
                <a:cubicBezTo>
                  <a:pt x="6194" y="1073604"/>
                  <a:pt x="0" y="1067410"/>
                  <a:pt x="0" y="1059770"/>
                </a:cubicBezTo>
                <a:lnTo>
                  <a:pt x="0" y="1004434"/>
                </a:lnTo>
                <a:cubicBezTo>
                  <a:pt x="0" y="996794"/>
                  <a:pt x="6194" y="990600"/>
                  <a:pt x="13834" y="990600"/>
                </a:cubicBezTo>
                <a:lnTo>
                  <a:pt x="271462" y="990600"/>
                </a:lnTo>
                <a:lnTo>
                  <a:pt x="271462" y="11113"/>
                </a:lnTo>
                <a:cubicBezTo>
                  <a:pt x="271462" y="4975"/>
                  <a:pt x="276437" y="0"/>
                  <a:pt x="28257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urdle">
            <a:extLst>
              <a:ext uri="{FF2B5EF4-FFF2-40B4-BE49-F238E27FC236}">
                <a16:creationId xmlns:a16="http://schemas.microsoft.com/office/drawing/2014/main" id="{037ED1DB-5E7B-4E16-867A-9E063D92A765}"/>
              </a:ext>
            </a:extLst>
          </p:cNvPr>
          <p:cNvSpPr/>
          <p:nvPr/>
        </p:nvSpPr>
        <p:spPr>
          <a:xfrm>
            <a:off x="10069512" y="3997325"/>
            <a:ext cx="609600" cy="1073604"/>
          </a:xfrm>
          <a:custGeom>
            <a:avLst/>
            <a:gdLst>
              <a:gd name="connsiteX0" fmla="*/ 282575 w 609600"/>
              <a:gd name="connsiteY0" fmla="*/ 0 h 1073604"/>
              <a:gd name="connsiteX1" fmla="*/ 327024 w 609600"/>
              <a:gd name="connsiteY1" fmla="*/ 0 h 1073604"/>
              <a:gd name="connsiteX2" fmla="*/ 338137 w 609600"/>
              <a:gd name="connsiteY2" fmla="*/ 11113 h 1073604"/>
              <a:gd name="connsiteX3" fmla="*/ 338137 w 609600"/>
              <a:gd name="connsiteY3" fmla="*/ 990600 h 1073604"/>
              <a:gd name="connsiteX4" fmla="*/ 595766 w 609600"/>
              <a:gd name="connsiteY4" fmla="*/ 990600 h 1073604"/>
              <a:gd name="connsiteX5" fmla="*/ 609600 w 609600"/>
              <a:gd name="connsiteY5" fmla="*/ 1004434 h 1073604"/>
              <a:gd name="connsiteX6" fmla="*/ 609600 w 609600"/>
              <a:gd name="connsiteY6" fmla="*/ 1059770 h 1073604"/>
              <a:gd name="connsiteX7" fmla="*/ 595766 w 609600"/>
              <a:gd name="connsiteY7" fmla="*/ 1073604 h 1073604"/>
              <a:gd name="connsiteX8" fmla="*/ 327024 w 609600"/>
              <a:gd name="connsiteY8" fmla="*/ 1073604 h 1073604"/>
              <a:gd name="connsiteX9" fmla="*/ 282575 w 609600"/>
              <a:gd name="connsiteY9" fmla="*/ 1073604 h 1073604"/>
              <a:gd name="connsiteX10" fmla="*/ 13834 w 609600"/>
              <a:gd name="connsiteY10" fmla="*/ 1073604 h 1073604"/>
              <a:gd name="connsiteX11" fmla="*/ 0 w 609600"/>
              <a:gd name="connsiteY11" fmla="*/ 1059770 h 1073604"/>
              <a:gd name="connsiteX12" fmla="*/ 0 w 609600"/>
              <a:gd name="connsiteY12" fmla="*/ 1004434 h 1073604"/>
              <a:gd name="connsiteX13" fmla="*/ 13834 w 609600"/>
              <a:gd name="connsiteY13" fmla="*/ 990600 h 1073604"/>
              <a:gd name="connsiteX14" fmla="*/ 271462 w 609600"/>
              <a:gd name="connsiteY14" fmla="*/ 990600 h 1073604"/>
              <a:gd name="connsiteX15" fmla="*/ 271462 w 609600"/>
              <a:gd name="connsiteY15" fmla="*/ 11113 h 1073604"/>
              <a:gd name="connsiteX16" fmla="*/ 282575 w 609600"/>
              <a:gd name="connsiteY16" fmla="*/ 0 h 1073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" h="1073604">
                <a:moveTo>
                  <a:pt x="282575" y="0"/>
                </a:moveTo>
                <a:lnTo>
                  <a:pt x="327024" y="0"/>
                </a:lnTo>
                <a:cubicBezTo>
                  <a:pt x="333162" y="0"/>
                  <a:pt x="338137" y="4975"/>
                  <a:pt x="338137" y="11113"/>
                </a:cubicBezTo>
                <a:lnTo>
                  <a:pt x="338137" y="990600"/>
                </a:lnTo>
                <a:lnTo>
                  <a:pt x="595766" y="990600"/>
                </a:lnTo>
                <a:cubicBezTo>
                  <a:pt x="603406" y="990600"/>
                  <a:pt x="609600" y="996794"/>
                  <a:pt x="609600" y="1004434"/>
                </a:cubicBezTo>
                <a:lnTo>
                  <a:pt x="609600" y="1059770"/>
                </a:lnTo>
                <a:cubicBezTo>
                  <a:pt x="609600" y="1067410"/>
                  <a:pt x="603406" y="1073604"/>
                  <a:pt x="595766" y="1073604"/>
                </a:cubicBezTo>
                <a:lnTo>
                  <a:pt x="327024" y="1073604"/>
                </a:lnTo>
                <a:lnTo>
                  <a:pt x="282575" y="1073604"/>
                </a:lnTo>
                <a:lnTo>
                  <a:pt x="13834" y="1073604"/>
                </a:lnTo>
                <a:cubicBezTo>
                  <a:pt x="6194" y="1073604"/>
                  <a:pt x="0" y="1067410"/>
                  <a:pt x="0" y="1059770"/>
                </a:cubicBezTo>
                <a:lnTo>
                  <a:pt x="0" y="1004434"/>
                </a:lnTo>
                <a:cubicBezTo>
                  <a:pt x="0" y="996794"/>
                  <a:pt x="6194" y="990600"/>
                  <a:pt x="13834" y="990600"/>
                </a:cubicBezTo>
                <a:lnTo>
                  <a:pt x="271462" y="990600"/>
                </a:lnTo>
                <a:lnTo>
                  <a:pt x="271462" y="11113"/>
                </a:lnTo>
                <a:cubicBezTo>
                  <a:pt x="271462" y="4975"/>
                  <a:pt x="276437" y="0"/>
                  <a:pt x="282575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5BF9CF94-E392-4D02-9AFB-509436FCD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600" y="4351798"/>
            <a:ext cx="774700" cy="71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ee the source image">
            <a:extLst>
              <a:ext uri="{FF2B5EF4-FFF2-40B4-BE49-F238E27FC236}">
                <a16:creationId xmlns:a16="http://schemas.microsoft.com/office/drawing/2014/main" id="{72C1C914-3B1D-496E-82DE-F72A460FD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" y="4424820"/>
            <a:ext cx="609600" cy="65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68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  <p:bldP spid="2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7423-4F5A-46BF-A4FD-CC32564D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F374E-D911-47F2-AA1E-BF98F0ECC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Boundaries</a:t>
            </a:r>
          </a:p>
          <a:p>
            <a:r>
              <a:rPr lang="en-US" dirty="0"/>
              <a:t>Active Scanning</a:t>
            </a:r>
          </a:p>
          <a:p>
            <a:r>
              <a:rPr lang="en-US" dirty="0"/>
              <a:t>Network Security</a:t>
            </a:r>
          </a:p>
          <a:p>
            <a:r>
              <a:rPr lang="en-US" dirty="0"/>
              <a:t>Content Verification</a:t>
            </a:r>
          </a:p>
        </p:txBody>
      </p:sp>
    </p:spTree>
    <p:extLst>
      <p:ext uri="{BB962C8B-B14F-4D97-AF65-F5344CB8AC3E}">
        <p14:creationId xmlns:p14="http://schemas.microsoft.com/office/powerpoint/2010/main" val="2268707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74ED43C4-28FD-4BF0-BAAE-5F839791174E}"/>
              </a:ext>
            </a:extLst>
          </p:cNvPr>
          <p:cNvSpPr/>
          <p:nvPr/>
        </p:nvSpPr>
        <p:spPr>
          <a:xfrm>
            <a:off x="4753341" y="4818888"/>
            <a:ext cx="2446067" cy="877824"/>
          </a:xfrm>
          <a:prstGeom prst="wedgeRectCallout">
            <a:avLst>
              <a:gd name="adj1" fmla="val -91486"/>
              <a:gd name="adj2" fmla="val -7292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A212F59E-A208-42CC-B97A-016FAF2A0982}"/>
              </a:ext>
            </a:extLst>
          </p:cNvPr>
          <p:cNvSpPr/>
          <p:nvPr/>
        </p:nvSpPr>
        <p:spPr>
          <a:xfrm>
            <a:off x="4753340" y="5414675"/>
            <a:ext cx="2446067" cy="563413"/>
          </a:xfrm>
          <a:prstGeom prst="wedgeRectCallout">
            <a:avLst>
              <a:gd name="adj1" fmla="val -90738"/>
              <a:gd name="adj2" fmla="val 5692"/>
            </a:avLst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53F65-1112-4EFB-93B9-C9B696949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&amp; Authorization </a:t>
            </a:r>
          </a:p>
        </p:txBody>
      </p:sp>
      <p:grpSp>
        <p:nvGrpSpPr>
          <p:cNvPr id="4" name="Authentication">
            <a:extLst>
              <a:ext uri="{FF2B5EF4-FFF2-40B4-BE49-F238E27FC236}">
                <a16:creationId xmlns:a16="http://schemas.microsoft.com/office/drawing/2014/main" id="{ADFFE9EB-94A0-479E-9D57-C2892AEEFD28}"/>
              </a:ext>
            </a:extLst>
          </p:cNvPr>
          <p:cNvGrpSpPr/>
          <p:nvPr/>
        </p:nvGrpSpPr>
        <p:grpSpPr>
          <a:xfrm>
            <a:off x="7965944" y="3336054"/>
            <a:ext cx="857250" cy="739009"/>
            <a:chOff x="4314167" y="3606147"/>
            <a:chExt cx="857250" cy="739009"/>
          </a:xfrm>
        </p:grpSpPr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8416D9AF-F10C-4C12-8EEB-FF417131265A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2" descr="See the source image">
              <a:extLst>
                <a:ext uri="{FF2B5EF4-FFF2-40B4-BE49-F238E27FC236}">
                  <a16:creationId xmlns:a16="http://schemas.microsoft.com/office/drawing/2014/main" id="{E7FA4DB2-58DC-48D8-83AD-BC9C49A6B2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A4F2267-B47B-4919-B9CF-C0F6C376B831}"/>
              </a:ext>
            </a:extLst>
          </p:cNvPr>
          <p:cNvGrpSpPr/>
          <p:nvPr/>
        </p:nvGrpSpPr>
        <p:grpSpPr>
          <a:xfrm>
            <a:off x="8645926" y="3682655"/>
            <a:ext cx="857250" cy="769546"/>
            <a:chOff x="9796927" y="4002915"/>
            <a:chExt cx="857250" cy="769546"/>
          </a:xfrm>
        </p:grpSpPr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93E3AFEE-A3F8-4BD4-96DF-E331BCE2EE2B}"/>
                </a:ext>
              </a:extLst>
            </p:cNvPr>
            <p:cNvSpPr/>
            <p:nvPr/>
          </p:nvSpPr>
          <p:spPr>
            <a:xfrm>
              <a:off x="9796927" y="4018184"/>
              <a:ext cx="857250" cy="739009"/>
            </a:xfrm>
            <a:prstGeom prst="hexag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902F424-53C5-4777-84DC-6DB31FA48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49671" y="4002915"/>
              <a:ext cx="769545" cy="769546"/>
            </a:xfrm>
            <a:prstGeom prst="rect">
              <a:avLst/>
            </a:prstGeom>
          </p:spPr>
        </p:pic>
      </p:grpSp>
      <p:pic>
        <p:nvPicPr>
          <p:cNvPr id="12" name="Picture 8" descr="See the source image">
            <a:extLst>
              <a:ext uri="{FF2B5EF4-FFF2-40B4-BE49-F238E27FC236}">
                <a16:creationId xmlns:a16="http://schemas.microsoft.com/office/drawing/2014/main" id="{81239285-FFC4-4738-9E81-38EE21340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" y="3408956"/>
            <a:ext cx="609600" cy="65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CDF972D2-EA01-411F-88F4-49EE051A3D5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9550" t="24379" r="40046" b="24641"/>
          <a:stretch/>
        </p:blipFill>
        <p:spPr>
          <a:xfrm rot="16200000" flipH="1">
            <a:off x="6189676" y="3148032"/>
            <a:ext cx="486607" cy="93948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08EC7CD-BA9B-4A90-8AA3-8660FCB87F1B}"/>
              </a:ext>
            </a:extLst>
          </p:cNvPr>
          <p:cNvSpPr txBox="1"/>
          <p:nvPr/>
        </p:nvSpPr>
        <p:spPr>
          <a:xfrm>
            <a:off x="7464479" y="4537512"/>
            <a:ext cx="4007471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Permissions:</a:t>
            </a:r>
          </a:p>
          <a:p>
            <a:pPr lvl="1"/>
            <a:r>
              <a:rPr lang="en-US" dirty="0"/>
              <a:t>Read – Pull</a:t>
            </a:r>
          </a:p>
          <a:p>
            <a:pPr lvl="1"/>
            <a:r>
              <a:rPr lang="en-US" dirty="0"/>
              <a:t>Write – Push</a:t>
            </a:r>
          </a:p>
          <a:p>
            <a:pPr lvl="1"/>
            <a:r>
              <a:rPr lang="en-US" dirty="0"/>
              <a:t>Sign – content trust</a:t>
            </a:r>
          </a:p>
          <a:p>
            <a:pPr lvl="1"/>
            <a:r>
              <a:rPr lang="en-US" dirty="0"/>
              <a:t>List – repos and tags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/>
              <a:t>Update meta-data – expiration date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D5DB16-18A1-4389-BF28-E4657269C379}"/>
              </a:ext>
            </a:extLst>
          </p:cNvPr>
          <p:cNvSpPr txBox="1"/>
          <p:nvPr/>
        </p:nvSpPr>
        <p:spPr>
          <a:xfrm>
            <a:off x="4469878" y="4537512"/>
            <a:ext cx="2769716" cy="20313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Authentication:</a:t>
            </a:r>
          </a:p>
          <a:p>
            <a:pPr lvl="1"/>
            <a:r>
              <a:rPr lang="en-US" dirty="0"/>
              <a:t>Username/Password?</a:t>
            </a:r>
          </a:p>
          <a:p>
            <a:pPr lvl="1"/>
            <a:r>
              <a:rPr lang="en-US" dirty="0"/>
              <a:t>2FA</a:t>
            </a:r>
          </a:p>
          <a:p>
            <a:pPr lvl="1"/>
            <a:r>
              <a:rPr lang="en-US" dirty="0"/>
              <a:t>Token</a:t>
            </a:r>
          </a:p>
          <a:p>
            <a:pPr lvl="1"/>
            <a:r>
              <a:rPr lang="en-US" dirty="0"/>
              <a:t>Certificate</a:t>
            </a:r>
          </a:p>
          <a:p>
            <a:pPr lvl="1"/>
            <a:r>
              <a:rPr lang="en-US" dirty="0"/>
              <a:t>Time based</a:t>
            </a:r>
          </a:p>
          <a:p>
            <a:pPr lvl="1"/>
            <a:r>
              <a:rPr lang="en-US" dirty="0"/>
              <a:t>Revocable?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8CCA9445-15D8-4306-A859-79ADBB1103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705" y="4639961"/>
            <a:ext cx="780290" cy="780290"/>
          </a:xfrm>
          <a:prstGeom prst="rect">
            <a:avLst/>
          </a:prstGeom>
        </p:spPr>
      </p:pic>
      <p:pic>
        <p:nvPicPr>
          <p:cNvPr id="84" name="Picture 83" descr="A picture containing wheel, transport&#10;&#10;Description automatically generated">
            <a:extLst>
              <a:ext uri="{FF2B5EF4-FFF2-40B4-BE49-F238E27FC236}">
                <a16:creationId xmlns:a16="http://schemas.microsoft.com/office/drawing/2014/main" id="{433AE9B6-529B-4A29-9442-4648669221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705" y="5414675"/>
            <a:ext cx="780290" cy="78029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2E3702E1-1E63-4689-AD83-8A74C3334F4D}"/>
              </a:ext>
            </a:extLst>
          </p:cNvPr>
          <p:cNvSpPr/>
          <p:nvPr/>
        </p:nvSpPr>
        <p:spPr>
          <a:xfrm>
            <a:off x="2121921" y="4845440"/>
            <a:ext cx="712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Users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35E9C57-54AB-4D8D-8F9E-BDC086BEA7E9}"/>
              </a:ext>
            </a:extLst>
          </p:cNvPr>
          <p:cNvSpPr/>
          <p:nvPr/>
        </p:nvSpPr>
        <p:spPr>
          <a:xfrm>
            <a:off x="1873391" y="5648543"/>
            <a:ext cx="960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Services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51E1742-AF7C-4F8C-A5A5-C3B0F608BEE7}"/>
              </a:ext>
            </a:extLst>
          </p:cNvPr>
          <p:cNvSpPr txBox="1"/>
          <p:nvPr/>
        </p:nvSpPr>
        <p:spPr>
          <a:xfrm>
            <a:off x="2289731" y="1533620"/>
            <a:ext cx="6356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B8724ED-153D-4D2D-AA5E-9E685FF4AA5B}"/>
              </a:ext>
            </a:extLst>
          </p:cNvPr>
          <p:cNvSpPr/>
          <p:nvPr/>
        </p:nvSpPr>
        <p:spPr>
          <a:xfrm>
            <a:off x="5340034" y="1326200"/>
            <a:ext cx="6966319" cy="1660979"/>
          </a:xfrm>
          <a:prstGeom prst="rect">
            <a:avLst/>
          </a:prstGeom>
          <a:solidFill>
            <a:srgbClr val="FDF79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Above">
              <a:rot lat="21317298" lon="21018657" rev="204987"/>
            </a:camera>
            <a:lightRig rig="threePt" dir="t"/>
          </a:scene3d>
          <a:sp3d extrusionH="76200">
            <a:bevelB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Provide the least permissions required to get the job done.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Runtime clusters </a:t>
            </a:r>
            <a:r>
              <a:rPr lang="en-US" sz="2000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should </a:t>
            </a:r>
            <a:r>
              <a:rPr lang="en-US" sz="2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only be able pull images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 Systems </a:t>
            </a:r>
            <a:r>
              <a:rPr lang="en-US" sz="2000" i="1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should </a:t>
            </a:r>
            <a:r>
              <a:rPr lang="en-US" sz="2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 able to push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Who can sign images?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4DAECFA-842D-48AA-91B0-4D85E2E1672D}"/>
              </a:ext>
            </a:extLst>
          </p:cNvPr>
          <p:cNvSpPr/>
          <p:nvPr/>
        </p:nvSpPr>
        <p:spPr>
          <a:xfrm>
            <a:off x="158429" y="1387549"/>
            <a:ext cx="5049151" cy="1660979"/>
          </a:xfrm>
          <a:prstGeom prst="rect">
            <a:avLst/>
          </a:prstGeom>
          <a:solidFill>
            <a:srgbClr val="FDF79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Above">
              <a:rot lat="21317298" lon="21018657" rev="204987"/>
            </a:camera>
            <a:lightRig rig="threePt" dir="t"/>
          </a:scene3d>
          <a:sp3d extrusionH="76200">
            <a:bevelB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Require the most stringent 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Users – 2fa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Services – rotatable, </a:t>
            </a:r>
            <a:br>
              <a:rPr lang="en-US" sz="2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2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revocable, time-based tokens</a:t>
            </a:r>
          </a:p>
        </p:txBody>
      </p:sp>
    </p:spTree>
    <p:extLst>
      <p:ext uri="{BB962C8B-B14F-4D97-AF65-F5344CB8AC3E}">
        <p14:creationId xmlns:p14="http://schemas.microsoft.com/office/powerpoint/2010/main" val="2405420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0.37969 -0.0046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84" y="-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6 L 0.12579 0.0094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89" y="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36" grpId="0" animBg="1"/>
      <p:bldP spid="37" grpId="0" animBg="1"/>
      <p:bldP spid="85" grpId="0"/>
      <p:bldP spid="86" grpId="0"/>
      <p:bldP spid="90" grpId="0" animBg="1"/>
      <p:bldP spid="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E5F6C195-1EA7-43F2-9AAC-0487372B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Managing Base Images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C26CF1-8966-4F0F-9D77-CA1B90176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2096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A773E-ACBF-4567-81E9-679FD88D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Your Base Images Secure?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563680FF-5AE3-4EFA-A018-DA708FDDE8EB}"/>
              </a:ext>
            </a:extLst>
          </p:cNvPr>
          <p:cNvSpPr txBox="1">
            <a:spLocks/>
          </p:cNvSpPr>
          <p:nvPr/>
        </p:nvSpPr>
        <p:spPr>
          <a:xfrm>
            <a:off x="838200" y="357367"/>
            <a:ext cx="10515600" cy="132556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Are Your Base </a:t>
            </a:r>
            <a:r>
              <a:rPr lang="en-US" strike="sngStrike" dirty="0">
                <a:solidFill>
                  <a:schemeClr val="bg1">
                    <a:lumMod val="85000"/>
                  </a:schemeClr>
                </a:solidFill>
              </a:rPr>
              <a:t>Images</a:t>
            </a:r>
            <a:r>
              <a:rPr lang="en-US" dirty="0"/>
              <a:t> Artifacts Secure?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4B5A864-2547-4D3A-A7E5-7851B1845B9E}"/>
              </a:ext>
            </a:extLst>
          </p:cNvPr>
          <p:cNvSpPr/>
          <p:nvPr/>
        </p:nvSpPr>
        <p:spPr>
          <a:xfrm>
            <a:off x="4683523" y="2550969"/>
            <a:ext cx="2153784" cy="397363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dirty="0"/>
              <a:t>contoso.azurecr.io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3920E5D-5B07-4781-B3FE-4F697927EABF}"/>
              </a:ext>
            </a:extLst>
          </p:cNvPr>
          <p:cNvSpPr/>
          <p:nvPr/>
        </p:nvSpPr>
        <p:spPr>
          <a:xfrm>
            <a:off x="4890695" y="3135678"/>
            <a:ext cx="1140755" cy="10253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" tIns="0" rtlCol="0" anchor="t"/>
          <a:lstStyle/>
          <a:p>
            <a:r>
              <a:rPr lang="en-US" sz="1200" dirty="0"/>
              <a:t>staging-artifacts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C194802-A09C-45EE-85AA-EC27DE453188}"/>
              </a:ext>
            </a:extLst>
          </p:cNvPr>
          <p:cNvSpPr/>
          <p:nvPr/>
        </p:nvSpPr>
        <p:spPr>
          <a:xfrm>
            <a:off x="4890695" y="5285064"/>
            <a:ext cx="1140755" cy="6059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" tIns="0" rtlCol="0" anchor="t"/>
          <a:lstStyle/>
          <a:p>
            <a:r>
              <a:rPr lang="en-US" sz="1200" dirty="0"/>
              <a:t>departments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D57EF59-C870-43D3-9E7D-C4EE45E960ED}"/>
              </a:ext>
            </a:extLst>
          </p:cNvPr>
          <p:cNvSpPr/>
          <p:nvPr/>
        </p:nvSpPr>
        <p:spPr>
          <a:xfrm>
            <a:off x="4890695" y="5947558"/>
            <a:ext cx="1140755" cy="44912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" tIns="0" rtlCol="0" anchor="t"/>
          <a:lstStyle/>
          <a:p>
            <a:r>
              <a:rPr lang="en-US" sz="1200" dirty="0"/>
              <a:t>dev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4F8C057-B75A-4C48-A6D9-F155497A305E}"/>
              </a:ext>
            </a:extLst>
          </p:cNvPr>
          <p:cNvSpPr/>
          <p:nvPr/>
        </p:nvSpPr>
        <p:spPr>
          <a:xfrm>
            <a:off x="4890695" y="4217638"/>
            <a:ext cx="1140755" cy="102538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45720" tIns="0" rtlCol="0" anchor="t"/>
          <a:lstStyle/>
          <a:p>
            <a:r>
              <a:rPr lang="en-US" sz="1200" dirty="0"/>
              <a:t>base-artifacts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39CF15B-2F48-4CF9-BAD9-030F2017D249}"/>
              </a:ext>
            </a:extLst>
          </p:cNvPr>
          <p:cNvSpPr/>
          <p:nvPr/>
        </p:nvSpPr>
        <p:spPr>
          <a:xfrm>
            <a:off x="5817318" y="4607013"/>
            <a:ext cx="1078478" cy="17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java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41F6EEE-4170-4049-8DEB-36843396031B}"/>
              </a:ext>
            </a:extLst>
          </p:cNvPr>
          <p:cNvSpPr/>
          <p:nvPr/>
        </p:nvSpPr>
        <p:spPr>
          <a:xfrm>
            <a:off x="5817318" y="4822097"/>
            <a:ext cx="1078478" cy="17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dotnet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8F1D227-8F14-435C-ACEF-9013C11B8E3D}"/>
              </a:ext>
            </a:extLst>
          </p:cNvPr>
          <p:cNvSpPr/>
          <p:nvPr/>
        </p:nvSpPr>
        <p:spPr>
          <a:xfrm>
            <a:off x="5817318" y="5459382"/>
            <a:ext cx="1078478" cy="17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marketing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9FD760F-FDB6-4E9F-AA6C-E8CCD80DBE0F}"/>
              </a:ext>
            </a:extLst>
          </p:cNvPr>
          <p:cNvSpPr/>
          <p:nvPr/>
        </p:nvSpPr>
        <p:spPr>
          <a:xfrm>
            <a:off x="5817318" y="6081717"/>
            <a:ext cx="1078478" cy="17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falcon-team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646F82B-F828-48F3-9493-7F47ECCDE1A0}"/>
              </a:ext>
            </a:extLst>
          </p:cNvPr>
          <p:cNvSpPr/>
          <p:nvPr/>
        </p:nvSpPr>
        <p:spPr>
          <a:xfrm>
            <a:off x="5817318" y="6295965"/>
            <a:ext cx="1078478" cy="17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warriors-team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A5E329F-DF05-4ED3-9EE1-C9CCBC90D534}"/>
              </a:ext>
            </a:extLst>
          </p:cNvPr>
          <p:cNvSpPr/>
          <p:nvPr/>
        </p:nvSpPr>
        <p:spPr>
          <a:xfrm>
            <a:off x="5817318" y="5675183"/>
            <a:ext cx="1078478" cy="17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warranty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391DA75-723A-4598-8FFB-C13F6ED4420D}"/>
              </a:ext>
            </a:extLst>
          </p:cNvPr>
          <p:cNvSpPr/>
          <p:nvPr/>
        </p:nvSpPr>
        <p:spPr>
          <a:xfrm>
            <a:off x="5817318" y="5037181"/>
            <a:ext cx="1078478" cy="17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wordpress</a:t>
            </a:r>
            <a:endParaRPr lang="en-US" sz="12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8381B6C-F08D-4F8D-ADBE-43339AC6B6C7}"/>
              </a:ext>
            </a:extLst>
          </p:cNvPr>
          <p:cNvSpPr/>
          <p:nvPr/>
        </p:nvSpPr>
        <p:spPr>
          <a:xfrm>
            <a:off x="5817318" y="3305639"/>
            <a:ext cx="1078478" cy="17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node</a:t>
            </a:r>
          </a:p>
        </p:txBody>
      </p:sp>
      <p:pic>
        <p:nvPicPr>
          <p:cNvPr id="66" name="Node-base">
            <a:extLst>
              <a:ext uri="{FF2B5EF4-FFF2-40B4-BE49-F238E27FC236}">
                <a16:creationId xmlns:a16="http://schemas.microsoft.com/office/drawing/2014/main" id="{F05DA910-D76A-4DA1-A873-67E174C8CA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5928822" y="4415304"/>
            <a:ext cx="195941" cy="142757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170BCC10-0B68-455E-B74A-CC30AC0B8302}"/>
              </a:ext>
            </a:extLst>
          </p:cNvPr>
          <p:cNvSpPr/>
          <p:nvPr/>
        </p:nvSpPr>
        <p:spPr>
          <a:xfrm>
            <a:off x="5817318" y="3525053"/>
            <a:ext cx="1078478" cy="17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java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756FF88-C8DD-41C4-ABC5-76238C4034E9}"/>
              </a:ext>
            </a:extLst>
          </p:cNvPr>
          <p:cNvSpPr/>
          <p:nvPr/>
        </p:nvSpPr>
        <p:spPr>
          <a:xfrm>
            <a:off x="5817318" y="3740137"/>
            <a:ext cx="1078478" cy="17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dotnet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72FAD56-A2E2-4094-9FF1-FBE3BE9E19F3}"/>
              </a:ext>
            </a:extLst>
          </p:cNvPr>
          <p:cNvSpPr/>
          <p:nvPr/>
        </p:nvSpPr>
        <p:spPr>
          <a:xfrm>
            <a:off x="5817318" y="3955221"/>
            <a:ext cx="1078478" cy="17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wordpress</a:t>
            </a:r>
            <a:endParaRPr lang="en-US" sz="1200" dirty="0"/>
          </a:p>
        </p:txBody>
      </p:sp>
      <p:grpSp>
        <p:nvGrpSpPr>
          <p:cNvPr id="10" name="MCR">
            <a:extLst>
              <a:ext uri="{FF2B5EF4-FFF2-40B4-BE49-F238E27FC236}">
                <a16:creationId xmlns:a16="http://schemas.microsoft.com/office/drawing/2014/main" id="{A60230CC-F2C5-4BAD-8188-0BB44658C109}"/>
              </a:ext>
            </a:extLst>
          </p:cNvPr>
          <p:cNvGrpSpPr/>
          <p:nvPr/>
        </p:nvGrpSpPr>
        <p:grpSpPr>
          <a:xfrm>
            <a:off x="1119913" y="3455269"/>
            <a:ext cx="789823" cy="553580"/>
            <a:chOff x="2693602" y="4255008"/>
            <a:chExt cx="789935" cy="55366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645DD7-A301-411B-A1A4-D4919A53C187}"/>
                </a:ext>
              </a:extLst>
            </p:cNvPr>
            <p:cNvSpPr txBox="1"/>
            <p:nvPr/>
          </p:nvSpPr>
          <p:spPr>
            <a:xfrm>
              <a:off x="2693602" y="4608585"/>
              <a:ext cx="789935" cy="2000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 defTabSz="914201">
                <a:defRPr/>
              </a:pPr>
              <a:r>
                <a:rPr lang="en-US" sz="700" kern="0" dirty="0">
                  <a:solidFill>
                    <a:sysClr val="windowText" lastClr="000000"/>
                  </a:solidFill>
                  <a:latin typeface="Calibri" panose="020F0502020204030204"/>
                </a:rPr>
                <a:t>MCR</a:t>
              </a:r>
            </a:p>
          </p:txBody>
        </p:sp>
        <p:pic>
          <p:nvPicPr>
            <p:cNvPr id="14" name="MCR" descr="C:\Users\steve\AppData\Local\Temp\SNAGHTML3c2ca0f.PNG">
              <a:extLst>
                <a:ext uri="{FF2B5EF4-FFF2-40B4-BE49-F238E27FC236}">
                  <a16:creationId xmlns:a16="http://schemas.microsoft.com/office/drawing/2014/main" id="{9DD3B6FD-99D1-47BE-A283-B1A06D7B7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373" y="4255008"/>
              <a:ext cx="439154" cy="403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62348B9-9501-46EC-9CCB-780F2951E826}"/>
              </a:ext>
            </a:extLst>
          </p:cNvPr>
          <p:cNvGrpSpPr/>
          <p:nvPr/>
        </p:nvGrpSpPr>
        <p:grpSpPr>
          <a:xfrm>
            <a:off x="3882330" y="1718962"/>
            <a:ext cx="1066517" cy="921400"/>
            <a:chOff x="4709527" y="3746417"/>
            <a:chExt cx="1066517" cy="9214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630FBA-EEE2-4ABC-8872-599E8FFBE8F9}"/>
                </a:ext>
              </a:extLst>
            </p:cNvPr>
            <p:cNvSpPr/>
            <p:nvPr/>
          </p:nvSpPr>
          <p:spPr>
            <a:xfrm>
              <a:off x="4709527" y="4175374"/>
              <a:ext cx="106651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95848"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Private Registry</a:t>
              </a:r>
            </a:p>
            <a:p>
              <a:pPr algn="ctr" defTabSz="895848">
                <a:defRPr/>
              </a:pP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acr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ecr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gcr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dtr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harbor,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jfrog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…</a:t>
              </a:r>
            </a:p>
          </p:txBody>
        </p:sp>
        <p:pic>
          <p:nvPicPr>
            <p:cNvPr id="20" name="ACR">
              <a:extLst>
                <a:ext uri="{FF2B5EF4-FFF2-40B4-BE49-F238E27FC236}">
                  <a16:creationId xmlns:a16="http://schemas.microsoft.com/office/drawing/2014/main" id="{AA09A782-184C-4ABE-A309-1F5033335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41752" y="3746417"/>
              <a:ext cx="554543" cy="554543"/>
            </a:xfrm>
            <a:prstGeom prst="rect">
              <a:avLst/>
            </a:prstGeom>
          </p:spPr>
        </p:pic>
      </p:grpSp>
      <p:pic>
        <p:nvPicPr>
          <p:cNvPr id="22" name="Quay" descr="Image result for quay registry icon">
            <a:extLst>
              <a:ext uri="{FF2B5EF4-FFF2-40B4-BE49-F238E27FC236}">
                <a16:creationId xmlns:a16="http://schemas.microsoft.com/office/drawing/2014/main" id="{51584B5D-6503-4303-A7D6-D2267CAB4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625" y="4962131"/>
            <a:ext cx="516399" cy="14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GitHub" descr="A close up of a logo&#10;&#10;Description automatically generated">
            <a:extLst>
              <a:ext uri="{FF2B5EF4-FFF2-40B4-BE49-F238E27FC236}">
                <a16:creationId xmlns:a16="http://schemas.microsoft.com/office/drawing/2014/main" id="{BB7B73A2-14B1-4604-81DE-BEB41B7E44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446" y="5408505"/>
            <a:ext cx="506756" cy="50675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E3B3F59-7A20-470A-824D-D7DC528D9C52}"/>
              </a:ext>
            </a:extLst>
          </p:cNvPr>
          <p:cNvSpPr/>
          <p:nvPr/>
        </p:nvSpPr>
        <p:spPr>
          <a:xfrm>
            <a:off x="929640" y="1690687"/>
            <a:ext cx="1257300" cy="495776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Public Registries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24CBBF-2B91-40D8-BF83-29C2F7DA2367}"/>
              </a:ext>
            </a:extLst>
          </p:cNvPr>
          <p:cNvSpPr/>
          <p:nvPr/>
        </p:nvSpPr>
        <p:spPr>
          <a:xfrm>
            <a:off x="3882330" y="1690688"/>
            <a:ext cx="4918769" cy="49577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Your Environment</a:t>
            </a:r>
          </a:p>
          <a:p>
            <a:pPr algn="ctr"/>
            <a:r>
              <a:rPr lang="en-US" sz="1400" dirty="0" err="1">
                <a:solidFill>
                  <a:sysClr val="windowText" lastClr="000000"/>
                </a:solidFill>
              </a:rPr>
              <a:t>aws</a:t>
            </a:r>
            <a:r>
              <a:rPr lang="en-US" sz="1400" dirty="0">
                <a:solidFill>
                  <a:sysClr val="windowText" lastClr="000000"/>
                </a:solidFill>
              </a:rPr>
              <a:t>, azure, google, on-prem, …</a:t>
            </a:r>
          </a:p>
        </p:txBody>
      </p:sp>
      <p:sp>
        <p:nvSpPr>
          <p:cNvPr id="32" name="Cloud 31">
            <a:extLst>
              <a:ext uri="{FF2B5EF4-FFF2-40B4-BE49-F238E27FC236}">
                <a16:creationId xmlns:a16="http://schemas.microsoft.com/office/drawing/2014/main" id="{74125E94-C72E-4525-A7C2-C937D83B9A18}"/>
              </a:ext>
            </a:extLst>
          </p:cNvPr>
          <p:cNvSpPr/>
          <p:nvPr/>
        </p:nvSpPr>
        <p:spPr>
          <a:xfrm>
            <a:off x="2350985" y="3199028"/>
            <a:ext cx="1405705" cy="7242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Public Internet</a:t>
            </a:r>
          </a:p>
        </p:txBody>
      </p:sp>
      <p:sp>
        <p:nvSpPr>
          <p:cNvPr id="37" name="Lightning Bolt 36">
            <a:extLst>
              <a:ext uri="{FF2B5EF4-FFF2-40B4-BE49-F238E27FC236}">
                <a16:creationId xmlns:a16="http://schemas.microsoft.com/office/drawing/2014/main" id="{10BC598C-9F20-4CE3-B929-145F79F6A704}"/>
              </a:ext>
            </a:extLst>
          </p:cNvPr>
          <p:cNvSpPr/>
          <p:nvPr/>
        </p:nvSpPr>
        <p:spPr>
          <a:xfrm flipH="1">
            <a:off x="3155746" y="3555691"/>
            <a:ext cx="377127" cy="573559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201">
              <a:defRPr/>
            </a:pPr>
            <a:endParaRPr lang="en-US" kern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8E7B714-63A8-4091-A909-AF8A3F4C52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4244" y="2753270"/>
            <a:ext cx="637674" cy="48576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60C4C490-EA7B-4A3B-AD68-636A8BA001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23482" y="3186116"/>
            <a:ext cx="637674" cy="48576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FF08EB9-C2D9-4862-AEAC-43A41CD58F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2988" y="3399178"/>
            <a:ext cx="637674" cy="48576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1EF5EC-2B7C-479E-A7A2-605341A018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81918" y="3923284"/>
            <a:ext cx="485393" cy="485768"/>
          </a:xfrm>
          <a:prstGeom prst="rect">
            <a:avLst/>
          </a:prstGeom>
        </p:spPr>
      </p:pic>
      <p:pic>
        <p:nvPicPr>
          <p:cNvPr id="67" name="Node-Hub">
            <a:extLst>
              <a:ext uri="{FF2B5EF4-FFF2-40B4-BE49-F238E27FC236}">
                <a16:creationId xmlns:a16="http://schemas.microsoft.com/office/drawing/2014/main" id="{28701133-CF32-41F6-9847-3A49FC274A5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1416854" y="2749711"/>
            <a:ext cx="195941" cy="142757"/>
          </a:xfrm>
          <a:prstGeom prst="rect">
            <a:avLst/>
          </a:prstGeom>
        </p:spPr>
      </p:pic>
      <p:pic>
        <p:nvPicPr>
          <p:cNvPr id="42" name="code" descr="A picture containing plate, dishware, tableware, object&#10;&#10;Description automatically generated">
            <a:extLst>
              <a:ext uri="{FF2B5EF4-FFF2-40B4-BE49-F238E27FC236}">
                <a16:creationId xmlns:a16="http://schemas.microsoft.com/office/drawing/2014/main" id="{14C5332B-3A04-4AB9-8457-6801DCE5A9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934" y="7057792"/>
            <a:ext cx="283717" cy="283717"/>
          </a:xfrm>
          <a:prstGeom prst="rect">
            <a:avLst/>
          </a:prstGeom>
        </p:spPr>
      </p:pic>
      <p:pic>
        <p:nvPicPr>
          <p:cNvPr id="71" name="marketing-image">
            <a:extLst>
              <a:ext uri="{FF2B5EF4-FFF2-40B4-BE49-F238E27FC236}">
                <a16:creationId xmlns:a16="http://schemas.microsoft.com/office/drawing/2014/main" id="{D3D0A573-82C8-43B2-94D4-367C132662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4069733" y="3808795"/>
            <a:ext cx="195941" cy="142757"/>
          </a:xfrm>
          <a:prstGeom prst="rect">
            <a:avLst/>
          </a:prstGeom>
        </p:spPr>
      </p:pic>
      <p:pic>
        <p:nvPicPr>
          <p:cNvPr id="78" name="SecurityScanning" descr="Image result for azure security center logo">
            <a:extLst>
              <a:ext uri="{FF2B5EF4-FFF2-40B4-BE49-F238E27FC236}">
                <a16:creationId xmlns:a16="http://schemas.microsoft.com/office/drawing/2014/main" id="{715163B9-D260-47DA-9AEE-29890FD2A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31" y="2613745"/>
            <a:ext cx="283612" cy="374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Docker Hub">
            <a:extLst>
              <a:ext uri="{FF2B5EF4-FFF2-40B4-BE49-F238E27FC236}">
                <a16:creationId xmlns:a16="http://schemas.microsoft.com/office/drawing/2014/main" id="{13501FA0-238E-4DAE-A873-AF57E1C3EFE1}"/>
              </a:ext>
            </a:extLst>
          </p:cNvPr>
          <p:cNvGrpSpPr/>
          <p:nvPr/>
        </p:nvGrpSpPr>
        <p:grpSpPr>
          <a:xfrm>
            <a:off x="1118208" y="2550969"/>
            <a:ext cx="793232" cy="617613"/>
            <a:chOff x="8081204" y="5137617"/>
            <a:chExt cx="1358036" cy="1057369"/>
          </a:xfrm>
        </p:grpSpPr>
        <p:pic>
          <p:nvPicPr>
            <p:cNvPr id="7" name="Docker Hub" descr="Image result for docker hub logo">
              <a:extLst>
                <a:ext uri="{FF2B5EF4-FFF2-40B4-BE49-F238E27FC236}">
                  <a16:creationId xmlns:a16="http://schemas.microsoft.com/office/drawing/2014/main" id="{EC9D1828-2ADC-4ED8-B78D-97244066E8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35"/>
            <a:stretch/>
          </p:blipFill>
          <p:spPr bwMode="auto">
            <a:xfrm>
              <a:off x="8280189" y="5137617"/>
              <a:ext cx="1070675" cy="88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0BA746-2DA2-48AF-B240-C748D44EADFE}"/>
                </a:ext>
              </a:extLst>
            </p:cNvPr>
            <p:cNvSpPr txBox="1"/>
            <p:nvPr/>
          </p:nvSpPr>
          <p:spPr>
            <a:xfrm>
              <a:off x="8081204" y="5795130"/>
              <a:ext cx="1358036" cy="3998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201"/>
              <a:r>
                <a:rPr lang="en-US" sz="900" dirty="0">
                  <a:solidFill>
                    <a:sysClr val="windowText" lastClr="000000"/>
                  </a:solidFill>
                  <a:latin typeface="Calibri" panose="020F0502020204030204"/>
                </a:rPr>
                <a:t>Docker Hub</a:t>
              </a:r>
            </a:p>
          </p:txBody>
        </p:sp>
      </p:grpSp>
      <p:pic>
        <p:nvPicPr>
          <p:cNvPr id="18" name="ACR Build">
            <a:extLst>
              <a:ext uri="{FF2B5EF4-FFF2-40B4-BE49-F238E27FC236}">
                <a16:creationId xmlns:a16="http://schemas.microsoft.com/office/drawing/2014/main" id="{0111DB08-A988-4DF7-8D81-B20DFC00A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5825" y="3494892"/>
            <a:ext cx="497937" cy="497937"/>
          </a:xfrm>
          <a:prstGeom prst="rect">
            <a:avLst/>
          </a:prstGeom>
        </p:spPr>
      </p:pic>
      <p:pic>
        <p:nvPicPr>
          <p:cNvPr id="69" name="Redhat" descr="A close up of a logo&#10;&#10;Description automatically generated">
            <a:extLst>
              <a:ext uri="{FF2B5EF4-FFF2-40B4-BE49-F238E27FC236}">
                <a16:creationId xmlns:a16="http://schemas.microsoft.com/office/drawing/2014/main" id="{1261AF9A-33F0-4EE4-83F2-765A8F74CD2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5" t="27708" r="13421" b="13191"/>
          <a:stretch/>
        </p:blipFill>
        <p:spPr>
          <a:xfrm>
            <a:off x="1276492" y="4128163"/>
            <a:ext cx="476665" cy="47397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3A0B0483-E0D6-4B0A-8C19-ACD423486407}"/>
              </a:ext>
            </a:extLst>
          </p:cNvPr>
          <p:cNvSpPr/>
          <p:nvPr/>
        </p:nvSpPr>
        <p:spPr>
          <a:xfrm>
            <a:off x="5817318" y="4387599"/>
            <a:ext cx="1078478" cy="1730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node</a:t>
            </a:r>
          </a:p>
        </p:txBody>
      </p:sp>
      <p:pic>
        <p:nvPicPr>
          <p:cNvPr id="72" name="Node-staging">
            <a:extLst>
              <a:ext uri="{FF2B5EF4-FFF2-40B4-BE49-F238E27FC236}">
                <a16:creationId xmlns:a16="http://schemas.microsoft.com/office/drawing/2014/main" id="{54FF4F93-55E0-48DE-9727-426C0366EA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5928822" y="3340721"/>
            <a:ext cx="195941" cy="142757"/>
          </a:xfrm>
          <a:prstGeom prst="rect">
            <a:avLst/>
          </a:prstGeom>
        </p:spPr>
      </p:pic>
      <p:sp>
        <p:nvSpPr>
          <p:cNvPr id="83" name="Rectangle 82">
            <a:extLst>
              <a:ext uri="{FF2B5EF4-FFF2-40B4-BE49-F238E27FC236}">
                <a16:creationId xmlns:a16="http://schemas.microsoft.com/office/drawing/2014/main" id="{FC331311-8836-4513-A720-7584C7369F0F}"/>
              </a:ext>
            </a:extLst>
          </p:cNvPr>
          <p:cNvSpPr/>
          <p:nvPr/>
        </p:nvSpPr>
        <p:spPr>
          <a:xfrm>
            <a:off x="2769541" y="4275345"/>
            <a:ext cx="6318562" cy="1660979"/>
          </a:xfrm>
          <a:prstGeom prst="rect">
            <a:avLst/>
          </a:prstGeom>
          <a:solidFill>
            <a:srgbClr val="FDF79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Above">
              <a:rot lat="21317298" lon="21018657" rev="204987"/>
            </a:camera>
            <a:lightRig rig="threePt" dir="t"/>
          </a:scene3d>
          <a:sp3d extrusionH="76200">
            <a:bevelB w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Buffer base artifacts in your secured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Scan, test, validate base artifacts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Automate all of this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 protected and available, when things outside your control aren’t secured or available</a:t>
            </a:r>
          </a:p>
        </p:txBody>
      </p:sp>
      <p:pic>
        <p:nvPicPr>
          <p:cNvPr id="85" name="Twistlock" descr="Related image">
            <a:extLst>
              <a:ext uri="{FF2B5EF4-FFF2-40B4-BE49-F238E27FC236}">
                <a16:creationId xmlns:a16="http://schemas.microsoft.com/office/drawing/2014/main" id="{F73DD1B0-0D8E-4E02-AE85-64D32B2DD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337" y="2459815"/>
            <a:ext cx="960866" cy="24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80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40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41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4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4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2.59259E-6 C 0.05664 0.16852 0.36289 0.08472 0.43489 0.0835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5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3.7037E-6 C -0.09101 -3.7037E-6 -0.10729 0.15486 0.06198 0.15672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5" y="7824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7" presetClass="path" presetSubtype="0" accel="50000" decel="50000" fill="hold" nodeType="clickEffect">
                                  <p:stCondLst>
                                    <p:cond delay="700"/>
                                  </p:stCondLst>
                                  <p:childTnLst>
                                    <p:animMotion origin="layout" path="M -2.08333E-7 1.48148E-6 C -0.08854 1.48148E-6 -0.0793 -0.08542 -0.15482 -0.08634 " pathEditMode="relative" rAng="0" ptsTypes="AA">
                                      <p:cBhvr>
                                        <p:cTn id="109" dur="1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-4329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1.48148E-6 L -0.00105 -0.48704 " pathEditMode="relative" rAng="0" ptsTypes="AA">
                                      <p:cBhvr>
                                        <p:cTn id="111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2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4.07407E-6 C 0.00209 0.17084 0.13737 0.24399 0.21459 0.24213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4" presetClass="exit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1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4" presetClass="exit" presetSubtype="5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1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4" presetClass="exit" presetSubtype="5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4" presetClass="exit" presetSubtype="5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1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4" presetClass="exit" presetSubtype="5" fill="hold" grpId="2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randombar(vertical)">
                                      <p:cBhvr>
                                        <p:cTn id="13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4" presetClass="exit" presetSubtype="5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1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4" presetClass="exit" presetSubtype="5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1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4" presetClass="exit" presetSubtype="5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animEffect transition="out" filter="randombar(vertical)">
                                      <p:cBhvr>
                                        <p:cTn id="1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73" grpId="0" animBg="1"/>
      <p:bldP spid="53" grpId="0" animBg="1"/>
      <p:bldP spid="44" grpId="0" animBg="1"/>
      <p:bldP spid="45" grpId="0" animBg="1"/>
      <p:bldP spid="54" grpId="0" animBg="1"/>
      <p:bldP spid="74" grpId="0" animBg="1"/>
      <p:bldP spid="75" grpId="0" animBg="1"/>
      <p:bldP spid="76" grpId="0" animBg="1"/>
      <p:bldP spid="77" grpId="0" animBg="1"/>
      <p:bldP spid="31" grpId="0" animBg="1"/>
      <p:bldP spid="32" grpId="0" animBg="1"/>
      <p:bldP spid="32" grpId="1" animBg="1"/>
      <p:bldP spid="32" grpId="2" animBg="1"/>
      <p:bldP spid="37" grpId="0" animBg="1"/>
      <p:bldP spid="37" grpId="1" animBg="1"/>
      <p:bldP spid="43" grpId="0" animBg="1"/>
      <p:bldP spid="83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8|2.1|3.5|2.5|2.4|2|2.2|2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1.9|3.6|3.7|2.4|4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1065</TotalTime>
  <Words>892</Words>
  <Application>Microsoft Office PowerPoint</Application>
  <PresentationFormat>Widescreen</PresentationFormat>
  <Paragraphs>235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Segoe UI</vt:lpstr>
      <vt:lpstr>Office Theme</vt:lpstr>
      <vt:lpstr>Securing Container Workloads Build, Sign, Scan, Push, Deploy &amp; VNets</vt:lpstr>
      <vt:lpstr>Where do you start?  What are the components of securing workflows? </vt:lpstr>
      <vt:lpstr>PowerPoint Presentation</vt:lpstr>
      <vt:lpstr>Security isn’t definitive it’s a matter of time, effort and how determined someone is.</vt:lpstr>
      <vt:lpstr>Multiple Lines Of Defense</vt:lpstr>
      <vt:lpstr>Multiple Approaches</vt:lpstr>
      <vt:lpstr>Authentication &amp; Authorization </vt:lpstr>
      <vt:lpstr>Managing Base Images</vt:lpstr>
      <vt:lpstr>Are Your Base Images Secure?</vt:lpstr>
      <vt:lpstr>Container Workflows…</vt:lpstr>
      <vt:lpstr>Container Lifecycle Primitives</vt:lpstr>
      <vt:lpstr>Container Registries  Secured by Default</vt:lpstr>
      <vt:lpstr>Secured By Default</vt:lpstr>
      <vt:lpstr>PowerPoint Presentation</vt:lpstr>
      <vt:lpstr>VNET &amp; Firewalls   </vt:lpstr>
      <vt:lpstr>VNet &amp; Firewall Rules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Container Workloads Build, Sign, Scan, Push, Deploy &amp; VNets</dc:title>
  <dc:creator>Steve Lasker</dc:creator>
  <cp:lastModifiedBy>Steve Lasker</cp:lastModifiedBy>
  <cp:revision>16</cp:revision>
  <dcterms:created xsi:type="dcterms:W3CDTF">2019-05-15T21:28:25Z</dcterms:created>
  <dcterms:modified xsi:type="dcterms:W3CDTF">2019-05-16T16:36:22Z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stevelas@microsoft.com</vt:lpwstr>
  </property>
  <property fmtid="{D5CDD505-2E9C-101B-9397-08002B2CF9AE}" pid="5" name="MSIP_Label_f42aa342-8706-4288-bd11-ebb85995028c_SetDate">
    <vt:lpwstr>2019-05-15T21:29:31.4733095Z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224036ce-cdc2-462c-a52d-85113afaec70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