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3"/>
  </p:sldMasterIdLst>
  <p:notesMasterIdLst>
    <p:notesMasterId r:id="rId27"/>
  </p:notesMasterIdLst>
  <p:handoutMasterIdLst>
    <p:handoutMasterId r:id="rId28"/>
  </p:handoutMasterIdLst>
  <p:sldIdLst>
    <p:sldId id="1661" r:id="rId4"/>
    <p:sldId id="1806" r:id="rId5"/>
    <p:sldId id="1820" r:id="rId6"/>
    <p:sldId id="1815" r:id="rId7"/>
    <p:sldId id="1816" r:id="rId8"/>
    <p:sldId id="1817" r:id="rId9"/>
    <p:sldId id="1818" r:id="rId10"/>
    <p:sldId id="1826" r:id="rId11"/>
    <p:sldId id="1819" r:id="rId12"/>
    <p:sldId id="321" r:id="rId13"/>
    <p:sldId id="1821" r:id="rId14"/>
    <p:sldId id="1829" r:id="rId15"/>
    <p:sldId id="1527" r:id="rId16"/>
    <p:sldId id="1822" r:id="rId17"/>
    <p:sldId id="1823" r:id="rId18"/>
    <p:sldId id="1830" r:id="rId19"/>
    <p:sldId id="1824" r:id="rId20"/>
    <p:sldId id="1827" r:id="rId21"/>
    <p:sldId id="1828" r:id="rId22"/>
    <p:sldId id="1825" r:id="rId23"/>
    <p:sldId id="1831" r:id="rId24"/>
    <p:sldId id="1814" r:id="rId25"/>
    <p:sldId id="1532"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Build Template" id="{A073DAE3-B461-442F-A3D3-6642BD875E45}">
          <p14:sldIdLst>
            <p14:sldId id="1661"/>
            <p14:sldId id="1806"/>
            <p14:sldId id="1820"/>
            <p14:sldId id="1815"/>
            <p14:sldId id="1816"/>
            <p14:sldId id="1817"/>
            <p14:sldId id="1818"/>
            <p14:sldId id="1826"/>
            <p14:sldId id="1819"/>
            <p14:sldId id="321"/>
            <p14:sldId id="1821"/>
            <p14:sldId id="1829"/>
            <p14:sldId id="1527"/>
            <p14:sldId id="1822"/>
            <p14:sldId id="1823"/>
            <p14:sldId id="1830"/>
            <p14:sldId id="1824"/>
            <p14:sldId id="1827"/>
            <p14:sldId id="1828"/>
            <p14:sldId id="1825"/>
            <p14:sldId id="1831"/>
            <p14:sldId id="181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78D4"/>
    <a:srgbClr val="E6E6E6"/>
    <a:srgbClr val="1A1A1A"/>
    <a:srgbClr val="FFFFFF"/>
    <a:srgbClr val="107C10"/>
    <a:srgbClr val="EAEAEA"/>
    <a:srgbClr val="004B50"/>
    <a:srgbClr val="008272"/>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21" y="370"/>
      </p:cViewPr>
      <p:guideLst/>
    </p:cSldViewPr>
  </p:slideViewPr>
  <p:notesTextViewPr>
    <p:cViewPr>
      <p:scale>
        <a:sx n="1" d="1"/>
        <a:sy n="1" d="1"/>
      </p:scale>
      <p:origin x="0" y="0"/>
    </p:cViewPr>
  </p:notesTextViewPr>
  <p:sorterViewPr>
    <p:cViewPr>
      <p:scale>
        <a:sx n="100" d="100"/>
        <a:sy n="100" d="100"/>
      </p:scale>
      <p:origin x="0" y="-3245"/>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5/2/2018 10:51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5/2/2018 10:51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Building Resilient Microservices with .NET Core and Azure Container Services (AKS)</a:t>
            </a:r>
          </a:p>
          <a:p>
            <a:r>
              <a:rPr lang="en-US" sz="882" b="1" i="0" kern="1200">
                <a:solidFill>
                  <a:schemeClr val="tx1"/>
                </a:solidFill>
                <a:effectLst/>
                <a:latin typeface="Segoe UI Light" pitchFamily="34" charset="0"/>
                <a:ea typeface="+mn-ea"/>
                <a:cs typeface="+mn-cs"/>
              </a:rPr>
              <a:t>Code:</a:t>
            </a:r>
            <a:r>
              <a:rPr lang="en-US" sz="882" b="0" i="0" kern="1200">
                <a:solidFill>
                  <a:schemeClr val="tx1"/>
                </a:solidFill>
                <a:effectLst/>
                <a:latin typeface="Segoe UI Light" pitchFamily="34" charset="0"/>
                <a:ea typeface="+mn-ea"/>
                <a:cs typeface="+mn-cs"/>
              </a:rPr>
              <a:t> BRK2141</a:t>
            </a:r>
          </a:p>
          <a:p>
            <a:r>
              <a:rPr lang="en-US" sz="882" b="1" i="0" kern="1200">
                <a:solidFill>
                  <a:schemeClr val="tx1"/>
                </a:solidFill>
                <a:effectLst/>
                <a:latin typeface="Segoe UI Light" pitchFamily="34" charset="0"/>
                <a:ea typeface="+mn-ea"/>
                <a:cs typeface="+mn-cs"/>
              </a:rPr>
              <a:t>Type:</a:t>
            </a:r>
            <a:r>
              <a:rPr lang="en-US" sz="882" b="0" i="0" kern="1200">
                <a:solidFill>
                  <a:schemeClr val="tx1"/>
                </a:solidFill>
                <a:effectLst/>
                <a:latin typeface="Segoe UI Light" pitchFamily="34" charset="0"/>
                <a:ea typeface="+mn-ea"/>
                <a:cs typeface="+mn-cs"/>
              </a:rPr>
              <a:t> Breakout 45 minute</a:t>
            </a:r>
          </a:p>
          <a:p>
            <a:r>
              <a:rPr lang="en-US" sz="882" b="1" i="0" kern="1200">
                <a:solidFill>
                  <a:schemeClr val="tx1"/>
                </a:solidFill>
                <a:effectLst/>
                <a:latin typeface="Segoe UI Light" pitchFamily="34" charset="0"/>
                <a:ea typeface="+mn-ea"/>
                <a:cs typeface="+mn-cs"/>
              </a:rPr>
              <a:t>Track(s):</a:t>
            </a:r>
            <a:r>
              <a:rPr lang="en-US" sz="882" b="0" i="0" kern="1200">
                <a:solidFill>
                  <a:schemeClr val="tx1"/>
                </a:solidFill>
                <a:effectLst/>
                <a:latin typeface="Segoe UI Light" pitchFamily="34" charset="0"/>
                <a:ea typeface="+mn-ea"/>
                <a:cs typeface="+mn-cs"/>
              </a:rPr>
              <a:t> Applications and Infrastructure</a:t>
            </a:r>
          </a:p>
          <a:p>
            <a:r>
              <a:rPr lang="en-US" sz="882" b="1" i="0" kern="1200">
                <a:solidFill>
                  <a:schemeClr val="tx1"/>
                </a:solidFill>
                <a:effectLst/>
                <a:latin typeface="Segoe UI Light" pitchFamily="34" charset="0"/>
                <a:ea typeface="+mn-ea"/>
                <a:cs typeface="+mn-cs"/>
              </a:rPr>
              <a:t>Speaker(s):</a:t>
            </a:r>
            <a:r>
              <a:rPr lang="en-US" sz="882" b="0" i="0" kern="1200">
                <a:solidFill>
                  <a:schemeClr val="tx1"/>
                </a:solidFill>
                <a:effectLst/>
                <a:latin typeface="Segoe UI Light" pitchFamily="34" charset="0"/>
                <a:ea typeface="+mn-ea"/>
                <a:cs typeface="+mn-cs"/>
              </a:rPr>
              <a:t> Glenn Condron, Steve Lasker</a:t>
            </a:r>
          </a:p>
          <a:p>
            <a:r>
              <a:rPr lang="en-US" sz="882" b="1" i="0" kern="1200">
                <a:solidFill>
                  <a:schemeClr val="tx1"/>
                </a:solidFill>
                <a:effectLst/>
                <a:latin typeface="Segoe UI Light" pitchFamily="34" charset="0"/>
                <a:ea typeface="+mn-ea"/>
                <a:cs typeface="+mn-cs"/>
              </a:rPr>
              <a:t>Timeslot:</a:t>
            </a:r>
            <a:r>
              <a:rPr lang="en-US" sz="882" b="0" i="0" kern="1200">
                <a:solidFill>
                  <a:schemeClr val="tx1"/>
                </a:solidFill>
                <a:effectLst/>
                <a:latin typeface="Segoe UI Light" pitchFamily="34" charset="0"/>
                <a:ea typeface="+mn-ea"/>
                <a:cs typeface="+mn-cs"/>
              </a:rPr>
              <a:t> Monday, May 7 2:45 PM-3:30 PM</a:t>
            </a:r>
          </a:p>
          <a:p>
            <a:r>
              <a:rPr lang="en-US" sz="882" b="1" i="0" kern="1200" err="1">
                <a:solidFill>
                  <a:schemeClr val="tx1"/>
                </a:solidFill>
                <a:effectLst/>
                <a:latin typeface="Segoe UI Light" pitchFamily="34" charset="0"/>
                <a:ea typeface="+mn-ea"/>
                <a:cs typeface="+mn-cs"/>
              </a:rPr>
              <a:t>Abstract:</a:t>
            </a:r>
            <a:r>
              <a:rPr lang="en-US" sz="882" b="0" i="0" kern="1200" err="1">
                <a:solidFill>
                  <a:schemeClr val="tx1"/>
                </a:solidFill>
                <a:effectLst/>
                <a:latin typeface="Segoe UI Light" pitchFamily="34" charset="0"/>
                <a:ea typeface="+mn-ea"/>
                <a:cs typeface="+mn-cs"/>
              </a:rPr>
              <a:t>Microservices</a:t>
            </a:r>
            <a:r>
              <a:rPr lang="en-US" sz="882" b="0" i="0" kern="1200">
                <a:solidFill>
                  <a:schemeClr val="tx1"/>
                </a:solidFill>
                <a:effectLst/>
                <a:latin typeface="Segoe UI Light" pitchFamily="34" charset="0"/>
                <a:ea typeface="+mn-ea"/>
                <a:cs typeface="+mn-cs"/>
              </a:rPr>
              <a:t> are highly scalable, resilient, and composable units of deployment for modern applications. But building them is hard. There are a lot of development and deployment considerations to take into account. In this session we'll show you how we're making .NET Core microservices easier to build with new application patterns in .NET Core 2.1 as well as how to deploy and manage them with Kubernetes and Helm.</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89364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Orchestrator icon from: http://cdn.marketplaceimages.windowsphone.com/v8/images/f58edb21-b20c-4315-b837-6cee21n442cd?imageType=ws_icon_large</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a:solidFill>
                  <a:schemeClr val="tx1"/>
                </a:solidFill>
                <a:effectLst/>
                <a:latin typeface="Segoe UI Light" pitchFamily="34" charset="0"/>
                <a:ea typeface="+mn-ea"/>
                <a:cs typeface="+mn-cs"/>
              </a:rPr>
              <a:t>https://git-scm.com/book/en/v2/Git-Branching-Basic-Branching-and-Merging </a:t>
            </a:r>
          </a:p>
          <a:p>
            <a:endParaRPr lang="en-US"/>
          </a:p>
        </p:txBody>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5/3/2018 4:11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2753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51240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High-level, walk through a helm chart</a:t>
            </a:r>
          </a:p>
          <a:p>
            <a:r>
              <a:rPr lang="en-US"/>
              <a:t>Helm upgrade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9620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5/2/2018 10:51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8"/>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8"/>
            <a:ext cx="3550972" cy="307777"/>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mn-lt"/>
                <a:ea typeface="+mn-ea"/>
                <a:cs typeface="Segoe UI Semilight" panose="020B04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dark)">
    <p:bg>
      <p:bgRef idx="1001">
        <a:schemeClr val="bg1"/>
      </p:bgRef>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2205452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61537812"/>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216356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3303340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3071028E-16C3-4002-B04C-173B0E47CA17}"/>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9761C388-D05E-4BD1-8D7C-196F5BE5DA66}"/>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BCE48BC3-17FF-42D3-9B26-17258F2E572A}"/>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883FAF49-2747-46DC-BE92-CD844B707AB0}"/>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spTree>
    <p:extLst>
      <p:ext uri="{BB962C8B-B14F-4D97-AF65-F5344CB8AC3E}">
        <p14:creationId xmlns:p14="http://schemas.microsoft.com/office/powerpoint/2010/main" val="1215558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whit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77" r:id="rId1"/>
    <p:sldLayoutId id="2147484648" r:id="rId2"/>
    <p:sldLayoutId id="2147484240" r:id="rId3"/>
    <p:sldLayoutId id="2147484241" r:id="rId4"/>
    <p:sldLayoutId id="2147484474" r:id="rId5"/>
    <p:sldLayoutId id="2147484245" r:id="rId6"/>
    <p:sldLayoutId id="2147484247" r:id="rId7"/>
    <p:sldLayoutId id="2147484639" r:id="rId8"/>
    <p:sldLayoutId id="2147484603" r:id="rId9"/>
    <p:sldLayoutId id="2147484649" r:id="rId10"/>
    <p:sldLayoutId id="2147484645" r:id="rId11"/>
    <p:sldLayoutId id="2147484646" r:id="rId12"/>
    <p:sldLayoutId id="2147484647" r:id="rId13"/>
    <p:sldLayoutId id="2147484249" r:id="rId14"/>
    <p:sldLayoutId id="2147484640" r:id="rId15"/>
    <p:sldLayoutId id="2147484582" r:id="rId16"/>
    <p:sldLayoutId id="2147484641" r:id="rId17"/>
    <p:sldLayoutId id="2147484584" r:id="rId18"/>
    <p:sldLayoutId id="2147484583" r:id="rId19"/>
    <p:sldLayoutId id="2147484256" r:id="rId20"/>
    <p:sldLayoutId id="2147484257" r:id="rId21"/>
    <p:sldLayoutId id="2147484585" r:id="rId22"/>
    <p:sldLayoutId id="2147484299" r:id="rId23"/>
    <p:sldLayoutId id="2147484263" r:id="rId24"/>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9.svg"/><Relationship Id="rId7" Type="http://schemas.openxmlformats.org/officeDocument/2006/relationships/image" Target="../media/image13.png"/><Relationship Id="rId12" Type="http://schemas.openxmlformats.org/officeDocument/2006/relationships/image" Target="../media/image17.svg"/><Relationship Id="rId2" Type="http://schemas.openxmlformats.org/officeDocument/2006/relationships/image" Target="../media/image8.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15.emf"/><Relationship Id="rId4" Type="http://schemas.openxmlformats.org/officeDocument/2006/relationships/image" Target="../media/image10.emf"/><Relationship Id="rId9" Type="http://schemas.microsoft.com/office/2007/relationships/hdphoto" Target="../media/hdphoto1.wdp"/><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9.svg"/><Relationship Id="rId7" Type="http://schemas.openxmlformats.org/officeDocument/2006/relationships/image" Target="../media/image13.png"/><Relationship Id="rId12" Type="http://schemas.openxmlformats.org/officeDocument/2006/relationships/image" Target="../media/image17.svg"/><Relationship Id="rId2" Type="http://schemas.openxmlformats.org/officeDocument/2006/relationships/image" Target="../media/image8.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15.emf"/><Relationship Id="rId4" Type="http://schemas.openxmlformats.org/officeDocument/2006/relationships/image" Target="../media/image10.emf"/><Relationship Id="rId9" Type="http://schemas.microsoft.com/office/2007/relationships/hdphoto" Target="../media/hdphoto1.wdp"/><Relationship Id="rId1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ACBBDC-01EE-433B-82BD-B36410353B68}"/>
              </a:ext>
            </a:extLst>
          </p:cNvPr>
          <p:cNvSpPr/>
          <p:nvPr/>
        </p:nvSpPr>
        <p:spPr bwMode="auto">
          <a:xfrm>
            <a:off x="54322" y="-270827"/>
            <a:ext cx="13628915" cy="72281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Moon 8">
            <a:extLst>
              <a:ext uri="{FF2B5EF4-FFF2-40B4-BE49-F238E27FC236}">
                <a16:creationId xmlns:a16="http://schemas.microsoft.com/office/drawing/2014/main" id="{BD98F3ED-F231-4C9A-B9BE-EC18C5FF30D7}"/>
              </a:ext>
            </a:extLst>
          </p:cNvPr>
          <p:cNvSpPr/>
          <p:nvPr/>
        </p:nvSpPr>
        <p:spPr bwMode="auto">
          <a:xfrm rot="19800000">
            <a:off x="-2400041" y="3789020"/>
            <a:ext cx="1342230" cy="2684460"/>
          </a:xfrm>
          <a:prstGeom prst="mo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Star: 16 Points 3">
            <a:extLst>
              <a:ext uri="{FF2B5EF4-FFF2-40B4-BE49-F238E27FC236}">
                <a16:creationId xmlns:a16="http://schemas.microsoft.com/office/drawing/2014/main" id="{F288AE8A-8D1E-4559-A2D3-2503CC16A3F7}"/>
              </a:ext>
            </a:extLst>
          </p:cNvPr>
          <p:cNvSpPr/>
          <p:nvPr/>
        </p:nvSpPr>
        <p:spPr bwMode="auto">
          <a:xfrm>
            <a:off x="-3259666" y="3554162"/>
            <a:ext cx="2117707" cy="1962218"/>
          </a:xfrm>
          <a:prstGeom prst="star16">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4BA098B2-5B6D-4D00-A75B-6CB820463C42}"/>
              </a:ext>
            </a:extLst>
          </p:cNvPr>
          <p:cNvSpPr/>
          <p:nvPr/>
        </p:nvSpPr>
        <p:spPr bwMode="auto">
          <a:xfrm>
            <a:off x="4303151" y="3429000"/>
            <a:ext cx="2421349" cy="2348472"/>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672FFA9-23ED-4727-9F9D-5273F2A75402}"/>
              </a:ext>
            </a:extLst>
          </p:cNvPr>
          <p:cNvSpPr/>
          <p:nvPr/>
        </p:nvSpPr>
        <p:spPr bwMode="auto">
          <a:xfrm>
            <a:off x="74645" y="3731360"/>
            <a:ext cx="2613521" cy="1520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1218966">
              <a:defRPr/>
            </a:pPr>
            <a:r>
              <a:rPr lang="en-US" sz="1176" b="1" kern="0">
                <a:solidFill>
                  <a:schemeClr val="bg1"/>
                </a:solidFill>
                <a:latin typeface="Consolas" panose="020B0609020204030204" pitchFamily="49" charset="0"/>
              </a:rPr>
              <a:t>docker build –t web:1</a:t>
            </a:r>
          </a:p>
          <a:p>
            <a:pPr defTabSz="1218966">
              <a:defRPr/>
            </a:pPr>
            <a:r>
              <a:rPr lang="en-US" sz="1176" b="1" kern="0">
                <a:solidFill>
                  <a:schemeClr val="bg1"/>
                </a:solidFill>
                <a:latin typeface="Consolas" panose="020B0609020204030204" pitchFamily="49" charset="0"/>
              </a:rPr>
              <a:t>docker build –t api:1</a:t>
            </a:r>
          </a:p>
          <a:p>
            <a:pPr defTabSz="1218966">
              <a:defRPr/>
            </a:pPr>
            <a:r>
              <a:rPr lang="en-US" sz="1176" b="1" kern="0">
                <a:solidFill>
                  <a:schemeClr val="bg1"/>
                </a:solidFill>
                <a:latin typeface="Consolas" panose="020B0609020204030204" pitchFamily="49" charset="0"/>
              </a:rPr>
              <a:t>docker build –t cache:1</a:t>
            </a:r>
          </a:p>
          <a:p>
            <a:pPr defTabSz="1218966">
              <a:defRPr/>
            </a:pPr>
            <a:endParaRPr lang="en-US" sz="1176" b="1" kern="0">
              <a:solidFill>
                <a:schemeClr val="bg1"/>
              </a:solidFill>
              <a:latin typeface="Consolas" panose="020B0609020204030204" pitchFamily="49" charset="0"/>
            </a:endParaRPr>
          </a:p>
          <a:p>
            <a:pPr defTabSz="1218966">
              <a:defRPr/>
            </a:pPr>
            <a:r>
              <a:rPr lang="en-US" sz="1176" b="1" kern="0">
                <a:solidFill>
                  <a:schemeClr val="bg1"/>
                </a:solidFill>
                <a:latin typeface="Consolas" panose="020B0609020204030204" pitchFamily="49" charset="0"/>
              </a:rPr>
              <a:t>docker push web:1</a:t>
            </a:r>
          </a:p>
          <a:p>
            <a:pPr defTabSz="1218966">
              <a:defRPr/>
            </a:pPr>
            <a:r>
              <a:rPr lang="en-US" sz="1176" b="1" kern="0">
                <a:solidFill>
                  <a:schemeClr val="bg1"/>
                </a:solidFill>
                <a:latin typeface="Consolas" panose="020B0609020204030204" pitchFamily="49" charset="0"/>
              </a:rPr>
              <a:t>docker push api:1</a:t>
            </a:r>
          </a:p>
          <a:p>
            <a:pPr defTabSz="1218966">
              <a:defRPr/>
            </a:pPr>
            <a:r>
              <a:rPr lang="en-US" sz="1176" b="1" kern="0">
                <a:solidFill>
                  <a:schemeClr val="bg1"/>
                </a:solidFill>
                <a:latin typeface="Consolas" panose="020B0609020204030204" pitchFamily="49" charset="0"/>
              </a:rPr>
              <a:t>docker push cache:1</a:t>
            </a:r>
            <a:endParaRPr lang="en-US" sz="1176">
              <a:gradFill>
                <a:gsLst>
                  <a:gs pos="0">
                    <a:srgbClr val="FFFFFF"/>
                  </a:gs>
                  <a:gs pos="100000">
                    <a:srgbClr val="FFFFFF"/>
                  </a:gs>
                </a:gsLst>
                <a:lin ang="5400000" scaled="0"/>
              </a:gradFill>
              <a:ea typeface="Segoe UI" pitchFamily="34" charset="0"/>
              <a:cs typeface="Segoe UI" pitchFamily="34" charset="0"/>
            </a:endParaRPr>
          </a:p>
        </p:txBody>
      </p:sp>
      <p:grpSp>
        <p:nvGrpSpPr>
          <p:cNvPr id="1374" name="Group 1373"/>
          <p:cNvGrpSpPr/>
          <p:nvPr/>
        </p:nvGrpSpPr>
        <p:grpSpPr>
          <a:xfrm>
            <a:off x="8713881" y="1105938"/>
            <a:ext cx="2835369" cy="1633396"/>
            <a:chOff x="4156030" y="3448050"/>
            <a:chExt cx="2065507" cy="1191294"/>
          </a:xfrm>
        </p:grpSpPr>
        <p:sp>
          <p:nvSpPr>
            <p:cNvPr id="1375" name="Rectangle 1374"/>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376" name="Flowchart: Alternate Process 1375"/>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r>
                <a:rPr lang="en-US" sz="1467" b="1" kern="0">
                  <a:solidFill>
                    <a:prstClr val="black"/>
                  </a:solidFill>
                  <a:latin typeface="Lucida Console" panose="020B0609040504020204" pitchFamily="49" charset="0"/>
                </a:rPr>
                <a:t>HOST-A</a:t>
              </a:r>
            </a:p>
          </p:txBody>
        </p:sp>
      </p:grpSp>
      <p:grpSp>
        <p:nvGrpSpPr>
          <p:cNvPr id="1509" name="Group 1508"/>
          <p:cNvGrpSpPr/>
          <p:nvPr/>
        </p:nvGrpSpPr>
        <p:grpSpPr>
          <a:xfrm>
            <a:off x="10071282" y="1855078"/>
            <a:ext cx="721037" cy="444217"/>
            <a:chOff x="3240661" y="1005909"/>
            <a:chExt cx="540854" cy="333210"/>
          </a:xfrm>
        </p:grpSpPr>
        <p:grpSp>
          <p:nvGrpSpPr>
            <p:cNvPr id="1510" name="Group 1509"/>
            <p:cNvGrpSpPr/>
            <p:nvPr/>
          </p:nvGrpSpPr>
          <p:grpSpPr>
            <a:xfrm>
              <a:off x="3240661" y="1005909"/>
              <a:ext cx="540854" cy="333210"/>
              <a:chOff x="1926169" y="1632181"/>
              <a:chExt cx="540854" cy="333210"/>
            </a:xfrm>
          </p:grpSpPr>
          <p:sp>
            <p:nvSpPr>
              <p:cNvPr id="1512" name="Rectangle 1511"/>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13" name="Rectangle 1512"/>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514" name="Group 1513"/>
              <p:cNvGrpSpPr/>
              <p:nvPr/>
            </p:nvGrpSpPr>
            <p:grpSpPr>
              <a:xfrm>
                <a:off x="1989961" y="1665409"/>
                <a:ext cx="413499" cy="266755"/>
                <a:chOff x="1371600" y="2038342"/>
                <a:chExt cx="609600" cy="393263"/>
              </a:xfrm>
            </p:grpSpPr>
            <p:cxnSp>
              <p:nvCxnSpPr>
                <p:cNvPr id="1518" name="Straight Connector 1517"/>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519" name="Straight Connector 1518"/>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520" name="Straight Connector 1519"/>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521" name="Straight Connector 1520"/>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522" name="Straight Connector 1521"/>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523" name="Straight Connector 1522"/>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24" name="Straight Connector 1523"/>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25" name="Straight Connector 1524"/>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26" name="Straight Connector 1525"/>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15" name="Rectangle 1514"/>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16" name="Rectangle 1515"/>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17" name="Rectangle 1516"/>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511" name="Rectangle 1510"/>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00" kern="0">
                  <a:solidFill>
                    <a:srgbClr val="FFFFFF"/>
                  </a:solidFill>
                  <a:latin typeface="Calibri"/>
                </a:rPr>
                <a:t>web:1</a:t>
              </a:r>
            </a:p>
            <a:p>
              <a:pPr algn="ctr" defTabSz="1218966">
                <a:defRPr/>
              </a:pPr>
              <a:r>
                <a:rPr lang="en-US" sz="600" kern="0">
                  <a:solidFill>
                    <a:srgbClr val="FFFFFF"/>
                  </a:solidFill>
                  <a:latin typeface="Calibri"/>
                </a:rPr>
                <a:t>digest: 91e</a:t>
              </a:r>
            </a:p>
          </p:txBody>
        </p:sp>
      </p:grpSp>
      <p:grpSp>
        <p:nvGrpSpPr>
          <p:cNvPr id="1563" name="Group 1562"/>
          <p:cNvGrpSpPr/>
          <p:nvPr/>
        </p:nvGrpSpPr>
        <p:grpSpPr>
          <a:xfrm>
            <a:off x="10071282" y="2257905"/>
            <a:ext cx="721037" cy="444217"/>
            <a:chOff x="3240661" y="1005909"/>
            <a:chExt cx="540854" cy="333210"/>
          </a:xfrm>
        </p:grpSpPr>
        <p:grpSp>
          <p:nvGrpSpPr>
            <p:cNvPr id="1564" name="Group 1563"/>
            <p:cNvGrpSpPr/>
            <p:nvPr/>
          </p:nvGrpSpPr>
          <p:grpSpPr>
            <a:xfrm>
              <a:off x="3240661" y="1005909"/>
              <a:ext cx="540854" cy="333210"/>
              <a:chOff x="1926169" y="1632181"/>
              <a:chExt cx="540854" cy="333210"/>
            </a:xfrm>
          </p:grpSpPr>
          <p:sp>
            <p:nvSpPr>
              <p:cNvPr id="1566" name="Rectangle 1565"/>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67" name="Rectangle 1566"/>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568" name="Group 1567"/>
              <p:cNvGrpSpPr/>
              <p:nvPr/>
            </p:nvGrpSpPr>
            <p:grpSpPr>
              <a:xfrm>
                <a:off x="1989961" y="1665409"/>
                <a:ext cx="413499" cy="266755"/>
                <a:chOff x="1371600" y="2038342"/>
                <a:chExt cx="609600" cy="393263"/>
              </a:xfrm>
            </p:grpSpPr>
            <p:cxnSp>
              <p:nvCxnSpPr>
                <p:cNvPr id="1572" name="Straight Connector 1571"/>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573" name="Straight Connector 1572"/>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574" name="Straight Connector 1573"/>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575" name="Straight Connector 1574"/>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576" name="Straight Connector 1575"/>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577" name="Straight Connector 1576"/>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78" name="Straight Connector 1577"/>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79" name="Straight Connector 1578"/>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80" name="Straight Connector 1579"/>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69" name="Rectangle 1568"/>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70" name="Rectangle 1569"/>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71" name="Rectangle 1570"/>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565" name="Rectangle 1564"/>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latin typeface="Calibri"/>
                </a:rPr>
                <a:t>cache:1</a:t>
              </a:r>
            </a:p>
            <a:p>
              <a:pPr algn="ctr" defTabSz="1218966">
                <a:defRPr/>
              </a:pPr>
              <a:r>
                <a:rPr lang="en-US" sz="600" kern="0">
                  <a:latin typeface="Calibri"/>
                </a:rPr>
                <a:t>digest: 2re</a:t>
              </a:r>
            </a:p>
          </p:txBody>
        </p:sp>
      </p:grpSp>
      <p:grpSp>
        <p:nvGrpSpPr>
          <p:cNvPr id="1599" name="Group 1598"/>
          <p:cNvGrpSpPr/>
          <p:nvPr/>
        </p:nvGrpSpPr>
        <p:grpSpPr>
          <a:xfrm>
            <a:off x="10071282" y="1449188"/>
            <a:ext cx="721037" cy="444217"/>
            <a:chOff x="3240661" y="1005909"/>
            <a:chExt cx="540854" cy="333210"/>
          </a:xfrm>
        </p:grpSpPr>
        <p:grpSp>
          <p:nvGrpSpPr>
            <p:cNvPr id="1600" name="Group 1599"/>
            <p:cNvGrpSpPr/>
            <p:nvPr/>
          </p:nvGrpSpPr>
          <p:grpSpPr>
            <a:xfrm>
              <a:off x="3240661" y="1005909"/>
              <a:ext cx="540854" cy="333210"/>
              <a:chOff x="1926169" y="1632181"/>
              <a:chExt cx="540854" cy="333210"/>
            </a:xfrm>
          </p:grpSpPr>
          <p:sp>
            <p:nvSpPr>
              <p:cNvPr id="1602" name="Rectangle 1601"/>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03" name="Rectangle 1602"/>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604" name="Group 1603"/>
              <p:cNvGrpSpPr/>
              <p:nvPr/>
            </p:nvGrpSpPr>
            <p:grpSpPr>
              <a:xfrm>
                <a:off x="1989961" y="1665409"/>
                <a:ext cx="413499" cy="266755"/>
                <a:chOff x="1371600" y="2038342"/>
                <a:chExt cx="609600" cy="393263"/>
              </a:xfrm>
            </p:grpSpPr>
            <p:cxnSp>
              <p:nvCxnSpPr>
                <p:cNvPr id="1608" name="Straight Connector 1607"/>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09" name="Straight Connector 1608"/>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10" name="Straight Connector 1609"/>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11" name="Straight Connector 1610"/>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12" name="Straight Connector 1611"/>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13" name="Straight Connector 1612"/>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14" name="Straight Connector 1613"/>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15" name="Straight Connector 1614"/>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616" name="Straight Connector 1615"/>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605" name="Rectangle 1604"/>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06" name="Rectangle 1605"/>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07" name="Rectangle 1606"/>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601" name="Rectangle 1600"/>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00" kern="0">
                  <a:solidFill>
                    <a:schemeClr val="bg1"/>
                  </a:solidFill>
                  <a:latin typeface="Calibri"/>
                </a:rPr>
                <a:t>web:1</a:t>
              </a:r>
            </a:p>
            <a:p>
              <a:pPr algn="ctr" defTabSz="1218966">
                <a:defRPr/>
              </a:pPr>
              <a:r>
                <a:rPr lang="en-US" sz="600" kern="0">
                  <a:solidFill>
                    <a:schemeClr val="bg1"/>
                  </a:solidFill>
                  <a:latin typeface="Calibri"/>
                </a:rPr>
                <a:t>digest: 91e</a:t>
              </a:r>
            </a:p>
          </p:txBody>
        </p:sp>
      </p:grpSp>
      <p:grpSp>
        <p:nvGrpSpPr>
          <p:cNvPr id="1527" name="Group 1526"/>
          <p:cNvGrpSpPr/>
          <p:nvPr/>
        </p:nvGrpSpPr>
        <p:grpSpPr>
          <a:xfrm>
            <a:off x="10793567" y="1855078"/>
            <a:ext cx="721037" cy="444217"/>
            <a:chOff x="3240661" y="1005909"/>
            <a:chExt cx="540854" cy="333210"/>
          </a:xfrm>
        </p:grpSpPr>
        <p:grpSp>
          <p:nvGrpSpPr>
            <p:cNvPr id="1528" name="Group 1527"/>
            <p:cNvGrpSpPr/>
            <p:nvPr/>
          </p:nvGrpSpPr>
          <p:grpSpPr>
            <a:xfrm>
              <a:off x="3240661" y="1005909"/>
              <a:ext cx="540854" cy="333210"/>
              <a:chOff x="1926169" y="1632181"/>
              <a:chExt cx="540854" cy="333210"/>
            </a:xfrm>
          </p:grpSpPr>
          <p:sp>
            <p:nvSpPr>
              <p:cNvPr id="1530" name="Rectangle 1529"/>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31" name="Rectangle 1530"/>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532" name="Group 1531"/>
              <p:cNvGrpSpPr/>
              <p:nvPr/>
            </p:nvGrpSpPr>
            <p:grpSpPr>
              <a:xfrm>
                <a:off x="1989961" y="1665409"/>
                <a:ext cx="413499" cy="266755"/>
                <a:chOff x="1371600" y="2038342"/>
                <a:chExt cx="609600" cy="393263"/>
              </a:xfrm>
            </p:grpSpPr>
            <p:cxnSp>
              <p:nvCxnSpPr>
                <p:cNvPr id="1536" name="Straight Connector 1535"/>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537" name="Straight Connector 1536"/>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538" name="Straight Connector 1537"/>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539" name="Straight Connector 1538"/>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540" name="Straight Connector 1539"/>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541" name="Straight Connector 1540"/>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42" name="Straight Connector 1541"/>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43" name="Straight Connector 1542"/>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44" name="Straight Connector 1543"/>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33" name="Rectangle 1532"/>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34" name="Rectangle 1533"/>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35" name="Rectangle 1534"/>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529" name="Rectangle 1528"/>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00" kern="0">
                  <a:latin typeface="Calibri"/>
                </a:rPr>
                <a:t>api:1</a:t>
              </a:r>
            </a:p>
            <a:p>
              <a:pPr algn="ctr" defTabSz="1218966">
                <a:defRPr/>
              </a:pPr>
              <a:r>
                <a:rPr lang="en-US" sz="600" kern="0">
                  <a:latin typeface="Calibri"/>
                </a:rPr>
                <a:t>digest: u82</a:t>
              </a:r>
            </a:p>
          </p:txBody>
        </p:sp>
      </p:grpSp>
      <p:grpSp>
        <p:nvGrpSpPr>
          <p:cNvPr id="1653" name="Group 1652"/>
          <p:cNvGrpSpPr/>
          <p:nvPr/>
        </p:nvGrpSpPr>
        <p:grpSpPr>
          <a:xfrm>
            <a:off x="10793567" y="1449188"/>
            <a:ext cx="721037" cy="444217"/>
            <a:chOff x="3240661" y="1005909"/>
            <a:chExt cx="540854" cy="333210"/>
          </a:xfrm>
        </p:grpSpPr>
        <p:grpSp>
          <p:nvGrpSpPr>
            <p:cNvPr id="1654" name="Group 1653"/>
            <p:cNvGrpSpPr/>
            <p:nvPr/>
          </p:nvGrpSpPr>
          <p:grpSpPr>
            <a:xfrm>
              <a:off x="3240661" y="1005909"/>
              <a:ext cx="540854" cy="333210"/>
              <a:chOff x="1926169" y="1632181"/>
              <a:chExt cx="540854" cy="333210"/>
            </a:xfrm>
          </p:grpSpPr>
          <p:sp>
            <p:nvSpPr>
              <p:cNvPr id="1656" name="Rectangle 1655"/>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57" name="Rectangle 1656"/>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658" name="Group 1657"/>
              <p:cNvGrpSpPr/>
              <p:nvPr/>
            </p:nvGrpSpPr>
            <p:grpSpPr>
              <a:xfrm>
                <a:off x="1989961" y="1665409"/>
                <a:ext cx="413499" cy="266755"/>
                <a:chOff x="1371600" y="2038342"/>
                <a:chExt cx="609600" cy="393263"/>
              </a:xfrm>
            </p:grpSpPr>
            <p:cxnSp>
              <p:nvCxnSpPr>
                <p:cNvPr id="1662" name="Straight Connector 1661"/>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63" name="Straight Connector 1662"/>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64" name="Straight Connector 1663"/>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65" name="Straight Connector 1664"/>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66" name="Straight Connector 1665"/>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67" name="Straight Connector 1666"/>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68" name="Straight Connector 1667"/>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69" name="Straight Connector 1668"/>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670" name="Straight Connector 1669"/>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659" name="Rectangle 1658"/>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60" name="Rectangle 1659"/>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61" name="Rectangle 1660"/>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655" name="Rectangle 1654"/>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00" kern="0">
                  <a:solidFill>
                    <a:srgbClr val="FFFFFF"/>
                  </a:solidFill>
                  <a:latin typeface="Calibri"/>
                </a:rPr>
                <a:t>web:1</a:t>
              </a:r>
            </a:p>
            <a:p>
              <a:pPr algn="ctr" defTabSz="1218966">
                <a:defRPr/>
              </a:pPr>
              <a:r>
                <a:rPr lang="en-US" sz="600" kern="0">
                  <a:solidFill>
                    <a:srgbClr val="FFFFFF"/>
                  </a:solidFill>
                  <a:latin typeface="Calibri"/>
                </a:rPr>
                <a:t>digest: 91e</a:t>
              </a:r>
            </a:p>
          </p:txBody>
        </p:sp>
      </p:grpSp>
      <p:grpSp>
        <p:nvGrpSpPr>
          <p:cNvPr id="465" name="Group 464">
            <a:extLst>
              <a:ext uri="{FF2B5EF4-FFF2-40B4-BE49-F238E27FC236}">
                <a16:creationId xmlns:a16="http://schemas.microsoft.com/office/drawing/2014/main" id="{475AA5EA-0C4B-4B2A-9D3A-96115E1AB387}"/>
              </a:ext>
            </a:extLst>
          </p:cNvPr>
          <p:cNvGrpSpPr/>
          <p:nvPr/>
        </p:nvGrpSpPr>
        <p:grpSpPr>
          <a:xfrm>
            <a:off x="10793567" y="2257354"/>
            <a:ext cx="721037" cy="444217"/>
            <a:chOff x="3240661" y="1005909"/>
            <a:chExt cx="540854" cy="333210"/>
          </a:xfrm>
        </p:grpSpPr>
        <p:grpSp>
          <p:nvGrpSpPr>
            <p:cNvPr id="466" name="Group 465">
              <a:extLst>
                <a:ext uri="{FF2B5EF4-FFF2-40B4-BE49-F238E27FC236}">
                  <a16:creationId xmlns:a16="http://schemas.microsoft.com/office/drawing/2014/main" id="{77FF03CE-70EE-46CC-B4A7-31CF7340405B}"/>
                </a:ext>
              </a:extLst>
            </p:cNvPr>
            <p:cNvGrpSpPr/>
            <p:nvPr/>
          </p:nvGrpSpPr>
          <p:grpSpPr>
            <a:xfrm>
              <a:off x="3240661" y="1005909"/>
              <a:ext cx="540854" cy="333210"/>
              <a:chOff x="1926169" y="1632181"/>
              <a:chExt cx="540854" cy="333210"/>
            </a:xfrm>
          </p:grpSpPr>
          <p:sp>
            <p:nvSpPr>
              <p:cNvPr id="468" name="Rectangle 467">
                <a:extLst>
                  <a:ext uri="{FF2B5EF4-FFF2-40B4-BE49-F238E27FC236}">
                    <a16:creationId xmlns:a16="http://schemas.microsoft.com/office/drawing/2014/main" id="{D2C0B01D-6C39-416F-91E7-D30B348EE787}"/>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69" name="Rectangle 468">
                <a:extLst>
                  <a:ext uri="{FF2B5EF4-FFF2-40B4-BE49-F238E27FC236}">
                    <a16:creationId xmlns:a16="http://schemas.microsoft.com/office/drawing/2014/main" id="{C11CD01C-F256-45CC-A52E-B9BC4410515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470" name="Group 469">
                <a:extLst>
                  <a:ext uri="{FF2B5EF4-FFF2-40B4-BE49-F238E27FC236}">
                    <a16:creationId xmlns:a16="http://schemas.microsoft.com/office/drawing/2014/main" id="{DC9833C1-1C6A-42A7-84F1-60959CBE3850}"/>
                  </a:ext>
                </a:extLst>
              </p:cNvPr>
              <p:cNvGrpSpPr/>
              <p:nvPr/>
            </p:nvGrpSpPr>
            <p:grpSpPr>
              <a:xfrm>
                <a:off x="1989961" y="1665409"/>
                <a:ext cx="413499" cy="266755"/>
                <a:chOff x="1371600" y="2038342"/>
                <a:chExt cx="609600" cy="393263"/>
              </a:xfrm>
            </p:grpSpPr>
            <p:cxnSp>
              <p:nvCxnSpPr>
                <p:cNvPr id="474" name="Straight Connector 473">
                  <a:extLst>
                    <a:ext uri="{FF2B5EF4-FFF2-40B4-BE49-F238E27FC236}">
                      <a16:creationId xmlns:a16="http://schemas.microsoft.com/office/drawing/2014/main" id="{7CD64795-65A6-4DC5-AF64-F8AB862088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475" name="Straight Connector 474">
                  <a:extLst>
                    <a:ext uri="{FF2B5EF4-FFF2-40B4-BE49-F238E27FC236}">
                      <a16:creationId xmlns:a16="http://schemas.microsoft.com/office/drawing/2014/main" id="{211A406C-E538-41F3-9494-6F511C0B9BE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476" name="Straight Connector 475">
                  <a:extLst>
                    <a:ext uri="{FF2B5EF4-FFF2-40B4-BE49-F238E27FC236}">
                      <a16:creationId xmlns:a16="http://schemas.microsoft.com/office/drawing/2014/main" id="{3C01A3EA-024D-4E90-94E8-B60004207DD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477" name="Straight Connector 476">
                  <a:extLst>
                    <a:ext uri="{FF2B5EF4-FFF2-40B4-BE49-F238E27FC236}">
                      <a16:creationId xmlns:a16="http://schemas.microsoft.com/office/drawing/2014/main" id="{42188D58-100D-4654-88B8-4CD9C74989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478" name="Straight Connector 477">
                  <a:extLst>
                    <a:ext uri="{FF2B5EF4-FFF2-40B4-BE49-F238E27FC236}">
                      <a16:creationId xmlns:a16="http://schemas.microsoft.com/office/drawing/2014/main" id="{B012AB88-E06C-4249-8318-C5BA8B062142}"/>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479" name="Straight Connector 478">
                  <a:extLst>
                    <a:ext uri="{FF2B5EF4-FFF2-40B4-BE49-F238E27FC236}">
                      <a16:creationId xmlns:a16="http://schemas.microsoft.com/office/drawing/2014/main" id="{AB2670C8-B639-4F6C-91DB-F03891A5074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480" name="Straight Connector 479">
                  <a:extLst>
                    <a:ext uri="{FF2B5EF4-FFF2-40B4-BE49-F238E27FC236}">
                      <a16:creationId xmlns:a16="http://schemas.microsoft.com/office/drawing/2014/main" id="{667648A5-247D-4123-AC81-535A36A80804}"/>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481" name="Straight Connector 480">
                  <a:extLst>
                    <a:ext uri="{FF2B5EF4-FFF2-40B4-BE49-F238E27FC236}">
                      <a16:creationId xmlns:a16="http://schemas.microsoft.com/office/drawing/2014/main" id="{71FFD68E-EFEF-467F-B3EB-E328D161FCD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482" name="Straight Connector 481">
                  <a:extLst>
                    <a:ext uri="{FF2B5EF4-FFF2-40B4-BE49-F238E27FC236}">
                      <a16:creationId xmlns:a16="http://schemas.microsoft.com/office/drawing/2014/main" id="{5C5D7D6C-A5C3-4556-A23B-41E552C2595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471" name="Rectangle 470">
                <a:extLst>
                  <a:ext uri="{FF2B5EF4-FFF2-40B4-BE49-F238E27FC236}">
                    <a16:creationId xmlns:a16="http://schemas.microsoft.com/office/drawing/2014/main" id="{3FE9DC63-9283-4363-9647-D9118D5026D4}"/>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72" name="Rectangle 471">
                <a:extLst>
                  <a:ext uri="{FF2B5EF4-FFF2-40B4-BE49-F238E27FC236}">
                    <a16:creationId xmlns:a16="http://schemas.microsoft.com/office/drawing/2014/main" id="{80C4AFD8-5054-45D5-A569-B8DD7ABF3A0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73" name="Rectangle 472">
                <a:extLst>
                  <a:ext uri="{FF2B5EF4-FFF2-40B4-BE49-F238E27FC236}">
                    <a16:creationId xmlns:a16="http://schemas.microsoft.com/office/drawing/2014/main" id="{48F5B254-5192-423B-AABC-92E1EFB360B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467" name="Rectangle 466">
              <a:extLst>
                <a:ext uri="{FF2B5EF4-FFF2-40B4-BE49-F238E27FC236}">
                  <a16:creationId xmlns:a16="http://schemas.microsoft.com/office/drawing/2014/main" id="{7154BC75-ABEA-49E3-A497-E1B17EB3A40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cache:1</a:t>
              </a:r>
            </a:p>
            <a:p>
              <a:pPr algn="ctr" defTabSz="1218966">
                <a:defRPr/>
              </a:pPr>
              <a:r>
                <a:rPr lang="en-US" sz="600" kern="0">
                  <a:solidFill>
                    <a:srgbClr val="353535"/>
                  </a:solidFill>
                  <a:latin typeface="Calibri"/>
                </a:rPr>
                <a:t>digest: 2re</a:t>
              </a:r>
            </a:p>
          </p:txBody>
        </p:sp>
      </p:grpSp>
      <p:grpSp>
        <p:nvGrpSpPr>
          <p:cNvPr id="485" name="Group 484">
            <a:extLst>
              <a:ext uri="{FF2B5EF4-FFF2-40B4-BE49-F238E27FC236}">
                <a16:creationId xmlns:a16="http://schemas.microsoft.com/office/drawing/2014/main" id="{0BDEFC2E-9795-4850-84B7-CC5396AB11EF}"/>
              </a:ext>
            </a:extLst>
          </p:cNvPr>
          <p:cNvGrpSpPr/>
          <p:nvPr/>
        </p:nvGrpSpPr>
        <p:grpSpPr>
          <a:xfrm>
            <a:off x="8721117" y="2806966"/>
            <a:ext cx="2828131" cy="1633396"/>
            <a:chOff x="4156030" y="3448050"/>
            <a:chExt cx="2060234" cy="1191294"/>
          </a:xfrm>
        </p:grpSpPr>
        <p:sp>
          <p:nvSpPr>
            <p:cNvPr id="486" name="Rectangle 485">
              <a:extLst>
                <a:ext uri="{FF2B5EF4-FFF2-40B4-BE49-F238E27FC236}">
                  <a16:creationId xmlns:a16="http://schemas.microsoft.com/office/drawing/2014/main" id="{35175F28-89CB-44DD-8447-39A0E3526FC1}"/>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87" name="Flowchart: Alternate Process 486">
              <a:extLst>
                <a:ext uri="{FF2B5EF4-FFF2-40B4-BE49-F238E27FC236}">
                  <a16:creationId xmlns:a16="http://schemas.microsoft.com/office/drawing/2014/main" id="{FA2EE260-CD29-4897-98F8-8A8A677A90AC}"/>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r>
                <a:rPr lang="en-US" sz="1467" b="1" kern="0">
                  <a:solidFill>
                    <a:prstClr val="black"/>
                  </a:solidFill>
                  <a:latin typeface="Lucida Console" panose="020B0609040504020204" pitchFamily="49" charset="0"/>
                </a:rPr>
                <a:t>HOST-B</a:t>
              </a:r>
            </a:p>
          </p:txBody>
        </p:sp>
      </p:grpSp>
      <p:grpSp>
        <p:nvGrpSpPr>
          <p:cNvPr id="488" name="Group 487">
            <a:extLst>
              <a:ext uri="{FF2B5EF4-FFF2-40B4-BE49-F238E27FC236}">
                <a16:creationId xmlns:a16="http://schemas.microsoft.com/office/drawing/2014/main" id="{5E374A9F-7554-4D4B-B49E-AA1FC686362E}"/>
              </a:ext>
            </a:extLst>
          </p:cNvPr>
          <p:cNvGrpSpPr/>
          <p:nvPr/>
        </p:nvGrpSpPr>
        <p:grpSpPr>
          <a:xfrm>
            <a:off x="10078518" y="3160240"/>
            <a:ext cx="721037" cy="444217"/>
            <a:chOff x="3240661" y="1005909"/>
            <a:chExt cx="540854" cy="333210"/>
          </a:xfrm>
        </p:grpSpPr>
        <p:grpSp>
          <p:nvGrpSpPr>
            <p:cNvPr id="489" name="Group 488">
              <a:extLst>
                <a:ext uri="{FF2B5EF4-FFF2-40B4-BE49-F238E27FC236}">
                  <a16:creationId xmlns:a16="http://schemas.microsoft.com/office/drawing/2014/main" id="{D97514C1-D6BC-417F-96CB-146968CC7CC8}"/>
                </a:ext>
              </a:extLst>
            </p:cNvPr>
            <p:cNvGrpSpPr/>
            <p:nvPr/>
          </p:nvGrpSpPr>
          <p:grpSpPr>
            <a:xfrm>
              <a:off x="3240661" y="1005909"/>
              <a:ext cx="540854" cy="333210"/>
              <a:chOff x="1926169" y="1632181"/>
              <a:chExt cx="540854" cy="333210"/>
            </a:xfrm>
          </p:grpSpPr>
          <p:sp>
            <p:nvSpPr>
              <p:cNvPr id="491" name="Rectangle 490">
                <a:extLst>
                  <a:ext uri="{FF2B5EF4-FFF2-40B4-BE49-F238E27FC236}">
                    <a16:creationId xmlns:a16="http://schemas.microsoft.com/office/drawing/2014/main" id="{26F32946-D678-4853-94FC-CC6290959649}"/>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92" name="Rectangle 491">
                <a:extLst>
                  <a:ext uri="{FF2B5EF4-FFF2-40B4-BE49-F238E27FC236}">
                    <a16:creationId xmlns:a16="http://schemas.microsoft.com/office/drawing/2014/main" id="{297262E3-8E21-4785-8A47-7903D232842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493" name="Group 492">
                <a:extLst>
                  <a:ext uri="{FF2B5EF4-FFF2-40B4-BE49-F238E27FC236}">
                    <a16:creationId xmlns:a16="http://schemas.microsoft.com/office/drawing/2014/main" id="{0897AB46-1855-48CE-9D69-CEF10E12E318}"/>
                  </a:ext>
                </a:extLst>
              </p:cNvPr>
              <p:cNvGrpSpPr/>
              <p:nvPr/>
            </p:nvGrpSpPr>
            <p:grpSpPr>
              <a:xfrm>
                <a:off x="1989961" y="1665409"/>
                <a:ext cx="413499" cy="266755"/>
                <a:chOff x="1371600" y="2038342"/>
                <a:chExt cx="609600" cy="393263"/>
              </a:xfrm>
            </p:grpSpPr>
            <p:cxnSp>
              <p:nvCxnSpPr>
                <p:cNvPr id="497" name="Straight Connector 496">
                  <a:extLst>
                    <a:ext uri="{FF2B5EF4-FFF2-40B4-BE49-F238E27FC236}">
                      <a16:creationId xmlns:a16="http://schemas.microsoft.com/office/drawing/2014/main" id="{7B92D8E9-1840-4E9F-9517-AA53DFA96FD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498" name="Straight Connector 497">
                  <a:extLst>
                    <a:ext uri="{FF2B5EF4-FFF2-40B4-BE49-F238E27FC236}">
                      <a16:creationId xmlns:a16="http://schemas.microsoft.com/office/drawing/2014/main" id="{E2A3B3F2-3DDF-4ED2-89FD-7679D9DFEAE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499" name="Straight Connector 498">
                  <a:extLst>
                    <a:ext uri="{FF2B5EF4-FFF2-40B4-BE49-F238E27FC236}">
                      <a16:creationId xmlns:a16="http://schemas.microsoft.com/office/drawing/2014/main" id="{B2947C88-1DE0-4081-A4CD-1DBC2BF450C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00" name="Straight Connector 499">
                  <a:extLst>
                    <a:ext uri="{FF2B5EF4-FFF2-40B4-BE49-F238E27FC236}">
                      <a16:creationId xmlns:a16="http://schemas.microsoft.com/office/drawing/2014/main" id="{1D93822E-5D21-4CCA-8A66-8E951ADFB6AB}"/>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01" name="Straight Connector 500">
                  <a:extLst>
                    <a:ext uri="{FF2B5EF4-FFF2-40B4-BE49-F238E27FC236}">
                      <a16:creationId xmlns:a16="http://schemas.microsoft.com/office/drawing/2014/main" id="{27BA85C7-E1BB-4A50-A262-9766E697D1B9}"/>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02" name="Straight Connector 501">
                  <a:extLst>
                    <a:ext uri="{FF2B5EF4-FFF2-40B4-BE49-F238E27FC236}">
                      <a16:creationId xmlns:a16="http://schemas.microsoft.com/office/drawing/2014/main" id="{F0D6B110-466F-479D-B8D5-B3CE473BDF90}"/>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03" name="Straight Connector 502">
                  <a:extLst>
                    <a:ext uri="{FF2B5EF4-FFF2-40B4-BE49-F238E27FC236}">
                      <a16:creationId xmlns:a16="http://schemas.microsoft.com/office/drawing/2014/main" id="{57B651C4-B62B-4089-A862-7C82ECBF8032}"/>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04" name="Straight Connector 503">
                  <a:extLst>
                    <a:ext uri="{FF2B5EF4-FFF2-40B4-BE49-F238E27FC236}">
                      <a16:creationId xmlns:a16="http://schemas.microsoft.com/office/drawing/2014/main" id="{7EF961D9-808C-4995-A670-4D237D166FC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05" name="Straight Connector 504">
                  <a:extLst>
                    <a:ext uri="{FF2B5EF4-FFF2-40B4-BE49-F238E27FC236}">
                      <a16:creationId xmlns:a16="http://schemas.microsoft.com/office/drawing/2014/main" id="{EB2C0646-5D83-4142-BC63-602E959AE995}"/>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494" name="Rectangle 493">
                <a:extLst>
                  <a:ext uri="{FF2B5EF4-FFF2-40B4-BE49-F238E27FC236}">
                    <a16:creationId xmlns:a16="http://schemas.microsoft.com/office/drawing/2014/main" id="{AA4C2DF3-FAE9-43CC-AD46-0B6A5CEC42D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95" name="Rectangle 494">
                <a:extLst>
                  <a:ext uri="{FF2B5EF4-FFF2-40B4-BE49-F238E27FC236}">
                    <a16:creationId xmlns:a16="http://schemas.microsoft.com/office/drawing/2014/main" id="{927AB000-ACE5-4392-944B-89117161463C}"/>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96" name="Rectangle 495">
                <a:extLst>
                  <a:ext uri="{FF2B5EF4-FFF2-40B4-BE49-F238E27FC236}">
                    <a16:creationId xmlns:a16="http://schemas.microsoft.com/office/drawing/2014/main" id="{1728DB70-7C84-441D-B125-3C2A5770168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490" name="Rectangle 489">
              <a:extLst>
                <a:ext uri="{FF2B5EF4-FFF2-40B4-BE49-F238E27FC236}">
                  <a16:creationId xmlns:a16="http://schemas.microsoft.com/office/drawing/2014/main" id="{7A19CA2A-57BC-4DFD-8EE2-721F49AA95F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api:1</a:t>
              </a:r>
            </a:p>
            <a:p>
              <a:pPr algn="ctr" defTabSz="1218966">
                <a:defRPr/>
              </a:pPr>
              <a:r>
                <a:rPr lang="en-US" sz="600" kern="0">
                  <a:solidFill>
                    <a:srgbClr val="353535"/>
                  </a:solidFill>
                  <a:latin typeface="Calibri"/>
                </a:rPr>
                <a:t>digest: u82</a:t>
              </a:r>
            </a:p>
          </p:txBody>
        </p:sp>
      </p:grpSp>
      <p:grpSp>
        <p:nvGrpSpPr>
          <p:cNvPr id="506" name="Group 505">
            <a:extLst>
              <a:ext uri="{FF2B5EF4-FFF2-40B4-BE49-F238E27FC236}">
                <a16:creationId xmlns:a16="http://schemas.microsoft.com/office/drawing/2014/main" id="{451B42A7-4222-4E1F-B4DD-D73A318CC308}"/>
              </a:ext>
            </a:extLst>
          </p:cNvPr>
          <p:cNvGrpSpPr/>
          <p:nvPr/>
        </p:nvGrpSpPr>
        <p:grpSpPr>
          <a:xfrm>
            <a:off x="10078518" y="3563065"/>
            <a:ext cx="721037" cy="444217"/>
            <a:chOff x="3240661" y="1005909"/>
            <a:chExt cx="540854" cy="333210"/>
          </a:xfrm>
        </p:grpSpPr>
        <p:grpSp>
          <p:nvGrpSpPr>
            <p:cNvPr id="507" name="Group 506">
              <a:extLst>
                <a:ext uri="{FF2B5EF4-FFF2-40B4-BE49-F238E27FC236}">
                  <a16:creationId xmlns:a16="http://schemas.microsoft.com/office/drawing/2014/main" id="{A2A00BAB-1B5B-4EE8-80B1-84920AEABE2E}"/>
                </a:ext>
              </a:extLst>
            </p:cNvPr>
            <p:cNvGrpSpPr/>
            <p:nvPr/>
          </p:nvGrpSpPr>
          <p:grpSpPr>
            <a:xfrm>
              <a:off x="3240661" y="1005909"/>
              <a:ext cx="540854" cy="333210"/>
              <a:chOff x="1926169" y="1632181"/>
              <a:chExt cx="540854" cy="333210"/>
            </a:xfrm>
          </p:grpSpPr>
          <p:sp>
            <p:nvSpPr>
              <p:cNvPr id="509" name="Rectangle 508">
                <a:extLst>
                  <a:ext uri="{FF2B5EF4-FFF2-40B4-BE49-F238E27FC236}">
                    <a16:creationId xmlns:a16="http://schemas.microsoft.com/office/drawing/2014/main" id="{E22626DA-157A-4E8F-8673-B05751BC96F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10" name="Rectangle 509">
                <a:extLst>
                  <a:ext uri="{FF2B5EF4-FFF2-40B4-BE49-F238E27FC236}">
                    <a16:creationId xmlns:a16="http://schemas.microsoft.com/office/drawing/2014/main" id="{CD2111F8-AF69-4A84-B57F-DDB7F608E1A3}"/>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511" name="Group 510">
                <a:extLst>
                  <a:ext uri="{FF2B5EF4-FFF2-40B4-BE49-F238E27FC236}">
                    <a16:creationId xmlns:a16="http://schemas.microsoft.com/office/drawing/2014/main" id="{4B79937C-A412-41F3-8B30-73971B3659A2}"/>
                  </a:ext>
                </a:extLst>
              </p:cNvPr>
              <p:cNvGrpSpPr/>
              <p:nvPr/>
            </p:nvGrpSpPr>
            <p:grpSpPr>
              <a:xfrm>
                <a:off x="1989961" y="1665409"/>
                <a:ext cx="413499" cy="266755"/>
                <a:chOff x="1371600" y="2038342"/>
                <a:chExt cx="609600" cy="393263"/>
              </a:xfrm>
            </p:grpSpPr>
            <p:cxnSp>
              <p:nvCxnSpPr>
                <p:cNvPr id="515" name="Straight Connector 514">
                  <a:extLst>
                    <a:ext uri="{FF2B5EF4-FFF2-40B4-BE49-F238E27FC236}">
                      <a16:creationId xmlns:a16="http://schemas.microsoft.com/office/drawing/2014/main" id="{29216E48-6C43-499C-9468-1008CA450C3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516" name="Straight Connector 515">
                  <a:extLst>
                    <a:ext uri="{FF2B5EF4-FFF2-40B4-BE49-F238E27FC236}">
                      <a16:creationId xmlns:a16="http://schemas.microsoft.com/office/drawing/2014/main" id="{D6F385A9-35F6-4265-9BD3-11C8AC0D856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517" name="Straight Connector 516">
                  <a:extLst>
                    <a:ext uri="{FF2B5EF4-FFF2-40B4-BE49-F238E27FC236}">
                      <a16:creationId xmlns:a16="http://schemas.microsoft.com/office/drawing/2014/main" id="{A41127C7-B6D2-4525-8131-685D8CB76FEC}"/>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18" name="Straight Connector 517">
                  <a:extLst>
                    <a:ext uri="{FF2B5EF4-FFF2-40B4-BE49-F238E27FC236}">
                      <a16:creationId xmlns:a16="http://schemas.microsoft.com/office/drawing/2014/main" id="{C6B8CDD7-694F-4D66-B4E1-28954D94151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19" name="Straight Connector 518">
                  <a:extLst>
                    <a:ext uri="{FF2B5EF4-FFF2-40B4-BE49-F238E27FC236}">
                      <a16:creationId xmlns:a16="http://schemas.microsoft.com/office/drawing/2014/main" id="{E0D9BC4C-3B44-4C71-A51F-B9FC64E9193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20" name="Straight Connector 519">
                  <a:extLst>
                    <a:ext uri="{FF2B5EF4-FFF2-40B4-BE49-F238E27FC236}">
                      <a16:creationId xmlns:a16="http://schemas.microsoft.com/office/drawing/2014/main" id="{2508F89E-B9E0-4D4F-99E0-06B7D9C89411}"/>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21" name="Straight Connector 520">
                  <a:extLst>
                    <a:ext uri="{FF2B5EF4-FFF2-40B4-BE49-F238E27FC236}">
                      <a16:creationId xmlns:a16="http://schemas.microsoft.com/office/drawing/2014/main" id="{DCC1A7C8-3FBF-49D2-B198-063B9347AB74}"/>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22" name="Straight Connector 521">
                  <a:extLst>
                    <a:ext uri="{FF2B5EF4-FFF2-40B4-BE49-F238E27FC236}">
                      <a16:creationId xmlns:a16="http://schemas.microsoft.com/office/drawing/2014/main" id="{7A73A6FE-11BE-4EB5-9F7E-73AA9FBA9AD4}"/>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23" name="Straight Connector 522">
                  <a:extLst>
                    <a:ext uri="{FF2B5EF4-FFF2-40B4-BE49-F238E27FC236}">
                      <a16:creationId xmlns:a16="http://schemas.microsoft.com/office/drawing/2014/main" id="{7E0C1F0A-92A6-490A-9B57-12A2760FB1C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512" name="Rectangle 511">
                <a:extLst>
                  <a:ext uri="{FF2B5EF4-FFF2-40B4-BE49-F238E27FC236}">
                    <a16:creationId xmlns:a16="http://schemas.microsoft.com/office/drawing/2014/main" id="{153F2403-904E-4F8F-A0E0-A4C1E3F0B85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13" name="Rectangle 512">
                <a:extLst>
                  <a:ext uri="{FF2B5EF4-FFF2-40B4-BE49-F238E27FC236}">
                    <a16:creationId xmlns:a16="http://schemas.microsoft.com/office/drawing/2014/main" id="{D81B29A6-A8F5-48F1-B781-53D66847E77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14" name="Rectangle 513">
                <a:extLst>
                  <a:ext uri="{FF2B5EF4-FFF2-40B4-BE49-F238E27FC236}">
                    <a16:creationId xmlns:a16="http://schemas.microsoft.com/office/drawing/2014/main" id="{7FD056EE-0AF9-4D52-977F-ACFC2A8EC38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508" name="Rectangle 507">
              <a:extLst>
                <a:ext uri="{FF2B5EF4-FFF2-40B4-BE49-F238E27FC236}">
                  <a16:creationId xmlns:a16="http://schemas.microsoft.com/office/drawing/2014/main" id="{9D1FAD10-845B-424C-A1BA-135BC74DCEE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cache:1</a:t>
              </a:r>
            </a:p>
            <a:p>
              <a:pPr algn="ctr" defTabSz="1218966">
                <a:defRPr/>
              </a:pPr>
              <a:r>
                <a:rPr lang="en-US" sz="600" kern="0">
                  <a:solidFill>
                    <a:srgbClr val="353535"/>
                  </a:solidFill>
                  <a:latin typeface="Calibri"/>
                </a:rPr>
                <a:t>digest: 2re</a:t>
              </a:r>
            </a:p>
          </p:txBody>
        </p:sp>
      </p:grpSp>
      <p:grpSp>
        <p:nvGrpSpPr>
          <p:cNvPr id="542" name="Group 541">
            <a:extLst>
              <a:ext uri="{FF2B5EF4-FFF2-40B4-BE49-F238E27FC236}">
                <a16:creationId xmlns:a16="http://schemas.microsoft.com/office/drawing/2014/main" id="{48AE373A-CF84-48A3-94E7-9BDA85F97B31}"/>
              </a:ext>
            </a:extLst>
          </p:cNvPr>
          <p:cNvGrpSpPr/>
          <p:nvPr/>
        </p:nvGrpSpPr>
        <p:grpSpPr>
          <a:xfrm>
            <a:off x="10800803" y="3160240"/>
            <a:ext cx="721037" cy="444217"/>
            <a:chOff x="3240661" y="1005909"/>
            <a:chExt cx="540854" cy="333210"/>
          </a:xfrm>
        </p:grpSpPr>
        <p:grpSp>
          <p:nvGrpSpPr>
            <p:cNvPr id="543" name="Group 542">
              <a:extLst>
                <a:ext uri="{FF2B5EF4-FFF2-40B4-BE49-F238E27FC236}">
                  <a16:creationId xmlns:a16="http://schemas.microsoft.com/office/drawing/2014/main" id="{2F639D5D-9039-46D5-83F0-1A1CE98D7288}"/>
                </a:ext>
              </a:extLst>
            </p:cNvPr>
            <p:cNvGrpSpPr/>
            <p:nvPr/>
          </p:nvGrpSpPr>
          <p:grpSpPr>
            <a:xfrm>
              <a:off x="3240661" y="1005909"/>
              <a:ext cx="540854" cy="333210"/>
              <a:chOff x="1926169" y="1632181"/>
              <a:chExt cx="540854" cy="333210"/>
            </a:xfrm>
          </p:grpSpPr>
          <p:sp>
            <p:nvSpPr>
              <p:cNvPr id="545" name="Rectangle 544">
                <a:extLst>
                  <a:ext uri="{FF2B5EF4-FFF2-40B4-BE49-F238E27FC236}">
                    <a16:creationId xmlns:a16="http://schemas.microsoft.com/office/drawing/2014/main" id="{5D1CD045-3195-469C-AA31-034871DF91D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46" name="Rectangle 545">
                <a:extLst>
                  <a:ext uri="{FF2B5EF4-FFF2-40B4-BE49-F238E27FC236}">
                    <a16:creationId xmlns:a16="http://schemas.microsoft.com/office/drawing/2014/main" id="{37449C19-D094-4437-BFEA-8A80F3DB784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547" name="Group 546">
                <a:extLst>
                  <a:ext uri="{FF2B5EF4-FFF2-40B4-BE49-F238E27FC236}">
                    <a16:creationId xmlns:a16="http://schemas.microsoft.com/office/drawing/2014/main" id="{030DD284-108B-4E80-9543-2A83F5A42B0D}"/>
                  </a:ext>
                </a:extLst>
              </p:cNvPr>
              <p:cNvGrpSpPr/>
              <p:nvPr/>
            </p:nvGrpSpPr>
            <p:grpSpPr>
              <a:xfrm>
                <a:off x="1989961" y="1665409"/>
                <a:ext cx="413499" cy="266755"/>
                <a:chOff x="1371600" y="2038342"/>
                <a:chExt cx="609600" cy="393263"/>
              </a:xfrm>
            </p:grpSpPr>
            <p:cxnSp>
              <p:nvCxnSpPr>
                <p:cNvPr id="551" name="Straight Connector 550">
                  <a:extLst>
                    <a:ext uri="{FF2B5EF4-FFF2-40B4-BE49-F238E27FC236}">
                      <a16:creationId xmlns:a16="http://schemas.microsoft.com/office/drawing/2014/main" id="{65DD3C41-1ED9-4AF2-9C18-0AF06D4C7987}"/>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552" name="Straight Connector 551">
                  <a:extLst>
                    <a:ext uri="{FF2B5EF4-FFF2-40B4-BE49-F238E27FC236}">
                      <a16:creationId xmlns:a16="http://schemas.microsoft.com/office/drawing/2014/main" id="{E44630E5-DEC0-40D8-8C00-8B98F6DF2943}"/>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553" name="Straight Connector 552">
                  <a:extLst>
                    <a:ext uri="{FF2B5EF4-FFF2-40B4-BE49-F238E27FC236}">
                      <a16:creationId xmlns:a16="http://schemas.microsoft.com/office/drawing/2014/main" id="{3F7DB5C4-BE31-4484-84A8-0F628783607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54" name="Straight Connector 553">
                  <a:extLst>
                    <a:ext uri="{FF2B5EF4-FFF2-40B4-BE49-F238E27FC236}">
                      <a16:creationId xmlns:a16="http://schemas.microsoft.com/office/drawing/2014/main" id="{E4FDFA14-888D-48EC-A0AC-520FA7A5969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55" name="Straight Connector 554">
                  <a:extLst>
                    <a:ext uri="{FF2B5EF4-FFF2-40B4-BE49-F238E27FC236}">
                      <a16:creationId xmlns:a16="http://schemas.microsoft.com/office/drawing/2014/main" id="{7A79F771-0FC3-4D21-8721-ACC3088F637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56" name="Straight Connector 555">
                  <a:extLst>
                    <a:ext uri="{FF2B5EF4-FFF2-40B4-BE49-F238E27FC236}">
                      <a16:creationId xmlns:a16="http://schemas.microsoft.com/office/drawing/2014/main" id="{7CD85CDB-48E4-4D69-B2F9-9F75F239BAA0}"/>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57" name="Straight Connector 556">
                  <a:extLst>
                    <a:ext uri="{FF2B5EF4-FFF2-40B4-BE49-F238E27FC236}">
                      <a16:creationId xmlns:a16="http://schemas.microsoft.com/office/drawing/2014/main" id="{EB02981D-3FF3-41B9-B058-A66C3C5CFBA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58" name="Straight Connector 557">
                  <a:extLst>
                    <a:ext uri="{FF2B5EF4-FFF2-40B4-BE49-F238E27FC236}">
                      <a16:creationId xmlns:a16="http://schemas.microsoft.com/office/drawing/2014/main" id="{CCE3B17A-DE9B-482F-BED0-B1E72C1A8A3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59" name="Straight Connector 558">
                  <a:extLst>
                    <a:ext uri="{FF2B5EF4-FFF2-40B4-BE49-F238E27FC236}">
                      <a16:creationId xmlns:a16="http://schemas.microsoft.com/office/drawing/2014/main" id="{2C6F5BC7-EEA8-4474-B2C4-A56A992DDC6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548" name="Rectangle 547">
                <a:extLst>
                  <a:ext uri="{FF2B5EF4-FFF2-40B4-BE49-F238E27FC236}">
                    <a16:creationId xmlns:a16="http://schemas.microsoft.com/office/drawing/2014/main" id="{C42D1F18-B5F3-400D-A808-7A0C60162665}"/>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49" name="Rectangle 548">
                <a:extLst>
                  <a:ext uri="{FF2B5EF4-FFF2-40B4-BE49-F238E27FC236}">
                    <a16:creationId xmlns:a16="http://schemas.microsoft.com/office/drawing/2014/main" id="{25747267-AD52-488C-8CCE-B27B0226BD1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50" name="Rectangle 549">
                <a:extLst>
                  <a:ext uri="{FF2B5EF4-FFF2-40B4-BE49-F238E27FC236}">
                    <a16:creationId xmlns:a16="http://schemas.microsoft.com/office/drawing/2014/main" id="{847F612D-BB00-48D6-AC71-307CC8FEF000}"/>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544" name="Rectangle 543">
              <a:extLst>
                <a:ext uri="{FF2B5EF4-FFF2-40B4-BE49-F238E27FC236}">
                  <a16:creationId xmlns:a16="http://schemas.microsoft.com/office/drawing/2014/main" id="{B38E0E55-D73C-425F-91A4-9D94580988B7}"/>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api:1</a:t>
              </a:r>
            </a:p>
            <a:p>
              <a:pPr algn="ctr" defTabSz="1218966">
                <a:defRPr/>
              </a:pPr>
              <a:r>
                <a:rPr lang="en-US" sz="600" kern="0">
                  <a:solidFill>
                    <a:srgbClr val="353535"/>
                  </a:solidFill>
                  <a:latin typeface="Calibri"/>
                </a:rPr>
                <a:t>digest: u82</a:t>
              </a:r>
            </a:p>
          </p:txBody>
        </p:sp>
      </p:grpSp>
      <p:grpSp>
        <p:nvGrpSpPr>
          <p:cNvPr id="578" name="Group 577">
            <a:extLst>
              <a:ext uri="{FF2B5EF4-FFF2-40B4-BE49-F238E27FC236}">
                <a16:creationId xmlns:a16="http://schemas.microsoft.com/office/drawing/2014/main" id="{C24CB6A1-2858-49B4-86F0-43B9F66A8BE3}"/>
              </a:ext>
            </a:extLst>
          </p:cNvPr>
          <p:cNvGrpSpPr/>
          <p:nvPr/>
        </p:nvGrpSpPr>
        <p:grpSpPr>
          <a:xfrm>
            <a:off x="10800803" y="3562516"/>
            <a:ext cx="721037" cy="444217"/>
            <a:chOff x="3240661" y="1005909"/>
            <a:chExt cx="540854" cy="333210"/>
          </a:xfrm>
        </p:grpSpPr>
        <p:grpSp>
          <p:nvGrpSpPr>
            <p:cNvPr id="579" name="Group 578">
              <a:extLst>
                <a:ext uri="{FF2B5EF4-FFF2-40B4-BE49-F238E27FC236}">
                  <a16:creationId xmlns:a16="http://schemas.microsoft.com/office/drawing/2014/main" id="{680836AE-D2C6-493B-AB8C-4147193B42AC}"/>
                </a:ext>
              </a:extLst>
            </p:cNvPr>
            <p:cNvGrpSpPr/>
            <p:nvPr/>
          </p:nvGrpSpPr>
          <p:grpSpPr>
            <a:xfrm>
              <a:off x="3240661" y="1005909"/>
              <a:ext cx="540854" cy="333210"/>
              <a:chOff x="1926169" y="1632181"/>
              <a:chExt cx="540854" cy="333210"/>
            </a:xfrm>
          </p:grpSpPr>
          <p:sp>
            <p:nvSpPr>
              <p:cNvPr id="581" name="Rectangle 580">
                <a:extLst>
                  <a:ext uri="{FF2B5EF4-FFF2-40B4-BE49-F238E27FC236}">
                    <a16:creationId xmlns:a16="http://schemas.microsoft.com/office/drawing/2014/main" id="{9CBC11BA-C081-42F1-B718-7847665AEE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82" name="Rectangle 581">
                <a:extLst>
                  <a:ext uri="{FF2B5EF4-FFF2-40B4-BE49-F238E27FC236}">
                    <a16:creationId xmlns:a16="http://schemas.microsoft.com/office/drawing/2014/main" id="{C109340A-D0D6-40BA-B18A-00B3CA9131D3}"/>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583" name="Group 582">
                <a:extLst>
                  <a:ext uri="{FF2B5EF4-FFF2-40B4-BE49-F238E27FC236}">
                    <a16:creationId xmlns:a16="http://schemas.microsoft.com/office/drawing/2014/main" id="{3792D254-EB20-474A-8E2C-617663FA48DF}"/>
                  </a:ext>
                </a:extLst>
              </p:cNvPr>
              <p:cNvGrpSpPr/>
              <p:nvPr/>
            </p:nvGrpSpPr>
            <p:grpSpPr>
              <a:xfrm>
                <a:off x="1989961" y="1665409"/>
                <a:ext cx="413499" cy="266755"/>
                <a:chOff x="1371600" y="2038342"/>
                <a:chExt cx="609600" cy="393263"/>
              </a:xfrm>
            </p:grpSpPr>
            <p:cxnSp>
              <p:nvCxnSpPr>
                <p:cNvPr id="587" name="Straight Connector 586">
                  <a:extLst>
                    <a:ext uri="{FF2B5EF4-FFF2-40B4-BE49-F238E27FC236}">
                      <a16:creationId xmlns:a16="http://schemas.microsoft.com/office/drawing/2014/main" id="{D65EA43A-BB68-46CD-A1A9-B7CE6C2B0911}"/>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588" name="Straight Connector 587">
                  <a:extLst>
                    <a:ext uri="{FF2B5EF4-FFF2-40B4-BE49-F238E27FC236}">
                      <a16:creationId xmlns:a16="http://schemas.microsoft.com/office/drawing/2014/main" id="{A01AD31F-17CB-4597-A884-D1D26090E82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589" name="Straight Connector 588">
                  <a:extLst>
                    <a:ext uri="{FF2B5EF4-FFF2-40B4-BE49-F238E27FC236}">
                      <a16:creationId xmlns:a16="http://schemas.microsoft.com/office/drawing/2014/main" id="{D187A2EE-CAEF-4618-855F-9FAACC74F00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90" name="Straight Connector 589">
                  <a:extLst>
                    <a:ext uri="{FF2B5EF4-FFF2-40B4-BE49-F238E27FC236}">
                      <a16:creationId xmlns:a16="http://schemas.microsoft.com/office/drawing/2014/main" id="{58FAAD5D-A7AC-4F93-9AC0-0030715C0CC3}"/>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91" name="Straight Connector 590">
                  <a:extLst>
                    <a:ext uri="{FF2B5EF4-FFF2-40B4-BE49-F238E27FC236}">
                      <a16:creationId xmlns:a16="http://schemas.microsoft.com/office/drawing/2014/main" id="{A97CCFA3-425C-49E4-AA85-E7F722E360C9}"/>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92" name="Straight Connector 591">
                  <a:extLst>
                    <a:ext uri="{FF2B5EF4-FFF2-40B4-BE49-F238E27FC236}">
                      <a16:creationId xmlns:a16="http://schemas.microsoft.com/office/drawing/2014/main" id="{D9319882-8B45-4DC3-839F-D14E7A5EAA1B}"/>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93" name="Straight Connector 592">
                  <a:extLst>
                    <a:ext uri="{FF2B5EF4-FFF2-40B4-BE49-F238E27FC236}">
                      <a16:creationId xmlns:a16="http://schemas.microsoft.com/office/drawing/2014/main" id="{0EAD0812-17B9-437B-823E-3722EFDA67B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94" name="Straight Connector 593">
                  <a:extLst>
                    <a:ext uri="{FF2B5EF4-FFF2-40B4-BE49-F238E27FC236}">
                      <a16:creationId xmlns:a16="http://schemas.microsoft.com/office/drawing/2014/main" id="{9ED33E77-01BE-4F74-86BC-AF3F7B5F5F2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95" name="Straight Connector 594">
                  <a:extLst>
                    <a:ext uri="{FF2B5EF4-FFF2-40B4-BE49-F238E27FC236}">
                      <a16:creationId xmlns:a16="http://schemas.microsoft.com/office/drawing/2014/main" id="{744ECBF2-861D-410C-9EA7-D3632F961EB5}"/>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584" name="Rectangle 583">
                <a:extLst>
                  <a:ext uri="{FF2B5EF4-FFF2-40B4-BE49-F238E27FC236}">
                    <a16:creationId xmlns:a16="http://schemas.microsoft.com/office/drawing/2014/main" id="{8A3732E4-1DD1-4659-B4B1-FD4F553A0CBD}"/>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85" name="Rectangle 584">
                <a:extLst>
                  <a:ext uri="{FF2B5EF4-FFF2-40B4-BE49-F238E27FC236}">
                    <a16:creationId xmlns:a16="http://schemas.microsoft.com/office/drawing/2014/main" id="{35C9C433-26FA-49C0-8394-9B95F5FCD4C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86" name="Rectangle 585">
                <a:extLst>
                  <a:ext uri="{FF2B5EF4-FFF2-40B4-BE49-F238E27FC236}">
                    <a16:creationId xmlns:a16="http://schemas.microsoft.com/office/drawing/2014/main" id="{FFEAD984-8318-406F-AEA8-4E0587D2AC2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580" name="Rectangle 579">
              <a:extLst>
                <a:ext uri="{FF2B5EF4-FFF2-40B4-BE49-F238E27FC236}">
                  <a16:creationId xmlns:a16="http://schemas.microsoft.com/office/drawing/2014/main" id="{177A53C2-E837-4F49-9FB2-BA895F1C56E5}"/>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cache:1</a:t>
              </a:r>
            </a:p>
            <a:p>
              <a:pPr algn="ctr" defTabSz="1218966">
                <a:defRPr/>
              </a:pPr>
              <a:r>
                <a:rPr lang="en-US" sz="600" kern="0">
                  <a:solidFill>
                    <a:srgbClr val="353535"/>
                  </a:solidFill>
                  <a:latin typeface="Calibri"/>
                </a:rPr>
                <a:t>digest: 2re</a:t>
              </a:r>
            </a:p>
          </p:txBody>
        </p:sp>
      </p:grpSp>
      <p:grpSp>
        <p:nvGrpSpPr>
          <p:cNvPr id="596" name="Group 595">
            <a:extLst>
              <a:ext uri="{FF2B5EF4-FFF2-40B4-BE49-F238E27FC236}">
                <a16:creationId xmlns:a16="http://schemas.microsoft.com/office/drawing/2014/main" id="{19CF546A-D308-4843-901B-DB0FB0F0A2A8}"/>
              </a:ext>
            </a:extLst>
          </p:cNvPr>
          <p:cNvGrpSpPr/>
          <p:nvPr/>
        </p:nvGrpSpPr>
        <p:grpSpPr>
          <a:xfrm>
            <a:off x="8728354" y="4507993"/>
            <a:ext cx="2820895" cy="1633396"/>
            <a:chOff x="4156030" y="3448050"/>
            <a:chExt cx="2054962" cy="1191294"/>
          </a:xfrm>
        </p:grpSpPr>
        <p:sp>
          <p:nvSpPr>
            <p:cNvPr id="597" name="Rectangle 596">
              <a:extLst>
                <a:ext uri="{FF2B5EF4-FFF2-40B4-BE49-F238E27FC236}">
                  <a16:creationId xmlns:a16="http://schemas.microsoft.com/office/drawing/2014/main" id="{26913693-C4CC-49DC-BBFC-4F96037ADAE6}"/>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98" name="Flowchart: Alternate Process 597">
              <a:extLst>
                <a:ext uri="{FF2B5EF4-FFF2-40B4-BE49-F238E27FC236}">
                  <a16:creationId xmlns:a16="http://schemas.microsoft.com/office/drawing/2014/main" id="{B39850BF-CE20-4510-A9AF-538F0589324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r>
                <a:rPr lang="en-US" sz="1467" b="1" kern="0">
                  <a:solidFill>
                    <a:prstClr val="black"/>
                  </a:solidFill>
                  <a:latin typeface="Lucida Console" panose="020B0609040504020204" pitchFamily="49" charset="0"/>
                </a:rPr>
                <a:t>HOST-C</a:t>
              </a:r>
            </a:p>
          </p:txBody>
        </p:sp>
      </p:grpSp>
      <p:grpSp>
        <p:nvGrpSpPr>
          <p:cNvPr id="599" name="Group 598">
            <a:extLst>
              <a:ext uri="{FF2B5EF4-FFF2-40B4-BE49-F238E27FC236}">
                <a16:creationId xmlns:a16="http://schemas.microsoft.com/office/drawing/2014/main" id="{93643303-3199-47E5-B558-05BF8996A92F}"/>
              </a:ext>
            </a:extLst>
          </p:cNvPr>
          <p:cNvGrpSpPr/>
          <p:nvPr/>
        </p:nvGrpSpPr>
        <p:grpSpPr>
          <a:xfrm>
            <a:off x="10085754" y="5257134"/>
            <a:ext cx="721037" cy="444217"/>
            <a:chOff x="3240661" y="1005909"/>
            <a:chExt cx="540854" cy="333210"/>
          </a:xfrm>
        </p:grpSpPr>
        <p:grpSp>
          <p:nvGrpSpPr>
            <p:cNvPr id="600" name="Group 599">
              <a:extLst>
                <a:ext uri="{FF2B5EF4-FFF2-40B4-BE49-F238E27FC236}">
                  <a16:creationId xmlns:a16="http://schemas.microsoft.com/office/drawing/2014/main" id="{BEB209DD-C6BF-4E63-B1ED-68096F32BC9D}"/>
                </a:ext>
              </a:extLst>
            </p:cNvPr>
            <p:cNvGrpSpPr/>
            <p:nvPr/>
          </p:nvGrpSpPr>
          <p:grpSpPr>
            <a:xfrm>
              <a:off x="3240661" y="1005909"/>
              <a:ext cx="540854" cy="333210"/>
              <a:chOff x="1926169" y="1632181"/>
              <a:chExt cx="540854" cy="333210"/>
            </a:xfrm>
          </p:grpSpPr>
          <p:sp>
            <p:nvSpPr>
              <p:cNvPr id="602" name="Rectangle 601">
                <a:extLst>
                  <a:ext uri="{FF2B5EF4-FFF2-40B4-BE49-F238E27FC236}">
                    <a16:creationId xmlns:a16="http://schemas.microsoft.com/office/drawing/2014/main" id="{40614727-2B1E-4C6F-B9A6-194CC44BD035}"/>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03" name="Rectangle 602">
                <a:extLst>
                  <a:ext uri="{FF2B5EF4-FFF2-40B4-BE49-F238E27FC236}">
                    <a16:creationId xmlns:a16="http://schemas.microsoft.com/office/drawing/2014/main" id="{B0C2155A-B6AE-44CB-BB5E-75BD99F5383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04" name="Group 603">
                <a:extLst>
                  <a:ext uri="{FF2B5EF4-FFF2-40B4-BE49-F238E27FC236}">
                    <a16:creationId xmlns:a16="http://schemas.microsoft.com/office/drawing/2014/main" id="{78FC4203-5A9D-47A2-AD20-F3ACFF0A9937}"/>
                  </a:ext>
                </a:extLst>
              </p:cNvPr>
              <p:cNvGrpSpPr/>
              <p:nvPr/>
            </p:nvGrpSpPr>
            <p:grpSpPr>
              <a:xfrm>
                <a:off x="1989961" y="1665409"/>
                <a:ext cx="413499" cy="266755"/>
                <a:chOff x="1371600" y="2038342"/>
                <a:chExt cx="609600" cy="393263"/>
              </a:xfrm>
            </p:grpSpPr>
            <p:cxnSp>
              <p:nvCxnSpPr>
                <p:cNvPr id="608" name="Straight Connector 607">
                  <a:extLst>
                    <a:ext uri="{FF2B5EF4-FFF2-40B4-BE49-F238E27FC236}">
                      <a16:creationId xmlns:a16="http://schemas.microsoft.com/office/drawing/2014/main" id="{34297296-88AA-4C59-9B7C-8C85A0ACAB5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09" name="Straight Connector 608">
                  <a:extLst>
                    <a:ext uri="{FF2B5EF4-FFF2-40B4-BE49-F238E27FC236}">
                      <a16:creationId xmlns:a16="http://schemas.microsoft.com/office/drawing/2014/main" id="{A85899D2-2EB0-42C9-9B17-F17441339DE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10" name="Straight Connector 609">
                  <a:extLst>
                    <a:ext uri="{FF2B5EF4-FFF2-40B4-BE49-F238E27FC236}">
                      <a16:creationId xmlns:a16="http://schemas.microsoft.com/office/drawing/2014/main" id="{BEF511CB-1288-4A5B-A773-37BA165BF5B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11" name="Straight Connector 610">
                  <a:extLst>
                    <a:ext uri="{FF2B5EF4-FFF2-40B4-BE49-F238E27FC236}">
                      <a16:creationId xmlns:a16="http://schemas.microsoft.com/office/drawing/2014/main" id="{08259F11-EE59-4446-8809-DF7AE672D95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12" name="Straight Connector 611">
                  <a:extLst>
                    <a:ext uri="{FF2B5EF4-FFF2-40B4-BE49-F238E27FC236}">
                      <a16:creationId xmlns:a16="http://schemas.microsoft.com/office/drawing/2014/main" id="{385AC9F2-8FD0-4FD0-9438-2F168D124BB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13" name="Straight Connector 612">
                  <a:extLst>
                    <a:ext uri="{FF2B5EF4-FFF2-40B4-BE49-F238E27FC236}">
                      <a16:creationId xmlns:a16="http://schemas.microsoft.com/office/drawing/2014/main" id="{F58AA554-B53E-4566-8F31-60D79B938BDC}"/>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14" name="Straight Connector 613">
                  <a:extLst>
                    <a:ext uri="{FF2B5EF4-FFF2-40B4-BE49-F238E27FC236}">
                      <a16:creationId xmlns:a16="http://schemas.microsoft.com/office/drawing/2014/main" id="{198420ED-0DF3-40D4-A6D6-1502DB97292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15" name="Straight Connector 614">
                  <a:extLst>
                    <a:ext uri="{FF2B5EF4-FFF2-40B4-BE49-F238E27FC236}">
                      <a16:creationId xmlns:a16="http://schemas.microsoft.com/office/drawing/2014/main" id="{095676B1-8757-4072-A437-5D9F81178BF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16" name="Straight Connector 615">
                  <a:extLst>
                    <a:ext uri="{FF2B5EF4-FFF2-40B4-BE49-F238E27FC236}">
                      <a16:creationId xmlns:a16="http://schemas.microsoft.com/office/drawing/2014/main" id="{AEE8CA79-C0A6-4861-BAFA-9C2B5667C46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05" name="Rectangle 604">
                <a:extLst>
                  <a:ext uri="{FF2B5EF4-FFF2-40B4-BE49-F238E27FC236}">
                    <a16:creationId xmlns:a16="http://schemas.microsoft.com/office/drawing/2014/main" id="{E0613257-19A6-48A2-93FD-23658641D6B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06" name="Rectangle 605">
                <a:extLst>
                  <a:ext uri="{FF2B5EF4-FFF2-40B4-BE49-F238E27FC236}">
                    <a16:creationId xmlns:a16="http://schemas.microsoft.com/office/drawing/2014/main" id="{03DD8362-0F8B-48CD-93AA-D86CCA2228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07" name="Rectangle 606">
                <a:extLst>
                  <a:ext uri="{FF2B5EF4-FFF2-40B4-BE49-F238E27FC236}">
                    <a16:creationId xmlns:a16="http://schemas.microsoft.com/office/drawing/2014/main" id="{B37120B6-14C9-41D3-BDBC-0B35598DC96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01" name="Rectangle 600">
              <a:extLst>
                <a:ext uri="{FF2B5EF4-FFF2-40B4-BE49-F238E27FC236}">
                  <a16:creationId xmlns:a16="http://schemas.microsoft.com/office/drawing/2014/main" id="{7EAC41A0-DAAB-444C-A44D-8470EAA4F8D2}"/>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cache:1</a:t>
              </a:r>
            </a:p>
            <a:p>
              <a:pPr lvl="0" algn="ctr" defTabSz="1218966">
                <a:defRPr/>
              </a:pPr>
              <a:r>
                <a:rPr lang="en-US" sz="600" kern="0">
                  <a:solidFill>
                    <a:srgbClr val="353535"/>
                  </a:solidFill>
                  <a:latin typeface="Calibri"/>
                </a:rPr>
                <a:t>digest: 2re</a:t>
              </a:r>
            </a:p>
          </p:txBody>
        </p:sp>
      </p:grpSp>
      <p:grpSp>
        <p:nvGrpSpPr>
          <p:cNvPr id="635" name="Group 634">
            <a:extLst>
              <a:ext uri="{FF2B5EF4-FFF2-40B4-BE49-F238E27FC236}">
                <a16:creationId xmlns:a16="http://schemas.microsoft.com/office/drawing/2014/main" id="{82D8ACAE-B30B-4508-A3DF-873D6DB97B89}"/>
              </a:ext>
            </a:extLst>
          </p:cNvPr>
          <p:cNvGrpSpPr/>
          <p:nvPr/>
        </p:nvGrpSpPr>
        <p:grpSpPr>
          <a:xfrm>
            <a:off x="10085754" y="4851244"/>
            <a:ext cx="721037" cy="444217"/>
            <a:chOff x="3240661" y="1005909"/>
            <a:chExt cx="540854" cy="333210"/>
          </a:xfrm>
        </p:grpSpPr>
        <p:grpSp>
          <p:nvGrpSpPr>
            <p:cNvPr id="636" name="Group 635">
              <a:extLst>
                <a:ext uri="{FF2B5EF4-FFF2-40B4-BE49-F238E27FC236}">
                  <a16:creationId xmlns:a16="http://schemas.microsoft.com/office/drawing/2014/main" id="{E4F45113-FF3F-4E6A-9664-1D8D2E3E972E}"/>
                </a:ext>
              </a:extLst>
            </p:cNvPr>
            <p:cNvGrpSpPr/>
            <p:nvPr/>
          </p:nvGrpSpPr>
          <p:grpSpPr>
            <a:xfrm>
              <a:off x="3240661" y="1005909"/>
              <a:ext cx="540854" cy="333210"/>
              <a:chOff x="1926169" y="1632181"/>
              <a:chExt cx="540854" cy="333210"/>
            </a:xfrm>
          </p:grpSpPr>
          <p:sp>
            <p:nvSpPr>
              <p:cNvPr id="638" name="Rectangle 637">
                <a:extLst>
                  <a:ext uri="{FF2B5EF4-FFF2-40B4-BE49-F238E27FC236}">
                    <a16:creationId xmlns:a16="http://schemas.microsoft.com/office/drawing/2014/main" id="{4AEF4DD4-5154-44E6-8A74-BEDB58F90D9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39" name="Rectangle 638">
                <a:extLst>
                  <a:ext uri="{FF2B5EF4-FFF2-40B4-BE49-F238E27FC236}">
                    <a16:creationId xmlns:a16="http://schemas.microsoft.com/office/drawing/2014/main" id="{1AB64F00-EEBC-4289-9942-DD7265EFAFCB}"/>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40" name="Group 639">
                <a:extLst>
                  <a:ext uri="{FF2B5EF4-FFF2-40B4-BE49-F238E27FC236}">
                    <a16:creationId xmlns:a16="http://schemas.microsoft.com/office/drawing/2014/main" id="{A75DD98D-1847-43BA-BCBC-D1E44D20B2BC}"/>
                  </a:ext>
                </a:extLst>
              </p:cNvPr>
              <p:cNvGrpSpPr/>
              <p:nvPr/>
            </p:nvGrpSpPr>
            <p:grpSpPr>
              <a:xfrm>
                <a:off x="1989961" y="1665409"/>
                <a:ext cx="413499" cy="266755"/>
                <a:chOff x="1371600" y="2038342"/>
                <a:chExt cx="609600" cy="393263"/>
              </a:xfrm>
            </p:grpSpPr>
            <p:cxnSp>
              <p:nvCxnSpPr>
                <p:cNvPr id="644" name="Straight Connector 643">
                  <a:extLst>
                    <a:ext uri="{FF2B5EF4-FFF2-40B4-BE49-F238E27FC236}">
                      <a16:creationId xmlns:a16="http://schemas.microsoft.com/office/drawing/2014/main" id="{3A8E4F64-A386-4272-997A-1264F913F31F}"/>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45" name="Straight Connector 644">
                  <a:extLst>
                    <a:ext uri="{FF2B5EF4-FFF2-40B4-BE49-F238E27FC236}">
                      <a16:creationId xmlns:a16="http://schemas.microsoft.com/office/drawing/2014/main" id="{1EEB9503-A570-4CE0-9D49-BCE544C166B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46" name="Straight Connector 645">
                  <a:extLst>
                    <a:ext uri="{FF2B5EF4-FFF2-40B4-BE49-F238E27FC236}">
                      <a16:creationId xmlns:a16="http://schemas.microsoft.com/office/drawing/2014/main" id="{5A747415-7B74-4F8E-A333-6BAD681A3FA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47" name="Straight Connector 646">
                  <a:extLst>
                    <a:ext uri="{FF2B5EF4-FFF2-40B4-BE49-F238E27FC236}">
                      <a16:creationId xmlns:a16="http://schemas.microsoft.com/office/drawing/2014/main" id="{4C981DB9-B828-4545-A5B6-8C5B2B4ED1F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48" name="Straight Connector 647">
                  <a:extLst>
                    <a:ext uri="{FF2B5EF4-FFF2-40B4-BE49-F238E27FC236}">
                      <a16:creationId xmlns:a16="http://schemas.microsoft.com/office/drawing/2014/main" id="{D3114C4F-C4D4-42B9-98E8-D5C4B8D3E19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49" name="Straight Connector 648">
                  <a:extLst>
                    <a:ext uri="{FF2B5EF4-FFF2-40B4-BE49-F238E27FC236}">
                      <a16:creationId xmlns:a16="http://schemas.microsoft.com/office/drawing/2014/main" id="{D535AEDA-6A5A-489F-A438-A21B5E2BC73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50" name="Straight Connector 649">
                  <a:extLst>
                    <a:ext uri="{FF2B5EF4-FFF2-40B4-BE49-F238E27FC236}">
                      <a16:creationId xmlns:a16="http://schemas.microsoft.com/office/drawing/2014/main" id="{102651DB-9756-4DD3-97F9-A5D9158F320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51" name="Straight Connector 650">
                  <a:extLst>
                    <a:ext uri="{FF2B5EF4-FFF2-40B4-BE49-F238E27FC236}">
                      <a16:creationId xmlns:a16="http://schemas.microsoft.com/office/drawing/2014/main" id="{85A4D083-79B7-482C-B892-EABBA1FE19E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52" name="Straight Connector 651">
                  <a:extLst>
                    <a:ext uri="{FF2B5EF4-FFF2-40B4-BE49-F238E27FC236}">
                      <a16:creationId xmlns:a16="http://schemas.microsoft.com/office/drawing/2014/main" id="{A31CCE6F-D63C-4493-A375-A9DCAE5F1E36}"/>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41" name="Rectangle 640">
                <a:extLst>
                  <a:ext uri="{FF2B5EF4-FFF2-40B4-BE49-F238E27FC236}">
                    <a16:creationId xmlns:a16="http://schemas.microsoft.com/office/drawing/2014/main" id="{7D7F07D7-F544-4CA7-85EA-F3CBD44A2A7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42" name="Rectangle 641">
                <a:extLst>
                  <a:ext uri="{FF2B5EF4-FFF2-40B4-BE49-F238E27FC236}">
                    <a16:creationId xmlns:a16="http://schemas.microsoft.com/office/drawing/2014/main" id="{AF52D6C5-F596-437B-B67B-9600EF5E961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43" name="Rectangle 642">
                <a:extLst>
                  <a:ext uri="{FF2B5EF4-FFF2-40B4-BE49-F238E27FC236}">
                    <a16:creationId xmlns:a16="http://schemas.microsoft.com/office/drawing/2014/main" id="{84AA2D3B-3436-4B70-A10B-E39A71192BB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37" name="Rectangle 636">
              <a:extLst>
                <a:ext uri="{FF2B5EF4-FFF2-40B4-BE49-F238E27FC236}">
                  <a16:creationId xmlns:a16="http://schemas.microsoft.com/office/drawing/2014/main" id="{F149E8A4-D810-4278-AC14-13C56AE3F31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api:1</a:t>
              </a:r>
            </a:p>
            <a:p>
              <a:pPr lvl="0" algn="ctr" defTabSz="1218966">
                <a:defRPr/>
              </a:pPr>
              <a:r>
                <a:rPr lang="en-US" sz="600" kern="0">
                  <a:solidFill>
                    <a:srgbClr val="353535"/>
                  </a:solidFill>
                  <a:latin typeface="Calibri"/>
                </a:rPr>
                <a:t>digest: u82</a:t>
              </a:r>
            </a:p>
          </p:txBody>
        </p:sp>
      </p:grpSp>
      <p:grpSp>
        <p:nvGrpSpPr>
          <p:cNvPr id="653" name="Group 652">
            <a:extLst>
              <a:ext uri="{FF2B5EF4-FFF2-40B4-BE49-F238E27FC236}">
                <a16:creationId xmlns:a16="http://schemas.microsoft.com/office/drawing/2014/main" id="{7455D86C-A3CB-4263-83DC-D71AB0D68C1C}"/>
              </a:ext>
            </a:extLst>
          </p:cNvPr>
          <p:cNvGrpSpPr/>
          <p:nvPr/>
        </p:nvGrpSpPr>
        <p:grpSpPr>
          <a:xfrm>
            <a:off x="10808039" y="5257134"/>
            <a:ext cx="721037" cy="444217"/>
            <a:chOff x="3240661" y="1005909"/>
            <a:chExt cx="540854" cy="333210"/>
          </a:xfrm>
        </p:grpSpPr>
        <p:grpSp>
          <p:nvGrpSpPr>
            <p:cNvPr id="654" name="Group 653">
              <a:extLst>
                <a:ext uri="{FF2B5EF4-FFF2-40B4-BE49-F238E27FC236}">
                  <a16:creationId xmlns:a16="http://schemas.microsoft.com/office/drawing/2014/main" id="{2F05B247-5773-460D-BA76-B2F2B43441BA}"/>
                </a:ext>
              </a:extLst>
            </p:cNvPr>
            <p:cNvGrpSpPr/>
            <p:nvPr/>
          </p:nvGrpSpPr>
          <p:grpSpPr>
            <a:xfrm>
              <a:off x="3240661" y="1005909"/>
              <a:ext cx="540854" cy="333210"/>
              <a:chOff x="1926169" y="1632181"/>
              <a:chExt cx="540854" cy="333210"/>
            </a:xfrm>
          </p:grpSpPr>
          <p:sp>
            <p:nvSpPr>
              <p:cNvPr id="656" name="Rectangle 655">
                <a:extLst>
                  <a:ext uri="{FF2B5EF4-FFF2-40B4-BE49-F238E27FC236}">
                    <a16:creationId xmlns:a16="http://schemas.microsoft.com/office/drawing/2014/main" id="{5082AC53-84B9-4B28-9AB4-E0919DA5477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57" name="Rectangle 656">
                <a:extLst>
                  <a:ext uri="{FF2B5EF4-FFF2-40B4-BE49-F238E27FC236}">
                    <a16:creationId xmlns:a16="http://schemas.microsoft.com/office/drawing/2014/main" id="{401EE0B3-E46F-4757-AEAA-BBB3B7E7A72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58" name="Group 657">
                <a:extLst>
                  <a:ext uri="{FF2B5EF4-FFF2-40B4-BE49-F238E27FC236}">
                    <a16:creationId xmlns:a16="http://schemas.microsoft.com/office/drawing/2014/main" id="{4EF7B0B6-4781-4D7D-A3D0-CD3F9E50555C}"/>
                  </a:ext>
                </a:extLst>
              </p:cNvPr>
              <p:cNvGrpSpPr/>
              <p:nvPr/>
            </p:nvGrpSpPr>
            <p:grpSpPr>
              <a:xfrm>
                <a:off x="1989961" y="1665409"/>
                <a:ext cx="413499" cy="266755"/>
                <a:chOff x="1371600" y="2038342"/>
                <a:chExt cx="609600" cy="393263"/>
              </a:xfrm>
            </p:grpSpPr>
            <p:cxnSp>
              <p:nvCxnSpPr>
                <p:cNvPr id="662" name="Straight Connector 661">
                  <a:extLst>
                    <a:ext uri="{FF2B5EF4-FFF2-40B4-BE49-F238E27FC236}">
                      <a16:creationId xmlns:a16="http://schemas.microsoft.com/office/drawing/2014/main" id="{D792C117-3918-4B3C-AAF9-46C162209DA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63" name="Straight Connector 662">
                  <a:extLst>
                    <a:ext uri="{FF2B5EF4-FFF2-40B4-BE49-F238E27FC236}">
                      <a16:creationId xmlns:a16="http://schemas.microsoft.com/office/drawing/2014/main" id="{A4380A3C-09E5-4CD6-B88C-245FD378E11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64" name="Straight Connector 663">
                  <a:extLst>
                    <a:ext uri="{FF2B5EF4-FFF2-40B4-BE49-F238E27FC236}">
                      <a16:creationId xmlns:a16="http://schemas.microsoft.com/office/drawing/2014/main" id="{D5882EF2-A1D4-4AA8-AACA-221E6228BCAA}"/>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65" name="Straight Connector 664">
                  <a:extLst>
                    <a:ext uri="{FF2B5EF4-FFF2-40B4-BE49-F238E27FC236}">
                      <a16:creationId xmlns:a16="http://schemas.microsoft.com/office/drawing/2014/main" id="{FF3193D9-109C-4F1D-A7DF-2AFDD8F0737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66" name="Straight Connector 665">
                  <a:extLst>
                    <a:ext uri="{FF2B5EF4-FFF2-40B4-BE49-F238E27FC236}">
                      <a16:creationId xmlns:a16="http://schemas.microsoft.com/office/drawing/2014/main" id="{BFBC5B20-7058-4BC7-A3D6-87C607CEDB3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67" name="Straight Connector 666">
                  <a:extLst>
                    <a:ext uri="{FF2B5EF4-FFF2-40B4-BE49-F238E27FC236}">
                      <a16:creationId xmlns:a16="http://schemas.microsoft.com/office/drawing/2014/main" id="{B5331952-1ADE-417B-AE15-7F1AC40F06C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68" name="Straight Connector 667">
                  <a:extLst>
                    <a:ext uri="{FF2B5EF4-FFF2-40B4-BE49-F238E27FC236}">
                      <a16:creationId xmlns:a16="http://schemas.microsoft.com/office/drawing/2014/main" id="{7C4C1303-C892-4E97-942F-9570204AA3C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69" name="Straight Connector 668">
                  <a:extLst>
                    <a:ext uri="{FF2B5EF4-FFF2-40B4-BE49-F238E27FC236}">
                      <a16:creationId xmlns:a16="http://schemas.microsoft.com/office/drawing/2014/main" id="{DF9BEF95-6B46-4C13-B6D6-DA39E81B6D47}"/>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70" name="Straight Connector 669">
                  <a:extLst>
                    <a:ext uri="{FF2B5EF4-FFF2-40B4-BE49-F238E27FC236}">
                      <a16:creationId xmlns:a16="http://schemas.microsoft.com/office/drawing/2014/main" id="{9FE40751-F014-4930-916A-8D22999B624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59" name="Rectangle 658">
                <a:extLst>
                  <a:ext uri="{FF2B5EF4-FFF2-40B4-BE49-F238E27FC236}">
                    <a16:creationId xmlns:a16="http://schemas.microsoft.com/office/drawing/2014/main" id="{E20B93C6-58EE-424D-BDC9-E2FF6B748C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60" name="Rectangle 659">
                <a:extLst>
                  <a:ext uri="{FF2B5EF4-FFF2-40B4-BE49-F238E27FC236}">
                    <a16:creationId xmlns:a16="http://schemas.microsoft.com/office/drawing/2014/main" id="{E2644066-662F-4013-A045-D381164167D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61" name="Rectangle 660">
                <a:extLst>
                  <a:ext uri="{FF2B5EF4-FFF2-40B4-BE49-F238E27FC236}">
                    <a16:creationId xmlns:a16="http://schemas.microsoft.com/office/drawing/2014/main" id="{7CD5CC4E-4804-4325-B1AB-D4442B65E73D}"/>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55" name="Rectangle 654">
              <a:extLst>
                <a:ext uri="{FF2B5EF4-FFF2-40B4-BE49-F238E27FC236}">
                  <a16:creationId xmlns:a16="http://schemas.microsoft.com/office/drawing/2014/main" id="{E01B3AA8-598D-447F-85D0-1B3CBF6B6CC3}"/>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cache:1</a:t>
              </a:r>
            </a:p>
            <a:p>
              <a:pPr lvl="0" algn="ctr" defTabSz="1218966">
                <a:defRPr/>
              </a:pPr>
              <a:r>
                <a:rPr lang="en-US" sz="600" kern="0">
                  <a:solidFill>
                    <a:srgbClr val="353535"/>
                  </a:solidFill>
                  <a:latin typeface="Calibri"/>
                </a:rPr>
                <a:t>digest: 2re</a:t>
              </a:r>
            </a:p>
          </p:txBody>
        </p:sp>
      </p:grpSp>
      <p:grpSp>
        <p:nvGrpSpPr>
          <p:cNvPr id="671" name="Group 670">
            <a:extLst>
              <a:ext uri="{FF2B5EF4-FFF2-40B4-BE49-F238E27FC236}">
                <a16:creationId xmlns:a16="http://schemas.microsoft.com/office/drawing/2014/main" id="{A6EDF266-E5E0-452B-AF70-58509EF10E0D}"/>
              </a:ext>
            </a:extLst>
          </p:cNvPr>
          <p:cNvGrpSpPr/>
          <p:nvPr/>
        </p:nvGrpSpPr>
        <p:grpSpPr>
          <a:xfrm>
            <a:off x="10808039" y="4851244"/>
            <a:ext cx="721037" cy="444217"/>
            <a:chOff x="3240661" y="1005909"/>
            <a:chExt cx="540854" cy="333210"/>
          </a:xfrm>
        </p:grpSpPr>
        <p:grpSp>
          <p:nvGrpSpPr>
            <p:cNvPr id="672" name="Group 671">
              <a:extLst>
                <a:ext uri="{FF2B5EF4-FFF2-40B4-BE49-F238E27FC236}">
                  <a16:creationId xmlns:a16="http://schemas.microsoft.com/office/drawing/2014/main" id="{DAA5F8C1-49BA-4151-B229-894FE2FA1C26}"/>
                </a:ext>
              </a:extLst>
            </p:cNvPr>
            <p:cNvGrpSpPr/>
            <p:nvPr/>
          </p:nvGrpSpPr>
          <p:grpSpPr>
            <a:xfrm>
              <a:off x="3240661" y="1005909"/>
              <a:ext cx="540854" cy="333210"/>
              <a:chOff x="1926169" y="1632181"/>
              <a:chExt cx="540854" cy="333210"/>
            </a:xfrm>
          </p:grpSpPr>
          <p:sp>
            <p:nvSpPr>
              <p:cNvPr id="674" name="Rectangle 673">
                <a:extLst>
                  <a:ext uri="{FF2B5EF4-FFF2-40B4-BE49-F238E27FC236}">
                    <a16:creationId xmlns:a16="http://schemas.microsoft.com/office/drawing/2014/main" id="{14A64E39-9096-45CD-AF40-7FA920C8AD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75" name="Rectangle 674">
                <a:extLst>
                  <a:ext uri="{FF2B5EF4-FFF2-40B4-BE49-F238E27FC236}">
                    <a16:creationId xmlns:a16="http://schemas.microsoft.com/office/drawing/2014/main" id="{14956C43-C119-4D7A-964D-0E5FD27B3F7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76" name="Group 675">
                <a:extLst>
                  <a:ext uri="{FF2B5EF4-FFF2-40B4-BE49-F238E27FC236}">
                    <a16:creationId xmlns:a16="http://schemas.microsoft.com/office/drawing/2014/main" id="{F23D3BB3-7160-465A-B6DD-97E4B9B78AAA}"/>
                  </a:ext>
                </a:extLst>
              </p:cNvPr>
              <p:cNvGrpSpPr/>
              <p:nvPr/>
            </p:nvGrpSpPr>
            <p:grpSpPr>
              <a:xfrm>
                <a:off x="1989961" y="1665409"/>
                <a:ext cx="413499" cy="266755"/>
                <a:chOff x="1371600" y="2038342"/>
                <a:chExt cx="609600" cy="393263"/>
              </a:xfrm>
            </p:grpSpPr>
            <p:cxnSp>
              <p:nvCxnSpPr>
                <p:cNvPr id="680" name="Straight Connector 679">
                  <a:extLst>
                    <a:ext uri="{FF2B5EF4-FFF2-40B4-BE49-F238E27FC236}">
                      <a16:creationId xmlns:a16="http://schemas.microsoft.com/office/drawing/2014/main" id="{5CBF6B2E-A21B-4C1E-A58F-D7CEDF4D757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81" name="Straight Connector 680">
                  <a:extLst>
                    <a:ext uri="{FF2B5EF4-FFF2-40B4-BE49-F238E27FC236}">
                      <a16:creationId xmlns:a16="http://schemas.microsoft.com/office/drawing/2014/main" id="{877FA19D-E106-4F15-B23F-2CBB8D4181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82" name="Straight Connector 681">
                  <a:extLst>
                    <a:ext uri="{FF2B5EF4-FFF2-40B4-BE49-F238E27FC236}">
                      <a16:creationId xmlns:a16="http://schemas.microsoft.com/office/drawing/2014/main" id="{F649C8C4-F901-4DD8-AD0B-A2CDD5007813}"/>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83" name="Straight Connector 682">
                  <a:extLst>
                    <a:ext uri="{FF2B5EF4-FFF2-40B4-BE49-F238E27FC236}">
                      <a16:creationId xmlns:a16="http://schemas.microsoft.com/office/drawing/2014/main" id="{B1F28E71-F97D-44CA-97F1-967A270F38E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84" name="Straight Connector 683">
                  <a:extLst>
                    <a:ext uri="{FF2B5EF4-FFF2-40B4-BE49-F238E27FC236}">
                      <a16:creationId xmlns:a16="http://schemas.microsoft.com/office/drawing/2014/main" id="{6E250D45-7B99-4A88-AAAB-698D4CD2065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85" name="Straight Connector 684">
                  <a:extLst>
                    <a:ext uri="{FF2B5EF4-FFF2-40B4-BE49-F238E27FC236}">
                      <a16:creationId xmlns:a16="http://schemas.microsoft.com/office/drawing/2014/main" id="{7692B209-22A1-4DCE-88C3-E6948A22027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86" name="Straight Connector 685">
                  <a:extLst>
                    <a:ext uri="{FF2B5EF4-FFF2-40B4-BE49-F238E27FC236}">
                      <a16:creationId xmlns:a16="http://schemas.microsoft.com/office/drawing/2014/main" id="{42488A63-F6C0-4DA1-8FCF-14687A47940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87" name="Straight Connector 686">
                  <a:extLst>
                    <a:ext uri="{FF2B5EF4-FFF2-40B4-BE49-F238E27FC236}">
                      <a16:creationId xmlns:a16="http://schemas.microsoft.com/office/drawing/2014/main" id="{73A65581-206A-4AAD-A473-E4357B6F7994}"/>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88" name="Straight Connector 687">
                  <a:extLst>
                    <a:ext uri="{FF2B5EF4-FFF2-40B4-BE49-F238E27FC236}">
                      <a16:creationId xmlns:a16="http://schemas.microsoft.com/office/drawing/2014/main" id="{369C0898-5666-449C-8403-3F0BB978FBA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77" name="Rectangle 676">
                <a:extLst>
                  <a:ext uri="{FF2B5EF4-FFF2-40B4-BE49-F238E27FC236}">
                    <a16:creationId xmlns:a16="http://schemas.microsoft.com/office/drawing/2014/main" id="{EB49971A-CD80-453E-8816-34C263BEC66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78" name="Rectangle 677">
                <a:extLst>
                  <a:ext uri="{FF2B5EF4-FFF2-40B4-BE49-F238E27FC236}">
                    <a16:creationId xmlns:a16="http://schemas.microsoft.com/office/drawing/2014/main" id="{3B9269A3-D342-44A4-9A94-2147F0A4F24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79" name="Rectangle 678">
                <a:extLst>
                  <a:ext uri="{FF2B5EF4-FFF2-40B4-BE49-F238E27FC236}">
                    <a16:creationId xmlns:a16="http://schemas.microsoft.com/office/drawing/2014/main" id="{B57CD542-5732-4640-A5EE-2DC793D0F28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73" name="Rectangle 672">
              <a:extLst>
                <a:ext uri="{FF2B5EF4-FFF2-40B4-BE49-F238E27FC236}">
                  <a16:creationId xmlns:a16="http://schemas.microsoft.com/office/drawing/2014/main" id="{87CCD053-0AC2-44B3-868F-A2E962BD17DE}"/>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api:1</a:t>
              </a:r>
            </a:p>
            <a:p>
              <a:pPr lvl="0" algn="ctr" defTabSz="1218966">
                <a:defRPr/>
              </a:pPr>
              <a:r>
                <a:rPr lang="en-US" sz="600" kern="0">
                  <a:solidFill>
                    <a:srgbClr val="353535"/>
                  </a:solidFill>
                  <a:latin typeface="Calibri"/>
                </a:rPr>
                <a:t>digest: u82</a:t>
              </a:r>
            </a:p>
          </p:txBody>
        </p:sp>
      </p:grpSp>
      <p:sp>
        <p:nvSpPr>
          <p:cNvPr id="708" name="Rectangle 707">
            <a:extLst>
              <a:ext uri="{FF2B5EF4-FFF2-40B4-BE49-F238E27FC236}">
                <a16:creationId xmlns:a16="http://schemas.microsoft.com/office/drawing/2014/main" id="{CDBAE918-4F61-43D3-B89C-8AAA1586E8A5}"/>
              </a:ext>
            </a:extLst>
          </p:cNvPr>
          <p:cNvSpPr/>
          <p:nvPr/>
        </p:nvSpPr>
        <p:spPr>
          <a:xfrm>
            <a:off x="8748586" y="1644434"/>
            <a:ext cx="1293329" cy="1057137"/>
          </a:xfrm>
          <a:prstGeom prst="rect">
            <a:avLst/>
          </a:prstGeom>
          <a:solidFill>
            <a:schemeClr val="bg1"/>
          </a:solidFill>
          <a:ln w="12700" cap="flat" cmpd="sng" algn="ctr">
            <a:solidFill>
              <a:srgbClr val="32788F"/>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707" name="Flowchart: Alternate Process 706">
            <a:extLst>
              <a:ext uri="{FF2B5EF4-FFF2-40B4-BE49-F238E27FC236}">
                <a16:creationId xmlns:a16="http://schemas.microsoft.com/office/drawing/2014/main" id="{F63F8A07-B38E-48CE-B137-A8BF67F1F136}"/>
              </a:ext>
            </a:extLst>
          </p:cNvPr>
          <p:cNvSpPr/>
          <p:nvPr/>
        </p:nvSpPr>
        <p:spPr>
          <a:xfrm>
            <a:off x="8754309" y="1471999"/>
            <a:ext cx="1011979" cy="256684"/>
          </a:xfrm>
          <a:prstGeom prst="flowChartAlternateProcess">
            <a:avLst/>
          </a:prstGeom>
          <a:solidFill>
            <a:schemeClr val="bg1"/>
          </a:solidFill>
          <a:ln w="19050" cap="flat" cmpd="sng" algn="ctr">
            <a:solidFill>
              <a:srgbClr val="00506E"/>
            </a:solidFill>
            <a:prstDash val="solid"/>
          </a:ln>
          <a:effectLst/>
        </p:spPr>
        <p:txBody>
          <a:bodyPr rtlCol="0" anchor="ctr"/>
          <a:lstStyle/>
          <a:p>
            <a:pPr defTabSz="1218966">
              <a:defRPr/>
            </a:pPr>
            <a:r>
              <a:rPr lang="en-US" sz="1079" b="1" kern="0">
                <a:solidFill>
                  <a:prstClr val="black"/>
                </a:solidFill>
                <a:latin typeface="Calibri"/>
              </a:rPr>
              <a:t>Image Cache</a:t>
            </a:r>
          </a:p>
        </p:txBody>
      </p:sp>
      <p:sp>
        <p:nvSpPr>
          <p:cNvPr id="712" name="Rectangle 711">
            <a:extLst>
              <a:ext uri="{FF2B5EF4-FFF2-40B4-BE49-F238E27FC236}">
                <a16:creationId xmlns:a16="http://schemas.microsoft.com/office/drawing/2014/main" id="{0B295AC2-2B37-4EAE-A42A-C4826A17ED46}"/>
              </a:ext>
            </a:extLst>
          </p:cNvPr>
          <p:cNvSpPr/>
          <p:nvPr/>
        </p:nvSpPr>
        <p:spPr>
          <a:xfrm>
            <a:off x="8765924" y="3344752"/>
            <a:ext cx="1293329" cy="1057137"/>
          </a:xfrm>
          <a:prstGeom prst="rect">
            <a:avLst/>
          </a:prstGeom>
          <a:solidFill>
            <a:schemeClr val="bg1"/>
          </a:solidFill>
          <a:ln w="12700" cap="flat" cmpd="sng" algn="ctr">
            <a:solidFill>
              <a:srgbClr val="32788F"/>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713" name="Flowchart: Alternate Process 712">
            <a:extLst>
              <a:ext uri="{FF2B5EF4-FFF2-40B4-BE49-F238E27FC236}">
                <a16:creationId xmlns:a16="http://schemas.microsoft.com/office/drawing/2014/main" id="{0C9BFD05-AECE-444C-B340-8CFACF0FBD89}"/>
              </a:ext>
            </a:extLst>
          </p:cNvPr>
          <p:cNvSpPr/>
          <p:nvPr/>
        </p:nvSpPr>
        <p:spPr>
          <a:xfrm>
            <a:off x="8771645" y="3172317"/>
            <a:ext cx="1011979" cy="256684"/>
          </a:xfrm>
          <a:prstGeom prst="flowChartAlternateProcess">
            <a:avLst/>
          </a:prstGeom>
          <a:solidFill>
            <a:schemeClr val="bg1"/>
          </a:solidFill>
          <a:ln w="19050" cap="flat" cmpd="sng" algn="ctr">
            <a:solidFill>
              <a:srgbClr val="00506E"/>
            </a:solidFill>
            <a:prstDash val="solid"/>
          </a:ln>
          <a:effectLst/>
        </p:spPr>
        <p:txBody>
          <a:bodyPr rtlCol="0" anchor="ctr"/>
          <a:lstStyle/>
          <a:p>
            <a:pPr defTabSz="1218966">
              <a:defRPr/>
            </a:pPr>
            <a:r>
              <a:rPr lang="en-US" sz="1079" b="1" kern="0">
                <a:solidFill>
                  <a:prstClr val="black"/>
                </a:solidFill>
                <a:latin typeface="Calibri"/>
              </a:rPr>
              <a:t>Image Cache</a:t>
            </a:r>
          </a:p>
        </p:txBody>
      </p:sp>
      <p:sp>
        <p:nvSpPr>
          <p:cNvPr id="717" name="Rectangle 716">
            <a:extLst>
              <a:ext uri="{FF2B5EF4-FFF2-40B4-BE49-F238E27FC236}">
                <a16:creationId xmlns:a16="http://schemas.microsoft.com/office/drawing/2014/main" id="{75DB38AB-91D9-4612-B2BF-4E84CFF1CC4B}"/>
              </a:ext>
            </a:extLst>
          </p:cNvPr>
          <p:cNvSpPr/>
          <p:nvPr/>
        </p:nvSpPr>
        <p:spPr>
          <a:xfrm>
            <a:off x="8783261" y="5045069"/>
            <a:ext cx="1293329" cy="1057137"/>
          </a:xfrm>
          <a:prstGeom prst="rect">
            <a:avLst/>
          </a:prstGeom>
          <a:solidFill>
            <a:schemeClr val="bg1"/>
          </a:solidFill>
          <a:ln w="12700" cap="flat" cmpd="sng" algn="ctr">
            <a:solidFill>
              <a:srgbClr val="32788F"/>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718" name="Flowchart: Alternate Process 717">
            <a:extLst>
              <a:ext uri="{FF2B5EF4-FFF2-40B4-BE49-F238E27FC236}">
                <a16:creationId xmlns:a16="http://schemas.microsoft.com/office/drawing/2014/main" id="{40B065B7-5E5B-459B-93F7-371BE578C8BB}"/>
              </a:ext>
            </a:extLst>
          </p:cNvPr>
          <p:cNvSpPr/>
          <p:nvPr/>
        </p:nvSpPr>
        <p:spPr>
          <a:xfrm>
            <a:off x="8788983" y="4872635"/>
            <a:ext cx="1011979" cy="256684"/>
          </a:xfrm>
          <a:prstGeom prst="flowChartAlternateProcess">
            <a:avLst/>
          </a:prstGeom>
          <a:solidFill>
            <a:schemeClr val="bg1"/>
          </a:solidFill>
          <a:ln w="19050" cap="flat" cmpd="sng" algn="ctr">
            <a:solidFill>
              <a:srgbClr val="00506E"/>
            </a:solidFill>
            <a:prstDash val="solid"/>
          </a:ln>
          <a:effectLst/>
        </p:spPr>
        <p:txBody>
          <a:bodyPr rtlCol="0" anchor="ctr"/>
          <a:lstStyle/>
          <a:p>
            <a:pPr defTabSz="1218966">
              <a:defRPr/>
            </a:pPr>
            <a:r>
              <a:rPr lang="en-US" sz="1079" b="1" kern="0">
                <a:solidFill>
                  <a:prstClr val="black"/>
                </a:solidFill>
                <a:latin typeface="Calibri"/>
              </a:rPr>
              <a:t>Image Cache</a:t>
            </a:r>
          </a:p>
        </p:txBody>
      </p:sp>
      <p:sp>
        <p:nvSpPr>
          <p:cNvPr id="724" name="Flowchart: Alternate Process 723">
            <a:extLst>
              <a:ext uri="{FF2B5EF4-FFF2-40B4-BE49-F238E27FC236}">
                <a16:creationId xmlns:a16="http://schemas.microsoft.com/office/drawing/2014/main" id="{213B451D-F318-41FA-8928-A88E160B3432}"/>
              </a:ext>
            </a:extLst>
          </p:cNvPr>
          <p:cNvSpPr/>
          <p:nvPr/>
        </p:nvSpPr>
        <p:spPr>
          <a:xfrm>
            <a:off x="7160845" y="1419374"/>
            <a:ext cx="836059" cy="4722016"/>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endParaRPr lang="en-US" sz="1467" b="1" kern="0">
              <a:solidFill>
                <a:prstClr val="black"/>
              </a:solidFill>
              <a:latin typeface="Lucida Console" panose="020B0609040504020204" pitchFamily="49" charset="0"/>
            </a:endParaRPr>
          </a:p>
        </p:txBody>
      </p:sp>
      <p:sp>
        <p:nvSpPr>
          <p:cNvPr id="1385" name="Can 220"/>
          <p:cNvSpPr/>
          <p:nvPr/>
        </p:nvSpPr>
        <p:spPr>
          <a:xfrm>
            <a:off x="7189315" y="4830116"/>
            <a:ext cx="775215" cy="1171465"/>
          </a:xfrm>
          <a:prstGeom prst="can">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218966">
              <a:defRPr/>
            </a:pPr>
            <a:endParaRPr lang="en-US" sz="2400" kern="0">
              <a:solidFill>
                <a:sysClr val="windowText" lastClr="000000"/>
              </a:solidFill>
              <a:latin typeface="Calibri"/>
            </a:endParaRPr>
          </a:p>
        </p:txBody>
      </p:sp>
      <p:pic>
        <p:nvPicPr>
          <p:cNvPr id="1026" name="Picture 2" descr="See the source image">
            <a:extLst>
              <a:ext uri="{FF2B5EF4-FFF2-40B4-BE49-F238E27FC236}">
                <a16:creationId xmlns:a16="http://schemas.microsoft.com/office/drawing/2014/main" id="{BB5DDECB-A17A-4956-8FF9-CEA0EF13A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424076" y="3273868"/>
            <a:ext cx="569208" cy="5692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Top Corners One Rounded and One Snipped 4">
            <a:extLst>
              <a:ext uri="{FF2B5EF4-FFF2-40B4-BE49-F238E27FC236}">
                <a16:creationId xmlns:a16="http://schemas.microsoft.com/office/drawing/2014/main" id="{A1E4EC40-18A7-4F9A-B5A5-B35AF6470452}"/>
              </a:ext>
            </a:extLst>
          </p:cNvPr>
          <p:cNvSpPr/>
          <p:nvPr/>
        </p:nvSpPr>
        <p:spPr bwMode="auto">
          <a:xfrm>
            <a:off x="2180281" y="1520019"/>
            <a:ext cx="1603876" cy="1114328"/>
          </a:xfrm>
          <a:prstGeom prst="snip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Deploy:</a:t>
            </a:r>
          </a:p>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	web:1	x3</a:t>
            </a:r>
          </a:p>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	api:1	x3</a:t>
            </a:r>
          </a:p>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	cache:1	x4</a:t>
            </a:r>
          </a:p>
        </p:txBody>
      </p:sp>
      <p:cxnSp>
        <p:nvCxnSpPr>
          <p:cNvPr id="7" name="Straight Arrow Connector 6">
            <a:extLst>
              <a:ext uri="{FF2B5EF4-FFF2-40B4-BE49-F238E27FC236}">
                <a16:creationId xmlns:a16="http://schemas.microsoft.com/office/drawing/2014/main" id="{6B5D1914-8461-4C34-8B45-5051B329DD1F}"/>
              </a:ext>
            </a:extLst>
          </p:cNvPr>
          <p:cNvCxnSpPr/>
          <p:nvPr/>
        </p:nvCxnSpPr>
        <p:spPr>
          <a:xfrm>
            <a:off x="3705535" y="2077183"/>
            <a:ext cx="3447823"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0" name="Rectangle: Top Corners One Rounded and One Snipped 729">
            <a:extLst>
              <a:ext uri="{FF2B5EF4-FFF2-40B4-BE49-F238E27FC236}">
                <a16:creationId xmlns:a16="http://schemas.microsoft.com/office/drawing/2014/main" id="{9B33B784-45BD-4F93-9801-1D61BA406156}"/>
              </a:ext>
            </a:extLst>
          </p:cNvPr>
          <p:cNvSpPr/>
          <p:nvPr/>
        </p:nvSpPr>
        <p:spPr bwMode="auto">
          <a:xfrm>
            <a:off x="7217783" y="1845299"/>
            <a:ext cx="569208" cy="569208"/>
          </a:xfrm>
          <a:prstGeom prst="snip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3" rIns="0" bIns="143428" numCol="1" spcCol="0" rtlCol="0" fromWordArt="0" anchor="t" anchorCtr="0" forceAA="0" compatLnSpc="1">
            <a:prstTxWarp prst="textNoShape">
              <a:avLst/>
            </a:prstTxWarp>
            <a:noAutofit/>
          </a:bodyPr>
          <a:lstStyle/>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Foo:</a:t>
            </a:r>
          </a:p>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	web:1	x3</a:t>
            </a:r>
          </a:p>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	api:1	x3</a:t>
            </a:r>
          </a:p>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	cache:1	x4</a:t>
            </a:r>
          </a:p>
        </p:txBody>
      </p:sp>
      <p:cxnSp>
        <p:nvCxnSpPr>
          <p:cNvPr id="734" name="Straight Arrow Connector 733">
            <a:extLst>
              <a:ext uri="{FF2B5EF4-FFF2-40B4-BE49-F238E27FC236}">
                <a16:creationId xmlns:a16="http://schemas.microsoft.com/office/drawing/2014/main" id="{AE9C63D6-BAF5-4984-83D8-961F870DDEFE}"/>
              </a:ext>
            </a:extLst>
          </p:cNvPr>
          <p:cNvCxnSpPr>
            <a:cxnSpLocks/>
            <a:stCxn id="724" idx="3"/>
            <a:endCxn id="1376" idx="1"/>
          </p:cNvCxnSpPr>
          <p:nvPr/>
        </p:nvCxnSpPr>
        <p:spPr>
          <a:xfrm flipV="1">
            <a:off x="7996904" y="1262656"/>
            <a:ext cx="716977" cy="2517726"/>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7" name="Straight Arrow Connector 736">
            <a:extLst>
              <a:ext uri="{FF2B5EF4-FFF2-40B4-BE49-F238E27FC236}">
                <a16:creationId xmlns:a16="http://schemas.microsoft.com/office/drawing/2014/main" id="{CC27BE56-8AFA-4F03-85A6-235DE1090F84}"/>
              </a:ext>
            </a:extLst>
          </p:cNvPr>
          <p:cNvCxnSpPr>
            <a:cxnSpLocks/>
            <a:stCxn id="724" idx="3"/>
            <a:endCxn id="487" idx="1"/>
          </p:cNvCxnSpPr>
          <p:nvPr/>
        </p:nvCxnSpPr>
        <p:spPr>
          <a:xfrm flipV="1">
            <a:off x="7996904" y="2963684"/>
            <a:ext cx="724213" cy="816698"/>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Multiplication Sign 12">
            <a:extLst>
              <a:ext uri="{FF2B5EF4-FFF2-40B4-BE49-F238E27FC236}">
                <a16:creationId xmlns:a16="http://schemas.microsoft.com/office/drawing/2014/main" id="{948AE10D-366A-4A2A-A8E8-E1CB65A37219}"/>
              </a:ext>
            </a:extLst>
          </p:cNvPr>
          <p:cNvSpPr/>
          <p:nvPr/>
        </p:nvSpPr>
        <p:spPr bwMode="auto">
          <a:xfrm>
            <a:off x="8184255" y="2621612"/>
            <a:ext cx="3953423" cy="210706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744" name="Straight Arrow Connector 743">
            <a:extLst>
              <a:ext uri="{FF2B5EF4-FFF2-40B4-BE49-F238E27FC236}">
                <a16:creationId xmlns:a16="http://schemas.microsoft.com/office/drawing/2014/main" id="{26696372-8FB1-450A-90AA-27A56F967D26}"/>
              </a:ext>
            </a:extLst>
          </p:cNvPr>
          <p:cNvCxnSpPr>
            <a:cxnSpLocks/>
            <a:stCxn id="724" idx="3"/>
            <a:endCxn id="598" idx="1"/>
          </p:cNvCxnSpPr>
          <p:nvPr/>
        </p:nvCxnSpPr>
        <p:spPr>
          <a:xfrm>
            <a:off x="7996904" y="3780382"/>
            <a:ext cx="731450" cy="884329"/>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4" name="Rectangle 753">
            <a:extLst>
              <a:ext uri="{FF2B5EF4-FFF2-40B4-BE49-F238E27FC236}">
                <a16:creationId xmlns:a16="http://schemas.microsoft.com/office/drawing/2014/main" id="{9736D616-15DE-4FBB-9537-B8B12A1D0314}"/>
              </a:ext>
            </a:extLst>
          </p:cNvPr>
          <p:cNvSpPr/>
          <p:nvPr/>
        </p:nvSpPr>
        <p:spPr>
          <a:xfrm>
            <a:off x="1630269" y="4904161"/>
            <a:ext cx="432259" cy="21945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cache:1</a:t>
            </a:r>
          </a:p>
          <a:p>
            <a:pPr algn="ctr" defTabSz="1218966">
              <a:defRPr/>
            </a:pPr>
            <a:r>
              <a:rPr lang="en-US" sz="491" kern="0">
                <a:solidFill>
                  <a:srgbClr val="353535"/>
                </a:solidFill>
                <a:latin typeface="Calibri"/>
              </a:rPr>
              <a:t>digest: 2re</a:t>
            </a:r>
          </a:p>
        </p:txBody>
      </p:sp>
      <p:sp>
        <p:nvSpPr>
          <p:cNvPr id="756" name="Rectangle 755">
            <a:extLst>
              <a:ext uri="{FF2B5EF4-FFF2-40B4-BE49-F238E27FC236}">
                <a16:creationId xmlns:a16="http://schemas.microsoft.com/office/drawing/2014/main" id="{D23B2C4A-24D9-4B2B-B8BC-313A83A3FD80}"/>
              </a:ext>
            </a:extLst>
          </p:cNvPr>
          <p:cNvSpPr/>
          <p:nvPr/>
        </p:nvSpPr>
        <p:spPr>
          <a:xfrm>
            <a:off x="1629689" y="4735669"/>
            <a:ext cx="432259" cy="21945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api:1</a:t>
            </a:r>
          </a:p>
          <a:p>
            <a:pPr algn="ctr" defTabSz="1218966">
              <a:defRPr/>
            </a:pPr>
            <a:r>
              <a:rPr lang="en-US" sz="491" kern="0">
                <a:solidFill>
                  <a:srgbClr val="353535"/>
                </a:solidFill>
                <a:latin typeface="Calibri"/>
              </a:rPr>
              <a:t>digest: u82</a:t>
            </a:r>
          </a:p>
        </p:txBody>
      </p:sp>
      <p:sp>
        <p:nvSpPr>
          <p:cNvPr id="757" name="Rectangle 756">
            <a:extLst>
              <a:ext uri="{FF2B5EF4-FFF2-40B4-BE49-F238E27FC236}">
                <a16:creationId xmlns:a16="http://schemas.microsoft.com/office/drawing/2014/main" id="{A03718C7-C372-4575-B925-E69EEA5973C1}"/>
              </a:ext>
            </a:extLst>
          </p:cNvPr>
          <p:cNvSpPr/>
          <p:nvPr/>
        </p:nvSpPr>
        <p:spPr>
          <a:xfrm>
            <a:off x="1611852" y="4612867"/>
            <a:ext cx="432259" cy="21945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a:solidFill>
                  <a:srgbClr val="FFFFFF"/>
                </a:solidFill>
                <a:latin typeface="Calibri"/>
              </a:rPr>
              <a:t>web:1</a:t>
            </a:r>
          </a:p>
          <a:p>
            <a:pPr algn="ctr" defTabSz="1218966">
              <a:defRPr/>
            </a:pPr>
            <a:r>
              <a:rPr lang="en-US" sz="491" kern="0">
                <a:solidFill>
                  <a:srgbClr val="FFFFFF"/>
                </a:solidFill>
                <a:latin typeface="Calibri"/>
              </a:rPr>
              <a:t>digest: 91e</a:t>
            </a:r>
          </a:p>
        </p:txBody>
      </p:sp>
      <p:graphicFrame>
        <p:nvGraphicFramePr>
          <p:cNvPr id="2" name="Table 1">
            <a:extLst>
              <a:ext uri="{FF2B5EF4-FFF2-40B4-BE49-F238E27FC236}">
                <a16:creationId xmlns:a16="http://schemas.microsoft.com/office/drawing/2014/main" id="{4F6A9C0C-F3DC-4607-B974-79589A652457}"/>
              </a:ext>
            </a:extLst>
          </p:cNvPr>
          <p:cNvGraphicFramePr>
            <a:graphicFrameLocks noGrp="1"/>
          </p:cNvGraphicFramePr>
          <p:nvPr>
            <p:extLst>
              <p:ext uri="{D42A27DB-BD31-4B8C-83A1-F6EECF244321}">
                <p14:modId xmlns:p14="http://schemas.microsoft.com/office/powerpoint/2010/main" val="237836714"/>
              </p:ext>
            </p:extLst>
          </p:nvPr>
        </p:nvGraphicFramePr>
        <p:xfrm>
          <a:off x="4402729" y="4093293"/>
          <a:ext cx="808723" cy="1090092"/>
        </p:xfrm>
        <a:graphic>
          <a:graphicData uri="http://schemas.openxmlformats.org/drawingml/2006/table">
            <a:tbl>
              <a:tblPr firstRow="1" bandRow="1">
                <a:tableStyleId>{5C22544A-7EE6-4342-B048-85BDC9FD1C3A}</a:tableStyleId>
              </a:tblPr>
              <a:tblGrid>
                <a:gridCol w="808723">
                  <a:extLst>
                    <a:ext uri="{9D8B030D-6E8A-4147-A177-3AD203B41FA5}">
                      <a16:colId xmlns:a16="http://schemas.microsoft.com/office/drawing/2014/main" val="1766111431"/>
                    </a:ext>
                  </a:extLst>
                </a:gridCol>
              </a:tblGrid>
              <a:tr h="272523">
                <a:tc>
                  <a:txBody>
                    <a:bodyPr/>
                    <a:lstStyle/>
                    <a:p>
                      <a:r>
                        <a:rPr lang="en-US" sz="1200"/>
                        <a:t>Image</a:t>
                      </a:r>
                    </a:p>
                  </a:txBody>
                  <a:tcPr marL="89643" marR="89643" marT="44821" marB="44821"/>
                </a:tc>
                <a:extLst>
                  <a:ext uri="{0D108BD9-81ED-4DB2-BD59-A6C34878D82A}">
                    <a16:rowId xmlns:a16="http://schemas.microsoft.com/office/drawing/2014/main" val="285801108"/>
                  </a:ext>
                </a:extLst>
              </a:tr>
              <a:tr h="272523">
                <a:tc>
                  <a:txBody>
                    <a:bodyPr/>
                    <a:lstStyle/>
                    <a:p>
                      <a:r>
                        <a:rPr lang="en-US" sz="1200"/>
                        <a:t>web:1</a:t>
                      </a:r>
                    </a:p>
                  </a:txBody>
                  <a:tcPr marL="89643" marR="89643" marT="44821" marB="44821"/>
                </a:tc>
                <a:extLst>
                  <a:ext uri="{0D108BD9-81ED-4DB2-BD59-A6C34878D82A}">
                    <a16:rowId xmlns:a16="http://schemas.microsoft.com/office/drawing/2014/main" val="2235502092"/>
                  </a:ext>
                </a:extLst>
              </a:tr>
              <a:tr h="272523">
                <a:tc>
                  <a:txBody>
                    <a:bodyPr/>
                    <a:lstStyle/>
                    <a:p>
                      <a:r>
                        <a:rPr lang="en-US" sz="1200"/>
                        <a:t>api:1</a:t>
                      </a:r>
                    </a:p>
                  </a:txBody>
                  <a:tcPr marL="89643" marR="89643" marT="44821" marB="44821"/>
                </a:tc>
                <a:extLst>
                  <a:ext uri="{0D108BD9-81ED-4DB2-BD59-A6C34878D82A}">
                    <a16:rowId xmlns:a16="http://schemas.microsoft.com/office/drawing/2014/main" val="3496886193"/>
                  </a:ext>
                </a:extLst>
              </a:tr>
              <a:tr h="272523">
                <a:tc>
                  <a:txBody>
                    <a:bodyPr/>
                    <a:lstStyle/>
                    <a:p>
                      <a:r>
                        <a:rPr lang="en-US" sz="1200"/>
                        <a:t>cache:1</a:t>
                      </a:r>
                    </a:p>
                  </a:txBody>
                  <a:tcPr marL="89643" marR="89643" marT="44821" marB="44821"/>
                </a:tc>
                <a:extLst>
                  <a:ext uri="{0D108BD9-81ED-4DB2-BD59-A6C34878D82A}">
                    <a16:rowId xmlns:a16="http://schemas.microsoft.com/office/drawing/2014/main" val="756993468"/>
                  </a:ext>
                </a:extLst>
              </a:tr>
            </a:tbl>
          </a:graphicData>
        </a:graphic>
      </p:graphicFrame>
      <p:graphicFrame>
        <p:nvGraphicFramePr>
          <p:cNvPr id="298" name="Table 297">
            <a:extLst>
              <a:ext uri="{FF2B5EF4-FFF2-40B4-BE49-F238E27FC236}">
                <a16:creationId xmlns:a16="http://schemas.microsoft.com/office/drawing/2014/main" id="{4353EA1E-0EE9-4C2A-9E8D-71AD91FBC78F}"/>
              </a:ext>
            </a:extLst>
          </p:cNvPr>
          <p:cNvGraphicFramePr>
            <a:graphicFrameLocks noGrp="1"/>
          </p:cNvGraphicFramePr>
          <p:nvPr>
            <p:extLst>
              <p:ext uri="{D42A27DB-BD31-4B8C-83A1-F6EECF244321}">
                <p14:modId xmlns:p14="http://schemas.microsoft.com/office/powerpoint/2010/main" val="1301533083"/>
              </p:ext>
            </p:extLst>
          </p:nvPr>
        </p:nvGraphicFramePr>
        <p:xfrm>
          <a:off x="5891607" y="4091169"/>
          <a:ext cx="730728" cy="1090092"/>
        </p:xfrm>
        <a:graphic>
          <a:graphicData uri="http://schemas.openxmlformats.org/drawingml/2006/table">
            <a:tbl>
              <a:tblPr firstRow="1" bandRow="1">
                <a:tableStyleId>{5C22544A-7EE6-4342-B048-85BDC9FD1C3A}</a:tableStyleId>
              </a:tblPr>
              <a:tblGrid>
                <a:gridCol w="730728">
                  <a:extLst>
                    <a:ext uri="{9D8B030D-6E8A-4147-A177-3AD203B41FA5}">
                      <a16:colId xmlns:a16="http://schemas.microsoft.com/office/drawing/2014/main" val="1766111431"/>
                    </a:ext>
                  </a:extLst>
                </a:gridCol>
              </a:tblGrid>
              <a:tr h="272523">
                <a:tc>
                  <a:txBody>
                    <a:bodyPr/>
                    <a:lstStyle/>
                    <a:p>
                      <a:r>
                        <a:rPr lang="en-US" sz="1200"/>
                        <a:t>Digests</a:t>
                      </a:r>
                    </a:p>
                  </a:txBody>
                  <a:tcPr marL="89643" marR="89643" marT="44821" marB="44821"/>
                </a:tc>
                <a:extLst>
                  <a:ext uri="{0D108BD9-81ED-4DB2-BD59-A6C34878D82A}">
                    <a16:rowId xmlns:a16="http://schemas.microsoft.com/office/drawing/2014/main" val="285801108"/>
                  </a:ext>
                </a:extLst>
              </a:tr>
              <a:tr h="272523">
                <a:tc>
                  <a:txBody>
                    <a:bodyPr/>
                    <a:lstStyle/>
                    <a:p>
                      <a:r>
                        <a:rPr lang="en-US" sz="1200"/>
                        <a:t>91e</a:t>
                      </a:r>
                    </a:p>
                  </a:txBody>
                  <a:tcPr marL="89643" marR="89643" marT="44821" marB="44821"/>
                </a:tc>
                <a:extLst>
                  <a:ext uri="{0D108BD9-81ED-4DB2-BD59-A6C34878D82A}">
                    <a16:rowId xmlns:a16="http://schemas.microsoft.com/office/drawing/2014/main" val="2235502092"/>
                  </a:ext>
                </a:extLst>
              </a:tr>
              <a:tr h="272523">
                <a:tc>
                  <a:txBody>
                    <a:bodyPr/>
                    <a:lstStyle/>
                    <a:p>
                      <a:r>
                        <a:rPr lang="en-US" sz="1200"/>
                        <a:t>u82</a:t>
                      </a:r>
                    </a:p>
                  </a:txBody>
                  <a:tcPr marL="89643" marR="89643" marT="44821" marB="44821"/>
                </a:tc>
                <a:extLst>
                  <a:ext uri="{0D108BD9-81ED-4DB2-BD59-A6C34878D82A}">
                    <a16:rowId xmlns:a16="http://schemas.microsoft.com/office/drawing/2014/main" val="3496886193"/>
                  </a:ext>
                </a:extLst>
              </a:tr>
              <a:tr h="272523">
                <a:tc>
                  <a:txBody>
                    <a:bodyPr/>
                    <a:lstStyle/>
                    <a:p>
                      <a:r>
                        <a:rPr lang="en-US" sz="1200"/>
                        <a:t>2re</a:t>
                      </a:r>
                    </a:p>
                  </a:txBody>
                  <a:tcPr marL="89643" marR="89643" marT="44821" marB="44821"/>
                </a:tc>
                <a:extLst>
                  <a:ext uri="{0D108BD9-81ED-4DB2-BD59-A6C34878D82A}">
                    <a16:rowId xmlns:a16="http://schemas.microsoft.com/office/drawing/2014/main" val="756993468"/>
                  </a:ext>
                </a:extLst>
              </a:tr>
            </a:tbl>
          </a:graphicData>
        </a:graphic>
      </p:graphicFrame>
      <p:cxnSp>
        <p:nvCxnSpPr>
          <p:cNvPr id="299" name="Straight Arrow Connector 298">
            <a:extLst>
              <a:ext uri="{FF2B5EF4-FFF2-40B4-BE49-F238E27FC236}">
                <a16:creationId xmlns:a16="http://schemas.microsoft.com/office/drawing/2014/main" id="{06D7E473-F66B-4B02-8E9D-F5C52AB4E6D3}"/>
              </a:ext>
            </a:extLst>
          </p:cNvPr>
          <p:cNvCxnSpPr>
            <a:cxnSpLocks/>
          </p:cNvCxnSpPr>
          <p:nvPr/>
        </p:nvCxnSpPr>
        <p:spPr>
          <a:xfrm>
            <a:off x="5211452" y="4498409"/>
            <a:ext cx="67943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11CEB7A2-ED17-4BC3-9786-D1D61C202B04}"/>
              </a:ext>
            </a:extLst>
          </p:cNvPr>
          <p:cNvCxnSpPr>
            <a:cxnSpLocks/>
          </p:cNvCxnSpPr>
          <p:nvPr/>
        </p:nvCxnSpPr>
        <p:spPr>
          <a:xfrm>
            <a:off x="5211452" y="4769645"/>
            <a:ext cx="67943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9EBF52-7E16-4F60-A260-A943DCB208E5}"/>
              </a:ext>
            </a:extLst>
          </p:cNvPr>
          <p:cNvCxnSpPr>
            <a:cxnSpLocks/>
          </p:cNvCxnSpPr>
          <p:nvPr/>
        </p:nvCxnSpPr>
        <p:spPr>
          <a:xfrm>
            <a:off x="5211452" y="5040881"/>
            <a:ext cx="67943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6" name="Oval 315">
            <a:extLst>
              <a:ext uri="{FF2B5EF4-FFF2-40B4-BE49-F238E27FC236}">
                <a16:creationId xmlns:a16="http://schemas.microsoft.com/office/drawing/2014/main" id="{875E9468-3F05-44AB-9665-3C146C379210}"/>
              </a:ext>
            </a:extLst>
          </p:cNvPr>
          <p:cNvSpPr/>
          <p:nvPr/>
        </p:nvSpPr>
        <p:spPr>
          <a:xfrm>
            <a:off x="128916" y="3564902"/>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1</a:t>
            </a:r>
          </a:p>
        </p:txBody>
      </p:sp>
      <p:sp>
        <p:nvSpPr>
          <p:cNvPr id="317" name="Oval 316">
            <a:extLst>
              <a:ext uri="{FF2B5EF4-FFF2-40B4-BE49-F238E27FC236}">
                <a16:creationId xmlns:a16="http://schemas.microsoft.com/office/drawing/2014/main" id="{3E40F525-AB87-4EA8-B643-A9330BE30460}"/>
              </a:ext>
            </a:extLst>
          </p:cNvPr>
          <p:cNvSpPr/>
          <p:nvPr/>
        </p:nvSpPr>
        <p:spPr>
          <a:xfrm>
            <a:off x="5416427" y="4092766"/>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2</a:t>
            </a:r>
          </a:p>
        </p:txBody>
      </p:sp>
      <p:sp>
        <p:nvSpPr>
          <p:cNvPr id="319" name="Oval 318">
            <a:extLst>
              <a:ext uri="{FF2B5EF4-FFF2-40B4-BE49-F238E27FC236}">
                <a16:creationId xmlns:a16="http://schemas.microsoft.com/office/drawing/2014/main" id="{F046D53E-3299-4B9B-9769-72D6D8D8D88E}"/>
              </a:ext>
            </a:extLst>
          </p:cNvPr>
          <p:cNvSpPr/>
          <p:nvPr/>
        </p:nvSpPr>
        <p:spPr>
          <a:xfrm>
            <a:off x="2107156" y="1550286"/>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3</a:t>
            </a:r>
          </a:p>
        </p:txBody>
      </p:sp>
      <p:sp>
        <p:nvSpPr>
          <p:cNvPr id="322" name="Oval 321">
            <a:extLst>
              <a:ext uri="{FF2B5EF4-FFF2-40B4-BE49-F238E27FC236}">
                <a16:creationId xmlns:a16="http://schemas.microsoft.com/office/drawing/2014/main" id="{B913DDD2-0602-44D2-9984-D1CDF78DE16F}"/>
              </a:ext>
            </a:extLst>
          </p:cNvPr>
          <p:cNvSpPr/>
          <p:nvPr/>
        </p:nvSpPr>
        <p:spPr>
          <a:xfrm>
            <a:off x="7242324" y="4814707"/>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4</a:t>
            </a:r>
          </a:p>
        </p:txBody>
      </p:sp>
      <p:sp>
        <p:nvSpPr>
          <p:cNvPr id="324" name="Oval 323">
            <a:extLst>
              <a:ext uri="{FF2B5EF4-FFF2-40B4-BE49-F238E27FC236}">
                <a16:creationId xmlns:a16="http://schemas.microsoft.com/office/drawing/2014/main" id="{ACE3DA51-0EC4-405D-BD89-C5DD9FF91551}"/>
              </a:ext>
            </a:extLst>
          </p:cNvPr>
          <p:cNvSpPr/>
          <p:nvPr/>
        </p:nvSpPr>
        <p:spPr>
          <a:xfrm>
            <a:off x="7298352" y="3343230"/>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5</a:t>
            </a:r>
          </a:p>
        </p:txBody>
      </p:sp>
      <p:sp>
        <p:nvSpPr>
          <p:cNvPr id="328" name="Oval 327">
            <a:extLst>
              <a:ext uri="{FF2B5EF4-FFF2-40B4-BE49-F238E27FC236}">
                <a16:creationId xmlns:a16="http://schemas.microsoft.com/office/drawing/2014/main" id="{8DB312A9-043D-4962-8CFA-D675C6AAD9F3}"/>
              </a:ext>
            </a:extLst>
          </p:cNvPr>
          <p:cNvSpPr/>
          <p:nvPr/>
        </p:nvSpPr>
        <p:spPr>
          <a:xfrm>
            <a:off x="8433816" y="3322474"/>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6</a:t>
            </a:r>
          </a:p>
        </p:txBody>
      </p:sp>
      <p:sp>
        <p:nvSpPr>
          <p:cNvPr id="329" name="Oval 328">
            <a:extLst>
              <a:ext uri="{FF2B5EF4-FFF2-40B4-BE49-F238E27FC236}">
                <a16:creationId xmlns:a16="http://schemas.microsoft.com/office/drawing/2014/main" id="{A50DB78E-CD12-423A-9EBA-7FC5D0513E04}"/>
              </a:ext>
            </a:extLst>
          </p:cNvPr>
          <p:cNvSpPr/>
          <p:nvPr/>
        </p:nvSpPr>
        <p:spPr>
          <a:xfrm>
            <a:off x="7290415" y="3343230"/>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7</a:t>
            </a:r>
          </a:p>
        </p:txBody>
      </p:sp>
      <p:sp>
        <p:nvSpPr>
          <p:cNvPr id="747" name="Rectangle 746">
            <a:extLst>
              <a:ext uri="{FF2B5EF4-FFF2-40B4-BE49-F238E27FC236}">
                <a16:creationId xmlns:a16="http://schemas.microsoft.com/office/drawing/2014/main" id="{8FB01D48-A3B0-464E-8AC1-C40FAE12038B}"/>
              </a:ext>
            </a:extLst>
          </p:cNvPr>
          <p:cNvSpPr/>
          <p:nvPr/>
        </p:nvSpPr>
        <p:spPr>
          <a:xfrm>
            <a:off x="5547433" y="3479903"/>
            <a:ext cx="423743" cy="219456"/>
          </a:xfrm>
          <a:prstGeom prst="rect">
            <a:avLst/>
          </a:prstGeom>
          <a:solidFill>
            <a:srgbClr val="00B050"/>
          </a:solidFill>
          <a:ln w="25400" cap="flat" cmpd="sng" algn="ctr">
            <a:noFill/>
            <a:prstDash val="solid"/>
          </a:ln>
          <a:effectLst/>
        </p:spPr>
        <p:txBody>
          <a:bodyPr lIns="0" tIns="0" rIns="0" bIns="0" rtlCol="0" anchor="ctr"/>
          <a:lstStyle/>
          <a:p>
            <a:pPr lvl="0" algn="ctr" defTabSz="1218966">
              <a:defRPr/>
            </a:pPr>
            <a:r>
              <a:rPr lang="en-US" sz="980" kern="0">
                <a:solidFill>
                  <a:srgbClr val="353535"/>
                </a:solidFill>
                <a:latin typeface="Calibri"/>
              </a:rPr>
              <a:t>cache:1</a:t>
            </a:r>
          </a:p>
          <a:p>
            <a:pPr lvl="0" algn="ctr" defTabSz="1218966">
              <a:defRPr/>
            </a:pPr>
            <a:r>
              <a:rPr lang="en-US" sz="687" kern="0">
                <a:solidFill>
                  <a:srgbClr val="353535"/>
                </a:solidFill>
                <a:latin typeface="Calibri"/>
              </a:rPr>
              <a:t>digest: 2re</a:t>
            </a:r>
          </a:p>
        </p:txBody>
      </p:sp>
      <p:sp>
        <p:nvSpPr>
          <p:cNvPr id="748" name="Rectangle 747">
            <a:extLst>
              <a:ext uri="{FF2B5EF4-FFF2-40B4-BE49-F238E27FC236}">
                <a16:creationId xmlns:a16="http://schemas.microsoft.com/office/drawing/2014/main" id="{500DF5E9-4292-42BF-806E-AF9E161A257B}"/>
              </a:ext>
            </a:extLst>
          </p:cNvPr>
          <p:cNvSpPr/>
          <p:nvPr/>
        </p:nvSpPr>
        <p:spPr>
          <a:xfrm>
            <a:off x="5545681" y="3479901"/>
            <a:ext cx="432259" cy="219456"/>
          </a:xfrm>
          <a:prstGeom prst="rect">
            <a:avLst/>
          </a:prstGeom>
          <a:solidFill>
            <a:srgbClr val="FFC000"/>
          </a:solidFill>
          <a:ln w="25400" cap="flat" cmpd="sng" algn="ctr">
            <a:noFill/>
            <a:prstDash val="solid"/>
          </a:ln>
          <a:effectLst/>
        </p:spPr>
        <p:txBody>
          <a:bodyPr lIns="0" tIns="0" rIns="0" bIns="0" rtlCol="0" anchor="ctr"/>
          <a:lstStyle/>
          <a:p>
            <a:pPr lvl="0" algn="ctr" defTabSz="1218966">
              <a:defRPr/>
            </a:pPr>
            <a:r>
              <a:rPr lang="en-US" sz="980" kern="0">
                <a:solidFill>
                  <a:srgbClr val="353535"/>
                </a:solidFill>
                <a:latin typeface="Calibri"/>
              </a:rPr>
              <a:t>api:1</a:t>
            </a:r>
          </a:p>
          <a:p>
            <a:pPr lvl="0" algn="ctr" defTabSz="1218966">
              <a:defRPr/>
            </a:pPr>
            <a:r>
              <a:rPr lang="en-US" sz="687" kern="0">
                <a:solidFill>
                  <a:srgbClr val="353535"/>
                </a:solidFill>
                <a:latin typeface="Calibri"/>
              </a:rPr>
              <a:t>digest: u82</a:t>
            </a:r>
          </a:p>
        </p:txBody>
      </p:sp>
      <p:sp>
        <p:nvSpPr>
          <p:cNvPr id="731" name="Rectangle 730">
            <a:extLst>
              <a:ext uri="{FF2B5EF4-FFF2-40B4-BE49-F238E27FC236}">
                <a16:creationId xmlns:a16="http://schemas.microsoft.com/office/drawing/2014/main" id="{5E696055-1FB0-4FA8-ACFB-4B986261FDB2}"/>
              </a:ext>
            </a:extLst>
          </p:cNvPr>
          <p:cNvSpPr/>
          <p:nvPr/>
        </p:nvSpPr>
        <p:spPr>
          <a:xfrm>
            <a:off x="5543175" y="3479903"/>
            <a:ext cx="432259" cy="21945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a:solidFill>
                  <a:srgbClr val="FFFFFF"/>
                </a:solidFill>
                <a:latin typeface="Calibri"/>
              </a:rPr>
              <a:t>web:1</a:t>
            </a:r>
          </a:p>
          <a:p>
            <a:pPr algn="ctr" defTabSz="1218966">
              <a:defRPr/>
            </a:pPr>
            <a:r>
              <a:rPr lang="en-US" sz="687" kern="0">
                <a:solidFill>
                  <a:srgbClr val="FFFFFF"/>
                </a:solidFill>
                <a:latin typeface="Calibri"/>
              </a:rPr>
              <a:t>digest: 91e</a:t>
            </a:r>
          </a:p>
        </p:txBody>
      </p:sp>
      <p:sp>
        <p:nvSpPr>
          <p:cNvPr id="732" name="Rectangle 731">
            <a:extLst>
              <a:ext uri="{FF2B5EF4-FFF2-40B4-BE49-F238E27FC236}">
                <a16:creationId xmlns:a16="http://schemas.microsoft.com/office/drawing/2014/main" id="{C78DA87A-78D2-43C2-92FE-D733EFBD04D3}"/>
              </a:ext>
            </a:extLst>
          </p:cNvPr>
          <p:cNvSpPr/>
          <p:nvPr/>
        </p:nvSpPr>
        <p:spPr>
          <a:xfrm>
            <a:off x="5543175" y="3479903"/>
            <a:ext cx="432259" cy="21945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api:1</a:t>
            </a:r>
          </a:p>
          <a:p>
            <a:pPr algn="ctr" defTabSz="1218966">
              <a:defRPr/>
            </a:pPr>
            <a:r>
              <a:rPr lang="en-US" sz="687" kern="0">
                <a:solidFill>
                  <a:srgbClr val="353535"/>
                </a:solidFill>
                <a:latin typeface="Calibri"/>
              </a:rPr>
              <a:t>digest: u82</a:t>
            </a:r>
          </a:p>
        </p:txBody>
      </p:sp>
      <p:sp>
        <p:nvSpPr>
          <p:cNvPr id="733" name="Rectangle 732">
            <a:extLst>
              <a:ext uri="{FF2B5EF4-FFF2-40B4-BE49-F238E27FC236}">
                <a16:creationId xmlns:a16="http://schemas.microsoft.com/office/drawing/2014/main" id="{EE548FF5-9F19-40E7-A4CC-F18EA7D1EE4E}"/>
              </a:ext>
            </a:extLst>
          </p:cNvPr>
          <p:cNvSpPr/>
          <p:nvPr/>
        </p:nvSpPr>
        <p:spPr>
          <a:xfrm>
            <a:off x="5543175" y="3479903"/>
            <a:ext cx="432259" cy="21945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cache:1</a:t>
            </a:r>
          </a:p>
          <a:p>
            <a:pPr algn="ctr" defTabSz="1218966">
              <a:defRPr/>
            </a:pPr>
            <a:r>
              <a:rPr lang="en-US" sz="687" kern="0">
                <a:solidFill>
                  <a:srgbClr val="353535"/>
                </a:solidFill>
                <a:latin typeface="Calibri"/>
              </a:rPr>
              <a:t>digest: 2re</a:t>
            </a:r>
          </a:p>
        </p:txBody>
      </p:sp>
      <p:sp>
        <p:nvSpPr>
          <p:cNvPr id="740" name="Rectangle 739">
            <a:extLst>
              <a:ext uri="{FF2B5EF4-FFF2-40B4-BE49-F238E27FC236}">
                <a16:creationId xmlns:a16="http://schemas.microsoft.com/office/drawing/2014/main" id="{0CAE9EE5-D2F0-4761-A0FC-D19413A19E6A}"/>
              </a:ext>
            </a:extLst>
          </p:cNvPr>
          <p:cNvSpPr/>
          <p:nvPr/>
        </p:nvSpPr>
        <p:spPr>
          <a:xfrm>
            <a:off x="5543175" y="3479903"/>
            <a:ext cx="432259" cy="21945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api:1</a:t>
            </a:r>
          </a:p>
          <a:p>
            <a:pPr algn="ctr" defTabSz="1218966">
              <a:defRPr/>
            </a:pPr>
            <a:r>
              <a:rPr lang="en-US" sz="687" kern="0">
                <a:solidFill>
                  <a:srgbClr val="353535"/>
                </a:solidFill>
                <a:latin typeface="Calibri"/>
              </a:rPr>
              <a:t>digest: u82</a:t>
            </a:r>
          </a:p>
        </p:txBody>
      </p:sp>
      <p:sp>
        <p:nvSpPr>
          <p:cNvPr id="741" name="Rectangle 740">
            <a:extLst>
              <a:ext uri="{FF2B5EF4-FFF2-40B4-BE49-F238E27FC236}">
                <a16:creationId xmlns:a16="http://schemas.microsoft.com/office/drawing/2014/main" id="{EB88E408-C4FC-4CE0-9A04-2F8242B5897B}"/>
              </a:ext>
            </a:extLst>
          </p:cNvPr>
          <p:cNvSpPr/>
          <p:nvPr/>
        </p:nvSpPr>
        <p:spPr>
          <a:xfrm>
            <a:off x="5543175" y="3479903"/>
            <a:ext cx="432259" cy="21945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cache:1</a:t>
            </a:r>
          </a:p>
          <a:p>
            <a:pPr algn="ctr" defTabSz="1218966">
              <a:defRPr/>
            </a:pPr>
            <a:r>
              <a:rPr lang="en-US" sz="687" kern="0">
                <a:solidFill>
                  <a:srgbClr val="353535"/>
                </a:solidFill>
                <a:latin typeface="Calibri"/>
              </a:rPr>
              <a:t>digest: 2re</a:t>
            </a:r>
          </a:p>
        </p:txBody>
      </p:sp>
      <p:sp>
        <p:nvSpPr>
          <p:cNvPr id="12" name="Rectangle 11">
            <a:extLst>
              <a:ext uri="{FF2B5EF4-FFF2-40B4-BE49-F238E27FC236}">
                <a16:creationId xmlns:a16="http://schemas.microsoft.com/office/drawing/2014/main" id="{7DD47A0A-DE48-4551-97A4-3604361133CF}"/>
              </a:ext>
            </a:extLst>
          </p:cNvPr>
          <p:cNvSpPr/>
          <p:nvPr/>
        </p:nvSpPr>
        <p:spPr bwMode="auto">
          <a:xfrm>
            <a:off x="5453907" y="3496147"/>
            <a:ext cx="674695" cy="33151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22" name="Picture 721">
            <a:extLst>
              <a:ext uri="{FF2B5EF4-FFF2-40B4-BE49-F238E27FC236}">
                <a16:creationId xmlns:a16="http://schemas.microsoft.com/office/drawing/2014/main" id="{21602983-03E0-405A-A9A0-D1ABA05FF0A6}"/>
              </a:ext>
            </a:extLst>
          </p:cNvPr>
          <p:cNvPicPr>
            <a:picLocks noChangeAspect="1"/>
          </p:cNvPicPr>
          <p:nvPr/>
        </p:nvPicPr>
        <p:blipFill>
          <a:blip r:embed="rId4"/>
          <a:stretch>
            <a:fillRect/>
          </a:stretch>
        </p:blipFill>
        <p:spPr>
          <a:xfrm>
            <a:off x="5111080" y="3012888"/>
            <a:ext cx="1145281" cy="1145281"/>
          </a:xfrm>
          <a:prstGeom prst="rect">
            <a:avLst/>
          </a:prstGeom>
        </p:spPr>
      </p:pic>
      <p:pic>
        <p:nvPicPr>
          <p:cNvPr id="330" name="Graphic 329">
            <a:extLst>
              <a:ext uri="{FF2B5EF4-FFF2-40B4-BE49-F238E27FC236}">
                <a16:creationId xmlns:a16="http://schemas.microsoft.com/office/drawing/2014/main" id="{5E7A01CF-C362-4D8E-B035-5CB0B55A16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9748" y="3029383"/>
            <a:ext cx="705926" cy="705926"/>
          </a:xfrm>
          <a:prstGeom prst="rect">
            <a:avLst/>
          </a:prstGeom>
        </p:spPr>
      </p:pic>
      <p:sp>
        <p:nvSpPr>
          <p:cNvPr id="331" name="Oval 330">
            <a:extLst>
              <a:ext uri="{FF2B5EF4-FFF2-40B4-BE49-F238E27FC236}">
                <a16:creationId xmlns:a16="http://schemas.microsoft.com/office/drawing/2014/main" id="{4C02F3E1-7D69-4290-8521-75A681E3AB47}"/>
              </a:ext>
            </a:extLst>
          </p:cNvPr>
          <p:cNvSpPr/>
          <p:nvPr/>
        </p:nvSpPr>
        <p:spPr>
          <a:xfrm>
            <a:off x="7242324" y="4816284"/>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8</a:t>
            </a:r>
          </a:p>
        </p:txBody>
      </p:sp>
      <p:sp>
        <p:nvSpPr>
          <p:cNvPr id="3" name="TextBox 2">
            <a:extLst>
              <a:ext uri="{FF2B5EF4-FFF2-40B4-BE49-F238E27FC236}">
                <a16:creationId xmlns:a16="http://schemas.microsoft.com/office/drawing/2014/main" id="{F7D8BEDB-38F1-4449-A736-19A7D1094F21}"/>
              </a:ext>
            </a:extLst>
          </p:cNvPr>
          <p:cNvSpPr txBox="1"/>
          <p:nvPr/>
        </p:nvSpPr>
        <p:spPr>
          <a:xfrm>
            <a:off x="4735925" y="2521602"/>
            <a:ext cx="1716374" cy="615553"/>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Container Registry</a:t>
            </a:r>
          </a:p>
        </p:txBody>
      </p:sp>
      <p:sp>
        <p:nvSpPr>
          <p:cNvPr id="332" name="TextBox 331">
            <a:extLst>
              <a:ext uri="{FF2B5EF4-FFF2-40B4-BE49-F238E27FC236}">
                <a16:creationId xmlns:a16="http://schemas.microsoft.com/office/drawing/2014/main" id="{0EFBF113-A55E-4379-B562-DBFE8AF297B9}"/>
              </a:ext>
            </a:extLst>
          </p:cNvPr>
          <p:cNvSpPr txBox="1"/>
          <p:nvPr/>
        </p:nvSpPr>
        <p:spPr>
          <a:xfrm>
            <a:off x="54322" y="2352429"/>
            <a:ext cx="1716374" cy="615553"/>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Container Builder</a:t>
            </a:r>
          </a:p>
        </p:txBody>
      </p:sp>
      <p:sp>
        <p:nvSpPr>
          <p:cNvPr id="333" name="TextBox 332">
            <a:extLst>
              <a:ext uri="{FF2B5EF4-FFF2-40B4-BE49-F238E27FC236}">
                <a16:creationId xmlns:a16="http://schemas.microsoft.com/office/drawing/2014/main" id="{D1C89061-C62E-4DD8-A898-05E10FF46FF6}"/>
              </a:ext>
            </a:extLst>
          </p:cNvPr>
          <p:cNvSpPr txBox="1"/>
          <p:nvPr/>
        </p:nvSpPr>
        <p:spPr>
          <a:xfrm>
            <a:off x="2124032" y="860821"/>
            <a:ext cx="1716374" cy="615553"/>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Release</a:t>
            </a:r>
            <a:br>
              <a:rPr lang="en-US" sz="2000">
                <a:gradFill>
                  <a:gsLst>
                    <a:gs pos="2917">
                      <a:schemeClr val="tx1"/>
                    </a:gs>
                    <a:gs pos="30000">
                      <a:schemeClr val="tx1"/>
                    </a:gs>
                  </a:gsLst>
                  <a:lin ang="5400000" scaled="0"/>
                </a:gradFill>
              </a:rPr>
            </a:br>
            <a:r>
              <a:rPr lang="en-US" sz="2000">
                <a:gradFill>
                  <a:gsLst>
                    <a:gs pos="2917">
                      <a:schemeClr val="tx1"/>
                    </a:gs>
                    <a:gs pos="30000">
                      <a:schemeClr val="tx1"/>
                    </a:gs>
                  </a:gsLst>
                  <a:lin ang="5400000" scaled="0"/>
                </a:gradFill>
              </a:rPr>
              <a:t>Management</a:t>
            </a:r>
          </a:p>
        </p:txBody>
      </p:sp>
      <p:sp>
        <p:nvSpPr>
          <p:cNvPr id="334" name="TextBox 333">
            <a:extLst>
              <a:ext uri="{FF2B5EF4-FFF2-40B4-BE49-F238E27FC236}">
                <a16:creationId xmlns:a16="http://schemas.microsoft.com/office/drawing/2014/main" id="{1BC89EF3-34F7-4773-B838-12D57CD1B3DC}"/>
              </a:ext>
            </a:extLst>
          </p:cNvPr>
          <p:cNvSpPr txBox="1"/>
          <p:nvPr/>
        </p:nvSpPr>
        <p:spPr>
          <a:xfrm>
            <a:off x="6682178" y="1023664"/>
            <a:ext cx="1716374" cy="307777"/>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Orchestration</a:t>
            </a:r>
          </a:p>
        </p:txBody>
      </p:sp>
      <p:sp>
        <p:nvSpPr>
          <p:cNvPr id="335" name="TextBox 334">
            <a:extLst>
              <a:ext uri="{FF2B5EF4-FFF2-40B4-BE49-F238E27FC236}">
                <a16:creationId xmlns:a16="http://schemas.microsoft.com/office/drawing/2014/main" id="{5541F46F-CFE9-43C0-B06D-FF0D4DA4698F}"/>
              </a:ext>
            </a:extLst>
          </p:cNvPr>
          <p:cNvSpPr txBox="1"/>
          <p:nvPr/>
        </p:nvSpPr>
        <p:spPr>
          <a:xfrm>
            <a:off x="8592237" y="801013"/>
            <a:ext cx="1984765" cy="307777"/>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Resource Pool</a:t>
            </a:r>
          </a:p>
        </p:txBody>
      </p:sp>
      <p:sp>
        <p:nvSpPr>
          <p:cNvPr id="315" name="Title 1">
            <a:extLst>
              <a:ext uri="{FF2B5EF4-FFF2-40B4-BE49-F238E27FC236}">
                <a16:creationId xmlns:a16="http://schemas.microsoft.com/office/drawing/2014/main" id="{91D1E5D2-0F39-46A4-85A8-8A6D85592F12}"/>
              </a:ext>
            </a:extLst>
          </p:cNvPr>
          <p:cNvSpPr>
            <a:spLocks noGrp="1"/>
          </p:cNvSpPr>
          <p:nvPr>
            <p:ph type="title"/>
          </p:nvPr>
        </p:nvSpPr>
        <p:spPr>
          <a:xfrm>
            <a:off x="588263" y="230697"/>
            <a:ext cx="11018520" cy="553998"/>
          </a:xfrm>
        </p:spPr>
        <p:txBody>
          <a:bodyPr/>
          <a:lstStyle/>
          <a:p>
            <a:r>
              <a:rPr lang="en-US" dirty="0"/>
              <a:t>Computing that assumes failure as the norm</a:t>
            </a:r>
          </a:p>
        </p:txBody>
      </p:sp>
    </p:spTree>
    <p:extLst>
      <p:ext uri="{BB962C8B-B14F-4D97-AF65-F5344CB8AC3E}">
        <p14:creationId xmlns:p14="http://schemas.microsoft.com/office/powerpoint/2010/main" val="33824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6"/>
                                        </p:tgtEl>
                                        <p:attrNameLst>
                                          <p:attrName>style.visibility</p:attrName>
                                        </p:attrNameLst>
                                      </p:cBhvr>
                                      <p:to>
                                        <p:strVal val="visible"/>
                                      </p:to>
                                    </p:set>
                                    <p:animEffect transition="in" filter="fade">
                                      <p:cBhvr>
                                        <p:cTn id="10" dur="500"/>
                                        <p:tgtEl>
                                          <p:spTgt spid="31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wipe(left)">
                                      <p:cBhvr>
                                        <p:cTn id="14" dur="500"/>
                                        <p:tgtEl>
                                          <p:spTgt spid="16">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animEffect transition="in" filter="wipe(left)">
                                      <p:cBhvr>
                                        <p:cTn id="18" dur="500"/>
                                        <p:tgtEl>
                                          <p:spTgt spid="16">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wipe(left)">
                                      <p:cBhvr>
                                        <p:cTn id="22" dur="500"/>
                                        <p:tgtEl>
                                          <p:spTgt spid="16">
                                            <p:txEl>
                                              <p:pRg st="4" end="4"/>
                                            </p:txEl>
                                          </p:spTgt>
                                        </p:tgtEl>
                                      </p:cBhvr>
                                    </p:animEffect>
                                  </p:childTnLst>
                                </p:cTn>
                              </p:par>
                            </p:childTnLst>
                          </p:cTn>
                        </p:par>
                        <p:par>
                          <p:cTn id="23" fill="hold">
                            <p:stCondLst>
                              <p:cond delay="2000"/>
                            </p:stCondLst>
                            <p:childTnLst>
                              <p:par>
                                <p:cTn id="24" presetID="10" presetClass="entr" presetSubtype="0" fill="hold" grpId="1" nodeType="afterEffect">
                                  <p:stCondLst>
                                    <p:cond delay="0"/>
                                  </p:stCondLst>
                                  <p:childTnLst>
                                    <p:set>
                                      <p:cBhvr>
                                        <p:cTn id="25" dur="1" fill="hold">
                                          <p:stCondLst>
                                            <p:cond delay="0"/>
                                          </p:stCondLst>
                                        </p:cTn>
                                        <p:tgtEl>
                                          <p:spTgt spid="757"/>
                                        </p:tgtEl>
                                        <p:attrNameLst>
                                          <p:attrName>style.visibility</p:attrName>
                                        </p:attrNameLst>
                                      </p:cBhvr>
                                      <p:to>
                                        <p:strVal val="visible"/>
                                      </p:to>
                                    </p:set>
                                    <p:animEffect transition="in" filter="fade">
                                      <p:cBhvr>
                                        <p:cTn id="26" dur="500"/>
                                        <p:tgtEl>
                                          <p:spTgt spid="757"/>
                                        </p:tgtEl>
                                      </p:cBhvr>
                                    </p:animEffect>
                                  </p:childTnLst>
                                </p:cTn>
                              </p:par>
                              <p:par>
                                <p:cTn id="27" presetID="42" presetClass="path" presetSubtype="0" accel="50000" decel="50000" fill="hold" grpId="0" nodeType="withEffect">
                                  <p:stCondLst>
                                    <p:cond delay="0"/>
                                  </p:stCondLst>
                                  <p:childTnLst>
                                    <p:animMotion origin="layout" path="M 2.08333E-7 2.59259E-6 L 0.32253 -0.16528 " pathEditMode="relative" rAng="0" ptsTypes="AA">
                                      <p:cBhvr>
                                        <p:cTn id="28" dur="2000" fill="hold"/>
                                        <p:tgtEl>
                                          <p:spTgt spid="757"/>
                                        </p:tgtEl>
                                        <p:attrNameLst>
                                          <p:attrName>ppt_x</p:attrName>
                                          <p:attrName>ppt_y</p:attrName>
                                        </p:attrNameLst>
                                      </p:cBhvr>
                                      <p:rCtr x="16120" y="-8264"/>
                                    </p:animMotion>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6">
                                            <p:txEl>
                                              <p:pRg st="5" end="5"/>
                                            </p:txEl>
                                          </p:spTgt>
                                        </p:tgtEl>
                                        <p:attrNameLst>
                                          <p:attrName>style.visibility</p:attrName>
                                        </p:attrNameLst>
                                      </p:cBhvr>
                                      <p:to>
                                        <p:strVal val="visible"/>
                                      </p:to>
                                    </p:set>
                                    <p:animEffect transition="in" filter="wipe(left)">
                                      <p:cBhvr>
                                        <p:cTn id="32" dur="500"/>
                                        <p:tgtEl>
                                          <p:spTgt spid="16">
                                            <p:txEl>
                                              <p:pRg st="5" end="5"/>
                                            </p:txEl>
                                          </p:spTgt>
                                        </p:tgtEl>
                                      </p:cBhvr>
                                    </p:animEffect>
                                  </p:childTnLst>
                                </p:cTn>
                              </p:par>
                            </p:childTnLst>
                          </p:cTn>
                        </p:par>
                        <p:par>
                          <p:cTn id="33" fill="hold">
                            <p:stCondLst>
                              <p:cond delay="4500"/>
                            </p:stCondLst>
                            <p:childTnLst>
                              <p:par>
                                <p:cTn id="34" presetID="10" presetClass="entr" presetSubtype="0" fill="hold" grpId="1" nodeType="afterEffect">
                                  <p:stCondLst>
                                    <p:cond delay="0"/>
                                  </p:stCondLst>
                                  <p:childTnLst>
                                    <p:set>
                                      <p:cBhvr>
                                        <p:cTn id="35" dur="1" fill="hold">
                                          <p:stCondLst>
                                            <p:cond delay="0"/>
                                          </p:stCondLst>
                                        </p:cTn>
                                        <p:tgtEl>
                                          <p:spTgt spid="756"/>
                                        </p:tgtEl>
                                        <p:attrNameLst>
                                          <p:attrName>style.visibility</p:attrName>
                                        </p:attrNameLst>
                                      </p:cBhvr>
                                      <p:to>
                                        <p:strVal val="visible"/>
                                      </p:to>
                                    </p:set>
                                    <p:animEffect transition="in" filter="fade">
                                      <p:cBhvr>
                                        <p:cTn id="36" dur="500"/>
                                        <p:tgtEl>
                                          <p:spTgt spid="756"/>
                                        </p:tgtEl>
                                      </p:cBhvr>
                                    </p:animEffect>
                                  </p:childTnLst>
                                </p:cTn>
                              </p:par>
                              <p:par>
                                <p:cTn id="37" presetID="42" presetClass="path" presetSubtype="0" accel="50000" decel="50000" fill="hold" grpId="0" nodeType="withEffect">
                                  <p:stCondLst>
                                    <p:cond delay="0"/>
                                  </p:stCondLst>
                                  <p:childTnLst>
                                    <p:animMotion origin="layout" path="M -2.29167E-6 -1.48148E-6 L 0.3211 -0.1831 " pathEditMode="relative" rAng="0" ptsTypes="AA">
                                      <p:cBhvr>
                                        <p:cTn id="38" dur="2000" fill="hold"/>
                                        <p:tgtEl>
                                          <p:spTgt spid="756"/>
                                        </p:tgtEl>
                                        <p:attrNameLst>
                                          <p:attrName>ppt_x</p:attrName>
                                          <p:attrName>ppt_y</p:attrName>
                                        </p:attrNameLst>
                                      </p:cBhvr>
                                      <p:rCtr x="16055" y="-9167"/>
                                    </p:animMotion>
                                  </p:childTnLst>
                                </p:cTn>
                              </p:par>
                            </p:childTnLst>
                          </p:cTn>
                        </p:par>
                        <p:par>
                          <p:cTn id="39" fill="hold">
                            <p:stCondLst>
                              <p:cond delay="6500"/>
                            </p:stCondLst>
                            <p:childTnLst>
                              <p:par>
                                <p:cTn id="40" presetID="22" presetClass="entr" presetSubtype="8" fill="hold" nodeType="after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wipe(left)">
                                      <p:cBhvr>
                                        <p:cTn id="42" dur="500"/>
                                        <p:tgtEl>
                                          <p:spTgt spid="16">
                                            <p:txEl>
                                              <p:pRg st="6" end="6"/>
                                            </p:txEl>
                                          </p:spTgt>
                                        </p:tgtEl>
                                      </p:cBhvr>
                                    </p:animEffect>
                                  </p:childTnLst>
                                </p:cTn>
                              </p:par>
                            </p:childTnLst>
                          </p:cTn>
                        </p:par>
                        <p:par>
                          <p:cTn id="43" fill="hold">
                            <p:stCondLst>
                              <p:cond delay="7000"/>
                            </p:stCondLst>
                            <p:childTnLst>
                              <p:par>
                                <p:cTn id="44" presetID="10" presetClass="entr" presetSubtype="0" fill="hold" grpId="1" nodeType="afterEffect">
                                  <p:stCondLst>
                                    <p:cond delay="0"/>
                                  </p:stCondLst>
                                  <p:childTnLst>
                                    <p:set>
                                      <p:cBhvr>
                                        <p:cTn id="45" dur="1" fill="hold">
                                          <p:stCondLst>
                                            <p:cond delay="0"/>
                                          </p:stCondLst>
                                        </p:cTn>
                                        <p:tgtEl>
                                          <p:spTgt spid="754"/>
                                        </p:tgtEl>
                                        <p:attrNameLst>
                                          <p:attrName>style.visibility</p:attrName>
                                        </p:attrNameLst>
                                      </p:cBhvr>
                                      <p:to>
                                        <p:strVal val="visible"/>
                                      </p:to>
                                    </p:set>
                                    <p:animEffect transition="in" filter="fade">
                                      <p:cBhvr>
                                        <p:cTn id="46" dur="500"/>
                                        <p:tgtEl>
                                          <p:spTgt spid="754"/>
                                        </p:tgtEl>
                                      </p:cBhvr>
                                    </p:animEffect>
                                  </p:childTnLst>
                                </p:cTn>
                              </p:par>
                              <p:par>
                                <p:cTn id="47" presetID="42" presetClass="path" presetSubtype="0" accel="50000" decel="50000" fill="hold" grpId="0" nodeType="withEffect">
                                  <p:stCondLst>
                                    <p:cond delay="0"/>
                                  </p:stCondLst>
                                  <p:childTnLst>
                                    <p:animMotion origin="layout" path="M -2.29167E-6 1.48148E-6 L 0.3211 -0.20764 " pathEditMode="relative" rAng="0" ptsTypes="AA">
                                      <p:cBhvr>
                                        <p:cTn id="48" dur="2000" fill="hold"/>
                                        <p:tgtEl>
                                          <p:spTgt spid="754"/>
                                        </p:tgtEl>
                                        <p:attrNameLst>
                                          <p:attrName>ppt_x</p:attrName>
                                          <p:attrName>ppt_y</p:attrName>
                                        </p:attrNameLst>
                                      </p:cBhvr>
                                      <p:rCtr x="16055" y="-10394"/>
                                    </p:animMotion>
                                  </p:childTnLst>
                                </p:cTn>
                              </p:par>
                            </p:childTnLst>
                          </p:cTn>
                        </p:par>
                        <p:par>
                          <p:cTn id="49" fill="hold">
                            <p:stCondLst>
                              <p:cond delay="9000"/>
                            </p:stCondLst>
                            <p:childTnLst>
                              <p:par>
                                <p:cTn id="50" presetID="22" presetClass="entr" presetSubtype="1"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9500"/>
                            </p:stCondLst>
                            <p:childTnLst>
                              <p:par>
                                <p:cTn id="54" presetID="22" presetClass="entr" presetSubtype="1"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7"/>
                                        </p:tgtEl>
                                        <p:attrNameLst>
                                          <p:attrName>style.visibility</p:attrName>
                                        </p:attrNameLst>
                                      </p:cBhvr>
                                      <p:to>
                                        <p:strVal val="visible"/>
                                      </p:to>
                                    </p:set>
                                    <p:animEffect transition="in" filter="fade">
                                      <p:cBhvr>
                                        <p:cTn id="59" dur="500"/>
                                        <p:tgtEl>
                                          <p:spTgt spid="317"/>
                                        </p:tgtEl>
                                      </p:cBhvr>
                                    </p:animEffect>
                                  </p:childTnLst>
                                </p:cTn>
                              </p:par>
                              <p:par>
                                <p:cTn id="60" presetID="22" presetClass="entr" presetSubtype="1" fill="hold" nodeType="withEffect">
                                  <p:stCondLst>
                                    <p:cond delay="0"/>
                                  </p:stCondLst>
                                  <p:childTnLst>
                                    <p:set>
                                      <p:cBhvr>
                                        <p:cTn id="61" dur="1" fill="hold">
                                          <p:stCondLst>
                                            <p:cond delay="0"/>
                                          </p:stCondLst>
                                        </p:cTn>
                                        <p:tgtEl>
                                          <p:spTgt spid="298"/>
                                        </p:tgtEl>
                                        <p:attrNameLst>
                                          <p:attrName>style.visibility</p:attrName>
                                        </p:attrNameLst>
                                      </p:cBhvr>
                                      <p:to>
                                        <p:strVal val="visible"/>
                                      </p:to>
                                    </p:set>
                                    <p:animEffect transition="in" filter="wipe(up)">
                                      <p:cBhvr>
                                        <p:cTn id="62" dur="500"/>
                                        <p:tgtEl>
                                          <p:spTgt spid="298"/>
                                        </p:tgtEl>
                                      </p:cBhvr>
                                    </p:animEffect>
                                  </p:childTnLst>
                                </p:cTn>
                              </p:par>
                              <p:par>
                                <p:cTn id="63" presetID="22" presetClass="entr" presetSubtype="8" fill="hold" nodeType="withEffect">
                                  <p:stCondLst>
                                    <p:cond delay="0"/>
                                  </p:stCondLst>
                                  <p:childTnLst>
                                    <p:set>
                                      <p:cBhvr>
                                        <p:cTn id="64" dur="1" fill="hold">
                                          <p:stCondLst>
                                            <p:cond delay="0"/>
                                          </p:stCondLst>
                                        </p:cTn>
                                        <p:tgtEl>
                                          <p:spTgt spid="299"/>
                                        </p:tgtEl>
                                        <p:attrNameLst>
                                          <p:attrName>style.visibility</p:attrName>
                                        </p:attrNameLst>
                                      </p:cBhvr>
                                      <p:to>
                                        <p:strVal val="visible"/>
                                      </p:to>
                                    </p:set>
                                    <p:animEffect transition="in" filter="wipe(left)">
                                      <p:cBhvr>
                                        <p:cTn id="65" dur="500"/>
                                        <p:tgtEl>
                                          <p:spTgt spid="299"/>
                                        </p:tgtEl>
                                      </p:cBhvr>
                                    </p:animEffect>
                                  </p:childTnLst>
                                </p:cTn>
                              </p:par>
                              <p:par>
                                <p:cTn id="66" presetID="22" presetClass="entr" presetSubtype="8" fill="hold" nodeType="withEffect">
                                  <p:stCondLst>
                                    <p:cond delay="0"/>
                                  </p:stCondLst>
                                  <p:childTnLst>
                                    <p:set>
                                      <p:cBhvr>
                                        <p:cTn id="67" dur="1" fill="hold">
                                          <p:stCondLst>
                                            <p:cond delay="0"/>
                                          </p:stCondLst>
                                        </p:cTn>
                                        <p:tgtEl>
                                          <p:spTgt spid="303"/>
                                        </p:tgtEl>
                                        <p:attrNameLst>
                                          <p:attrName>style.visibility</p:attrName>
                                        </p:attrNameLst>
                                      </p:cBhvr>
                                      <p:to>
                                        <p:strVal val="visible"/>
                                      </p:to>
                                    </p:set>
                                    <p:animEffect transition="in" filter="wipe(left)">
                                      <p:cBhvr>
                                        <p:cTn id="68" dur="500"/>
                                        <p:tgtEl>
                                          <p:spTgt spid="303"/>
                                        </p:tgtEl>
                                      </p:cBhvr>
                                    </p:animEffect>
                                  </p:childTnLst>
                                </p:cTn>
                              </p:par>
                              <p:par>
                                <p:cTn id="69" presetID="22" presetClass="entr" presetSubtype="8" fill="hold" nodeType="withEffect">
                                  <p:stCondLst>
                                    <p:cond delay="0"/>
                                  </p:stCondLst>
                                  <p:childTnLst>
                                    <p:set>
                                      <p:cBhvr>
                                        <p:cTn id="70" dur="1" fill="hold">
                                          <p:stCondLst>
                                            <p:cond delay="0"/>
                                          </p:stCondLst>
                                        </p:cTn>
                                        <p:tgtEl>
                                          <p:spTgt spid="304"/>
                                        </p:tgtEl>
                                        <p:attrNameLst>
                                          <p:attrName>style.visibility</p:attrName>
                                        </p:attrNameLst>
                                      </p:cBhvr>
                                      <p:to>
                                        <p:strVal val="visible"/>
                                      </p:to>
                                    </p:set>
                                    <p:animEffect transition="in" filter="wipe(left)">
                                      <p:cBhvr>
                                        <p:cTn id="71" dur="500"/>
                                        <p:tgtEl>
                                          <p:spTgt spid="30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1"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500"/>
                                        <p:tgtEl>
                                          <p:spTgt spid="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3"/>
                                        </p:tgtEl>
                                        <p:attrNameLst>
                                          <p:attrName>style.visibility</p:attrName>
                                        </p:attrNameLst>
                                      </p:cBhvr>
                                      <p:to>
                                        <p:strVal val="visible"/>
                                      </p:to>
                                    </p:set>
                                    <p:animEffect transition="in" filter="fade">
                                      <p:cBhvr>
                                        <p:cTn id="79" dur="500"/>
                                        <p:tgtEl>
                                          <p:spTgt spid="3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19"/>
                                        </p:tgtEl>
                                        <p:attrNameLst>
                                          <p:attrName>style.visibility</p:attrName>
                                        </p:attrNameLst>
                                      </p:cBhvr>
                                      <p:to>
                                        <p:strVal val="visible"/>
                                      </p:to>
                                    </p:set>
                                    <p:animEffect transition="in" filter="fade">
                                      <p:cBhvr>
                                        <p:cTn id="82" dur="500"/>
                                        <p:tgtEl>
                                          <p:spTgt spid="319"/>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730"/>
                                        </p:tgtEl>
                                        <p:attrNameLst>
                                          <p:attrName>style.visibility</p:attrName>
                                        </p:attrNameLst>
                                      </p:cBhvr>
                                      <p:to>
                                        <p:strVal val="visible"/>
                                      </p:to>
                                    </p:set>
                                    <p:animEffect transition="in" filter="fade">
                                      <p:cBhvr>
                                        <p:cTn id="90" dur="500"/>
                                        <p:tgtEl>
                                          <p:spTgt spid="730"/>
                                        </p:tgtEl>
                                      </p:cBhvr>
                                    </p:animEffect>
                                  </p:childTnLst>
                                </p:cTn>
                              </p:par>
                            </p:childTnLst>
                          </p:cTn>
                        </p:par>
                        <p:par>
                          <p:cTn id="91" fill="hold">
                            <p:stCondLst>
                              <p:cond delay="1500"/>
                            </p:stCondLst>
                            <p:childTnLst>
                              <p:par>
                                <p:cTn id="92" presetID="42" presetClass="path" presetSubtype="0" accel="50000" decel="50000" fill="hold" grpId="1" nodeType="afterEffect">
                                  <p:stCondLst>
                                    <p:cond delay="0"/>
                                  </p:stCondLst>
                                  <p:childTnLst>
                                    <p:animMotion origin="layout" path="M -4.58333E-6 3.33333E-6 L -4.58333E-6 0.47291 " pathEditMode="relative" rAng="0" ptsTypes="AA">
                                      <p:cBhvr>
                                        <p:cTn id="93" dur="2000" fill="hold"/>
                                        <p:tgtEl>
                                          <p:spTgt spid="730"/>
                                        </p:tgtEl>
                                        <p:attrNameLst>
                                          <p:attrName>ppt_x</p:attrName>
                                          <p:attrName>ppt_y</p:attrName>
                                        </p:attrNameLst>
                                      </p:cBhvr>
                                      <p:rCtr x="0" y="23634"/>
                                    </p:animMotion>
                                  </p:childTnLst>
                                </p:cTn>
                              </p:par>
                              <p:par>
                                <p:cTn id="94" presetID="10" presetClass="entr" presetSubtype="0" fill="hold" grpId="0" nodeType="withEffect">
                                  <p:stCondLst>
                                    <p:cond delay="0"/>
                                  </p:stCondLst>
                                  <p:childTnLst>
                                    <p:set>
                                      <p:cBhvr>
                                        <p:cTn id="95" dur="1" fill="hold">
                                          <p:stCondLst>
                                            <p:cond delay="0"/>
                                          </p:stCondLst>
                                        </p:cTn>
                                        <p:tgtEl>
                                          <p:spTgt spid="322"/>
                                        </p:tgtEl>
                                        <p:attrNameLst>
                                          <p:attrName>style.visibility</p:attrName>
                                        </p:attrNameLst>
                                      </p:cBhvr>
                                      <p:to>
                                        <p:strVal val="visible"/>
                                      </p:to>
                                    </p:set>
                                    <p:animEffect transition="in" filter="fade">
                                      <p:cBhvr>
                                        <p:cTn id="96" dur="500"/>
                                        <p:tgtEl>
                                          <p:spTgt spid="32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8" fill="hold" nodeType="clickEffect">
                                  <p:stCondLst>
                                    <p:cond delay="0"/>
                                  </p:stCondLst>
                                  <p:childTnLst>
                                    <p:animEffect transition="out" filter="wipe(left)">
                                      <p:cBhvr>
                                        <p:cTn id="100" dur="500"/>
                                        <p:tgtEl>
                                          <p:spTgt spid="7"/>
                                        </p:tgtEl>
                                      </p:cBhvr>
                                    </p:animEffect>
                                    <p:set>
                                      <p:cBhvr>
                                        <p:cTn id="101" dur="1" fill="hold">
                                          <p:stCondLst>
                                            <p:cond delay="499"/>
                                          </p:stCondLst>
                                        </p:cTn>
                                        <p:tgtEl>
                                          <p:spTgt spid="7"/>
                                        </p:tgtEl>
                                        <p:attrNameLst>
                                          <p:attrName>style.visibility</p:attrName>
                                        </p:attrNameLst>
                                      </p:cBhvr>
                                      <p:to>
                                        <p:strVal val="hidden"/>
                                      </p:to>
                                    </p:set>
                                  </p:childTnLst>
                                </p:cTn>
                              </p:par>
                            </p:childTnLst>
                          </p:cTn>
                        </p:par>
                        <p:par>
                          <p:cTn id="102" fill="hold">
                            <p:stCondLst>
                              <p:cond delay="500"/>
                            </p:stCondLst>
                            <p:childTnLst>
                              <p:par>
                                <p:cTn id="103" presetID="22" presetClass="entr" presetSubtype="4" fill="hold" nodeType="afterEffect">
                                  <p:stCondLst>
                                    <p:cond delay="0"/>
                                  </p:stCondLst>
                                  <p:childTnLst>
                                    <p:set>
                                      <p:cBhvr>
                                        <p:cTn id="104" dur="1" fill="hold">
                                          <p:stCondLst>
                                            <p:cond delay="0"/>
                                          </p:stCondLst>
                                        </p:cTn>
                                        <p:tgtEl>
                                          <p:spTgt spid="734"/>
                                        </p:tgtEl>
                                        <p:attrNameLst>
                                          <p:attrName>style.visibility</p:attrName>
                                        </p:attrNameLst>
                                      </p:cBhvr>
                                      <p:to>
                                        <p:strVal val="visible"/>
                                      </p:to>
                                    </p:set>
                                    <p:animEffect transition="in" filter="wipe(down)">
                                      <p:cBhvr>
                                        <p:cTn id="105" dur="500"/>
                                        <p:tgtEl>
                                          <p:spTgt spid="73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24"/>
                                        </p:tgtEl>
                                        <p:attrNameLst>
                                          <p:attrName>style.visibility</p:attrName>
                                        </p:attrNameLst>
                                      </p:cBhvr>
                                      <p:to>
                                        <p:strVal val="visible"/>
                                      </p:to>
                                    </p:set>
                                    <p:animEffect transition="in" filter="fade">
                                      <p:cBhvr>
                                        <p:cTn id="108" dur="500"/>
                                        <p:tgtEl>
                                          <p:spTgt spid="324"/>
                                        </p:tgtEl>
                                      </p:cBhvr>
                                    </p:animEffect>
                                  </p:childTnLst>
                                </p:cTn>
                              </p:par>
                              <p:par>
                                <p:cTn id="109" presetID="22" presetClass="entr" presetSubtype="4" fill="hold" nodeType="withEffect">
                                  <p:stCondLst>
                                    <p:cond delay="0"/>
                                  </p:stCondLst>
                                  <p:childTnLst>
                                    <p:set>
                                      <p:cBhvr>
                                        <p:cTn id="110" dur="1" fill="hold">
                                          <p:stCondLst>
                                            <p:cond delay="0"/>
                                          </p:stCondLst>
                                        </p:cTn>
                                        <p:tgtEl>
                                          <p:spTgt spid="737"/>
                                        </p:tgtEl>
                                        <p:attrNameLst>
                                          <p:attrName>style.visibility</p:attrName>
                                        </p:attrNameLst>
                                      </p:cBhvr>
                                      <p:to>
                                        <p:strVal val="visible"/>
                                      </p:to>
                                    </p:set>
                                    <p:animEffect transition="in" filter="wipe(down)">
                                      <p:cBhvr>
                                        <p:cTn id="111" dur="500"/>
                                        <p:tgtEl>
                                          <p:spTgt spid="737"/>
                                        </p:tgtEl>
                                      </p:cBhvr>
                                    </p:animEffect>
                                  </p:childTnLst>
                                </p:cTn>
                              </p:par>
                              <p:par>
                                <p:cTn id="112" presetID="42" presetClass="path" presetSubtype="0" accel="50000" decel="50000" fill="hold" grpId="0" nodeType="withEffect">
                                  <p:stCondLst>
                                    <p:cond delay="0"/>
                                  </p:stCondLst>
                                  <p:childTnLst>
                                    <p:animMotion origin="layout" path="M 4.16667E-6 3.7037E-7 L 0.26718 -0.24954 " pathEditMode="relative" rAng="0" ptsTypes="AA">
                                      <p:cBhvr>
                                        <p:cTn id="113" dur="2000" fill="hold"/>
                                        <p:tgtEl>
                                          <p:spTgt spid="731"/>
                                        </p:tgtEl>
                                        <p:attrNameLst>
                                          <p:attrName>ppt_x</p:attrName>
                                          <p:attrName>ppt_y</p:attrName>
                                        </p:attrNameLst>
                                      </p:cBhvr>
                                      <p:rCtr x="13359" y="-12477"/>
                                    </p:animMotion>
                                  </p:childTnLst>
                                </p:cTn>
                              </p:par>
                              <p:par>
                                <p:cTn id="114" presetID="10" presetClass="entr" presetSubtype="0" fill="hold" nodeType="withEffect">
                                  <p:stCondLst>
                                    <p:cond delay="2000"/>
                                  </p:stCondLst>
                                  <p:childTnLst>
                                    <p:set>
                                      <p:cBhvr>
                                        <p:cTn id="115" dur="1" fill="hold">
                                          <p:stCondLst>
                                            <p:cond delay="0"/>
                                          </p:stCondLst>
                                        </p:cTn>
                                        <p:tgtEl>
                                          <p:spTgt spid="1599"/>
                                        </p:tgtEl>
                                        <p:attrNameLst>
                                          <p:attrName>style.visibility</p:attrName>
                                        </p:attrNameLst>
                                      </p:cBhvr>
                                      <p:to>
                                        <p:strVal val="visible"/>
                                      </p:to>
                                    </p:set>
                                    <p:animEffect transition="in" filter="fade">
                                      <p:cBhvr>
                                        <p:cTn id="116" dur="500"/>
                                        <p:tgtEl>
                                          <p:spTgt spid="1599"/>
                                        </p:tgtEl>
                                      </p:cBhvr>
                                    </p:animEffect>
                                  </p:childTnLst>
                                </p:cTn>
                              </p:par>
                              <p:par>
                                <p:cTn id="117" presetID="10" presetClass="entr" presetSubtype="0" fill="hold" nodeType="withEffect">
                                  <p:stCondLst>
                                    <p:cond delay="2300"/>
                                  </p:stCondLst>
                                  <p:childTnLst>
                                    <p:set>
                                      <p:cBhvr>
                                        <p:cTn id="118" dur="1" fill="hold">
                                          <p:stCondLst>
                                            <p:cond delay="0"/>
                                          </p:stCondLst>
                                        </p:cTn>
                                        <p:tgtEl>
                                          <p:spTgt spid="1653"/>
                                        </p:tgtEl>
                                        <p:attrNameLst>
                                          <p:attrName>style.visibility</p:attrName>
                                        </p:attrNameLst>
                                      </p:cBhvr>
                                      <p:to>
                                        <p:strVal val="visible"/>
                                      </p:to>
                                    </p:set>
                                    <p:animEffect transition="in" filter="fade">
                                      <p:cBhvr>
                                        <p:cTn id="119" dur="500"/>
                                        <p:tgtEl>
                                          <p:spTgt spid="1653"/>
                                        </p:tgtEl>
                                      </p:cBhvr>
                                    </p:animEffect>
                                  </p:childTnLst>
                                </p:cTn>
                              </p:par>
                              <p:par>
                                <p:cTn id="120" presetID="10" presetClass="entr" presetSubtype="0" fill="hold" nodeType="withEffect">
                                  <p:stCondLst>
                                    <p:cond delay="2600"/>
                                  </p:stCondLst>
                                  <p:childTnLst>
                                    <p:set>
                                      <p:cBhvr>
                                        <p:cTn id="121" dur="1" fill="hold">
                                          <p:stCondLst>
                                            <p:cond delay="0"/>
                                          </p:stCondLst>
                                        </p:cTn>
                                        <p:tgtEl>
                                          <p:spTgt spid="1509"/>
                                        </p:tgtEl>
                                        <p:attrNameLst>
                                          <p:attrName>style.visibility</p:attrName>
                                        </p:attrNameLst>
                                      </p:cBhvr>
                                      <p:to>
                                        <p:strVal val="visible"/>
                                      </p:to>
                                    </p:set>
                                    <p:animEffect transition="in" filter="fade">
                                      <p:cBhvr>
                                        <p:cTn id="122" dur="500"/>
                                        <p:tgtEl>
                                          <p:spTgt spid="1509"/>
                                        </p:tgtEl>
                                      </p:cBhvr>
                                    </p:animEffect>
                                  </p:childTnLst>
                                </p:cTn>
                              </p:par>
                              <p:par>
                                <p:cTn id="123" presetID="42" presetClass="path" presetSubtype="0" accel="50000" decel="50000" fill="hold" grpId="0" nodeType="withEffect">
                                  <p:stCondLst>
                                    <p:cond delay="400"/>
                                  </p:stCondLst>
                                  <p:childTnLst>
                                    <p:animMotion origin="layout" path="M 4.16667E-6 3.7037E-7 L 0.30403 -0.24907 " pathEditMode="relative" rAng="0" ptsTypes="AA">
                                      <p:cBhvr>
                                        <p:cTn id="124" dur="2000" fill="hold"/>
                                        <p:tgtEl>
                                          <p:spTgt spid="732"/>
                                        </p:tgtEl>
                                        <p:attrNameLst>
                                          <p:attrName>ppt_x</p:attrName>
                                          <p:attrName>ppt_y</p:attrName>
                                        </p:attrNameLst>
                                      </p:cBhvr>
                                      <p:rCtr x="15195" y="-12454"/>
                                    </p:animMotion>
                                  </p:childTnLst>
                                </p:cTn>
                              </p:par>
                              <p:par>
                                <p:cTn id="125" presetID="10" presetClass="entr" presetSubtype="0" fill="hold" nodeType="withEffect">
                                  <p:stCondLst>
                                    <p:cond delay="2400"/>
                                  </p:stCondLst>
                                  <p:childTnLst>
                                    <p:set>
                                      <p:cBhvr>
                                        <p:cTn id="126" dur="1" fill="hold">
                                          <p:stCondLst>
                                            <p:cond delay="0"/>
                                          </p:stCondLst>
                                        </p:cTn>
                                        <p:tgtEl>
                                          <p:spTgt spid="1527"/>
                                        </p:tgtEl>
                                        <p:attrNameLst>
                                          <p:attrName>style.visibility</p:attrName>
                                        </p:attrNameLst>
                                      </p:cBhvr>
                                      <p:to>
                                        <p:strVal val="visible"/>
                                      </p:to>
                                    </p:set>
                                    <p:animEffect transition="in" filter="fade">
                                      <p:cBhvr>
                                        <p:cTn id="127" dur="500"/>
                                        <p:tgtEl>
                                          <p:spTgt spid="1527"/>
                                        </p:tgtEl>
                                      </p:cBhvr>
                                    </p:animEffect>
                                  </p:childTnLst>
                                </p:cTn>
                              </p:par>
                              <p:par>
                                <p:cTn id="128" presetID="42" presetClass="path" presetSubtype="0" accel="50000" decel="50000" fill="hold" grpId="0" nodeType="withEffect">
                                  <p:stCondLst>
                                    <p:cond delay="1000"/>
                                  </p:stCondLst>
                                  <p:childTnLst>
                                    <p:animMotion origin="layout" path="M 4.16667E-6 3.7037E-7 L 0.26601 -0.21528 " pathEditMode="relative" rAng="0" ptsTypes="AA">
                                      <p:cBhvr>
                                        <p:cTn id="129" dur="2000" fill="hold"/>
                                        <p:tgtEl>
                                          <p:spTgt spid="733"/>
                                        </p:tgtEl>
                                        <p:attrNameLst>
                                          <p:attrName>ppt_x</p:attrName>
                                          <p:attrName>ppt_y</p:attrName>
                                        </p:attrNameLst>
                                      </p:cBhvr>
                                      <p:rCtr x="13294" y="-10764"/>
                                    </p:animMotion>
                                  </p:childTnLst>
                                </p:cTn>
                              </p:par>
                              <p:par>
                                <p:cTn id="130" presetID="10" presetClass="entr" presetSubtype="0" fill="hold" nodeType="withEffect">
                                  <p:stCondLst>
                                    <p:cond delay="3000"/>
                                  </p:stCondLst>
                                  <p:childTnLst>
                                    <p:set>
                                      <p:cBhvr>
                                        <p:cTn id="131" dur="1" fill="hold">
                                          <p:stCondLst>
                                            <p:cond delay="0"/>
                                          </p:stCondLst>
                                        </p:cTn>
                                        <p:tgtEl>
                                          <p:spTgt spid="1563"/>
                                        </p:tgtEl>
                                        <p:attrNameLst>
                                          <p:attrName>style.visibility</p:attrName>
                                        </p:attrNameLst>
                                      </p:cBhvr>
                                      <p:to>
                                        <p:strVal val="visible"/>
                                      </p:to>
                                    </p:set>
                                    <p:animEffect transition="in" filter="fade">
                                      <p:cBhvr>
                                        <p:cTn id="132" dur="500"/>
                                        <p:tgtEl>
                                          <p:spTgt spid="1563"/>
                                        </p:tgtEl>
                                      </p:cBhvr>
                                    </p:animEffect>
                                  </p:childTnLst>
                                </p:cTn>
                              </p:par>
                              <p:par>
                                <p:cTn id="133" presetID="10" presetClass="entr" presetSubtype="0" fill="hold" nodeType="withEffect">
                                  <p:stCondLst>
                                    <p:cond delay="3200"/>
                                  </p:stCondLst>
                                  <p:childTnLst>
                                    <p:set>
                                      <p:cBhvr>
                                        <p:cTn id="134" dur="1" fill="hold">
                                          <p:stCondLst>
                                            <p:cond delay="0"/>
                                          </p:stCondLst>
                                        </p:cTn>
                                        <p:tgtEl>
                                          <p:spTgt spid="465"/>
                                        </p:tgtEl>
                                        <p:attrNameLst>
                                          <p:attrName>style.visibility</p:attrName>
                                        </p:attrNameLst>
                                      </p:cBhvr>
                                      <p:to>
                                        <p:strVal val="visible"/>
                                      </p:to>
                                    </p:set>
                                    <p:animEffect transition="in" filter="fade">
                                      <p:cBhvr>
                                        <p:cTn id="135" dur="500"/>
                                        <p:tgtEl>
                                          <p:spTgt spid="465"/>
                                        </p:tgtEl>
                                      </p:cBhvr>
                                    </p:animEffect>
                                  </p:childTnLst>
                                </p:cTn>
                              </p:par>
                              <p:par>
                                <p:cTn id="136" presetID="42" presetClass="path" presetSubtype="0" accel="50000" decel="50000" fill="hold" grpId="0" nodeType="withEffect">
                                  <p:stCondLst>
                                    <p:cond delay="400"/>
                                  </p:stCondLst>
                                  <p:childTnLst>
                                    <p:animMotion origin="layout" path="M 4.16667E-6 3.7037E-7 L 0.2664 -0.00139 " pathEditMode="relative" rAng="0" ptsTypes="AA">
                                      <p:cBhvr>
                                        <p:cTn id="137" dur="2000" fill="hold"/>
                                        <p:tgtEl>
                                          <p:spTgt spid="740"/>
                                        </p:tgtEl>
                                        <p:attrNameLst>
                                          <p:attrName>ppt_x</p:attrName>
                                          <p:attrName>ppt_y</p:attrName>
                                        </p:attrNameLst>
                                      </p:cBhvr>
                                      <p:rCtr x="13320" y="-69"/>
                                    </p:animMotion>
                                  </p:childTnLst>
                                </p:cTn>
                              </p:par>
                              <p:par>
                                <p:cTn id="138" presetID="10" presetClass="entr" presetSubtype="0" fill="hold" nodeType="withEffect">
                                  <p:stCondLst>
                                    <p:cond delay="2200"/>
                                  </p:stCondLst>
                                  <p:childTnLst>
                                    <p:set>
                                      <p:cBhvr>
                                        <p:cTn id="139" dur="1" fill="hold">
                                          <p:stCondLst>
                                            <p:cond delay="0"/>
                                          </p:stCondLst>
                                        </p:cTn>
                                        <p:tgtEl>
                                          <p:spTgt spid="488"/>
                                        </p:tgtEl>
                                        <p:attrNameLst>
                                          <p:attrName>style.visibility</p:attrName>
                                        </p:attrNameLst>
                                      </p:cBhvr>
                                      <p:to>
                                        <p:strVal val="visible"/>
                                      </p:to>
                                    </p:set>
                                    <p:animEffect transition="in" filter="fade">
                                      <p:cBhvr>
                                        <p:cTn id="140" dur="500"/>
                                        <p:tgtEl>
                                          <p:spTgt spid="488"/>
                                        </p:tgtEl>
                                      </p:cBhvr>
                                    </p:animEffect>
                                  </p:childTnLst>
                                </p:cTn>
                              </p:par>
                              <p:par>
                                <p:cTn id="141" presetID="10" presetClass="entr" presetSubtype="0" fill="hold" nodeType="withEffect">
                                  <p:stCondLst>
                                    <p:cond delay="2500"/>
                                  </p:stCondLst>
                                  <p:childTnLst>
                                    <p:set>
                                      <p:cBhvr>
                                        <p:cTn id="142" dur="1" fill="hold">
                                          <p:stCondLst>
                                            <p:cond delay="0"/>
                                          </p:stCondLst>
                                        </p:cTn>
                                        <p:tgtEl>
                                          <p:spTgt spid="542"/>
                                        </p:tgtEl>
                                        <p:attrNameLst>
                                          <p:attrName>style.visibility</p:attrName>
                                        </p:attrNameLst>
                                      </p:cBhvr>
                                      <p:to>
                                        <p:strVal val="visible"/>
                                      </p:to>
                                    </p:set>
                                    <p:animEffect transition="in" filter="fade">
                                      <p:cBhvr>
                                        <p:cTn id="143" dur="500"/>
                                        <p:tgtEl>
                                          <p:spTgt spid="542"/>
                                        </p:tgtEl>
                                      </p:cBhvr>
                                    </p:animEffect>
                                  </p:childTnLst>
                                </p:cTn>
                              </p:par>
                              <p:par>
                                <p:cTn id="144" presetID="42" presetClass="path" presetSubtype="0" accel="50000" decel="50000" fill="hold" grpId="0" nodeType="withEffect">
                                  <p:stCondLst>
                                    <p:cond delay="1000"/>
                                  </p:stCondLst>
                                  <p:childTnLst>
                                    <p:animMotion origin="layout" path="M 4.16667E-6 3.7037E-7 L 0.26601 0.03194 " pathEditMode="relative" rAng="0" ptsTypes="AA">
                                      <p:cBhvr>
                                        <p:cTn id="145" dur="2000" fill="hold"/>
                                        <p:tgtEl>
                                          <p:spTgt spid="741"/>
                                        </p:tgtEl>
                                        <p:attrNameLst>
                                          <p:attrName>ppt_x</p:attrName>
                                          <p:attrName>ppt_y</p:attrName>
                                        </p:attrNameLst>
                                      </p:cBhvr>
                                      <p:rCtr x="13294" y="1597"/>
                                    </p:animMotion>
                                  </p:childTnLst>
                                </p:cTn>
                              </p:par>
                              <p:par>
                                <p:cTn id="146" presetID="10" presetClass="entr" presetSubtype="0" fill="hold" nodeType="withEffect">
                                  <p:stCondLst>
                                    <p:cond delay="3000"/>
                                  </p:stCondLst>
                                  <p:childTnLst>
                                    <p:set>
                                      <p:cBhvr>
                                        <p:cTn id="147" dur="1" fill="hold">
                                          <p:stCondLst>
                                            <p:cond delay="0"/>
                                          </p:stCondLst>
                                        </p:cTn>
                                        <p:tgtEl>
                                          <p:spTgt spid="506"/>
                                        </p:tgtEl>
                                        <p:attrNameLst>
                                          <p:attrName>style.visibility</p:attrName>
                                        </p:attrNameLst>
                                      </p:cBhvr>
                                      <p:to>
                                        <p:strVal val="visible"/>
                                      </p:to>
                                    </p:set>
                                    <p:animEffect transition="in" filter="fade">
                                      <p:cBhvr>
                                        <p:cTn id="148" dur="500"/>
                                        <p:tgtEl>
                                          <p:spTgt spid="506"/>
                                        </p:tgtEl>
                                      </p:cBhvr>
                                    </p:animEffect>
                                  </p:childTnLst>
                                </p:cTn>
                              </p:par>
                              <p:par>
                                <p:cTn id="149" presetID="10" presetClass="entr" presetSubtype="0" fill="hold" nodeType="withEffect">
                                  <p:stCondLst>
                                    <p:cond delay="3100"/>
                                  </p:stCondLst>
                                  <p:childTnLst>
                                    <p:set>
                                      <p:cBhvr>
                                        <p:cTn id="150" dur="1" fill="hold">
                                          <p:stCondLst>
                                            <p:cond delay="0"/>
                                          </p:stCondLst>
                                        </p:cTn>
                                        <p:tgtEl>
                                          <p:spTgt spid="578"/>
                                        </p:tgtEl>
                                        <p:attrNameLst>
                                          <p:attrName>style.visibility</p:attrName>
                                        </p:attrNameLst>
                                      </p:cBhvr>
                                      <p:to>
                                        <p:strVal val="visible"/>
                                      </p:to>
                                    </p:set>
                                    <p:animEffect transition="in" filter="fade">
                                      <p:cBhvr>
                                        <p:cTn id="151" dur="500"/>
                                        <p:tgtEl>
                                          <p:spTgt spid="578"/>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xit" presetSubtype="4" fill="hold" nodeType="clickEffect">
                                  <p:stCondLst>
                                    <p:cond delay="0"/>
                                  </p:stCondLst>
                                  <p:childTnLst>
                                    <p:animEffect transition="out" filter="wipe(down)">
                                      <p:cBhvr>
                                        <p:cTn id="155" dur="500"/>
                                        <p:tgtEl>
                                          <p:spTgt spid="734"/>
                                        </p:tgtEl>
                                      </p:cBhvr>
                                    </p:animEffect>
                                    <p:set>
                                      <p:cBhvr>
                                        <p:cTn id="156" dur="1" fill="hold">
                                          <p:stCondLst>
                                            <p:cond delay="499"/>
                                          </p:stCondLst>
                                        </p:cTn>
                                        <p:tgtEl>
                                          <p:spTgt spid="734"/>
                                        </p:tgtEl>
                                        <p:attrNameLst>
                                          <p:attrName>style.visibility</p:attrName>
                                        </p:attrNameLst>
                                      </p:cBhvr>
                                      <p:to>
                                        <p:strVal val="hidden"/>
                                      </p:to>
                                    </p:set>
                                  </p:childTnLst>
                                </p:cTn>
                              </p:par>
                              <p:par>
                                <p:cTn id="157" presetID="22" presetClass="exit" presetSubtype="4" fill="hold" nodeType="withEffect">
                                  <p:stCondLst>
                                    <p:cond delay="0"/>
                                  </p:stCondLst>
                                  <p:childTnLst>
                                    <p:animEffect transition="out" filter="wipe(down)">
                                      <p:cBhvr>
                                        <p:cTn id="158" dur="500"/>
                                        <p:tgtEl>
                                          <p:spTgt spid="737"/>
                                        </p:tgtEl>
                                      </p:cBhvr>
                                    </p:animEffect>
                                    <p:set>
                                      <p:cBhvr>
                                        <p:cTn id="159" dur="1" fill="hold">
                                          <p:stCondLst>
                                            <p:cond delay="499"/>
                                          </p:stCondLst>
                                        </p:cTn>
                                        <p:tgtEl>
                                          <p:spTgt spid="737"/>
                                        </p:tgtEl>
                                        <p:attrNameLst>
                                          <p:attrName>style.visibility</p:attrName>
                                        </p:attrNameLst>
                                      </p:cBhvr>
                                      <p:to>
                                        <p:strVal val="hidden"/>
                                      </p:to>
                                    </p:set>
                                  </p:childTnLst>
                                </p:cTn>
                              </p:par>
                              <p:par>
                                <p:cTn id="160" presetID="10" presetClass="exit" presetSubtype="0" fill="hold" grpId="0" nodeType="withEffect">
                                  <p:stCondLst>
                                    <p:cond delay="0"/>
                                  </p:stCondLst>
                                  <p:childTnLst>
                                    <p:animEffect transition="out" filter="fade">
                                      <p:cBhvr>
                                        <p:cTn id="161" dur="500"/>
                                        <p:tgtEl>
                                          <p:spTgt spid="5"/>
                                        </p:tgtEl>
                                      </p:cBhvr>
                                    </p:animEffect>
                                    <p:set>
                                      <p:cBhvr>
                                        <p:cTn id="162" dur="1" fill="hold">
                                          <p:stCondLst>
                                            <p:cond delay="499"/>
                                          </p:stCondLst>
                                        </p:cTn>
                                        <p:tgtEl>
                                          <p:spTgt spid="5"/>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319"/>
                                        </p:tgtEl>
                                      </p:cBhvr>
                                    </p:animEffect>
                                    <p:set>
                                      <p:cBhvr>
                                        <p:cTn id="165" dur="1" fill="hold">
                                          <p:stCondLst>
                                            <p:cond delay="499"/>
                                          </p:stCondLst>
                                        </p:cTn>
                                        <p:tgtEl>
                                          <p:spTgt spid="319"/>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322"/>
                                        </p:tgtEl>
                                      </p:cBhvr>
                                    </p:animEffect>
                                    <p:set>
                                      <p:cBhvr>
                                        <p:cTn id="168" dur="1" fill="hold">
                                          <p:stCondLst>
                                            <p:cond delay="499"/>
                                          </p:stCondLst>
                                        </p:cTn>
                                        <p:tgtEl>
                                          <p:spTgt spid="322"/>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324"/>
                                        </p:tgtEl>
                                      </p:cBhvr>
                                    </p:animEffect>
                                    <p:set>
                                      <p:cBhvr>
                                        <p:cTn id="171" dur="1" fill="hold">
                                          <p:stCondLst>
                                            <p:cond delay="499"/>
                                          </p:stCondLst>
                                        </p:cTn>
                                        <p:tgtEl>
                                          <p:spTgt spid="324"/>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175" dur="8000" fill="hold"/>
                                        <p:tgtEl>
                                          <p:spTgt spid="9"/>
                                        </p:tgtEl>
                                        <p:attrNameLst>
                                          <p:attrName>ppt_x</p:attrName>
                                          <p:attrName>ppt_y</p:attrName>
                                        </p:attrNameLst>
                                      </p:cBhvr>
                                      <p:rCtr x="68841" y="-31273"/>
                                    </p:animMotion>
                                  </p:childTnLst>
                                </p:cTn>
                              </p:par>
                              <p:par>
                                <p:cTn id="176" presetID="10" presetClass="entr" presetSubtype="0" fill="hold" grpId="0" nodeType="withEffect">
                                  <p:stCondLst>
                                    <p:cond delay="0"/>
                                  </p:stCondLst>
                                  <p:childTnLst>
                                    <p:set>
                                      <p:cBhvr>
                                        <p:cTn id="177" dur="1" fill="hold">
                                          <p:stCondLst>
                                            <p:cond delay="0"/>
                                          </p:stCondLst>
                                        </p:cTn>
                                        <p:tgtEl>
                                          <p:spTgt spid="10"/>
                                        </p:tgtEl>
                                        <p:attrNameLst>
                                          <p:attrName>style.visibility</p:attrName>
                                        </p:attrNameLst>
                                      </p:cBhvr>
                                      <p:to>
                                        <p:strVal val="visible"/>
                                      </p:to>
                                    </p:set>
                                    <p:animEffect transition="in" filter="fade">
                                      <p:cBhvr>
                                        <p:cTn id="178" dur="4000"/>
                                        <p:tgtEl>
                                          <p:spTgt spid="10"/>
                                        </p:tgtEl>
                                      </p:cBhvr>
                                    </p:animEffect>
                                  </p:childTnLst>
                                </p:cTn>
                              </p:par>
                              <p:par>
                                <p:cTn id="179" presetID="10" presetClass="entr" presetSubtype="0" fill="hold" grpId="0" nodeType="withEffect">
                                  <p:stCondLst>
                                    <p:cond delay="4000"/>
                                  </p:stCondLst>
                                  <p:childTnLst>
                                    <p:set>
                                      <p:cBhvr>
                                        <p:cTn id="180" dur="1" fill="hold">
                                          <p:stCondLst>
                                            <p:cond delay="0"/>
                                          </p:stCondLst>
                                        </p:cTn>
                                        <p:tgtEl>
                                          <p:spTgt spid="13"/>
                                        </p:tgtEl>
                                        <p:attrNameLst>
                                          <p:attrName>style.visibility</p:attrName>
                                        </p:attrNameLst>
                                      </p:cBhvr>
                                      <p:to>
                                        <p:strVal val="visible"/>
                                      </p:to>
                                    </p:set>
                                    <p:animEffect transition="in" filter="fade">
                                      <p:cBhvr>
                                        <p:cTn id="181" dur="500"/>
                                        <p:tgtEl>
                                          <p:spTgt spid="13"/>
                                        </p:tgtEl>
                                      </p:cBhvr>
                                    </p:animEffect>
                                  </p:childTnLst>
                                </p:cTn>
                              </p:par>
                              <p:par>
                                <p:cTn id="182" presetID="10" presetClass="entr" presetSubtype="0" fill="hold" grpId="0" nodeType="withEffect">
                                  <p:stCondLst>
                                    <p:cond delay="4200"/>
                                  </p:stCondLst>
                                  <p:childTnLst>
                                    <p:set>
                                      <p:cBhvr>
                                        <p:cTn id="183" dur="1" fill="hold">
                                          <p:stCondLst>
                                            <p:cond delay="0"/>
                                          </p:stCondLst>
                                        </p:cTn>
                                        <p:tgtEl>
                                          <p:spTgt spid="328"/>
                                        </p:tgtEl>
                                        <p:attrNameLst>
                                          <p:attrName>style.visibility</p:attrName>
                                        </p:attrNameLst>
                                      </p:cBhvr>
                                      <p:to>
                                        <p:strVal val="visible"/>
                                      </p:to>
                                    </p:set>
                                    <p:animEffect transition="in" filter="fade">
                                      <p:cBhvr>
                                        <p:cTn id="184" dur="500"/>
                                        <p:tgtEl>
                                          <p:spTgt spid="328"/>
                                        </p:tgtEl>
                                      </p:cBhvr>
                                    </p:animEffect>
                                  </p:childTnLst>
                                </p:cTn>
                              </p:par>
                            </p:childTnLst>
                          </p:cTn>
                        </p:par>
                        <p:par>
                          <p:cTn id="185" fill="hold">
                            <p:stCondLst>
                              <p:cond delay="8000"/>
                            </p:stCondLst>
                            <p:childTnLst>
                              <p:par>
                                <p:cTn id="186" presetID="9" presetClass="emph" presetSubtype="0" nodeType="afterEffect">
                                  <p:stCondLst>
                                    <p:cond delay="0"/>
                                  </p:stCondLst>
                                  <p:childTnLst>
                                    <p:set>
                                      <p:cBhvr>
                                        <p:cTn id="187" dur="indefinite"/>
                                        <p:tgtEl>
                                          <p:spTgt spid="488"/>
                                        </p:tgtEl>
                                        <p:attrNameLst>
                                          <p:attrName>style.opacity</p:attrName>
                                        </p:attrNameLst>
                                      </p:cBhvr>
                                      <p:to>
                                        <p:strVal val="0.25"/>
                                      </p:to>
                                    </p:set>
                                    <p:animEffect filter="image" prLst="opacity: 0.25">
                                      <p:cBhvr rctx="IE">
                                        <p:cTn id="188" dur="indefinite"/>
                                        <p:tgtEl>
                                          <p:spTgt spid="488"/>
                                        </p:tgtEl>
                                      </p:cBhvr>
                                    </p:animEffect>
                                  </p:childTnLst>
                                </p:cTn>
                              </p:par>
                              <p:par>
                                <p:cTn id="189" presetID="9" presetClass="emph" presetSubtype="0" nodeType="withEffect">
                                  <p:stCondLst>
                                    <p:cond delay="0"/>
                                  </p:stCondLst>
                                  <p:childTnLst>
                                    <p:set>
                                      <p:cBhvr>
                                        <p:cTn id="190" dur="indefinite"/>
                                        <p:tgtEl>
                                          <p:spTgt spid="542"/>
                                        </p:tgtEl>
                                        <p:attrNameLst>
                                          <p:attrName>style.opacity</p:attrName>
                                        </p:attrNameLst>
                                      </p:cBhvr>
                                      <p:to>
                                        <p:strVal val="0.25"/>
                                      </p:to>
                                    </p:set>
                                    <p:animEffect filter="image" prLst="opacity: 0.25">
                                      <p:cBhvr rctx="IE">
                                        <p:cTn id="191" dur="indefinite"/>
                                        <p:tgtEl>
                                          <p:spTgt spid="542"/>
                                        </p:tgtEl>
                                      </p:cBhvr>
                                    </p:animEffect>
                                  </p:childTnLst>
                                </p:cTn>
                              </p:par>
                              <p:par>
                                <p:cTn id="192" presetID="9" presetClass="emph" presetSubtype="0" nodeType="withEffect">
                                  <p:stCondLst>
                                    <p:cond delay="0"/>
                                  </p:stCondLst>
                                  <p:childTnLst>
                                    <p:set>
                                      <p:cBhvr>
                                        <p:cTn id="193" dur="indefinite"/>
                                        <p:tgtEl>
                                          <p:spTgt spid="506"/>
                                        </p:tgtEl>
                                        <p:attrNameLst>
                                          <p:attrName>style.opacity</p:attrName>
                                        </p:attrNameLst>
                                      </p:cBhvr>
                                      <p:to>
                                        <p:strVal val="0.25"/>
                                      </p:to>
                                    </p:set>
                                    <p:animEffect filter="image" prLst="opacity: 0.25">
                                      <p:cBhvr rctx="IE">
                                        <p:cTn id="194" dur="indefinite"/>
                                        <p:tgtEl>
                                          <p:spTgt spid="506"/>
                                        </p:tgtEl>
                                      </p:cBhvr>
                                    </p:animEffect>
                                  </p:childTnLst>
                                </p:cTn>
                              </p:par>
                              <p:par>
                                <p:cTn id="195" presetID="9" presetClass="emph" presetSubtype="0" nodeType="withEffect">
                                  <p:stCondLst>
                                    <p:cond delay="0"/>
                                  </p:stCondLst>
                                  <p:childTnLst>
                                    <p:set>
                                      <p:cBhvr>
                                        <p:cTn id="196" dur="indefinite"/>
                                        <p:tgtEl>
                                          <p:spTgt spid="578"/>
                                        </p:tgtEl>
                                        <p:attrNameLst>
                                          <p:attrName>style.opacity</p:attrName>
                                        </p:attrNameLst>
                                      </p:cBhvr>
                                      <p:to>
                                        <p:strVal val="0.25"/>
                                      </p:to>
                                    </p:set>
                                    <p:animEffect filter="image" prLst="opacity: 0.25">
                                      <p:cBhvr rctx="IE">
                                        <p:cTn id="197" dur="indefinite"/>
                                        <p:tgtEl>
                                          <p:spTgt spid="578"/>
                                        </p:tgtEl>
                                      </p:cBhvr>
                                    </p:animEffect>
                                  </p:childTnLst>
                                </p:cTn>
                              </p:par>
                              <p:par>
                                <p:cTn id="198" presetID="9" presetClass="emph" presetSubtype="0" nodeType="withEffect">
                                  <p:stCondLst>
                                    <p:cond delay="0"/>
                                  </p:stCondLst>
                                  <p:childTnLst>
                                    <p:set>
                                      <p:cBhvr>
                                        <p:cTn id="199" dur="indefinite"/>
                                        <p:tgtEl>
                                          <p:spTgt spid="485"/>
                                        </p:tgtEl>
                                        <p:attrNameLst>
                                          <p:attrName>style.opacity</p:attrName>
                                        </p:attrNameLst>
                                      </p:cBhvr>
                                      <p:to>
                                        <p:strVal val="0.25"/>
                                      </p:to>
                                    </p:set>
                                    <p:animEffect filter="image" prLst="opacity: 0.25">
                                      <p:cBhvr rctx="IE">
                                        <p:cTn id="200" dur="indefinite"/>
                                        <p:tgtEl>
                                          <p:spTgt spid="485"/>
                                        </p:tgtEl>
                                      </p:cBhvr>
                                    </p:animEffect>
                                  </p:childTnLst>
                                </p:cTn>
                              </p:par>
                              <p:par>
                                <p:cTn id="201" presetID="9" presetClass="emph" presetSubtype="0" grpId="0" nodeType="withEffect">
                                  <p:stCondLst>
                                    <p:cond delay="0"/>
                                  </p:stCondLst>
                                  <p:childTnLst>
                                    <p:set>
                                      <p:cBhvr>
                                        <p:cTn id="202" dur="indefinite"/>
                                        <p:tgtEl>
                                          <p:spTgt spid="712"/>
                                        </p:tgtEl>
                                        <p:attrNameLst>
                                          <p:attrName>style.opacity</p:attrName>
                                        </p:attrNameLst>
                                      </p:cBhvr>
                                      <p:to>
                                        <p:strVal val="0.25"/>
                                      </p:to>
                                    </p:set>
                                    <p:animEffect filter="image" prLst="opacity: 0.25">
                                      <p:cBhvr rctx="IE">
                                        <p:cTn id="203" dur="indefinite"/>
                                        <p:tgtEl>
                                          <p:spTgt spid="712"/>
                                        </p:tgtEl>
                                      </p:cBhvr>
                                    </p:animEffect>
                                  </p:childTnLst>
                                </p:cTn>
                              </p:par>
                              <p:par>
                                <p:cTn id="204" presetID="9" presetClass="emph" presetSubtype="0" grpId="0" nodeType="withEffect">
                                  <p:stCondLst>
                                    <p:cond delay="0"/>
                                  </p:stCondLst>
                                  <p:childTnLst>
                                    <p:set>
                                      <p:cBhvr>
                                        <p:cTn id="205" dur="indefinite"/>
                                        <p:tgtEl>
                                          <p:spTgt spid="713"/>
                                        </p:tgtEl>
                                        <p:attrNameLst>
                                          <p:attrName>style.opacity</p:attrName>
                                        </p:attrNameLst>
                                      </p:cBhvr>
                                      <p:to>
                                        <p:strVal val="0.25"/>
                                      </p:to>
                                    </p:set>
                                    <p:animEffect filter="image" prLst="opacity: 0.25">
                                      <p:cBhvr rctx="IE">
                                        <p:cTn id="206" dur="indefinite"/>
                                        <p:tgtEl>
                                          <p:spTgt spid="713"/>
                                        </p:tgtEl>
                                      </p:cBhvr>
                                    </p:animEffect>
                                  </p:childTnLst>
                                </p:cTn>
                              </p:par>
                              <p:par>
                                <p:cTn id="207" presetID="9" presetClass="emph" presetSubtype="0" grpId="1" nodeType="withEffect">
                                  <p:stCondLst>
                                    <p:cond delay="0"/>
                                  </p:stCondLst>
                                  <p:childTnLst>
                                    <p:set>
                                      <p:cBhvr>
                                        <p:cTn id="208" dur="indefinite"/>
                                        <p:tgtEl>
                                          <p:spTgt spid="740"/>
                                        </p:tgtEl>
                                        <p:attrNameLst>
                                          <p:attrName>style.opacity</p:attrName>
                                        </p:attrNameLst>
                                      </p:cBhvr>
                                      <p:to>
                                        <p:strVal val="0.25"/>
                                      </p:to>
                                    </p:set>
                                    <p:animEffect filter="image" prLst="opacity: 0.25">
                                      <p:cBhvr rctx="IE">
                                        <p:cTn id="209" dur="indefinite"/>
                                        <p:tgtEl>
                                          <p:spTgt spid="740"/>
                                        </p:tgtEl>
                                      </p:cBhvr>
                                    </p:animEffect>
                                  </p:childTnLst>
                                </p:cTn>
                              </p:par>
                              <p:par>
                                <p:cTn id="210" presetID="9" presetClass="emph" presetSubtype="0" grpId="1" nodeType="withEffect">
                                  <p:stCondLst>
                                    <p:cond delay="0"/>
                                  </p:stCondLst>
                                  <p:childTnLst>
                                    <p:set>
                                      <p:cBhvr>
                                        <p:cTn id="211" dur="indefinite"/>
                                        <p:tgtEl>
                                          <p:spTgt spid="741"/>
                                        </p:tgtEl>
                                        <p:attrNameLst>
                                          <p:attrName>style.opacity</p:attrName>
                                        </p:attrNameLst>
                                      </p:cBhvr>
                                      <p:to>
                                        <p:strVal val="0.25"/>
                                      </p:to>
                                    </p:set>
                                    <p:animEffect filter="image" prLst="opacity: 0.25">
                                      <p:cBhvr rctx="IE">
                                        <p:cTn id="212" dur="indefinite"/>
                                        <p:tgtEl>
                                          <p:spTgt spid="741"/>
                                        </p:tgtEl>
                                      </p:cBhvr>
                                    </p:animEffect>
                                  </p:childTnLst>
                                </p:cTn>
                              </p:par>
                              <p:par>
                                <p:cTn id="213" presetID="10" presetClass="exit" presetSubtype="0" fill="hold" grpId="1" nodeType="withEffect">
                                  <p:stCondLst>
                                    <p:cond delay="0"/>
                                  </p:stCondLst>
                                  <p:childTnLst>
                                    <p:animEffect transition="out" filter="fade">
                                      <p:cBhvr>
                                        <p:cTn id="214" dur="4000"/>
                                        <p:tgtEl>
                                          <p:spTgt spid="10"/>
                                        </p:tgtEl>
                                      </p:cBhvr>
                                    </p:animEffect>
                                    <p:set>
                                      <p:cBhvr>
                                        <p:cTn id="215" dur="1" fill="hold">
                                          <p:stCondLst>
                                            <p:cond delay="3999"/>
                                          </p:stCondLst>
                                        </p:cTn>
                                        <p:tgtEl>
                                          <p:spTgt spid="10"/>
                                        </p:tgtEl>
                                        <p:attrNameLst>
                                          <p:attrName>style.visibility</p:attrName>
                                        </p:attrNameLst>
                                      </p:cBhvr>
                                      <p:to>
                                        <p:strVal val="hidden"/>
                                      </p:to>
                                    </p:set>
                                  </p:childTnLst>
                                </p:cTn>
                              </p:par>
                              <p:par>
                                <p:cTn id="216" presetID="10" presetClass="entr" presetSubtype="0" fill="hold" grpId="0" nodeType="withEffect">
                                  <p:stCondLst>
                                    <p:cond delay="0"/>
                                  </p:stCondLst>
                                  <p:childTnLst>
                                    <p:set>
                                      <p:cBhvr>
                                        <p:cTn id="217" dur="1" fill="hold">
                                          <p:stCondLst>
                                            <p:cond delay="0"/>
                                          </p:stCondLst>
                                        </p:cTn>
                                        <p:tgtEl>
                                          <p:spTgt spid="329"/>
                                        </p:tgtEl>
                                        <p:attrNameLst>
                                          <p:attrName>style.visibility</p:attrName>
                                        </p:attrNameLst>
                                      </p:cBhvr>
                                      <p:to>
                                        <p:strVal val="visible"/>
                                      </p:to>
                                    </p:set>
                                    <p:animEffect transition="in" filter="fade">
                                      <p:cBhvr>
                                        <p:cTn id="218" dur="500"/>
                                        <p:tgtEl>
                                          <p:spTgt spid="329"/>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31"/>
                                        </p:tgtEl>
                                        <p:attrNameLst>
                                          <p:attrName>style.visibility</p:attrName>
                                        </p:attrNameLst>
                                      </p:cBhvr>
                                      <p:to>
                                        <p:strVal val="visible"/>
                                      </p:to>
                                    </p:set>
                                    <p:animEffect transition="in" filter="fade">
                                      <p:cBhvr>
                                        <p:cTn id="221" dur="500"/>
                                        <p:tgtEl>
                                          <p:spTgt spid="331"/>
                                        </p:tgtEl>
                                      </p:cBhvr>
                                    </p:animEffect>
                                  </p:childTnLst>
                                </p:cTn>
                              </p:par>
                              <p:par>
                                <p:cTn id="222" presetID="22" presetClass="entr" presetSubtype="1" fill="hold" nodeType="withEffect">
                                  <p:stCondLst>
                                    <p:cond delay="1000"/>
                                  </p:stCondLst>
                                  <p:childTnLst>
                                    <p:set>
                                      <p:cBhvr>
                                        <p:cTn id="223" dur="1" fill="hold">
                                          <p:stCondLst>
                                            <p:cond delay="0"/>
                                          </p:stCondLst>
                                        </p:cTn>
                                        <p:tgtEl>
                                          <p:spTgt spid="744"/>
                                        </p:tgtEl>
                                        <p:attrNameLst>
                                          <p:attrName>style.visibility</p:attrName>
                                        </p:attrNameLst>
                                      </p:cBhvr>
                                      <p:to>
                                        <p:strVal val="visible"/>
                                      </p:to>
                                    </p:set>
                                    <p:animEffect transition="in" filter="wipe(up)">
                                      <p:cBhvr>
                                        <p:cTn id="224" dur="500"/>
                                        <p:tgtEl>
                                          <p:spTgt spid="744"/>
                                        </p:tgtEl>
                                      </p:cBhvr>
                                    </p:animEffect>
                                  </p:childTnLst>
                                </p:cTn>
                              </p:par>
                              <p:par>
                                <p:cTn id="225" presetID="10" presetClass="entr" presetSubtype="0" fill="hold" nodeType="withEffect">
                                  <p:stCondLst>
                                    <p:cond delay="1000"/>
                                  </p:stCondLst>
                                  <p:childTnLst>
                                    <p:set>
                                      <p:cBhvr>
                                        <p:cTn id="226" dur="1" fill="hold">
                                          <p:stCondLst>
                                            <p:cond delay="0"/>
                                          </p:stCondLst>
                                        </p:cTn>
                                        <p:tgtEl>
                                          <p:spTgt spid="596"/>
                                        </p:tgtEl>
                                        <p:attrNameLst>
                                          <p:attrName>style.visibility</p:attrName>
                                        </p:attrNameLst>
                                      </p:cBhvr>
                                      <p:to>
                                        <p:strVal val="visible"/>
                                      </p:to>
                                    </p:set>
                                    <p:animEffect transition="in" filter="fade">
                                      <p:cBhvr>
                                        <p:cTn id="227" dur="500"/>
                                        <p:tgtEl>
                                          <p:spTgt spid="596"/>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717"/>
                                        </p:tgtEl>
                                        <p:attrNameLst>
                                          <p:attrName>style.visibility</p:attrName>
                                        </p:attrNameLst>
                                      </p:cBhvr>
                                      <p:to>
                                        <p:strVal val="visible"/>
                                      </p:to>
                                    </p:set>
                                    <p:animEffect transition="in" filter="fade">
                                      <p:cBhvr>
                                        <p:cTn id="230" dur="500"/>
                                        <p:tgtEl>
                                          <p:spTgt spid="717"/>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718"/>
                                        </p:tgtEl>
                                        <p:attrNameLst>
                                          <p:attrName>style.visibility</p:attrName>
                                        </p:attrNameLst>
                                      </p:cBhvr>
                                      <p:to>
                                        <p:strVal val="visible"/>
                                      </p:to>
                                    </p:set>
                                    <p:animEffect transition="in" filter="fade">
                                      <p:cBhvr>
                                        <p:cTn id="233" dur="500"/>
                                        <p:tgtEl>
                                          <p:spTgt spid="718"/>
                                        </p:tgtEl>
                                      </p:cBhvr>
                                    </p:animEffect>
                                  </p:childTnLst>
                                </p:cTn>
                              </p:par>
                              <p:par>
                                <p:cTn id="234" presetID="42" presetClass="path" presetSubtype="0" accel="50000" decel="50000" fill="hold" grpId="0" nodeType="withEffect">
                                  <p:stCondLst>
                                    <p:cond delay="0"/>
                                  </p:stCondLst>
                                  <p:childTnLst>
                                    <p:animMotion origin="layout" path="M 4.375E-6 3.7037E-7 L 0.26757 0.2463 " pathEditMode="relative" rAng="0" ptsTypes="AA">
                                      <p:cBhvr>
                                        <p:cTn id="235" dur="2000" fill="hold"/>
                                        <p:tgtEl>
                                          <p:spTgt spid="747"/>
                                        </p:tgtEl>
                                        <p:attrNameLst>
                                          <p:attrName>ppt_x</p:attrName>
                                          <p:attrName>ppt_y</p:attrName>
                                        </p:attrNameLst>
                                      </p:cBhvr>
                                      <p:rCtr x="13372" y="12315"/>
                                    </p:animMotion>
                                  </p:childTnLst>
                                </p:cTn>
                              </p:par>
                              <p:par>
                                <p:cTn id="236" presetID="10" presetClass="entr" presetSubtype="0" fill="hold" nodeType="withEffect">
                                  <p:stCondLst>
                                    <p:cond delay="2000"/>
                                  </p:stCondLst>
                                  <p:childTnLst>
                                    <p:set>
                                      <p:cBhvr>
                                        <p:cTn id="237" dur="1" fill="hold">
                                          <p:stCondLst>
                                            <p:cond delay="0"/>
                                          </p:stCondLst>
                                        </p:cTn>
                                        <p:tgtEl>
                                          <p:spTgt spid="635"/>
                                        </p:tgtEl>
                                        <p:attrNameLst>
                                          <p:attrName>style.visibility</p:attrName>
                                        </p:attrNameLst>
                                      </p:cBhvr>
                                      <p:to>
                                        <p:strVal val="visible"/>
                                      </p:to>
                                    </p:set>
                                    <p:animEffect transition="in" filter="fade">
                                      <p:cBhvr>
                                        <p:cTn id="238" dur="500"/>
                                        <p:tgtEl>
                                          <p:spTgt spid="635"/>
                                        </p:tgtEl>
                                      </p:cBhvr>
                                    </p:animEffect>
                                  </p:childTnLst>
                                </p:cTn>
                              </p:par>
                              <p:par>
                                <p:cTn id="239" presetID="10" presetClass="entr" presetSubtype="0" fill="hold" nodeType="withEffect">
                                  <p:stCondLst>
                                    <p:cond delay="2300"/>
                                  </p:stCondLst>
                                  <p:childTnLst>
                                    <p:set>
                                      <p:cBhvr>
                                        <p:cTn id="240" dur="1" fill="hold">
                                          <p:stCondLst>
                                            <p:cond delay="0"/>
                                          </p:stCondLst>
                                        </p:cTn>
                                        <p:tgtEl>
                                          <p:spTgt spid="671"/>
                                        </p:tgtEl>
                                        <p:attrNameLst>
                                          <p:attrName>style.visibility</p:attrName>
                                        </p:attrNameLst>
                                      </p:cBhvr>
                                      <p:to>
                                        <p:strVal val="visible"/>
                                      </p:to>
                                    </p:set>
                                    <p:animEffect transition="in" filter="fade">
                                      <p:cBhvr>
                                        <p:cTn id="241" dur="500"/>
                                        <p:tgtEl>
                                          <p:spTgt spid="671"/>
                                        </p:tgtEl>
                                      </p:cBhvr>
                                    </p:animEffect>
                                  </p:childTnLst>
                                </p:cTn>
                              </p:par>
                              <p:par>
                                <p:cTn id="242" presetID="42" presetClass="path" presetSubtype="0" accel="50000" decel="50000" fill="hold" grpId="0" nodeType="withEffect">
                                  <p:stCondLst>
                                    <p:cond delay="300"/>
                                  </p:stCondLst>
                                  <p:childTnLst>
                                    <p:animMotion origin="layout" path="M 3.95833E-6 3.7037E-7 L 0.30781 0.2463 " pathEditMode="relative" rAng="0" ptsTypes="AA">
                                      <p:cBhvr>
                                        <p:cTn id="243" dur="2000" fill="hold"/>
                                        <p:tgtEl>
                                          <p:spTgt spid="748"/>
                                        </p:tgtEl>
                                        <p:attrNameLst>
                                          <p:attrName>ppt_x</p:attrName>
                                          <p:attrName>ppt_y</p:attrName>
                                        </p:attrNameLst>
                                      </p:cBhvr>
                                      <p:rCtr x="15391" y="12315"/>
                                    </p:animMotion>
                                  </p:childTnLst>
                                </p:cTn>
                              </p:par>
                              <p:par>
                                <p:cTn id="244" presetID="10" presetClass="entr" presetSubtype="0" fill="hold" nodeType="withEffect">
                                  <p:stCondLst>
                                    <p:cond delay="2000"/>
                                  </p:stCondLst>
                                  <p:childTnLst>
                                    <p:set>
                                      <p:cBhvr>
                                        <p:cTn id="245" dur="1" fill="hold">
                                          <p:stCondLst>
                                            <p:cond delay="0"/>
                                          </p:stCondLst>
                                        </p:cTn>
                                        <p:tgtEl>
                                          <p:spTgt spid="599"/>
                                        </p:tgtEl>
                                        <p:attrNameLst>
                                          <p:attrName>style.visibility</p:attrName>
                                        </p:attrNameLst>
                                      </p:cBhvr>
                                      <p:to>
                                        <p:strVal val="visible"/>
                                      </p:to>
                                    </p:set>
                                    <p:animEffect transition="in" filter="fade">
                                      <p:cBhvr>
                                        <p:cTn id="246" dur="500"/>
                                        <p:tgtEl>
                                          <p:spTgt spid="599"/>
                                        </p:tgtEl>
                                      </p:cBhvr>
                                    </p:animEffect>
                                  </p:childTnLst>
                                </p:cTn>
                              </p:par>
                              <p:par>
                                <p:cTn id="247" presetID="10" presetClass="entr" presetSubtype="0" fill="hold" nodeType="withEffect">
                                  <p:stCondLst>
                                    <p:cond delay="2400"/>
                                  </p:stCondLst>
                                  <p:childTnLst>
                                    <p:set>
                                      <p:cBhvr>
                                        <p:cTn id="248" dur="1" fill="hold">
                                          <p:stCondLst>
                                            <p:cond delay="0"/>
                                          </p:stCondLst>
                                        </p:cTn>
                                        <p:tgtEl>
                                          <p:spTgt spid="653"/>
                                        </p:tgtEl>
                                        <p:attrNameLst>
                                          <p:attrName>style.visibility</p:attrName>
                                        </p:attrNameLst>
                                      </p:cBhvr>
                                      <p:to>
                                        <p:strVal val="visible"/>
                                      </p:to>
                                    </p:set>
                                    <p:animEffect transition="in" filter="fade">
                                      <p:cBhvr>
                                        <p:cTn id="249" dur="500"/>
                                        <p:tgtEl>
                                          <p:spTgt spid="653"/>
                                        </p:tgtEl>
                                      </p:cBhvr>
                                    </p:animEffect>
                                  </p:childTnLst>
                                </p:cTn>
                              </p:par>
                              <p:par>
                                <p:cTn id="250" presetID="44" presetClass="path" presetSubtype="0" accel="50000" decel="50000" fill="hold" grpId="0" nodeType="withEffect">
                                  <p:stCondLst>
                                    <p:cond delay="2400"/>
                                  </p:stCondLst>
                                  <p:childTnLst>
                                    <p:animMotion origin="layout" path="M -1.25E-6 -2.59259E-6 C 0.03425 -0.22708 0.13177 -0.37106 0.21068 -0.47222 C 0.33177 -0.6199 0.39662 -0.60393 0.61875 -0.63819 " pathEditMode="relative" rAng="0" ptsTypes="AAA">
                                      <p:cBhvr>
                                        <p:cTn id="251" dur="2000" fill="hold"/>
                                        <p:tgtEl>
                                          <p:spTgt spid="4"/>
                                        </p:tgtEl>
                                        <p:attrNameLst>
                                          <p:attrName>ppt_x</p:attrName>
                                          <p:attrName>ppt_y</p:attrName>
                                        </p:attrNameLst>
                                      </p:cBhvr>
                                      <p:rCtr x="30937" y="-31921"/>
                                    </p:animMotion>
                                  </p:childTnLst>
                                </p:cTn>
                              </p:par>
                              <p:par>
                                <p:cTn id="252" presetID="22" presetClass="exit" presetSubtype="8" fill="hold" nodeType="withEffect">
                                  <p:stCondLst>
                                    <p:cond delay="2400"/>
                                  </p:stCondLst>
                                  <p:childTnLst>
                                    <p:animEffect transition="out" filter="wipe(left)">
                                      <p:cBhvr>
                                        <p:cTn id="253" dur="500"/>
                                        <p:tgtEl>
                                          <p:spTgt spid="744"/>
                                        </p:tgtEl>
                                      </p:cBhvr>
                                    </p:animEffect>
                                    <p:set>
                                      <p:cBhvr>
                                        <p:cTn id="254" dur="1" fill="hold">
                                          <p:stCondLst>
                                            <p:cond delay="499"/>
                                          </p:stCondLst>
                                        </p:cTn>
                                        <p:tgtEl>
                                          <p:spTgt spid="7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9" grpId="0" animBg="1"/>
      <p:bldP spid="4" grpId="0" animBg="1"/>
      <p:bldP spid="27" grpId="0" animBg="1"/>
      <p:bldP spid="712" grpId="0" animBg="1"/>
      <p:bldP spid="713" grpId="0" animBg="1"/>
      <p:bldP spid="717" grpId="0" animBg="1"/>
      <p:bldP spid="718" grpId="0" animBg="1"/>
      <p:bldP spid="5" grpId="0" animBg="1"/>
      <p:bldP spid="5" grpId="1" animBg="1"/>
      <p:bldP spid="730" grpId="0" animBg="1"/>
      <p:bldP spid="730" grpId="1" animBg="1"/>
      <p:bldP spid="13" grpId="0" animBg="1"/>
      <p:bldP spid="754" grpId="0" animBg="1"/>
      <p:bldP spid="754" grpId="1" animBg="1"/>
      <p:bldP spid="756" grpId="0" animBg="1"/>
      <p:bldP spid="756" grpId="1" animBg="1"/>
      <p:bldP spid="757" grpId="0" animBg="1"/>
      <p:bldP spid="757" grpId="1" animBg="1"/>
      <p:bldP spid="316" grpId="0" animBg="1"/>
      <p:bldP spid="317" grpId="0" animBg="1"/>
      <p:bldP spid="319" grpId="0" animBg="1"/>
      <p:bldP spid="319" grpId="1" animBg="1"/>
      <p:bldP spid="322" grpId="0" animBg="1"/>
      <p:bldP spid="322" grpId="1" animBg="1"/>
      <p:bldP spid="324" grpId="0" animBg="1"/>
      <p:bldP spid="324" grpId="1" animBg="1"/>
      <p:bldP spid="328" grpId="0" animBg="1"/>
      <p:bldP spid="329" grpId="0" animBg="1"/>
      <p:bldP spid="747" grpId="0" animBg="1"/>
      <p:bldP spid="748" grpId="0" animBg="1"/>
      <p:bldP spid="731" grpId="0" animBg="1"/>
      <p:bldP spid="732" grpId="0" animBg="1"/>
      <p:bldP spid="733" grpId="0" animBg="1"/>
      <p:bldP spid="740" grpId="0" animBg="1"/>
      <p:bldP spid="740" grpId="1" animBg="1"/>
      <p:bldP spid="741" grpId="0" animBg="1"/>
      <p:bldP spid="741" grpId="1" animBg="1"/>
      <p:bldP spid="331" grpId="0" animBg="1"/>
      <p:bldP spid="3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B098F-CC53-4F0C-913A-D7A8E5D633ED}"/>
              </a:ext>
            </a:extLst>
          </p:cNvPr>
          <p:cNvSpPr>
            <a:spLocks noGrp="1"/>
          </p:cNvSpPr>
          <p:nvPr>
            <p:ph type="title"/>
          </p:nvPr>
        </p:nvSpPr>
        <p:spPr/>
        <p:txBody>
          <a:bodyPr/>
          <a:lstStyle/>
          <a:p>
            <a:r>
              <a:rPr lang="en-US"/>
              <a:t>Microservice Resiliency</a:t>
            </a:r>
          </a:p>
        </p:txBody>
      </p:sp>
      <p:sp>
        <p:nvSpPr>
          <p:cNvPr id="4" name="Text Placeholder 3">
            <a:extLst>
              <a:ext uri="{FF2B5EF4-FFF2-40B4-BE49-F238E27FC236}">
                <a16:creationId xmlns:a16="http://schemas.microsoft.com/office/drawing/2014/main" id="{76DD00D5-5081-4A75-A72E-5B5C0BFB250D}"/>
              </a:ext>
            </a:extLst>
          </p:cNvPr>
          <p:cNvSpPr>
            <a:spLocks noGrp="1"/>
          </p:cNvSpPr>
          <p:nvPr>
            <p:ph type="body" sz="quarter" idx="10"/>
          </p:nvPr>
        </p:nvSpPr>
        <p:spPr>
          <a:xfrm>
            <a:off x="584200" y="1435497"/>
            <a:ext cx="11018520" cy="430887"/>
          </a:xfrm>
        </p:spPr>
        <p:txBody>
          <a:bodyPr/>
          <a:lstStyle/>
          <a:p>
            <a:r>
              <a:rPr lang="en-US"/>
              <a:t>Coding for failure…</a:t>
            </a:r>
          </a:p>
        </p:txBody>
      </p:sp>
    </p:spTree>
    <p:extLst>
      <p:ext uri="{BB962C8B-B14F-4D97-AF65-F5344CB8AC3E}">
        <p14:creationId xmlns:p14="http://schemas.microsoft.com/office/powerpoint/2010/main" val="2979385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FD0700-B9A0-4C3D-8A97-0F5A368D8128}"/>
              </a:ext>
            </a:extLst>
          </p:cNvPr>
          <p:cNvSpPr>
            <a:spLocks noGrp="1"/>
          </p:cNvSpPr>
          <p:nvPr>
            <p:ph type="title"/>
          </p:nvPr>
        </p:nvSpPr>
        <p:spPr/>
        <p:txBody>
          <a:bodyPr/>
          <a:lstStyle/>
          <a:p>
            <a:r>
              <a:rPr lang="en-US" dirty="0"/>
              <a:t>Demo 42 Architecture</a:t>
            </a:r>
          </a:p>
        </p:txBody>
      </p:sp>
      <p:pic>
        <p:nvPicPr>
          <p:cNvPr id="27" name="Graphic 26">
            <a:extLst>
              <a:ext uri="{FF2B5EF4-FFF2-40B4-BE49-F238E27FC236}">
                <a16:creationId xmlns:a16="http://schemas.microsoft.com/office/drawing/2014/main" id="{F6700B02-065A-4AE8-8F24-E7B1D392E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1836" y="1925767"/>
            <a:ext cx="815908" cy="815908"/>
          </a:xfrm>
          <a:prstGeom prst="rect">
            <a:avLst/>
          </a:prstGeom>
        </p:spPr>
      </p:pic>
      <p:pic>
        <p:nvPicPr>
          <p:cNvPr id="28" name="Picture 27">
            <a:extLst>
              <a:ext uri="{FF2B5EF4-FFF2-40B4-BE49-F238E27FC236}">
                <a16:creationId xmlns:a16="http://schemas.microsoft.com/office/drawing/2014/main" id="{D319F4A2-8FC6-4D75-9975-2E297E14EDC0}"/>
              </a:ext>
            </a:extLst>
          </p:cNvPr>
          <p:cNvPicPr>
            <a:picLocks noChangeAspect="1"/>
          </p:cNvPicPr>
          <p:nvPr/>
        </p:nvPicPr>
        <p:blipFill>
          <a:blip r:embed="rId4"/>
          <a:stretch>
            <a:fillRect/>
          </a:stretch>
        </p:blipFill>
        <p:spPr>
          <a:xfrm>
            <a:off x="2848699" y="1727454"/>
            <a:ext cx="276378" cy="274620"/>
          </a:xfrm>
          <a:prstGeom prst="rect">
            <a:avLst/>
          </a:prstGeom>
        </p:spPr>
      </p:pic>
      <p:pic>
        <p:nvPicPr>
          <p:cNvPr id="29" name="Graphic 28">
            <a:extLst>
              <a:ext uri="{FF2B5EF4-FFF2-40B4-BE49-F238E27FC236}">
                <a16:creationId xmlns:a16="http://schemas.microsoft.com/office/drawing/2014/main" id="{911D7A88-E469-4887-82A1-8BA9CAF78A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88878" y="1868001"/>
            <a:ext cx="931440" cy="931440"/>
          </a:xfrm>
          <a:prstGeom prst="rect">
            <a:avLst/>
          </a:prstGeom>
        </p:spPr>
      </p:pic>
      <p:sp>
        <p:nvSpPr>
          <p:cNvPr id="39" name="Lightning Bolt 38">
            <a:extLst>
              <a:ext uri="{FF2B5EF4-FFF2-40B4-BE49-F238E27FC236}">
                <a16:creationId xmlns:a16="http://schemas.microsoft.com/office/drawing/2014/main" id="{F15D77FB-0223-49DE-B445-E0E65F3BAE60}"/>
              </a:ext>
            </a:extLst>
          </p:cNvPr>
          <p:cNvSpPr/>
          <p:nvPr/>
        </p:nvSpPr>
        <p:spPr>
          <a:xfrm>
            <a:off x="5735466" y="1986640"/>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cxnSp>
        <p:nvCxnSpPr>
          <p:cNvPr id="42" name="Straight Arrow Connector 41">
            <a:extLst>
              <a:ext uri="{FF2B5EF4-FFF2-40B4-BE49-F238E27FC236}">
                <a16:creationId xmlns:a16="http://schemas.microsoft.com/office/drawing/2014/main" id="{71787D0E-CA97-43C6-B7F7-240EF302FDA1}"/>
              </a:ext>
            </a:extLst>
          </p:cNvPr>
          <p:cNvCxnSpPr>
            <a:cxnSpLocks/>
            <a:endCxn id="27" idx="1"/>
          </p:cNvCxnSpPr>
          <p:nvPr/>
        </p:nvCxnSpPr>
        <p:spPr>
          <a:xfrm>
            <a:off x="3130997" y="1986640"/>
            <a:ext cx="590839" cy="347081"/>
          </a:xfrm>
          <a:prstGeom prst="straightConnector1">
            <a:avLst/>
          </a:prstGeom>
          <a:ln w="57150">
            <a:solidFill>
              <a:srgbClr val="F74A3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DC67D28-4184-4ABB-91EE-66AC5826A295}"/>
              </a:ext>
            </a:extLst>
          </p:cNvPr>
          <p:cNvCxnSpPr>
            <a:cxnSpLocks/>
            <a:stCxn id="27" idx="3"/>
            <a:endCxn id="29" idx="1"/>
          </p:cNvCxnSpPr>
          <p:nvPr/>
        </p:nvCxnSpPr>
        <p:spPr>
          <a:xfrm>
            <a:off x="4537744" y="2333721"/>
            <a:ext cx="451134" cy="0"/>
          </a:xfrm>
          <a:prstGeom prst="straightConnector1">
            <a:avLst/>
          </a:prstGeom>
          <a:ln w="5715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C617633-4D5D-4D2A-8A64-97432FBC3B7E}"/>
              </a:ext>
            </a:extLst>
          </p:cNvPr>
          <p:cNvSpPr/>
          <p:nvPr/>
        </p:nvSpPr>
        <p:spPr>
          <a:xfrm>
            <a:off x="3513526" y="2692105"/>
            <a:ext cx="1091901"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ACR Build</a:t>
            </a:r>
          </a:p>
        </p:txBody>
      </p:sp>
      <p:sp>
        <p:nvSpPr>
          <p:cNvPr id="61" name="TextBox 60">
            <a:extLst>
              <a:ext uri="{FF2B5EF4-FFF2-40B4-BE49-F238E27FC236}">
                <a16:creationId xmlns:a16="http://schemas.microsoft.com/office/drawing/2014/main" id="{6CBC40F7-AD70-4256-B85A-FBB4FF2AA416}"/>
              </a:ext>
            </a:extLst>
          </p:cNvPr>
          <p:cNvSpPr txBox="1"/>
          <p:nvPr/>
        </p:nvSpPr>
        <p:spPr>
          <a:xfrm>
            <a:off x="4530635" y="1296307"/>
            <a:ext cx="1830342" cy="646331"/>
          </a:xfrm>
          <a:prstGeom prst="rect">
            <a:avLst/>
          </a:prstGeom>
          <a:noFill/>
        </p:spPr>
        <p:txBody>
          <a:bodyPr wrap="square" rtlCol="0">
            <a:spAutoFit/>
          </a:bodyPr>
          <a:lstStyle/>
          <a:p>
            <a:pPr algn="ctr"/>
            <a:r>
              <a:rPr lang="en-US" sz="1200" dirty="0"/>
              <a:t>ACR</a:t>
            </a:r>
            <a:br>
              <a:rPr lang="en-US" sz="1200" dirty="0"/>
            </a:br>
            <a:r>
              <a:rPr lang="en-US" sz="1200" dirty="0"/>
              <a:t>jengademos.azurecr.io</a:t>
            </a:r>
          </a:p>
          <a:p>
            <a:pPr algn="ctr"/>
            <a:r>
              <a:rPr lang="en-US" sz="1200" dirty="0"/>
              <a:t>Geo-replicated</a:t>
            </a:r>
          </a:p>
        </p:txBody>
      </p:sp>
      <p:pic>
        <p:nvPicPr>
          <p:cNvPr id="75" name="Picture 10" descr="https://wiki.jenkins-ci.org/download/attachments/2916393/logo-title.png?version=1&amp;modificationDate=1302753947000">
            <a:extLst>
              <a:ext uri="{FF2B5EF4-FFF2-40B4-BE49-F238E27FC236}">
                <a16:creationId xmlns:a16="http://schemas.microsoft.com/office/drawing/2014/main" id="{DE238923-9EAB-4159-B78C-D13293F95A9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2203"/>
          <a:stretch/>
        </p:blipFill>
        <p:spPr bwMode="auto">
          <a:xfrm>
            <a:off x="6047409" y="1676008"/>
            <a:ext cx="600719" cy="69503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s://ngeor.files.wordpress.com/2017/11/helm-small.png">
            <a:extLst>
              <a:ext uri="{FF2B5EF4-FFF2-40B4-BE49-F238E27FC236}">
                <a16:creationId xmlns:a16="http://schemas.microsoft.com/office/drawing/2014/main" id="{EA4F4AA4-E6B3-4A27-BA41-5A1865E45295}"/>
              </a:ext>
            </a:extLst>
          </p:cNvPr>
          <p:cNvPicPr>
            <a:picLocks noChangeAspect="1" noChangeArrowheads="1"/>
          </p:cNvPicPr>
          <p:nvPr/>
        </p:nvPicPr>
        <p:blipFill>
          <a:blip r:embed="rId8">
            <a:duotone>
              <a:prstClr val="black"/>
              <a:srgbClr val="0078D4">
                <a:tint val="45000"/>
                <a:satMod val="400000"/>
              </a:srgbClr>
            </a:duotone>
            <a:extLst>
              <a:ext uri="{BEBA8EAE-BF5A-486C-A8C5-ECC9F3942E4B}">
                <a14:imgProps xmlns:a14="http://schemas.microsoft.com/office/drawing/2010/main">
                  <a14:imgLayer r:embed="rId9">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6154980" y="2418911"/>
            <a:ext cx="376473" cy="390307"/>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a:extLst>
              <a:ext uri="{FF2B5EF4-FFF2-40B4-BE49-F238E27FC236}">
                <a16:creationId xmlns:a16="http://schemas.microsoft.com/office/drawing/2014/main" id="{99600C31-7DD9-439A-A3E9-C1EE87BD3BB7}"/>
              </a:ext>
            </a:extLst>
          </p:cNvPr>
          <p:cNvGrpSpPr/>
          <p:nvPr/>
        </p:nvGrpSpPr>
        <p:grpSpPr>
          <a:xfrm>
            <a:off x="6813490" y="1743156"/>
            <a:ext cx="1579973" cy="1203595"/>
            <a:chOff x="10350041" y="1743156"/>
            <a:chExt cx="1579973" cy="1203595"/>
          </a:xfrm>
        </p:grpSpPr>
        <p:pic>
          <p:nvPicPr>
            <p:cNvPr id="48" name="Picture 47">
              <a:extLst>
                <a:ext uri="{FF2B5EF4-FFF2-40B4-BE49-F238E27FC236}">
                  <a16:creationId xmlns:a16="http://schemas.microsoft.com/office/drawing/2014/main" id="{58A3A962-C20F-4206-93F7-1EF929F3904A}"/>
                </a:ext>
              </a:extLst>
            </p:cNvPr>
            <p:cNvPicPr>
              <a:picLocks noChangeAspect="1"/>
            </p:cNvPicPr>
            <p:nvPr/>
          </p:nvPicPr>
          <p:blipFill>
            <a:blip r:embed="rId10"/>
            <a:stretch>
              <a:fillRect/>
            </a:stretch>
          </p:blipFill>
          <p:spPr>
            <a:xfrm>
              <a:off x="10350041" y="1743156"/>
              <a:ext cx="1579973" cy="1203595"/>
            </a:xfrm>
            <a:prstGeom prst="rect">
              <a:avLst/>
            </a:prstGeom>
          </p:spPr>
        </p:pic>
        <p:pic>
          <p:nvPicPr>
            <p:cNvPr id="77" name="Graphic 76">
              <a:extLst>
                <a:ext uri="{FF2B5EF4-FFF2-40B4-BE49-F238E27FC236}">
                  <a16:creationId xmlns:a16="http://schemas.microsoft.com/office/drawing/2014/main" id="{31A155E2-9A92-4031-AC65-AA580E969CE4}"/>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0371" r="19661" b="28720"/>
            <a:stretch/>
          </p:blipFill>
          <p:spPr>
            <a:xfrm>
              <a:off x="10862745" y="2059101"/>
              <a:ext cx="554564" cy="571704"/>
            </a:xfrm>
            <a:prstGeom prst="rect">
              <a:avLst/>
            </a:prstGeom>
          </p:spPr>
        </p:pic>
      </p:grpSp>
      <p:pic>
        <p:nvPicPr>
          <p:cNvPr id="86" name="Picture 85">
            <a:extLst>
              <a:ext uri="{FF2B5EF4-FFF2-40B4-BE49-F238E27FC236}">
                <a16:creationId xmlns:a16="http://schemas.microsoft.com/office/drawing/2014/main" id="{956BE535-7F28-40B6-9FB3-7ECB85BF6ADC}"/>
              </a:ext>
            </a:extLst>
          </p:cNvPr>
          <p:cNvPicPr>
            <a:picLocks noChangeAspect="1"/>
          </p:cNvPicPr>
          <p:nvPr/>
        </p:nvPicPr>
        <p:blipFill>
          <a:blip r:embed="rId13"/>
          <a:stretch>
            <a:fillRect/>
          </a:stretch>
        </p:blipFill>
        <p:spPr>
          <a:xfrm>
            <a:off x="1276825" y="1745719"/>
            <a:ext cx="1586103" cy="527379"/>
          </a:xfrm>
          <a:prstGeom prst="rect">
            <a:avLst/>
          </a:prstGeom>
        </p:spPr>
      </p:pic>
      <p:pic>
        <p:nvPicPr>
          <p:cNvPr id="87" name="Picture 86">
            <a:extLst>
              <a:ext uri="{FF2B5EF4-FFF2-40B4-BE49-F238E27FC236}">
                <a16:creationId xmlns:a16="http://schemas.microsoft.com/office/drawing/2014/main" id="{2123B152-CA89-4C9A-BB18-32A2B38965D8}"/>
              </a:ext>
            </a:extLst>
          </p:cNvPr>
          <p:cNvPicPr>
            <a:picLocks noChangeAspect="1"/>
          </p:cNvPicPr>
          <p:nvPr/>
        </p:nvPicPr>
        <p:blipFill rotWithShape="1">
          <a:blip r:embed="rId14"/>
          <a:srcRect l="3131" t="25788" r="2725" b="20947"/>
          <a:stretch/>
        </p:blipFill>
        <p:spPr>
          <a:xfrm>
            <a:off x="2514152" y="2165563"/>
            <a:ext cx="402499" cy="246154"/>
          </a:xfrm>
          <a:prstGeom prst="rect">
            <a:avLst/>
          </a:prstGeom>
        </p:spPr>
      </p:pic>
      <p:sp>
        <p:nvSpPr>
          <p:cNvPr id="88" name="Rectangle 87">
            <a:extLst>
              <a:ext uri="{FF2B5EF4-FFF2-40B4-BE49-F238E27FC236}">
                <a16:creationId xmlns:a16="http://schemas.microsoft.com/office/drawing/2014/main" id="{2AB0426F-6044-4CEB-ABE5-427E42DB8A5C}"/>
              </a:ext>
            </a:extLst>
          </p:cNvPr>
          <p:cNvSpPr/>
          <p:nvPr/>
        </p:nvSpPr>
        <p:spPr>
          <a:xfrm>
            <a:off x="1767964" y="2134044"/>
            <a:ext cx="838691"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/Demo</a:t>
            </a:r>
          </a:p>
        </p:txBody>
      </p:sp>
      <p:grpSp>
        <p:nvGrpSpPr>
          <p:cNvPr id="99" name="Group 98">
            <a:extLst>
              <a:ext uri="{FF2B5EF4-FFF2-40B4-BE49-F238E27FC236}">
                <a16:creationId xmlns:a16="http://schemas.microsoft.com/office/drawing/2014/main" id="{67DABEA0-EAC4-4E0C-956A-84F79716179F}"/>
              </a:ext>
            </a:extLst>
          </p:cNvPr>
          <p:cNvGrpSpPr/>
          <p:nvPr/>
        </p:nvGrpSpPr>
        <p:grpSpPr>
          <a:xfrm>
            <a:off x="8552696" y="1720529"/>
            <a:ext cx="721037" cy="444217"/>
            <a:chOff x="3240661" y="1005909"/>
            <a:chExt cx="540854" cy="333210"/>
          </a:xfrm>
        </p:grpSpPr>
        <p:grpSp>
          <p:nvGrpSpPr>
            <p:cNvPr id="100" name="Group 99">
              <a:extLst>
                <a:ext uri="{FF2B5EF4-FFF2-40B4-BE49-F238E27FC236}">
                  <a16:creationId xmlns:a16="http://schemas.microsoft.com/office/drawing/2014/main" id="{93DF782F-3935-41BF-B29C-82015C858CC7}"/>
                </a:ext>
              </a:extLst>
            </p:cNvPr>
            <p:cNvGrpSpPr/>
            <p:nvPr/>
          </p:nvGrpSpPr>
          <p:grpSpPr>
            <a:xfrm>
              <a:off x="3240661" y="1005909"/>
              <a:ext cx="540854" cy="333210"/>
              <a:chOff x="1926169" y="1632181"/>
              <a:chExt cx="540854" cy="333210"/>
            </a:xfrm>
          </p:grpSpPr>
          <p:sp>
            <p:nvSpPr>
              <p:cNvPr id="102" name="Rectangle 101">
                <a:extLst>
                  <a:ext uri="{FF2B5EF4-FFF2-40B4-BE49-F238E27FC236}">
                    <a16:creationId xmlns:a16="http://schemas.microsoft.com/office/drawing/2014/main" id="{6B98C797-5DE0-4245-91C4-DD4EFF75C434}"/>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3" name="Rectangle 102">
                <a:extLst>
                  <a:ext uri="{FF2B5EF4-FFF2-40B4-BE49-F238E27FC236}">
                    <a16:creationId xmlns:a16="http://schemas.microsoft.com/office/drawing/2014/main" id="{87797AA4-AEAF-4B8D-BBC4-337F247AAB1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04" name="Group 103">
                <a:extLst>
                  <a:ext uri="{FF2B5EF4-FFF2-40B4-BE49-F238E27FC236}">
                    <a16:creationId xmlns:a16="http://schemas.microsoft.com/office/drawing/2014/main" id="{AC33BDA7-E6C1-41CB-9C06-250848F9DB34}"/>
                  </a:ext>
                </a:extLst>
              </p:cNvPr>
              <p:cNvGrpSpPr/>
              <p:nvPr/>
            </p:nvGrpSpPr>
            <p:grpSpPr>
              <a:xfrm>
                <a:off x="1989961" y="1665409"/>
                <a:ext cx="413499" cy="266755"/>
                <a:chOff x="1371600" y="2038342"/>
                <a:chExt cx="609600" cy="393263"/>
              </a:xfrm>
            </p:grpSpPr>
            <p:cxnSp>
              <p:nvCxnSpPr>
                <p:cNvPr id="108" name="Straight Connector 107">
                  <a:extLst>
                    <a:ext uri="{FF2B5EF4-FFF2-40B4-BE49-F238E27FC236}">
                      <a16:creationId xmlns:a16="http://schemas.microsoft.com/office/drawing/2014/main" id="{3303BC4B-AAD6-4A81-A509-312D01D7B14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9" name="Straight Connector 108">
                  <a:extLst>
                    <a:ext uri="{FF2B5EF4-FFF2-40B4-BE49-F238E27FC236}">
                      <a16:creationId xmlns:a16="http://schemas.microsoft.com/office/drawing/2014/main" id="{5100632D-FDB7-4429-9231-8CCFED4F67A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 name="Straight Connector 109">
                  <a:extLst>
                    <a:ext uri="{FF2B5EF4-FFF2-40B4-BE49-F238E27FC236}">
                      <a16:creationId xmlns:a16="http://schemas.microsoft.com/office/drawing/2014/main" id="{BEC39EAD-212F-48B4-BFAA-7871D274EBC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1" name="Straight Connector 110">
                  <a:extLst>
                    <a:ext uri="{FF2B5EF4-FFF2-40B4-BE49-F238E27FC236}">
                      <a16:creationId xmlns:a16="http://schemas.microsoft.com/office/drawing/2014/main" id="{BACF1B48-CD6E-4BFF-A455-432386BCEAB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2" name="Straight Connector 111">
                  <a:extLst>
                    <a:ext uri="{FF2B5EF4-FFF2-40B4-BE49-F238E27FC236}">
                      <a16:creationId xmlns:a16="http://schemas.microsoft.com/office/drawing/2014/main" id="{79DAA874-2AE3-4BB2-A91B-EE98B4D46256}"/>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3" name="Straight Connector 112">
                  <a:extLst>
                    <a:ext uri="{FF2B5EF4-FFF2-40B4-BE49-F238E27FC236}">
                      <a16:creationId xmlns:a16="http://schemas.microsoft.com/office/drawing/2014/main" id="{8FE71991-CFBD-41EF-81A9-3167F954262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4" name="Straight Connector 113">
                  <a:extLst>
                    <a:ext uri="{FF2B5EF4-FFF2-40B4-BE49-F238E27FC236}">
                      <a16:creationId xmlns:a16="http://schemas.microsoft.com/office/drawing/2014/main" id="{A188CFDB-63C3-410D-9CDE-2DF65CBEEBA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5" name="Straight Connector 114">
                  <a:extLst>
                    <a:ext uri="{FF2B5EF4-FFF2-40B4-BE49-F238E27FC236}">
                      <a16:creationId xmlns:a16="http://schemas.microsoft.com/office/drawing/2014/main" id="{509F23FD-6E4B-4F21-9821-78F6A02CAD67}"/>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6" name="Straight Connector 115">
                  <a:extLst>
                    <a:ext uri="{FF2B5EF4-FFF2-40B4-BE49-F238E27FC236}">
                      <a16:creationId xmlns:a16="http://schemas.microsoft.com/office/drawing/2014/main" id="{02774AFF-6E13-4058-BBF1-4F812DD1A356}"/>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5" name="Rectangle 104">
                <a:extLst>
                  <a:ext uri="{FF2B5EF4-FFF2-40B4-BE49-F238E27FC236}">
                    <a16:creationId xmlns:a16="http://schemas.microsoft.com/office/drawing/2014/main" id="{345FC45E-DDA3-477F-84F3-F848B6B46E8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6" name="Rectangle 105">
                <a:extLst>
                  <a:ext uri="{FF2B5EF4-FFF2-40B4-BE49-F238E27FC236}">
                    <a16:creationId xmlns:a16="http://schemas.microsoft.com/office/drawing/2014/main" id="{BCEFD894-BEF5-4C28-837E-2B9420865037}"/>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7" name="Rectangle 106">
                <a:extLst>
                  <a:ext uri="{FF2B5EF4-FFF2-40B4-BE49-F238E27FC236}">
                    <a16:creationId xmlns:a16="http://schemas.microsoft.com/office/drawing/2014/main" id="{F555C501-7A93-4E06-88D2-9EDDE9F1702B}"/>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01" name="Rectangle 100">
              <a:extLst>
                <a:ext uri="{FF2B5EF4-FFF2-40B4-BE49-F238E27FC236}">
                  <a16:creationId xmlns:a16="http://schemas.microsoft.com/office/drawing/2014/main" id="{D96F6C38-04E3-4FA0-AA0E-99B70F1D173C}"/>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117" name="Group 116">
            <a:extLst>
              <a:ext uri="{FF2B5EF4-FFF2-40B4-BE49-F238E27FC236}">
                <a16:creationId xmlns:a16="http://schemas.microsoft.com/office/drawing/2014/main" id="{60E192A8-A576-4833-B6F1-629D63D110A3}"/>
              </a:ext>
            </a:extLst>
          </p:cNvPr>
          <p:cNvGrpSpPr/>
          <p:nvPr/>
        </p:nvGrpSpPr>
        <p:grpSpPr>
          <a:xfrm>
            <a:off x="8552696" y="1314639"/>
            <a:ext cx="721037" cy="444217"/>
            <a:chOff x="3240661" y="1005909"/>
            <a:chExt cx="540854" cy="333210"/>
          </a:xfrm>
        </p:grpSpPr>
        <p:grpSp>
          <p:nvGrpSpPr>
            <p:cNvPr id="118" name="Group 117">
              <a:extLst>
                <a:ext uri="{FF2B5EF4-FFF2-40B4-BE49-F238E27FC236}">
                  <a16:creationId xmlns:a16="http://schemas.microsoft.com/office/drawing/2014/main" id="{7F144997-7BE1-4DC7-8F6E-C2350CA9E1B7}"/>
                </a:ext>
              </a:extLst>
            </p:cNvPr>
            <p:cNvGrpSpPr/>
            <p:nvPr/>
          </p:nvGrpSpPr>
          <p:grpSpPr>
            <a:xfrm>
              <a:off x="3240661" y="1005909"/>
              <a:ext cx="540854" cy="333210"/>
              <a:chOff x="1926169" y="1632181"/>
              <a:chExt cx="540854" cy="333210"/>
            </a:xfrm>
          </p:grpSpPr>
          <p:sp>
            <p:nvSpPr>
              <p:cNvPr id="120" name="Rectangle 119">
                <a:extLst>
                  <a:ext uri="{FF2B5EF4-FFF2-40B4-BE49-F238E27FC236}">
                    <a16:creationId xmlns:a16="http://schemas.microsoft.com/office/drawing/2014/main" id="{D35BDDC8-1C44-496C-8EB2-F5AF9F2D090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1" name="Rectangle 120">
                <a:extLst>
                  <a:ext uri="{FF2B5EF4-FFF2-40B4-BE49-F238E27FC236}">
                    <a16:creationId xmlns:a16="http://schemas.microsoft.com/office/drawing/2014/main" id="{EA690CA6-B46C-4FA6-8AF7-B37EA4341B7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22" name="Group 121">
                <a:extLst>
                  <a:ext uri="{FF2B5EF4-FFF2-40B4-BE49-F238E27FC236}">
                    <a16:creationId xmlns:a16="http://schemas.microsoft.com/office/drawing/2014/main" id="{DC7703CF-4F34-4732-8E0C-74DFFE8C4123}"/>
                  </a:ext>
                </a:extLst>
              </p:cNvPr>
              <p:cNvGrpSpPr/>
              <p:nvPr/>
            </p:nvGrpSpPr>
            <p:grpSpPr>
              <a:xfrm>
                <a:off x="1989961" y="1665409"/>
                <a:ext cx="413499" cy="266755"/>
                <a:chOff x="1371600" y="2038342"/>
                <a:chExt cx="609600" cy="393263"/>
              </a:xfrm>
            </p:grpSpPr>
            <p:cxnSp>
              <p:nvCxnSpPr>
                <p:cNvPr id="126" name="Straight Connector 125">
                  <a:extLst>
                    <a:ext uri="{FF2B5EF4-FFF2-40B4-BE49-F238E27FC236}">
                      <a16:creationId xmlns:a16="http://schemas.microsoft.com/office/drawing/2014/main" id="{452E8A76-70DC-4B3D-A02E-D43AA7A861A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27" name="Straight Connector 126">
                  <a:extLst>
                    <a:ext uri="{FF2B5EF4-FFF2-40B4-BE49-F238E27FC236}">
                      <a16:creationId xmlns:a16="http://schemas.microsoft.com/office/drawing/2014/main" id="{D8E3A10F-A34C-4374-9BAD-500BD20000C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28" name="Straight Connector 127">
                  <a:extLst>
                    <a:ext uri="{FF2B5EF4-FFF2-40B4-BE49-F238E27FC236}">
                      <a16:creationId xmlns:a16="http://schemas.microsoft.com/office/drawing/2014/main" id="{66FFDC4C-4D18-4201-A9F1-178ACD18C2FC}"/>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29" name="Straight Connector 128">
                  <a:extLst>
                    <a:ext uri="{FF2B5EF4-FFF2-40B4-BE49-F238E27FC236}">
                      <a16:creationId xmlns:a16="http://schemas.microsoft.com/office/drawing/2014/main" id="{5A0E65E6-8E88-4D88-AF7B-9A0002DBC8D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30" name="Straight Connector 129">
                  <a:extLst>
                    <a:ext uri="{FF2B5EF4-FFF2-40B4-BE49-F238E27FC236}">
                      <a16:creationId xmlns:a16="http://schemas.microsoft.com/office/drawing/2014/main" id="{8921EE67-D1BF-4954-AE2E-2AF6F86954D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31" name="Straight Connector 130">
                  <a:extLst>
                    <a:ext uri="{FF2B5EF4-FFF2-40B4-BE49-F238E27FC236}">
                      <a16:creationId xmlns:a16="http://schemas.microsoft.com/office/drawing/2014/main" id="{A8A9DC8A-7963-4FAB-B86E-3DBAC1D3C41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32" name="Straight Connector 131">
                  <a:extLst>
                    <a:ext uri="{FF2B5EF4-FFF2-40B4-BE49-F238E27FC236}">
                      <a16:creationId xmlns:a16="http://schemas.microsoft.com/office/drawing/2014/main" id="{66CBED65-5CFB-4BCC-B8FE-9AC5EEFE613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33" name="Straight Connector 132">
                  <a:extLst>
                    <a:ext uri="{FF2B5EF4-FFF2-40B4-BE49-F238E27FC236}">
                      <a16:creationId xmlns:a16="http://schemas.microsoft.com/office/drawing/2014/main" id="{3048B40F-6818-4926-B9F4-A558158D9711}"/>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34" name="Straight Connector 133">
                  <a:extLst>
                    <a:ext uri="{FF2B5EF4-FFF2-40B4-BE49-F238E27FC236}">
                      <a16:creationId xmlns:a16="http://schemas.microsoft.com/office/drawing/2014/main" id="{ECDAD9F4-A692-4B2A-BEBC-0ECA5665DDF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23" name="Rectangle 122">
                <a:extLst>
                  <a:ext uri="{FF2B5EF4-FFF2-40B4-BE49-F238E27FC236}">
                    <a16:creationId xmlns:a16="http://schemas.microsoft.com/office/drawing/2014/main" id="{13392CA0-C3E3-45CE-9E28-80AD0EE23DF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4" name="Rectangle 123">
                <a:extLst>
                  <a:ext uri="{FF2B5EF4-FFF2-40B4-BE49-F238E27FC236}">
                    <a16:creationId xmlns:a16="http://schemas.microsoft.com/office/drawing/2014/main" id="{D6F7C5E0-C963-4E00-AC06-E5116689CD7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5" name="Rectangle 124">
                <a:extLst>
                  <a:ext uri="{FF2B5EF4-FFF2-40B4-BE49-F238E27FC236}">
                    <a16:creationId xmlns:a16="http://schemas.microsoft.com/office/drawing/2014/main" id="{9D198434-28C1-4876-9812-275268F4AD5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19" name="Rectangle 118">
              <a:extLst>
                <a:ext uri="{FF2B5EF4-FFF2-40B4-BE49-F238E27FC236}">
                  <a16:creationId xmlns:a16="http://schemas.microsoft.com/office/drawing/2014/main" id="{FD4D7658-CFC3-42C6-9358-730104B13B8A}"/>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chemeClr val="bg1"/>
                  </a:solidFill>
                  <a:latin typeface="Calibri"/>
                </a:rPr>
                <a:t>web</a:t>
              </a:r>
            </a:p>
          </p:txBody>
        </p:sp>
      </p:grpSp>
      <p:grpSp>
        <p:nvGrpSpPr>
          <p:cNvPr id="135" name="Group 134">
            <a:extLst>
              <a:ext uri="{FF2B5EF4-FFF2-40B4-BE49-F238E27FC236}">
                <a16:creationId xmlns:a16="http://schemas.microsoft.com/office/drawing/2014/main" id="{CD4449EB-BA27-4929-BC5D-CE9C9AB90B49}"/>
              </a:ext>
            </a:extLst>
          </p:cNvPr>
          <p:cNvGrpSpPr/>
          <p:nvPr/>
        </p:nvGrpSpPr>
        <p:grpSpPr>
          <a:xfrm>
            <a:off x="9273568" y="1720529"/>
            <a:ext cx="721037" cy="444217"/>
            <a:chOff x="3240661" y="1005909"/>
            <a:chExt cx="540854" cy="333210"/>
          </a:xfrm>
        </p:grpSpPr>
        <p:grpSp>
          <p:nvGrpSpPr>
            <p:cNvPr id="136" name="Group 135">
              <a:extLst>
                <a:ext uri="{FF2B5EF4-FFF2-40B4-BE49-F238E27FC236}">
                  <a16:creationId xmlns:a16="http://schemas.microsoft.com/office/drawing/2014/main" id="{EF8BECB9-927C-4EB7-95C1-AAFE7035C0E0}"/>
                </a:ext>
              </a:extLst>
            </p:cNvPr>
            <p:cNvGrpSpPr/>
            <p:nvPr/>
          </p:nvGrpSpPr>
          <p:grpSpPr>
            <a:xfrm>
              <a:off x="3240661" y="1005909"/>
              <a:ext cx="540854" cy="333210"/>
              <a:chOff x="1926169" y="1632181"/>
              <a:chExt cx="540854" cy="333210"/>
            </a:xfrm>
          </p:grpSpPr>
          <p:sp>
            <p:nvSpPr>
              <p:cNvPr id="138" name="Rectangle 137">
                <a:extLst>
                  <a:ext uri="{FF2B5EF4-FFF2-40B4-BE49-F238E27FC236}">
                    <a16:creationId xmlns:a16="http://schemas.microsoft.com/office/drawing/2014/main" id="{CAD8947F-0F55-4739-83CC-AE903CFDF784}"/>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39" name="Rectangle 138">
                <a:extLst>
                  <a:ext uri="{FF2B5EF4-FFF2-40B4-BE49-F238E27FC236}">
                    <a16:creationId xmlns:a16="http://schemas.microsoft.com/office/drawing/2014/main" id="{EF06C247-1C61-4C3A-B46D-B279148F943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40" name="Group 139">
                <a:extLst>
                  <a:ext uri="{FF2B5EF4-FFF2-40B4-BE49-F238E27FC236}">
                    <a16:creationId xmlns:a16="http://schemas.microsoft.com/office/drawing/2014/main" id="{3AD11ED6-84D2-41B2-892B-563A1AEC1CA7}"/>
                  </a:ext>
                </a:extLst>
              </p:cNvPr>
              <p:cNvGrpSpPr/>
              <p:nvPr/>
            </p:nvGrpSpPr>
            <p:grpSpPr>
              <a:xfrm>
                <a:off x="1989961" y="1665409"/>
                <a:ext cx="413499" cy="266755"/>
                <a:chOff x="1371600" y="2038342"/>
                <a:chExt cx="609600" cy="393263"/>
              </a:xfrm>
            </p:grpSpPr>
            <p:cxnSp>
              <p:nvCxnSpPr>
                <p:cNvPr id="144" name="Straight Connector 143">
                  <a:extLst>
                    <a:ext uri="{FF2B5EF4-FFF2-40B4-BE49-F238E27FC236}">
                      <a16:creationId xmlns:a16="http://schemas.microsoft.com/office/drawing/2014/main" id="{BA204315-8809-40B7-BDCB-A81961396F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45" name="Straight Connector 144">
                  <a:extLst>
                    <a:ext uri="{FF2B5EF4-FFF2-40B4-BE49-F238E27FC236}">
                      <a16:creationId xmlns:a16="http://schemas.microsoft.com/office/drawing/2014/main" id="{D7BB96C9-7BB9-4727-A91A-12E92A79EF6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46" name="Straight Connector 145">
                  <a:extLst>
                    <a:ext uri="{FF2B5EF4-FFF2-40B4-BE49-F238E27FC236}">
                      <a16:creationId xmlns:a16="http://schemas.microsoft.com/office/drawing/2014/main" id="{90BF04EA-EB92-4E59-9D49-2F812193056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47" name="Straight Connector 146">
                  <a:extLst>
                    <a:ext uri="{FF2B5EF4-FFF2-40B4-BE49-F238E27FC236}">
                      <a16:creationId xmlns:a16="http://schemas.microsoft.com/office/drawing/2014/main" id="{110430E5-EB56-48D3-BDF6-5EA65A807DB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48" name="Straight Connector 147">
                  <a:extLst>
                    <a:ext uri="{FF2B5EF4-FFF2-40B4-BE49-F238E27FC236}">
                      <a16:creationId xmlns:a16="http://schemas.microsoft.com/office/drawing/2014/main" id="{3D3D46C1-0928-4E50-B284-5F45FDE7F58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49" name="Straight Connector 148">
                  <a:extLst>
                    <a:ext uri="{FF2B5EF4-FFF2-40B4-BE49-F238E27FC236}">
                      <a16:creationId xmlns:a16="http://schemas.microsoft.com/office/drawing/2014/main" id="{4E539FAF-B4DB-4BDB-AF4A-4BF2DD93790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0" name="Straight Connector 149">
                  <a:extLst>
                    <a:ext uri="{FF2B5EF4-FFF2-40B4-BE49-F238E27FC236}">
                      <a16:creationId xmlns:a16="http://schemas.microsoft.com/office/drawing/2014/main" id="{C3622544-EECA-468B-82F1-52542B5B11E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1" name="Straight Connector 150">
                  <a:extLst>
                    <a:ext uri="{FF2B5EF4-FFF2-40B4-BE49-F238E27FC236}">
                      <a16:creationId xmlns:a16="http://schemas.microsoft.com/office/drawing/2014/main" id="{FCEC4BA3-E7DA-486E-901A-FFB6E4F13BB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2" name="Straight Connector 151">
                  <a:extLst>
                    <a:ext uri="{FF2B5EF4-FFF2-40B4-BE49-F238E27FC236}">
                      <a16:creationId xmlns:a16="http://schemas.microsoft.com/office/drawing/2014/main" id="{3C3BE70F-D101-4292-97BF-45C34245C87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41" name="Rectangle 140">
                <a:extLst>
                  <a:ext uri="{FF2B5EF4-FFF2-40B4-BE49-F238E27FC236}">
                    <a16:creationId xmlns:a16="http://schemas.microsoft.com/office/drawing/2014/main" id="{8A8A81E5-0AD1-4503-99C0-A7E34198D99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42" name="Rectangle 141">
                <a:extLst>
                  <a:ext uri="{FF2B5EF4-FFF2-40B4-BE49-F238E27FC236}">
                    <a16:creationId xmlns:a16="http://schemas.microsoft.com/office/drawing/2014/main" id="{C11673B4-2D92-45B6-A44C-4D629FDD0C6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43" name="Rectangle 142">
                <a:extLst>
                  <a:ext uri="{FF2B5EF4-FFF2-40B4-BE49-F238E27FC236}">
                    <a16:creationId xmlns:a16="http://schemas.microsoft.com/office/drawing/2014/main" id="{DECE0DF4-DF59-4512-8663-3109824C89DD}"/>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37" name="Rectangle 136">
              <a:extLst>
                <a:ext uri="{FF2B5EF4-FFF2-40B4-BE49-F238E27FC236}">
                  <a16:creationId xmlns:a16="http://schemas.microsoft.com/office/drawing/2014/main" id="{99817C46-DC59-4F9C-BA60-46595F630482}"/>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grpSp>
        <p:nvGrpSpPr>
          <p:cNvPr id="153" name="Group 152">
            <a:extLst>
              <a:ext uri="{FF2B5EF4-FFF2-40B4-BE49-F238E27FC236}">
                <a16:creationId xmlns:a16="http://schemas.microsoft.com/office/drawing/2014/main" id="{874A14FA-9528-4C54-A1A5-DF27390E3C6E}"/>
              </a:ext>
            </a:extLst>
          </p:cNvPr>
          <p:cNvGrpSpPr/>
          <p:nvPr/>
        </p:nvGrpSpPr>
        <p:grpSpPr>
          <a:xfrm>
            <a:off x="9273568" y="1314639"/>
            <a:ext cx="721037" cy="444217"/>
            <a:chOff x="3240661" y="1005909"/>
            <a:chExt cx="540854" cy="333210"/>
          </a:xfrm>
        </p:grpSpPr>
        <p:grpSp>
          <p:nvGrpSpPr>
            <p:cNvPr id="154" name="Group 153">
              <a:extLst>
                <a:ext uri="{FF2B5EF4-FFF2-40B4-BE49-F238E27FC236}">
                  <a16:creationId xmlns:a16="http://schemas.microsoft.com/office/drawing/2014/main" id="{51F7C412-9419-4D29-95E0-0980F9BDE593}"/>
                </a:ext>
              </a:extLst>
            </p:cNvPr>
            <p:cNvGrpSpPr/>
            <p:nvPr/>
          </p:nvGrpSpPr>
          <p:grpSpPr>
            <a:xfrm>
              <a:off x="3240661" y="1005909"/>
              <a:ext cx="540854" cy="333210"/>
              <a:chOff x="1926169" y="1632181"/>
              <a:chExt cx="540854" cy="333210"/>
            </a:xfrm>
          </p:grpSpPr>
          <p:sp>
            <p:nvSpPr>
              <p:cNvPr id="156" name="Rectangle 155">
                <a:extLst>
                  <a:ext uri="{FF2B5EF4-FFF2-40B4-BE49-F238E27FC236}">
                    <a16:creationId xmlns:a16="http://schemas.microsoft.com/office/drawing/2014/main" id="{B18BBB40-7DEB-4118-8E08-BC53FE75864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57" name="Rectangle 156">
                <a:extLst>
                  <a:ext uri="{FF2B5EF4-FFF2-40B4-BE49-F238E27FC236}">
                    <a16:creationId xmlns:a16="http://schemas.microsoft.com/office/drawing/2014/main" id="{574BE632-EFC3-4A12-9F27-8818FE92780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58" name="Group 157">
                <a:extLst>
                  <a:ext uri="{FF2B5EF4-FFF2-40B4-BE49-F238E27FC236}">
                    <a16:creationId xmlns:a16="http://schemas.microsoft.com/office/drawing/2014/main" id="{8127B0D3-94B9-407E-83F8-76532AE69D71}"/>
                  </a:ext>
                </a:extLst>
              </p:cNvPr>
              <p:cNvGrpSpPr/>
              <p:nvPr/>
            </p:nvGrpSpPr>
            <p:grpSpPr>
              <a:xfrm>
                <a:off x="1989961" y="1665409"/>
                <a:ext cx="413499" cy="266755"/>
                <a:chOff x="1371600" y="2038342"/>
                <a:chExt cx="609600" cy="393263"/>
              </a:xfrm>
            </p:grpSpPr>
            <p:cxnSp>
              <p:nvCxnSpPr>
                <p:cNvPr id="162" name="Straight Connector 161">
                  <a:extLst>
                    <a:ext uri="{FF2B5EF4-FFF2-40B4-BE49-F238E27FC236}">
                      <a16:creationId xmlns:a16="http://schemas.microsoft.com/office/drawing/2014/main" id="{CFD10EA6-5462-4949-A680-A532D0C9158F}"/>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3" name="Straight Connector 162">
                  <a:extLst>
                    <a:ext uri="{FF2B5EF4-FFF2-40B4-BE49-F238E27FC236}">
                      <a16:creationId xmlns:a16="http://schemas.microsoft.com/office/drawing/2014/main" id="{90483145-137A-4F8C-9D27-1A4713968D7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4" name="Straight Connector 163">
                  <a:extLst>
                    <a:ext uri="{FF2B5EF4-FFF2-40B4-BE49-F238E27FC236}">
                      <a16:creationId xmlns:a16="http://schemas.microsoft.com/office/drawing/2014/main" id="{A63343DD-B03A-44DF-9D42-4E76DF5A70C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5" name="Straight Connector 164">
                  <a:extLst>
                    <a:ext uri="{FF2B5EF4-FFF2-40B4-BE49-F238E27FC236}">
                      <a16:creationId xmlns:a16="http://schemas.microsoft.com/office/drawing/2014/main" id="{3B1F4C15-136F-493D-8637-F8F7217936A3}"/>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6" name="Straight Connector 165">
                  <a:extLst>
                    <a:ext uri="{FF2B5EF4-FFF2-40B4-BE49-F238E27FC236}">
                      <a16:creationId xmlns:a16="http://schemas.microsoft.com/office/drawing/2014/main" id="{B5AD5A85-290E-400C-91C2-7372EA7E5FB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7" name="Straight Connector 166">
                  <a:extLst>
                    <a:ext uri="{FF2B5EF4-FFF2-40B4-BE49-F238E27FC236}">
                      <a16:creationId xmlns:a16="http://schemas.microsoft.com/office/drawing/2014/main" id="{1592B79E-17E0-4654-AB9C-0BA69CD0D5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8" name="Straight Connector 167">
                  <a:extLst>
                    <a:ext uri="{FF2B5EF4-FFF2-40B4-BE49-F238E27FC236}">
                      <a16:creationId xmlns:a16="http://schemas.microsoft.com/office/drawing/2014/main" id="{EEF9372B-04A3-4953-8B3B-CE64EDECB23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9" name="Straight Connector 168">
                  <a:extLst>
                    <a:ext uri="{FF2B5EF4-FFF2-40B4-BE49-F238E27FC236}">
                      <a16:creationId xmlns:a16="http://schemas.microsoft.com/office/drawing/2014/main" id="{100EC32E-26D7-43F5-A103-6285078C3A6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70" name="Straight Connector 169">
                  <a:extLst>
                    <a:ext uri="{FF2B5EF4-FFF2-40B4-BE49-F238E27FC236}">
                      <a16:creationId xmlns:a16="http://schemas.microsoft.com/office/drawing/2014/main" id="{775B1BF3-1E15-4007-B017-BB2F106EC75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9" name="Rectangle 158">
                <a:extLst>
                  <a:ext uri="{FF2B5EF4-FFF2-40B4-BE49-F238E27FC236}">
                    <a16:creationId xmlns:a16="http://schemas.microsoft.com/office/drawing/2014/main" id="{C7B75EC6-A349-4EA0-BE7E-C7FC4832924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60" name="Rectangle 159">
                <a:extLst>
                  <a:ext uri="{FF2B5EF4-FFF2-40B4-BE49-F238E27FC236}">
                    <a16:creationId xmlns:a16="http://schemas.microsoft.com/office/drawing/2014/main" id="{13157CB7-C20E-4F90-ABE0-44D7EC6724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61" name="Rectangle 160">
                <a:extLst>
                  <a:ext uri="{FF2B5EF4-FFF2-40B4-BE49-F238E27FC236}">
                    <a16:creationId xmlns:a16="http://schemas.microsoft.com/office/drawing/2014/main" id="{5B9B93D5-DC5C-4751-B844-336B0E2719C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55" name="Rectangle 154">
              <a:extLst>
                <a:ext uri="{FF2B5EF4-FFF2-40B4-BE49-F238E27FC236}">
                  <a16:creationId xmlns:a16="http://schemas.microsoft.com/office/drawing/2014/main" id="{33155B23-E8F7-4807-8FC6-15ED9606FEA7}"/>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rgbClr val="FFFFFF"/>
                  </a:solidFill>
                  <a:latin typeface="Calibri"/>
                </a:rPr>
                <a:t>web</a:t>
              </a:r>
              <a:endParaRPr lang="en-US" sz="687" kern="0" dirty="0">
                <a:solidFill>
                  <a:srgbClr val="FFFFFF"/>
                </a:solidFill>
                <a:latin typeface="Calibri"/>
              </a:endParaRPr>
            </a:p>
          </p:txBody>
        </p:sp>
      </p:grpSp>
      <p:sp>
        <p:nvSpPr>
          <p:cNvPr id="171" name="Rectangle 170">
            <a:extLst>
              <a:ext uri="{FF2B5EF4-FFF2-40B4-BE49-F238E27FC236}">
                <a16:creationId xmlns:a16="http://schemas.microsoft.com/office/drawing/2014/main" id="{2F67D4DF-53D6-4911-8209-B68DB7D14C0D}"/>
              </a:ext>
            </a:extLst>
          </p:cNvPr>
          <p:cNvSpPr/>
          <p:nvPr/>
        </p:nvSpPr>
        <p:spPr>
          <a:xfrm>
            <a:off x="684793" y="4601088"/>
            <a:ext cx="1181868" cy="600029"/>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2000" kern="0" dirty="0">
                <a:solidFill>
                  <a:srgbClr val="353535"/>
                </a:solidFill>
                <a:latin typeface="Calibri"/>
              </a:rPr>
              <a:t>queue</a:t>
            </a:r>
            <a:endParaRPr lang="en-US" sz="1200" kern="0" dirty="0">
              <a:solidFill>
                <a:srgbClr val="353535"/>
              </a:solidFill>
              <a:latin typeface="Calibri"/>
            </a:endParaRPr>
          </a:p>
        </p:txBody>
      </p:sp>
      <p:sp>
        <p:nvSpPr>
          <p:cNvPr id="172" name="Rectangle 171">
            <a:extLst>
              <a:ext uri="{FF2B5EF4-FFF2-40B4-BE49-F238E27FC236}">
                <a16:creationId xmlns:a16="http://schemas.microsoft.com/office/drawing/2014/main" id="{9A99A9D8-E7E2-46CE-B2FA-8A030415E87D}"/>
              </a:ext>
            </a:extLst>
          </p:cNvPr>
          <p:cNvSpPr/>
          <p:nvPr/>
        </p:nvSpPr>
        <p:spPr>
          <a:xfrm>
            <a:off x="2213014" y="4601086"/>
            <a:ext cx="1181870" cy="600031"/>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2000" kern="0" dirty="0">
                <a:solidFill>
                  <a:srgbClr val="353535"/>
                </a:solidFill>
                <a:latin typeface="Calibri"/>
              </a:rPr>
              <a:t>quotes-</a:t>
            </a:r>
            <a:r>
              <a:rPr lang="en-US" sz="2000" kern="0" dirty="0" err="1">
                <a:solidFill>
                  <a:srgbClr val="353535"/>
                </a:solidFill>
                <a:latin typeface="Calibri"/>
              </a:rPr>
              <a:t>api</a:t>
            </a:r>
            <a:endParaRPr lang="en-US" sz="1200" kern="0" dirty="0">
              <a:solidFill>
                <a:srgbClr val="353535"/>
              </a:solidFill>
              <a:latin typeface="Calibri"/>
            </a:endParaRPr>
          </a:p>
        </p:txBody>
      </p:sp>
      <p:sp>
        <p:nvSpPr>
          <p:cNvPr id="173" name="Rectangle 172">
            <a:extLst>
              <a:ext uri="{FF2B5EF4-FFF2-40B4-BE49-F238E27FC236}">
                <a16:creationId xmlns:a16="http://schemas.microsoft.com/office/drawing/2014/main" id="{E6D88BEF-C6E6-436D-8FDB-6111F0B1D74C}"/>
              </a:ext>
            </a:extLst>
          </p:cNvPr>
          <p:cNvSpPr/>
          <p:nvPr/>
        </p:nvSpPr>
        <p:spPr>
          <a:xfrm>
            <a:off x="1478941" y="3905269"/>
            <a:ext cx="1181870" cy="600031"/>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2000" kern="0" dirty="0">
                <a:solidFill>
                  <a:srgbClr val="FFFFFF"/>
                </a:solidFill>
                <a:latin typeface="Calibri"/>
              </a:rPr>
              <a:t>web</a:t>
            </a:r>
          </a:p>
        </p:txBody>
      </p:sp>
      <p:pic>
        <p:nvPicPr>
          <p:cNvPr id="175" name="Graphic 174">
            <a:extLst>
              <a:ext uri="{FF2B5EF4-FFF2-40B4-BE49-F238E27FC236}">
                <a16:creationId xmlns:a16="http://schemas.microsoft.com/office/drawing/2014/main" id="{CC48B6F4-EC7F-4593-AAA5-94C808EB900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05839" y="5296903"/>
            <a:ext cx="476250" cy="476250"/>
          </a:xfrm>
          <a:prstGeom prst="rect">
            <a:avLst/>
          </a:prstGeom>
        </p:spPr>
      </p:pic>
      <p:pic>
        <p:nvPicPr>
          <p:cNvPr id="177" name="Graphic 176">
            <a:extLst>
              <a:ext uri="{FF2B5EF4-FFF2-40B4-BE49-F238E27FC236}">
                <a16:creationId xmlns:a16="http://schemas.microsoft.com/office/drawing/2014/main" id="{12BBC382-FFDB-4FA7-87FB-FBBC49DFD2E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526071" y="2708787"/>
            <a:ext cx="476250" cy="476250"/>
          </a:xfrm>
          <a:prstGeom prst="rect">
            <a:avLst/>
          </a:prstGeom>
        </p:spPr>
      </p:pic>
      <p:grpSp>
        <p:nvGrpSpPr>
          <p:cNvPr id="178" name="Group 177">
            <a:extLst>
              <a:ext uri="{FF2B5EF4-FFF2-40B4-BE49-F238E27FC236}">
                <a16:creationId xmlns:a16="http://schemas.microsoft.com/office/drawing/2014/main" id="{3A5F6D09-7B9D-474E-8CE3-C907711059E0}"/>
              </a:ext>
            </a:extLst>
          </p:cNvPr>
          <p:cNvGrpSpPr/>
          <p:nvPr/>
        </p:nvGrpSpPr>
        <p:grpSpPr>
          <a:xfrm>
            <a:off x="8552696" y="2164746"/>
            <a:ext cx="721037" cy="444217"/>
            <a:chOff x="3240661" y="1005909"/>
            <a:chExt cx="540854" cy="333210"/>
          </a:xfrm>
        </p:grpSpPr>
        <p:grpSp>
          <p:nvGrpSpPr>
            <p:cNvPr id="179" name="Group 178">
              <a:extLst>
                <a:ext uri="{FF2B5EF4-FFF2-40B4-BE49-F238E27FC236}">
                  <a16:creationId xmlns:a16="http://schemas.microsoft.com/office/drawing/2014/main" id="{C072E706-AD2F-4B91-806F-5CDA0E5AC86D}"/>
                </a:ext>
              </a:extLst>
            </p:cNvPr>
            <p:cNvGrpSpPr/>
            <p:nvPr/>
          </p:nvGrpSpPr>
          <p:grpSpPr>
            <a:xfrm>
              <a:off x="3240661" y="1005909"/>
              <a:ext cx="540854" cy="333210"/>
              <a:chOff x="1926169" y="1632181"/>
              <a:chExt cx="540854" cy="333210"/>
            </a:xfrm>
          </p:grpSpPr>
          <p:sp>
            <p:nvSpPr>
              <p:cNvPr id="181" name="Rectangle 180">
                <a:extLst>
                  <a:ext uri="{FF2B5EF4-FFF2-40B4-BE49-F238E27FC236}">
                    <a16:creationId xmlns:a16="http://schemas.microsoft.com/office/drawing/2014/main" id="{7B8086AF-BFB3-4D57-88B0-0288869F9616}"/>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2" name="Rectangle 181">
                <a:extLst>
                  <a:ext uri="{FF2B5EF4-FFF2-40B4-BE49-F238E27FC236}">
                    <a16:creationId xmlns:a16="http://schemas.microsoft.com/office/drawing/2014/main" id="{2B48AF98-E030-4471-A07C-2BAF5DDBEF8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83" name="Group 182">
                <a:extLst>
                  <a:ext uri="{FF2B5EF4-FFF2-40B4-BE49-F238E27FC236}">
                    <a16:creationId xmlns:a16="http://schemas.microsoft.com/office/drawing/2014/main" id="{EAB7EA8A-B68F-447C-9015-993E3080E123}"/>
                  </a:ext>
                </a:extLst>
              </p:cNvPr>
              <p:cNvGrpSpPr/>
              <p:nvPr/>
            </p:nvGrpSpPr>
            <p:grpSpPr>
              <a:xfrm>
                <a:off x="1989961" y="1665409"/>
                <a:ext cx="413499" cy="266755"/>
                <a:chOff x="1371600" y="2038342"/>
                <a:chExt cx="609600" cy="393263"/>
              </a:xfrm>
            </p:grpSpPr>
            <p:cxnSp>
              <p:nvCxnSpPr>
                <p:cNvPr id="187" name="Straight Connector 186">
                  <a:extLst>
                    <a:ext uri="{FF2B5EF4-FFF2-40B4-BE49-F238E27FC236}">
                      <a16:creationId xmlns:a16="http://schemas.microsoft.com/office/drawing/2014/main" id="{62C825E9-CB90-494D-BA2D-40D5248D88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88" name="Straight Connector 187">
                  <a:extLst>
                    <a:ext uri="{FF2B5EF4-FFF2-40B4-BE49-F238E27FC236}">
                      <a16:creationId xmlns:a16="http://schemas.microsoft.com/office/drawing/2014/main" id="{C1761E05-E6C8-4661-BEA4-FE1F50673131}"/>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89" name="Straight Connector 188">
                  <a:extLst>
                    <a:ext uri="{FF2B5EF4-FFF2-40B4-BE49-F238E27FC236}">
                      <a16:creationId xmlns:a16="http://schemas.microsoft.com/office/drawing/2014/main" id="{9E913D04-F358-4376-8B3B-880AD89D6BB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90" name="Straight Connector 189">
                  <a:extLst>
                    <a:ext uri="{FF2B5EF4-FFF2-40B4-BE49-F238E27FC236}">
                      <a16:creationId xmlns:a16="http://schemas.microsoft.com/office/drawing/2014/main" id="{646A310A-647D-4A07-8E7A-ABC8C8FCFE5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91" name="Straight Connector 190">
                  <a:extLst>
                    <a:ext uri="{FF2B5EF4-FFF2-40B4-BE49-F238E27FC236}">
                      <a16:creationId xmlns:a16="http://schemas.microsoft.com/office/drawing/2014/main" id="{C671970D-DEB2-41D5-9B5E-682D7217AC8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92" name="Straight Connector 191">
                  <a:extLst>
                    <a:ext uri="{FF2B5EF4-FFF2-40B4-BE49-F238E27FC236}">
                      <a16:creationId xmlns:a16="http://schemas.microsoft.com/office/drawing/2014/main" id="{9B429477-DC58-4A00-8983-B0D0F71C311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93" name="Straight Connector 192">
                  <a:extLst>
                    <a:ext uri="{FF2B5EF4-FFF2-40B4-BE49-F238E27FC236}">
                      <a16:creationId xmlns:a16="http://schemas.microsoft.com/office/drawing/2014/main" id="{1E1B32C8-9E23-44AA-B7D6-EB1195E00619}"/>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94" name="Straight Connector 193">
                  <a:extLst>
                    <a:ext uri="{FF2B5EF4-FFF2-40B4-BE49-F238E27FC236}">
                      <a16:creationId xmlns:a16="http://schemas.microsoft.com/office/drawing/2014/main" id="{7F44F07C-B092-4DC8-B65E-E3344E694E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95" name="Straight Connector 194">
                  <a:extLst>
                    <a:ext uri="{FF2B5EF4-FFF2-40B4-BE49-F238E27FC236}">
                      <a16:creationId xmlns:a16="http://schemas.microsoft.com/office/drawing/2014/main" id="{B37911B7-9888-41B6-B375-4666B5383F8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84" name="Rectangle 183">
                <a:extLst>
                  <a:ext uri="{FF2B5EF4-FFF2-40B4-BE49-F238E27FC236}">
                    <a16:creationId xmlns:a16="http://schemas.microsoft.com/office/drawing/2014/main" id="{785DA312-68A6-4237-93CD-0840BEE6ACF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5" name="Rectangle 184">
                <a:extLst>
                  <a:ext uri="{FF2B5EF4-FFF2-40B4-BE49-F238E27FC236}">
                    <a16:creationId xmlns:a16="http://schemas.microsoft.com/office/drawing/2014/main" id="{4BD0B885-F744-4024-9B75-AAEEE59110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6" name="Rectangle 185">
                <a:extLst>
                  <a:ext uri="{FF2B5EF4-FFF2-40B4-BE49-F238E27FC236}">
                    <a16:creationId xmlns:a16="http://schemas.microsoft.com/office/drawing/2014/main" id="{E0584051-EFB7-4E30-88FC-ADC9930781AB}"/>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80" name="Rectangle 179">
              <a:extLst>
                <a:ext uri="{FF2B5EF4-FFF2-40B4-BE49-F238E27FC236}">
                  <a16:creationId xmlns:a16="http://schemas.microsoft.com/office/drawing/2014/main" id="{3BE5ED85-F890-4378-9D70-281606031B7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196" name="Group 195">
            <a:extLst>
              <a:ext uri="{FF2B5EF4-FFF2-40B4-BE49-F238E27FC236}">
                <a16:creationId xmlns:a16="http://schemas.microsoft.com/office/drawing/2014/main" id="{0D73A1F5-BCD0-4D3B-9A45-1385D03CFF52}"/>
              </a:ext>
            </a:extLst>
          </p:cNvPr>
          <p:cNvGrpSpPr/>
          <p:nvPr/>
        </p:nvGrpSpPr>
        <p:grpSpPr>
          <a:xfrm>
            <a:off x="9273568" y="2164063"/>
            <a:ext cx="721037" cy="444217"/>
            <a:chOff x="3240661" y="1005909"/>
            <a:chExt cx="540854" cy="333210"/>
          </a:xfrm>
        </p:grpSpPr>
        <p:grpSp>
          <p:nvGrpSpPr>
            <p:cNvPr id="197" name="Group 196">
              <a:extLst>
                <a:ext uri="{FF2B5EF4-FFF2-40B4-BE49-F238E27FC236}">
                  <a16:creationId xmlns:a16="http://schemas.microsoft.com/office/drawing/2014/main" id="{0A534B9B-C204-41A3-91E7-5410498B897D}"/>
                </a:ext>
              </a:extLst>
            </p:cNvPr>
            <p:cNvGrpSpPr/>
            <p:nvPr/>
          </p:nvGrpSpPr>
          <p:grpSpPr>
            <a:xfrm>
              <a:off x="3240661" y="1005909"/>
              <a:ext cx="540854" cy="333210"/>
              <a:chOff x="1926169" y="1632181"/>
              <a:chExt cx="540854" cy="333210"/>
            </a:xfrm>
          </p:grpSpPr>
          <p:sp>
            <p:nvSpPr>
              <p:cNvPr id="199" name="Rectangle 198">
                <a:extLst>
                  <a:ext uri="{FF2B5EF4-FFF2-40B4-BE49-F238E27FC236}">
                    <a16:creationId xmlns:a16="http://schemas.microsoft.com/office/drawing/2014/main" id="{855631DB-0031-4062-B91D-9825DABC6B9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0" name="Rectangle 199">
                <a:extLst>
                  <a:ext uri="{FF2B5EF4-FFF2-40B4-BE49-F238E27FC236}">
                    <a16:creationId xmlns:a16="http://schemas.microsoft.com/office/drawing/2014/main" id="{23FC5BDB-69BA-4825-B843-675352CF4D7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01" name="Group 200">
                <a:extLst>
                  <a:ext uri="{FF2B5EF4-FFF2-40B4-BE49-F238E27FC236}">
                    <a16:creationId xmlns:a16="http://schemas.microsoft.com/office/drawing/2014/main" id="{A2EACB78-D2CD-4DC6-99B0-9C149831EEF3}"/>
                  </a:ext>
                </a:extLst>
              </p:cNvPr>
              <p:cNvGrpSpPr/>
              <p:nvPr/>
            </p:nvGrpSpPr>
            <p:grpSpPr>
              <a:xfrm>
                <a:off x="1989961" y="1665409"/>
                <a:ext cx="413499" cy="266755"/>
                <a:chOff x="1371600" y="2038342"/>
                <a:chExt cx="609600" cy="393263"/>
              </a:xfrm>
            </p:grpSpPr>
            <p:cxnSp>
              <p:nvCxnSpPr>
                <p:cNvPr id="205" name="Straight Connector 204">
                  <a:extLst>
                    <a:ext uri="{FF2B5EF4-FFF2-40B4-BE49-F238E27FC236}">
                      <a16:creationId xmlns:a16="http://schemas.microsoft.com/office/drawing/2014/main" id="{3913A33C-241A-4746-A81C-6EA0EAB5EA1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06" name="Straight Connector 205">
                  <a:extLst>
                    <a:ext uri="{FF2B5EF4-FFF2-40B4-BE49-F238E27FC236}">
                      <a16:creationId xmlns:a16="http://schemas.microsoft.com/office/drawing/2014/main" id="{8782FE33-F115-4A86-A0E7-E632ED9381E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07" name="Straight Connector 206">
                  <a:extLst>
                    <a:ext uri="{FF2B5EF4-FFF2-40B4-BE49-F238E27FC236}">
                      <a16:creationId xmlns:a16="http://schemas.microsoft.com/office/drawing/2014/main" id="{67779353-5F33-4358-AC9A-61454CA01E36}"/>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08" name="Straight Connector 207">
                  <a:extLst>
                    <a:ext uri="{FF2B5EF4-FFF2-40B4-BE49-F238E27FC236}">
                      <a16:creationId xmlns:a16="http://schemas.microsoft.com/office/drawing/2014/main" id="{371BEBFB-33EA-4427-BFB3-55F41EB4E23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09" name="Straight Connector 208">
                  <a:extLst>
                    <a:ext uri="{FF2B5EF4-FFF2-40B4-BE49-F238E27FC236}">
                      <a16:creationId xmlns:a16="http://schemas.microsoft.com/office/drawing/2014/main" id="{1CC786DC-75DF-4539-93EB-D2883814A09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10" name="Straight Connector 209">
                  <a:extLst>
                    <a:ext uri="{FF2B5EF4-FFF2-40B4-BE49-F238E27FC236}">
                      <a16:creationId xmlns:a16="http://schemas.microsoft.com/office/drawing/2014/main" id="{59364805-1019-44F2-BE1C-AFA3904AB98D}"/>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11" name="Straight Connector 210">
                  <a:extLst>
                    <a:ext uri="{FF2B5EF4-FFF2-40B4-BE49-F238E27FC236}">
                      <a16:creationId xmlns:a16="http://schemas.microsoft.com/office/drawing/2014/main" id="{0C294021-5EDB-4B40-AF5F-6E4176C06682}"/>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12" name="Straight Connector 211">
                  <a:extLst>
                    <a:ext uri="{FF2B5EF4-FFF2-40B4-BE49-F238E27FC236}">
                      <a16:creationId xmlns:a16="http://schemas.microsoft.com/office/drawing/2014/main" id="{577951BE-4D25-41D1-88B7-2E4F95BCA98D}"/>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13" name="Straight Connector 212">
                  <a:extLst>
                    <a:ext uri="{FF2B5EF4-FFF2-40B4-BE49-F238E27FC236}">
                      <a16:creationId xmlns:a16="http://schemas.microsoft.com/office/drawing/2014/main" id="{C30F14F1-CA60-4AF7-8C90-374ABA1DDEA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02" name="Rectangle 201">
                <a:extLst>
                  <a:ext uri="{FF2B5EF4-FFF2-40B4-BE49-F238E27FC236}">
                    <a16:creationId xmlns:a16="http://schemas.microsoft.com/office/drawing/2014/main" id="{D0D8FC81-1753-44BA-99DE-1B815F4C1B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3" name="Rectangle 202">
                <a:extLst>
                  <a:ext uri="{FF2B5EF4-FFF2-40B4-BE49-F238E27FC236}">
                    <a16:creationId xmlns:a16="http://schemas.microsoft.com/office/drawing/2014/main" id="{16CC0635-E785-42C5-8F4C-798626288B4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4" name="Rectangle 203">
                <a:extLst>
                  <a:ext uri="{FF2B5EF4-FFF2-40B4-BE49-F238E27FC236}">
                    <a16:creationId xmlns:a16="http://schemas.microsoft.com/office/drawing/2014/main" id="{01F3B7EA-3535-428F-AF36-DACC7705194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98" name="Rectangle 197">
              <a:extLst>
                <a:ext uri="{FF2B5EF4-FFF2-40B4-BE49-F238E27FC236}">
                  <a16:creationId xmlns:a16="http://schemas.microsoft.com/office/drawing/2014/main" id="{DEFBF4E9-B817-40BA-867A-64BF5F737294}"/>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sp>
        <p:nvSpPr>
          <p:cNvPr id="323" name="Lightning Bolt 322">
            <a:extLst>
              <a:ext uri="{FF2B5EF4-FFF2-40B4-BE49-F238E27FC236}">
                <a16:creationId xmlns:a16="http://schemas.microsoft.com/office/drawing/2014/main" id="{5160C6C3-BB53-4E7A-8728-373A27DE1789}"/>
              </a:ext>
            </a:extLst>
          </p:cNvPr>
          <p:cNvSpPr/>
          <p:nvPr/>
        </p:nvSpPr>
        <p:spPr>
          <a:xfrm>
            <a:off x="3148678" y="1680399"/>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Tree>
    <p:extLst>
      <p:ext uri="{BB962C8B-B14F-4D97-AF65-F5344CB8AC3E}">
        <p14:creationId xmlns:p14="http://schemas.microsoft.com/office/powerpoint/2010/main" val="42117658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615553"/>
          </a:xfrm>
        </p:spPr>
        <p:txBody>
          <a:bodyPr/>
          <a:lstStyle/>
          <a:p>
            <a:r>
              <a:rPr lang="en-US"/>
              <a:t>.NET Core 2.1</a:t>
            </a:r>
          </a:p>
          <a:p>
            <a:r>
              <a:rPr lang="en-US"/>
              <a:t>Coding for Failure</a:t>
            </a:r>
          </a:p>
        </p:txBody>
      </p:sp>
    </p:spTree>
    <p:extLst>
      <p:ext uri="{BB962C8B-B14F-4D97-AF65-F5344CB8AC3E}">
        <p14:creationId xmlns:p14="http://schemas.microsoft.com/office/powerpoint/2010/main" val="143481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839290-B3FC-4831-979E-F097F8CFD5F6}"/>
              </a:ext>
            </a:extLst>
          </p:cNvPr>
          <p:cNvSpPr>
            <a:spLocks noGrp="1"/>
          </p:cNvSpPr>
          <p:nvPr>
            <p:ph type="title"/>
          </p:nvPr>
        </p:nvSpPr>
        <p:spPr/>
        <p:txBody>
          <a:bodyPr/>
          <a:lstStyle/>
          <a:p>
            <a:r>
              <a:rPr lang="en-US"/>
              <a:t>Deploying &amp; Managing Reliable Systems</a:t>
            </a:r>
          </a:p>
        </p:txBody>
      </p:sp>
      <p:pic>
        <p:nvPicPr>
          <p:cNvPr id="5" name="Picture 2" descr="https://ngeor.files.wordpress.com/2017/11/helm-small.png">
            <a:extLst>
              <a:ext uri="{FF2B5EF4-FFF2-40B4-BE49-F238E27FC236}">
                <a16:creationId xmlns:a16="http://schemas.microsoft.com/office/drawing/2014/main" id="{7F216316-3B29-4876-8C58-057A6DB51606}"/>
              </a:ext>
            </a:extLst>
          </p:cNvPr>
          <p:cNvPicPr>
            <a:picLocks noChangeAspect="1" noChangeArrowheads="1"/>
          </p:cNvPicPr>
          <p:nvPr/>
        </p:nvPicPr>
        <p:blipFill>
          <a:blip r:embed="rId2">
            <a:duotone>
              <a:prstClr val="black"/>
              <a:srgbClr val="0078D4">
                <a:tint val="45000"/>
                <a:satMod val="400000"/>
              </a:srgbClr>
            </a:duotone>
            <a:extLst>
              <a:ext uri="{BEBA8EAE-BF5A-486C-A8C5-ECC9F3942E4B}">
                <a14:imgProps xmlns:a14="http://schemas.microsoft.com/office/drawing/2010/main">
                  <a14:imgLayer r:embed="rId3">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2088859" y="3864280"/>
            <a:ext cx="2315362" cy="24004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90F9AE0-324F-45D7-8EF0-A4E53708325E}"/>
              </a:ext>
            </a:extLst>
          </p:cNvPr>
          <p:cNvPicPr>
            <a:picLocks noChangeAspect="1"/>
          </p:cNvPicPr>
          <p:nvPr/>
        </p:nvPicPr>
        <p:blipFill>
          <a:blip r:embed="rId4"/>
          <a:stretch>
            <a:fillRect/>
          </a:stretch>
        </p:blipFill>
        <p:spPr>
          <a:xfrm>
            <a:off x="7787781" y="4070154"/>
            <a:ext cx="2610576" cy="1988694"/>
          </a:xfrm>
          <a:prstGeom prst="rect">
            <a:avLst/>
          </a:prstGeom>
        </p:spPr>
      </p:pic>
      <p:pic>
        <p:nvPicPr>
          <p:cNvPr id="7" name="Graphic 6">
            <a:extLst>
              <a:ext uri="{FF2B5EF4-FFF2-40B4-BE49-F238E27FC236}">
                <a16:creationId xmlns:a16="http://schemas.microsoft.com/office/drawing/2014/main" id="{E37D4370-2A34-4210-BC08-E0A8ACC97BA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28720"/>
          <a:stretch/>
        </p:blipFill>
        <p:spPr>
          <a:xfrm>
            <a:off x="4103846" y="3832903"/>
            <a:ext cx="3984311" cy="2463197"/>
          </a:xfrm>
          <a:prstGeom prst="rect">
            <a:avLst/>
          </a:prstGeom>
        </p:spPr>
      </p:pic>
    </p:spTree>
    <p:extLst>
      <p:ext uri="{BB962C8B-B14F-4D97-AF65-F5344CB8AC3E}">
        <p14:creationId xmlns:p14="http://schemas.microsoft.com/office/powerpoint/2010/main" val="125980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0F1F33-8E1D-442D-8576-71A1B59A8EDF}"/>
              </a:ext>
            </a:extLst>
          </p:cNvPr>
          <p:cNvSpPr>
            <a:spLocks noGrp="1"/>
          </p:cNvSpPr>
          <p:nvPr>
            <p:ph type="title"/>
          </p:nvPr>
        </p:nvSpPr>
        <p:spPr/>
        <p:txBody>
          <a:bodyPr/>
          <a:lstStyle/>
          <a:p>
            <a:r>
              <a:rPr lang="en-US"/>
              <a:t>Service Boundary Definition</a:t>
            </a:r>
          </a:p>
        </p:txBody>
      </p:sp>
      <p:sp>
        <p:nvSpPr>
          <p:cNvPr id="4" name="Text Placeholder 3">
            <a:extLst>
              <a:ext uri="{FF2B5EF4-FFF2-40B4-BE49-F238E27FC236}">
                <a16:creationId xmlns:a16="http://schemas.microsoft.com/office/drawing/2014/main" id="{D7A13FB7-CA01-4EC9-A46F-4875B50B65DA}"/>
              </a:ext>
            </a:extLst>
          </p:cNvPr>
          <p:cNvSpPr>
            <a:spLocks noGrp="1"/>
          </p:cNvSpPr>
          <p:nvPr>
            <p:ph type="body" sz="quarter" idx="10"/>
          </p:nvPr>
        </p:nvSpPr>
        <p:spPr>
          <a:xfrm>
            <a:off x="584200" y="1435497"/>
            <a:ext cx="11018520" cy="1538883"/>
          </a:xfrm>
        </p:spPr>
        <p:txBody>
          <a:bodyPr/>
          <a:lstStyle/>
          <a:p>
            <a:r>
              <a:rPr lang="en-US"/>
              <a:t>Helm Charts</a:t>
            </a:r>
          </a:p>
          <a:p>
            <a:pPr lvl="1"/>
            <a:r>
              <a:rPr lang="en-US"/>
              <a:t>Kubernetes application deployment declaration</a:t>
            </a:r>
          </a:p>
          <a:p>
            <a:pPr lvl="1"/>
            <a:r>
              <a:rPr lang="en-US"/>
              <a:t>A set of “files” that describe the intent of what you want deployed</a:t>
            </a:r>
          </a:p>
          <a:p>
            <a:pPr marL="228600" lvl="1" indent="0">
              <a:buNone/>
            </a:pPr>
            <a:endParaRPr lang="en-US"/>
          </a:p>
        </p:txBody>
      </p:sp>
      <p:pic>
        <p:nvPicPr>
          <p:cNvPr id="5" name="Picture 2" descr="https://ngeor.files.wordpress.com/2017/11/helm-small.png">
            <a:extLst>
              <a:ext uri="{FF2B5EF4-FFF2-40B4-BE49-F238E27FC236}">
                <a16:creationId xmlns:a16="http://schemas.microsoft.com/office/drawing/2014/main" id="{346B0552-E198-4D27-9597-011815F83934}"/>
              </a:ext>
            </a:extLst>
          </p:cNvPr>
          <p:cNvPicPr>
            <a:picLocks noChangeAspect="1" noChangeArrowheads="1"/>
          </p:cNvPicPr>
          <p:nvPr/>
        </p:nvPicPr>
        <p:blipFill>
          <a:blip r:embed="rId2">
            <a:duotone>
              <a:prstClr val="black"/>
              <a:srgbClr val="0078D4">
                <a:tint val="45000"/>
                <a:satMod val="400000"/>
              </a:srgbClr>
            </a:duotone>
            <a:extLst>
              <a:ext uri="{BEBA8EAE-BF5A-486C-A8C5-ECC9F3942E4B}">
                <a14:imgProps xmlns:a14="http://schemas.microsoft.com/office/drawing/2010/main">
                  <a14:imgLayer r:embed="rId3">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9070230" y="569537"/>
            <a:ext cx="2315362" cy="24004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8F40D62-4625-4CA9-961D-A55BDC2921D7}"/>
              </a:ext>
            </a:extLst>
          </p:cNvPr>
          <p:cNvSpPr/>
          <p:nvPr/>
        </p:nvSpPr>
        <p:spPr>
          <a:xfrm>
            <a:off x="254000" y="3965525"/>
            <a:ext cx="4695371" cy="2536848"/>
          </a:xfrm>
          <a:prstGeom prst="rect">
            <a:avLst/>
          </a:prstGeom>
        </p:spPr>
        <p:txBody>
          <a:bodyPr wrap="square">
            <a:spAutoFit/>
          </a:bodyPr>
          <a:lstStyle/>
          <a:p>
            <a:pPr marL="228600" lvl="1" indent="0">
              <a:buNone/>
              <a:tabLst>
                <a:tab pos="631825" algn="l"/>
                <a:tab pos="914400" algn="l"/>
                <a:tab pos="1196975" algn="l"/>
              </a:tabLst>
            </a:pPr>
            <a:r>
              <a:rPr lang="en-US" err="1">
                <a:latin typeface="Courier New" panose="02070309020205020404" pitchFamily="49" charset="0"/>
                <a:cs typeface="Courier New" panose="02070309020205020404" pitchFamily="49" charset="0"/>
              </a:rPr>
              <a:t>Chart.yaml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err="1">
                <a:latin typeface="Courier New" panose="02070309020205020404" pitchFamily="49" charset="0"/>
                <a:cs typeface="Courier New" panose="02070309020205020404" pitchFamily="49" charset="0"/>
              </a:rPr>
              <a:t>Values.yaml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\templates</a:t>
            </a: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webapp.yaml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quotesapi.yaml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secrets.yaml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_</a:t>
            </a:r>
            <a:r>
              <a:rPr lang="en-US" err="1">
                <a:latin typeface="Courier New" panose="02070309020205020404" pitchFamily="49" charset="0"/>
                <a:cs typeface="Courier New" panose="02070309020205020404" pitchFamily="49" charset="0"/>
              </a:rPr>
              <a:t>helpers.tpl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\charts</a:t>
            </a: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nginx-ingress-0.12.0.tgz</a:t>
            </a:r>
          </a:p>
        </p:txBody>
      </p:sp>
      <p:sp>
        <p:nvSpPr>
          <p:cNvPr id="7" name="Speech Bubble: Rectangle with Corners Rounded 6">
            <a:extLst>
              <a:ext uri="{FF2B5EF4-FFF2-40B4-BE49-F238E27FC236}">
                <a16:creationId xmlns:a16="http://schemas.microsoft.com/office/drawing/2014/main" id="{241EBE1B-7A33-4496-A51B-31F2D95AE8CC}"/>
              </a:ext>
            </a:extLst>
          </p:cNvPr>
          <p:cNvSpPr/>
          <p:nvPr/>
        </p:nvSpPr>
        <p:spPr bwMode="auto">
          <a:xfrm>
            <a:off x="172446" y="2861289"/>
            <a:ext cx="2282504" cy="649616"/>
          </a:xfrm>
          <a:prstGeom prst="wedgeRoundRectCallout">
            <a:avLst>
              <a:gd name="adj1" fmla="val -17293"/>
              <a:gd name="adj2" fmla="val 133668"/>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Name &amp; Version</a:t>
            </a:r>
          </a:p>
        </p:txBody>
      </p:sp>
      <p:sp>
        <p:nvSpPr>
          <p:cNvPr id="8" name="Speech Bubble: Rectangle with Corners Rounded 7">
            <a:extLst>
              <a:ext uri="{FF2B5EF4-FFF2-40B4-BE49-F238E27FC236}">
                <a16:creationId xmlns:a16="http://schemas.microsoft.com/office/drawing/2014/main" id="{87077FFF-9201-4A1C-A16E-56D52265F317}"/>
              </a:ext>
            </a:extLst>
          </p:cNvPr>
          <p:cNvSpPr/>
          <p:nvPr/>
        </p:nvSpPr>
        <p:spPr bwMode="auto">
          <a:xfrm>
            <a:off x="4241073" y="3429000"/>
            <a:ext cx="7043783" cy="1213975"/>
          </a:xfrm>
          <a:prstGeom prst="wedgeRoundRectCallout">
            <a:avLst>
              <a:gd name="adj1" fmla="val -66710"/>
              <a:gd name="adj2" fmla="val 66004"/>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Collection of expandable Go templates, used to generate a Kubernetes Deployment file </a:t>
            </a:r>
            <a:r>
              <a:rPr lang="en-US" sz="2000" baseline="30000">
                <a:gradFill>
                  <a:gsLst>
                    <a:gs pos="0">
                      <a:srgbClr val="FFFFFF"/>
                    </a:gs>
                    <a:gs pos="100000">
                      <a:srgbClr val="FFFFFF"/>
                    </a:gs>
                  </a:gsLst>
                  <a:lin ang="5400000" scaled="0"/>
                </a:gradFill>
                <a:ea typeface="Segoe UI" pitchFamily="34" charset="0"/>
                <a:cs typeface="Segoe UI" pitchFamily="34" charset="0"/>
              </a:rPr>
              <a:t>(Similar to T4)</a:t>
            </a:r>
          </a:p>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Solves dynamic values used for each deployment</a:t>
            </a:r>
          </a:p>
        </p:txBody>
      </p:sp>
      <p:sp>
        <p:nvSpPr>
          <p:cNvPr id="9" name="Speech Bubble: Rectangle with Corners Rounded 8">
            <a:extLst>
              <a:ext uri="{FF2B5EF4-FFF2-40B4-BE49-F238E27FC236}">
                <a16:creationId xmlns:a16="http://schemas.microsoft.com/office/drawing/2014/main" id="{0AA2A899-5BB5-49D3-9CC9-BA8F049034B4}"/>
              </a:ext>
            </a:extLst>
          </p:cNvPr>
          <p:cNvSpPr/>
          <p:nvPr/>
        </p:nvSpPr>
        <p:spPr bwMode="auto">
          <a:xfrm>
            <a:off x="4153987" y="4827712"/>
            <a:ext cx="7043783" cy="609155"/>
          </a:xfrm>
          <a:prstGeom prst="wedgeRoundRectCallout">
            <a:avLst>
              <a:gd name="adj1" fmla="val -67844"/>
              <a:gd name="adj2" fmla="val 62255"/>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Custom template, for not-yet-known standards</a:t>
            </a:r>
          </a:p>
        </p:txBody>
      </p:sp>
      <p:sp>
        <p:nvSpPr>
          <p:cNvPr id="10" name="Speech Bubble: Rectangle with Corners Rounded 9">
            <a:extLst>
              <a:ext uri="{FF2B5EF4-FFF2-40B4-BE49-F238E27FC236}">
                <a16:creationId xmlns:a16="http://schemas.microsoft.com/office/drawing/2014/main" id="{9D49C14D-0B00-4529-B09B-978B4B797AF3}"/>
              </a:ext>
            </a:extLst>
          </p:cNvPr>
          <p:cNvSpPr/>
          <p:nvPr/>
        </p:nvSpPr>
        <p:spPr bwMode="auto">
          <a:xfrm>
            <a:off x="4807130" y="5619728"/>
            <a:ext cx="4866641" cy="1012891"/>
          </a:xfrm>
          <a:prstGeom prst="wedgeRoundRectCallout">
            <a:avLst>
              <a:gd name="adj1" fmla="val -57335"/>
              <a:gd name="adj2" fmla="val 8627"/>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 complete chart for an existing thing</a:t>
            </a:r>
          </a:p>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RabbitMQ, NGINX, Jenkins</a:t>
            </a:r>
          </a:p>
        </p:txBody>
      </p:sp>
      <p:sp>
        <p:nvSpPr>
          <p:cNvPr id="11" name="Speech Bubble: Rectangle with Corners Rounded 10">
            <a:extLst>
              <a:ext uri="{FF2B5EF4-FFF2-40B4-BE49-F238E27FC236}">
                <a16:creationId xmlns:a16="http://schemas.microsoft.com/office/drawing/2014/main" id="{A8E92218-64F0-46B7-A67B-4562534144C1}"/>
              </a:ext>
            </a:extLst>
          </p:cNvPr>
          <p:cNvSpPr/>
          <p:nvPr/>
        </p:nvSpPr>
        <p:spPr bwMode="auto">
          <a:xfrm>
            <a:off x="2676141" y="2673099"/>
            <a:ext cx="5415573" cy="649616"/>
          </a:xfrm>
          <a:prstGeom prst="wedgeRoundRectCallout">
            <a:avLst>
              <a:gd name="adj1" fmla="val -62442"/>
              <a:gd name="adj2" fmla="val 206281"/>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Values to fill in for incremental deployments</a:t>
            </a:r>
          </a:p>
        </p:txBody>
      </p:sp>
    </p:spTree>
    <p:extLst>
      <p:ext uri="{BB962C8B-B14F-4D97-AF65-F5344CB8AC3E}">
        <p14:creationId xmlns:p14="http://schemas.microsoft.com/office/powerpoint/2010/main" val="2070419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FD0700-B9A0-4C3D-8A97-0F5A368D8128}"/>
              </a:ext>
            </a:extLst>
          </p:cNvPr>
          <p:cNvSpPr>
            <a:spLocks noGrp="1"/>
          </p:cNvSpPr>
          <p:nvPr>
            <p:ph type="title"/>
          </p:nvPr>
        </p:nvSpPr>
        <p:spPr/>
        <p:txBody>
          <a:bodyPr/>
          <a:lstStyle/>
          <a:p>
            <a:r>
              <a:rPr lang="en-US" dirty="0"/>
              <a:t>Demo 42 Architecture</a:t>
            </a:r>
          </a:p>
        </p:txBody>
      </p:sp>
      <p:pic>
        <p:nvPicPr>
          <p:cNvPr id="27" name="Graphic 26">
            <a:extLst>
              <a:ext uri="{FF2B5EF4-FFF2-40B4-BE49-F238E27FC236}">
                <a16:creationId xmlns:a16="http://schemas.microsoft.com/office/drawing/2014/main" id="{F6700B02-065A-4AE8-8F24-E7B1D392E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1836" y="1925767"/>
            <a:ext cx="815908" cy="815908"/>
          </a:xfrm>
          <a:prstGeom prst="rect">
            <a:avLst/>
          </a:prstGeom>
        </p:spPr>
      </p:pic>
      <p:pic>
        <p:nvPicPr>
          <p:cNvPr id="28" name="Picture 27">
            <a:extLst>
              <a:ext uri="{FF2B5EF4-FFF2-40B4-BE49-F238E27FC236}">
                <a16:creationId xmlns:a16="http://schemas.microsoft.com/office/drawing/2014/main" id="{D319F4A2-8FC6-4D75-9975-2E297E14EDC0}"/>
              </a:ext>
            </a:extLst>
          </p:cNvPr>
          <p:cNvPicPr>
            <a:picLocks noChangeAspect="1"/>
          </p:cNvPicPr>
          <p:nvPr/>
        </p:nvPicPr>
        <p:blipFill>
          <a:blip r:embed="rId4"/>
          <a:stretch>
            <a:fillRect/>
          </a:stretch>
        </p:blipFill>
        <p:spPr>
          <a:xfrm>
            <a:off x="2848699" y="1727454"/>
            <a:ext cx="276378" cy="274620"/>
          </a:xfrm>
          <a:prstGeom prst="rect">
            <a:avLst/>
          </a:prstGeom>
        </p:spPr>
      </p:pic>
      <p:pic>
        <p:nvPicPr>
          <p:cNvPr id="29" name="Graphic 28">
            <a:extLst>
              <a:ext uri="{FF2B5EF4-FFF2-40B4-BE49-F238E27FC236}">
                <a16:creationId xmlns:a16="http://schemas.microsoft.com/office/drawing/2014/main" id="{911D7A88-E469-4887-82A1-8BA9CAF78A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88878" y="1868001"/>
            <a:ext cx="931440" cy="931440"/>
          </a:xfrm>
          <a:prstGeom prst="rect">
            <a:avLst/>
          </a:prstGeom>
        </p:spPr>
      </p:pic>
      <p:sp>
        <p:nvSpPr>
          <p:cNvPr id="39" name="Lightning Bolt 38">
            <a:extLst>
              <a:ext uri="{FF2B5EF4-FFF2-40B4-BE49-F238E27FC236}">
                <a16:creationId xmlns:a16="http://schemas.microsoft.com/office/drawing/2014/main" id="{F15D77FB-0223-49DE-B445-E0E65F3BAE60}"/>
              </a:ext>
            </a:extLst>
          </p:cNvPr>
          <p:cNvSpPr/>
          <p:nvPr/>
        </p:nvSpPr>
        <p:spPr>
          <a:xfrm>
            <a:off x="5735466" y="1986640"/>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cxnSp>
        <p:nvCxnSpPr>
          <p:cNvPr id="42" name="Straight Arrow Connector 41">
            <a:extLst>
              <a:ext uri="{FF2B5EF4-FFF2-40B4-BE49-F238E27FC236}">
                <a16:creationId xmlns:a16="http://schemas.microsoft.com/office/drawing/2014/main" id="{71787D0E-CA97-43C6-B7F7-240EF302FDA1}"/>
              </a:ext>
            </a:extLst>
          </p:cNvPr>
          <p:cNvCxnSpPr>
            <a:cxnSpLocks/>
            <a:endCxn id="27" idx="1"/>
          </p:cNvCxnSpPr>
          <p:nvPr/>
        </p:nvCxnSpPr>
        <p:spPr>
          <a:xfrm>
            <a:off x="3130997" y="1986640"/>
            <a:ext cx="590839" cy="347081"/>
          </a:xfrm>
          <a:prstGeom prst="straightConnector1">
            <a:avLst/>
          </a:prstGeom>
          <a:ln w="57150">
            <a:solidFill>
              <a:srgbClr val="F74A3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DC67D28-4184-4ABB-91EE-66AC5826A295}"/>
              </a:ext>
            </a:extLst>
          </p:cNvPr>
          <p:cNvCxnSpPr>
            <a:cxnSpLocks/>
            <a:stCxn id="27" idx="3"/>
            <a:endCxn id="29" idx="1"/>
          </p:cNvCxnSpPr>
          <p:nvPr/>
        </p:nvCxnSpPr>
        <p:spPr>
          <a:xfrm>
            <a:off x="4537744" y="2333721"/>
            <a:ext cx="451134" cy="0"/>
          </a:xfrm>
          <a:prstGeom prst="straightConnector1">
            <a:avLst/>
          </a:prstGeom>
          <a:ln w="5715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C617633-4D5D-4D2A-8A64-97432FBC3B7E}"/>
              </a:ext>
            </a:extLst>
          </p:cNvPr>
          <p:cNvSpPr/>
          <p:nvPr/>
        </p:nvSpPr>
        <p:spPr>
          <a:xfrm>
            <a:off x="3513526" y="2692105"/>
            <a:ext cx="1091901"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ACR Build</a:t>
            </a:r>
          </a:p>
        </p:txBody>
      </p:sp>
      <p:pic>
        <p:nvPicPr>
          <p:cNvPr id="55" name="Graphic 54">
            <a:extLst>
              <a:ext uri="{FF2B5EF4-FFF2-40B4-BE49-F238E27FC236}">
                <a16:creationId xmlns:a16="http://schemas.microsoft.com/office/drawing/2014/main" id="{E5F161CF-D2C6-4233-B997-DEB2C6BBD5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88878" y="4524279"/>
            <a:ext cx="931440" cy="931440"/>
          </a:xfrm>
          <a:prstGeom prst="rect">
            <a:avLst/>
          </a:prstGeom>
        </p:spPr>
      </p:pic>
      <p:cxnSp>
        <p:nvCxnSpPr>
          <p:cNvPr id="57" name="Straight Arrow Connector 56">
            <a:extLst>
              <a:ext uri="{FF2B5EF4-FFF2-40B4-BE49-F238E27FC236}">
                <a16:creationId xmlns:a16="http://schemas.microsoft.com/office/drawing/2014/main" id="{415A73E0-B462-4F45-A06F-A0FD9676952C}"/>
              </a:ext>
            </a:extLst>
          </p:cNvPr>
          <p:cNvCxnSpPr>
            <a:cxnSpLocks/>
            <a:stCxn id="55" idx="0"/>
            <a:endCxn id="29" idx="2"/>
          </p:cNvCxnSpPr>
          <p:nvPr/>
        </p:nvCxnSpPr>
        <p:spPr>
          <a:xfrm flipV="1">
            <a:off x="5454598" y="2799441"/>
            <a:ext cx="0" cy="1724838"/>
          </a:xfrm>
          <a:prstGeom prst="straightConnector1">
            <a:avLst/>
          </a:prstGeom>
          <a:ln w="5715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CBC40F7-AD70-4256-B85A-FBB4FF2AA416}"/>
              </a:ext>
            </a:extLst>
          </p:cNvPr>
          <p:cNvSpPr txBox="1"/>
          <p:nvPr/>
        </p:nvSpPr>
        <p:spPr>
          <a:xfrm>
            <a:off x="4530635" y="1296307"/>
            <a:ext cx="1830342" cy="646331"/>
          </a:xfrm>
          <a:prstGeom prst="rect">
            <a:avLst/>
          </a:prstGeom>
          <a:noFill/>
        </p:spPr>
        <p:txBody>
          <a:bodyPr wrap="square" rtlCol="0">
            <a:spAutoFit/>
          </a:bodyPr>
          <a:lstStyle/>
          <a:p>
            <a:pPr algn="ctr"/>
            <a:r>
              <a:rPr lang="en-US" sz="1200" dirty="0"/>
              <a:t>ACR</a:t>
            </a:r>
            <a:br>
              <a:rPr lang="en-US" sz="1200" dirty="0"/>
            </a:br>
            <a:r>
              <a:rPr lang="en-US" sz="1200" dirty="0"/>
              <a:t>jengademos.azurecr.io</a:t>
            </a:r>
          </a:p>
          <a:p>
            <a:pPr algn="ctr"/>
            <a:r>
              <a:rPr lang="en-US" sz="1200" dirty="0"/>
              <a:t>Geo-replicated</a:t>
            </a:r>
          </a:p>
        </p:txBody>
      </p:sp>
      <p:pic>
        <p:nvPicPr>
          <p:cNvPr id="75" name="Picture 10" descr="https://wiki.jenkins-ci.org/download/attachments/2916393/logo-title.png?version=1&amp;modificationDate=1302753947000">
            <a:extLst>
              <a:ext uri="{FF2B5EF4-FFF2-40B4-BE49-F238E27FC236}">
                <a16:creationId xmlns:a16="http://schemas.microsoft.com/office/drawing/2014/main" id="{DE238923-9EAB-4159-B78C-D13293F95A9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2203"/>
          <a:stretch/>
        </p:blipFill>
        <p:spPr bwMode="auto">
          <a:xfrm>
            <a:off x="6047409" y="1676008"/>
            <a:ext cx="600719" cy="69503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s://ngeor.files.wordpress.com/2017/11/helm-small.png">
            <a:extLst>
              <a:ext uri="{FF2B5EF4-FFF2-40B4-BE49-F238E27FC236}">
                <a16:creationId xmlns:a16="http://schemas.microsoft.com/office/drawing/2014/main" id="{EA4F4AA4-E6B3-4A27-BA41-5A1865E45295}"/>
              </a:ext>
            </a:extLst>
          </p:cNvPr>
          <p:cNvPicPr>
            <a:picLocks noChangeAspect="1" noChangeArrowheads="1"/>
          </p:cNvPicPr>
          <p:nvPr/>
        </p:nvPicPr>
        <p:blipFill>
          <a:blip r:embed="rId8">
            <a:duotone>
              <a:prstClr val="black"/>
              <a:srgbClr val="0078D4">
                <a:tint val="45000"/>
                <a:satMod val="400000"/>
              </a:srgbClr>
            </a:duotone>
            <a:extLst>
              <a:ext uri="{BEBA8EAE-BF5A-486C-A8C5-ECC9F3942E4B}">
                <a14:imgProps xmlns:a14="http://schemas.microsoft.com/office/drawing/2010/main">
                  <a14:imgLayer r:embed="rId9">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6154980" y="2418911"/>
            <a:ext cx="376473" cy="390307"/>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a:extLst>
              <a:ext uri="{FF2B5EF4-FFF2-40B4-BE49-F238E27FC236}">
                <a16:creationId xmlns:a16="http://schemas.microsoft.com/office/drawing/2014/main" id="{99600C31-7DD9-439A-A3E9-C1EE87BD3BB7}"/>
              </a:ext>
            </a:extLst>
          </p:cNvPr>
          <p:cNvGrpSpPr/>
          <p:nvPr/>
        </p:nvGrpSpPr>
        <p:grpSpPr>
          <a:xfrm>
            <a:off x="6813490" y="1743156"/>
            <a:ext cx="1579973" cy="1631950"/>
            <a:chOff x="10350041" y="1743156"/>
            <a:chExt cx="1579973" cy="1631950"/>
          </a:xfrm>
        </p:grpSpPr>
        <p:pic>
          <p:nvPicPr>
            <p:cNvPr id="48" name="Picture 47">
              <a:extLst>
                <a:ext uri="{FF2B5EF4-FFF2-40B4-BE49-F238E27FC236}">
                  <a16:creationId xmlns:a16="http://schemas.microsoft.com/office/drawing/2014/main" id="{58A3A962-C20F-4206-93F7-1EF929F3904A}"/>
                </a:ext>
              </a:extLst>
            </p:cNvPr>
            <p:cNvPicPr>
              <a:picLocks noChangeAspect="1"/>
            </p:cNvPicPr>
            <p:nvPr/>
          </p:nvPicPr>
          <p:blipFill>
            <a:blip r:embed="rId10"/>
            <a:stretch>
              <a:fillRect/>
            </a:stretch>
          </p:blipFill>
          <p:spPr>
            <a:xfrm>
              <a:off x="10350041" y="1743156"/>
              <a:ext cx="1579973" cy="1203595"/>
            </a:xfrm>
            <a:prstGeom prst="rect">
              <a:avLst/>
            </a:prstGeom>
          </p:spPr>
        </p:pic>
        <p:sp>
          <p:nvSpPr>
            <p:cNvPr id="49" name="TextBox 48">
              <a:extLst>
                <a:ext uri="{FF2B5EF4-FFF2-40B4-BE49-F238E27FC236}">
                  <a16:creationId xmlns:a16="http://schemas.microsoft.com/office/drawing/2014/main" id="{D6D7A1FF-EC92-466B-BFA0-184E9C67724A}"/>
                </a:ext>
              </a:extLst>
            </p:cNvPr>
            <p:cNvSpPr txBox="1"/>
            <p:nvPr/>
          </p:nvSpPr>
          <p:spPr>
            <a:xfrm>
              <a:off x="10519371" y="3005774"/>
              <a:ext cx="1247442" cy="369332"/>
            </a:xfrm>
            <a:prstGeom prst="rect">
              <a:avLst/>
            </a:prstGeom>
            <a:noFill/>
          </p:spPr>
          <p:txBody>
            <a:bodyPr wrap="square" rtlCol="0">
              <a:spAutoFit/>
            </a:bodyPr>
            <a:lstStyle/>
            <a:p>
              <a:pPr algn="ctr"/>
              <a:r>
                <a:rPr lang="en-US" sz="1800" dirty="0"/>
                <a:t>East US</a:t>
              </a:r>
            </a:p>
          </p:txBody>
        </p:sp>
        <p:pic>
          <p:nvPicPr>
            <p:cNvPr id="77" name="Graphic 76">
              <a:extLst>
                <a:ext uri="{FF2B5EF4-FFF2-40B4-BE49-F238E27FC236}">
                  <a16:creationId xmlns:a16="http://schemas.microsoft.com/office/drawing/2014/main" id="{31A155E2-9A92-4031-AC65-AA580E969CE4}"/>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0371" r="19661" b="28720"/>
            <a:stretch/>
          </p:blipFill>
          <p:spPr>
            <a:xfrm>
              <a:off x="10862745" y="2059101"/>
              <a:ext cx="554564" cy="571704"/>
            </a:xfrm>
            <a:prstGeom prst="rect">
              <a:avLst/>
            </a:prstGeom>
          </p:spPr>
        </p:pic>
      </p:grpSp>
      <p:grpSp>
        <p:nvGrpSpPr>
          <p:cNvPr id="81" name="Group 80">
            <a:extLst>
              <a:ext uri="{FF2B5EF4-FFF2-40B4-BE49-F238E27FC236}">
                <a16:creationId xmlns:a16="http://schemas.microsoft.com/office/drawing/2014/main" id="{65273E2A-8BE9-4CEC-87F3-EFF4ADA434D3}"/>
              </a:ext>
            </a:extLst>
          </p:cNvPr>
          <p:cNvGrpSpPr/>
          <p:nvPr/>
        </p:nvGrpSpPr>
        <p:grpSpPr>
          <a:xfrm>
            <a:off x="6807361" y="4245074"/>
            <a:ext cx="1586102" cy="1631950"/>
            <a:chOff x="10350041" y="1743156"/>
            <a:chExt cx="1586102" cy="1631950"/>
          </a:xfrm>
        </p:grpSpPr>
        <p:pic>
          <p:nvPicPr>
            <p:cNvPr id="82" name="Picture 81">
              <a:extLst>
                <a:ext uri="{FF2B5EF4-FFF2-40B4-BE49-F238E27FC236}">
                  <a16:creationId xmlns:a16="http://schemas.microsoft.com/office/drawing/2014/main" id="{467B1E16-4C49-46AD-B933-C40A9AB6BEC0}"/>
                </a:ext>
              </a:extLst>
            </p:cNvPr>
            <p:cNvPicPr>
              <a:picLocks noChangeAspect="1"/>
            </p:cNvPicPr>
            <p:nvPr/>
          </p:nvPicPr>
          <p:blipFill>
            <a:blip r:embed="rId10"/>
            <a:stretch>
              <a:fillRect/>
            </a:stretch>
          </p:blipFill>
          <p:spPr>
            <a:xfrm>
              <a:off x="10350041" y="1743156"/>
              <a:ext cx="1579973" cy="1203595"/>
            </a:xfrm>
            <a:prstGeom prst="rect">
              <a:avLst/>
            </a:prstGeom>
          </p:spPr>
        </p:pic>
        <p:sp>
          <p:nvSpPr>
            <p:cNvPr id="83" name="TextBox 82">
              <a:extLst>
                <a:ext uri="{FF2B5EF4-FFF2-40B4-BE49-F238E27FC236}">
                  <a16:creationId xmlns:a16="http://schemas.microsoft.com/office/drawing/2014/main" id="{0A4264F1-4826-4CDC-A373-D176AF4D4FA8}"/>
                </a:ext>
              </a:extLst>
            </p:cNvPr>
            <p:cNvSpPr txBox="1"/>
            <p:nvPr/>
          </p:nvSpPr>
          <p:spPr>
            <a:xfrm>
              <a:off x="10350041" y="3005774"/>
              <a:ext cx="1586102" cy="369332"/>
            </a:xfrm>
            <a:prstGeom prst="rect">
              <a:avLst/>
            </a:prstGeom>
            <a:noFill/>
          </p:spPr>
          <p:txBody>
            <a:bodyPr wrap="square" rtlCol="0">
              <a:spAutoFit/>
            </a:bodyPr>
            <a:lstStyle/>
            <a:p>
              <a:pPr algn="ctr"/>
              <a:r>
                <a:rPr lang="en-US" sz="1800" dirty="0"/>
                <a:t>West Europe</a:t>
              </a:r>
            </a:p>
          </p:txBody>
        </p:sp>
        <p:pic>
          <p:nvPicPr>
            <p:cNvPr id="84" name="Graphic 83">
              <a:extLst>
                <a:ext uri="{FF2B5EF4-FFF2-40B4-BE49-F238E27FC236}">
                  <a16:creationId xmlns:a16="http://schemas.microsoft.com/office/drawing/2014/main" id="{A8DEAFC9-D4A5-44B5-87CC-5952A766B618}"/>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0371" r="19661" b="28720"/>
            <a:stretch/>
          </p:blipFill>
          <p:spPr>
            <a:xfrm>
              <a:off x="10862745" y="2059101"/>
              <a:ext cx="554564" cy="571704"/>
            </a:xfrm>
            <a:prstGeom prst="rect">
              <a:avLst/>
            </a:prstGeom>
          </p:spPr>
        </p:pic>
      </p:grpSp>
      <p:pic>
        <p:nvPicPr>
          <p:cNvPr id="86" name="Picture 85">
            <a:extLst>
              <a:ext uri="{FF2B5EF4-FFF2-40B4-BE49-F238E27FC236}">
                <a16:creationId xmlns:a16="http://schemas.microsoft.com/office/drawing/2014/main" id="{956BE535-7F28-40B6-9FB3-7ECB85BF6ADC}"/>
              </a:ext>
            </a:extLst>
          </p:cNvPr>
          <p:cNvPicPr>
            <a:picLocks noChangeAspect="1"/>
          </p:cNvPicPr>
          <p:nvPr/>
        </p:nvPicPr>
        <p:blipFill>
          <a:blip r:embed="rId13"/>
          <a:stretch>
            <a:fillRect/>
          </a:stretch>
        </p:blipFill>
        <p:spPr>
          <a:xfrm>
            <a:off x="1276825" y="1745719"/>
            <a:ext cx="1586103" cy="527379"/>
          </a:xfrm>
          <a:prstGeom prst="rect">
            <a:avLst/>
          </a:prstGeom>
        </p:spPr>
      </p:pic>
      <p:pic>
        <p:nvPicPr>
          <p:cNvPr id="87" name="Picture 86">
            <a:extLst>
              <a:ext uri="{FF2B5EF4-FFF2-40B4-BE49-F238E27FC236}">
                <a16:creationId xmlns:a16="http://schemas.microsoft.com/office/drawing/2014/main" id="{2123B152-CA89-4C9A-BB18-32A2B38965D8}"/>
              </a:ext>
            </a:extLst>
          </p:cNvPr>
          <p:cNvPicPr>
            <a:picLocks noChangeAspect="1"/>
          </p:cNvPicPr>
          <p:nvPr/>
        </p:nvPicPr>
        <p:blipFill rotWithShape="1">
          <a:blip r:embed="rId14"/>
          <a:srcRect l="3131" t="25788" r="2725" b="20947"/>
          <a:stretch/>
        </p:blipFill>
        <p:spPr>
          <a:xfrm>
            <a:off x="2514152" y="2165563"/>
            <a:ext cx="402499" cy="246154"/>
          </a:xfrm>
          <a:prstGeom prst="rect">
            <a:avLst/>
          </a:prstGeom>
        </p:spPr>
      </p:pic>
      <p:sp>
        <p:nvSpPr>
          <p:cNvPr id="88" name="Rectangle 87">
            <a:extLst>
              <a:ext uri="{FF2B5EF4-FFF2-40B4-BE49-F238E27FC236}">
                <a16:creationId xmlns:a16="http://schemas.microsoft.com/office/drawing/2014/main" id="{2AB0426F-6044-4CEB-ABE5-427E42DB8A5C}"/>
              </a:ext>
            </a:extLst>
          </p:cNvPr>
          <p:cNvSpPr/>
          <p:nvPr/>
        </p:nvSpPr>
        <p:spPr>
          <a:xfrm>
            <a:off x="1767964" y="2134044"/>
            <a:ext cx="838691"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/Demo</a:t>
            </a:r>
          </a:p>
        </p:txBody>
      </p:sp>
      <p:sp>
        <p:nvSpPr>
          <p:cNvPr id="96" name="Lightning Bolt 95">
            <a:extLst>
              <a:ext uri="{FF2B5EF4-FFF2-40B4-BE49-F238E27FC236}">
                <a16:creationId xmlns:a16="http://schemas.microsoft.com/office/drawing/2014/main" id="{23D771CE-2189-4305-B63B-8B845F25C6BF}"/>
              </a:ext>
            </a:extLst>
          </p:cNvPr>
          <p:cNvSpPr/>
          <p:nvPr/>
        </p:nvSpPr>
        <p:spPr>
          <a:xfrm>
            <a:off x="5757893" y="4626568"/>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pic>
        <p:nvPicPr>
          <p:cNvPr id="97" name="Picture 10" descr="https://wiki.jenkins-ci.org/download/attachments/2916393/logo-title.png?version=1&amp;modificationDate=1302753947000">
            <a:extLst>
              <a:ext uri="{FF2B5EF4-FFF2-40B4-BE49-F238E27FC236}">
                <a16:creationId xmlns:a16="http://schemas.microsoft.com/office/drawing/2014/main" id="{6251D5B4-8A50-464E-9366-78760E5136B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2203"/>
          <a:stretch/>
        </p:blipFill>
        <p:spPr bwMode="auto">
          <a:xfrm>
            <a:off x="6061041" y="4048782"/>
            <a:ext cx="600719" cy="695031"/>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https://ngeor.files.wordpress.com/2017/11/helm-small.png">
            <a:extLst>
              <a:ext uri="{FF2B5EF4-FFF2-40B4-BE49-F238E27FC236}">
                <a16:creationId xmlns:a16="http://schemas.microsoft.com/office/drawing/2014/main" id="{A25D9BFB-585E-4D9C-BCBD-DBAA770AE016}"/>
              </a:ext>
            </a:extLst>
          </p:cNvPr>
          <p:cNvPicPr>
            <a:picLocks noChangeAspect="1" noChangeArrowheads="1"/>
          </p:cNvPicPr>
          <p:nvPr/>
        </p:nvPicPr>
        <p:blipFill>
          <a:blip r:embed="rId8">
            <a:duotone>
              <a:prstClr val="black"/>
              <a:srgbClr val="0078D4">
                <a:tint val="45000"/>
                <a:satMod val="400000"/>
              </a:srgbClr>
            </a:duotone>
            <a:extLst>
              <a:ext uri="{BEBA8EAE-BF5A-486C-A8C5-ECC9F3942E4B}">
                <a14:imgProps xmlns:a14="http://schemas.microsoft.com/office/drawing/2010/main">
                  <a14:imgLayer r:embed="rId9">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6175603" y="4794845"/>
            <a:ext cx="376473" cy="390307"/>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Group 98">
            <a:extLst>
              <a:ext uri="{FF2B5EF4-FFF2-40B4-BE49-F238E27FC236}">
                <a16:creationId xmlns:a16="http://schemas.microsoft.com/office/drawing/2014/main" id="{67DABEA0-EAC4-4E0C-956A-84F79716179F}"/>
              </a:ext>
            </a:extLst>
          </p:cNvPr>
          <p:cNvGrpSpPr/>
          <p:nvPr/>
        </p:nvGrpSpPr>
        <p:grpSpPr>
          <a:xfrm>
            <a:off x="8552696" y="1720529"/>
            <a:ext cx="721037" cy="444217"/>
            <a:chOff x="3240661" y="1005909"/>
            <a:chExt cx="540854" cy="333210"/>
          </a:xfrm>
        </p:grpSpPr>
        <p:grpSp>
          <p:nvGrpSpPr>
            <p:cNvPr id="100" name="Group 99">
              <a:extLst>
                <a:ext uri="{FF2B5EF4-FFF2-40B4-BE49-F238E27FC236}">
                  <a16:creationId xmlns:a16="http://schemas.microsoft.com/office/drawing/2014/main" id="{93DF782F-3935-41BF-B29C-82015C858CC7}"/>
                </a:ext>
              </a:extLst>
            </p:cNvPr>
            <p:cNvGrpSpPr/>
            <p:nvPr/>
          </p:nvGrpSpPr>
          <p:grpSpPr>
            <a:xfrm>
              <a:off x="3240661" y="1005909"/>
              <a:ext cx="540854" cy="333210"/>
              <a:chOff x="1926169" y="1632181"/>
              <a:chExt cx="540854" cy="333210"/>
            </a:xfrm>
          </p:grpSpPr>
          <p:sp>
            <p:nvSpPr>
              <p:cNvPr id="102" name="Rectangle 101">
                <a:extLst>
                  <a:ext uri="{FF2B5EF4-FFF2-40B4-BE49-F238E27FC236}">
                    <a16:creationId xmlns:a16="http://schemas.microsoft.com/office/drawing/2014/main" id="{6B98C797-5DE0-4245-91C4-DD4EFF75C434}"/>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3" name="Rectangle 102">
                <a:extLst>
                  <a:ext uri="{FF2B5EF4-FFF2-40B4-BE49-F238E27FC236}">
                    <a16:creationId xmlns:a16="http://schemas.microsoft.com/office/drawing/2014/main" id="{87797AA4-AEAF-4B8D-BBC4-337F247AAB1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04" name="Group 103">
                <a:extLst>
                  <a:ext uri="{FF2B5EF4-FFF2-40B4-BE49-F238E27FC236}">
                    <a16:creationId xmlns:a16="http://schemas.microsoft.com/office/drawing/2014/main" id="{AC33BDA7-E6C1-41CB-9C06-250848F9DB34}"/>
                  </a:ext>
                </a:extLst>
              </p:cNvPr>
              <p:cNvGrpSpPr/>
              <p:nvPr/>
            </p:nvGrpSpPr>
            <p:grpSpPr>
              <a:xfrm>
                <a:off x="1989961" y="1665409"/>
                <a:ext cx="413499" cy="266755"/>
                <a:chOff x="1371600" y="2038342"/>
                <a:chExt cx="609600" cy="393263"/>
              </a:xfrm>
            </p:grpSpPr>
            <p:cxnSp>
              <p:nvCxnSpPr>
                <p:cNvPr id="108" name="Straight Connector 107">
                  <a:extLst>
                    <a:ext uri="{FF2B5EF4-FFF2-40B4-BE49-F238E27FC236}">
                      <a16:creationId xmlns:a16="http://schemas.microsoft.com/office/drawing/2014/main" id="{3303BC4B-AAD6-4A81-A509-312D01D7B14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9" name="Straight Connector 108">
                  <a:extLst>
                    <a:ext uri="{FF2B5EF4-FFF2-40B4-BE49-F238E27FC236}">
                      <a16:creationId xmlns:a16="http://schemas.microsoft.com/office/drawing/2014/main" id="{5100632D-FDB7-4429-9231-8CCFED4F67A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 name="Straight Connector 109">
                  <a:extLst>
                    <a:ext uri="{FF2B5EF4-FFF2-40B4-BE49-F238E27FC236}">
                      <a16:creationId xmlns:a16="http://schemas.microsoft.com/office/drawing/2014/main" id="{BEC39EAD-212F-48B4-BFAA-7871D274EBC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1" name="Straight Connector 110">
                  <a:extLst>
                    <a:ext uri="{FF2B5EF4-FFF2-40B4-BE49-F238E27FC236}">
                      <a16:creationId xmlns:a16="http://schemas.microsoft.com/office/drawing/2014/main" id="{BACF1B48-CD6E-4BFF-A455-432386BCEAB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2" name="Straight Connector 111">
                  <a:extLst>
                    <a:ext uri="{FF2B5EF4-FFF2-40B4-BE49-F238E27FC236}">
                      <a16:creationId xmlns:a16="http://schemas.microsoft.com/office/drawing/2014/main" id="{79DAA874-2AE3-4BB2-A91B-EE98B4D46256}"/>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3" name="Straight Connector 112">
                  <a:extLst>
                    <a:ext uri="{FF2B5EF4-FFF2-40B4-BE49-F238E27FC236}">
                      <a16:creationId xmlns:a16="http://schemas.microsoft.com/office/drawing/2014/main" id="{8FE71991-CFBD-41EF-81A9-3167F954262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4" name="Straight Connector 113">
                  <a:extLst>
                    <a:ext uri="{FF2B5EF4-FFF2-40B4-BE49-F238E27FC236}">
                      <a16:creationId xmlns:a16="http://schemas.microsoft.com/office/drawing/2014/main" id="{A188CFDB-63C3-410D-9CDE-2DF65CBEEBA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5" name="Straight Connector 114">
                  <a:extLst>
                    <a:ext uri="{FF2B5EF4-FFF2-40B4-BE49-F238E27FC236}">
                      <a16:creationId xmlns:a16="http://schemas.microsoft.com/office/drawing/2014/main" id="{509F23FD-6E4B-4F21-9821-78F6A02CAD67}"/>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6" name="Straight Connector 115">
                  <a:extLst>
                    <a:ext uri="{FF2B5EF4-FFF2-40B4-BE49-F238E27FC236}">
                      <a16:creationId xmlns:a16="http://schemas.microsoft.com/office/drawing/2014/main" id="{02774AFF-6E13-4058-BBF1-4F812DD1A356}"/>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5" name="Rectangle 104">
                <a:extLst>
                  <a:ext uri="{FF2B5EF4-FFF2-40B4-BE49-F238E27FC236}">
                    <a16:creationId xmlns:a16="http://schemas.microsoft.com/office/drawing/2014/main" id="{345FC45E-DDA3-477F-84F3-F848B6B46E8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6" name="Rectangle 105">
                <a:extLst>
                  <a:ext uri="{FF2B5EF4-FFF2-40B4-BE49-F238E27FC236}">
                    <a16:creationId xmlns:a16="http://schemas.microsoft.com/office/drawing/2014/main" id="{BCEFD894-BEF5-4C28-837E-2B9420865037}"/>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7" name="Rectangle 106">
                <a:extLst>
                  <a:ext uri="{FF2B5EF4-FFF2-40B4-BE49-F238E27FC236}">
                    <a16:creationId xmlns:a16="http://schemas.microsoft.com/office/drawing/2014/main" id="{F555C501-7A93-4E06-88D2-9EDDE9F1702B}"/>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01" name="Rectangle 100">
              <a:extLst>
                <a:ext uri="{FF2B5EF4-FFF2-40B4-BE49-F238E27FC236}">
                  <a16:creationId xmlns:a16="http://schemas.microsoft.com/office/drawing/2014/main" id="{D96F6C38-04E3-4FA0-AA0E-99B70F1D173C}"/>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117" name="Group 116">
            <a:extLst>
              <a:ext uri="{FF2B5EF4-FFF2-40B4-BE49-F238E27FC236}">
                <a16:creationId xmlns:a16="http://schemas.microsoft.com/office/drawing/2014/main" id="{60E192A8-A576-4833-B6F1-629D63D110A3}"/>
              </a:ext>
            </a:extLst>
          </p:cNvPr>
          <p:cNvGrpSpPr/>
          <p:nvPr/>
        </p:nvGrpSpPr>
        <p:grpSpPr>
          <a:xfrm>
            <a:off x="8552696" y="1314639"/>
            <a:ext cx="721037" cy="444217"/>
            <a:chOff x="3240661" y="1005909"/>
            <a:chExt cx="540854" cy="333210"/>
          </a:xfrm>
        </p:grpSpPr>
        <p:grpSp>
          <p:nvGrpSpPr>
            <p:cNvPr id="118" name="Group 117">
              <a:extLst>
                <a:ext uri="{FF2B5EF4-FFF2-40B4-BE49-F238E27FC236}">
                  <a16:creationId xmlns:a16="http://schemas.microsoft.com/office/drawing/2014/main" id="{7F144997-7BE1-4DC7-8F6E-C2350CA9E1B7}"/>
                </a:ext>
              </a:extLst>
            </p:cNvPr>
            <p:cNvGrpSpPr/>
            <p:nvPr/>
          </p:nvGrpSpPr>
          <p:grpSpPr>
            <a:xfrm>
              <a:off x="3240661" y="1005909"/>
              <a:ext cx="540854" cy="333210"/>
              <a:chOff x="1926169" y="1632181"/>
              <a:chExt cx="540854" cy="333210"/>
            </a:xfrm>
          </p:grpSpPr>
          <p:sp>
            <p:nvSpPr>
              <p:cNvPr id="120" name="Rectangle 119">
                <a:extLst>
                  <a:ext uri="{FF2B5EF4-FFF2-40B4-BE49-F238E27FC236}">
                    <a16:creationId xmlns:a16="http://schemas.microsoft.com/office/drawing/2014/main" id="{D35BDDC8-1C44-496C-8EB2-F5AF9F2D090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1" name="Rectangle 120">
                <a:extLst>
                  <a:ext uri="{FF2B5EF4-FFF2-40B4-BE49-F238E27FC236}">
                    <a16:creationId xmlns:a16="http://schemas.microsoft.com/office/drawing/2014/main" id="{EA690CA6-B46C-4FA6-8AF7-B37EA4341B7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22" name="Group 121">
                <a:extLst>
                  <a:ext uri="{FF2B5EF4-FFF2-40B4-BE49-F238E27FC236}">
                    <a16:creationId xmlns:a16="http://schemas.microsoft.com/office/drawing/2014/main" id="{DC7703CF-4F34-4732-8E0C-74DFFE8C4123}"/>
                  </a:ext>
                </a:extLst>
              </p:cNvPr>
              <p:cNvGrpSpPr/>
              <p:nvPr/>
            </p:nvGrpSpPr>
            <p:grpSpPr>
              <a:xfrm>
                <a:off x="1989961" y="1665409"/>
                <a:ext cx="413499" cy="266755"/>
                <a:chOff x="1371600" y="2038342"/>
                <a:chExt cx="609600" cy="393263"/>
              </a:xfrm>
            </p:grpSpPr>
            <p:cxnSp>
              <p:nvCxnSpPr>
                <p:cNvPr id="126" name="Straight Connector 125">
                  <a:extLst>
                    <a:ext uri="{FF2B5EF4-FFF2-40B4-BE49-F238E27FC236}">
                      <a16:creationId xmlns:a16="http://schemas.microsoft.com/office/drawing/2014/main" id="{452E8A76-70DC-4B3D-A02E-D43AA7A861A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27" name="Straight Connector 126">
                  <a:extLst>
                    <a:ext uri="{FF2B5EF4-FFF2-40B4-BE49-F238E27FC236}">
                      <a16:creationId xmlns:a16="http://schemas.microsoft.com/office/drawing/2014/main" id="{D8E3A10F-A34C-4374-9BAD-500BD20000C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28" name="Straight Connector 127">
                  <a:extLst>
                    <a:ext uri="{FF2B5EF4-FFF2-40B4-BE49-F238E27FC236}">
                      <a16:creationId xmlns:a16="http://schemas.microsoft.com/office/drawing/2014/main" id="{66FFDC4C-4D18-4201-A9F1-178ACD18C2FC}"/>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29" name="Straight Connector 128">
                  <a:extLst>
                    <a:ext uri="{FF2B5EF4-FFF2-40B4-BE49-F238E27FC236}">
                      <a16:creationId xmlns:a16="http://schemas.microsoft.com/office/drawing/2014/main" id="{5A0E65E6-8E88-4D88-AF7B-9A0002DBC8D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30" name="Straight Connector 129">
                  <a:extLst>
                    <a:ext uri="{FF2B5EF4-FFF2-40B4-BE49-F238E27FC236}">
                      <a16:creationId xmlns:a16="http://schemas.microsoft.com/office/drawing/2014/main" id="{8921EE67-D1BF-4954-AE2E-2AF6F86954D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31" name="Straight Connector 130">
                  <a:extLst>
                    <a:ext uri="{FF2B5EF4-FFF2-40B4-BE49-F238E27FC236}">
                      <a16:creationId xmlns:a16="http://schemas.microsoft.com/office/drawing/2014/main" id="{A8A9DC8A-7963-4FAB-B86E-3DBAC1D3C41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32" name="Straight Connector 131">
                  <a:extLst>
                    <a:ext uri="{FF2B5EF4-FFF2-40B4-BE49-F238E27FC236}">
                      <a16:creationId xmlns:a16="http://schemas.microsoft.com/office/drawing/2014/main" id="{66CBED65-5CFB-4BCC-B8FE-9AC5EEFE613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33" name="Straight Connector 132">
                  <a:extLst>
                    <a:ext uri="{FF2B5EF4-FFF2-40B4-BE49-F238E27FC236}">
                      <a16:creationId xmlns:a16="http://schemas.microsoft.com/office/drawing/2014/main" id="{3048B40F-6818-4926-B9F4-A558158D9711}"/>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34" name="Straight Connector 133">
                  <a:extLst>
                    <a:ext uri="{FF2B5EF4-FFF2-40B4-BE49-F238E27FC236}">
                      <a16:creationId xmlns:a16="http://schemas.microsoft.com/office/drawing/2014/main" id="{ECDAD9F4-A692-4B2A-BEBC-0ECA5665DDF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23" name="Rectangle 122">
                <a:extLst>
                  <a:ext uri="{FF2B5EF4-FFF2-40B4-BE49-F238E27FC236}">
                    <a16:creationId xmlns:a16="http://schemas.microsoft.com/office/drawing/2014/main" id="{13392CA0-C3E3-45CE-9E28-80AD0EE23DF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4" name="Rectangle 123">
                <a:extLst>
                  <a:ext uri="{FF2B5EF4-FFF2-40B4-BE49-F238E27FC236}">
                    <a16:creationId xmlns:a16="http://schemas.microsoft.com/office/drawing/2014/main" id="{D6F7C5E0-C963-4E00-AC06-E5116689CD7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5" name="Rectangle 124">
                <a:extLst>
                  <a:ext uri="{FF2B5EF4-FFF2-40B4-BE49-F238E27FC236}">
                    <a16:creationId xmlns:a16="http://schemas.microsoft.com/office/drawing/2014/main" id="{9D198434-28C1-4876-9812-275268F4AD5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19" name="Rectangle 118">
              <a:extLst>
                <a:ext uri="{FF2B5EF4-FFF2-40B4-BE49-F238E27FC236}">
                  <a16:creationId xmlns:a16="http://schemas.microsoft.com/office/drawing/2014/main" id="{FD4D7658-CFC3-42C6-9358-730104B13B8A}"/>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chemeClr val="bg1"/>
                  </a:solidFill>
                  <a:latin typeface="Calibri"/>
                </a:rPr>
                <a:t>web</a:t>
              </a:r>
            </a:p>
          </p:txBody>
        </p:sp>
      </p:grpSp>
      <p:grpSp>
        <p:nvGrpSpPr>
          <p:cNvPr id="135" name="Group 134">
            <a:extLst>
              <a:ext uri="{FF2B5EF4-FFF2-40B4-BE49-F238E27FC236}">
                <a16:creationId xmlns:a16="http://schemas.microsoft.com/office/drawing/2014/main" id="{CD4449EB-BA27-4929-BC5D-CE9C9AB90B49}"/>
              </a:ext>
            </a:extLst>
          </p:cNvPr>
          <p:cNvGrpSpPr/>
          <p:nvPr/>
        </p:nvGrpSpPr>
        <p:grpSpPr>
          <a:xfrm>
            <a:off x="9273568" y="1720529"/>
            <a:ext cx="721037" cy="444217"/>
            <a:chOff x="3240661" y="1005909"/>
            <a:chExt cx="540854" cy="333210"/>
          </a:xfrm>
        </p:grpSpPr>
        <p:grpSp>
          <p:nvGrpSpPr>
            <p:cNvPr id="136" name="Group 135">
              <a:extLst>
                <a:ext uri="{FF2B5EF4-FFF2-40B4-BE49-F238E27FC236}">
                  <a16:creationId xmlns:a16="http://schemas.microsoft.com/office/drawing/2014/main" id="{EF8BECB9-927C-4EB7-95C1-AAFE7035C0E0}"/>
                </a:ext>
              </a:extLst>
            </p:cNvPr>
            <p:cNvGrpSpPr/>
            <p:nvPr/>
          </p:nvGrpSpPr>
          <p:grpSpPr>
            <a:xfrm>
              <a:off x="3240661" y="1005909"/>
              <a:ext cx="540854" cy="333210"/>
              <a:chOff x="1926169" y="1632181"/>
              <a:chExt cx="540854" cy="333210"/>
            </a:xfrm>
          </p:grpSpPr>
          <p:sp>
            <p:nvSpPr>
              <p:cNvPr id="138" name="Rectangle 137">
                <a:extLst>
                  <a:ext uri="{FF2B5EF4-FFF2-40B4-BE49-F238E27FC236}">
                    <a16:creationId xmlns:a16="http://schemas.microsoft.com/office/drawing/2014/main" id="{CAD8947F-0F55-4739-83CC-AE903CFDF784}"/>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39" name="Rectangle 138">
                <a:extLst>
                  <a:ext uri="{FF2B5EF4-FFF2-40B4-BE49-F238E27FC236}">
                    <a16:creationId xmlns:a16="http://schemas.microsoft.com/office/drawing/2014/main" id="{EF06C247-1C61-4C3A-B46D-B279148F943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40" name="Group 139">
                <a:extLst>
                  <a:ext uri="{FF2B5EF4-FFF2-40B4-BE49-F238E27FC236}">
                    <a16:creationId xmlns:a16="http://schemas.microsoft.com/office/drawing/2014/main" id="{3AD11ED6-84D2-41B2-892B-563A1AEC1CA7}"/>
                  </a:ext>
                </a:extLst>
              </p:cNvPr>
              <p:cNvGrpSpPr/>
              <p:nvPr/>
            </p:nvGrpSpPr>
            <p:grpSpPr>
              <a:xfrm>
                <a:off x="1989961" y="1665409"/>
                <a:ext cx="413499" cy="266755"/>
                <a:chOff x="1371600" y="2038342"/>
                <a:chExt cx="609600" cy="393263"/>
              </a:xfrm>
            </p:grpSpPr>
            <p:cxnSp>
              <p:nvCxnSpPr>
                <p:cNvPr id="144" name="Straight Connector 143">
                  <a:extLst>
                    <a:ext uri="{FF2B5EF4-FFF2-40B4-BE49-F238E27FC236}">
                      <a16:creationId xmlns:a16="http://schemas.microsoft.com/office/drawing/2014/main" id="{BA204315-8809-40B7-BDCB-A81961396F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45" name="Straight Connector 144">
                  <a:extLst>
                    <a:ext uri="{FF2B5EF4-FFF2-40B4-BE49-F238E27FC236}">
                      <a16:creationId xmlns:a16="http://schemas.microsoft.com/office/drawing/2014/main" id="{D7BB96C9-7BB9-4727-A91A-12E92A79EF6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46" name="Straight Connector 145">
                  <a:extLst>
                    <a:ext uri="{FF2B5EF4-FFF2-40B4-BE49-F238E27FC236}">
                      <a16:creationId xmlns:a16="http://schemas.microsoft.com/office/drawing/2014/main" id="{90BF04EA-EB92-4E59-9D49-2F812193056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47" name="Straight Connector 146">
                  <a:extLst>
                    <a:ext uri="{FF2B5EF4-FFF2-40B4-BE49-F238E27FC236}">
                      <a16:creationId xmlns:a16="http://schemas.microsoft.com/office/drawing/2014/main" id="{110430E5-EB56-48D3-BDF6-5EA65A807DB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48" name="Straight Connector 147">
                  <a:extLst>
                    <a:ext uri="{FF2B5EF4-FFF2-40B4-BE49-F238E27FC236}">
                      <a16:creationId xmlns:a16="http://schemas.microsoft.com/office/drawing/2014/main" id="{3D3D46C1-0928-4E50-B284-5F45FDE7F58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49" name="Straight Connector 148">
                  <a:extLst>
                    <a:ext uri="{FF2B5EF4-FFF2-40B4-BE49-F238E27FC236}">
                      <a16:creationId xmlns:a16="http://schemas.microsoft.com/office/drawing/2014/main" id="{4E539FAF-B4DB-4BDB-AF4A-4BF2DD93790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0" name="Straight Connector 149">
                  <a:extLst>
                    <a:ext uri="{FF2B5EF4-FFF2-40B4-BE49-F238E27FC236}">
                      <a16:creationId xmlns:a16="http://schemas.microsoft.com/office/drawing/2014/main" id="{C3622544-EECA-468B-82F1-52542B5B11E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1" name="Straight Connector 150">
                  <a:extLst>
                    <a:ext uri="{FF2B5EF4-FFF2-40B4-BE49-F238E27FC236}">
                      <a16:creationId xmlns:a16="http://schemas.microsoft.com/office/drawing/2014/main" id="{FCEC4BA3-E7DA-486E-901A-FFB6E4F13BB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2" name="Straight Connector 151">
                  <a:extLst>
                    <a:ext uri="{FF2B5EF4-FFF2-40B4-BE49-F238E27FC236}">
                      <a16:creationId xmlns:a16="http://schemas.microsoft.com/office/drawing/2014/main" id="{3C3BE70F-D101-4292-97BF-45C34245C87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41" name="Rectangle 140">
                <a:extLst>
                  <a:ext uri="{FF2B5EF4-FFF2-40B4-BE49-F238E27FC236}">
                    <a16:creationId xmlns:a16="http://schemas.microsoft.com/office/drawing/2014/main" id="{8A8A81E5-0AD1-4503-99C0-A7E34198D99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42" name="Rectangle 141">
                <a:extLst>
                  <a:ext uri="{FF2B5EF4-FFF2-40B4-BE49-F238E27FC236}">
                    <a16:creationId xmlns:a16="http://schemas.microsoft.com/office/drawing/2014/main" id="{C11673B4-2D92-45B6-A44C-4D629FDD0C6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43" name="Rectangle 142">
                <a:extLst>
                  <a:ext uri="{FF2B5EF4-FFF2-40B4-BE49-F238E27FC236}">
                    <a16:creationId xmlns:a16="http://schemas.microsoft.com/office/drawing/2014/main" id="{DECE0DF4-DF59-4512-8663-3109824C89DD}"/>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37" name="Rectangle 136">
              <a:extLst>
                <a:ext uri="{FF2B5EF4-FFF2-40B4-BE49-F238E27FC236}">
                  <a16:creationId xmlns:a16="http://schemas.microsoft.com/office/drawing/2014/main" id="{99817C46-DC59-4F9C-BA60-46595F630482}"/>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grpSp>
        <p:nvGrpSpPr>
          <p:cNvPr id="153" name="Group 152">
            <a:extLst>
              <a:ext uri="{FF2B5EF4-FFF2-40B4-BE49-F238E27FC236}">
                <a16:creationId xmlns:a16="http://schemas.microsoft.com/office/drawing/2014/main" id="{874A14FA-9528-4C54-A1A5-DF27390E3C6E}"/>
              </a:ext>
            </a:extLst>
          </p:cNvPr>
          <p:cNvGrpSpPr/>
          <p:nvPr/>
        </p:nvGrpSpPr>
        <p:grpSpPr>
          <a:xfrm>
            <a:off x="9273568" y="1314639"/>
            <a:ext cx="721037" cy="444217"/>
            <a:chOff x="3240661" y="1005909"/>
            <a:chExt cx="540854" cy="333210"/>
          </a:xfrm>
        </p:grpSpPr>
        <p:grpSp>
          <p:nvGrpSpPr>
            <p:cNvPr id="154" name="Group 153">
              <a:extLst>
                <a:ext uri="{FF2B5EF4-FFF2-40B4-BE49-F238E27FC236}">
                  <a16:creationId xmlns:a16="http://schemas.microsoft.com/office/drawing/2014/main" id="{51F7C412-9419-4D29-95E0-0980F9BDE593}"/>
                </a:ext>
              </a:extLst>
            </p:cNvPr>
            <p:cNvGrpSpPr/>
            <p:nvPr/>
          </p:nvGrpSpPr>
          <p:grpSpPr>
            <a:xfrm>
              <a:off x="3240661" y="1005909"/>
              <a:ext cx="540854" cy="333210"/>
              <a:chOff x="1926169" y="1632181"/>
              <a:chExt cx="540854" cy="333210"/>
            </a:xfrm>
          </p:grpSpPr>
          <p:sp>
            <p:nvSpPr>
              <p:cNvPr id="156" name="Rectangle 155">
                <a:extLst>
                  <a:ext uri="{FF2B5EF4-FFF2-40B4-BE49-F238E27FC236}">
                    <a16:creationId xmlns:a16="http://schemas.microsoft.com/office/drawing/2014/main" id="{B18BBB40-7DEB-4118-8E08-BC53FE75864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57" name="Rectangle 156">
                <a:extLst>
                  <a:ext uri="{FF2B5EF4-FFF2-40B4-BE49-F238E27FC236}">
                    <a16:creationId xmlns:a16="http://schemas.microsoft.com/office/drawing/2014/main" id="{574BE632-EFC3-4A12-9F27-8818FE92780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58" name="Group 157">
                <a:extLst>
                  <a:ext uri="{FF2B5EF4-FFF2-40B4-BE49-F238E27FC236}">
                    <a16:creationId xmlns:a16="http://schemas.microsoft.com/office/drawing/2014/main" id="{8127B0D3-94B9-407E-83F8-76532AE69D71}"/>
                  </a:ext>
                </a:extLst>
              </p:cNvPr>
              <p:cNvGrpSpPr/>
              <p:nvPr/>
            </p:nvGrpSpPr>
            <p:grpSpPr>
              <a:xfrm>
                <a:off x="1989961" y="1665409"/>
                <a:ext cx="413499" cy="266755"/>
                <a:chOff x="1371600" y="2038342"/>
                <a:chExt cx="609600" cy="393263"/>
              </a:xfrm>
            </p:grpSpPr>
            <p:cxnSp>
              <p:nvCxnSpPr>
                <p:cNvPr id="162" name="Straight Connector 161">
                  <a:extLst>
                    <a:ext uri="{FF2B5EF4-FFF2-40B4-BE49-F238E27FC236}">
                      <a16:creationId xmlns:a16="http://schemas.microsoft.com/office/drawing/2014/main" id="{CFD10EA6-5462-4949-A680-A532D0C9158F}"/>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3" name="Straight Connector 162">
                  <a:extLst>
                    <a:ext uri="{FF2B5EF4-FFF2-40B4-BE49-F238E27FC236}">
                      <a16:creationId xmlns:a16="http://schemas.microsoft.com/office/drawing/2014/main" id="{90483145-137A-4F8C-9D27-1A4713968D7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4" name="Straight Connector 163">
                  <a:extLst>
                    <a:ext uri="{FF2B5EF4-FFF2-40B4-BE49-F238E27FC236}">
                      <a16:creationId xmlns:a16="http://schemas.microsoft.com/office/drawing/2014/main" id="{A63343DD-B03A-44DF-9D42-4E76DF5A70C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5" name="Straight Connector 164">
                  <a:extLst>
                    <a:ext uri="{FF2B5EF4-FFF2-40B4-BE49-F238E27FC236}">
                      <a16:creationId xmlns:a16="http://schemas.microsoft.com/office/drawing/2014/main" id="{3B1F4C15-136F-493D-8637-F8F7217936A3}"/>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6" name="Straight Connector 165">
                  <a:extLst>
                    <a:ext uri="{FF2B5EF4-FFF2-40B4-BE49-F238E27FC236}">
                      <a16:creationId xmlns:a16="http://schemas.microsoft.com/office/drawing/2014/main" id="{B5AD5A85-290E-400C-91C2-7372EA7E5FB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7" name="Straight Connector 166">
                  <a:extLst>
                    <a:ext uri="{FF2B5EF4-FFF2-40B4-BE49-F238E27FC236}">
                      <a16:creationId xmlns:a16="http://schemas.microsoft.com/office/drawing/2014/main" id="{1592B79E-17E0-4654-AB9C-0BA69CD0D5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8" name="Straight Connector 167">
                  <a:extLst>
                    <a:ext uri="{FF2B5EF4-FFF2-40B4-BE49-F238E27FC236}">
                      <a16:creationId xmlns:a16="http://schemas.microsoft.com/office/drawing/2014/main" id="{EEF9372B-04A3-4953-8B3B-CE64EDECB23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9" name="Straight Connector 168">
                  <a:extLst>
                    <a:ext uri="{FF2B5EF4-FFF2-40B4-BE49-F238E27FC236}">
                      <a16:creationId xmlns:a16="http://schemas.microsoft.com/office/drawing/2014/main" id="{100EC32E-26D7-43F5-A103-6285078C3A6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70" name="Straight Connector 169">
                  <a:extLst>
                    <a:ext uri="{FF2B5EF4-FFF2-40B4-BE49-F238E27FC236}">
                      <a16:creationId xmlns:a16="http://schemas.microsoft.com/office/drawing/2014/main" id="{775B1BF3-1E15-4007-B017-BB2F106EC75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9" name="Rectangle 158">
                <a:extLst>
                  <a:ext uri="{FF2B5EF4-FFF2-40B4-BE49-F238E27FC236}">
                    <a16:creationId xmlns:a16="http://schemas.microsoft.com/office/drawing/2014/main" id="{C7B75EC6-A349-4EA0-BE7E-C7FC4832924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60" name="Rectangle 159">
                <a:extLst>
                  <a:ext uri="{FF2B5EF4-FFF2-40B4-BE49-F238E27FC236}">
                    <a16:creationId xmlns:a16="http://schemas.microsoft.com/office/drawing/2014/main" id="{13157CB7-C20E-4F90-ABE0-44D7EC6724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61" name="Rectangle 160">
                <a:extLst>
                  <a:ext uri="{FF2B5EF4-FFF2-40B4-BE49-F238E27FC236}">
                    <a16:creationId xmlns:a16="http://schemas.microsoft.com/office/drawing/2014/main" id="{5B9B93D5-DC5C-4751-B844-336B0E2719C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55" name="Rectangle 154">
              <a:extLst>
                <a:ext uri="{FF2B5EF4-FFF2-40B4-BE49-F238E27FC236}">
                  <a16:creationId xmlns:a16="http://schemas.microsoft.com/office/drawing/2014/main" id="{33155B23-E8F7-4807-8FC6-15ED9606FEA7}"/>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rgbClr val="FFFFFF"/>
                  </a:solidFill>
                  <a:latin typeface="Calibri"/>
                </a:rPr>
                <a:t>web</a:t>
              </a:r>
              <a:endParaRPr lang="en-US" sz="687" kern="0" dirty="0">
                <a:solidFill>
                  <a:srgbClr val="FFFFFF"/>
                </a:solidFill>
                <a:latin typeface="Calibri"/>
              </a:endParaRPr>
            </a:p>
          </p:txBody>
        </p:sp>
      </p:grpSp>
      <p:sp>
        <p:nvSpPr>
          <p:cNvPr id="171" name="Rectangle 170">
            <a:extLst>
              <a:ext uri="{FF2B5EF4-FFF2-40B4-BE49-F238E27FC236}">
                <a16:creationId xmlns:a16="http://schemas.microsoft.com/office/drawing/2014/main" id="{2F67D4DF-53D6-4911-8209-B68DB7D14C0D}"/>
              </a:ext>
            </a:extLst>
          </p:cNvPr>
          <p:cNvSpPr/>
          <p:nvPr/>
        </p:nvSpPr>
        <p:spPr>
          <a:xfrm>
            <a:off x="684793" y="4601088"/>
            <a:ext cx="1181868" cy="600029"/>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2000" kern="0" dirty="0">
                <a:solidFill>
                  <a:srgbClr val="353535"/>
                </a:solidFill>
                <a:latin typeface="Calibri"/>
              </a:rPr>
              <a:t>queue</a:t>
            </a:r>
            <a:endParaRPr lang="en-US" sz="1200" kern="0" dirty="0">
              <a:solidFill>
                <a:srgbClr val="353535"/>
              </a:solidFill>
              <a:latin typeface="Calibri"/>
            </a:endParaRPr>
          </a:p>
        </p:txBody>
      </p:sp>
      <p:sp>
        <p:nvSpPr>
          <p:cNvPr id="172" name="Rectangle 171">
            <a:extLst>
              <a:ext uri="{FF2B5EF4-FFF2-40B4-BE49-F238E27FC236}">
                <a16:creationId xmlns:a16="http://schemas.microsoft.com/office/drawing/2014/main" id="{9A99A9D8-E7E2-46CE-B2FA-8A030415E87D}"/>
              </a:ext>
            </a:extLst>
          </p:cNvPr>
          <p:cNvSpPr/>
          <p:nvPr/>
        </p:nvSpPr>
        <p:spPr>
          <a:xfrm>
            <a:off x="2213014" y="4601086"/>
            <a:ext cx="1181870" cy="600031"/>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2000" kern="0" dirty="0">
                <a:solidFill>
                  <a:srgbClr val="353535"/>
                </a:solidFill>
                <a:latin typeface="Calibri"/>
              </a:rPr>
              <a:t>quotes-</a:t>
            </a:r>
            <a:r>
              <a:rPr lang="en-US" sz="2000" kern="0" dirty="0" err="1">
                <a:solidFill>
                  <a:srgbClr val="353535"/>
                </a:solidFill>
                <a:latin typeface="Calibri"/>
              </a:rPr>
              <a:t>api</a:t>
            </a:r>
            <a:endParaRPr lang="en-US" sz="1200" kern="0" dirty="0">
              <a:solidFill>
                <a:srgbClr val="353535"/>
              </a:solidFill>
              <a:latin typeface="Calibri"/>
            </a:endParaRPr>
          </a:p>
        </p:txBody>
      </p:sp>
      <p:sp>
        <p:nvSpPr>
          <p:cNvPr id="173" name="Rectangle 172">
            <a:extLst>
              <a:ext uri="{FF2B5EF4-FFF2-40B4-BE49-F238E27FC236}">
                <a16:creationId xmlns:a16="http://schemas.microsoft.com/office/drawing/2014/main" id="{E6D88BEF-C6E6-436D-8FDB-6111F0B1D74C}"/>
              </a:ext>
            </a:extLst>
          </p:cNvPr>
          <p:cNvSpPr/>
          <p:nvPr/>
        </p:nvSpPr>
        <p:spPr>
          <a:xfrm>
            <a:off x="1478941" y="3905269"/>
            <a:ext cx="1181870" cy="600031"/>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2000" kern="0" dirty="0">
                <a:solidFill>
                  <a:srgbClr val="FFFFFF"/>
                </a:solidFill>
                <a:latin typeface="Calibri"/>
              </a:rPr>
              <a:t>web</a:t>
            </a:r>
          </a:p>
        </p:txBody>
      </p:sp>
      <p:pic>
        <p:nvPicPr>
          <p:cNvPr id="175" name="Graphic 174">
            <a:extLst>
              <a:ext uri="{FF2B5EF4-FFF2-40B4-BE49-F238E27FC236}">
                <a16:creationId xmlns:a16="http://schemas.microsoft.com/office/drawing/2014/main" id="{CC48B6F4-EC7F-4593-AAA5-94C808EB900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05839" y="5296903"/>
            <a:ext cx="476250" cy="476250"/>
          </a:xfrm>
          <a:prstGeom prst="rect">
            <a:avLst/>
          </a:prstGeom>
        </p:spPr>
      </p:pic>
      <p:pic>
        <p:nvPicPr>
          <p:cNvPr id="176" name="Graphic 175">
            <a:extLst>
              <a:ext uri="{FF2B5EF4-FFF2-40B4-BE49-F238E27FC236}">
                <a16:creationId xmlns:a16="http://schemas.microsoft.com/office/drawing/2014/main" id="{EB8868D3-1A4F-4C66-B8BA-8EF798FB5E3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526071" y="5147167"/>
            <a:ext cx="476250" cy="476250"/>
          </a:xfrm>
          <a:prstGeom prst="rect">
            <a:avLst/>
          </a:prstGeom>
        </p:spPr>
      </p:pic>
      <p:pic>
        <p:nvPicPr>
          <p:cNvPr id="177" name="Graphic 176">
            <a:extLst>
              <a:ext uri="{FF2B5EF4-FFF2-40B4-BE49-F238E27FC236}">
                <a16:creationId xmlns:a16="http://schemas.microsoft.com/office/drawing/2014/main" id="{12BBC382-FFDB-4FA7-87FB-FBBC49DFD2E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526071" y="2708787"/>
            <a:ext cx="476250" cy="476250"/>
          </a:xfrm>
          <a:prstGeom prst="rect">
            <a:avLst/>
          </a:prstGeom>
        </p:spPr>
      </p:pic>
      <p:grpSp>
        <p:nvGrpSpPr>
          <p:cNvPr id="178" name="Group 177">
            <a:extLst>
              <a:ext uri="{FF2B5EF4-FFF2-40B4-BE49-F238E27FC236}">
                <a16:creationId xmlns:a16="http://schemas.microsoft.com/office/drawing/2014/main" id="{3A5F6D09-7B9D-474E-8CE3-C907711059E0}"/>
              </a:ext>
            </a:extLst>
          </p:cNvPr>
          <p:cNvGrpSpPr/>
          <p:nvPr/>
        </p:nvGrpSpPr>
        <p:grpSpPr>
          <a:xfrm>
            <a:off x="8552696" y="2164746"/>
            <a:ext cx="721037" cy="444217"/>
            <a:chOff x="3240661" y="1005909"/>
            <a:chExt cx="540854" cy="333210"/>
          </a:xfrm>
        </p:grpSpPr>
        <p:grpSp>
          <p:nvGrpSpPr>
            <p:cNvPr id="179" name="Group 178">
              <a:extLst>
                <a:ext uri="{FF2B5EF4-FFF2-40B4-BE49-F238E27FC236}">
                  <a16:creationId xmlns:a16="http://schemas.microsoft.com/office/drawing/2014/main" id="{C072E706-AD2F-4B91-806F-5CDA0E5AC86D}"/>
                </a:ext>
              </a:extLst>
            </p:cNvPr>
            <p:cNvGrpSpPr/>
            <p:nvPr/>
          </p:nvGrpSpPr>
          <p:grpSpPr>
            <a:xfrm>
              <a:off x="3240661" y="1005909"/>
              <a:ext cx="540854" cy="333210"/>
              <a:chOff x="1926169" y="1632181"/>
              <a:chExt cx="540854" cy="333210"/>
            </a:xfrm>
          </p:grpSpPr>
          <p:sp>
            <p:nvSpPr>
              <p:cNvPr id="181" name="Rectangle 180">
                <a:extLst>
                  <a:ext uri="{FF2B5EF4-FFF2-40B4-BE49-F238E27FC236}">
                    <a16:creationId xmlns:a16="http://schemas.microsoft.com/office/drawing/2014/main" id="{7B8086AF-BFB3-4D57-88B0-0288869F9616}"/>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2" name="Rectangle 181">
                <a:extLst>
                  <a:ext uri="{FF2B5EF4-FFF2-40B4-BE49-F238E27FC236}">
                    <a16:creationId xmlns:a16="http://schemas.microsoft.com/office/drawing/2014/main" id="{2B48AF98-E030-4471-A07C-2BAF5DDBEF8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83" name="Group 182">
                <a:extLst>
                  <a:ext uri="{FF2B5EF4-FFF2-40B4-BE49-F238E27FC236}">
                    <a16:creationId xmlns:a16="http://schemas.microsoft.com/office/drawing/2014/main" id="{EAB7EA8A-B68F-447C-9015-993E3080E123}"/>
                  </a:ext>
                </a:extLst>
              </p:cNvPr>
              <p:cNvGrpSpPr/>
              <p:nvPr/>
            </p:nvGrpSpPr>
            <p:grpSpPr>
              <a:xfrm>
                <a:off x="1989961" y="1665409"/>
                <a:ext cx="413499" cy="266755"/>
                <a:chOff x="1371600" y="2038342"/>
                <a:chExt cx="609600" cy="393263"/>
              </a:xfrm>
            </p:grpSpPr>
            <p:cxnSp>
              <p:nvCxnSpPr>
                <p:cNvPr id="187" name="Straight Connector 186">
                  <a:extLst>
                    <a:ext uri="{FF2B5EF4-FFF2-40B4-BE49-F238E27FC236}">
                      <a16:creationId xmlns:a16="http://schemas.microsoft.com/office/drawing/2014/main" id="{62C825E9-CB90-494D-BA2D-40D5248D88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88" name="Straight Connector 187">
                  <a:extLst>
                    <a:ext uri="{FF2B5EF4-FFF2-40B4-BE49-F238E27FC236}">
                      <a16:creationId xmlns:a16="http://schemas.microsoft.com/office/drawing/2014/main" id="{C1761E05-E6C8-4661-BEA4-FE1F50673131}"/>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89" name="Straight Connector 188">
                  <a:extLst>
                    <a:ext uri="{FF2B5EF4-FFF2-40B4-BE49-F238E27FC236}">
                      <a16:creationId xmlns:a16="http://schemas.microsoft.com/office/drawing/2014/main" id="{9E913D04-F358-4376-8B3B-880AD89D6BB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90" name="Straight Connector 189">
                  <a:extLst>
                    <a:ext uri="{FF2B5EF4-FFF2-40B4-BE49-F238E27FC236}">
                      <a16:creationId xmlns:a16="http://schemas.microsoft.com/office/drawing/2014/main" id="{646A310A-647D-4A07-8E7A-ABC8C8FCFE5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91" name="Straight Connector 190">
                  <a:extLst>
                    <a:ext uri="{FF2B5EF4-FFF2-40B4-BE49-F238E27FC236}">
                      <a16:creationId xmlns:a16="http://schemas.microsoft.com/office/drawing/2014/main" id="{C671970D-DEB2-41D5-9B5E-682D7217AC8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92" name="Straight Connector 191">
                  <a:extLst>
                    <a:ext uri="{FF2B5EF4-FFF2-40B4-BE49-F238E27FC236}">
                      <a16:creationId xmlns:a16="http://schemas.microsoft.com/office/drawing/2014/main" id="{9B429477-DC58-4A00-8983-B0D0F71C311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93" name="Straight Connector 192">
                  <a:extLst>
                    <a:ext uri="{FF2B5EF4-FFF2-40B4-BE49-F238E27FC236}">
                      <a16:creationId xmlns:a16="http://schemas.microsoft.com/office/drawing/2014/main" id="{1E1B32C8-9E23-44AA-B7D6-EB1195E00619}"/>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94" name="Straight Connector 193">
                  <a:extLst>
                    <a:ext uri="{FF2B5EF4-FFF2-40B4-BE49-F238E27FC236}">
                      <a16:creationId xmlns:a16="http://schemas.microsoft.com/office/drawing/2014/main" id="{7F44F07C-B092-4DC8-B65E-E3344E694E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95" name="Straight Connector 194">
                  <a:extLst>
                    <a:ext uri="{FF2B5EF4-FFF2-40B4-BE49-F238E27FC236}">
                      <a16:creationId xmlns:a16="http://schemas.microsoft.com/office/drawing/2014/main" id="{B37911B7-9888-41B6-B375-4666B5383F8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84" name="Rectangle 183">
                <a:extLst>
                  <a:ext uri="{FF2B5EF4-FFF2-40B4-BE49-F238E27FC236}">
                    <a16:creationId xmlns:a16="http://schemas.microsoft.com/office/drawing/2014/main" id="{785DA312-68A6-4237-93CD-0840BEE6ACF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5" name="Rectangle 184">
                <a:extLst>
                  <a:ext uri="{FF2B5EF4-FFF2-40B4-BE49-F238E27FC236}">
                    <a16:creationId xmlns:a16="http://schemas.microsoft.com/office/drawing/2014/main" id="{4BD0B885-F744-4024-9B75-AAEEE59110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6" name="Rectangle 185">
                <a:extLst>
                  <a:ext uri="{FF2B5EF4-FFF2-40B4-BE49-F238E27FC236}">
                    <a16:creationId xmlns:a16="http://schemas.microsoft.com/office/drawing/2014/main" id="{E0584051-EFB7-4E30-88FC-ADC9930781AB}"/>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80" name="Rectangle 179">
              <a:extLst>
                <a:ext uri="{FF2B5EF4-FFF2-40B4-BE49-F238E27FC236}">
                  <a16:creationId xmlns:a16="http://schemas.microsoft.com/office/drawing/2014/main" id="{3BE5ED85-F890-4378-9D70-281606031B7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196" name="Group 195">
            <a:extLst>
              <a:ext uri="{FF2B5EF4-FFF2-40B4-BE49-F238E27FC236}">
                <a16:creationId xmlns:a16="http://schemas.microsoft.com/office/drawing/2014/main" id="{0D73A1F5-BCD0-4D3B-9A45-1385D03CFF52}"/>
              </a:ext>
            </a:extLst>
          </p:cNvPr>
          <p:cNvGrpSpPr/>
          <p:nvPr/>
        </p:nvGrpSpPr>
        <p:grpSpPr>
          <a:xfrm>
            <a:off x="9273568" y="2164063"/>
            <a:ext cx="721037" cy="444217"/>
            <a:chOff x="3240661" y="1005909"/>
            <a:chExt cx="540854" cy="333210"/>
          </a:xfrm>
        </p:grpSpPr>
        <p:grpSp>
          <p:nvGrpSpPr>
            <p:cNvPr id="197" name="Group 196">
              <a:extLst>
                <a:ext uri="{FF2B5EF4-FFF2-40B4-BE49-F238E27FC236}">
                  <a16:creationId xmlns:a16="http://schemas.microsoft.com/office/drawing/2014/main" id="{0A534B9B-C204-41A3-91E7-5410498B897D}"/>
                </a:ext>
              </a:extLst>
            </p:cNvPr>
            <p:cNvGrpSpPr/>
            <p:nvPr/>
          </p:nvGrpSpPr>
          <p:grpSpPr>
            <a:xfrm>
              <a:off x="3240661" y="1005909"/>
              <a:ext cx="540854" cy="333210"/>
              <a:chOff x="1926169" y="1632181"/>
              <a:chExt cx="540854" cy="333210"/>
            </a:xfrm>
          </p:grpSpPr>
          <p:sp>
            <p:nvSpPr>
              <p:cNvPr id="199" name="Rectangle 198">
                <a:extLst>
                  <a:ext uri="{FF2B5EF4-FFF2-40B4-BE49-F238E27FC236}">
                    <a16:creationId xmlns:a16="http://schemas.microsoft.com/office/drawing/2014/main" id="{855631DB-0031-4062-B91D-9825DABC6B9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0" name="Rectangle 199">
                <a:extLst>
                  <a:ext uri="{FF2B5EF4-FFF2-40B4-BE49-F238E27FC236}">
                    <a16:creationId xmlns:a16="http://schemas.microsoft.com/office/drawing/2014/main" id="{23FC5BDB-69BA-4825-B843-675352CF4D7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01" name="Group 200">
                <a:extLst>
                  <a:ext uri="{FF2B5EF4-FFF2-40B4-BE49-F238E27FC236}">
                    <a16:creationId xmlns:a16="http://schemas.microsoft.com/office/drawing/2014/main" id="{A2EACB78-D2CD-4DC6-99B0-9C149831EEF3}"/>
                  </a:ext>
                </a:extLst>
              </p:cNvPr>
              <p:cNvGrpSpPr/>
              <p:nvPr/>
            </p:nvGrpSpPr>
            <p:grpSpPr>
              <a:xfrm>
                <a:off x="1989961" y="1665409"/>
                <a:ext cx="413499" cy="266755"/>
                <a:chOff x="1371600" y="2038342"/>
                <a:chExt cx="609600" cy="393263"/>
              </a:xfrm>
            </p:grpSpPr>
            <p:cxnSp>
              <p:nvCxnSpPr>
                <p:cNvPr id="205" name="Straight Connector 204">
                  <a:extLst>
                    <a:ext uri="{FF2B5EF4-FFF2-40B4-BE49-F238E27FC236}">
                      <a16:creationId xmlns:a16="http://schemas.microsoft.com/office/drawing/2014/main" id="{3913A33C-241A-4746-A81C-6EA0EAB5EA1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06" name="Straight Connector 205">
                  <a:extLst>
                    <a:ext uri="{FF2B5EF4-FFF2-40B4-BE49-F238E27FC236}">
                      <a16:creationId xmlns:a16="http://schemas.microsoft.com/office/drawing/2014/main" id="{8782FE33-F115-4A86-A0E7-E632ED9381E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07" name="Straight Connector 206">
                  <a:extLst>
                    <a:ext uri="{FF2B5EF4-FFF2-40B4-BE49-F238E27FC236}">
                      <a16:creationId xmlns:a16="http://schemas.microsoft.com/office/drawing/2014/main" id="{67779353-5F33-4358-AC9A-61454CA01E36}"/>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08" name="Straight Connector 207">
                  <a:extLst>
                    <a:ext uri="{FF2B5EF4-FFF2-40B4-BE49-F238E27FC236}">
                      <a16:creationId xmlns:a16="http://schemas.microsoft.com/office/drawing/2014/main" id="{371BEBFB-33EA-4427-BFB3-55F41EB4E23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09" name="Straight Connector 208">
                  <a:extLst>
                    <a:ext uri="{FF2B5EF4-FFF2-40B4-BE49-F238E27FC236}">
                      <a16:creationId xmlns:a16="http://schemas.microsoft.com/office/drawing/2014/main" id="{1CC786DC-75DF-4539-93EB-D2883814A09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10" name="Straight Connector 209">
                  <a:extLst>
                    <a:ext uri="{FF2B5EF4-FFF2-40B4-BE49-F238E27FC236}">
                      <a16:creationId xmlns:a16="http://schemas.microsoft.com/office/drawing/2014/main" id="{59364805-1019-44F2-BE1C-AFA3904AB98D}"/>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11" name="Straight Connector 210">
                  <a:extLst>
                    <a:ext uri="{FF2B5EF4-FFF2-40B4-BE49-F238E27FC236}">
                      <a16:creationId xmlns:a16="http://schemas.microsoft.com/office/drawing/2014/main" id="{0C294021-5EDB-4B40-AF5F-6E4176C06682}"/>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12" name="Straight Connector 211">
                  <a:extLst>
                    <a:ext uri="{FF2B5EF4-FFF2-40B4-BE49-F238E27FC236}">
                      <a16:creationId xmlns:a16="http://schemas.microsoft.com/office/drawing/2014/main" id="{577951BE-4D25-41D1-88B7-2E4F95BCA98D}"/>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13" name="Straight Connector 212">
                  <a:extLst>
                    <a:ext uri="{FF2B5EF4-FFF2-40B4-BE49-F238E27FC236}">
                      <a16:creationId xmlns:a16="http://schemas.microsoft.com/office/drawing/2014/main" id="{C30F14F1-CA60-4AF7-8C90-374ABA1DDEA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02" name="Rectangle 201">
                <a:extLst>
                  <a:ext uri="{FF2B5EF4-FFF2-40B4-BE49-F238E27FC236}">
                    <a16:creationId xmlns:a16="http://schemas.microsoft.com/office/drawing/2014/main" id="{D0D8FC81-1753-44BA-99DE-1B815F4C1B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3" name="Rectangle 202">
                <a:extLst>
                  <a:ext uri="{FF2B5EF4-FFF2-40B4-BE49-F238E27FC236}">
                    <a16:creationId xmlns:a16="http://schemas.microsoft.com/office/drawing/2014/main" id="{16CC0635-E785-42C5-8F4C-798626288B4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4" name="Rectangle 203">
                <a:extLst>
                  <a:ext uri="{FF2B5EF4-FFF2-40B4-BE49-F238E27FC236}">
                    <a16:creationId xmlns:a16="http://schemas.microsoft.com/office/drawing/2014/main" id="{01F3B7EA-3535-428F-AF36-DACC7705194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98" name="Rectangle 197">
              <a:extLst>
                <a:ext uri="{FF2B5EF4-FFF2-40B4-BE49-F238E27FC236}">
                  <a16:creationId xmlns:a16="http://schemas.microsoft.com/office/drawing/2014/main" id="{DEFBF4E9-B817-40BA-867A-64BF5F737294}"/>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grpSp>
        <p:nvGrpSpPr>
          <p:cNvPr id="214" name="Group 213">
            <a:extLst>
              <a:ext uri="{FF2B5EF4-FFF2-40B4-BE49-F238E27FC236}">
                <a16:creationId xmlns:a16="http://schemas.microsoft.com/office/drawing/2014/main" id="{376C1895-F7C6-4B9B-B71B-0B3060AFCCFE}"/>
              </a:ext>
            </a:extLst>
          </p:cNvPr>
          <p:cNvGrpSpPr/>
          <p:nvPr/>
        </p:nvGrpSpPr>
        <p:grpSpPr>
          <a:xfrm>
            <a:off x="8552696" y="4144335"/>
            <a:ext cx="721037" cy="444217"/>
            <a:chOff x="3240661" y="1005909"/>
            <a:chExt cx="540854" cy="333210"/>
          </a:xfrm>
        </p:grpSpPr>
        <p:grpSp>
          <p:nvGrpSpPr>
            <p:cNvPr id="215" name="Group 214">
              <a:extLst>
                <a:ext uri="{FF2B5EF4-FFF2-40B4-BE49-F238E27FC236}">
                  <a16:creationId xmlns:a16="http://schemas.microsoft.com/office/drawing/2014/main" id="{E469CC7A-5AFE-480D-8991-9F8A103DB6A1}"/>
                </a:ext>
              </a:extLst>
            </p:cNvPr>
            <p:cNvGrpSpPr/>
            <p:nvPr/>
          </p:nvGrpSpPr>
          <p:grpSpPr>
            <a:xfrm>
              <a:off x="3240661" y="1005909"/>
              <a:ext cx="540854" cy="333210"/>
              <a:chOff x="1926169" y="1632181"/>
              <a:chExt cx="540854" cy="333210"/>
            </a:xfrm>
          </p:grpSpPr>
          <p:sp>
            <p:nvSpPr>
              <p:cNvPr id="217" name="Rectangle 216">
                <a:extLst>
                  <a:ext uri="{FF2B5EF4-FFF2-40B4-BE49-F238E27FC236}">
                    <a16:creationId xmlns:a16="http://schemas.microsoft.com/office/drawing/2014/main" id="{93442885-6935-4FA6-ACAD-72F9F47A91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18" name="Rectangle 217">
                <a:extLst>
                  <a:ext uri="{FF2B5EF4-FFF2-40B4-BE49-F238E27FC236}">
                    <a16:creationId xmlns:a16="http://schemas.microsoft.com/office/drawing/2014/main" id="{A485AC7B-8B4D-4D3A-904F-3C0BD8F975F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19" name="Group 218">
                <a:extLst>
                  <a:ext uri="{FF2B5EF4-FFF2-40B4-BE49-F238E27FC236}">
                    <a16:creationId xmlns:a16="http://schemas.microsoft.com/office/drawing/2014/main" id="{F03EFEDB-43A1-46E3-AD6E-B4B12EA3D0AF}"/>
                  </a:ext>
                </a:extLst>
              </p:cNvPr>
              <p:cNvGrpSpPr/>
              <p:nvPr/>
            </p:nvGrpSpPr>
            <p:grpSpPr>
              <a:xfrm>
                <a:off x="1989961" y="1665409"/>
                <a:ext cx="413499" cy="266755"/>
                <a:chOff x="1371600" y="2038342"/>
                <a:chExt cx="609600" cy="393263"/>
              </a:xfrm>
            </p:grpSpPr>
            <p:cxnSp>
              <p:nvCxnSpPr>
                <p:cNvPr id="223" name="Straight Connector 222">
                  <a:extLst>
                    <a:ext uri="{FF2B5EF4-FFF2-40B4-BE49-F238E27FC236}">
                      <a16:creationId xmlns:a16="http://schemas.microsoft.com/office/drawing/2014/main" id="{2BDB666B-246B-4F26-9489-50F02B91BDA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24" name="Straight Connector 223">
                  <a:extLst>
                    <a:ext uri="{FF2B5EF4-FFF2-40B4-BE49-F238E27FC236}">
                      <a16:creationId xmlns:a16="http://schemas.microsoft.com/office/drawing/2014/main" id="{60E9B53A-B0C7-4740-8E8F-4C7AA9F539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25" name="Straight Connector 224">
                  <a:extLst>
                    <a:ext uri="{FF2B5EF4-FFF2-40B4-BE49-F238E27FC236}">
                      <a16:creationId xmlns:a16="http://schemas.microsoft.com/office/drawing/2014/main" id="{3C39ABF0-6FC8-4974-88B5-32E178D3026F}"/>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26" name="Straight Connector 225">
                  <a:extLst>
                    <a:ext uri="{FF2B5EF4-FFF2-40B4-BE49-F238E27FC236}">
                      <a16:creationId xmlns:a16="http://schemas.microsoft.com/office/drawing/2014/main" id="{E7AD2A58-F5F7-48B3-9FCB-DB90ABD96D7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27" name="Straight Connector 226">
                  <a:extLst>
                    <a:ext uri="{FF2B5EF4-FFF2-40B4-BE49-F238E27FC236}">
                      <a16:creationId xmlns:a16="http://schemas.microsoft.com/office/drawing/2014/main" id="{9408DF54-D18B-430D-B76B-F6826D59A8F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28" name="Straight Connector 227">
                  <a:extLst>
                    <a:ext uri="{FF2B5EF4-FFF2-40B4-BE49-F238E27FC236}">
                      <a16:creationId xmlns:a16="http://schemas.microsoft.com/office/drawing/2014/main" id="{D37D79B6-0005-4C7D-9C3F-1AADF1FCE2E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29" name="Straight Connector 228">
                  <a:extLst>
                    <a:ext uri="{FF2B5EF4-FFF2-40B4-BE49-F238E27FC236}">
                      <a16:creationId xmlns:a16="http://schemas.microsoft.com/office/drawing/2014/main" id="{DF8BC2EF-0592-45B6-841C-170AF352E9D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30" name="Straight Connector 229">
                  <a:extLst>
                    <a:ext uri="{FF2B5EF4-FFF2-40B4-BE49-F238E27FC236}">
                      <a16:creationId xmlns:a16="http://schemas.microsoft.com/office/drawing/2014/main" id="{5D805C1A-9D15-4252-8FA6-ABB78FD468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31" name="Straight Connector 230">
                  <a:extLst>
                    <a:ext uri="{FF2B5EF4-FFF2-40B4-BE49-F238E27FC236}">
                      <a16:creationId xmlns:a16="http://schemas.microsoft.com/office/drawing/2014/main" id="{6F278487-159B-49E1-A6FF-6B094E07A2A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20" name="Rectangle 219">
                <a:extLst>
                  <a:ext uri="{FF2B5EF4-FFF2-40B4-BE49-F238E27FC236}">
                    <a16:creationId xmlns:a16="http://schemas.microsoft.com/office/drawing/2014/main" id="{B376453C-C86A-4136-96CA-465505D8C88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21" name="Rectangle 220">
                <a:extLst>
                  <a:ext uri="{FF2B5EF4-FFF2-40B4-BE49-F238E27FC236}">
                    <a16:creationId xmlns:a16="http://schemas.microsoft.com/office/drawing/2014/main" id="{81075BB4-1EE3-47D2-B136-C8B81D405D67}"/>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22" name="Rectangle 221">
                <a:extLst>
                  <a:ext uri="{FF2B5EF4-FFF2-40B4-BE49-F238E27FC236}">
                    <a16:creationId xmlns:a16="http://schemas.microsoft.com/office/drawing/2014/main" id="{9AB78728-A7E6-4850-BF4A-A1EEEEE5EEC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16" name="Rectangle 215">
              <a:extLst>
                <a:ext uri="{FF2B5EF4-FFF2-40B4-BE49-F238E27FC236}">
                  <a16:creationId xmlns:a16="http://schemas.microsoft.com/office/drawing/2014/main" id="{DCAA2F82-60F7-4DD3-9F3E-972616A3AEB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232" name="Group 231">
            <a:extLst>
              <a:ext uri="{FF2B5EF4-FFF2-40B4-BE49-F238E27FC236}">
                <a16:creationId xmlns:a16="http://schemas.microsoft.com/office/drawing/2014/main" id="{4EBD91F2-DBFF-4F3E-8F06-EFE170B17D24}"/>
              </a:ext>
            </a:extLst>
          </p:cNvPr>
          <p:cNvGrpSpPr/>
          <p:nvPr/>
        </p:nvGrpSpPr>
        <p:grpSpPr>
          <a:xfrm>
            <a:off x="8552696" y="3738445"/>
            <a:ext cx="721037" cy="444217"/>
            <a:chOff x="3240661" y="1005909"/>
            <a:chExt cx="540854" cy="333210"/>
          </a:xfrm>
        </p:grpSpPr>
        <p:grpSp>
          <p:nvGrpSpPr>
            <p:cNvPr id="233" name="Group 232">
              <a:extLst>
                <a:ext uri="{FF2B5EF4-FFF2-40B4-BE49-F238E27FC236}">
                  <a16:creationId xmlns:a16="http://schemas.microsoft.com/office/drawing/2014/main" id="{E6D794D7-C7B7-4BB9-9746-A8B5280B7C98}"/>
                </a:ext>
              </a:extLst>
            </p:cNvPr>
            <p:cNvGrpSpPr/>
            <p:nvPr/>
          </p:nvGrpSpPr>
          <p:grpSpPr>
            <a:xfrm>
              <a:off x="3240661" y="1005909"/>
              <a:ext cx="540854" cy="333210"/>
              <a:chOff x="1926169" y="1632181"/>
              <a:chExt cx="540854" cy="333210"/>
            </a:xfrm>
          </p:grpSpPr>
          <p:sp>
            <p:nvSpPr>
              <p:cNvPr id="235" name="Rectangle 234">
                <a:extLst>
                  <a:ext uri="{FF2B5EF4-FFF2-40B4-BE49-F238E27FC236}">
                    <a16:creationId xmlns:a16="http://schemas.microsoft.com/office/drawing/2014/main" id="{1669666E-4461-4511-8ED5-9EEA7C3DD0A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36" name="Rectangle 235">
                <a:extLst>
                  <a:ext uri="{FF2B5EF4-FFF2-40B4-BE49-F238E27FC236}">
                    <a16:creationId xmlns:a16="http://schemas.microsoft.com/office/drawing/2014/main" id="{AAE067AA-C4A3-41A6-9B0A-91EB57117CB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37" name="Group 236">
                <a:extLst>
                  <a:ext uri="{FF2B5EF4-FFF2-40B4-BE49-F238E27FC236}">
                    <a16:creationId xmlns:a16="http://schemas.microsoft.com/office/drawing/2014/main" id="{76BB8B3E-119F-48A2-AA5C-E1E4D912A1DE}"/>
                  </a:ext>
                </a:extLst>
              </p:cNvPr>
              <p:cNvGrpSpPr/>
              <p:nvPr/>
            </p:nvGrpSpPr>
            <p:grpSpPr>
              <a:xfrm>
                <a:off x="1989961" y="1665409"/>
                <a:ext cx="413499" cy="266755"/>
                <a:chOff x="1371600" y="2038342"/>
                <a:chExt cx="609600" cy="393263"/>
              </a:xfrm>
            </p:grpSpPr>
            <p:cxnSp>
              <p:nvCxnSpPr>
                <p:cNvPr id="241" name="Straight Connector 240">
                  <a:extLst>
                    <a:ext uri="{FF2B5EF4-FFF2-40B4-BE49-F238E27FC236}">
                      <a16:creationId xmlns:a16="http://schemas.microsoft.com/office/drawing/2014/main" id="{C4A4BBA0-559B-40AA-9DEA-8E112A7AC31F}"/>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42" name="Straight Connector 241">
                  <a:extLst>
                    <a:ext uri="{FF2B5EF4-FFF2-40B4-BE49-F238E27FC236}">
                      <a16:creationId xmlns:a16="http://schemas.microsoft.com/office/drawing/2014/main" id="{D8B7C430-ACE4-4CAE-8B13-D3FEBF71C8C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43" name="Straight Connector 242">
                  <a:extLst>
                    <a:ext uri="{FF2B5EF4-FFF2-40B4-BE49-F238E27FC236}">
                      <a16:creationId xmlns:a16="http://schemas.microsoft.com/office/drawing/2014/main" id="{308CF5BC-B36D-4E38-927A-6199E6176B21}"/>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44" name="Straight Connector 243">
                  <a:extLst>
                    <a:ext uri="{FF2B5EF4-FFF2-40B4-BE49-F238E27FC236}">
                      <a16:creationId xmlns:a16="http://schemas.microsoft.com/office/drawing/2014/main" id="{2F3EF6A0-8AAB-475C-9612-459F6A29355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45" name="Straight Connector 244">
                  <a:extLst>
                    <a:ext uri="{FF2B5EF4-FFF2-40B4-BE49-F238E27FC236}">
                      <a16:creationId xmlns:a16="http://schemas.microsoft.com/office/drawing/2014/main" id="{5C30271B-BD31-4982-9503-459FF614FDC2}"/>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46" name="Straight Connector 245">
                  <a:extLst>
                    <a:ext uri="{FF2B5EF4-FFF2-40B4-BE49-F238E27FC236}">
                      <a16:creationId xmlns:a16="http://schemas.microsoft.com/office/drawing/2014/main" id="{647C7986-C6CD-4622-9846-73E5181D89E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47" name="Straight Connector 246">
                  <a:extLst>
                    <a:ext uri="{FF2B5EF4-FFF2-40B4-BE49-F238E27FC236}">
                      <a16:creationId xmlns:a16="http://schemas.microsoft.com/office/drawing/2014/main" id="{4645E537-0530-443D-A86E-7450F4B6C780}"/>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48" name="Straight Connector 247">
                  <a:extLst>
                    <a:ext uri="{FF2B5EF4-FFF2-40B4-BE49-F238E27FC236}">
                      <a16:creationId xmlns:a16="http://schemas.microsoft.com/office/drawing/2014/main" id="{D73D5D6F-1554-4981-94F6-6A5C387E3F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49" name="Straight Connector 248">
                  <a:extLst>
                    <a:ext uri="{FF2B5EF4-FFF2-40B4-BE49-F238E27FC236}">
                      <a16:creationId xmlns:a16="http://schemas.microsoft.com/office/drawing/2014/main" id="{F8D375DD-811F-475D-9393-052086B85D74}"/>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38" name="Rectangle 237">
                <a:extLst>
                  <a:ext uri="{FF2B5EF4-FFF2-40B4-BE49-F238E27FC236}">
                    <a16:creationId xmlns:a16="http://schemas.microsoft.com/office/drawing/2014/main" id="{44B97E1B-92A3-48A3-B9F5-B7FF0A625D1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39" name="Rectangle 238">
                <a:extLst>
                  <a:ext uri="{FF2B5EF4-FFF2-40B4-BE49-F238E27FC236}">
                    <a16:creationId xmlns:a16="http://schemas.microsoft.com/office/drawing/2014/main" id="{50C3157A-31AA-40DD-B4AC-E06CC67DCCB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40" name="Rectangle 239">
                <a:extLst>
                  <a:ext uri="{FF2B5EF4-FFF2-40B4-BE49-F238E27FC236}">
                    <a16:creationId xmlns:a16="http://schemas.microsoft.com/office/drawing/2014/main" id="{947CF98B-F207-4AF1-BAAF-ECEE6790BC1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34" name="Rectangle 233">
              <a:extLst>
                <a:ext uri="{FF2B5EF4-FFF2-40B4-BE49-F238E27FC236}">
                  <a16:creationId xmlns:a16="http://schemas.microsoft.com/office/drawing/2014/main" id="{860BB73A-E1CF-4DBE-A5C0-9B3635FBC6A5}"/>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chemeClr val="bg1"/>
                  </a:solidFill>
                  <a:latin typeface="Calibri"/>
                </a:rPr>
                <a:t>web</a:t>
              </a:r>
            </a:p>
          </p:txBody>
        </p:sp>
      </p:grpSp>
      <p:grpSp>
        <p:nvGrpSpPr>
          <p:cNvPr id="250" name="Group 249">
            <a:extLst>
              <a:ext uri="{FF2B5EF4-FFF2-40B4-BE49-F238E27FC236}">
                <a16:creationId xmlns:a16="http://schemas.microsoft.com/office/drawing/2014/main" id="{CD45BC3A-6830-45C0-B334-49C08A603D21}"/>
              </a:ext>
            </a:extLst>
          </p:cNvPr>
          <p:cNvGrpSpPr/>
          <p:nvPr/>
        </p:nvGrpSpPr>
        <p:grpSpPr>
          <a:xfrm>
            <a:off x="9273568" y="4144335"/>
            <a:ext cx="721037" cy="444217"/>
            <a:chOff x="3240661" y="1005909"/>
            <a:chExt cx="540854" cy="333210"/>
          </a:xfrm>
        </p:grpSpPr>
        <p:grpSp>
          <p:nvGrpSpPr>
            <p:cNvPr id="251" name="Group 250">
              <a:extLst>
                <a:ext uri="{FF2B5EF4-FFF2-40B4-BE49-F238E27FC236}">
                  <a16:creationId xmlns:a16="http://schemas.microsoft.com/office/drawing/2014/main" id="{874011A9-DBBA-408F-902C-CE8D248F5C59}"/>
                </a:ext>
              </a:extLst>
            </p:cNvPr>
            <p:cNvGrpSpPr/>
            <p:nvPr/>
          </p:nvGrpSpPr>
          <p:grpSpPr>
            <a:xfrm>
              <a:off x="3240661" y="1005909"/>
              <a:ext cx="540854" cy="333210"/>
              <a:chOff x="1926169" y="1632181"/>
              <a:chExt cx="540854" cy="333210"/>
            </a:xfrm>
          </p:grpSpPr>
          <p:sp>
            <p:nvSpPr>
              <p:cNvPr id="253" name="Rectangle 252">
                <a:extLst>
                  <a:ext uri="{FF2B5EF4-FFF2-40B4-BE49-F238E27FC236}">
                    <a16:creationId xmlns:a16="http://schemas.microsoft.com/office/drawing/2014/main" id="{262FCD1E-7263-4070-9817-8866C650EE49}"/>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54" name="Rectangle 253">
                <a:extLst>
                  <a:ext uri="{FF2B5EF4-FFF2-40B4-BE49-F238E27FC236}">
                    <a16:creationId xmlns:a16="http://schemas.microsoft.com/office/drawing/2014/main" id="{72CD2758-4C5D-4B8E-9653-AE331895E87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55" name="Group 254">
                <a:extLst>
                  <a:ext uri="{FF2B5EF4-FFF2-40B4-BE49-F238E27FC236}">
                    <a16:creationId xmlns:a16="http://schemas.microsoft.com/office/drawing/2014/main" id="{56636001-6201-4363-87B6-F6C534E00B15}"/>
                  </a:ext>
                </a:extLst>
              </p:cNvPr>
              <p:cNvGrpSpPr/>
              <p:nvPr/>
            </p:nvGrpSpPr>
            <p:grpSpPr>
              <a:xfrm>
                <a:off x="1989961" y="1665409"/>
                <a:ext cx="413499" cy="266755"/>
                <a:chOff x="1371600" y="2038342"/>
                <a:chExt cx="609600" cy="393263"/>
              </a:xfrm>
            </p:grpSpPr>
            <p:cxnSp>
              <p:nvCxnSpPr>
                <p:cNvPr id="259" name="Straight Connector 258">
                  <a:extLst>
                    <a:ext uri="{FF2B5EF4-FFF2-40B4-BE49-F238E27FC236}">
                      <a16:creationId xmlns:a16="http://schemas.microsoft.com/office/drawing/2014/main" id="{D3FF0D1D-70F5-4491-B344-4E8BA769ADB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60" name="Straight Connector 259">
                  <a:extLst>
                    <a:ext uri="{FF2B5EF4-FFF2-40B4-BE49-F238E27FC236}">
                      <a16:creationId xmlns:a16="http://schemas.microsoft.com/office/drawing/2014/main" id="{B3B2ECDB-BFC8-4D6C-AC6B-BE2631027EF6}"/>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61" name="Straight Connector 260">
                  <a:extLst>
                    <a:ext uri="{FF2B5EF4-FFF2-40B4-BE49-F238E27FC236}">
                      <a16:creationId xmlns:a16="http://schemas.microsoft.com/office/drawing/2014/main" id="{4D2D50D5-02EC-4CCF-91D0-39C2B0275229}"/>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62" name="Straight Connector 261">
                  <a:extLst>
                    <a:ext uri="{FF2B5EF4-FFF2-40B4-BE49-F238E27FC236}">
                      <a16:creationId xmlns:a16="http://schemas.microsoft.com/office/drawing/2014/main" id="{72299FB6-7C2D-4256-B330-84A2AB9799EF}"/>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63" name="Straight Connector 262">
                  <a:extLst>
                    <a:ext uri="{FF2B5EF4-FFF2-40B4-BE49-F238E27FC236}">
                      <a16:creationId xmlns:a16="http://schemas.microsoft.com/office/drawing/2014/main" id="{8ED09E2C-CC72-457F-A46D-464794AF50B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64" name="Straight Connector 263">
                  <a:extLst>
                    <a:ext uri="{FF2B5EF4-FFF2-40B4-BE49-F238E27FC236}">
                      <a16:creationId xmlns:a16="http://schemas.microsoft.com/office/drawing/2014/main" id="{DE03210B-3BEC-4A1F-BF96-A97CE7DB046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65" name="Straight Connector 264">
                  <a:extLst>
                    <a:ext uri="{FF2B5EF4-FFF2-40B4-BE49-F238E27FC236}">
                      <a16:creationId xmlns:a16="http://schemas.microsoft.com/office/drawing/2014/main" id="{A15A9832-5C00-4818-A1CC-60BA3C83315C}"/>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66" name="Straight Connector 265">
                  <a:extLst>
                    <a:ext uri="{FF2B5EF4-FFF2-40B4-BE49-F238E27FC236}">
                      <a16:creationId xmlns:a16="http://schemas.microsoft.com/office/drawing/2014/main" id="{EF1B853B-7657-4B2B-ACE3-B6852C42B01D}"/>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67" name="Straight Connector 266">
                  <a:extLst>
                    <a:ext uri="{FF2B5EF4-FFF2-40B4-BE49-F238E27FC236}">
                      <a16:creationId xmlns:a16="http://schemas.microsoft.com/office/drawing/2014/main" id="{D9BEA29D-0139-48DF-9F06-94A7EBE1E92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56" name="Rectangle 255">
                <a:extLst>
                  <a:ext uri="{FF2B5EF4-FFF2-40B4-BE49-F238E27FC236}">
                    <a16:creationId xmlns:a16="http://schemas.microsoft.com/office/drawing/2014/main" id="{9C09C531-F44E-4114-B1E3-6F8729EE426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57" name="Rectangle 256">
                <a:extLst>
                  <a:ext uri="{FF2B5EF4-FFF2-40B4-BE49-F238E27FC236}">
                    <a16:creationId xmlns:a16="http://schemas.microsoft.com/office/drawing/2014/main" id="{03268B48-4669-4342-B7EE-4A01B1BC51AF}"/>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58" name="Rectangle 257">
                <a:extLst>
                  <a:ext uri="{FF2B5EF4-FFF2-40B4-BE49-F238E27FC236}">
                    <a16:creationId xmlns:a16="http://schemas.microsoft.com/office/drawing/2014/main" id="{0E58C5A9-C98D-44C8-93E3-B7FBFB635C8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52" name="Rectangle 251">
              <a:extLst>
                <a:ext uri="{FF2B5EF4-FFF2-40B4-BE49-F238E27FC236}">
                  <a16:creationId xmlns:a16="http://schemas.microsoft.com/office/drawing/2014/main" id="{B4A887F8-7579-4D8D-A77A-28231BC07BBF}"/>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grpSp>
        <p:nvGrpSpPr>
          <p:cNvPr id="268" name="Group 267">
            <a:extLst>
              <a:ext uri="{FF2B5EF4-FFF2-40B4-BE49-F238E27FC236}">
                <a16:creationId xmlns:a16="http://schemas.microsoft.com/office/drawing/2014/main" id="{9C5F3D61-4306-46E8-BAB6-C75D63F87EDA}"/>
              </a:ext>
            </a:extLst>
          </p:cNvPr>
          <p:cNvGrpSpPr/>
          <p:nvPr/>
        </p:nvGrpSpPr>
        <p:grpSpPr>
          <a:xfrm>
            <a:off x="9273568" y="3738445"/>
            <a:ext cx="721037" cy="444217"/>
            <a:chOff x="3240661" y="1005909"/>
            <a:chExt cx="540854" cy="333210"/>
          </a:xfrm>
        </p:grpSpPr>
        <p:grpSp>
          <p:nvGrpSpPr>
            <p:cNvPr id="269" name="Group 268">
              <a:extLst>
                <a:ext uri="{FF2B5EF4-FFF2-40B4-BE49-F238E27FC236}">
                  <a16:creationId xmlns:a16="http://schemas.microsoft.com/office/drawing/2014/main" id="{2272EDAB-D986-4453-A7E4-9421224AB7EF}"/>
                </a:ext>
              </a:extLst>
            </p:cNvPr>
            <p:cNvGrpSpPr/>
            <p:nvPr/>
          </p:nvGrpSpPr>
          <p:grpSpPr>
            <a:xfrm>
              <a:off x="3240661" y="1005909"/>
              <a:ext cx="540854" cy="333210"/>
              <a:chOff x="1926169" y="1632181"/>
              <a:chExt cx="540854" cy="333210"/>
            </a:xfrm>
          </p:grpSpPr>
          <p:sp>
            <p:nvSpPr>
              <p:cNvPr id="271" name="Rectangle 270">
                <a:extLst>
                  <a:ext uri="{FF2B5EF4-FFF2-40B4-BE49-F238E27FC236}">
                    <a16:creationId xmlns:a16="http://schemas.microsoft.com/office/drawing/2014/main" id="{E39CA62A-6905-4D5E-9DFE-DC60132F56A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72" name="Rectangle 271">
                <a:extLst>
                  <a:ext uri="{FF2B5EF4-FFF2-40B4-BE49-F238E27FC236}">
                    <a16:creationId xmlns:a16="http://schemas.microsoft.com/office/drawing/2014/main" id="{1F0976A1-061F-4DDF-8039-CFF79A14FC2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73" name="Group 272">
                <a:extLst>
                  <a:ext uri="{FF2B5EF4-FFF2-40B4-BE49-F238E27FC236}">
                    <a16:creationId xmlns:a16="http://schemas.microsoft.com/office/drawing/2014/main" id="{D90401CE-861A-4899-930D-B5AE7C251CF6}"/>
                  </a:ext>
                </a:extLst>
              </p:cNvPr>
              <p:cNvGrpSpPr/>
              <p:nvPr/>
            </p:nvGrpSpPr>
            <p:grpSpPr>
              <a:xfrm>
                <a:off x="1989961" y="1665409"/>
                <a:ext cx="413499" cy="266755"/>
                <a:chOff x="1371600" y="2038342"/>
                <a:chExt cx="609600" cy="393263"/>
              </a:xfrm>
            </p:grpSpPr>
            <p:cxnSp>
              <p:nvCxnSpPr>
                <p:cNvPr id="277" name="Straight Connector 276">
                  <a:extLst>
                    <a:ext uri="{FF2B5EF4-FFF2-40B4-BE49-F238E27FC236}">
                      <a16:creationId xmlns:a16="http://schemas.microsoft.com/office/drawing/2014/main" id="{C74F0E07-C4E2-4D48-BF3D-92E744D9BECC}"/>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78" name="Straight Connector 277">
                  <a:extLst>
                    <a:ext uri="{FF2B5EF4-FFF2-40B4-BE49-F238E27FC236}">
                      <a16:creationId xmlns:a16="http://schemas.microsoft.com/office/drawing/2014/main" id="{AFFB52E8-B510-4D75-958F-64CBCE3588B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79" name="Straight Connector 278">
                  <a:extLst>
                    <a:ext uri="{FF2B5EF4-FFF2-40B4-BE49-F238E27FC236}">
                      <a16:creationId xmlns:a16="http://schemas.microsoft.com/office/drawing/2014/main" id="{435F6A28-1216-47B7-92D9-4C9CC30030D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80" name="Straight Connector 279">
                  <a:extLst>
                    <a:ext uri="{FF2B5EF4-FFF2-40B4-BE49-F238E27FC236}">
                      <a16:creationId xmlns:a16="http://schemas.microsoft.com/office/drawing/2014/main" id="{B92E3164-2146-48AD-9031-BD99028782F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81" name="Straight Connector 280">
                  <a:extLst>
                    <a:ext uri="{FF2B5EF4-FFF2-40B4-BE49-F238E27FC236}">
                      <a16:creationId xmlns:a16="http://schemas.microsoft.com/office/drawing/2014/main" id="{65AAE89D-CA6E-4338-86C6-C9760B51BA8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82" name="Straight Connector 281">
                  <a:extLst>
                    <a:ext uri="{FF2B5EF4-FFF2-40B4-BE49-F238E27FC236}">
                      <a16:creationId xmlns:a16="http://schemas.microsoft.com/office/drawing/2014/main" id="{451718E8-9E37-41F0-9317-79607E75EADC}"/>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83" name="Straight Connector 282">
                  <a:extLst>
                    <a:ext uri="{FF2B5EF4-FFF2-40B4-BE49-F238E27FC236}">
                      <a16:creationId xmlns:a16="http://schemas.microsoft.com/office/drawing/2014/main" id="{5853F00F-1403-482C-9E43-26D0DE2A05B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84" name="Straight Connector 283">
                  <a:extLst>
                    <a:ext uri="{FF2B5EF4-FFF2-40B4-BE49-F238E27FC236}">
                      <a16:creationId xmlns:a16="http://schemas.microsoft.com/office/drawing/2014/main" id="{14B50D4D-23C3-4EE1-8097-DC335E9556D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85" name="Straight Connector 284">
                  <a:extLst>
                    <a:ext uri="{FF2B5EF4-FFF2-40B4-BE49-F238E27FC236}">
                      <a16:creationId xmlns:a16="http://schemas.microsoft.com/office/drawing/2014/main" id="{0D542881-4073-4DB0-B632-1E35CBB3B60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74" name="Rectangle 273">
                <a:extLst>
                  <a:ext uri="{FF2B5EF4-FFF2-40B4-BE49-F238E27FC236}">
                    <a16:creationId xmlns:a16="http://schemas.microsoft.com/office/drawing/2014/main" id="{2698CA37-978E-4DEC-8575-B3F86BD4D2D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75" name="Rectangle 274">
                <a:extLst>
                  <a:ext uri="{FF2B5EF4-FFF2-40B4-BE49-F238E27FC236}">
                    <a16:creationId xmlns:a16="http://schemas.microsoft.com/office/drawing/2014/main" id="{0F7B3AEC-0695-45FF-BC18-5C3536F84C4C}"/>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76" name="Rectangle 275">
                <a:extLst>
                  <a:ext uri="{FF2B5EF4-FFF2-40B4-BE49-F238E27FC236}">
                    <a16:creationId xmlns:a16="http://schemas.microsoft.com/office/drawing/2014/main" id="{BFECC0C6-934F-490D-B6CB-15050D948CB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70" name="Rectangle 269">
              <a:extLst>
                <a:ext uri="{FF2B5EF4-FFF2-40B4-BE49-F238E27FC236}">
                  <a16:creationId xmlns:a16="http://schemas.microsoft.com/office/drawing/2014/main" id="{355D4F4E-67FB-4C3F-8B1D-C01848B1F3E6}"/>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rgbClr val="FFFFFF"/>
                  </a:solidFill>
                  <a:latin typeface="Calibri"/>
                </a:rPr>
                <a:t>web</a:t>
              </a:r>
              <a:endParaRPr lang="en-US" sz="687" kern="0" dirty="0">
                <a:solidFill>
                  <a:srgbClr val="FFFFFF"/>
                </a:solidFill>
                <a:latin typeface="Calibri"/>
              </a:endParaRPr>
            </a:p>
          </p:txBody>
        </p:sp>
      </p:grpSp>
      <p:grpSp>
        <p:nvGrpSpPr>
          <p:cNvPr id="286" name="Group 285">
            <a:extLst>
              <a:ext uri="{FF2B5EF4-FFF2-40B4-BE49-F238E27FC236}">
                <a16:creationId xmlns:a16="http://schemas.microsoft.com/office/drawing/2014/main" id="{D7FB7188-D41E-432F-BC02-80175AC124F7}"/>
              </a:ext>
            </a:extLst>
          </p:cNvPr>
          <p:cNvGrpSpPr/>
          <p:nvPr/>
        </p:nvGrpSpPr>
        <p:grpSpPr>
          <a:xfrm>
            <a:off x="8552696" y="4588552"/>
            <a:ext cx="721037" cy="444217"/>
            <a:chOff x="3240661" y="1005909"/>
            <a:chExt cx="540854" cy="333210"/>
          </a:xfrm>
        </p:grpSpPr>
        <p:grpSp>
          <p:nvGrpSpPr>
            <p:cNvPr id="287" name="Group 286">
              <a:extLst>
                <a:ext uri="{FF2B5EF4-FFF2-40B4-BE49-F238E27FC236}">
                  <a16:creationId xmlns:a16="http://schemas.microsoft.com/office/drawing/2014/main" id="{2EBCADFD-2A0D-445E-B6F7-2FCF804A4485}"/>
                </a:ext>
              </a:extLst>
            </p:cNvPr>
            <p:cNvGrpSpPr/>
            <p:nvPr/>
          </p:nvGrpSpPr>
          <p:grpSpPr>
            <a:xfrm>
              <a:off x="3240661" y="1005909"/>
              <a:ext cx="540854" cy="333210"/>
              <a:chOff x="1926169" y="1632181"/>
              <a:chExt cx="540854" cy="333210"/>
            </a:xfrm>
          </p:grpSpPr>
          <p:sp>
            <p:nvSpPr>
              <p:cNvPr id="289" name="Rectangle 288">
                <a:extLst>
                  <a:ext uri="{FF2B5EF4-FFF2-40B4-BE49-F238E27FC236}">
                    <a16:creationId xmlns:a16="http://schemas.microsoft.com/office/drawing/2014/main" id="{A50D1A50-F05D-41A8-9862-870F7FE52AD6}"/>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90" name="Rectangle 289">
                <a:extLst>
                  <a:ext uri="{FF2B5EF4-FFF2-40B4-BE49-F238E27FC236}">
                    <a16:creationId xmlns:a16="http://schemas.microsoft.com/office/drawing/2014/main" id="{8FDE24EB-E8D7-4D40-AA48-8313416694F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91" name="Group 290">
                <a:extLst>
                  <a:ext uri="{FF2B5EF4-FFF2-40B4-BE49-F238E27FC236}">
                    <a16:creationId xmlns:a16="http://schemas.microsoft.com/office/drawing/2014/main" id="{0D59BA4D-8B4C-484C-8350-DBD5D92DEEA3}"/>
                  </a:ext>
                </a:extLst>
              </p:cNvPr>
              <p:cNvGrpSpPr/>
              <p:nvPr/>
            </p:nvGrpSpPr>
            <p:grpSpPr>
              <a:xfrm>
                <a:off x="1989961" y="1665409"/>
                <a:ext cx="413499" cy="266755"/>
                <a:chOff x="1371600" y="2038342"/>
                <a:chExt cx="609600" cy="393263"/>
              </a:xfrm>
            </p:grpSpPr>
            <p:cxnSp>
              <p:nvCxnSpPr>
                <p:cNvPr id="295" name="Straight Connector 294">
                  <a:extLst>
                    <a:ext uri="{FF2B5EF4-FFF2-40B4-BE49-F238E27FC236}">
                      <a16:creationId xmlns:a16="http://schemas.microsoft.com/office/drawing/2014/main" id="{1008D671-94A3-446F-AAE7-B3033A682E0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96" name="Straight Connector 295">
                  <a:extLst>
                    <a:ext uri="{FF2B5EF4-FFF2-40B4-BE49-F238E27FC236}">
                      <a16:creationId xmlns:a16="http://schemas.microsoft.com/office/drawing/2014/main" id="{47890012-14E1-4686-8282-F5C92542A75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97" name="Straight Connector 296">
                  <a:extLst>
                    <a:ext uri="{FF2B5EF4-FFF2-40B4-BE49-F238E27FC236}">
                      <a16:creationId xmlns:a16="http://schemas.microsoft.com/office/drawing/2014/main" id="{9CE0405F-9747-4293-8C99-878905DB66C3}"/>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98" name="Straight Connector 297">
                  <a:extLst>
                    <a:ext uri="{FF2B5EF4-FFF2-40B4-BE49-F238E27FC236}">
                      <a16:creationId xmlns:a16="http://schemas.microsoft.com/office/drawing/2014/main" id="{88ED2A00-4A22-4525-B5E0-50AA16B464A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99" name="Straight Connector 298">
                  <a:extLst>
                    <a:ext uri="{FF2B5EF4-FFF2-40B4-BE49-F238E27FC236}">
                      <a16:creationId xmlns:a16="http://schemas.microsoft.com/office/drawing/2014/main" id="{9AA739B9-1EF7-45CA-BC10-C51A2E515CD2}"/>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300" name="Straight Connector 299">
                  <a:extLst>
                    <a:ext uri="{FF2B5EF4-FFF2-40B4-BE49-F238E27FC236}">
                      <a16:creationId xmlns:a16="http://schemas.microsoft.com/office/drawing/2014/main" id="{846C615F-242D-4EAF-99DC-8956464C769E}"/>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301" name="Straight Connector 300">
                  <a:extLst>
                    <a:ext uri="{FF2B5EF4-FFF2-40B4-BE49-F238E27FC236}">
                      <a16:creationId xmlns:a16="http://schemas.microsoft.com/office/drawing/2014/main" id="{3A785F08-6045-446A-AAE9-7767C2CE822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302" name="Straight Connector 301">
                  <a:extLst>
                    <a:ext uri="{FF2B5EF4-FFF2-40B4-BE49-F238E27FC236}">
                      <a16:creationId xmlns:a16="http://schemas.microsoft.com/office/drawing/2014/main" id="{FA07468D-4457-49FD-A8BF-5454C15232E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303" name="Straight Connector 302">
                  <a:extLst>
                    <a:ext uri="{FF2B5EF4-FFF2-40B4-BE49-F238E27FC236}">
                      <a16:creationId xmlns:a16="http://schemas.microsoft.com/office/drawing/2014/main" id="{181BD736-17E0-43E5-801A-CA629CB4F90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92" name="Rectangle 291">
                <a:extLst>
                  <a:ext uri="{FF2B5EF4-FFF2-40B4-BE49-F238E27FC236}">
                    <a16:creationId xmlns:a16="http://schemas.microsoft.com/office/drawing/2014/main" id="{56C0086B-6A6D-44E8-B138-4843B091244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93" name="Rectangle 292">
                <a:extLst>
                  <a:ext uri="{FF2B5EF4-FFF2-40B4-BE49-F238E27FC236}">
                    <a16:creationId xmlns:a16="http://schemas.microsoft.com/office/drawing/2014/main" id="{F57DF0E1-BF68-406F-867D-95A0DF7F344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94" name="Rectangle 293">
                <a:extLst>
                  <a:ext uri="{FF2B5EF4-FFF2-40B4-BE49-F238E27FC236}">
                    <a16:creationId xmlns:a16="http://schemas.microsoft.com/office/drawing/2014/main" id="{720391A6-99A9-4292-82D6-E693674A4E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88" name="Rectangle 287">
              <a:extLst>
                <a:ext uri="{FF2B5EF4-FFF2-40B4-BE49-F238E27FC236}">
                  <a16:creationId xmlns:a16="http://schemas.microsoft.com/office/drawing/2014/main" id="{5B50EFC2-2BC9-4970-ACBA-600C5DFF66B2}"/>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304" name="Group 303">
            <a:extLst>
              <a:ext uri="{FF2B5EF4-FFF2-40B4-BE49-F238E27FC236}">
                <a16:creationId xmlns:a16="http://schemas.microsoft.com/office/drawing/2014/main" id="{F7D98F23-B4FF-406A-A779-D1E5FA9B1A59}"/>
              </a:ext>
            </a:extLst>
          </p:cNvPr>
          <p:cNvGrpSpPr/>
          <p:nvPr/>
        </p:nvGrpSpPr>
        <p:grpSpPr>
          <a:xfrm>
            <a:off x="9273568" y="4587869"/>
            <a:ext cx="721037" cy="444217"/>
            <a:chOff x="3240661" y="1005909"/>
            <a:chExt cx="540854" cy="333210"/>
          </a:xfrm>
        </p:grpSpPr>
        <p:grpSp>
          <p:nvGrpSpPr>
            <p:cNvPr id="305" name="Group 304">
              <a:extLst>
                <a:ext uri="{FF2B5EF4-FFF2-40B4-BE49-F238E27FC236}">
                  <a16:creationId xmlns:a16="http://schemas.microsoft.com/office/drawing/2014/main" id="{8BE39691-6A03-4081-A68B-8E5C0C8C40D6}"/>
                </a:ext>
              </a:extLst>
            </p:cNvPr>
            <p:cNvGrpSpPr/>
            <p:nvPr/>
          </p:nvGrpSpPr>
          <p:grpSpPr>
            <a:xfrm>
              <a:off x="3240661" y="1005909"/>
              <a:ext cx="540854" cy="333210"/>
              <a:chOff x="1926169" y="1632181"/>
              <a:chExt cx="540854" cy="333210"/>
            </a:xfrm>
          </p:grpSpPr>
          <p:sp>
            <p:nvSpPr>
              <p:cNvPr id="307" name="Rectangle 306">
                <a:extLst>
                  <a:ext uri="{FF2B5EF4-FFF2-40B4-BE49-F238E27FC236}">
                    <a16:creationId xmlns:a16="http://schemas.microsoft.com/office/drawing/2014/main" id="{7C61281F-6308-4BDF-B57A-39C974387CC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308" name="Rectangle 307">
                <a:extLst>
                  <a:ext uri="{FF2B5EF4-FFF2-40B4-BE49-F238E27FC236}">
                    <a16:creationId xmlns:a16="http://schemas.microsoft.com/office/drawing/2014/main" id="{96CF6359-8E1B-424D-95FA-B3750907D78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309" name="Group 308">
                <a:extLst>
                  <a:ext uri="{FF2B5EF4-FFF2-40B4-BE49-F238E27FC236}">
                    <a16:creationId xmlns:a16="http://schemas.microsoft.com/office/drawing/2014/main" id="{8F287FBC-B716-48D5-85D1-B5DA31C9C2A4}"/>
                  </a:ext>
                </a:extLst>
              </p:cNvPr>
              <p:cNvGrpSpPr/>
              <p:nvPr/>
            </p:nvGrpSpPr>
            <p:grpSpPr>
              <a:xfrm>
                <a:off x="1989961" y="1665409"/>
                <a:ext cx="413499" cy="266755"/>
                <a:chOff x="1371600" y="2038342"/>
                <a:chExt cx="609600" cy="393263"/>
              </a:xfrm>
            </p:grpSpPr>
            <p:cxnSp>
              <p:nvCxnSpPr>
                <p:cNvPr id="313" name="Straight Connector 312">
                  <a:extLst>
                    <a:ext uri="{FF2B5EF4-FFF2-40B4-BE49-F238E27FC236}">
                      <a16:creationId xmlns:a16="http://schemas.microsoft.com/office/drawing/2014/main" id="{FBAF46BE-06EB-43E1-BFAC-AEEA21581FDC}"/>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314" name="Straight Connector 313">
                  <a:extLst>
                    <a:ext uri="{FF2B5EF4-FFF2-40B4-BE49-F238E27FC236}">
                      <a16:creationId xmlns:a16="http://schemas.microsoft.com/office/drawing/2014/main" id="{33387D80-1393-4900-87E5-7E1299893B1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315" name="Straight Connector 314">
                  <a:extLst>
                    <a:ext uri="{FF2B5EF4-FFF2-40B4-BE49-F238E27FC236}">
                      <a16:creationId xmlns:a16="http://schemas.microsoft.com/office/drawing/2014/main" id="{FD407407-6AE1-4104-9094-323FFF20295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316" name="Straight Connector 315">
                  <a:extLst>
                    <a:ext uri="{FF2B5EF4-FFF2-40B4-BE49-F238E27FC236}">
                      <a16:creationId xmlns:a16="http://schemas.microsoft.com/office/drawing/2014/main" id="{53B2A20A-DBEB-456E-A9E7-F63E6DD8C23A}"/>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317" name="Straight Connector 316">
                  <a:extLst>
                    <a:ext uri="{FF2B5EF4-FFF2-40B4-BE49-F238E27FC236}">
                      <a16:creationId xmlns:a16="http://schemas.microsoft.com/office/drawing/2014/main" id="{B16E0DF0-D38A-4FF4-B151-AD3C8884047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318" name="Straight Connector 317">
                  <a:extLst>
                    <a:ext uri="{FF2B5EF4-FFF2-40B4-BE49-F238E27FC236}">
                      <a16:creationId xmlns:a16="http://schemas.microsoft.com/office/drawing/2014/main" id="{F5C36AAA-6A7E-49B9-8127-B53F2A887A98}"/>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319" name="Straight Connector 318">
                  <a:extLst>
                    <a:ext uri="{FF2B5EF4-FFF2-40B4-BE49-F238E27FC236}">
                      <a16:creationId xmlns:a16="http://schemas.microsoft.com/office/drawing/2014/main" id="{20AA9481-A28A-463E-A018-A91C571BE1B4}"/>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320" name="Straight Connector 319">
                  <a:extLst>
                    <a:ext uri="{FF2B5EF4-FFF2-40B4-BE49-F238E27FC236}">
                      <a16:creationId xmlns:a16="http://schemas.microsoft.com/office/drawing/2014/main" id="{9EB08D2B-9121-4699-B144-53B6D5BAF7A7}"/>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321" name="Straight Connector 320">
                  <a:extLst>
                    <a:ext uri="{FF2B5EF4-FFF2-40B4-BE49-F238E27FC236}">
                      <a16:creationId xmlns:a16="http://schemas.microsoft.com/office/drawing/2014/main" id="{63C00EA2-CF27-422E-8A22-4EAFB3DD3EC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310" name="Rectangle 309">
                <a:extLst>
                  <a:ext uri="{FF2B5EF4-FFF2-40B4-BE49-F238E27FC236}">
                    <a16:creationId xmlns:a16="http://schemas.microsoft.com/office/drawing/2014/main" id="{0C2E8B28-DAF4-40B8-B5C5-61EB8D83BE14}"/>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311" name="Rectangle 310">
                <a:extLst>
                  <a:ext uri="{FF2B5EF4-FFF2-40B4-BE49-F238E27FC236}">
                    <a16:creationId xmlns:a16="http://schemas.microsoft.com/office/drawing/2014/main" id="{3CAFBB60-7959-422C-BBE8-383895E08F87}"/>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312" name="Rectangle 311">
                <a:extLst>
                  <a:ext uri="{FF2B5EF4-FFF2-40B4-BE49-F238E27FC236}">
                    <a16:creationId xmlns:a16="http://schemas.microsoft.com/office/drawing/2014/main" id="{8AEC7199-4865-4B08-9BED-C7F4B733B1C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306" name="Rectangle 305">
              <a:extLst>
                <a:ext uri="{FF2B5EF4-FFF2-40B4-BE49-F238E27FC236}">
                  <a16:creationId xmlns:a16="http://schemas.microsoft.com/office/drawing/2014/main" id="{1DF4C806-3A3B-416F-8B74-516428153303}"/>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sp>
        <p:nvSpPr>
          <p:cNvPr id="323" name="Lightning Bolt 322">
            <a:extLst>
              <a:ext uri="{FF2B5EF4-FFF2-40B4-BE49-F238E27FC236}">
                <a16:creationId xmlns:a16="http://schemas.microsoft.com/office/drawing/2014/main" id="{5160C6C3-BB53-4E7A-8728-373A27DE1789}"/>
              </a:ext>
            </a:extLst>
          </p:cNvPr>
          <p:cNvSpPr/>
          <p:nvPr/>
        </p:nvSpPr>
        <p:spPr>
          <a:xfrm>
            <a:off x="3148678" y="1680399"/>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grpSp>
        <p:nvGrpSpPr>
          <p:cNvPr id="340" name="Group 339">
            <a:extLst>
              <a:ext uri="{FF2B5EF4-FFF2-40B4-BE49-F238E27FC236}">
                <a16:creationId xmlns:a16="http://schemas.microsoft.com/office/drawing/2014/main" id="{0BD07747-B4A8-4C5C-9E15-858504EA6205}"/>
              </a:ext>
            </a:extLst>
          </p:cNvPr>
          <p:cNvGrpSpPr/>
          <p:nvPr/>
        </p:nvGrpSpPr>
        <p:grpSpPr>
          <a:xfrm>
            <a:off x="6399397" y="3387883"/>
            <a:ext cx="4614499" cy="245213"/>
            <a:chOff x="6399397" y="3387883"/>
            <a:chExt cx="4614499" cy="245213"/>
          </a:xfrm>
        </p:grpSpPr>
        <p:sp>
          <p:nvSpPr>
            <p:cNvPr id="324" name="Rectangle 2047">
              <a:extLst>
                <a:ext uri="{FF2B5EF4-FFF2-40B4-BE49-F238E27FC236}">
                  <a16:creationId xmlns:a16="http://schemas.microsoft.com/office/drawing/2014/main" id="{27205434-381D-4D71-BBDA-B9CF170A3A0E}"/>
                </a:ext>
              </a:extLst>
            </p:cNvPr>
            <p:cNvSpPr/>
            <p:nvPr/>
          </p:nvSpPr>
          <p:spPr>
            <a:xfrm>
              <a:off x="6399397" y="3387883"/>
              <a:ext cx="4614499" cy="245213"/>
            </a:xfrm>
            <a:custGeom>
              <a:avLst/>
              <a:gdLst>
                <a:gd name="connsiteX0" fmla="*/ 0 w 2509520"/>
                <a:gd name="connsiteY0" fmla="*/ 0 h 771471"/>
                <a:gd name="connsiteX1" fmla="*/ 2509520 w 2509520"/>
                <a:gd name="connsiteY1" fmla="*/ 0 h 771471"/>
                <a:gd name="connsiteX2" fmla="*/ 2509520 w 2509520"/>
                <a:gd name="connsiteY2" fmla="*/ 771471 h 771471"/>
                <a:gd name="connsiteX3" fmla="*/ 0 w 2509520"/>
                <a:gd name="connsiteY3" fmla="*/ 771471 h 771471"/>
                <a:gd name="connsiteX4" fmla="*/ 0 w 2509520"/>
                <a:gd name="connsiteY4" fmla="*/ 0 h 771471"/>
                <a:gd name="connsiteX0" fmla="*/ 617220 w 2509520"/>
                <a:gd name="connsiteY0" fmla="*/ 312420 h 771471"/>
                <a:gd name="connsiteX1" fmla="*/ 2509520 w 2509520"/>
                <a:gd name="connsiteY1" fmla="*/ 0 h 771471"/>
                <a:gd name="connsiteX2" fmla="*/ 2509520 w 2509520"/>
                <a:gd name="connsiteY2" fmla="*/ 771471 h 771471"/>
                <a:gd name="connsiteX3" fmla="*/ 0 w 2509520"/>
                <a:gd name="connsiteY3" fmla="*/ 771471 h 771471"/>
                <a:gd name="connsiteX4" fmla="*/ 617220 w 2509520"/>
                <a:gd name="connsiteY4" fmla="*/ 312420 h 771471"/>
                <a:gd name="connsiteX0" fmla="*/ 414020 w 2509520"/>
                <a:gd name="connsiteY0" fmla="*/ 7620 h 771471"/>
                <a:gd name="connsiteX1" fmla="*/ 2509520 w 2509520"/>
                <a:gd name="connsiteY1" fmla="*/ 0 h 771471"/>
                <a:gd name="connsiteX2" fmla="*/ 2509520 w 2509520"/>
                <a:gd name="connsiteY2" fmla="*/ 771471 h 771471"/>
                <a:gd name="connsiteX3" fmla="*/ 0 w 2509520"/>
                <a:gd name="connsiteY3" fmla="*/ 771471 h 771471"/>
                <a:gd name="connsiteX4" fmla="*/ 414020 w 2509520"/>
                <a:gd name="connsiteY4" fmla="*/ 7620 h 771471"/>
                <a:gd name="connsiteX0" fmla="*/ 414020 w 2509520"/>
                <a:gd name="connsiteY0" fmla="*/ 0 h 763851"/>
                <a:gd name="connsiteX1" fmla="*/ 1788160 w 2509520"/>
                <a:gd name="connsiteY1" fmla="*/ 220980 h 763851"/>
                <a:gd name="connsiteX2" fmla="*/ 2509520 w 2509520"/>
                <a:gd name="connsiteY2" fmla="*/ 763851 h 763851"/>
                <a:gd name="connsiteX3" fmla="*/ 0 w 2509520"/>
                <a:gd name="connsiteY3" fmla="*/ 763851 h 763851"/>
                <a:gd name="connsiteX4" fmla="*/ 414020 w 2509520"/>
                <a:gd name="connsiteY4" fmla="*/ 0 h 763851"/>
                <a:gd name="connsiteX0" fmla="*/ 414020 w 2509520"/>
                <a:gd name="connsiteY0" fmla="*/ 2540 h 766391"/>
                <a:gd name="connsiteX1" fmla="*/ 2125980 w 2509520"/>
                <a:gd name="connsiteY1" fmla="*/ 0 h 766391"/>
                <a:gd name="connsiteX2" fmla="*/ 2509520 w 2509520"/>
                <a:gd name="connsiteY2" fmla="*/ 766391 h 766391"/>
                <a:gd name="connsiteX3" fmla="*/ 0 w 2509520"/>
                <a:gd name="connsiteY3" fmla="*/ 766391 h 766391"/>
                <a:gd name="connsiteX4" fmla="*/ 414020 w 2509520"/>
                <a:gd name="connsiteY4" fmla="*/ 2540 h 766391"/>
                <a:gd name="connsiteX0" fmla="*/ 414020 w 2509520"/>
                <a:gd name="connsiteY0" fmla="*/ 5080 h 768931"/>
                <a:gd name="connsiteX1" fmla="*/ 2125980 w 2509520"/>
                <a:gd name="connsiteY1" fmla="*/ 0 h 768931"/>
                <a:gd name="connsiteX2" fmla="*/ 2509520 w 2509520"/>
                <a:gd name="connsiteY2" fmla="*/ 768931 h 768931"/>
                <a:gd name="connsiteX3" fmla="*/ 0 w 2509520"/>
                <a:gd name="connsiteY3" fmla="*/ 768931 h 768931"/>
                <a:gd name="connsiteX4" fmla="*/ 414020 w 2509520"/>
                <a:gd name="connsiteY4" fmla="*/ 5080 h 768931"/>
                <a:gd name="connsiteX0" fmla="*/ 414020 w 2509520"/>
                <a:gd name="connsiteY0" fmla="*/ 1514 h 765365"/>
                <a:gd name="connsiteX1" fmla="*/ 1247657 w 2509520"/>
                <a:gd name="connsiteY1" fmla="*/ 0 h 765365"/>
                <a:gd name="connsiteX2" fmla="*/ 2509520 w 2509520"/>
                <a:gd name="connsiteY2" fmla="*/ 765365 h 765365"/>
                <a:gd name="connsiteX3" fmla="*/ 0 w 2509520"/>
                <a:gd name="connsiteY3" fmla="*/ 765365 h 765365"/>
                <a:gd name="connsiteX4" fmla="*/ 414020 w 2509520"/>
                <a:gd name="connsiteY4" fmla="*/ 1514 h 765365"/>
                <a:gd name="connsiteX0" fmla="*/ 414020 w 1257165"/>
                <a:gd name="connsiteY0" fmla="*/ 1514 h 765365"/>
                <a:gd name="connsiteX1" fmla="*/ 1247657 w 1257165"/>
                <a:gd name="connsiteY1" fmla="*/ 0 h 765365"/>
                <a:gd name="connsiteX2" fmla="*/ 1257165 w 1257165"/>
                <a:gd name="connsiteY2" fmla="*/ 763582 h 765365"/>
                <a:gd name="connsiteX3" fmla="*/ 0 w 1257165"/>
                <a:gd name="connsiteY3" fmla="*/ 765365 h 765365"/>
                <a:gd name="connsiteX4" fmla="*/ 414020 w 1257165"/>
                <a:gd name="connsiteY4" fmla="*/ 1514 h 765365"/>
                <a:gd name="connsiteX0" fmla="*/ 414020 w 3571389"/>
                <a:gd name="connsiteY0" fmla="*/ 1514 h 765365"/>
                <a:gd name="connsiteX1" fmla="*/ 1247657 w 3571389"/>
                <a:gd name="connsiteY1" fmla="*/ 0 h 765365"/>
                <a:gd name="connsiteX2" fmla="*/ 3571389 w 3571389"/>
                <a:gd name="connsiteY2" fmla="*/ 19604 h 765365"/>
                <a:gd name="connsiteX3" fmla="*/ 0 w 3571389"/>
                <a:gd name="connsiteY3" fmla="*/ 765365 h 765365"/>
                <a:gd name="connsiteX4" fmla="*/ 414020 w 3571389"/>
                <a:gd name="connsiteY4" fmla="*/ 1514 h 765365"/>
                <a:gd name="connsiteX0" fmla="*/ 414020 w 3571389"/>
                <a:gd name="connsiteY0" fmla="*/ 74453 h 838304"/>
                <a:gd name="connsiteX1" fmla="*/ 3404555 w 3571389"/>
                <a:gd name="connsiteY1" fmla="*/ 0 h 838304"/>
                <a:gd name="connsiteX2" fmla="*/ 3571389 w 3571389"/>
                <a:gd name="connsiteY2" fmla="*/ 92543 h 838304"/>
                <a:gd name="connsiteX3" fmla="*/ 0 w 3571389"/>
                <a:gd name="connsiteY3" fmla="*/ 838304 h 838304"/>
                <a:gd name="connsiteX4" fmla="*/ 414020 w 3571389"/>
                <a:gd name="connsiteY4" fmla="*/ 74453 h 838304"/>
                <a:gd name="connsiteX0" fmla="*/ 414020 w 3814991"/>
                <a:gd name="connsiteY0" fmla="*/ 74453 h 838304"/>
                <a:gd name="connsiteX1" fmla="*/ 3404555 w 3814991"/>
                <a:gd name="connsiteY1" fmla="*/ 0 h 838304"/>
                <a:gd name="connsiteX2" fmla="*/ 3814991 w 3814991"/>
                <a:gd name="connsiteY2" fmla="*/ 257871 h 838304"/>
                <a:gd name="connsiteX3" fmla="*/ 0 w 3814991"/>
                <a:gd name="connsiteY3" fmla="*/ 838304 h 838304"/>
                <a:gd name="connsiteX4" fmla="*/ 414020 w 3814991"/>
                <a:gd name="connsiteY4" fmla="*/ 74453 h 838304"/>
                <a:gd name="connsiteX0" fmla="*/ 0 w 3400971"/>
                <a:gd name="connsiteY0" fmla="*/ 74453 h 269379"/>
                <a:gd name="connsiteX1" fmla="*/ 2990535 w 3400971"/>
                <a:gd name="connsiteY1" fmla="*/ 0 h 269379"/>
                <a:gd name="connsiteX2" fmla="*/ 3400971 w 3400971"/>
                <a:gd name="connsiteY2" fmla="*/ 257871 h 269379"/>
                <a:gd name="connsiteX3" fmla="*/ 245737 w 3400971"/>
                <a:gd name="connsiteY3" fmla="*/ 269379 h 269379"/>
                <a:gd name="connsiteX4" fmla="*/ 0 w 3400971"/>
                <a:gd name="connsiteY4" fmla="*/ 74453 h 269379"/>
                <a:gd name="connsiteX0" fmla="*/ 0 w 3380671"/>
                <a:gd name="connsiteY0" fmla="*/ 108491 h 269379"/>
                <a:gd name="connsiteX1" fmla="*/ 2970235 w 3380671"/>
                <a:gd name="connsiteY1" fmla="*/ 0 h 269379"/>
                <a:gd name="connsiteX2" fmla="*/ 3380671 w 3380671"/>
                <a:gd name="connsiteY2" fmla="*/ 257871 h 269379"/>
                <a:gd name="connsiteX3" fmla="*/ 225437 w 3380671"/>
                <a:gd name="connsiteY3" fmla="*/ 269379 h 269379"/>
                <a:gd name="connsiteX4" fmla="*/ 0 w 3380671"/>
                <a:gd name="connsiteY4" fmla="*/ 108491 h 269379"/>
                <a:gd name="connsiteX0" fmla="*/ 0 w 3380671"/>
                <a:gd name="connsiteY0" fmla="*/ 11239 h 172127"/>
                <a:gd name="connsiteX1" fmla="*/ 3071736 w 3380671"/>
                <a:gd name="connsiteY1" fmla="*/ 0 h 172127"/>
                <a:gd name="connsiteX2" fmla="*/ 3380671 w 3380671"/>
                <a:gd name="connsiteY2" fmla="*/ 160619 h 172127"/>
                <a:gd name="connsiteX3" fmla="*/ 225437 w 3380671"/>
                <a:gd name="connsiteY3" fmla="*/ 172127 h 172127"/>
                <a:gd name="connsiteX4" fmla="*/ 0 w 3380671"/>
                <a:gd name="connsiteY4" fmla="*/ 11239 h 172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0671" h="172127">
                  <a:moveTo>
                    <a:pt x="0" y="11239"/>
                  </a:moveTo>
                  <a:lnTo>
                    <a:pt x="3071736" y="0"/>
                  </a:lnTo>
                  <a:lnTo>
                    <a:pt x="3380671" y="160619"/>
                  </a:lnTo>
                  <a:lnTo>
                    <a:pt x="225437" y="172127"/>
                  </a:lnTo>
                  <a:lnTo>
                    <a:pt x="0" y="11239"/>
                  </a:lnTo>
                  <a:close/>
                </a:path>
              </a:pathLst>
            </a:custGeom>
            <a:solidFill>
              <a:srgbClr val="00BCF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29" name="Freeform: Shape 328">
              <a:extLst>
                <a:ext uri="{FF2B5EF4-FFF2-40B4-BE49-F238E27FC236}">
                  <a16:creationId xmlns:a16="http://schemas.microsoft.com/office/drawing/2014/main" id="{94F75E5F-A652-4942-9766-B31E9BCB27CD}"/>
                </a:ext>
              </a:extLst>
            </p:cNvPr>
            <p:cNvSpPr/>
            <p:nvPr/>
          </p:nvSpPr>
          <p:spPr>
            <a:xfrm>
              <a:off x="9442048" y="3436427"/>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1" name="Freeform: Shape 330">
              <a:extLst>
                <a:ext uri="{FF2B5EF4-FFF2-40B4-BE49-F238E27FC236}">
                  <a16:creationId xmlns:a16="http://schemas.microsoft.com/office/drawing/2014/main" id="{966033D7-98EC-4A85-B22E-654E55CA825D}"/>
                </a:ext>
              </a:extLst>
            </p:cNvPr>
            <p:cNvSpPr/>
            <p:nvPr/>
          </p:nvSpPr>
          <p:spPr>
            <a:xfrm>
              <a:off x="10091853" y="3484211"/>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6" name="Freeform: Shape 335">
              <a:extLst>
                <a:ext uri="{FF2B5EF4-FFF2-40B4-BE49-F238E27FC236}">
                  <a16:creationId xmlns:a16="http://schemas.microsoft.com/office/drawing/2014/main" id="{5A71EABF-B120-4B41-8242-7530E59A1C24}"/>
                </a:ext>
              </a:extLst>
            </p:cNvPr>
            <p:cNvSpPr/>
            <p:nvPr/>
          </p:nvSpPr>
          <p:spPr>
            <a:xfrm>
              <a:off x="9012562" y="3519555"/>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7" name="Freeform: Shape 336">
              <a:extLst>
                <a:ext uri="{FF2B5EF4-FFF2-40B4-BE49-F238E27FC236}">
                  <a16:creationId xmlns:a16="http://schemas.microsoft.com/office/drawing/2014/main" id="{383367D1-24D8-426E-82B6-B1D559ED5FDA}"/>
                </a:ext>
              </a:extLst>
            </p:cNvPr>
            <p:cNvSpPr/>
            <p:nvPr/>
          </p:nvSpPr>
          <p:spPr>
            <a:xfrm>
              <a:off x="7609514" y="3532154"/>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8" name="Freeform: Shape 337">
              <a:extLst>
                <a:ext uri="{FF2B5EF4-FFF2-40B4-BE49-F238E27FC236}">
                  <a16:creationId xmlns:a16="http://schemas.microsoft.com/office/drawing/2014/main" id="{8B2E6753-79CB-43A8-840D-FBBCD04CB704}"/>
                </a:ext>
              </a:extLst>
            </p:cNvPr>
            <p:cNvSpPr/>
            <p:nvPr/>
          </p:nvSpPr>
          <p:spPr>
            <a:xfrm>
              <a:off x="8119671" y="3413893"/>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9" name="Freeform: Shape 338">
              <a:extLst>
                <a:ext uri="{FF2B5EF4-FFF2-40B4-BE49-F238E27FC236}">
                  <a16:creationId xmlns:a16="http://schemas.microsoft.com/office/drawing/2014/main" id="{95ABB14B-264F-4396-B0BD-81F842FFA790}"/>
                </a:ext>
              </a:extLst>
            </p:cNvPr>
            <p:cNvSpPr/>
            <p:nvPr/>
          </p:nvSpPr>
          <p:spPr>
            <a:xfrm>
              <a:off x="6880862" y="3457308"/>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grpSp>
    </p:spTree>
    <p:extLst>
      <p:ext uri="{BB962C8B-B14F-4D97-AF65-F5344CB8AC3E}">
        <p14:creationId xmlns:p14="http://schemas.microsoft.com/office/powerpoint/2010/main" val="4144926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wipe(left)">
                                      <p:cBhvr>
                                        <p:cTn id="7" dur="500"/>
                                        <p:tgtEl>
                                          <p:spTgt spid="34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up)">
                                      <p:cBhvr>
                                        <p:cTn id="11" dur="500"/>
                                        <p:tgtEl>
                                          <p:spTgt spid="5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randombar(horizontal)">
                                      <p:cBhvr>
                                        <p:cTn id="18" dur="500"/>
                                        <p:tgtEl>
                                          <p:spTgt spid="96"/>
                                        </p:tgtEl>
                                      </p:cBhvr>
                                    </p:animEffect>
                                  </p:childTnLst>
                                </p:cTn>
                              </p:par>
                              <p:par>
                                <p:cTn id="19" presetID="10"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500"/>
                                        <p:tgtEl>
                                          <p:spTgt spid="97"/>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fade">
                                      <p:cBhvr>
                                        <p:cTn id="25" dur="500"/>
                                        <p:tgtEl>
                                          <p:spTgt spid="98"/>
                                        </p:tgtEl>
                                      </p:cBhvr>
                                    </p:animEffect>
                                  </p:childTnLst>
                                </p:cTn>
                              </p:par>
                              <p:par>
                                <p:cTn id="26" presetID="10" presetClass="entr" presetSubtype="0" fill="hold"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500"/>
                                        <p:tgtEl>
                                          <p:spTgt spid="81"/>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14"/>
                                        </p:tgtEl>
                                        <p:attrNameLst>
                                          <p:attrName>style.visibility</p:attrName>
                                        </p:attrNameLst>
                                      </p:cBhvr>
                                      <p:to>
                                        <p:strVal val="visible"/>
                                      </p:to>
                                    </p:set>
                                    <p:animEffect transition="in" filter="fade">
                                      <p:cBhvr>
                                        <p:cTn id="32" dur="500"/>
                                        <p:tgtEl>
                                          <p:spTgt spid="214"/>
                                        </p:tgtEl>
                                      </p:cBhvr>
                                    </p:animEffect>
                                  </p:childTnLst>
                                </p:cTn>
                              </p:par>
                              <p:par>
                                <p:cTn id="33" presetID="10" presetClass="entr" presetSubtype="0" fill="hold" nodeType="withEffect">
                                  <p:stCondLst>
                                    <p:cond delay="0"/>
                                  </p:stCondLst>
                                  <p:childTnLst>
                                    <p:set>
                                      <p:cBhvr>
                                        <p:cTn id="34" dur="1" fill="hold">
                                          <p:stCondLst>
                                            <p:cond delay="0"/>
                                          </p:stCondLst>
                                        </p:cTn>
                                        <p:tgtEl>
                                          <p:spTgt spid="232"/>
                                        </p:tgtEl>
                                        <p:attrNameLst>
                                          <p:attrName>style.visibility</p:attrName>
                                        </p:attrNameLst>
                                      </p:cBhvr>
                                      <p:to>
                                        <p:strVal val="visible"/>
                                      </p:to>
                                    </p:set>
                                    <p:animEffect transition="in" filter="fade">
                                      <p:cBhvr>
                                        <p:cTn id="35" dur="500"/>
                                        <p:tgtEl>
                                          <p:spTgt spid="232"/>
                                        </p:tgtEl>
                                      </p:cBhvr>
                                    </p:animEffect>
                                  </p:childTnLst>
                                </p:cTn>
                              </p:par>
                              <p:par>
                                <p:cTn id="36" presetID="10" presetClass="entr" presetSubtype="0" fill="hold" nodeType="withEffect">
                                  <p:stCondLst>
                                    <p:cond delay="0"/>
                                  </p:stCondLst>
                                  <p:childTnLst>
                                    <p:set>
                                      <p:cBhvr>
                                        <p:cTn id="37" dur="1" fill="hold">
                                          <p:stCondLst>
                                            <p:cond delay="0"/>
                                          </p:stCondLst>
                                        </p:cTn>
                                        <p:tgtEl>
                                          <p:spTgt spid="250"/>
                                        </p:tgtEl>
                                        <p:attrNameLst>
                                          <p:attrName>style.visibility</p:attrName>
                                        </p:attrNameLst>
                                      </p:cBhvr>
                                      <p:to>
                                        <p:strVal val="visible"/>
                                      </p:to>
                                    </p:set>
                                    <p:animEffect transition="in" filter="fade">
                                      <p:cBhvr>
                                        <p:cTn id="38" dur="500"/>
                                        <p:tgtEl>
                                          <p:spTgt spid="250"/>
                                        </p:tgtEl>
                                      </p:cBhvr>
                                    </p:animEffect>
                                  </p:childTnLst>
                                </p:cTn>
                              </p:par>
                              <p:par>
                                <p:cTn id="39" presetID="10" presetClass="entr" presetSubtype="0" fill="hold" nodeType="withEffect">
                                  <p:stCondLst>
                                    <p:cond delay="0"/>
                                  </p:stCondLst>
                                  <p:childTnLst>
                                    <p:set>
                                      <p:cBhvr>
                                        <p:cTn id="40" dur="1" fill="hold">
                                          <p:stCondLst>
                                            <p:cond delay="0"/>
                                          </p:stCondLst>
                                        </p:cTn>
                                        <p:tgtEl>
                                          <p:spTgt spid="268"/>
                                        </p:tgtEl>
                                        <p:attrNameLst>
                                          <p:attrName>style.visibility</p:attrName>
                                        </p:attrNameLst>
                                      </p:cBhvr>
                                      <p:to>
                                        <p:strVal val="visible"/>
                                      </p:to>
                                    </p:set>
                                    <p:animEffect transition="in" filter="fade">
                                      <p:cBhvr>
                                        <p:cTn id="41" dur="500"/>
                                        <p:tgtEl>
                                          <p:spTgt spid="268"/>
                                        </p:tgtEl>
                                      </p:cBhvr>
                                    </p:animEffect>
                                  </p:childTnLst>
                                </p:cTn>
                              </p:par>
                              <p:par>
                                <p:cTn id="42" presetID="10" presetClass="entr" presetSubtype="0" fill="hold" nodeType="withEffect">
                                  <p:stCondLst>
                                    <p:cond delay="0"/>
                                  </p:stCondLst>
                                  <p:childTnLst>
                                    <p:set>
                                      <p:cBhvr>
                                        <p:cTn id="43" dur="1" fill="hold">
                                          <p:stCondLst>
                                            <p:cond delay="0"/>
                                          </p:stCondLst>
                                        </p:cTn>
                                        <p:tgtEl>
                                          <p:spTgt spid="286"/>
                                        </p:tgtEl>
                                        <p:attrNameLst>
                                          <p:attrName>style.visibility</p:attrName>
                                        </p:attrNameLst>
                                      </p:cBhvr>
                                      <p:to>
                                        <p:strVal val="visible"/>
                                      </p:to>
                                    </p:set>
                                    <p:animEffect transition="in" filter="fade">
                                      <p:cBhvr>
                                        <p:cTn id="44" dur="500"/>
                                        <p:tgtEl>
                                          <p:spTgt spid="286"/>
                                        </p:tgtEl>
                                      </p:cBhvr>
                                    </p:animEffect>
                                  </p:childTnLst>
                                </p:cTn>
                              </p:par>
                              <p:par>
                                <p:cTn id="45" presetID="10" presetClass="entr" presetSubtype="0" fill="hold" nodeType="withEffect">
                                  <p:stCondLst>
                                    <p:cond delay="0"/>
                                  </p:stCondLst>
                                  <p:childTnLst>
                                    <p:set>
                                      <p:cBhvr>
                                        <p:cTn id="46" dur="1" fill="hold">
                                          <p:stCondLst>
                                            <p:cond delay="0"/>
                                          </p:stCondLst>
                                        </p:cTn>
                                        <p:tgtEl>
                                          <p:spTgt spid="304"/>
                                        </p:tgtEl>
                                        <p:attrNameLst>
                                          <p:attrName>style.visibility</p:attrName>
                                        </p:attrNameLst>
                                      </p:cBhvr>
                                      <p:to>
                                        <p:strVal val="visible"/>
                                      </p:to>
                                    </p:set>
                                    <p:animEffect transition="in" filter="fade">
                                      <p:cBhvr>
                                        <p:cTn id="47" dur="500"/>
                                        <p:tgtEl>
                                          <p:spTgt spid="304"/>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76"/>
                                        </p:tgtEl>
                                        <p:attrNameLst>
                                          <p:attrName>style.visibility</p:attrName>
                                        </p:attrNameLst>
                                      </p:cBhvr>
                                      <p:to>
                                        <p:strVal val="visible"/>
                                      </p:to>
                                    </p:set>
                                    <p:animEffect transition="in" filter="fade">
                                      <p:cBhvr>
                                        <p:cTn id="51"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1231106"/>
          </a:xfrm>
        </p:spPr>
        <p:txBody>
          <a:bodyPr/>
          <a:lstStyle/>
          <a:p>
            <a:r>
              <a:rPr lang="en-US"/>
              <a:t>Deploying to AKS w/Helm</a:t>
            </a:r>
          </a:p>
          <a:p>
            <a:r>
              <a:rPr lang="en-US"/>
              <a:t>Azure Kubernetes Service</a:t>
            </a:r>
          </a:p>
          <a:p>
            <a:endParaRPr lang="en-US"/>
          </a:p>
          <a:p>
            <a:r>
              <a:rPr lang="en-US"/>
              <a:t>Managing Reliable &amp; Unreliable Services</a:t>
            </a:r>
          </a:p>
        </p:txBody>
      </p:sp>
    </p:spTree>
    <p:extLst>
      <p:ext uri="{BB962C8B-B14F-4D97-AF65-F5344CB8AC3E}">
        <p14:creationId xmlns:p14="http://schemas.microsoft.com/office/powerpoint/2010/main" val="393410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5D465-B6D5-4A80-A9F7-C951063AC337}"/>
              </a:ext>
            </a:extLst>
          </p:cNvPr>
          <p:cNvSpPr>
            <a:spLocks noGrp="1"/>
          </p:cNvSpPr>
          <p:nvPr>
            <p:ph type="title"/>
          </p:nvPr>
        </p:nvSpPr>
        <p:spPr/>
        <p:txBody>
          <a:bodyPr/>
          <a:lstStyle/>
          <a:p>
            <a:r>
              <a:rPr lang="en-US"/>
              <a:t>Helm – what are the controls you need to know?</a:t>
            </a:r>
          </a:p>
        </p:txBody>
      </p:sp>
      <p:sp>
        <p:nvSpPr>
          <p:cNvPr id="5" name="Text Placeholder 4">
            <a:extLst>
              <a:ext uri="{FF2B5EF4-FFF2-40B4-BE49-F238E27FC236}">
                <a16:creationId xmlns:a16="http://schemas.microsoft.com/office/drawing/2014/main" id="{C20504E7-32F6-477E-9544-C2337C74DBFC}"/>
              </a:ext>
            </a:extLst>
          </p:cNvPr>
          <p:cNvSpPr>
            <a:spLocks noGrp="1"/>
          </p:cNvSpPr>
          <p:nvPr>
            <p:ph type="body" sz="quarter" idx="10"/>
          </p:nvPr>
        </p:nvSpPr>
        <p:spPr>
          <a:xfrm>
            <a:off x="586390" y="1434370"/>
            <a:ext cx="11018520" cy="3533275"/>
          </a:xfrm>
        </p:spPr>
        <p:txBody>
          <a:bodyPr/>
          <a:lstStyle/>
          <a:p>
            <a:r>
              <a:rPr lang="en-US"/>
              <a:t>Initial Deployment</a:t>
            </a:r>
            <a:endParaRPr lang="en-US" b="1">
              <a:latin typeface="Consolas" panose="020B0609020204030204" pitchFamily="49" charset="0"/>
            </a:endParaRPr>
          </a:p>
          <a:p>
            <a:r>
              <a:rPr lang="en-US" b="1">
                <a:latin typeface="Consolas" panose="020B0609020204030204" pitchFamily="49" charset="0"/>
              </a:rPr>
              <a:t>	helm install [directory] –n [name]</a:t>
            </a:r>
          </a:p>
          <a:p>
            <a:r>
              <a:rPr lang="en-US"/>
              <a:t>Upgrading an existing deployment</a:t>
            </a:r>
            <a:endParaRPr lang="en-US" b="1">
              <a:latin typeface="Consolas" panose="020B0609020204030204" pitchFamily="49" charset="0"/>
            </a:endParaRPr>
          </a:p>
          <a:p>
            <a:r>
              <a:rPr lang="en-US" b="1">
                <a:latin typeface="Consolas" panose="020B0609020204030204" pitchFamily="49" charset="0"/>
              </a:rPr>
              <a:t>	helm upgrade [name] [directory]</a:t>
            </a:r>
          </a:p>
          <a:p>
            <a:r>
              <a:rPr lang="en-US" b="1">
                <a:latin typeface="Consolas" panose="020B0609020204030204" pitchFamily="49" charset="0"/>
              </a:rPr>
              <a:t>	helm upgrade demo42 .</a:t>
            </a:r>
          </a:p>
          <a:p>
            <a:r>
              <a:rPr lang="en-US" b="1">
                <a:latin typeface="Consolas" panose="020B0609020204030204" pitchFamily="49" charset="0"/>
              </a:rPr>
              <a:t>		--reuse-values \</a:t>
            </a:r>
          </a:p>
          <a:p>
            <a:r>
              <a:rPr lang="en-US" b="1">
                <a:latin typeface="Consolas" panose="020B0609020204030204" pitchFamily="49" charset="0"/>
              </a:rPr>
              <a:t>		--set [name]=value</a:t>
            </a:r>
          </a:p>
        </p:txBody>
      </p:sp>
    </p:spTree>
    <p:extLst>
      <p:ext uri="{BB962C8B-B14F-4D97-AF65-F5344CB8AC3E}">
        <p14:creationId xmlns:p14="http://schemas.microsoft.com/office/powerpoint/2010/main" val="33953131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96CA-94ED-43C9-A367-A30549F3E32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AAE88E2-F49C-4319-9FBE-589F4F3AC07E}"/>
              </a:ext>
            </a:extLst>
          </p:cNvPr>
          <p:cNvSpPr>
            <a:spLocks noGrp="1"/>
          </p:cNvSpPr>
          <p:nvPr>
            <p:ph type="body" sz="quarter" idx="10"/>
          </p:nvPr>
        </p:nvSpPr>
        <p:spPr>
          <a:xfrm>
            <a:off x="586390" y="1434370"/>
            <a:ext cx="11018520" cy="430887"/>
          </a:xfrm>
        </p:spPr>
        <p:txBody>
          <a:bodyPr/>
          <a:lstStyle/>
          <a:p>
            <a:endParaRPr lang="en-US"/>
          </a:p>
        </p:txBody>
      </p:sp>
    </p:spTree>
    <p:extLst>
      <p:ext uri="{BB962C8B-B14F-4D97-AF65-F5344CB8AC3E}">
        <p14:creationId xmlns:p14="http://schemas.microsoft.com/office/powerpoint/2010/main" val="26149050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1452-18F6-4F4D-B541-49744E4B70ED}"/>
              </a:ext>
            </a:extLst>
          </p:cNvPr>
          <p:cNvSpPr>
            <a:spLocks noGrp="1"/>
          </p:cNvSpPr>
          <p:nvPr>
            <p:ph type="title"/>
          </p:nvPr>
        </p:nvSpPr>
        <p:spPr>
          <a:xfrm>
            <a:off x="584200" y="1871783"/>
            <a:ext cx="6675120" cy="1661993"/>
          </a:xfrm>
        </p:spPr>
        <p:txBody>
          <a:bodyPr/>
          <a:lstStyle/>
          <a:p>
            <a:r>
              <a:rPr lang="en-US"/>
              <a:t>Building Resilient Microservices with .NET Core and </a:t>
            </a:r>
            <a:br>
              <a:rPr lang="en-US"/>
            </a:br>
            <a:r>
              <a:rPr lang="en-US"/>
              <a:t>Azure Container Services (AKS)</a:t>
            </a:r>
          </a:p>
        </p:txBody>
      </p:sp>
      <p:sp>
        <p:nvSpPr>
          <p:cNvPr id="3" name="Text Placeholder 2">
            <a:extLst>
              <a:ext uri="{FF2B5EF4-FFF2-40B4-BE49-F238E27FC236}">
                <a16:creationId xmlns:a16="http://schemas.microsoft.com/office/drawing/2014/main" id="{20FD0DDA-D58B-433E-B8E3-A11E83188545}"/>
              </a:ext>
            </a:extLst>
          </p:cNvPr>
          <p:cNvSpPr>
            <a:spLocks noGrp="1"/>
          </p:cNvSpPr>
          <p:nvPr>
            <p:ph type="body" sz="quarter" idx="12"/>
          </p:nvPr>
        </p:nvSpPr>
        <p:spPr>
          <a:xfrm>
            <a:off x="584200" y="3962400"/>
            <a:ext cx="6675120" cy="2154436"/>
          </a:xfrm>
        </p:spPr>
        <p:txBody>
          <a:bodyPr/>
          <a:lstStyle/>
          <a:p>
            <a:r>
              <a:rPr lang="en-US"/>
              <a:t>Glenn Condron</a:t>
            </a:r>
          </a:p>
          <a:p>
            <a:r>
              <a:rPr lang="en-US"/>
              <a:t>Program Manager – ASP.NET</a:t>
            </a:r>
          </a:p>
          <a:p>
            <a:r>
              <a:rPr lang="en-US"/>
              <a:t>@</a:t>
            </a:r>
            <a:r>
              <a:rPr lang="en-US" err="1"/>
              <a:t>condrong</a:t>
            </a:r>
            <a:r>
              <a:rPr lang="en-US"/>
              <a:t> </a:t>
            </a:r>
          </a:p>
          <a:p>
            <a:endParaRPr lang="en-US"/>
          </a:p>
          <a:p>
            <a:r>
              <a:rPr lang="en-US"/>
              <a:t>Steve Lasker</a:t>
            </a:r>
          </a:p>
          <a:p>
            <a:r>
              <a:rPr lang="en-US"/>
              <a:t>Program Manager – Azure Developer Experiences</a:t>
            </a:r>
          </a:p>
          <a:p>
            <a:r>
              <a:rPr lang="en-US"/>
              <a:t>@</a:t>
            </a:r>
            <a:r>
              <a:rPr lang="en-US" err="1"/>
              <a:t>stevelasker</a:t>
            </a:r>
            <a:endParaRPr lang="en-US"/>
          </a:p>
        </p:txBody>
      </p:sp>
      <p:sp>
        <p:nvSpPr>
          <p:cNvPr id="6" name="Text Placeholder 5">
            <a:extLst>
              <a:ext uri="{FF2B5EF4-FFF2-40B4-BE49-F238E27FC236}">
                <a16:creationId xmlns:a16="http://schemas.microsoft.com/office/drawing/2014/main" id="{4E70D65E-D155-4B5F-AC8B-BEDE86DACF68}"/>
              </a:ext>
            </a:extLst>
          </p:cNvPr>
          <p:cNvSpPr>
            <a:spLocks noGrp="1"/>
          </p:cNvSpPr>
          <p:nvPr>
            <p:ph type="body" sz="quarter" idx="13"/>
          </p:nvPr>
        </p:nvSpPr>
        <p:spPr/>
        <p:txBody>
          <a:bodyPr/>
          <a:lstStyle/>
          <a:p>
            <a:r>
              <a:rPr lang="en-US"/>
              <a:t>BRK2141</a:t>
            </a:r>
          </a:p>
        </p:txBody>
      </p:sp>
    </p:spTree>
    <p:extLst>
      <p:ext uri="{BB962C8B-B14F-4D97-AF65-F5344CB8AC3E}">
        <p14:creationId xmlns:p14="http://schemas.microsoft.com/office/powerpoint/2010/main" val="198585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666E6E-6630-4249-82AF-FA305D9D3AA7}"/>
              </a:ext>
            </a:extLst>
          </p:cNvPr>
          <p:cNvSpPr>
            <a:spLocks noGrp="1"/>
          </p:cNvSpPr>
          <p:nvPr>
            <p:ph type="title"/>
          </p:nvPr>
        </p:nvSpPr>
        <p:spPr/>
        <p:txBody>
          <a:bodyPr/>
          <a:lstStyle/>
          <a:p>
            <a:r>
              <a:rPr lang="en-US"/>
              <a:t>Coming into port…</a:t>
            </a:r>
          </a:p>
        </p:txBody>
      </p:sp>
      <p:sp>
        <p:nvSpPr>
          <p:cNvPr id="5" name="Text Placeholder 4">
            <a:extLst>
              <a:ext uri="{FF2B5EF4-FFF2-40B4-BE49-F238E27FC236}">
                <a16:creationId xmlns:a16="http://schemas.microsoft.com/office/drawing/2014/main" id="{E88BDA81-694C-4C83-85BA-89D71CB88A13}"/>
              </a:ext>
            </a:extLst>
          </p:cNvPr>
          <p:cNvSpPr>
            <a:spLocks noGrp="1"/>
          </p:cNvSpPr>
          <p:nvPr>
            <p:ph type="body" sz="quarter" idx="10"/>
          </p:nvPr>
        </p:nvSpPr>
        <p:spPr>
          <a:xfrm>
            <a:off x="586390" y="1434370"/>
            <a:ext cx="11018520" cy="4050340"/>
          </a:xfrm>
        </p:spPr>
        <p:txBody>
          <a:bodyPr/>
          <a:lstStyle/>
          <a:p>
            <a:r>
              <a:rPr lang="en-US" dirty="0"/>
              <a:t>Building 100% reliability is like chasing chickens</a:t>
            </a:r>
          </a:p>
          <a:p>
            <a:r>
              <a:rPr lang="en-US" i="1" dirty="0"/>
              <a:t>	Just when you think you’ve got one, 4 more show up</a:t>
            </a:r>
          </a:p>
          <a:p>
            <a:r>
              <a:rPr lang="en-US" dirty="0"/>
              <a:t>Just accept failure as the norm, and you’ll sleep well at night</a:t>
            </a:r>
          </a:p>
          <a:p>
            <a:r>
              <a:rPr lang="en-US" dirty="0"/>
              <a:t>Use the modern tools and technologies</a:t>
            </a:r>
          </a:p>
          <a:p>
            <a:r>
              <a:rPr lang="en-US" dirty="0"/>
              <a:t>	</a:t>
            </a:r>
            <a:r>
              <a:rPr lang="en-US" i="1" dirty="0"/>
              <a:t>“Containers are the unreliable service” </a:t>
            </a:r>
            <a:r>
              <a:rPr lang="en-US" dirty="0"/>
              <a:t>packaging format</a:t>
            </a:r>
          </a:p>
          <a:p>
            <a:r>
              <a:rPr lang="en-US" dirty="0"/>
              <a:t>	Orchestrators (Kubernetes) are your nighttime managers</a:t>
            </a:r>
          </a:p>
          <a:p>
            <a:r>
              <a:rPr lang="en-US" dirty="0"/>
              <a:t>	Take the time to fully adapt – this is a paradigm shift</a:t>
            </a:r>
          </a:p>
          <a:p>
            <a:r>
              <a:rPr lang="en-US" dirty="0"/>
              <a:t>.NET Core 2.1 provides coding for the “unreliable pattern”</a:t>
            </a:r>
          </a:p>
        </p:txBody>
      </p:sp>
    </p:spTree>
    <p:extLst>
      <p:ext uri="{BB962C8B-B14F-4D97-AF65-F5344CB8AC3E}">
        <p14:creationId xmlns:p14="http://schemas.microsoft.com/office/powerpoint/2010/main" val="41033155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666E6E-6630-4249-82AF-FA305D9D3AA7}"/>
              </a:ext>
            </a:extLst>
          </p:cNvPr>
          <p:cNvSpPr>
            <a:spLocks noGrp="1"/>
          </p:cNvSpPr>
          <p:nvPr>
            <p:ph type="title"/>
          </p:nvPr>
        </p:nvSpPr>
        <p:spPr/>
        <p:txBody>
          <a:bodyPr/>
          <a:lstStyle/>
          <a:p>
            <a:r>
              <a:rPr lang="en-US" dirty="0"/>
              <a:t>Related Sessions</a:t>
            </a:r>
          </a:p>
        </p:txBody>
      </p:sp>
      <p:sp>
        <p:nvSpPr>
          <p:cNvPr id="5" name="Text Placeholder 4">
            <a:extLst>
              <a:ext uri="{FF2B5EF4-FFF2-40B4-BE49-F238E27FC236}">
                <a16:creationId xmlns:a16="http://schemas.microsoft.com/office/drawing/2014/main" id="{E88BDA81-694C-4C83-85BA-89D71CB88A13}"/>
              </a:ext>
            </a:extLst>
          </p:cNvPr>
          <p:cNvSpPr>
            <a:spLocks noGrp="1"/>
          </p:cNvSpPr>
          <p:nvPr>
            <p:ph type="body" sz="quarter" idx="10"/>
          </p:nvPr>
        </p:nvSpPr>
        <p:spPr>
          <a:xfrm>
            <a:off x="586390" y="1434370"/>
            <a:ext cx="11018520" cy="4050340"/>
          </a:xfrm>
        </p:spPr>
        <p:txBody>
          <a:bodyPr/>
          <a:lstStyle/>
          <a:p>
            <a:r>
              <a:rPr lang="en-US" dirty="0"/>
              <a:t>Building 100% reliability is like chasing chickens</a:t>
            </a:r>
          </a:p>
          <a:p>
            <a:r>
              <a:rPr lang="en-US" i="1" dirty="0"/>
              <a:t>	Just when you think you’ve got one, 4 more show up</a:t>
            </a:r>
          </a:p>
          <a:p>
            <a:r>
              <a:rPr lang="en-US" dirty="0"/>
              <a:t>Just accept failure as the norm, and you’ll sleep well at night</a:t>
            </a:r>
          </a:p>
          <a:p>
            <a:r>
              <a:rPr lang="en-US" dirty="0"/>
              <a:t>Use the modern tools and technologies</a:t>
            </a:r>
          </a:p>
          <a:p>
            <a:r>
              <a:rPr lang="en-US" dirty="0"/>
              <a:t>	</a:t>
            </a:r>
            <a:r>
              <a:rPr lang="en-US" i="1" dirty="0"/>
              <a:t>“Containers are the unreliable service” </a:t>
            </a:r>
            <a:r>
              <a:rPr lang="en-US" dirty="0"/>
              <a:t>packaging format</a:t>
            </a:r>
          </a:p>
          <a:p>
            <a:r>
              <a:rPr lang="en-US" dirty="0"/>
              <a:t>	Orchestrators (Kubernetes) are your nighttime managers</a:t>
            </a:r>
          </a:p>
          <a:p>
            <a:r>
              <a:rPr lang="en-US" dirty="0"/>
              <a:t>	Take the time to fully adapt – this is a paradigm shift</a:t>
            </a:r>
          </a:p>
          <a:p>
            <a:r>
              <a:rPr lang="en-US" dirty="0"/>
              <a:t>.NET Core 2.1 provides coding for the “unreliable pattern”</a:t>
            </a:r>
          </a:p>
        </p:txBody>
      </p:sp>
    </p:spTree>
    <p:extLst>
      <p:ext uri="{BB962C8B-B14F-4D97-AF65-F5344CB8AC3E}">
        <p14:creationId xmlns:p14="http://schemas.microsoft.com/office/powerpoint/2010/main" val="24030729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17792" y="739725"/>
            <a:ext cx="9273736" cy="5938475"/>
          </a:xfrm>
          <a:prstGeom prst="rect">
            <a:avLst/>
          </a:prstGeom>
        </p:spPr>
      </p:pic>
      <p:pic>
        <p:nvPicPr>
          <p:cNvPr id="10" name="Picture 9"/>
          <p:cNvPicPr>
            <a:picLocks noChangeAspect="1"/>
          </p:cNvPicPr>
          <p:nvPr/>
        </p:nvPicPr>
        <p:blipFill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l="15789" b="24812"/>
          <a:stretch/>
        </p:blipFill>
        <p:spPr>
          <a:xfrm>
            <a:off x="0" y="2958457"/>
            <a:ext cx="4938208" cy="3899056"/>
          </a:xfrm>
          <a:prstGeom prst="rect">
            <a:avLst/>
          </a:prstGeom>
        </p:spPr>
      </p:pic>
      <p:sp>
        <p:nvSpPr>
          <p:cNvPr id="5" name="Title 4"/>
          <p:cNvSpPr>
            <a:spLocks noGrp="1"/>
          </p:cNvSpPr>
          <p:nvPr>
            <p:ph type="title"/>
          </p:nvPr>
        </p:nvSpPr>
        <p:spPr>
          <a:xfrm>
            <a:off x="588263" y="457200"/>
            <a:ext cx="11018520" cy="2215991"/>
          </a:xfrm>
        </p:spPr>
        <p:txBody>
          <a:bodyPr/>
          <a:lstStyle/>
          <a:p>
            <a:r>
              <a:rPr lang="en-US"/>
              <a:t>Please Complete An Evaluation Form</a:t>
            </a:r>
            <a:br>
              <a:rPr lang="en-US"/>
            </a:br>
            <a:r>
              <a:rPr lang="en-US"/>
              <a:t>for every session you attend. </a:t>
            </a:r>
            <a:br>
              <a:rPr lang="en-US"/>
            </a:br>
            <a:br>
              <a:rPr lang="en-US"/>
            </a:br>
            <a:r>
              <a:rPr lang="en-US" spc="-100">
                <a:gradFill>
                  <a:gsLst>
                    <a:gs pos="34416">
                      <a:schemeClr val="tx2"/>
                    </a:gs>
                    <a:gs pos="83000">
                      <a:schemeClr val="tx2"/>
                    </a:gs>
                  </a:gsLst>
                  <a:lin ang="5400000" scaled="0"/>
                </a:gradFill>
              </a:rPr>
              <a:t>Your input is important!</a:t>
            </a:r>
            <a:endParaRPr lang="en-US"/>
          </a:p>
        </p:txBody>
      </p:sp>
      <p:sp>
        <p:nvSpPr>
          <p:cNvPr id="8" name="Rectangle 7"/>
          <p:cNvSpPr/>
          <p:nvPr/>
        </p:nvSpPr>
        <p:spPr>
          <a:xfrm>
            <a:off x="10323748" y="5906951"/>
            <a:ext cx="1279196" cy="362087"/>
          </a:xfrm>
          <a:prstGeom prst="rect">
            <a:avLst/>
          </a:prstGeom>
        </p:spPr>
        <p:txBody>
          <a:bodyPr wrap="none" lIns="0" tIns="0" rIns="0" bIns="0">
            <a:spAutoFit/>
          </a:bodyPr>
          <a:lstStyle/>
          <a:p>
            <a:pPr algn="r"/>
            <a:r>
              <a:rPr lang="en-US" sz="2353">
                <a:gradFill>
                  <a:gsLst>
                    <a:gs pos="6494">
                      <a:schemeClr val="tx1"/>
                    </a:gs>
                    <a:gs pos="18182">
                      <a:schemeClr val="tx1"/>
                    </a:gs>
                  </a:gsLst>
                  <a:lin ang="5400000" scaled="1"/>
                </a:gradFill>
              </a:rPr>
              <a:t>#</a:t>
            </a:r>
            <a:r>
              <a:rPr lang="en-US" sz="2353" err="1">
                <a:gradFill>
                  <a:gsLst>
                    <a:gs pos="6494">
                      <a:schemeClr val="tx1"/>
                    </a:gs>
                    <a:gs pos="18182">
                      <a:schemeClr val="tx1"/>
                    </a:gs>
                  </a:gsLst>
                  <a:lin ang="5400000" scaled="1"/>
                </a:gradFill>
              </a:rPr>
              <a:t>MSBuild</a:t>
            </a:r>
            <a:endParaRPr lang="en-US" sz="2353">
              <a:gradFill>
                <a:gsLst>
                  <a:gs pos="6494">
                    <a:schemeClr val="tx1"/>
                  </a:gs>
                  <a:gs pos="18182">
                    <a:schemeClr val="tx1"/>
                  </a:gs>
                </a:gsLst>
                <a:lin ang="5400000" scaled="1"/>
              </a:gradFill>
            </a:endParaRPr>
          </a:p>
        </p:txBody>
      </p:sp>
    </p:spTree>
    <p:extLst>
      <p:ext uri="{BB962C8B-B14F-4D97-AF65-F5344CB8AC3E}">
        <p14:creationId xmlns:p14="http://schemas.microsoft.com/office/powerpoint/2010/main" val="379322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D67A64-D835-4312-8597-E533CD1EA340}"/>
              </a:ext>
            </a:extLst>
          </p:cNvPr>
          <p:cNvSpPr/>
          <p:nvPr/>
        </p:nvSpPr>
        <p:spPr>
          <a:xfrm>
            <a:off x="606751" y="538386"/>
            <a:ext cx="10442961" cy="3108543"/>
          </a:xfrm>
          <a:prstGeom prst="rect">
            <a:avLst/>
          </a:prstGeom>
        </p:spPr>
        <p:txBody>
          <a:bodyPr wrap="square">
            <a:spAutoFit/>
          </a:bodyPr>
          <a:lstStyle/>
          <a:p>
            <a:r>
              <a:rPr lang="en-US" sz="2800" b="1" err="1">
                <a:latin typeface="Segoe UI Light" pitchFamily="34" charset="0"/>
              </a:rPr>
              <a:t>Abstract:</a:t>
            </a:r>
            <a:r>
              <a:rPr lang="en-US" sz="2800" err="1">
                <a:latin typeface="Segoe UI Light" pitchFamily="34" charset="0"/>
              </a:rPr>
              <a:t>Microservices</a:t>
            </a:r>
            <a:r>
              <a:rPr lang="en-US" sz="2800">
                <a:latin typeface="Segoe UI Light" pitchFamily="34" charset="0"/>
              </a:rPr>
              <a:t> are highly scalable, resilient, and composable units of deployment for modern applications. But building them is hard. There are a lot of development and deployment considerations to take into account. In this session we'll show you how we're making .NET Core microservices easier to build with new application patterns in .NET Core 2.1 as well as how to deploy and manage them with Kubernetes and Helm</a:t>
            </a:r>
            <a:endParaRPr lang="en-US" sz="2400"/>
          </a:p>
        </p:txBody>
      </p:sp>
    </p:spTree>
    <p:extLst>
      <p:ext uri="{BB962C8B-B14F-4D97-AF65-F5344CB8AC3E}">
        <p14:creationId xmlns:p14="http://schemas.microsoft.com/office/powerpoint/2010/main" val="12190981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41790A-B7CB-AC41-86AD-C87ACA61960F}"/>
              </a:ext>
            </a:extLst>
          </p:cNvPr>
          <p:cNvSpPr>
            <a:spLocks noGrp="1"/>
          </p:cNvSpPr>
          <p:nvPr>
            <p:ph type="title"/>
          </p:nvPr>
        </p:nvSpPr>
        <p:spPr/>
        <p:txBody>
          <a:bodyPr/>
          <a:lstStyle/>
          <a:p>
            <a:r>
              <a:rPr lang="en-US"/>
              <a:t>Abstract</a:t>
            </a:r>
          </a:p>
        </p:txBody>
      </p:sp>
      <p:sp>
        <p:nvSpPr>
          <p:cNvPr id="8" name="Text Placeholder 7">
            <a:extLst>
              <a:ext uri="{FF2B5EF4-FFF2-40B4-BE49-F238E27FC236}">
                <a16:creationId xmlns:a16="http://schemas.microsoft.com/office/drawing/2014/main" id="{7ED59D2D-12D9-0848-BD8C-540FBE1216FD}"/>
              </a:ext>
            </a:extLst>
          </p:cNvPr>
          <p:cNvSpPr>
            <a:spLocks noGrp="1"/>
          </p:cNvSpPr>
          <p:nvPr>
            <p:ph type="body" sz="quarter" idx="10"/>
          </p:nvPr>
        </p:nvSpPr>
        <p:spPr>
          <a:xfrm>
            <a:off x="586390" y="1434370"/>
            <a:ext cx="11018520" cy="5749266"/>
          </a:xfrm>
        </p:spPr>
        <p:txBody>
          <a:bodyPr/>
          <a:lstStyle/>
          <a:p>
            <a:r>
              <a:rPr lang="en-US"/>
              <a:t>Building Reliable Systems</a:t>
            </a:r>
          </a:p>
          <a:p>
            <a:pPr lvl="1"/>
            <a:r>
              <a:rPr lang="en-US"/>
              <a:t>What makes a system reliable?</a:t>
            </a:r>
          </a:p>
          <a:p>
            <a:pPr lvl="1"/>
            <a:r>
              <a:rPr lang="en-US"/>
              <a:t>Pics/Animation of forms of reliability – what people do</a:t>
            </a:r>
          </a:p>
          <a:p>
            <a:r>
              <a:rPr lang="en-US"/>
              <a:t>Patterns of reliability</a:t>
            </a:r>
          </a:p>
          <a:p>
            <a:pPr lvl="1"/>
            <a:r>
              <a:rPr lang="en-US"/>
              <a:t>Developing for services that aren’t critical or cable of being 100% reliable</a:t>
            </a:r>
          </a:p>
          <a:p>
            <a:pPr lvl="1"/>
            <a:r>
              <a:rPr lang="en-US"/>
              <a:t>Developing for services that must be available 100%</a:t>
            </a:r>
          </a:p>
          <a:p>
            <a:r>
              <a:rPr lang="en-US"/>
              <a:t>How Containers </a:t>
            </a:r>
            <a:r>
              <a:rPr lang="en-US" b="1" i="1"/>
              <a:t>can</a:t>
            </a:r>
            <a:r>
              <a:rPr lang="en-US"/>
              <a:t> make your service 100% reliable </a:t>
            </a:r>
          </a:p>
          <a:p>
            <a:r>
              <a:rPr lang="en-US"/>
              <a:t>Why Microservices – is it just the latest fad?</a:t>
            </a:r>
          </a:p>
          <a:p>
            <a:pPr lvl="1"/>
            <a:r>
              <a:rPr lang="en-US"/>
              <a:t>Why microservices enable reliability </a:t>
            </a:r>
          </a:p>
          <a:p>
            <a:pPr lvl="1"/>
            <a:r>
              <a:rPr lang="en-US"/>
              <a:t>No individual service can be 100% reliable</a:t>
            </a:r>
          </a:p>
          <a:p>
            <a:r>
              <a:rPr lang="en-US"/>
              <a:t>How .NET Core enables reliability </a:t>
            </a:r>
          </a:p>
          <a:p>
            <a:r>
              <a:rPr lang="en-US"/>
              <a:t>How </a:t>
            </a:r>
            <a:r>
              <a:rPr lang="en-US" b="1" i="1"/>
              <a:t>you </a:t>
            </a:r>
            <a:r>
              <a:rPr lang="en-US"/>
              <a:t>can build reliable systems on top of unreliable things</a:t>
            </a:r>
          </a:p>
          <a:p>
            <a:endParaRPr lang="en-US"/>
          </a:p>
        </p:txBody>
      </p:sp>
    </p:spTree>
    <p:extLst>
      <p:ext uri="{BB962C8B-B14F-4D97-AF65-F5344CB8AC3E}">
        <p14:creationId xmlns:p14="http://schemas.microsoft.com/office/powerpoint/2010/main" val="3144624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EA91-5684-4BD3-BD43-10947C7F80FF}"/>
              </a:ext>
            </a:extLst>
          </p:cNvPr>
          <p:cNvSpPr>
            <a:spLocks noGrp="1"/>
          </p:cNvSpPr>
          <p:nvPr>
            <p:ph type="title"/>
          </p:nvPr>
        </p:nvSpPr>
        <p:spPr/>
        <p:txBody>
          <a:bodyPr/>
          <a:lstStyle/>
          <a:p>
            <a:r>
              <a:rPr lang="en-US"/>
              <a:t>What Makes a System Reliable?</a:t>
            </a:r>
          </a:p>
        </p:txBody>
      </p:sp>
      <p:sp>
        <p:nvSpPr>
          <p:cNvPr id="3" name="Text Placeholder 2">
            <a:extLst>
              <a:ext uri="{FF2B5EF4-FFF2-40B4-BE49-F238E27FC236}">
                <a16:creationId xmlns:a16="http://schemas.microsoft.com/office/drawing/2014/main" id="{44CD33A3-81E3-43AE-BE44-EF017C24C389}"/>
              </a:ext>
            </a:extLst>
          </p:cNvPr>
          <p:cNvSpPr>
            <a:spLocks noGrp="1"/>
          </p:cNvSpPr>
          <p:nvPr>
            <p:ph type="body" sz="quarter" idx="10"/>
          </p:nvPr>
        </p:nvSpPr>
        <p:spPr>
          <a:xfrm>
            <a:off x="586390" y="1434370"/>
            <a:ext cx="11018520" cy="4567404"/>
          </a:xfrm>
        </p:spPr>
        <p:txBody>
          <a:bodyPr/>
          <a:lstStyle/>
          <a:p>
            <a:r>
              <a:rPr lang="en-US" dirty="0"/>
              <a:t>Are individual components 100% reliable?</a:t>
            </a:r>
          </a:p>
          <a:p>
            <a:endParaRPr lang="en-US" dirty="0"/>
          </a:p>
          <a:p>
            <a:r>
              <a:rPr lang="en-US" dirty="0"/>
              <a:t>Is power 100% reliable?</a:t>
            </a:r>
          </a:p>
          <a:p>
            <a:endParaRPr lang="en-US" dirty="0"/>
          </a:p>
          <a:p>
            <a:r>
              <a:rPr lang="en-US" dirty="0"/>
              <a:t>Is network connectivity 100% reliable?</a:t>
            </a:r>
          </a:p>
          <a:p>
            <a:endParaRPr lang="en-US" dirty="0"/>
          </a:p>
          <a:p>
            <a:r>
              <a:rPr lang="en-US" dirty="0"/>
              <a:t>Is the OS and/or Framework 100% reliable?</a:t>
            </a:r>
          </a:p>
          <a:p>
            <a:endParaRPr lang="en-US" dirty="0"/>
          </a:p>
          <a:p>
            <a:r>
              <a:rPr lang="en-US" dirty="0"/>
              <a:t>Is your code 100% reliable?</a:t>
            </a:r>
          </a:p>
        </p:txBody>
      </p:sp>
      <p:sp>
        <p:nvSpPr>
          <p:cNvPr id="4" name="Rectangle 3">
            <a:extLst>
              <a:ext uri="{FF2B5EF4-FFF2-40B4-BE49-F238E27FC236}">
                <a16:creationId xmlns:a16="http://schemas.microsoft.com/office/drawing/2014/main" id="{FC9B7290-63B3-403C-83EB-0B8D8AF44AF9}"/>
              </a:ext>
            </a:extLst>
          </p:cNvPr>
          <p:cNvSpPr/>
          <p:nvPr/>
        </p:nvSpPr>
        <p:spPr>
          <a:xfrm rot="507883">
            <a:off x="4679366" y="2762076"/>
            <a:ext cx="7013395" cy="646331"/>
          </a:xfrm>
          <a:prstGeom prst="rect">
            <a:avLst/>
          </a:prstGeom>
        </p:spPr>
        <p:txBody>
          <a:bodyPr wrap="none">
            <a:spAutoFit/>
          </a:bodyPr>
          <a:lstStyle/>
          <a:p>
            <a:r>
              <a:rPr lang="en-US" sz="3600"/>
              <a:t>Does it need to be 100% reliable?</a:t>
            </a:r>
          </a:p>
        </p:txBody>
      </p:sp>
    </p:spTree>
    <p:extLst>
      <p:ext uri="{BB962C8B-B14F-4D97-AF65-F5344CB8AC3E}">
        <p14:creationId xmlns:p14="http://schemas.microsoft.com/office/powerpoint/2010/main" val="3309344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Scale>
                                      <p:cBhvr>
                                        <p:cTn id="3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
                                        </p:tgtEl>
                                        <p:attrNameLst>
                                          <p:attrName>ppt_x</p:attrName>
                                          <p:attrName>ppt_y</p:attrName>
                                        </p:attrNameLst>
                                      </p:cBhvr>
                                    </p:animMotion>
                                    <p:animEffect transition="in" filter="fade">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A0E0-ACD9-4E1C-A7FE-951DDC933C52}"/>
              </a:ext>
            </a:extLst>
          </p:cNvPr>
          <p:cNvSpPr>
            <a:spLocks noGrp="1"/>
          </p:cNvSpPr>
          <p:nvPr>
            <p:ph type="title"/>
          </p:nvPr>
        </p:nvSpPr>
        <p:spPr/>
        <p:txBody>
          <a:bodyPr/>
          <a:lstStyle/>
          <a:p>
            <a:r>
              <a:rPr lang="en-US"/>
              <a:t>Failure Is A Thing</a:t>
            </a:r>
          </a:p>
        </p:txBody>
      </p:sp>
      <p:sp>
        <p:nvSpPr>
          <p:cNvPr id="3" name="Text Placeholder 2">
            <a:extLst>
              <a:ext uri="{FF2B5EF4-FFF2-40B4-BE49-F238E27FC236}">
                <a16:creationId xmlns:a16="http://schemas.microsoft.com/office/drawing/2014/main" id="{8992D0E3-9EA4-4683-8E24-50944515C2C1}"/>
              </a:ext>
            </a:extLst>
          </p:cNvPr>
          <p:cNvSpPr>
            <a:spLocks noGrp="1"/>
          </p:cNvSpPr>
          <p:nvPr>
            <p:ph type="body" sz="quarter" idx="10"/>
          </p:nvPr>
        </p:nvSpPr>
        <p:spPr>
          <a:xfrm>
            <a:off x="586390" y="1434370"/>
            <a:ext cx="11018520" cy="3877985"/>
          </a:xfrm>
        </p:spPr>
        <p:txBody>
          <a:bodyPr/>
          <a:lstStyle/>
          <a:p>
            <a:r>
              <a:rPr lang="en-US" dirty="0"/>
              <a:t>If you assume things will fail, you’re prepared for reality</a:t>
            </a:r>
          </a:p>
          <a:p>
            <a:endParaRPr lang="en-US" dirty="0"/>
          </a:p>
          <a:p>
            <a:r>
              <a:rPr lang="en-US" dirty="0"/>
              <a:t>It’s not a matter of avoiding failure, it’s preparing for what to do when things fail</a:t>
            </a:r>
          </a:p>
          <a:p>
            <a:endParaRPr lang="en-US" dirty="0"/>
          </a:p>
          <a:p>
            <a:r>
              <a:rPr lang="en-US" dirty="0"/>
              <a:t>Building reliable systems embraces failure and provides for alternative paths</a:t>
            </a:r>
          </a:p>
          <a:p>
            <a:endParaRPr lang="en-US" dirty="0"/>
          </a:p>
        </p:txBody>
      </p:sp>
    </p:spTree>
    <p:extLst>
      <p:ext uri="{BB962C8B-B14F-4D97-AF65-F5344CB8AC3E}">
        <p14:creationId xmlns:p14="http://schemas.microsoft.com/office/powerpoint/2010/main" val="1142667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29B3-8724-4426-BECE-DEEE2067716C}"/>
              </a:ext>
            </a:extLst>
          </p:cNvPr>
          <p:cNvSpPr>
            <a:spLocks noGrp="1"/>
          </p:cNvSpPr>
          <p:nvPr>
            <p:ph type="title"/>
          </p:nvPr>
        </p:nvSpPr>
        <p:spPr/>
        <p:txBody>
          <a:bodyPr/>
          <a:lstStyle/>
          <a:p>
            <a:r>
              <a:rPr lang="en-US"/>
              <a:t>Balancing the “Cost” of Reliability</a:t>
            </a:r>
          </a:p>
        </p:txBody>
      </p:sp>
      <p:sp>
        <p:nvSpPr>
          <p:cNvPr id="3" name="Text Placeholder 2">
            <a:extLst>
              <a:ext uri="{FF2B5EF4-FFF2-40B4-BE49-F238E27FC236}">
                <a16:creationId xmlns:a16="http://schemas.microsoft.com/office/drawing/2014/main" id="{35E27934-5D10-4733-833E-F80E7C3CED34}"/>
              </a:ext>
            </a:extLst>
          </p:cNvPr>
          <p:cNvSpPr>
            <a:spLocks noGrp="1"/>
          </p:cNvSpPr>
          <p:nvPr>
            <p:ph type="body" sz="quarter" idx="10"/>
          </p:nvPr>
        </p:nvSpPr>
        <p:spPr>
          <a:xfrm>
            <a:off x="586390" y="1434370"/>
            <a:ext cx="11018520" cy="5084469"/>
          </a:xfrm>
        </p:spPr>
        <p:txBody>
          <a:bodyPr/>
          <a:lstStyle/>
          <a:p>
            <a:r>
              <a:rPr lang="en-US"/>
              <a:t>What are “costs”?</a:t>
            </a:r>
          </a:p>
          <a:p>
            <a:endParaRPr lang="en-US"/>
          </a:p>
          <a:p>
            <a:r>
              <a:rPr lang="en-US"/>
              <a:t>How much code are you willing to write</a:t>
            </a:r>
          </a:p>
          <a:p>
            <a:r>
              <a:rPr lang="en-US"/>
              <a:t>How many redundant instances will you pay for?</a:t>
            </a:r>
          </a:p>
          <a:p>
            <a:r>
              <a:rPr lang="en-US"/>
              <a:t>How many regions should you deploy to</a:t>
            </a:r>
          </a:p>
          <a:p>
            <a:endParaRPr lang="en-US"/>
          </a:p>
          <a:p>
            <a:r>
              <a:rPr lang="en-US"/>
              <a:t>Can you answer these questions:</a:t>
            </a:r>
          </a:p>
          <a:p>
            <a:r>
              <a:rPr lang="en-US"/>
              <a:t>	What if that that service didn’t work for _____ amount of time?</a:t>
            </a:r>
          </a:p>
          <a:p>
            <a:r>
              <a:rPr lang="en-US"/>
              <a:t>	Would your customer be able to complete the task?</a:t>
            </a:r>
          </a:p>
          <a:p>
            <a:r>
              <a:rPr lang="en-US"/>
              <a:t>	Should the whole system fail because one minor piece failed?</a:t>
            </a:r>
          </a:p>
        </p:txBody>
      </p:sp>
      <p:sp>
        <p:nvSpPr>
          <p:cNvPr id="5" name="Rectangle 4">
            <a:extLst>
              <a:ext uri="{FF2B5EF4-FFF2-40B4-BE49-F238E27FC236}">
                <a16:creationId xmlns:a16="http://schemas.microsoft.com/office/drawing/2014/main" id="{31A97C5C-EBAF-45AB-8681-1FD30E9AE9EB}"/>
              </a:ext>
            </a:extLst>
          </p:cNvPr>
          <p:cNvSpPr/>
          <p:nvPr/>
        </p:nvSpPr>
        <p:spPr>
          <a:xfrm>
            <a:off x="6523416" y="2412437"/>
            <a:ext cx="916020" cy="523220"/>
          </a:xfrm>
          <a:prstGeom prst="rect">
            <a:avLst/>
          </a:prstGeom>
        </p:spPr>
        <p:txBody>
          <a:bodyPr wrap="none">
            <a:spAutoFit/>
          </a:bodyPr>
          <a:lstStyle/>
          <a:p>
            <a:r>
              <a:rPr lang="en-US" sz="2800" dirty="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 test</a:t>
            </a:r>
            <a:endParaRPr lang="en-US" dirty="0"/>
          </a:p>
        </p:txBody>
      </p:sp>
      <p:sp>
        <p:nvSpPr>
          <p:cNvPr id="6" name="Rectangle 5">
            <a:extLst>
              <a:ext uri="{FF2B5EF4-FFF2-40B4-BE49-F238E27FC236}">
                <a16:creationId xmlns:a16="http://schemas.microsoft.com/office/drawing/2014/main" id="{AC2CDD85-75CD-4D36-9180-507B61A43B06}"/>
              </a:ext>
            </a:extLst>
          </p:cNvPr>
          <p:cNvSpPr/>
          <p:nvPr/>
        </p:nvSpPr>
        <p:spPr>
          <a:xfrm>
            <a:off x="7233000" y="2412437"/>
            <a:ext cx="1846980" cy="523220"/>
          </a:xfrm>
          <a:prstGeom prst="rect">
            <a:avLst/>
          </a:prstGeom>
        </p:spPr>
        <p:txBody>
          <a:bodyPr wrap="none">
            <a:spAutoFit/>
          </a:bodyPr>
          <a:lstStyle/>
          <a:p>
            <a:pPr algn="r"/>
            <a:r>
              <a:rPr lang="en-US" sz="280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 maintain?</a:t>
            </a:r>
            <a:endParaRPr lang="en-US"/>
          </a:p>
        </p:txBody>
      </p:sp>
      <p:sp>
        <p:nvSpPr>
          <p:cNvPr id="10" name="Rectangle 9">
            <a:extLst>
              <a:ext uri="{FF2B5EF4-FFF2-40B4-BE49-F238E27FC236}">
                <a16:creationId xmlns:a16="http://schemas.microsoft.com/office/drawing/2014/main" id="{ED3833B2-01E7-4819-A879-BC68C01E9180}"/>
              </a:ext>
            </a:extLst>
          </p:cNvPr>
          <p:cNvSpPr/>
          <p:nvPr/>
        </p:nvSpPr>
        <p:spPr>
          <a:xfrm>
            <a:off x="6656135" y="3437166"/>
            <a:ext cx="2279855" cy="523220"/>
          </a:xfrm>
          <a:prstGeom prst="rect">
            <a:avLst/>
          </a:prstGeom>
        </p:spPr>
        <p:txBody>
          <a:bodyPr wrap="none">
            <a:spAutoFit/>
          </a:bodyPr>
          <a:lstStyle/>
          <a:p>
            <a:pPr algn="r"/>
            <a:r>
              <a:rPr lang="en-US" sz="280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 and pay for?</a:t>
            </a:r>
            <a:endParaRPr lang="en-US"/>
          </a:p>
        </p:txBody>
      </p:sp>
    </p:spTree>
    <p:extLst>
      <p:ext uri="{BB962C8B-B14F-4D97-AF65-F5344CB8AC3E}">
        <p14:creationId xmlns:p14="http://schemas.microsoft.com/office/powerpoint/2010/main" val="1172161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par>
                          <p:cTn id="43" fill="hold">
                            <p:stCondLst>
                              <p:cond delay="1000"/>
                            </p:stCondLst>
                            <p:childTnLst>
                              <p:par>
                                <p:cTn id="44" presetID="22" presetClass="entr" presetSubtype="8" fill="hold" nodeType="afterEffect">
                                  <p:stCondLst>
                                    <p:cond delay="50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1000"/>
                                        <p:tgtEl>
                                          <p:spTgt spid="3">
                                            <p:txEl>
                                              <p:pRg st="8" end="8"/>
                                            </p:txEl>
                                          </p:spTgt>
                                        </p:tgtEl>
                                      </p:cBhvr>
                                    </p:animEffect>
                                  </p:childTnLst>
                                </p:cTn>
                              </p:par>
                            </p:childTnLst>
                          </p:cTn>
                        </p:par>
                        <p:par>
                          <p:cTn id="47" fill="hold">
                            <p:stCondLst>
                              <p:cond delay="2500"/>
                            </p:stCondLst>
                            <p:childTnLst>
                              <p:par>
                                <p:cTn id="48" presetID="22" presetClass="entr" presetSubtype="8" fill="hold" nodeType="afterEffect">
                                  <p:stCondLst>
                                    <p:cond delay="50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left)">
                                      <p:cBhvr>
                                        <p:cTn id="5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9F2D-7053-C743-BEAC-3AF1533C2918}"/>
              </a:ext>
            </a:extLst>
          </p:cNvPr>
          <p:cNvSpPr>
            <a:spLocks noGrp="1"/>
          </p:cNvSpPr>
          <p:nvPr>
            <p:ph type="title"/>
          </p:nvPr>
        </p:nvSpPr>
        <p:spPr/>
        <p:txBody>
          <a:bodyPr/>
          <a:lstStyle/>
          <a:p>
            <a:r>
              <a:rPr lang="en-US"/>
              <a:t>What’s the most basic fault-tolerant feature of HTML?</a:t>
            </a:r>
          </a:p>
        </p:txBody>
      </p:sp>
      <p:pic>
        <p:nvPicPr>
          <p:cNvPr id="4" name="Picture 3">
            <a:extLst>
              <a:ext uri="{FF2B5EF4-FFF2-40B4-BE49-F238E27FC236}">
                <a16:creationId xmlns:a16="http://schemas.microsoft.com/office/drawing/2014/main" id="{2F71FF97-325E-0147-9D0E-BF91713B47D8}"/>
              </a:ext>
            </a:extLst>
          </p:cNvPr>
          <p:cNvPicPr>
            <a:picLocks noChangeAspect="1"/>
          </p:cNvPicPr>
          <p:nvPr/>
        </p:nvPicPr>
        <p:blipFill>
          <a:blip r:embed="rId2"/>
          <a:stretch>
            <a:fillRect/>
          </a:stretch>
        </p:blipFill>
        <p:spPr>
          <a:xfrm>
            <a:off x="6203784" y="1099433"/>
            <a:ext cx="5080000" cy="5676900"/>
          </a:xfrm>
          <a:prstGeom prst="rect">
            <a:avLst/>
          </a:prstGeom>
        </p:spPr>
      </p:pic>
      <p:sp>
        <p:nvSpPr>
          <p:cNvPr id="3" name="Speech Bubble: Rectangle with Corners Rounded 2">
            <a:extLst>
              <a:ext uri="{FF2B5EF4-FFF2-40B4-BE49-F238E27FC236}">
                <a16:creationId xmlns:a16="http://schemas.microsoft.com/office/drawing/2014/main" id="{1C43DC0F-5B13-413B-8AB5-993E7C1F1D43}"/>
              </a:ext>
            </a:extLst>
          </p:cNvPr>
          <p:cNvSpPr/>
          <p:nvPr/>
        </p:nvSpPr>
        <p:spPr bwMode="auto">
          <a:xfrm>
            <a:off x="1188720" y="2868930"/>
            <a:ext cx="3657600" cy="731520"/>
          </a:xfrm>
          <a:prstGeom prst="wedgeRoundRectCallout">
            <a:avLst>
              <a:gd name="adj1" fmla="val 94792"/>
              <a:gd name="adj2" fmla="val 52500"/>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HTTP 404 - Broken Image</a:t>
            </a:r>
          </a:p>
        </p:txBody>
      </p:sp>
    </p:spTree>
    <p:extLst>
      <p:ext uri="{BB962C8B-B14F-4D97-AF65-F5344CB8AC3E}">
        <p14:creationId xmlns:p14="http://schemas.microsoft.com/office/powerpoint/2010/main" val="2867588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5482-DCB9-46CA-B22A-08C92FA429FF}"/>
              </a:ext>
            </a:extLst>
          </p:cNvPr>
          <p:cNvSpPr>
            <a:spLocks noGrp="1"/>
          </p:cNvSpPr>
          <p:nvPr>
            <p:ph type="title"/>
          </p:nvPr>
        </p:nvSpPr>
        <p:spPr/>
        <p:txBody>
          <a:bodyPr/>
          <a:lstStyle/>
          <a:p>
            <a:r>
              <a:rPr lang="en-US" dirty="0"/>
              <a:t>What Can You Do?</a:t>
            </a:r>
          </a:p>
        </p:txBody>
      </p:sp>
      <p:sp>
        <p:nvSpPr>
          <p:cNvPr id="3" name="Text Placeholder 2">
            <a:extLst>
              <a:ext uri="{FF2B5EF4-FFF2-40B4-BE49-F238E27FC236}">
                <a16:creationId xmlns:a16="http://schemas.microsoft.com/office/drawing/2014/main" id="{80D15298-99E9-4479-913D-337FEAA5EF70}"/>
              </a:ext>
            </a:extLst>
          </p:cNvPr>
          <p:cNvSpPr>
            <a:spLocks noGrp="1"/>
          </p:cNvSpPr>
          <p:nvPr>
            <p:ph type="body" sz="quarter" idx="10"/>
          </p:nvPr>
        </p:nvSpPr>
        <p:spPr>
          <a:xfrm>
            <a:off x="586390" y="2653566"/>
            <a:ext cx="11018520" cy="1982081"/>
          </a:xfrm>
        </p:spPr>
        <p:txBody>
          <a:bodyPr/>
          <a:lstStyle/>
          <a:p>
            <a:r>
              <a:rPr lang="en-US"/>
              <a:t>What has changed, </a:t>
            </a:r>
            <a:r>
              <a:rPr lang="en-US" i="1"/>
              <a:t>in this wave of technology?</a:t>
            </a:r>
          </a:p>
          <a:p>
            <a:r>
              <a:rPr lang="en-US"/>
              <a:t>Reliable Computing</a:t>
            </a:r>
          </a:p>
          <a:p>
            <a:r>
              <a:rPr lang="en-US"/>
              <a:t>Container Orchestration – designed with failure as a design principal</a:t>
            </a:r>
          </a:p>
          <a:p>
            <a:r>
              <a:rPr lang="en-US"/>
              <a:t>Microservices – Smaller, isolated, idempotent units of capability</a:t>
            </a:r>
          </a:p>
        </p:txBody>
      </p:sp>
    </p:spTree>
    <p:extLst>
      <p:ext uri="{BB962C8B-B14F-4D97-AF65-F5344CB8AC3E}">
        <p14:creationId xmlns:p14="http://schemas.microsoft.com/office/powerpoint/2010/main" val="4267937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50195_Microsoft_Build_Template">
  <a:themeElements>
    <a:clrScheme name="Microsoft Build 2018">
      <a:dk1>
        <a:srgbClr val="1A1A1A"/>
      </a:dk1>
      <a:lt1>
        <a:srgbClr val="FFFFFF"/>
      </a:lt1>
      <a:dk2>
        <a:srgbClr val="0D0D0D"/>
      </a:dk2>
      <a:lt2>
        <a:srgbClr val="E6E6E6"/>
      </a:lt2>
      <a:accent1>
        <a:srgbClr val="505050"/>
      </a:accent1>
      <a:accent2>
        <a:srgbClr val="D2D2D2"/>
      </a:accent2>
      <a:accent3>
        <a:srgbClr val="E3008C"/>
      </a:accent3>
      <a:accent4>
        <a:srgbClr val="32145A"/>
      </a:accent4>
      <a:accent5>
        <a:srgbClr val="2139B5"/>
      </a:accent5>
      <a:accent6>
        <a:srgbClr val="E6E6E6"/>
      </a:accent6>
      <a:hlink>
        <a:srgbClr val="2139B5"/>
      </a:hlink>
      <a:folHlink>
        <a:srgbClr val="2139B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8_16x9_Breakout_Template.potx" id="{1A72F1D6-8E00-44B7-8612-A96C51648790}" vid="{FC63816D-7A82-403A-9DF6-29F1914C43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23F0DE61C01647AADD57BC023588A4" ma:contentTypeVersion="7" ma:contentTypeDescription="Create a new document." ma:contentTypeScope="" ma:versionID="c82e17bda8f0824f827d30d217c1e644">
  <xsd:schema xmlns:xsd="http://www.w3.org/2001/XMLSchema" xmlns:xs="http://www.w3.org/2001/XMLSchema" xmlns:p="http://schemas.microsoft.com/office/2006/metadata/properties" xmlns:ns2="670f2bc3-833b-4a76-b13f-f7d6db0b8f4d" xmlns:ns3="80b0474e-37b4-4751-81bc-12d5121181de" targetNamespace="http://schemas.microsoft.com/office/2006/metadata/properties" ma:root="true" ma:fieldsID="76d14746e1836138be82c9d02d1b3c81" ns2:_="" ns3:_="">
    <xsd:import namespace="670f2bc3-833b-4a76-b13f-f7d6db0b8f4d"/>
    <xsd:import namespace="80b0474e-37b4-4751-81bc-12d5121181d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0f2bc3-833b-4a76-b13f-f7d6db0b8f4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b0474e-37b4-4751-81bc-12d5121181d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FFCC63-98F2-41F9-B5D6-E4867C5AE3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0f2bc3-833b-4a76-b13f-f7d6db0b8f4d"/>
    <ds:schemaRef ds:uri="80b0474e-37b4-4751-81bc-12d5121181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2836</TotalTime>
  <Words>1072</Words>
  <Application>Microsoft Office PowerPoint</Application>
  <PresentationFormat>Widescreen</PresentationFormat>
  <Paragraphs>278</Paragraphs>
  <Slides>23</Slides>
  <Notes>6</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Consolas</vt:lpstr>
      <vt:lpstr>Courier New</vt:lpstr>
      <vt:lpstr>Lucida Console</vt:lpstr>
      <vt:lpstr>Segoe UI</vt:lpstr>
      <vt:lpstr>Segoe UI Light</vt:lpstr>
      <vt:lpstr>Segoe UI Semibold</vt:lpstr>
      <vt:lpstr>Segoe UI Semilight</vt:lpstr>
      <vt:lpstr>Wingdings</vt:lpstr>
      <vt:lpstr>5-50195_Microsoft_Build_Template</vt:lpstr>
      <vt:lpstr>PowerPoint Presentation</vt:lpstr>
      <vt:lpstr>Building Resilient Microservices with .NET Core and  Azure Container Services (AKS)</vt:lpstr>
      <vt:lpstr>PowerPoint Presentation</vt:lpstr>
      <vt:lpstr>Abstract</vt:lpstr>
      <vt:lpstr>What Makes a System Reliable?</vt:lpstr>
      <vt:lpstr>Failure Is A Thing</vt:lpstr>
      <vt:lpstr>Balancing the “Cost” of Reliability</vt:lpstr>
      <vt:lpstr>What’s the most basic fault-tolerant feature of HTML?</vt:lpstr>
      <vt:lpstr>What Can You Do?</vt:lpstr>
      <vt:lpstr>Computing that assumes failure as the norm</vt:lpstr>
      <vt:lpstr>Microservice Resiliency</vt:lpstr>
      <vt:lpstr>Demo 42 Architecture</vt:lpstr>
      <vt:lpstr>Demo</vt:lpstr>
      <vt:lpstr>Deploying &amp; Managing Reliable Systems</vt:lpstr>
      <vt:lpstr>Service Boundary Definition</vt:lpstr>
      <vt:lpstr>Demo 42 Architecture</vt:lpstr>
      <vt:lpstr>Demo</vt:lpstr>
      <vt:lpstr>Helm – what are the controls you need to know?</vt:lpstr>
      <vt:lpstr>PowerPoint Presentation</vt:lpstr>
      <vt:lpstr>Coming into port…</vt:lpstr>
      <vt:lpstr>Related Sessions</vt:lpstr>
      <vt:lpstr>Please Complete An Evaluation Form for every session you attend.   Your input is important!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11</cp:revision>
  <dcterms:modified xsi:type="dcterms:W3CDTF">2018-05-04T17:07:43Z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0x010100F523F0DE61C01647AADD57BC023588A4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20;#Washington State Convention and Trade Center|2ebf141d-f871-4cc9-bf08-f87f112ab464</vt:lpwstr>
  </property>
  <property fmtid="{D5CDD505-2E9C-101B-9397-08002B2CF9AE}" pid="7" name="Track">
    <vt:lpwstr/>
  </property>
  <property fmtid="{D5CDD505-2E9C-101B-9397-08002B2CF9AE}" pid="8" name="Event Location">
    <vt:lpwstr>19;#Seattle|54f46ed2-c77e-4a59-b182-a4171fdb0d11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42;#Microsoft Build|98156d08-f86c-467a-ad79-de9e9c534df7</vt:lpwstr>
  </property>
  <property fmtid="{D5CDD505-2E9C-101B-9397-08002B2CF9AE}" pid="21" name="Event Name">
    <vt:lpwstr>45;#Build|58542b36-5bf5-46a6-a53f-a41fb7a73785</vt:lpwstr>
  </property>
  <property fmtid="{D5CDD505-2E9C-101B-9397-08002B2CF9AE}" pid="22" name="Audience1">
    <vt:lpwstr/>
  </property>
</Properties>
</file>