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2"/>
  </p:notesMasterIdLst>
  <p:handoutMasterIdLst>
    <p:handoutMasterId r:id="rId13"/>
  </p:handoutMasterIdLst>
  <p:sldIdLst>
    <p:sldId id="258" r:id="rId3"/>
    <p:sldId id="260" r:id="rId4"/>
    <p:sldId id="4297" r:id="rId5"/>
    <p:sldId id="4296" r:id="rId6"/>
    <p:sldId id="472" r:id="rId7"/>
    <p:sldId id="261" r:id="rId8"/>
    <p:sldId id="262" r:id="rId9"/>
    <p:sldId id="263" r:id="rId10"/>
    <p:sldId id="259"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8270" autoAdjust="0"/>
  </p:normalViewPr>
  <p:slideViewPr>
    <p:cSldViewPr>
      <p:cViewPr>
        <p:scale>
          <a:sx n="75" d="100"/>
          <a:sy n="75" d="100"/>
        </p:scale>
        <p:origin x="426" y="5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10/31/2019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smtClean="0"/>
              <a:pPr>
                <a:defRPr/>
              </a:pPr>
              <a:t>10/31/2019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smtClean="0"/>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smtClean="0"/>
              <a:pPr>
                <a:defRPr/>
              </a:pPr>
              <a:t>10/31/2019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smtClean="0"/>
              <a:pPr>
                <a:defRPr/>
              </a:pPr>
              <a:t>10/31/2019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smtClean="0"/>
              <a:pPr>
                <a:defRPr/>
              </a:pPr>
              <a:t>10/31/2019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smtClean="0"/>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10/31/2019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smtClean="0"/>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smtClean="0"/>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10/31/2019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10/31/2019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10/31/2019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10/31/2019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10/31/2019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10/31/2019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l" rtl="0" fontAlgn="base">
        <a:spcBef>
          <a:spcPct val="0"/>
        </a:spcBef>
        <a:spcAft>
          <a:spcPct val="0"/>
        </a:spcAft>
        <a:defRPr sz="5867"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4267"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733"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32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667"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667"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smtClean="0"/>
              <a:pPr>
                <a:defRPr/>
              </a:pPr>
              <a:t>10/31/2019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fontAlgn="base" hangingPunct="1">
        <a:spcBef>
          <a:spcPct val="0"/>
        </a:spcBef>
        <a:spcAft>
          <a:spcPct val="0"/>
        </a:spcAft>
        <a:defRPr sz="5867" kern="1200">
          <a:solidFill>
            <a:srgbClr val="002060"/>
          </a:solidFill>
          <a:latin typeface="Arial Bold" pitchFamily="-72" charset="0"/>
          <a:ea typeface="ＭＳ Ｐゴシック" pitchFamily="-72" charset="-128"/>
          <a:cs typeface="ＭＳ Ｐゴシック" pitchFamily="-72" charset="-128"/>
        </a:defRPr>
      </a:lvl1pPr>
      <a:lvl2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eaLnBrk="1" fontAlgn="base" hangingPunct="1">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eaLnBrk="1" fontAlgn="base" hangingPunct="1">
        <a:spcBef>
          <a:spcPct val="20000"/>
        </a:spcBef>
        <a:spcAft>
          <a:spcPct val="0"/>
        </a:spcAft>
        <a:buClr>
          <a:schemeClr val="accent1"/>
        </a:buClr>
        <a:buFont typeface="Arial" pitchFamily="-72" charset="0"/>
        <a:buChar char="•"/>
        <a:defRPr sz="4267" kern="1200">
          <a:solidFill>
            <a:schemeClr val="tx1"/>
          </a:solidFill>
          <a:latin typeface="Arial" pitchFamily="-72" charset="0"/>
          <a:ea typeface="ＭＳ Ｐゴシック" pitchFamily="-72" charset="-128"/>
          <a:cs typeface="ＭＳ Ｐゴシック" pitchFamily="-72" charset="-128"/>
        </a:defRPr>
      </a:lvl1pPr>
      <a:lvl2pPr marL="990575" indent="-380990" algn="l" rtl="0" eaLnBrk="1" fontAlgn="base" hangingPunct="1">
        <a:spcBef>
          <a:spcPct val="20000"/>
        </a:spcBef>
        <a:spcAft>
          <a:spcPct val="0"/>
        </a:spcAft>
        <a:buClr>
          <a:schemeClr val="tx2"/>
        </a:buClr>
        <a:buFont typeface="Arial" pitchFamily="-72" charset="0"/>
        <a:buChar char="–"/>
        <a:defRPr sz="3733" kern="1200">
          <a:solidFill>
            <a:schemeClr val="tx1"/>
          </a:solidFill>
          <a:latin typeface="Arial" pitchFamily="-72" charset="0"/>
          <a:ea typeface="ＭＳ Ｐゴシック" pitchFamily="-72" charset="-128"/>
          <a:cs typeface="+mn-cs"/>
        </a:defRPr>
      </a:lvl2pPr>
      <a:lvl3pPr marL="1523962" indent="-304792" algn="l" rtl="0" eaLnBrk="1" fontAlgn="base" hangingPunct="1">
        <a:spcBef>
          <a:spcPct val="20000"/>
        </a:spcBef>
        <a:spcAft>
          <a:spcPct val="0"/>
        </a:spcAft>
        <a:buClr>
          <a:schemeClr val="bg2"/>
        </a:buClr>
        <a:buFont typeface="Arial" pitchFamily="-72" charset="0"/>
        <a:buChar char="•"/>
        <a:defRPr sz="3200" kern="1200">
          <a:solidFill>
            <a:schemeClr val="tx1"/>
          </a:solidFill>
          <a:latin typeface="Arial" pitchFamily="-72" charset="0"/>
          <a:ea typeface="ＭＳ Ｐゴシック" pitchFamily="-72" charset="-128"/>
          <a:cs typeface="+mn-cs"/>
        </a:defRPr>
      </a:lvl3pPr>
      <a:lvl4pPr marL="2133547" indent="-304792" algn="l" rtl="0" eaLnBrk="1" fontAlgn="base" hangingPunct="1">
        <a:spcBef>
          <a:spcPct val="20000"/>
        </a:spcBef>
        <a:spcAft>
          <a:spcPct val="0"/>
        </a:spcAft>
        <a:buClr>
          <a:schemeClr val="accent1"/>
        </a:buClr>
        <a:buFont typeface="Arial" pitchFamily="-72" charset="0"/>
        <a:buChar char="–"/>
        <a:defRPr sz="2667" kern="1200">
          <a:solidFill>
            <a:schemeClr val="tx1"/>
          </a:solidFill>
          <a:latin typeface="Arial" pitchFamily="-72" charset="0"/>
          <a:ea typeface="ＭＳ Ｐゴシック" pitchFamily="-72" charset="-128"/>
          <a:cs typeface="+mn-cs"/>
        </a:defRPr>
      </a:lvl4pPr>
      <a:lvl5pPr marL="2743131" indent="-304792" algn="l" rtl="0" eaLnBrk="1" fontAlgn="base" hangingPunct="1">
        <a:spcBef>
          <a:spcPct val="20000"/>
        </a:spcBef>
        <a:spcAft>
          <a:spcPct val="0"/>
        </a:spcAft>
        <a:buClr>
          <a:schemeClr val="tx2"/>
        </a:buClr>
        <a:buFont typeface="Arial" pitchFamily="-72" charset="0"/>
        <a:buChar char="»"/>
        <a:defRPr sz="2667"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emf"/><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stevelasker.blog/" TargetMode="External"/><Relationship Id="rId7" Type="http://schemas.openxmlformats.org/officeDocument/2006/relationships/image" Target="../media/image23.png"/><Relationship Id="rId2" Type="http://schemas.openxmlformats.org/officeDocument/2006/relationships/hyperlink" Target="mailto:Steve.Lasker@Microsoft.com" TargetMode="Externa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hyperlink" Target="https://github.com/stevelasker/presentations" TargetMode="External"/><Relationship Id="rId4" Type="http://schemas.openxmlformats.org/officeDocument/2006/relationships/hyperlink" Target="https://github.com/stevelasker" TargetMode="External"/><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 &amp;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p:txBody>
          <a:bodyPr/>
          <a:lstStyle/>
          <a:p>
            <a:r>
              <a:rPr lang="en-US" sz="4400" dirty="0"/>
              <a:t>Containers: 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sz="3200" dirty="0"/>
              <a:t>Containers are the modern-day packaging format</a:t>
            </a:r>
          </a:p>
          <a:p>
            <a:r>
              <a:rPr lang="en-US" sz="3200" dirty="0"/>
              <a:t>Base images provide the base capabilities</a:t>
            </a:r>
          </a:p>
          <a:p>
            <a:pPr lvl="1"/>
            <a:r>
              <a:rPr lang="en-US" sz="2666" dirty="0"/>
              <a:t>Apps add capabilities atop the base (inheritance…)</a:t>
            </a:r>
          </a:p>
          <a:p>
            <a:r>
              <a:rPr lang="en-US" sz="3200" dirty="0"/>
              <a:t>Configuration extracted</a:t>
            </a:r>
          </a:p>
          <a:p>
            <a:pPr lvl="1"/>
            <a:r>
              <a:rPr lang="en-US" sz="2400" dirty="0"/>
              <a:t>Enabling the same image to be deployed across different environments </a:t>
            </a:r>
            <a:br>
              <a:rPr lang="en-US" sz="2400" dirty="0"/>
            </a:br>
            <a:r>
              <a:rPr lang="en-US" sz="2400" dirty="0"/>
              <a:t>(dev, test, prod)</a:t>
            </a:r>
            <a:br>
              <a:rPr lang="en-US" sz="2400" dirty="0"/>
            </a:br>
            <a:r>
              <a:rPr lang="en-US" sz="2400" dirty="0"/>
              <a:t>different customer sites (Contoso, Northwind, </a:t>
            </a:r>
            <a:r>
              <a:rPr lang="en-US" sz="2400" dirty="0" err="1"/>
              <a:t>AdventureWorks</a:t>
            </a:r>
            <a:r>
              <a:rPr lang="en-US" sz="2400" dirty="0"/>
              <a:t>)</a:t>
            </a:r>
          </a:p>
          <a:p>
            <a:endParaRPr lang="en-US" sz="3200" dirty="0"/>
          </a:p>
        </p:txBody>
      </p:sp>
    </p:spTree>
    <p:extLst>
      <p:ext uri="{BB962C8B-B14F-4D97-AF65-F5344CB8AC3E}">
        <p14:creationId xmlns:p14="http://schemas.microsoft.com/office/powerpoint/2010/main" val="108759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a:t>
            </a:r>
            <a:r>
              <a:rPr lang="en-US" sz="3200" i="1" dirty="0"/>
              <a:t> should you</a:t>
            </a:r>
            <a:r>
              <a:rPr lang="en-US" sz="3200" dirty="0"/>
              <a:t>,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pPr marL="0" indent="0">
              <a:buNone/>
            </a:pPr>
            <a:endParaRPr lang="en-US" sz="3200" i="1" dirty="0"/>
          </a:p>
          <a:p>
            <a:pPr marL="0" indent="0">
              <a:buNone/>
            </a:pPr>
            <a:r>
              <a:rPr lang="en-US" sz="3200" i="1" dirty="0"/>
              <a:t>Containers are a </a:t>
            </a:r>
            <a:r>
              <a:rPr lang="en-US" sz="3200" b="1" i="1" dirty="0"/>
              <a:t>paradigm shift from VM workloads</a:t>
            </a:r>
            <a:endParaRPr lang="en-US" sz="3200" b="1" dirty="0"/>
          </a:p>
          <a:p>
            <a:pPr marL="0" indent="0">
              <a:buNone/>
            </a:pPr>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a:xfrm>
            <a:off x="804485" y="1191796"/>
            <a:ext cx="10021447" cy="2976344"/>
          </a:xfrm>
        </p:spPr>
        <p:txBody>
          <a:bodyPr vert="horz" wrap="square" lIns="91440" tIns="45720" rIns="91440" bIns="45720" numCol="1" rtlCol="0" anchor="ctr" anchorCtr="0" compatLnSpc="1">
            <a:prstTxWarp prst="textNoShape">
              <a:avLst/>
            </a:prstTxWarp>
            <a:normAutofit/>
          </a:bodyPr>
          <a:lstStyle/>
          <a:p>
            <a:r>
              <a:rPr lang="en-US" sz="6600" dirty="0">
                <a:solidFill>
                  <a:srgbClr val="FFFFFF"/>
                </a:solidFill>
                <a:latin typeface="+mj-lt"/>
                <a:ea typeface="+mj-ea"/>
                <a:cs typeface="+mj-cs"/>
              </a:rPr>
              <a:t>Managing Base Images</a:t>
            </a:r>
          </a:p>
        </p:txBody>
      </p:sp>
      <p:sp>
        <p:nvSpPr>
          <p:cNvPr id="5" name="Text Placeholder 4">
            <a:extLst>
              <a:ext uri="{FF2B5EF4-FFF2-40B4-BE49-F238E27FC236}">
                <a16:creationId xmlns:a16="http://schemas.microsoft.com/office/drawing/2014/main" id="{B3C26CF1-8966-4F0F-9D77-CA1B901760D6}"/>
              </a:ext>
            </a:extLst>
          </p:cNvPr>
          <p:cNvSpPr>
            <a:spLocks noGrp="1"/>
          </p:cNvSpPr>
          <p:nvPr>
            <p:ph type="body" idx="1"/>
          </p:nvPr>
        </p:nvSpPr>
        <p:spPr>
          <a:xfrm>
            <a:off x="804788" y="5318990"/>
            <a:ext cx="9416899" cy="723671"/>
          </a:xfrm>
        </p:spPr>
        <p:txBody>
          <a:bodyPr vert="horz" wrap="square" lIns="91440" tIns="45720" rIns="91440" bIns="45720" numCol="1" rtlCol="0" anchor="t" anchorCtr="0" compatLnSpc="1">
            <a:prstTxWarp prst="textNoShape">
              <a:avLst/>
            </a:prstTxWarp>
            <a:normAutofit/>
          </a:bodyPr>
          <a:lstStyle/>
          <a:p>
            <a:endParaRPr lang="en-US" sz="1800">
              <a:solidFill>
                <a:srgbClr val="000000"/>
              </a:solidFill>
              <a:latin typeface="+mn-lt"/>
              <a:ea typeface="+mn-ea"/>
              <a:cs typeface="+mn-cs"/>
            </a:endParaRPr>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7430593"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contoso.azurecr.io</a:t>
            </a:r>
          </a:p>
        </p:txBody>
      </p:sp>
      <p:sp>
        <p:nvSpPr>
          <p:cNvPr id="336" name="Rectangle 335">
            <a:extLst>
              <a:ext uri="{FF2B5EF4-FFF2-40B4-BE49-F238E27FC236}">
                <a16:creationId xmlns:a16="http://schemas.microsoft.com/office/drawing/2014/main" id="{15A8AEDB-861A-4F91-A75D-71B8237D3174}"/>
              </a:ext>
            </a:extLst>
          </p:cNvPr>
          <p:cNvSpPr/>
          <p:nvPr/>
        </p:nvSpPr>
        <p:spPr>
          <a:xfrm>
            <a:off x="7637765"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staging-artifacts</a:t>
            </a:r>
          </a:p>
        </p:txBody>
      </p:sp>
      <p:sp>
        <p:nvSpPr>
          <p:cNvPr id="337" name="Rectangle 336">
            <a:extLst>
              <a:ext uri="{FF2B5EF4-FFF2-40B4-BE49-F238E27FC236}">
                <a16:creationId xmlns:a16="http://schemas.microsoft.com/office/drawing/2014/main" id="{84D9C5EA-6A97-44E6-8D53-CE013EB7DC7D}"/>
              </a:ext>
            </a:extLst>
          </p:cNvPr>
          <p:cNvSpPr/>
          <p:nvPr/>
        </p:nvSpPr>
        <p:spPr>
          <a:xfrm>
            <a:off x="7637765"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departments</a:t>
            </a:r>
          </a:p>
        </p:txBody>
      </p:sp>
      <p:sp>
        <p:nvSpPr>
          <p:cNvPr id="338" name="Rectangle 337">
            <a:extLst>
              <a:ext uri="{FF2B5EF4-FFF2-40B4-BE49-F238E27FC236}">
                <a16:creationId xmlns:a16="http://schemas.microsoft.com/office/drawing/2014/main" id="{4FF74972-A8A1-4412-B96F-0B8F69286586}"/>
              </a:ext>
            </a:extLst>
          </p:cNvPr>
          <p:cNvSpPr/>
          <p:nvPr/>
        </p:nvSpPr>
        <p:spPr>
          <a:xfrm>
            <a:off x="7637765" y="5947559"/>
            <a:ext cx="1140755" cy="449125"/>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Rectangle 338">
            <a:extLst>
              <a:ext uri="{FF2B5EF4-FFF2-40B4-BE49-F238E27FC236}">
                <a16:creationId xmlns:a16="http://schemas.microsoft.com/office/drawing/2014/main" id="{8106CCE9-3912-458D-871C-F14FE62EF589}"/>
              </a:ext>
            </a:extLst>
          </p:cNvPr>
          <p:cNvSpPr/>
          <p:nvPr/>
        </p:nvSpPr>
        <p:spPr>
          <a:xfrm>
            <a:off x="7637765"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Rectangle 339">
            <a:extLst>
              <a:ext uri="{FF2B5EF4-FFF2-40B4-BE49-F238E27FC236}">
                <a16:creationId xmlns:a16="http://schemas.microsoft.com/office/drawing/2014/main" id="{EF240E03-8AEB-4258-B899-8CC4DE5F2883}"/>
              </a:ext>
            </a:extLst>
          </p:cNvPr>
          <p:cNvSpPr/>
          <p:nvPr/>
        </p:nvSpPr>
        <p:spPr>
          <a:xfrm>
            <a:off x="8564389"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Rectangle 340">
            <a:extLst>
              <a:ext uri="{FF2B5EF4-FFF2-40B4-BE49-F238E27FC236}">
                <a16:creationId xmlns:a16="http://schemas.microsoft.com/office/drawing/2014/main" id="{BB235F0F-DEB6-4397-85CF-3495DF592EE9}"/>
              </a:ext>
            </a:extLst>
          </p:cNvPr>
          <p:cNvSpPr/>
          <p:nvPr/>
        </p:nvSpPr>
        <p:spPr>
          <a:xfrm>
            <a:off x="8564389"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8564389"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marketing</a:t>
            </a:r>
          </a:p>
        </p:txBody>
      </p:sp>
      <p:sp>
        <p:nvSpPr>
          <p:cNvPr id="343" name="Rectangle 342">
            <a:extLst>
              <a:ext uri="{FF2B5EF4-FFF2-40B4-BE49-F238E27FC236}">
                <a16:creationId xmlns:a16="http://schemas.microsoft.com/office/drawing/2014/main" id="{FA0CA617-67B4-4802-B48C-8EBCDD6202B8}"/>
              </a:ext>
            </a:extLst>
          </p:cNvPr>
          <p:cNvSpPr/>
          <p:nvPr/>
        </p:nvSpPr>
        <p:spPr>
          <a:xfrm>
            <a:off x="8564389" y="608171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falcon-team</a:t>
            </a:r>
          </a:p>
        </p:txBody>
      </p:sp>
      <p:sp>
        <p:nvSpPr>
          <p:cNvPr id="344" name="Rectangle 343">
            <a:extLst>
              <a:ext uri="{FF2B5EF4-FFF2-40B4-BE49-F238E27FC236}">
                <a16:creationId xmlns:a16="http://schemas.microsoft.com/office/drawing/2014/main" id="{E3E6B787-A3B5-46C4-996C-A3740B0BD96C}"/>
              </a:ext>
            </a:extLst>
          </p:cNvPr>
          <p:cNvSpPr/>
          <p:nvPr/>
        </p:nvSpPr>
        <p:spPr>
          <a:xfrm>
            <a:off x="8564389" y="6295966"/>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8564389"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warranty</a:t>
            </a:r>
          </a:p>
        </p:txBody>
      </p:sp>
      <p:sp>
        <p:nvSpPr>
          <p:cNvPr id="346" name="Rectangle 345">
            <a:extLst>
              <a:ext uri="{FF2B5EF4-FFF2-40B4-BE49-F238E27FC236}">
                <a16:creationId xmlns:a16="http://schemas.microsoft.com/office/drawing/2014/main" id="{CDC3BB19-DFB5-4EA6-958B-A192DBF40879}"/>
              </a:ext>
            </a:extLst>
          </p:cNvPr>
          <p:cNvSpPr/>
          <p:nvPr/>
        </p:nvSpPr>
        <p:spPr>
          <a:xfrm>
            <a:off x="8564389"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Rectangle 346">
            <a:extLst>
              <a:ext uri="{FF2B5EF4-FFF2-40B4-BE49-F238E27FC236}">
                <a16:creationId xmlns:a16="http://schemas.microsoft.com/office/drawing/2014/main" id="{931A8DD3-D180-422F-9B5D-D46068EFAD9C}"/>
              </a:ext>
            </a:extLst>
          </p:cNvPr>
          <p:cNvSpPr/>
          <p:nvPr/>
        </p:nvSpPr>
        <p:spPr>
          <a:xfrm>
            <a:off x="8564389"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8675892" y="4415304"/>
            <a:ext cx="195941" cy="142757"/>
          </a:xfrm>
          <a:prstGeom prst="rect">
            <a:avLst/>
          </a:prstGeom>
        </p:spPr>
      </p:pic>
      <p:sp>
        <p:nvSpPr>
          <p:cNvPr id="349" name="Rectangle 348">
            <a:extLst>
              <a:ext uri="{FF2B5EF4-FFF2-40B4-BE49-F238E27FC236}">
                <a16:creationId xmlns:a16="http://schemas.microsoft.com/office/drawing/2014/main" id="{B1764A5A-809B-4FA2-A704-9873C03A0A2A}"/>
              </a:ext>
            </a:extLst>
          </p:cNvPr>
          <p:cNvSpPr/>
          <p:nvPr/>
        </p:nvSpPr>
        <p:spPr>
          <a:xfrm>
            <a:off x="8564389"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Rectangle 349">
            <a:extLst>
              <a:ext uri="{FF2B5EF4-FFF2-40B4-BE49-F238E27FC236}">
                <a16:creationId xmlns:a16="http://schemas.microsoft.com/office/drawing/2014/main" id="{7E6E4AC1-C202-4494-AEF4-0F365FC3F4FB}"/>
              </a:ext>
            </a:extLst>
          </p:cNvPr>
          <p:cNvSpPr/>
          <p:nvPr/>
        </p:nvSpPr>
        <p:spPr>
          <a:xfrm>
            <a:off x="8564389"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Rectangle 350">
            <a:extLst>
              <a:ext uri="{FF2B5EF4-FFF2-40B4-BE49-F238E27FC236}">
                <a16:creationId xmlns:a16="http://schemas.microsoft.com/office/drawing/2014/main" id="{A030F892-DA33-4915-AB5E-C2E7A5862E49}"/>
              </a:ext>
            </a:extLst>
          </p:cNvPr>
          <p:cNvSpPr/>
          <p:nvPr/>
        </p:nvSpPr>
        <p:spPr>
          <a:xfrm>
            <a:off x="8564389"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3866985" y="3386772"/>
            <a:ext cx="789823" cy="553581"/>
            <a:chOff x="2693602" y="4255008"/>
            <a:chExt cx="789935" cy="553660"/>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5"/>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6629400"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3697"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08517"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3703950"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6629401"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5098057"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5902818"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9991313"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10670552"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9970057"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10628989"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4163924"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6816804"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249502" y="2613745"/>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3865279" y="2550968"/>
            <a:ext cx="793232" cy="614888"/>
            <a:chOff x="8081204" y="5137617"/>
            <a:chExt cx="1358036" cy="1052704"/>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1"/>
              <a:ext cx="1358036" cy="395190"/>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Build">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2897"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4023564" y="4158543"/>
            <a:ext cx="476665" cy="473973"/>
          </a:xfrm>
          <a:prstGeom prst="rect">
            <a:avLst/>
          </a:prstGeom>
        </p:spPr>
      </p:pic>
      <p:sp>
        <p:nvSpPr>
          <p:cNvPr id="376" name="Rectangle 375">
            <a:extLst>
              <a:ext uri="{FF2B5EF4-FFF2-40B4-BE49-F238E27FC236}">
                <a16:creationId xmlns:a16="http://schemas.microsoft.com/office/drawing/2014/main" id="{C6D85281-84B3-437F-9569-16D398AC53BC}"/>
              </a:ext>
            </a:extLst>
          </p:cNvPr>
          <p:cNvSpPr/>
          <p:nvPr/>
        </p:nvSpPr>
        <p:spPr>
          <a:xfrm>
            <a:off x="8564389"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8675892" y="3340722"/>
            <a:ext cx="195941" cy="142757"/>
          </a:xfrm>
          <a:prstGeom prst="rect">
            <a:avLst/>
          </a:prstGeom>
        </p:spPr>
      </p:pic>
      <p:sp>
        <p:nvSpPr>
          <p:cNvPr id="378" name="Rectangle 377">
            <a:extLst>
              <a:ext uri="{FF2B5EF4-FFF2-40B4-BE49-F238E27FC236}">
                <a16:creationId xmlns:a16="http://schemas.microsoft.com/office/drawing/2014/main" id="{D700828F-01D2-4E26-B87E-F52705D01E6D}"/>
              </a:ext>
            </a:extLst>
          </p:cNvPr>
          <p:cNvSpPr/>
          <p:nvPr/>
        </p:nvSpPr>
        <p:spPr>
          <a:xfrm>
            <a:off x="259573" y="2727262"/>
            <a:ext cx="6318563" cy="1660979"/>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Scan, test, validate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when things outside your control aren’t secured or available</a:t>
            </a:r>
          </a:p>
        </p:txBody>
      </p:sp>
      <p:pic>
        <p:nvPicPr>
          <p:cNvPr id="379" name="Twistlock" descr="Related image">
            <a:extLst>
              <a:ext uri="{FF2B5EF4-FFF2-40B4-BE49-F238E27FC236}">
                <a16:creationId xmlns:a16="http://schemas.microsoft.com/office/drawing/2014/main" id="{8B917F75-251F-4BCF-83CE-EA4C86777E5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605407" y="2459816"/>
            <a:ext cx="960867" cy="242093"/>
          </a:xfrm>
          <a:prstGeom prst="rect">
            <a:avLst/>
          </a:prstGeom>
          <a:noFill/>
          <a:extLst>
            <a:ext uri="{909E8E84-426E-40DD-AFC4-6F175D3DCCD1}">
              <a14:hiddenFill xmlns:a14="http://schemas.microsoft.com/office/drawing/2010/main">
                <a:solidFill>
                  <a:srgbClr val="FFFFFF"/>
                </a:solidFill>
              </a14:hiddenFill>
            </a:ext>
          </a:extLst>
        </p:spPr>
      </p:pic>
      <p:sp>
        <p:nvSpPr>
          <p:cNvPr id="380" name="Rectangle 379">
            <a:extLst>
              <a:ext uri="{FF2B5EF4-FFF2-40B4-BE49-F238E27FC236}">
                <a16:creationId xmlns:a16="http://schemas.microsoft.com/office/drawing/2014/main" id="{29512B3F-E37A-4F12-9E26-6C19D3519104}"/>
              </a:ext>
            </a:extLst>
          </p:cNvPr>
          <p:cNvSpPr/>
          <p:nvPr/>
        </p:nvSpPr>
        <p:spPr>
          <a:xfrm>
            <a:off x="6598250"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9579" t="19617" r="25733" b="15444"/>
          <a:stretch/>
        </p:blipFill>
        <p:spPr bwMode="auto">
          <a:xfrm>
            <a:off x="1376553"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85599"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tretch>
            <a:fillRect/>
          </a:stretch>
        </p:blipFill>
        <p:spPr bwMode="auto">
          <a:xfrm>
            <a:off x="1376501"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1283954"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56687"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036554"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86"/>
                                        </p:tgtEl>
                                        <p:attrNameLst>
                                          <p:attrName>style.visibility</p:attrName>
                                        </p:attrNameLst>
                                      </p:cBhvr>
                                      <p:to>
                                        <p:strVal val="visible"/>
                                      </p:to>
                                    </p:set>
                                    <p:animEffect transition="in" filter="fade">
                                      <p:cBhvr>
                                        <p:cTn id="20" dur="500"/>
                                        <p:tgtEl>
                                          <p:spTgt spid="386"/>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58"/>
                                        </p:tgtEl>
                                        <p:attrNameLst>
                                          <p:attrName>style.visibility</p:attrName>
                                        </p:attrNameLst>
                                      </p:cBhvr>
                                      <p:to>
                                        <p:strVal val="visible"/>
                                      </p:to>
                                    </p:set>
                                    <p:animEffect transition="in" filter="fade">
                                      <p:cBhvr>
                                        <p:cTn id="24" dur="500"/>
                                        <p:tgtEl>
                                          <p:spTgt spid="35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9"/>
                                        </p:tgtEl>
                                        <p:attrNameLst>
                                          <p:attrName>style.visibility</p:attrName>
                                        </p:attrNameLst>
                                      </p:cBhvr>
                                      <p:to>
                                        <p:strVal val="visible"/>
                                      </p:to>
                                    </p:set>
                                    <p:animEffect transition="in" filter="fade">
                                      <p:cBhvr>
                                        <p:cTn id="29" dur="500"/>
                                        <p:tgtEl>
                                          <p:spTgt spid="359"/>
                                        </p:tgtEl>
                                      </p:cBhvr>
                                    </p:animEffect>
                                  </p:childTnLst>
                                </p:cTn>
                              </p:par>
                            </p:childTnLst>
                          </p:cTn>
                        </p:par>
                      </p:childTnLst>
                    </p:cTn>
                  </p:par>
                  <p:par>
                    <p:cTn id="30" fill="hold">
                      <p:stCondLst>
                        <p:cond delay="indefinite"/>
                      </p:stCondLst>
                      <p:childTnLst>
                        <p:par>
                          <p:cTn id="31" fill="hold">
                            <p:stCondLst>
                              <p:cond delay="0"/>
                            </p:stCondLst>
                            <p:childTnLst>
                              <p:par>
                                <p:cTn id="32" presetID="32" presetClass="emph" presetSubtype="0" fill="hold" grpId="0" nodeType="clickEffect">
                                  <p:stCondLst>
                                    <p:cond delay="0"/>
                                  </p:stCondLst>
                                  <p:iterate type="lt">
                                    <p:tmPct val="0"/>
                                  </p:iterate>
                                  <p:childTnLst>
                                    <p:animRot by="120000">
                                      <p:cBhvr>
                                        <p:cTn id="33" dur="100" fill="hold">
                                          <p:stCondLst>
                                            <p:cond delay="0"/>
                                          </p:stCondLst>
                                        </p:cTn>
                                        <p:tgtEl>
                                          <p:spTgt spid="362"/>
                                        </p:tgtEl>
                                        <p:attrNameLst>
                                          <p:attrName>r</p:attrName>
                                        </p:attrNameLst>
                                      </p:cBhvr>
                                    </p:animRot>
                                    <p:animRot by="-240000">
                                      <p:cBhvr>
                                        <p:cTn id="34" dur="200" fill="hold">
                                          <p:stCondLst>
                                            <p:cond delay="200"/>
                                          </p:stCondLst>
                                        </p:cTn>
                                        <p:tgtEl>
                                          <p:spTgt spid="362"/>
                                        </p:tgtEl>
                                        <p:attrNameLst>
                                          <p:attrName>r</p:attrName>
                                        </p:attrNameLst>
                                      </p:cBhvr>
                                    </p:animRot>
                                    <p:animRot by="240000">
                                      <p:cBhvr>
                                        <p:cTn id="35" dur="200" fill="hold">
                                          <p:stCondLst>
                                            <p:cond delay="400"/>
                                          </p:stCondLst>
                                        </p:cTn>
                                        <p:tgtEl>
                                          <p:spTgt spid="362"/>
                                        </p:tgtEl>
                                        <p:attrNameLst>
                                          <p:attrName>r</p:attrName>
                                        </p:attrNameLst>
                                      </p:cBhvr>
                                    </p:animRot>
                                    <p:animRot by="-240000">
                                      <p:cBhvr>
                                        <p:cTn id="36" dur="200" fill="hold">
                                          <p:stCondLst>
                                            <p:cond delay="600"/>
                                          </p:stCondLst>
                                        </p:cTn>
                                        <p:tgtEl>
                                          <p:spTgt spid="362"/>
                                        </p:tgtEl>
                                        <p:attrNameLst>
                                          <p:attrName>r</p:attrName>
                                        </p:attrNameLst>
                                      </p:cBhvr>
                                    </p:animRot>
                                    <p:animRot by="120000">
                                      <p:cBhvr>
                                        <p:cTn id="37" dur="200" fill="hold">
                                          <p:stCondLst>
                                            <p:cond delay="800"/>
                                          </p:stCondLst>
                                        </p:cTn>
                                        <p:tgtEl>
                                          <p:spTgt spid="362"/>
                                        </p:tgtEl>
                                        <p:attrNameLst>
                                          <p:attrName>r</p:attrName>
                                        </p:attrNameLst>
                                      </p:cBhvr>
                                    </p:animRot>
                                  </p:childTnLst>
                                </p:cTn>
                              </p:par>
                              <p:par>
                                <p:cTn id="38" presetID="12" presetClass="entr" presetSubtype="1" fill="hold" grpId="0" nodeType="withEffect">
                                  <p:stCondLst>
                                    <p:cond delay="0"/>
                                  </p:stCondLst>
                                  <p:childTnLst>
                                    <p:set>
                                      <p:cBhvr>
                                        <p:cTn id="39" dur="1" fill="hold">
                                          <p:stCondLst>
                                            <p:cond delay="0"/>
                                          </p:stCondLst>
                                        </p:cTn>
                                        <p:tgtEl>
                                          <p:spTgt spid="363"/>
                                        </p:tgtEl>
                                        <p:attrNameLst>
                                          <p:attrName>style.visibility</p:attrName>
                                        </p:attrNameLst>
                                      </p:cBhvr>
                                      <p:to>
                                        <p:strVal val="visible"/>
                                      </p:to>
                                    </p:set>
                                    <p:anim calcmode="lin" valueType="num">
                                      <p:cBhvr additive="base">
                                        <p:cTn id="40" dur="250"/>
                                        <p:tgtEl>
                                          <p:spTgt spid="363"/>
                                        </p:tgtEl>
                                        <p:attrNameLst>
                                          <p:attrName>ppt_y</p:attrName>
                                        </p:attrNameLst>
                                      </p:cBhvr>
                                      <p:tavLst>
                                        <p:tav tm="0">
                                          <p:val>
                                            <p:strVal val="#ppt_y-#ppt_h*1.125000"/>
                                          </p:val>
                                        </p:tav>
                                        <p:tav tm="100000">
                                          <p:val>
                                            <p:strVal val="#ppt_y"/>
                                          </p:val>
                                        </p:tav>
                                      </p:tavLst>
                                    </p:anim>
                                    <p:animEffect transition="in" filter="wipe(down)">
                                      <p:cBhvr>
                                        <p:cTn id="41" dur="250"/>
                                        <p:tgtEl>
                                          <p:spTgt spid="363"/>
                                        </p:tgtEl>
                                      </p:cBhvr>
                                    </p:animEffect>
                                  </p:childTnLst>
                                </p:cTn>
                              </p:par>
                            </p:childTnLst>
                          </p:cTn>
                        </p:par>
                        <p:par>
                          <p:cTn id="42" fill="hold">
                            <p:stCondLst>
                              <p:cond delay="1000"/>
                            </p:stCondLst>
                            <p:childTnLst>
                              <p:par>
                                <p:cTn id="43" presetID="36" presetClass="emph" presetSubtype="0" fill="hold" grpId="1" nodeType="afterEffect">
                                  <p:stCondLst>
                                    <p:cond delay="0"/>
                                  </p:stCondLst>
                                  <p:iterate type="lt">
                                    <p:tmPct val="10000"/>
                                  </p:iterate>
                                  <p:childTnLst>
                                    <p:animScale>
                                      <p:cBhvr>
                                        <p:cTn id="44" dur="250" autoRev="1" fill="hold">
                                          <p:stCondLst>
                                            <p:cond delay="0"/>
                                          </p:stCondLst>
                                        </p:cTn>
                                        <p:tgtEl>
                                          <p:spTgt spid="362"/>
                                        </p:tgtEl>
                                      </p:cBhvr>
                                      <p:to x="80000" y="100000"/>
                                    </p:animScale>
                                    <p:anim by="(#ppt_w*0.10)" calcmode="lin" valueType="num">
                                      <p:cBhvr>
                                        <p:cTn id="45" dur="250" autoRev="1" fill="hold">
                                          <p:stCondLst>
                                            <p:cond delay="0"/>
                                          </p:stCondLst>
                                        </p:cTn>
                                        <p:tgtEl>
                                          <p:spTgt spid="362"/>
                                        </p:tgtEl>
                                        <p:attrNameLst>
                                          <p:attrName>ppt_x</p:attrName>
                                        </p:attrNameLst>
                                      </p:cBhvr>
                                    </p:anim>
                                    <p:anim by="(-#ppt_w*0.10)" calcmode="lin" valueType="num">
                                      <p:cBhvr>
                                        <p:cTn id="46" dur="250" autoRev="1" fill="hold">
                                          <p:stCondLst>
                                            <p:cond delay="0"/>
                                          </p:stCondLst>
                                        </p:cTn>
                                        <p:tgtEl>
                                          <p:spTgt spid="362"/>
                                        </p:tgtEl>
                                        <p:attrNameLst>
                                          <p:attrName>ppt_y</p:attrName>
                                        </p:attrNameLst>
                                      </p:cBhvr>
                                    </p:anim>
                                    <p:animRot by="-480000">
                                      <p:cBhvr>
                                        <p:cTn id="47" dur="250" autoRev="1" fill="hold">
                                          <p:stCondLst>
                                            <p:cond delay="0"/>
                                          </p:stCondLst>
                                        </p:cTn>
                                        <p:tgtEl>
                                          <p:spTgt spid="362"/>
                                        </p:tgtEl>
                                        <p:attrNameLst>
                                          <p:attrName>r</p:attrName>
                                        </p:attrNameLst>
                                      </p:cBhvr>
                                    </p:animRo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2"/>
                                        </p:tgtEl>
                                        <p:attrNameLst>
                                          <p:attrName>style.visibility</p:attrName>
                                        </p:attrNameLst>
                                      </p:cBhvr>
                                      <p:to>
                                        <p:strVal val="visible"/>
                                      </p:to>
                                    </p:set>
                                    <p:animEffect transition="in" filter="fade">
                                      <p:cBhvr>
                                        <p:cTn id="52" dur="500"/>
                                        <p:tgtEl>
                                          <p:spTgt spid="382"/>
                                        </p:tgtEl>
                                      </p:cBhvr>
                                    </p:animEffect>
                                  </p:childTnLst>
                                </p:cTn>
                              </p:par>
                              <p:par>
                                <p:cTn id="53" presetID="42" presetClass="path" presetSubtype="0" accel="50000" decel="50000" fill="hold" nodeType="withEffect">
                                  <p:stCondLst>
                                    <p:cond delay="0"/>
                                  </p:stCondLst>
                                  <p:childTnLst>
                                    <p:animMotion origin="layout" path="M 6.25E-7 -7.40741E-7 L 0.21706 0.01019 " pathEditMode="relative" rAng="0" ptsTypes="AA">
                                      <p:cBhvr>
                                        <p:cTn id="54" dur="1500" fill="hold"/>
                                        <p:tgtEl>
                                          <p:spTgt spid="382"/>
                                        </p:tgtEl>
                                        <p:attrNameLst>
                                          <p:attrName>ppt_x</p:attrName>
                                          <p:attrName>ppt_y</p:attrName>
                                        </p:attrNameLst>
                                      </p:cBhvr>
                                      <p:rCtr x="10846" y="509"/>
                                    </p:animMotion>
                                  </p:childTnLst>
                                </p:cTn>
                              </p:par>
                              <p:par>
                                <p:cTn id="55" presetID="10" presetClass="exit" presetSubtype="0" fill="hold" nodeType="withEffect">
                                  <p:stCondLst>
                                    <p:cond delay="1100"/>
                                  </p:stCondLst>
                                  <p:childTnLst>
                                    <p:animEffect transition="out" filter="fade">
                                      <p:cBhvr>
                                        <p:cTn id="56" dur="500"/>
                                        <p:tgtEl>
                                          <p:spTgt spid="382"/>
                                        </p:tgtEl>
                                      </p:cBhvr>
                                    </p:animEffect>
                                    <p:set>
                                      <p:cBhvr>
                                        <p:cTn id="57" dur="1" fill="hold">
                                          <p:stCondLst>
                                            <p:cond delay="499"/>
                                          </p:stCondLst>
                                        </p:cTn>
                                        <p:tgtEl>
                                          <p:spTgt spid="382"/>
                                        </p:tgtEl>
                                        <p:attrNameLst>
                                          <p:attrName>style.visibility</p:attrName>
                                        </p:attrNameLst>
                                      </p:cBhvr>
                                      <p:to>
                                        <p:strVal val="hidden"/>
                                      </p:to>
                                    </p:set>
                                  </p:childTnLst>
                                </p:cTn>
                              </p:par>
                              <p:par>
                                <p:cTn id="58" presetID="10" presetClass="entr" presetSubtype="0" fill="hold" nodeType="withEffect">
                                  <p:stCondLst>
                                    <p:cond delay="1100"/>
                                  </p:stCondLst>
                                  <p:childTnLst>
                                    <p:set>
                                      <p:cBhvr>
                                        <p:cTn id="59" dur="1" fill="hold">
                                          <p:stCondLst>
                                            <p:cond delay="0"/>
                                          </p:stCondLst>
                                        </p:cTn>
                                        <p:tgtEl>
                                          <p:spTgt spid="381"/>
                                        </p:tgtEl>
                                        <p:attrNameLst>
                                          <p:attrName>style.visibility</p:attrName>
                                        </p:attrNameLst>
                                      </p:cBhvr>
                                      <p:to>
                                        <p:strVal val="visible"/>
                                      </p:to>
                                    </p:set>
                                    <p:animEffect transition="in" filter="fade">
                                      <p:cBhvr>
                                        <p:cTn id="60" dur="500"/>
                                        <p:tgtEl>
                                          <p:spTgt spid="381"/>
                                        </p:tgtEl>
                                      </p:cBhvr>
                                    </p:animEffect>
                                  </p:childTnLst>
                                </p:cTn>
                              </p:par>
                              <p:par>
                                <p:cTn id="61" presetID="42" presetClass="path" presetSubtype="0" accel="50000" decel="50000" fill="hold" nodeType="withEffect">
                                  <p:stCondLst>
                                    <p:cond delay="1000"/>
                                  </p:stCondLst>
                                  <p:childTnLst>
                                    <p:animMotion origin="layout" path="M 6.25E-7 0.00394 L 0.21042 0.10995 " pathEditMode="relative" rAng="0" ptsTypes="AA">
                                      <p:cBhvr>
                                        <p:cTn id="62" dur="1500" fill="hold"/>
                                        <p:tgtEl>
                                          <p:spTgt spid="381"/>
                                        </p:tgtEl>
                                        <p:attrNameLst>
                                          <p:attrName>ppt_x</p:attrName>
                                          <p:attrName>ppt_y</p:attrName>
                                        </p:attrNameLst>
                                      </p:cBhvr>
                                      <p:rCtr x="10521" y="5301"/>
                                    </p:animMotion>
                                  </p:childTnLst>
                                </p:cTn>
                              </p:par>
                              <p:par>
                                <p:cTn id="63" presetID="10" presetClass="exit" presetSubtype="0" fill="hold" nodeType="withEffect">
                                  <p:stCondLst>
                                    <p:cond delay="2000"/>
                                  </p:stCondLst>
                                  <p:childTnLst>
                                    <p:animEffect transition="out" filter="fade">
                                      <p:cBhvr>
                                        <p:cTn id="64" dur="500"/>
                                        <p:tgtEl>
                                          <p:spTgt spid="381"/>
                                        </p:tgtEl>
                                      </p:cBhvr>
                                    </p:animEffect>
                                    <p:set>
                                      <p:cBhvr>
                                        <p:cTn id="65" dur="1" fill="hold">
                                          <p:stCondLst>
                                            <p:cond delay="499"/>
                                          </p:stCondLst>
                                        </p:cTn>
                                        <p:tgtEl>
                                          <p:spTgt spid="381"/>
                                        </p:tgtEl>
                                        <p:attrNameLst>
                                          <p:attrName>style.visibility</p:attrName>
                                        </p:attrNameLst>
                                      </p:cBhvr>
                                      <p:to>
                                        <p:strVal val="hidden"/>
                                      </p:to>
                                    </p:set>
                                  </p:childTnLst>
                                </p:cTn>
                              </p:par>
                            </p:childTnLst>
                          </p:cTn>
                        </p:par>
                        <p:par>
                          <p:cTn id="66" fill="hold">
                            <p:stCondLst>
                              <p:cond delay="2500"/>
                            </p:stCondLst>
                            <p:childTnLst>
                              <p:par>
                                <p:cTn id="67" presetID="10" presetClass="entr" presetSubtype="0" fill="hold" nodeType="afterEffect">
                                  <p:stCondLst>
                                    <p:cond delay="0"/>
                                  </p:stCondLst>
                                  <p:childTnLst>
                                    <p:set>
                                      <p:cBhvr>
                                        <p:cTn id="68" dur="1" fill="hold">
                                          <p:stCondLst>
                                            <p:cond delay="0"/>
                                          </p:stCondLst>
                                        </p:cTn>
                                        <p:tgtEl>
                                          <p:spTgt spid="383"/>
                                        </p:tgtEl>
                                        <p:attrNameLst>
                                          <p:attrName>style.visibility</p:attrName>
                                        </p:attrNameLst>
                                      </p:cBhvr>
                                      <p:to>
                                        <p:strVal val="visible"/>
                                      </p:to>
                                    </p:set>
                                    <p:animEffect transition="in" filter="fade">
                                      <p:cBhvr>
                                        <p:cTn id="69" dur="500"/>
                                        <p:tgtEl>
                                          <p:spTgt spid="383"/>
                                        </p:tgtEl>
                                      </p:cBhvr>
                                    </p:animEffect>
                                  </p:childTnLst>
                                </p:cTn>
                              </p:par>
                              <p:par>
                                <p:cTn id="70" presetID="42" presetClass="path" presetSubtype="0" accel="50000" decel="50000" fill="hold" nodeType="withEffect">
                                  <p:stCondLst>
                                    <p:cond delay="0"/>
                                  </p:stCondLst>
                                  <p:childTnLst>
                                    <p:animMotion origin="layout" path="M 6.25E-7 -7.40741E-7 L 0.20937 0.12662 " pathEditMode="relative" rAng="0" ptsTypes="AA">
                                      <p:cBhvr>
                                        <p:cTn id="71" dur="1500" fill="hold"/>
                                        <p:tgtEl>
                                          <p:spTgt spid="383"/>
                                        </p:tgtEl>
                                        <p:attrNameLst>
                                          <p:attrName>ppt_x</p:attrName>
                                          <p:attrName>ppt_y</p:attrName>
                                        </p:attrNameLst>
                                      </p:cBhvr>
                                      <p:rCtr x="10469" y="6319"/>
                                    </p:animMotion>
                                  </p:childTnLst>
                                </p:cTn>
                              </p:par>
                              <p:par>
                                <p:cTn id="72" presetID="10" presetClass="exit" presetSubtype="0" fill="hold" nodeType="withEffect">
                                  <p:stCondLst>
                                    <p:cond delay="900"/>
                                  </p:stCondLst>
                                  <p:childTnLst>
                                    <p:animEffect transition="out" filter="fade">
                                      <p:cBhvr>
                                        <p:cTn id="73" dur="500"/>
                                        <p:tgtEl>
                                          <p:spTgt spid="383"/>
                                        </p:tgtEl>
                                      </p:cBhvr>
                                    </p:animEffect>
                                    <p:set>
                                      <p:cBhvr>
                                        <p:cTn id="74" dur="1" fill="hold">
                                          <p:stCondLst>
                                            <p:cond delay="499"/>
                                          </p:stCondLst>
                                        </p:cTn>
                                        <p:tgtEl>
                                          <p:spTgt spid="383"/>
                                        </p:tgtEl>
                                        <p:attrNameLst>
                                          <p:attrName>style.visibility</p:attrName>
                                        </p:attrNameLst>
                                      </p:cBhvr>
                                      <p:to>
                                        <p:strVal val="hidden"/>
                                      </p:to>
                                    </p:set>
                                  </p:childTnLst>
                                </p:cTn>
                              </p:par>
                            </p:childTnLst>
                          </p:cTn>
                        </p:par>
                        <p:par>
                          <p:cTn id="75" fill="hold">
                            <p:stCondLst>
                              <p:cond delay="4000"/>
                            </p:stCondLst>
                            <p:childTnLst>
                              <p:par>
                                <p:cTn id="76" presetID="10" presetClass="entr" presetSubtype="0" fill="hold" nodeType="afterEffect">
                                  <p:stCondLst>
                                    <p:cond delay="0"/>
                                  </p:stCondLst>
                                  <p:childTnLst>
                                    <p:set>
                                      <p:cBhvr>
                                        <p:cTn id="77" dur="1" fill="hold">
                                          <p:stCondLst>
                                            <p:cond delay="0"/>
                                          </p:stCondLst>
                                        </p:cTn>
                                        <p:tgtEl>
                                          <p:spTgt spid="385"/>
                                        </p:tgtEl>
                                        <p:attrNameLst>
                                          <p:attrName>style.visibility</p:attrName>
                                        </p:attrNameLst>
                                      </p:cBhvr>
                                      <p:to>
                                        <p:strVal val="visible"/>
                                      </p:to>
                                    </p:set>
                                    <p:animEffect transition="in" filter="fade">
                                      <p:cBhvr>
                                        <p:cTn id="78" dur="500"/>
                                        <p:tgtEl>
                                          <p:spTgt spid="385"/>
                                        </p:tgtEl>
                                      </p:cBhvr>
                                    </p:animEffect>
                                  </p:childTnLst>
                                </p:cTn>
                              </p:par>
                              <p:par>
                                <p:cTn id="79" presetID="42" presetClass="path" presetSubtype="0" accel="50000" decel="50000" fill="hold" nodeType="withEffect">
                                  <p:stCondLst>
                                    <p:cond delay="0"/>
                                  </p:stCondLst>
                                  <p:childTnLst>
                                    <p:animMotion origin="layout" path="M 6.25E-7 -7.40741E-7 L 0.20443 0.02176 " pathEditMode="relative" rAng="0" ptsTypes="AA">
                                      <p:cBhvr>
                                        <p:cTn id="80" dur="1500" fill="hold"/>
                                        <p:tgtEl>
                                          <p:spTgt spid="385"/>
                                        </p:tgtEl>
                                        <p:attrNameLst>
                                          <p:attrName>ppt_x</p:attrName>
                                          <p:attrName>ppt_y</p:attrName>
                                        </p:attrNameLst>
                                      </p:cBhvr>
                                      <p:rCtr x="10221" y="1088"/>
                                    </p:animMotion>
                                  </p:childTnLst>
                                </p:cTn>
                              </p:par>
                              <p:par>
                                <p:cTn id="81" presetID="10" presetClass="exit" presetSubtype="0" fill="hold" nodeType="withEffect">
                                  <p:stCondLst>
                                    <p:cond delay="1000"/>
                                  </p:stCondLst>
                                  <p:childTnLst>
                                    <p:animEffect transition="out" filter="fade">
                                      <p:cBhvr>
                                        <p:cTn id="82" dur="500"/>
                                        <p:tgtEl>
                                          <p:spTgt spid="385"/>
                                        </p:tgtEl>
                                      </p:cBhvr>
                                    </p:animEffect>
                                    <p:set>
                                      <p:cBhvr>
                                        <p:cTn id="83" dur="1" fill="hold">
                                          <p:stCondLst>
                                            <p:cond delay="499"/>
                                          </p:stCondLst>
                                        </p:cTn>
                                        <p:tgtEl>
                                          <p:spTgt spid="385"/>
                                        </p:tgtEl>
                                        <p:attrNameLst>
                                          <p:attrName>style.visibility</p:attrName>
                                        </p:attrNameLst>
                                      </p:cBhvr>
                                      <p:to>
                                        <p:strVal val="hidden"/>
                                      </p:to>
                                    </p:set>
                                  </p:childTnLst>
                                </p:cTn>
                              </p:par>
                            </p:childTnLst>
                          </p:cTn>
                        </p:par>
                        <p:par>
                          <p:cTn id="84" fill="hold">
                            <p:stCondLst>
                              <p:cond delay="5500"/>
                            </p:stCondLst>
                            <p:childTnLst>
                              <p:par>
                                <p:cTn id="85" presetID="10" presetClass="entr" presetSubtype="0" fill="hold" grpId="1" nodeType="afterEffect">
                                  <p:stCondLst>
                                    <p:cond delay="0"/>
                                  </p:stCondLst>
                                  <p:childTnLst>
                                    <p:set>
                                      <p:cBhvr>
                                        <p:cTn id="86" dur="1" fill="hold">
                                          <p:stCondLst>
                                            <p:cond delay="0"/>
                                          </p:stCondLst>
                                        </p:cTn>
                                        <p:tgtEl>
                                          <p:spTgt spid="384"/>
                                        </p:tgtEl>
                                        <p:attrNameLst>
                                          <p:attrName>style.visibility</p:attrName>
                                        </p:attrNameLst>
                                      </p:cBhvr>
                                      <p:to>
                                        <p:strVal val="visible"/>
                                      </p:to>
                                    </p:set>
                                    <p:animEffect transition="in" filter="fade">
                                      <p:cBhvr>
                                        <p:cTn id="87" dur="500"/>
                                        <p:tgtEl>
                                          <p:spTgt spid="384"/>
                                        </p:tgtEl>
                                      </p:cBhvr>
                                    </p:animEffect>
                                  </p:childTnLst>
                                </p:cTn>
                              </p:par>
                              <p:par>
                                <p:cTn id="88" presetID="42" presetClass="path" presetSubtype="0" accel="50000" decel="50000" fill="hold" grpId="0" nodeType="withEffect">
                                  <p:stCondLst>
                                    <p:cond delay="0"/>
                                  </p:stCondLst>
                                  <p:childTnLst>
                                    <p:animMotion origin="layout" path="M -4.375E-6 -3.7037E-6 L 0.21342 0.10348 " pathEditMode="relative" rAng="0" ptsTypes="AA">
                                      <p:cBhvr>
                                        <p:cTn id="89" dur="1500" fill="hold"/>
                                        <p:tgtEl>
                                          <p:spTgt spid="384"/>
                                        </p:tgtEl>
                                        <p:attrNameLst>
                                          <p:attrName>ppt_x</p:attrName>
                                          <p:attrName>ppt_y</p:attrName>
                                        </p:attrNameLst>
                                      </p:cBhvr>
                                      <p:rCtr x="10664" y="5162"/>
                                    </p:animMotion>
                                  </p:childTnLst>
                                </p:cTn>
                              </p:par>
                              <p:par>
                                <p:cTn id="90" presetID="10" presetClass="exit" presetSubtype="0" fill="hold" grpId="2" nodeType="withEffect">
                                  <p:stCondLst>
                                    <p:cond delay="1000"/>
                                  </p:stCondLst>
                                  <p:childTnLst>
                                    <p:animEffect transition="out" filter="fade">
                                      <p:cBhvr>
                                        <p:cTn id="91" dur="500"/>
                                        <p:tgtEl>
                                          <p:spTgt spid="384"/>
                                        </p:tgtEl>
                                      </p:cBhvr>
                                    </p:animEffect>
                                    <p:set>
                                      <p:cBhvr>
                                        <p:cTn id="92" dur="1" fill="hold">
                                          <p:stCondLst>
                                            <p:cond delay="499"/>
                                          </p:stCondLst>
                                        </p:cTn>
                                        <p:tgtEl>
                                          <p:spTgt spid="38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39"/>
                                        </p:tgtEl>
                                        <p:attrNameLst>
                                          <p:attrName>style.visibility</p:attrName>
                                        </p:attrNameLst>
                                      </p:cBhvr>
                                      <p:to>
                                        <p:strVal val="visible"/>
                                      </p:to>
                                    </p:set>
                                    <p:animEffect transition="in" filter="fade">
                                      <p:cBhvr>
                                        <p:cTn id="97" dur="500"/>
                                        <p:tgtEl>
                                          <p:spTgt spid="339"/>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376"/>
                                        </p:tgtEl>
                                        <p:attrNameLst>
                                          <p:attrName>style.visibility</p:attrName>
                                        </p:attrNameLst>
                                      </p:cBhvr>
                                      <p:to>
                                        <p:strVal val="visible"/>
                                      </p:to>
                                    </p:set>
                                    <p:animEffect transition="in" filter="wipe(left)">
                                      <p:cBhvr>
                                        <p:cTn id="101" dur="500"/>
                                        <p:tgtEl>
                                          <p:spTgt spid="376"/>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340"/>
                                        </p:tgtEl>
                                        <p:attrNameLst>
                                          <p:attrName>style.visibility</p:attrName>
                                        </p:attrNameLst>
                                      </p:cBhvr>
                                      <p:to>
                                        <p:strVal val="visible"/>
                                      </p:to>
                                    </p:set>
                                    <p:animEffect transition="in" filter="wipe(left)">
                                      <p:cBhvr>
                                        <p:cTn id="104" dur="500"/>
                                        <p:tgtEl>
                                          <p:spTgt spid="340"/>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341"/>
                                        </p:tgtEl>
                                        <p:attrNameLst>
                                          <p:attrName>style.visibility</p:attrName>
                                        </p:attrNameLst>
                                      </p:cBhvr>
                                      <p:to>
                                        <p:strVal val="visible"/>
                                      </p:to>
                                    </p:set>
                                    <p:animEffect transition="in" filter="wipe(left)">
                                      <p:cBhvr>
                                        <p:cTn id="107" dur="500"/>
                                        <p:tgtEl>
                                          <p:spTgt spid="341"/>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346"/>
                                        </p:tgtEl>
                                        <p:attrNameLst>
                                          <p:attrName>style.visibility</p:attrName>
                                        </p:attrNameLst>
                                      </p:cBhvr>
                                      <p:to>
                                        <p:strVal val="visible"/>
                                      </p:to>
                                    </p:set>
                                    <p:animEffect transition="in" filter="wipe(left)">
                                      <p:cBhvr>
                                        <p:cTn id="110" dur="500"/>
                                        <p:tgtEl>
                                          <p:spTgt spid="346"/>
                                        </p:tgtEl>
                                      </p:cBhvr>
                                    </p:animEffect>
                                  </p:childTnLst>
                                </p:cTn>
                              </p:par>
                              <p:par>
                                <p:cTn id="111" presetID="10" presetClass="entr" presetSubtype="0" fill="hold" nodeType="withEffect">
                                  <p:stCondLst>
                                    <p:cond delay="0"/>
                                  </p:stCondLst>
                                  <p:childTnLst>
                                    <p:set>
                                      <p:cBhvr>
                                        <p:cTn id="112" dur="1" fill="hold">
                                          <p:stCondLst>
                                            <p:cond delay="0"/>
                                          </p:stCondLst>
                                        </p:cTn>
                                        <p:tgtEl>
                                          <p:spTgt spid="348"/>
                                        </p:tgtEl>
                                        <p:attrNameLst>
                                          <p:attrName>style.visibility</p:attrName>
                                        </p:attrNameLst>
                                      </p:cBhvr>
                                      <p:to>
                                        <p:strVal val="visible"/>
                                      </p:to>
                                    </p:set>
                                    <p:animEffect transition="in" filter="fade">
                                      <p:cBhvr>
                                        <p:cTn id="113" dur="500"/>
                                        <p:tgtEl>
                                          <p:spTgt spid="34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36"/>
                                        </p:tgtEl>
                                        <p:attrNameLst>
                                          <p:attrName>style.visibility</p:attrName>
                                        </p:attrNameLst>
                                      </p:cBhvr>
                                      <p:to>
                                        <p:strVal val="visible"/>
                                      </p:to>
                                    </p:set>
                                    <p:animEffect transition="in" filter="fade">
                                      <p:cBhvr>
                                        <p:cTn id="118" dur="500"/>
                                        <p:tgtEl>
                                          <p:spTgt spid="336"/>
                                        </p:tgtEl>
                                      </p:cBhvr>
                                    </p:animEffect>
                                  </p:childTnLst>
                                </p:cTn>
                              </p:par>
                            </p:childTnLst>
                          </p:cTn>
                        </p:par>
                        <p:par>
                          <p:cTn id="119" fill="hold">
                            <p:stCondLst>
                              <p:cond delay="500"/>
                            </p:stCondLst>
                            <p:childTnLst>
                              <p:par>
                                <p:cTn id="120" presetID="22" presetClass="entr" presetSubtype="8" fill="hold" grpId="0" nodeType="afterEffect">
                                  <p:stCondLst>
                                    <p:cond delay="0"/>
                                  </p:stCondLst>
                                  <p:childTnLst>
                                    <p:set>
                                      <p:cBhvr>
                                        <p:cTn id="121" dur="1" fill="hold">
                                          <p:stCondLst>
                                            <p:cond delay="0"/>
                                          </p:stCondLst>
                                        </p:cTn>
                                        <p:tgtEl>
                                          <p:spTgt spid="347"/>
                                        </p:tgtEl>
                                        <p:attrNameLst>
                                          <p:attrName>style.visibility</p:attrName>
                                        </p:attrNameLst>
                                      </p:cBhvr>
                                      <p:to>
                                        <p:strVal val="visible"/>
                                      </p:to>
                                    </p:set>
                                    <p:animEffect transition="in" filter="wipe(left)">
                                      <p:cBhvr>
                                        <p:cTn id="122" dur="500"/>
                                        <p:tgtEl>
                                          <p:spTgt spid="347"/>
                                        </p:tgtEl>
                                      </p:cBhvr>
                                    </p:animEffect>
                                  </p:childTnLst>
                                </p:cTn>
                              </p:par>
                              <p:par>
                                <p:cTn id="123" presetID="22" presetClass="entr" presetSubtype="8" fill="hold" grpId="0" nodeType="withEffect">
                                  <p:stCondLst>
                                    <p:cond delay="0"/>
                                  </p:stCondLst>
                                  <p:childTnLst>
                                    <p:set>
                                      <p:cBhvr>
                                        <p:cTn id="124" dur="1" fill="hold">
                                          <p:stCondLst>
                                            <p:cond delay="0"/>
                                          </p:stCondLst>
                                        </p:cTn>
                                        <p:tgtEl>
                                          <p:spTgt spid="349"/>
                                        </p:tgtEl>
                                        <p:attrNameLst>
                                          <p:attrName>style.visibility</p:attrName>
                                        </p:attrNameLst>
                                      </p:cBhvr>
                                      <p:to>
                                        <p:strVal val="visible"/>
                                      </p:to>
                                    </p:set>
                                    <p:animEffect transition="in" filter="wipe(left)">
                                      <p:cBhvr>
                                        <p:cTn id="125" dur="500"/>
                                        <p:tgtEl>
                                          <p:spTgt spid="349"/>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350"/>
                                        </p:tgtEl>
                                        <p:attrNameLst>
                                          <p:attrName>style.visibility</p:attrName>
                                        </p:attrNameLst>
                                      </p:cBhvr>
                                      <p:to>
                                        <p:strVal val="visible"/>
                                      </p:to>
                                    </p:set>
                                    <p:animEffect transition="in" filter="wipe(left)">
                                      <p:cBhvr>
                                        <p:cTn id="128" dur="500"/>
                                        <p:tgtEl>
                                          <p:spTgt spid="350"/>
                                        </p:tgtEl>
                                      </p:cBhvr>
                                    </p:animEffect>
                                  </p:childTnLst>
                                </p:cTn>
                              </p:par>
                              <p:par>
                                <p:cTn id="129" presetID="22" presetClass="entr" presetSubtype="8" fill="hold" grpId="0" nodeType="withEffect">
                                  <p:stCondLst>
                                    <p:cond delay="0"/>
                                  </p:stCondLst>
                                  <p:childTnLst>
                                    <p:set>
                                      <p:cBhvr>
                                        <p:cTn id="130" dur="1" fill="hold">
                                          <p:stCondLst>
                                            <p:cond delay="0"/>
                                          </p:stCondLst>
                                        </p:cTn>
                                        <p:tgtEl>
                                          <p:spTgt spid="351"/>
                                        </p:tgtEl>
                                        <p:attrNameLst>
                                          <p:attrName>style.visibility</p:attrName>
                                        </p:attrNameLst>
                                      </p:cBhvr>
                                      <p:to>
                                        <p:strVal val="visible"/>
                                      </p:to>
                                    </p:set>
                                    <p:animEffect transition="in" filter="wipe(left)">
                                      <p:cBhvr>
                                        <p:cTn id="131" dur="500"/>
                                        <p:tgtEl>
                                          <p:spTgt spid="351"/>
                                        </p:tgtEl>
                                      </p:cBhvr>
                                    </p:animEffect>
                                  </p:childTnLst>
                                </p:cTn>
                              </p:par>
                            </p:childTnLst>
                          </p:cTn>
                        </p:par>
                      </p:childTnLst>
                    </p:cTn>
                  </p:par>
                  <p:par>
                    <p:cTn id="132" fill="hold">
                      <p:stCondLst>
                        <p:cond delay="indefinite"/>
                      </p:stCondLst>
                      <p:childTnLst>
                        <p:par>
                          <p:cTn id="133" fill="hold">
                            <p:stCondLst>
                              <p:cond delay="0"/>
                            </p:stCondLst>
                            <p:childTnLst>
                              <p:par>
                                <p:cTn id="134" presetID="37" presetClass="path" presetSubtype="0" accel="50000" decel="50000" fill="hold" nodeType="clickEffect">
                                  <p:stCondLst>
                                    <p:cond delay="0"/>
                                  </p:stCondLst>
                                  <p:childTnLst>
                                    <p:animMotion origin="layout" path="M 8.33333E-7 -2.59259E-6 C 0.05664 0.16852 0.36289 0.08472 0.4349 0.08357 " pathEditMode="relative" rAng="0" ptsTypes="AA">
                                      <p:cBhvr>
                                        <p:cTn id="135" dur="2000" fill="hold"/>
                                        <p:tgtEl>
                                          <p:spTgt spid="368"/>
                                        </p:tgtEl>
                                        <p:attrNameLst>
                                          <p:attrName>ppt_x</p:attrName>
                                          <p:attrName>ppt_y</p:attrName>
                                        </p:attrNameLst>
                                      </p:cBhvr>
                                      <p:rCtr x="21745" y="5255"/>
                                    </p:animMotion>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370"/>
                                        </p:tgtEl>
                                        <p:attrNameLst>
                                          <p:attrName>style.visibility</p:attrName>
                                        </p:attrNameLst>
                                      </p:cBhvr>
                                      <p:to>
                                        <p:strVal val="visible"/>
                                      </p:to>
                                    </p:set>
                                    <p:animEffect transition="in" filter="fade">
                                      <p:cBhvr>
                                        <p:cTn id="140" dur="500"/>
                                        <p:tgtEl>
                                          <p:spTgt spid="370"/>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379"/>
                                        </p:tgtEl>
                                        <p:attrNameLst>
                                          <p:attrName>style.visibility</p:attrName>
                                        </p:attrNameLst>
                                      </p:cBhvr>
                                      <p:to>
                                        <p:strVal val="visible"/>
                                      </p:to>
                                    </p:set>
                                    <p:animEffect transition="in" filter="fade">
                                      <p:cBhvr>
                                        <p:cTn id="144" dur="500"/>
                                        <p:tgtEl>
                                          <p:spTgt spid="379"/>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nodeType="clickEffect">
                                  <p:stCondLst>
                                    <p:cond delay="0"/>
                                  </p:stCondLst>
                                  <p:childTnLst>
                                    <p:set>
                                      <p:cBhvr>
                                        <p:cTn id="148" dur="1" fill="hold">
                                          <p:stCondLst>
                                            <p:cond delay="0"/>
                                          </p:stCondLst>
                                        </p:cTn>
                                        <p:tgtEl>
                                          <p:spTgt spid="377"/>
                                        </p:tgtEl>
                                        <p:attrNameLst>
                                          <p:attrName>style.visibility</p:attrName>
                                        </p:attrNameLst>
                                      </p:cBhvr>
                                      <p:to>
                                        <p:strVal val="visible"/>
                                      </p:to>
                                    </p:set>
                                    <p:animEffect transition="in" filter="fade">
                                      <p:cBhvr>
                                        <p:cTn id="149" dur="500"/>
                                        <p:tgtEl>
                                          <p:spTgt spid="377"/>
                                        </p:tgtEl>
                                      </p:cBhvr>
                                    </p:animEffect>
                                  </p:childTnLst>
                                </p:cTn>
                              </p:par>
                              <p:par>
                                <p:cTn id="150" presetID="37" presetClass="path" presetSubtype="0" accel="50000" decel="50000" fill="hold" nodeType="withEffect">
                                  <p:stCondLst>
                                    <p:cond delay="0"/>
                                  </p:stCondLst>
                                  <p:childTnLst>
                                    <p:animMotion origin="layout" path="M -0.00078 -3.7037E-6 C -0.09101 -3.7037E-6 -0.10729 0.15486 0.06198 0.15672 " pathEditMode="relative" rAng="0" ptsTypes="AA">
                                      <p:cBhvr>
                                        <p:cTn id="151" dur="2000" fill="hold"/>
                                        <p:tgtEl>
                                          <p:spTgt spid="377"/>
                                        </p:tgtEl>
                                        <p:attrNameLst>
                                          <p:attrName>ppt_x</p:attrName>
                                          <p:attrName>ppt_y</p:attrName>
                                        </p:attrNameLst>
                                      </p:cBhvr>
                                      <p:rCtr x="-208" y="7824"/>
                                    </p:animMotion>
                                  </p:childTnLst>
                                </p:cTn>
                              </p:par>
                              <p:par>
                                <p:cTn id="152" presetID="10" presetClass="entr" presetSubtype="0" fill="hold" nodeType="withEffect">
                                  <p:stCondLst>
                                    <p:cond delay="0"/>
                                  </p:stCondLst>
                                  <p:childTnLst>
                                    <p:set>
                                      <p:cBhvr>
                                        <p:cTn id="153" dur="1" fill="hold">
                                          <p:stCondLst>
                                            <p:cond delay="0"/>
                                          </p:stCondLst>
                                        </p:cTn>
                                        <p:tgtEl>
                                          <p:spTgt spid="374"/>
                                        </p:tgtEl>
                                        <p:attrNameLst>
                                          <p:attrName>style.visibility</p:attrName>
                                        </p:attrNameLst>
                                      </p:cBhvr>
                                      <p:to>
                                        <p:strVal val="visible"/>
                                      </p:to>
                                    </p:set>
                                    <p:animEffect transition="in" filter="fade">
                                      <p:cBhvr>
                                        <p:cTn id="154" dur="500"/>
                                        <p:tgtEl>
                                          <p:spTgt spid="37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80"/>
                                        </p:tgtEl>
                                        <p:attrNameLst>
                                          <p:attrName>style.visibility</p:attrName>
                                        </p:attrNameLst>
                                      </p:cBhvr>
                                      <p:to>
                                        <p:strVal val="visible"/>
                                      </p:to>
                                    </p:set>
                                    <p:animEffect transition="in" filter="fade">
                                      <p:cBhvr>
                                        <p:cTn id="157" dur="500"/>
                                        <p:tgtEl>
                                          <p:spTgt spid="380"/>
                                        </p:tgtEl>
                                      </p:cBhvr>
                                    </p:animEffect>
                                  </p:childTnLst>
                                </p:cTn>
                              </p:par>
                            </p:childTnLst>
                          </p:cTn>
                        </p:par>
                      </p:childTnLst>
                    </p:cTn>
                  </p:par>
                  <p:par>
                    <p:cTn id="158" fill="hold">
                      <p:stCondLst>
                        <p:cond delay="indefinite"/>
                      </p:stCondLst>
                      <p:childTnLst>
                        <p:par>
                          <p:cTn id="159" fill="hold">
                            <p:stCondLst>
                              <p:cond delay="0"/>
                            </p:stCondLst>
                            <p:childTnLst>
                              <p:par>
                                <p:cTn id="160" presetID="37" presetClass="path" presetSubtype="0" accel="50000" decel="50000" fill="hold" nodeType="clickEffect">
                                  <p:stCondLst>
                                    <p:cond delay="700"/>
                                  </p:stCondLst>
                                  <p:childTnLst>
                                    <p:animMotion origin="layout" path="M -1.45833E-6 3.33333E-6 C -0.08854 3.33333E-6 -0.0793 -0.08542 -0.15482 -0.08635 " pathEditMode="relative" rAng="0" ptsTypes="AA">
                                      <p:cBhvr>
                                        <p:cTn id="161" dur="1300" fill="hold"/>
                                        <p:tgtEl>
                                          <p:spTgt spid="348"/>
                                        </p:tgtEl>
                                        <p:attrNameLst>
                                          <p:attrName>ppt_x</p:attrName>
                                          <p:attrName>ppt_y</p:attrName>
                                        </p:attrNameLst>
                                      </p:cBhvr>
                                      <p:rCtr x="-7747" y="-4329"/>
                                    </p:animMotion>
                                  </p:childTnLst>
                                </p:cTn>
                              </p:par>
                            </p:childTnLst>
                          </p:cTn>
                        </p:par>
                        <p:par>
                          <p:cTn id="162" fill="hold">
                            <p:stCondLst>
                              <p:cond delay="2000"/>
                            </p:stCondLst>
                            <p:childTnLst>
                              <p:par>
                                <p:cTn id="163" presetID="10" presetClass="entr" presetSubtype="0" fill="hold" nodeType="afterEffect">
                                  <p:stCondLst>
                                    <p:cond delay="0"/>
                                  </p:stCondLst>
                                  <p:childTnLst>
                                    <p:set>
                                      <p:cBhvr>
                                        <p:cTn id="164" dur="1" fill="hold">
                                          <p:stCondLst>
                                            <p:cond delay="0"/>
                                          </p:stCondLst>
                                        </p:cTn>
                                        <p:tgtEl>
                                          <p:spTgt spid="369"/>
                                        </p:tgtEl>
                                        <p:attrNameLst>
                                          <p:attrName>style.visibility</p:attrName>
                                        </p:attrNameLst>
                                      </p:cBhvr>
                                      <p:to>
                                        <p:strVal val="visible"/>
                                      </p:to>
                                    </p:set>
                                    <p:animEffect transition="in" filter="fade">
                                      <p:cBhvr>
                                        <p:cTn id="165" dur="500"/>
                                        <p:tgtEl>
                                          <p:spTgt spid="369"/>
                                        </p:tgtEl>
                                      </p:cBhvr>
                                    </p:animEffect>
                                  </p:childTnLst>
                                </p:cTn>
                              </p:par>
                              <p:par>
                                <p:cTn id="166" presetID="37" presetClass="path" presetSubtype="0" accel="50000" decel="50000" fill="hold" nodeType="withEffect">
                                  <p:stCondLst>
                                    <p:cond delay="0"/>
                                  </p:stCondLst>
                                  <p:childTnLst>
                                    <p:animMotion origin="layout" path="M 2.70833E-6 -7.40741E-7 C 0.00208 0.17083 0.13737 0.24398 0.21458 0.24213 " pathEditMode="relative" rAng="0" ptsTypes="AA">
                                      <p:cBhvr>
                                        <p:cTn id="167" dur="2000" fill="hold"/>
                                        <p:tgtEl>
                                          <p:spTgt spid="369"/>
                                        </p:tgtEl>
                                        <p:attrNameLst>
                                          <p:attrName>ppt_x</p:attrName>
                                          <p:attrName>ppt_y</p:attrName>
                                        </p:attrNameLst>
                                      </p:cBhvr>
                                      <p:rCtr x="10729" y="12106"/>
                                    </p:animMotion>
                                  </p:childTnLst>
                                </p:cTn>
                              </p:par>
                            </p:childTnLst>
                          </p:cTn>
                        </p:par>
                      </p:childTnLst>
                    </p:cTn>
                  </p:par>
                  <p:par>
                    <p:cTn id="168" fill="hold">
                      <p:stCondLst>
                        <p:cond delay="indefinite"/>
                      </p:stCondLst>
                      <p:childTnLst>
                        <p:par>
                          <p:cTn id="169" fill="hold">
                            <p:stCondLst>
                              <p:cond delay="0"/>
                            </p:stCondLst>
                            <p:childTnLst>
                              <p:par>
                                <p:cTn id="170" presetID="14" presetClass="exit" presetSubtype="5" fill="hold" nodeType="clickEffect">
                                  <p:stCondLst>
                                    <p:cond delay="0"/>
                                  </p:stCondLst>
                                  <p:childTnLst>
                                    <p:animEffect transition="out" filter="randombar(vertical)">
                                      <p:cBhvr>
                                        <p:cTn id="171" dur="500"/>
                                        <p:tgtEl>
                                          <p:spTgt spid="352"/>
                                        </p:tgtEl>
                                      </p:cBhvr>
                                    </p:animEffect>
                                    <p:set>
                                      <p:cBhvr>
                                        <p:cTn id="172" dur="1" fill="hold">
                                          <p:stCondLst>
                                            <p:cond delay="499"/>
                                          </p:stCondLst>
                                        </p:cTn>
                                        <p:tgtEl>
                                          <p:spTgt spid="352"/>
                                        </p:tgtEl>
                                        <p:attrNameLst>
                                          <p:attrName>style.visibility</p:attrName>
                                        </p:attrNameLst>
                                      </p:cBhvr>
                                      <p:to>
                                        <p:strVal val="hidden"/>
                                      </p:to>
                                    </p:set>
                                  </p:childTnLst>
                                </p:cTn>
                              </p:par>
                              <p:par>
                                <p:cTn id="173" presetID="14" presetClass="exit" presetSubtype="5" fill="hold" nodeType="withEffect">
                                  <p:stCondLst>
                                    <p:cond delay="400"/>
                                  </p:stCondLst>
                                  <p:childTnLst>
                                    <p:animEffect transition="out" filter="randombar(vertical)">
                                      <p:cBhvr>
                                        <p:cTn id="174" dur="500"/>
                                        <p:tgtEl>
                                          <p:spTgt spid="375"/>
                                        </p:tgtEl>
                                      </p:cBhvr>
                                    </p:animEffect>
                                    <p:set>
                                      <p:cBhvr>
                                        <p:cTn id="175" dur="1" fill="hold">
                                          <p:stCondLst>
                                            <p:cond delay="499"/>
                                          </p:stCondLst>
                                        </p:cTn>
                                        <p:tgtEl>
                                          <p:spTgt spid="375"/>
                                        </p:tgtEl>
                                        <p:attrNameLst>
                                          <p:attrName>style.visibility</p:attrName>
                                        </p:attrNameLst>
                                      </p:cBhvr>
                                      <p:to>
                                        <p:strVal val="hidden"/>
                                      </p:to>
                                    </p:set>
                                  </p:childTnLst>
                                </p:cTn>
                              </p:par>
                              <p:par>
                                <p:cTn id="176" presetID="14" presetClass="exit" presetSubtype="5" fill="hold" nodeType="withEffect">
                                  <p:stCondLst>
                                    <p:cond delay="100"/>
                                  </p:stCondLst>
                                  <p:childTnLst>
                                    <p:animEffect transition="out" filter="randombar(vertical)">
                                      <p:cBhvr>
                                        <p:cTn id="177" dur="500"/>
                                        <p:tgtEl>
                                          <p:spTgt spid="358"/>
                                        </p:tgtEl>
                                      </p:cBhvr>
                                    </p:animEffect>
                                    <p:set>
                                      <p:cBhvr>
                                        <p:cTn id="178" dur="1" fill="hold">
                                          <p:stCondLst>
                                            <p:cond delay="499"/>
                                          </p:stCondLst>
                                        </p:cTn>
                                        <p:tgtEl>
                                          <p:spTgt spid="358"/>
                                        </p:tgtEl>
                                        <p:attrNameLst>
                                          <p:attrName>style.visibility</p:attrName>
                                        </p:attrNameLst>
                                      </p:cBhvr>
                                      <p:to>
                                        <p:strVal val="hidden"/>
                                      </p:to>
                                    </p:set>
                                  </p:childTnLst>
                                </p:cTn>
                              </p:par>
                              <p:par>
                                <p:cTn id="179" presetID="14" presetClass="exit" presetSubtype="5" fill="hold" nodeType="withEffect">
                                  <p:stCondLst>
                                    <p:cond delay="500"/>
                                  </p:stCondLst>
                                  <p:childTnLst>
                                    <p:animEffect transition="out" filter="randombar(vertical)">
                                      <p:cBhvr>
                                        <p:cTn id="180" dur="500"/>
                                        <p:tgtEl>
                                          <p:spTgt spid="359"/>
                                        </p:tgtEl>
                                      </p:cBhvr>
                                    </p:animEffect>
                                    <p:set>
                                      <p:cBhvr>
                                        <p:cTn id="181" dur="1" fill="hold">
                                          <p:stCondLst>
                                            <p:cond delay="499"/>
                                          </p:stCondLst>
                                        </p:cTn>
                                        <p:tgtEl>
                                          <p:spTgt spid="359"/>
                                        </p:tgtEl>
                                        <p:attrNameLst>
                                          <p:attrName>style.visibility</p:attrName>
                                        </p:attrNameLst>
                                      </p:cBhvr>
                                      <p:to>
                                        <p:strVal val="hidden"/>
                                      </p:to>
                                    </p:set>
                                  </p:childTnLst>
                                </p:cTn>
                              </p:par>
                              <p:par>
                                <p:cTn id="182" presetID="14" presetClass="exit" presetSubtype="5" fill="hold" grpId="2" nodeType="withEffect">
                                  <p:stCondLst>
                                    <p:cond delay="900"/>
                                  </p:stCondLst>
                                  <p:iterate type="lt">
                                    <p:tmPct val="0"/>
                                  </p:iterate>
                                  <p:childTnLst>
                                    <p:animEffect transition="out" filter="randombar(vertical)">
                                      <p:cBhvr>
                                        <p:cTn id="183" dur="500"/>
                                        <p:tgtEl>
                                          <p:spTgt spid="362"/>
                                        </p:tgtEl>
                                      </p:cBhvr>
                                    </p:animEffect>
                                    <p:set>
                                      <p:cBhvr>
                                        <p:cTn id="184" dur="1" fill="hold">
                                          <p:stCondLst>
                                            <p:cond delay="499"/>
                                          </p:stCondLst>
                                        </p:cTn>
                                        <p:tgtEl>
                                          <p:spTgt spid="362"/>
                                        </p:tgtEl>
                                        <p:attrNameLst>
                                          <p:attrName>style.visibility</p:attrName>
                                        </p:attrNameLst>
                                      </p:cBhvr>
                                      <p:to>
                                        <p:strVal val="hidden"/>
                                      </p:to>
                                    </p:set>
                                  </p:childTnLst>
                                </p:cTn>
                              </p:par>
                              <p:par>
                                <p:cTn id="185" presetID="14" presetClass="exit" presetSubtype="5" fill="hold" grpId="1" nodeType="withEffect">
                                  <p:stCondLst>
                                    <p:cond delay="200"/>
                                  </p:stCondLst>
                                  <p:childTnLst>
                                    <p:animEffect transition="out" filter="randombar(vertical)">
                                      <p:cBhvr>
                                        <p:cTn id="186" dur="500"/>
                                        <p:tgtEl>
                                          <p:spTgt spid="363"/>
                                        </p:tgtEl>
                                      </p:cBhvr>
                                    </p:animEffect>
                                    <p:set>
                                      <p:cBhvr>
                                        <p:cTn id="187" dur="1" fill="hold">
                                          <p:stCondLst>
                                            <p:cond delay="499"/>
                                          </p:stCondLst>
                                        </p:cTn>
                                        <p:tgtEl>
                                          <p:spTgt spid="363"/>
                                        </p:tgtEl>
                                        <p:attrNameLst>
                                          <p:attrName>style.visibility</p:attrName>
                                        </p:attrNameLst>
                                      </p:cBhvr>
                                      <p:to>
                                        <p:strVal val="hidden"/>
                                      </p:to>
                                    </p:set>
                                  </p:childTnLst>
                                </p:cTn>
                              </p:par>
                              <p:par>
                                <p:cTn id="188" presetID="14" presetClass="exit" presetSubtype="5" fill="hold" grpId="0" nodeType="withEffect">
                                  <p:stCondLst>
                                    <p:cond delay="700"/>
                                  </p:stCondLst>
                                  <p:childTnLst>
                                    <p:animEffect transition="out" filter="randombar(vertical)">
                                      <p:cBhvr>
                                        <p:cTn id="189" dur="500"/>
                                        <p:tgtEl>
                                          <p:spTgt spid="360"/>
                                        </p:tgtEl>
                                      </p:cBhvr>
                                    </p:animEffect>
                                    <p:set>
                                      <p:cBhvr>
                                        <p:cTn id="190" dur="1" fill="hold">
                                          <p:stCondLst>
                                            <p:cond delay="499"/>
                                          </p:stCondLst>
                                        </p:cTn>
                                        <p:tgtEl>
                                          <p:spTgt spid="360"/>
                                        </p:tgtEl>
                                        <p:attrNameLst>
                                          <p:attrName>style.visibility</p:attrName>
                                        </p:attrNameLst>
                                      </p:cBhvr>
                                      <p:to>
                                        <p:strVal val="hidden"/>
                                      </p:to>
                                    </p:set>
                                  </p:childTnLst>
                                </p:cTn>
                              </p:par>
                              <p:par>
                                <p:cTn id="191" presetID="14" presetClass="exit" presetSubtype="5" fill="hold" nodeType="withEffect">
                                  <p:stCondLst>
                                    <p:cond delay="1300"/>
                                  </p:stCondLst>
                                  <p:childTnLst>
                                    <p:animEffect transition="out" filter="randombar(vertical)">
                                      <p:cBhvr>
                                        <p:cTn id="192" dur="500"/>
                                        <p:tgtEl>
                                          <p:spTgt spid="371"/>
                                        </p:tgtEl>
                                      </p:cBhvr>
                                    </p:animEffect>
                                    <p:set>
                                      <p:cBhvr>
                                        <p:cTn id="193" dur="1" fill="hold">
                                          <p:stCondLst>
                                            <p:cond delay="499"/>
                                          </p:stCondLst>
                                        </p:cTn>
                                        <p:tgtEl>
                                          <p:spTgt spid="37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0" presetClass="entr" presetSubtype="0" fill="hold" grpId="0" nodeType="clickEffect">
                                  <p:stCondLst>
                                    <p:cond delay="0"/>
                                  </p:stCondLst>
                                  <p:childTnLst>
                                    <p:set>
                                      <p:cBhvr>
                                        <p:cTn id="197" dur="1" fill="hold">
                                          <p:stCondLst>
                                            <p:cond delay="0"/>
                                          </p:stCondLst>
                                        </p:cTn>
                                        <p:tgtEl>
                                          <p:spTgt spid="378"/>
                                        </p:tgtEl>
                                        <p:attrNameLst>
                                          <p:attrName>style.visibility</p:attrName>
                                        </p:attrNameLst>
                                      </p:cBhvr>
                                      <p:to>
                                        <p:strVal val="visible"/>
                                      </p:to>
                                    </p:set>
                                    <p:animEffect transition="in" filter="fade">
                                      <p:cBhvr>
                                        <p:cTn id="198"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0" grpId="0" animBg="1"/>
      <p:bldP spid="362" grpId="0" animBg="1"/>
      <p:bldP spid="362" grpId="1" animBg="1"/>
      <p:bldP spid="362" grpId="2" animBg="1"/>
      <p:bldP spid="363" grpId="0" animBg="1"/>
      <p:bldP spid="363" grpId="1" animBg="1"/>
      <p:bldP spid="376" grpId="0" animBg="1"/>
      <p:bldP spid="378" grpId="0" animBg="1"/>
      <p:bldP spid="380" grpId="0"/>
      <p:bldP spid="384" grpId="0"/>
      <p:bldP spid="384" grpId="1"/>
      <p:bldP spid="384" grpId="2"/>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407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CA05-D268-44CF-8D1C-7522D2BB10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8CBCE7-1E22-47E3-979D-668FFBF423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154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p:txBody>
          <a:bodyPr/>
          <a:lstStyle/>
          <a:p>
            <a:endParaRPr lang="en-US"/>
          </a:p>
        </p:txBody>
      </p:sp>
      <p:sp>
        <p:nvSpPr>
          <p:cNvPr id="9" name="TextBox 8">
            <a:extLst>
              <a:ext uri="{FF2B5EF4-FFF2-40B4-BE49-F238E27FC236}">
                <a16:creationId xmlns:a16="http://schemas.microsoft.com/office/drawing/2014/main" id="{6F7B646D-82DA-4ACE-9401-5CFB22524C58}"/>
              </a:ext>
            </a:extLst>
          </p:cNvPr>
          <p:cNvSpPr txBox="1"/>
          <p:nvPr/>
        </p:nvSpPr>
        <p:spPr>
          <a:xfrm>
            <a:off x="335361" y="4620169"/>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2"/>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3"/>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4"/>
              </a:rPr>
              <a:t>github.com/</a:t>
            </a:r>
            <a:r>
              <a:rPr lang="en-US" sz="1467" dirty="0" err="1">
                <a:solidFill>
                  <a:prstClr val="black"/>
                </a:solidFill>
                <a:latin typeface="Calibri" panose="020F0502020204030204"/>
                <a:ea typeface="+mn-ea"/>
                <a:cs typeface="+mn-cs"/>
                <a:hlinkClick r:id="rId4"/>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5"/>
              </a:rPr>
              <a:t>github.com/</a:t>
            </a:r>
            <a:r>
              <a:rPr lang="en-US" sz="1467" dirty="0" err="1">
                <a:solidFill>
                  <a:prstClr val="black"/>
                </a:solidFill>
                <a:latin typeface="Calibri" panose="020F0502020204030204"/>
                <a:ea typeface="+mn-ea"/>
                <a:cs typeface="+mn-cs"/>
                <a:hlinkClick r:id="rId5"/>
              </a:rPr>
              <a:t>SteveLasker</a:t>
            </a:r>
            <a:r>
              <a:rPr lang="en-US" sz="1467" dirty="0">
                <a:solidFill>
                  <a:prstClr val="black"/>
                </a:solidFill>
                <a:latin typeface="Calibri" panose="020F0502020204030204"/>
                <a:ea typeface="+mn-ea"/>
                <a:cs typeface="+mn-cs"/>
                <a:hlinkClick r:id="rId5"/>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9914" t="25719" r="20598" b="21779"/>
          <a:stretch/>
        </p:blipFill>
        <p:spPr bwMode="auto">
          <a:xfrm>
            <a:off x="127368" y="5924937"/>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7" cstate="print">
            <a:biLevel thresh="75000"/>
            <a:extLst>
              <a:ext uri="{28A0092B-C50C-407E-A947-70E740481C1C}">
                <a14:useLocalDpi xmlns:a14="http://schemas.microsoft.com/office/drawing/2010/main" val="0"/>
              </a:ext>
            </a:extLst>
          </a:blip>
          <a:srcRect/>
          <a:stretch>
            <a:fillRect/>
          </a:stretch>
        </p:blipFill>
        <p:spPr bwMode="auto">
          <a:xfrm>
            <a:off x="192565" y="5709295"/>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4357" y="6111782"/>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4554" t="25210" r="12924" b="24405"/>
          <a:stretch/>
        </p:blipFill>
        <p:spPr bwMode="auto">
          <a:xfrm>
            <a:off x="204831" y="5448211"/>
            <a:ext cx="201532" cy="140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77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endParaRPr lang="en-US" dirty="0">
              <a:solidFill>
                <a:schemeClr val="tx1"/>
              </a:solidFill>
            </a:endParaRPr>
          </a:p>
        </p:txBody>
      </p:sp>
      <p:sp>
        <p:nvSpPr>
          <p:cNvPr id="3" name="Content Placeholder 2"/>
          <p:cNvSpPr>
            <a:spLocks noGrp="1"/>
          </p:cNvSpPr>
          <p:nvPr>
            <p:ph idx="1"/>
          </p:nvPr>
        </p:nvSpPr>
        <p:spPr>
          <a:xfrm>
            <a:off x="609600" y="1508787"/>
            <a:ext cx="10972800" cy="4525963"/>
          </a:xfrm>
        </p:spPr>
        <p:txBody>
          <a:bodyPr>
            <a:normAutofit fontScale="92500" lnSpcReduction="20000"/>
          </a:bodyPr>
          <a:lstStyle/>
          <a:p>
            <a:r>
              <a:rPr lang="en-US" sz="4000" dirty="0"/>
              <a:t>Bullet 1 for the slide</a:t>
            </a:r>
          </a:p>
          <a:p>
            <a:pPr lvl="1">
              <a:buFont typeface="Times" pitchFamily="-72" charset="0"/>
              <a:buChar char="•"/>
            </a:pPr>
            <a:r>
              <a:rPr lang="en-US" sz="3467" dirty="0"/>
              <a:t>Sub-bullet</a:t>
            </a:r>
          </a:p>
          <a:p>
            <a:pPr lvl="1">
              <a:buFont typeface="Times" pitchFamily="-72" charset="0"/>
              <a:buChar char="•"/>
            </a:pPr>
            <a:r>
              <a:rPr lang="en-US" sz="3467" dirty="0"/>
              <a:t>Sub bullet</a:t>
            </a:r>
          </a:p>
          <a:p>
            <a:r>
              <a:rPr lang="en-US" sz="4000" dirty="0"/>
              <a:t>Bullet 2 for the slide</a:t>
            </a:r>
          </a:p>
          <a:p>
            <a:pPr lvl="1">
              <a:buFont typeface="Times" pitchFamily="-72" charset="0"/>
              <a:buChar char="•"/>
            </a:pPr>
            <a:r>
              <a:rPr lang="en-US" sz="3467" dirty="0"/>
              <a:t>Just to see how the copy looks if it goes deep enough to reach the bottom.</a:t>
            </a:r>
          </a:p>
          <a:p>
            <a:pPr lvl="2">
              <a:buFont typeface="Times" pitchFamily="-72" charset="0"/>
              <a:buNone/>
            </a:pPr>
            <a:r>
              <a:rPr lang="en-US" sz="2933" dirty="0"/>
              <a:t>	You never know how much copy will be on a slide</a:t>
            </a:r>
          </a:p>
          <a:p>
            <a:r>
              <a:rPr lang="en-US" sz="4000" dirty="0"/>
              <a:t>Bullet 3 for the slides</a:t>
            </a:r>
          </a:p>
          <a:p>
            <a:pPr lvl="1">
              <a:buFont typeface="Times" pitchFamily="-72" charset="0"/>
              <a:buChar char="•"/>
            </a:pPr>
            <a:r>
              <a:rPr lang="en-US" sz="3467" dirty="0"/>
              <a:t>This is a critical point that needs to be communicated</a:t>
            </a:r>
          </a:p>
          <a:p>
            <a:endParaRPr lang="en-US" sz="4000" dirty="0"/>
          </a:p>
        </p:txBody>
      </p:sp>
    </p:spTree>
  </p:cSld>
  <p:clrMapOvr>
    <a:masterClrMapping/>
  </p:clrMapOvr>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ive! 360 2018">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3117</TotalTime>
  <Words>224</Words>
  <Application>Microsoft Office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 Bold</vt:lpstr>
      <vt:lpstr>Calibri</vt:lpstr>
      <vt:lpstr>Segoe UI</vt:lpstr>
      <vt:lpstr>Times</vt:lpstr>
      <vt:lpstr>Times New Roman</vt:lpstr>
      <vt:lpstr>Visual Studio Live! New York 2015</vt:lpstr>
      <vt:lpstr>Live! 360 2018</vt:lpstr>
      <vt:lpstr>PowerPoint Presentation</vt:lpstr>
      <vt:lpstr>Containers: The App Packaging Format</vt:lpstr>
      <vt:lpstr>But, What About…</vt:lpstr>
      <vt:lpstr>Managing Base Images</vt:lpstr>
      <vt:lpstr>Are Your Base Artifacts Secure?</vt:lpstr>
      <vt:lpstr>PowerPoint Presentation</vt:lpstr>
      <vt:lpstr>PowerPoint Presentation</vt:lpstr>
      <vt:lpstr>PowerPoint Presentation</vt:lpstr>
      <vt:lpstr>PowerPoint Presentation</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140</cp:revision>
  <dcterms:created xsi:type="dcterms:W3CDTF">2012-12-07T00:48:42Z</dcterms:created>
  <dcterms:modified xsi:type="dcterms:W3CDTF">2019-10-31T18:15:41Z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