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3"/>
  </p:sldMasterIdLst>
  <p:notesMasterIdLst>
    <p:notesMasterId r:id="rId28"/>
  </p:notesMasterIdLst>
  <p:handoutMasterIdLst>
    <p:handoutMasterId r:id="rId29"/>
  </p:handoutMasterIdLst>
  <p:sldIdLst>
    <p:sldId id="1661" r:id="rId4"/>
    <p:sldId id="1806" r:id="rId5"/>
    <p:sldId id="1820" r:id="rId6"/>
    <p:sldId id="1815" r:id="rId7"/>
    <p:sldId id="1816" r:id="rId8"/>
    <p:sldId id="1817" r:id="rId9"/>
    <p:sldId id="1818" r:id="rId10"/>
    <p:sldId id="1826" r:id="rId11"/>
    <p:sldId id="1819" r:id="rId12"/>
    <p:sldId id="321" r:id="rId13"/>
    <p:sldId id="1821" r:id="rId14"/>
    <p:sldId id="1527" r:id="rId15"/>
    <p:sldId id="1822" r:id="rId16"/>
    <p:sldId id="1823" r:id="rId17"/>
    <p:sldId id="1824" r:id="rId18"/>
    <p:sldId id="1827" r:id="rId19"/>
    <p:sldId id="1828" r:id="rId20"/>
    <p:sldId id="1825" r:id="rId21"/>
    <p:sldId id="1813" r:id="rId22"/>
    <p:sldId id="1807" r:id="rId23"/>
    <p:sldId id="1808" r:id="rId24"/>
    <p:sldId id="1529" r:id="rId25"/>
    <p:sldId id="1814" r:id="rId26"/>
    <p:sldId id="1532" r:id="rId2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Microsoft Build Template" id="{A073DAE3-B461-442F-A3D3-6642BD875E45}">
          <p14:sldIdLst>
            <p14:sldId id="1661"/>
            <p14:sldId id="1806"/>
            <p14:sldId id="1820"/>
            <p14:sldId id="1815"/>
            <p14:sldId id="1816"/>
            <p14:sldId id="1817"/>
            <p14:sldId id="1818"/>
            <p14:sldId id="1826"/>
            <p14:sldId id="1819"/>
            <p14:sldId id="321"/>
            <p14:sldId id="1821"/>
            <p14:sldId id="1527"/>
            <p14:sldId id="1822"/>
            <p14:sldId id="1823"/>
            <p14:sldId id="1824"/>
            <p14:sldId id="1827"/>
            <p14:sldId id="1828"/>
            <p14:sldId id="1825"/>
            <p14:sldId id="1813"/>
            <p14:sldId id="1807"/>
            <p14:sldId id="1808"/>
            <p14:sldId id="1529"/>
            <p14:sldId id="1814"/>
            <p14:sldId id="153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4"/>
    <a:srgbClr val="E6E6E6"/>
    <a:srgbClr val="1A1A1A"/>
    <a:srgbClr val="FFFFFF"/>
    <a:srgbClr val="107C10"/>
    <a:srgbClr val="EAEAEA"/>
    <a:srgbClr val="004B50"/>
    <a:srgbClr val="008272"/>
    <a:srgbClr val="00BCF2"/>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042CBA-ED9F-431B-BB72-A11129AF4BD4}" v="1016" dt="2018-05-02T17:51:53.891"/>
    <p1510:client id="{8265E2E4-3A91-304B-BEEE-9E173615AD42}" v="317" dt="2018-04-29T22:54:36.8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0" d="100"/>
          <a:sy n="110" d="100"/>
        </p:scale>
        <p:origin x="826" y="82"/>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1.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commentAuthors" Target="commentAuthors.xml"/><Relationship Id="rId35"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5/2/2018 10:51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5/2/2018 10:51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2C61DAB-D93E-49CA-B245-379601CFE8D0}" type="datetime8">
              <a:rPr lang="en-US" smtClean="0"/>
              <a:t>5/2/2018 10:51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442526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a:solidFill>
                  <a:schemeClr val="tx1"/>
                </a:solidFill>
                <a:effectLst/>
                <a:latin typeface="Segoe UI Light" pitchFamily="34" charset="0"/>
                <a:ea typeface="+mn-ea"/>
                <a:cs typeface="+mn-cs"/>
              </a:rPr>
              <a:t>Building Resilient Microservices with .NET Core and Azure Container Services (AKS)</a:t>
            </a:r>
          </a:p>
          <a:p>
            <a:r>
              <a:rPr lang="en-US" sz="882" b="1" i="0" kern="1200">
                <a:solidFill>
                  <a:schemeClr val="tx1"/>
                </a:solidFill>
                <a:effectLst/>
                <a:latin typeface="Segoe UI Light" pitchFamily="34" charset="0"/>
                <a:ea typeface="+mn-ea"/>
                <a:cs typeface="+mn-cs"/>
              </a:rPr>
              <a:t>Code:</a:t>
            </a:r>
            <a:r>
              <a:rPr lang="en-US" sz="882" b="0" i="0" kern="1200">
                <a:solidFill>
                  <a:schemeClr val="tx1"/>
                </a:solidFill>
                <a:effectLst/>
                <a:latin typeface="Segoe UI Light" pitchFamily="34" charset="0"/>
                <a:ea typeface="+mn-ea"/>
                <a:cs typeface="+mn-cs"/>
              </a:rPr>
              <a:t> BRK2141</a:t>
            </a:r>
          </a:p>
          <a:p>
            <a:r>
              <a:rPr lang="en-US" sz="882" b="1" i="0" kern="1200">
                <a:solidFill>
                  <a:schemeClr val="tx1"/>
                </a:solidFill>
                <a:effectLst/>
                <a:latin typeface="Segoe UI Light" pitchFamily="34" charset="0"/>
                <a:ea typeface="+mn-ea"/>
                <a:cs typeface="+mn-cs"/>
              </a:rPr>
              <a:t>Type:</a:t>
            </a:r>
            <a:r>
              <a:rPr lang="en-US" sz="882" b="0" i="0" kern="1200">
                <a:solidFill>
                  <a:schemeClr val="tx1"/>
                </a:solidFill>
                <a:effectLst/>
                <a:latin typeface="Segoe UI Light" pitchFamily="34" charset="0"/>
                <a:ea typeface="+mn-ea"/>
                <a:cs typeface="+mn-cs"/>
              </a:rPr>
              <a:t> Breakout 45 minute</a:t>
            </a:r>
          </a:p>
          <a:p>
            <a:r>
              <a:rPr lang="en-US" sz="882" b="1" i="0" kern="1200">
                <a:solidFill>
                  <a:schemeClr val="tx1"/>
                </a:solidFill>
                <a:effectLst/>
                <a:latin typeface="Segoe UI Light" pitchFamily="34" charset="0"/>
                <a:ea typeface="+mn-ea"/>
                <a:cs typeface="+mn-cs"/>
              </a:rPr>
              <a:t>Track(s):</a:t>
            </a:r>
            <a:r>
              <a:rPr lang="en-US" sz="882" b="0" i="0" kern="1200">
                <a:solidFill>
                  <a:schemeClr val="tx1"/>
                </a:solidFill>
                <a:effectLst/>
                <a:latin typeface="Segoe UI Light" pitchFamily="34" charset="0"/>
                <a:ea typeface="+mn-ea"/>
                <a:cs typeface="+mn-cs"/>
              </a:rPr>
              <a:t> Applications and Infrastructure</a:t>
            </a:r>
          </a:p>
          <a:p>
            <a:r>
              <a:rPr lang="en-US" sz="882" b="1" i="0" kern="1200">
                <a:solidFill>
                  <a:schemeClr val="tx1"/>
                </a:solidFill>
                <a:effectLst/>
                <a:latin typeface="Segoe UI Light" pitchFamily="34" charset="0"/>
                <a:ea typeface="+mn-ea"/>
                <a:cs typeface="+mn-cs"/>
              </a:rPr>
              <a:t>Speaker(s):</a:t>
            </a:r>
            <a:r>
              <a:rPr lang="en-US" sz="882" b="0" i="0" kern="1200">
                <a:solidFill>
                  <a:schemeClr val="tx1"/>
                </a:solidFill>
                <a:effectLst/>
                <a:latin typeface="Segoe UI Light" pitchFamily="34" charset="0"/>
                <a:ea typeface="+mn-ea"/>
                <a:cs typeface="+mn-cs"/>
              </a:rPr>
              <a:t> Glenn Condron, Steve Lasker</a:t>
            </a:r>
          </a:p>
          <a:p>
            <a:r>
              <a:rPr lang="en-US" sz="882" b="1" i="0" kern="1200">
                <a:solidFill>
                  <a:schemeClr val="tx1"/>
                </a:solidFill>
                <a:effectLst/>
                <a:latin typeface="Segoe UI Light" pitchFamily="34" charset="0"/>
                <a:ea typeface="+mn-ea"/>
                <a:cs typeface="+mn-cs"/>
              </a:rPr>
              <a:t>Timeslot:</a:t>
            </a:r>
            <a:r>
              <a:rPr lang="en-US" sz="882" b="0" i="0" kern="1200">
                <a:solidFill>
                  <a:schemeClr val="tx1"/>
                </a:solidFill>
                <a:effectLst/>
                <a:latin typeface="Segoe UI Light" pitchFamily="34" charset="0"/>
                <a:ea typeface="+mn-ea"/>
                <a:cs typeface="+mn-cs"/>
              </a:rPr>
              <a:t> Monday, May 7 2:45 PM-3:30 PM</a:t>
            </a:r>
          </a:p>
          <a:p>
            <a:r>
              <a:rPr lang="en-US" sz="882" b="1" i="0" kern="1200" err="1">
                <a:solidFill>
                  <a:schemeClr val="tx1"/>
                </a:solidFill>
                <a:effectLst/>
                <a:latin typeface="Segoe UI Light" pitchFamily="34" charset="0"/>
                <a:ea typeface="+mn-ea"/>
                <a:cs typeface="+mn-cs"/>
              </a:rPr>
              <a:t>Abstract:</a:t>
            </a:r>
            <a:r>
              <a:rPr lang="en-US" sz="882" b="0" i="0" kern="1200" err="1">
                <a:solidFill>
                  <a:schemeClr val="tx1"/>
                </a:solidFill>
                <a:effectLst/>
                <a:latin typeface="Segoe UI Light" pitchFamily="34" charset="0"/>
                <a:ea typeface="+mn-ea"/>
                <a:cs typeface="+mn-cs"/>
              </a:rPr>
              <a:t>Microservices</a:t>
            </a:r>
            <a:r>
              <a:rPr lang="en-US" sz="882" b="0" i="0" kern="1200">
                <a:solidFill>
                  <a:schemeClr val="tx1"/>
                </a:solidFill>
                <a:effectLst/>
                <a:latin typeface="Segoe UI Light" pitchFamily="34" charset="0"/>
                <a:ea typeface="+mn-ea"/>
                <a:cs typeface="+mn-cs"/>
              </a:rPr>
              <a:t> are highly scalable, resilient, and composable units of deployment for modern applications. But building them is hard. There are a lot of development and deployment considerations to take into account. In this session we'll show you how we're making .NET Core microservices easier to build with new application patterns in .NET Core 2.1 as well as how to deploy and manage them with Kubernetes and Helm.</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6CE63F-9E7F-4C04-9D0D-FCA25A8E9E86}" type="datetime8">
              <a:rPr lang="en-US" smtClean="0"/>
              <a:t>5/2/2018 10:51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893643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Orchestrator icon from: http://cdn.marketplaceimages.windowsphone.com/v8/images/f58edb21-b20c-4315-b837-6cee21n442cd?imageType=ws_icon_large</a:t>
            </a:r>
          </a:p>
          <a:p>
            <a:endParaRPr lang="en-US"/>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kern="1200">
                <a:solidFill>
                  <a:schemeClr val="tx1"/>
                </a:solidFill>
                <a:effectLst/>
                <a:latin typeface="Segoe UI Light" pitchFamily="34" charset="0"/>
                <a:ea typeface="+mn-ea"/>
                <a:cs typeface="+mn-cs"/>
              </a:rPr>
              <a:t>https://git-scm.com/book/en/v2/Git-Branching-Basic-Branching-and-Merging </a:t>
            </a:r>
          </a:p>
          <a:p>
            <a:endParaRPr lang="en-US"/>
          </a:p>
        </p:txBody>
      </p:sp>
      <p:sp>
        <p:nvSpPr>
          <p:cNvPr id="4" name="Header Placeholder 3"/>
          <p:cNvSpPr>
            <a:spLocks noGrp="1"/>
          </p:cNvSpPr>
          <p:nvPr>
            <p:ph type="hdr" sz="quarter" idx="10"/>
          </p:nvPr>
        </p:nvSpPr>
        <p:spPr/>
        <p:txBody>
          <a:bodyPr/>
          <a:lstStyle/>
          <a:p>
            <a:r>
              <a:rPr lang="en-US"/>
              <a:t>Microsoft 2016</a:t>
            </a:r>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2016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t>5/2/2018 10:51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427530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5/2/2018 10:51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15124000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High-level, walk through a helm chart</a:t>
            </a:r>
          </a:p>
          <a:p>
            <a:r>
              <a:rPr lang="en-US"/>
              <a:t>Helm upgrade</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B16574EE-8191-4BCC-ABE6-D00A4F4D7690}" type="datetime8">
              <a:rPr lang="en-US" smtClean="0"/>
              <a:t>5/2/2018 10:51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4962062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
        <p:nvSpPr>
          <p:cNvPr id="19459" name="Header Placeholder 3"/>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r>
              <a:rPr lang="en-US"/>
              <a:t>Tech Ed North America 2010</a:t>
            </a:r>
          </a:p>
        </p:txBody>
      </p:sp>
      <p:sp>
        <p:nvSpPr>
          <p:cNvPr id="19460"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pPr defTabSz="912813" fontAlgn="base">
              <a:spcBef>
                <a:spcPct val="0"/>
              </a:spcBef>
              <a:spcAft>
                <a:spcPct val="0"/>
              </a:spcAft>
            </a:pPr>
            <a:fld id="{8CB9DE7C-6FD8-457D-A5F4-084C5926EE8B}" type="datetime8">
              <a:rPr lang="en-US" smtClean="0"/>
              <a:pPr defTabSz="912813" fontAlgn="base">
                <a:spcBef>
                  <a:spcPct val="0"/>
                </a:spcBef>
                <a:spcAft>
                  <a:spcPct val="0"/>
                </a:spcAft>
              </a:pPr>
              <a:t>5/2/2018 10:51 AM</a:t>
            </a:fld>
            <a:endParaRPr lang="en-US"/>
          </a:p>
        </p:txBody>
      </p:sp>
      <p:sp>
        <p:nvSpPr>
          <p:cNvPr id="19461"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r>
              <a:rPr lang="en-US" sz="800">
                <a:solidFill>
                  <a:schemeClr val="bg2"/>
                </a:solidFill>
              </a:rPr>
              <a:t>MICROSOFT CONFIDENTIAL</a:t>
            </a:r>
          </a:p>
          <a:p>
            <a:pPr defTabSz="912813" fontAlgn="base">
              <a:spcBef>
                <a:spcPct val="0"/>
              </a:spcBef>
              <a:spcAft>
                <a:spcPct val="0"/>
              </a:spcAft>
            </a:pPr>
            <a:r>
              <a:rPr lang="en-US">
                <a:solidFill>
                  <a:schemeClr val="bg2"/>
                </a:solidFill>
              </a:rPr>
              <a:t>© 2006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chemeClr val="bg2"/>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chemeClr val="bg2"/>
                </a:solidFill>
              </a:rPr>
            </a:br>
            <a:r>
              <a:rPr lang="en-US">
                <a:solidFill>
                  <a:schemeClr val="bg2"/>
                </a:solidFill>
              </a:rPr>
              <a:t>MICROSOFT MAKES NO WARRANTIES, EXPRESS, IMPLIED OR STATUTORY, AS TO THE INFORMATION IN THIS PRESENTATION.</a:t>
            </a:r>
          </a:p>
        </p:txBody>
      </p:sp>
      <p:sp>
        <p:nvSpPr>
          <p:cNvPr id="19462" name="Slide Number Placeholder 6"/>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defTabSz="912813" fontAlgn="base">
              <a:spcBef>
                <a:spcPct val="0"/>
              </a:spcBef>
              <a:spcAft>
                <a:spcPct val="0"/>
              </a:spcAft>
            </a:pPr>
            <a:fld id="{ABC88268-B158-4D99-A794-C75B3A4B69F3}" type="slidenum">
              <a:rPr lang="en-US" smtClean="0"/>
              <a:pPr defTabSz="912813" fontAlgn="base">
                <a:spcBef>
                  <a:spcPct val="0"/>
                </a:spcBef>
                <a:spcAft>
                  <a:spcPct val="0"/>
                </a:spcAft>
              </a:pPr>
              <a:t>19</a:t>
            </a:fld>
            <a:endParaRPr lang="en-US"/>
          </a:p>
        </p:txBody>
      </p:sp>
      <p:sp>
        <p:nvSpPr>
          <p:cNvPr id="12" name="Footer Placeholder 5"/>
          <p:cNvSpPr txBox="1">
            <a:spLocks/>
          </p:cNvSpPr>
          <p:nvPr/>
        </p:nvSpPr>
        <p:spPr>
          <a:xfrm>
            <a:off x="0" y="8686800"/>
            <a:ext cx="6172200" cy="457200"/>
          </a:xfrm>
          <a:prstGeom prst="rect">
            <a:avLst/>
          </a:prstGeom>
        </p:spPr>
        <p:txBody>
          <a:bodyPr vert="horz" lIns="91440" tIns="45720" rIns="91440" bIns="45720" rtlCol="0" anchor="b"/>
          <a:lstStyle/>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chemeClr val="tx1"/>
                </a:solidFill>
                <a:effectLst/>
                <a:uLnTx/>
                <a:uFillTx/>
                <a:latin typeface="Segoe" pitchFamily="34" charset="0"/>
                <a:ea typeface="+mn-ea"/>
                <a:cs typeface="+mn-cs"/>
              </a:rPr>
              <a:t>© 2010 Microsoft Corporation. All rights reserved. Microsoft, Windows, Windows Vista and other product names are or may be registered trademarks and/or trademarks in the U.S. and/or other countries.</a:t>
            </a:r>
          </a:p>
          <a:p>
            <a:pPr marL="0" marR="0" lvl="0" indent="0" algn="l" defTabSz="914363" rtl="0" eaLnBrk="1" fontAlgn="auto" latinLnBrk="0" hangingPunct="1">
              <a:lnSpc>
                <a:spcPct val="100000"/>
              </a:lnSpc>
              <a:spcBef>
                <a:spcPts val="0"/>
              </a:spcBef>
              <a:spcAft>
                <a:spcPts val="0"/>
              </a:spcAft>
              <a:buClrTx/>
              <a:buSzTx/>
              <a:buFontTx/>
              <a:buNone/>
              <a:tabLst/>
              <a:defRPr/>
            </a:pPr>
            <a:r>
              <a:rPr kumimoji="0" lang="en-US" sz="500" b="0" i="0" u="none" strike="noStrike" kern="1200" cap="none" spc="0" normalizeH="0" baseline="0" noProof="0">
                <a:ln>
                  <a:noFill/>
                </a:ln>
                <a:solidFill>
                  <a:schemeClr val="tx1"/>
                </a:solidFill>
                <a:effectLst/>
                <a:uLnTx/>
                <a:uFillTx/>
                <a:latin typeface="Segoe" pitchFamily="34" charset="0"/>
                <a:ea typeface="+mn-ea"/>
                <a:cs typeface="+mn-cs"/>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500" b="0" i="0" u="none" strike="noStrike" kern="1200" cap="none" spc="0" normalizeH="0" baseline="0" noProof="0">
                <a:ln>
                  <a:noFill/>
                </a:ln>
                <a:solidFill>
                  <a:schemeClr val="tx1"/>
                </a:solidFill>
                <a:effectLst/>
                <a:uLnTx/>
                <a:uFillTx/>
                <a:latin typeface="Segoe" pitchFamily="34" charset="0"/>
                <a:ea typeface="+mn-ea"/>
                <a:cs typeface="+mn-cs"/>
              </a:rPr>
            </a:br>
            <a:r>
              <a:rPr kumimoji="0" lang="en-US" sz="500" b="0" i="0" u="none" strike="noStrike" kern="1200" cap="none" spc="0" normalizeH="0" baseline="0" noProof="0">
                <a:ln>
                  <a:noFill/>
                </a:ln>
                <a:solidFill>
                  <a:schemeClr val="tx1"/>
                </a:solidFill>
                <a:effectLst/>
                <a:uLnTx/>
                <a:uFillTx/>
                <a:latin typeface="Segoe" pitchFamily="34" charset="0"/>
                <a:ea typeface="+mn-ea"/>
                <a:cs typeface="+mn-cs"/>
              </a:rPr>
              <a:t>MICROSOFT MAKES NO WARRANTIES, EXPRESS, IMPLIED OR STATUTORY, AS TO THE INFORMATION IN THIS PRESENTATION.</a:t>
            </a:r>
          </a:p>
          <a:p>
            <a:pPr marL="0" marR="0" lvl="0" indent="0" algn="l" defTabSz="914363" rtl="0" eaLnBrk="1" fontAlgn="auto" latinLnBrk="0" hangingPunct="1">
              <a:lnSpc>
                <a:spcPct val="100000"/>
              </a:lnSpc>
              <a:spcBef>
                <a:spcPts val="0"/>
              </a:spcBef>
              <a:spcAft>
                <a:spcPts val="0"/>
              </a:spcAft>
              <a:buClrTx/>
              <a:buSzTx/>
              <a:buFontTx/>
              <a:buNone/>
              <a:tabLst/>
              <a:defRPr/>
            </a:pPr>
            <a:endParaRPr kumimoji="0" lang="en-US" sz="500" b="0" i="0" u="none" strike="noStrike" kern="1200" cap="none" spc="0" normalizeH="0" baseline="0" noProof="0">
              <a:ln>
                <a:noFill/>
              </a:ln>
              <a:solidFill>
                <a:schemeClr val="tx1"/>
              </a:solidFill>
              <a:effectLst/>
              <a:uLnTx/>
              <a:uFillTx/>
              <a:latin typeface="Segoe" pitchFamily="34" charset="0"/>
              <a:ea typeface="+mn-ea"/>
              <a:cs typeface="+mn-cs"/>
            </a:endParaRPr>
          </a:p>
        </p:txBody>
      </p:sp>
    </p:spTree>
    <p:extLst>
      <p:ext uri="{BB962C8B-B14F-4D97-AF65-F5344CB8AC3E}">
        <p14:creationId xmlns:p14="http://schemas.microsoft.com/office/powerpoint/2010/main" val="29960349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E2F19A73-88F5-4B80-A929-CF8E66EE5449}" type="datetime8">
              <a:rPr lang="en-US" smtClean="0"/>
              <a:t>5/2/2018 10:51 AM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2548236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a:solidFill>
                <a:prstClr val="black"/>
              </a:solidFill>
            </a:endParaRPr>
          </a:p>
        </p:txBody>
      </p:sp>
      <p:sp>
        <p:nvSpPr>
          <p:cNvPr id="5" name="Date Placeholder 4"/>
          <p:cNvSpPr>
            <a:spLocks noGrp="1"/>
          </p:cNvSpPr>
          <p:nvPr>
            <p:ph type="dt" idx="11"/>
          </p:nvPr>
        </p:nvSpPr>
        <p:spPr/>
        <p:txBody>
          <a:bodyPr/>
          <a:lstStyle/>
          <a:p>
            <a:fld id="{0ECFDC7D-F4BE-4668-920D-08874925A5D7}" type="datetime8">
              <a:rPr lang="en-US" smtClean="0">
                <a:solidFill>
                  <a:prstClr val="black"/>
                </a:solidFill>
              </a:rPr>
              <a:t>5/2/2018 10:51 AM</a:t>
            </a:fld>
            <a:endParaRPr lang="en-US">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24</a:t>
            </a:fld>
            <a:endParaRPr lang="en-US">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21855107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Walkin Slide">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11" name="Freeform 5">
            <a:extLst>
              <a:ext uri="{FF2B5EF4-FFF2-40B4-BE49-F238E27FC236}">
                <a16:creationId xmlns:a16="http://schemas.microsoft.com/office/drawing/2014/main" id="{3A3051D2-DD0C-4419-9210-74A066BBE509}"/>
              </a:ext>
            </a:extLst>
          </p:cNvPr>
          <p:cNvSpPr>
            <a:spLocks noChangeAspect="1" noEditPoints="1"/>
          </p:cNvSpPr>
          <p:nvPr userDrawn="1"/>
        </p:nvSpPr>
        <p:spPr bwMode="black">
          <a:xfrm>
            <a:off x="584200" y="2903438"/>
            <a:ext cx="4343400" cy="527960"/>
          </a:xfrm>
          <a:custGeom>
            <a:avLst/>
            <a:gdLst>
              <a:gd name="T0" fmla="*/ 763 w 809"/>
              <a:gd name="T1" fmla="*/ 64 h 96"/>
              <a:gd name="T2" fmla="*/ 795 w 809"/>
              <a:gd name="T3" fmla="*/ 58 h 96"/>
              <a:gd name="T4" fmla="*/ 795 w 809"/>
              <a:gd name="T5" fmla="*/ 84 h 96"/>
              <a:gd name="T6" fmla="*/ 777 w 809"/>
              <a:gd name="T7" fmla="*/ 30 h 96"/>
              <a:gd name="T8" fmla="*/ 723 w 809"/>
              <a:gd name="T9" fmla="*/ 95 h 96"/>
              <a:gd name="T10" fmla="*/ 701 w 809"/>
              <a:gd name="T11" fmla="*/ 3 h 96"/>
              <a:gd name="T12" fmla="*/ 707 w 809"/>
              <a:gd name="T13" fmla="*/ 16 h 96"/>
              <a:gd name="T14" fmla="*/ 708 w 809"/>
              <a:gd name="T15" fmla="*/ 95 h 96"/>
              <a:gd name="T16" fmla="*/ 661 w 809"/>
              <a:gd name="T17" fmla="*/ 80 h 96"/>
              <a:gd name="T18" fmla="*/ 624 w 809"/>
              <a:gd name="T19" fmla="*/ 69 h 96"/>
              <a:gd name="T20" fmla="*/ 679 w 809"/>
              <a:gd name="T21" fmla="*/ 95 h 96"/>
              <a:gd name="T22" fmla="*/ 579 w 809"/>
              <a:gd name="T23" fmla="*/ 55 h 96"/>
              <a:gd name="T24" fmla="*/ 598 w 809"/>
              <a:gd name="T25" fmla="*/ 69 h 96"/>
              <a:gd name="T26" fmla="*/ 579 w 809"/>
              <a:gd name="T27" fmla="*/ 19 h 96"/>
              <a:gd name="T28" fmla="*/ 605 w 809"/>
              <a:gd name="T29" fmla="*/ 88 h 96"/>
              <a:gd name="T30" fmla="*/ 602 w 809"/>
              <a:gd name="T31" fmla="*/ 12 h 96"/>
              <a:gd name="T32" fmla="*/ 608 w 809"/>
              <a:gd name="T33" fmla="*/ 55 h 96"/>
              <a:gd name="T34" fmla="*/ 471 w 809"/>
              <a:gd name="T35" fmla="*/ 32 h 96"/>
              <a:gd name="T36" fmla="*/ 474 w 809"/>
              <a:gd name="T37" fmla="*/ 2 h 96"/>
              <a:gd name="T38" fmla="*/ 432 w 809"/>
              <a:gd name="T39" fmla="*/ 32 h 96"/>
              <a:gd name="T40" fmla="*/ 457 w 809"/>
              <a:gd name="T41" fmla="*/ 43 h 96"/>
              <a:gd name="T42" fmla="*/ 500 w 809"/>
              <a:gd name="T43" fmla="*/ 96 h 96"/>
              <a:gd name="T44" fmla="*/ 496 w 809"/>
              <a:gd name="T45" fmla="*/ 74 h 96"/>
              <a:gd name="T46" fmla="*/ 496 w 809"/>
              <a:gd name="T47" fmla="*/ 13 h 96"/>
              <a:gd name="T48" fmla="*/ 378 w 809"/>
              <a:gd name="T49" fmla="*/ 64 h 96"/>
              <a:gd name="T50" fmla="*/ 419 w 809"/>
              <a:gd name="T51" fmla="*/ 39 h 96"/>
              <a:gd name="T52" fmla="*/ 363 w 809"/>
              <a:gd name="T53" fmla="*/ 64 h 96"/>
              <a:gd name="T54" fmla="*/ 345 w 809"/>
              <a:gd name="T55" fmla="*/ 62 h 96"/>
              <a:gd name="T56" fmla="*/ 325 w 809"/>
              <a:gd name="T57" fmla="*/ 48 h 96"/>
              <a:gd name="T58" fmla="*/ 352 w 809"/>
              <a:gd name="T59" fmla="*/ 46 h 96"/>
              <a:gd name="T60" fmla="*/ 313 w 809"/>
              <a:gd name="T61" fmla="*/ 41 h 96"/>
              <a:gd name="T62" fmla="*/ 327 w 809"/>
              <a:gd name="T63" fmla="*/ 67 h 96"/>
              <a:gd name="T64" fmla="*/ 328 w 809"/>
              <a:gd name="T65" fmla="*/ 86 h 96"/>
              <a:gd name="T66" fmla="*/ 347 w 809"/>
              <a:gd name="T67" fmla="*/ 91 h 96"/>
              <a:gd name="T68" fmla="*/ 286 w 809"/>
              <a:gd name="T69" fmla="*/ 63 h 96"/>
              <a:gd name="T70" fmla="*/ 256 w 809"/>
              <a:gd name="T71" fmla="*/ 79 h 96"/>
              <a:gd name="T72" fmla="*/ 301 w 809"/>
              <a:gd name="T73" fmla="*/ 63 h 96"/>
              <a:gd name="T74" fmla="*/ 246 w 809"/>
              <a:gd name="T75" fmla="*/ 39 h 96"/>
              <a:gd name="T76" fmla="*/ 210 w 809"/>
              <a:gd name="T77" fmla="*/ 45 h 96"/>
              <a:gd name="T78" fmla="*/ 210 w 809"/>
              <a:gd name="T79" fmla="*/ 65 h 96"/>
              <a:gd name="T80" fmla="*/ 226 w 809"/>
              <a:gd name="T81" fmla="*/ 31 h 96"/>
              <a:gd name="T82" fmla="*/ 165 w 809"/>
              <a:gd name="T83" fmla="*/ 96 h 96"/>
              <a:gd name="T84" fmla="*/ 148 w 809"/>
              <a:gd name="T85" fmla="*/ 64 h 96"/>
              <a:gd name="T86" fmla="*/ 167 w 809"/>
              <a:gd name="T87" fmla="*/ 30 h 96"/>
              <a:gd name="T88" fmla="*/ 108 w 809"/>
              <a:gd name="T89" fmla="*/ 32 h 96"/>
              <a:gd name="T90" fmla="*/ 110 w 809"/>
              <a:gd name="T91" fmla="*/ 17 h 96"/>
              <a:gd name="T92" fmla="*/ 116 w 809"/>
              <a:gd name="T93" fmla="*/ 3 h 96"/>
              <a:gd name="T94" fmla="*/ 80 w 809"/>
              <a:gd name="T95" fmla="*/ 38 h 96"/>
              <a:gd name="T96" fmla="*/ 42 w 809"/>
              <a:gd name="T97" fmla="*/ 95 h 96"/>
              <a:gd name="T98" fmla="*/ 14 w 809"/>
              <a:gd name="T99" fmla="*/ 95 h 96"/>
              <a:gd name="T100" fmla="*/ 47 w 809"/>
              <a:gd name="T101" fmla="*/ 75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09" h="96">
                <a:moveTo>
                  <a:pt x="795" y="58"/>
                </a:moveTo>
                <a:cubicBezTo>
                  <a:pt x="795" y="53"/>
                  <a:pt x="794" y="50"/>
                  <a:pt x="791" y="46"/>
                </a:cubicBezTo>
                <a:cubicBezTo>
                  <a:pt x="788" y="43"/>
                  <a:pt x="784" y="42"/>
                  <a:pt x="780" y="42"/>
                </a:cubicBezTo>
                <a:cubicBezTo>
                  <a:pt x="775" y="42"/>
                  <a:pt x="770" y="44"/>
                  <a:pt x="767" y="48"/>
                </a:cubicBezTo>
                <a:cubicBezTo>
                  <a:pt x="764" y="52"/>
                  <a:pt x="763" y="57"/>
                  <a:pt x="763" y="64"/>
                </a:cubicBezTo>
                <a:cubicBezTo>
                  <a:pt x="763" y="71"/>
                  <a:pt x="764" y="76"/>
                  <a:pt x="767" y="79"/>
                </a:cubicBezTo>
                <a:cubicBezTo>
                  <a:pt x="770" y="83"/>
                  <a:pt x="774" y="85"/>
                  <a:pt x="779" y="85"/>
                </a:cubicBezTo>
                <a:cubicBezTo>
                  <a:pt x="784" y="85"/>
                  <a:pt x="788" y="83"/>
                  <a:pt x="791" y="79"/>
                </a:cubicBezTo>
                <a:cubicBezTo>
                  <a:pt x="794" y="76"/>
                  <a:pt x="795" y="71"/>
                  <a:pt x="795" y="66"/>
                </a:cubicBezTo>
                <a:lnTo>
                  <a:pt x="795" y="58"/>
                </a:lnTo>
                <a:close/>
                <a:moveTo>
                  <a:pt x="809" y="2"/>
                </a:moveTo>
                <a:cubicBezTo>
                  <a:pt x="809" y="95"/>
                  <a:pt x="809" y="95"/>
                  <a:pt x="809" y="95"/>
                </a:cubicBezTo>
                <a:cubicBezTo>
                  <a:pt x="795" y="95"/>
                  <a:pt x="795" y="95"/>
                  <a:pt x="795" y="95"/>
                </a:cubicBezTo>
                <a:cubicBezTo>
                  <a:pt x="795" y="84"/>
                  <a:pt x="795" y="84"/>
                  <a:pt x="795" y="84"/>
                </a:cubicBezTo>
                <a:cubicBezTo>
                  <a:pt x="795" y="84"/>
                  <a:pt x="795" y="84"/>
                  <a:pt x="795" y="84"/>
                </a:cubicBezTo>
                <a:cubicBezTo>
                  <a:pt x="790" y="92"/>
                  <a:pt x="783" y="96"/>
                  <a:pt x="774" y="96"/>
                </a:cubicBezTo>
                <a:cubicBezTo>
                  <a:pt x="766" y="96"/>
                  <a:pt x="760" y="93"/>
                  <a:pt x="755" y="88"/>
                </a:cubicBezTo>
                <a:cubicBezTo>
                  <a:pt x="751" y="82"/>
                  <a:pt x="748" y="74"/>
                  <a:pt x="748" y="65"/>
                </a:cubicBezTo>
                <a:cubicBezTo>
                  <a:pt x="748" y="54"/>
                  <a:pt x="751" y="46"/>
                  <a:pt x="756" y="40"/>
                </a:cubicBezTo>
                <a:cubicBezTo>
                  <a:pt x="761" y="34"/>
                  <a:pt x="768" y="30"/>
                  <a:pt x="777" y="30"/>
                </a:cubicBezTo>
                <a:cubicBezTo>
                  <a:pt x="785" y="30"/>
                  <a:pt x="791" y="34"/>
                  <a:pt x="795" y="41"/>
                </a:cubicBezTo>
                <a:cubicBezTo>
                  <a:pt x="795" y="41"/>
                  <a:pt x="795" y="41"/>
                  <a:pt x="795" y="41"/>
                </a:cubicBezTo>
                <a:cubicBezTo>
                  <a:pt x="795" y="2"/>
                  <a:pt x="795" y="2"/>
                  <a:pt x="795" y="2"/>
                </a:cubicBezTo>
                <a:lnTo>
                  <a:pt x="809" y="2"/>
                </a:lnTo>
                <a:close/>
                <a:moveTo>
                  <a:pt x="723" y="95"/>
                </a:moveTo>
                <a:cubicBezTo>
                  <a:pt x="738" y="95"/>
                  <a:pt x="738" y="95"/>
                  <a:pt x="738" y="95"/>
                </a:cubicBezTo>
                <a:cubicBezTo>
                  <a:pt x="738" y="2"/>
                  <a:pt x="738" y="2"/>
                  <a:pt x="738" y="2"/>
                </a:cubicBezTo>
                <a:cubicBezTo>
                  <a:pt x="723" y="2"/>
                  <a:pt x="723" y="2"/>
                  <a:pt x="723" y="2"/>
                </a:cubicBezTo>
                <a:lnTo>
                  <a:pt x="723" y="95"/>
                </a:lnTo>
                <a:close/>
                <a:moveTo>
                  <a:pt x="701" y="3"/>
                </a:moveTo>
                <a:cubicBezTo>
                  <a:pt x="699" y="3"/>
                  <a:pt x="697" y="3"/>
                  <a:pt x="695" y="5"/>
                </a:cubicBezTo>
                <a:cubicBezTo>
                  <a:pt x="694" y="7"/>
                  <a:pt x="693" y="8"/>
                  <a:pt x="693" y="11"/>
                </a:cubicBezTo>
                <a:cubicBezTo>
                  <a:pt x="693" y="13"/>
                  <a:pt x="694" y="15"/>
                  <a:pt x="695" y="17"/>
                </a:cubicBezTo>
                <a:cubicBezTo>
                  <a:pt x="697" y="18"/>
                  <a:pt x="699" y="19"/>
                  <a:pt x="701" y="19"/>
                </a:cubicBezTo>
                <a:cubicBezTo>
                  <a:pt x="704" y="19"/>
                  <a:pt x="706" y="18"/>
                  <a:pt x="707" y="16"/>
                </a:cubicBezTo>
                <a:cubicBezTo>
                  <a:pt x="709" y="15"/>
                  <a:pt x="710" y="13"/>
                  <a:pt x="710" y="11"/>
                </a:cubicBezTo>
                <a:cubicBezTo>
                  <a:pt x="710" y="8"/>
                  <a:pt x="709" y="7"/>
                  <a:pt x="707" y="5"/>
                </a:cubicBezTo>
                <a:cubicBezTo>
                  <a:pt x="706" y="3"/>
                  <a:pt x="704" y="3"/>
                  <a:pt x="701" y="3"/>
                </a:cubicBezTo>
                <a:moveTo>
                  <a:pt x="694" y="95"/>
                </a:moveTo>
                <a:cubicBezTo>
                  <a:pt x="708" y="95"/>
                  <a:pt x="708" y="95"/>
                  <a:pt x="708" y="95"/>
                </a:cubicBezTo>
                <a:cubicBezTo>
                  <a:pt x="708" y="32"/>
                  <a:pt x="708" y="32"/>
                  <a:pt x="708" y="32"/>
                </a:cubicBezTo>
                <a:cubicBezTo>
                  <a:pt x="694" y="32"/>
                  <a:pt x="694" y="32"/>
                  <a:pt x="694" y="32"/>
                </a:cubicBezTo>
                <a:lnTo>
                  <a:pt x="694" y="95"/>
                </a:lnTo>
                <a:close/>
                <a:moveTo>
                  <a:pt x="665" y="68"/>
                </a:moveTo>
                <a:cubicBezTo>
                  <a:pt x="665" y="73"/>
                  <a:pt x="664" y="77"/>
                  <a:pt x="661" y="80"/>
                </a:cubicBezTo>
                <a:cubicBezTo>
                  <a:pt x="658" y="83"/>
                  <a:pt x="655" y="85"/>
                  <a:pt x="651" y="85"/>
                </a:cubicBezTo>
                <a:cubicBezTo>
                  <a:pt x="642" y="85"/>
                  <a:pt x="638" y="79"/>
                  <a:pt x="638" y="68"/>
                </a:cubicBezTo>
                <a:cubicBezTo>
                  <a:pt x="638" y="32"/>
                  <a:pt x="638" y="32"/>
                  <a:pt x="638" y="32"/>
                </a:cubicBezTo>
                <a:cubicBezTo>
                  <a:pt x="624" y="32"/>
                  <a:pt x="624" y="32"/>
                  <a:pt x="624" y="32"/>
                </a:cubicBezTo>
                <a:cubicBezTo>
                  <a:pt x="624" y="69"/>
                  <a:pt x="624" y="69"/>
                  <a:pt x="624" y="69"/>
                </a:cubicBezTo>
                <a:cubicBezTo>
                  <a:pt x="624" y="87"/>
                  <a:pt x="631" y="96"/>
                  <a:pt x="646" y="96"/>
                </a:cubicBezTo>
                <a:cubicBezTo>
                  <a:pt x="654" y="96"/>
                  <a:pt x="661" y="92"/>
                  <a:pt x="665" y="85"/>
                </a:cubicBezTo>
                <a:cubicBezTo>
                  <a:pt x="665" y="85"/>
                  <a:pt x="665" y="85"/>
                  <a:pt x="665" y="85"/>
                </a:cubicBezTo>
                <a:cubicBezTo>
                  <a:pt x="665" y="95"/>
                  <a:pt x="665" y="95"/>
                  <a:pt x="665" y="95"/>
                </a:cubicBezTo>
                <a:cubicBezTo>
                  <a:pt x="679" y="95"/>
                  <a:pt x="679" y="95"/>
                  <a:pt x="679" y="95"/>
                </a:cubicBezTo>
                <a:cubicBezTo>
                  <a:pt x="679" y="32"/>
                  <a:pt x="679" y="32"/>
                  <a:pt x="679" y="32"/>
                </a:cubicBezTo>
                <a:cubicBezTo>
                  <a:pt x="665" y="32"/>
                  <a:pt x="665" y="32"/>
                  <a:pt x="665" y="32"/>
                </a:cubicBezTo>
                <a:lnTo>
                  <a:pt x="665" y="68"/>
                </a:lnTo>
                <a:close/>
                <a:moveTo>
                  <a:pt x="598" y="69"/>
                </a:moveTo>
                <a:cubicBezTo>
                  <a:pt x="598" y="60"/>
                  <a:pt x="592" y="55"/>
                  <a:pt x="579" y="55"/>
                </a:cubicBezTo>
                <a:cubicBezTo>
                  <a:pt x="569" y="55"/>
                  <a:pt x="569" y="55"/>
                  <a:pt x="569" y="55"/>
                </a:cubicBezTo>
                <a:cubicBezTo>
                  <a:pt x="569" y="83"/>
                  <a:pt x="569" y="83"/>
                  <a:pt x="569" y="83"/>
                </a:cubicBezTo>
                <a:cubicBezTo>
                  <a:pt x="581" y="83"/>
                  <a:pt x="581" y="83"/>
                  <a:pt x="581" y="83"/>
                </a:cubicBezTo>
                <a:cubicBezTo>
                  <a:pt x="587" y="83"/>
                  <a:pt x="591" y="82"/>
                  <a:pt x="594" y="79"/>
                </a:cubicBezTo>
                <a:cubicBezTo>
                  <a:pt x="597" y="77"/>
                  <a:pt x="598" y="73"/>
                  <a:pt x="598" y="69"/>
                </a:cubicBezTo>
                <a:moveTo>
                  <a:pt x="569" y="44"/>
                </a:moveTo>
                <a:cubicBezTo>
                  <a:pt x="578" y="44"/>
                  <a:pt x="578" y="44"/>
                  <a:pt x="578" y="44"/>
                </a:cubicBezTo>
                <a:cubicBezTo>
                  <a:pt x="583" y="44"/>
                  <a:pt x="587" y="42"/>
                  <a:pt x="590" y="40"/>
                </a:cubicBezTo>
                <a:cubicBezTo>
                  <a:pt x="593" y="38"/>
                  <a:pt x="594" y="34"/>
                  <a:pt x="594" y="30"/>
                </a:cubicBezTo>
                <a:cubicBezTo>
                  <a:pt x="594" y="22"/>
                  <a:pt x="589" y="19"/>
                  <a:pt x="579" y="19"/>
                </a:cubicBezTo>
                <a:cubicBezTo>
                  <a:pt x="569" y="19"/>
                  <a:pt x="569" y="19"/>
                  <a:pt x="569" y="19"/>
                </a:cubicBezTo>
                <a:lnTo>
                  <a:pt x="569" y="44"/>
                </a:lnTo>
                <a:close/>
                <a:moveTo>
                  <a:pt x="608" y="55"/>
                </a:moveTo>
                <a:cubicBezTo>
                  <a:pt x="612" y="58"/>
                  <a:pt x="614" y="63"/>
                  <a:pt x="614" y="69"/>
                </a:cubicBezTo>
                <a:cubicBezTo>
                  <a:pt x="614" y="77"/>
                  <a:pt x="611" y="83"/>
                  <a:pt x="605" y="88"/>
                </a:cubicBezTo>
                <a:cubicBezTo>
                  <a:pt x="599" y="92"/>
                  <a:pt x="591" y="95"/>
                  <a:pt x="582" y="95"/>
                </a:cubicBezTo>
                <a:cubicBezTo>
                  <a:pt x="554" y="95"/>
                  <a:pt x="554" y="95"/>
                  <a:pt x="554" y="95"/>
                </a:cubicBezTo>
                <a:cubicBezTo>
                  <a:pt x="554" y="7"/>
                  <a:pt x="554" y="7"/>
                  <a:pt x="554" y="7"/>
                </a:cubicBezTo>
                <a:cubicBezTo>
                  <a:pt x="582" y="7"/>
                  <a:pt x="582" y="7"/>
                  <a:pt x="582" y="7"/>
                </a:cubicBezTo>
                <a:cubicBezTo>
                  <a:pt x="591" y="7"/>
                  <a:pt x="597" y="9"/>
                  <a:pt x="602" y="12"/>
                </a:cubicBezTo>
                <a:cubicBezTo>
                  <a:pt x="607" y="16"/>
                  <a:pt x="610" y="21"/>
                  <a:pt x="610" y="27"/>
                </a:cubicBezTo>
                <a:cubicBezTo>
                  <a:pt x="610" y="32"/>
                  <a:pt x="608" y="36"/>
                  <a:pt x="605" y="40"/>
                </a:cubicBezTo>
                <a:cubicBezTo>
                  <a:pt x="603" y="44"/>
                  <a:pt x="599" y="46"/>
                  <a:pt x="594" y="48"/>
                </a:cubicBezTo>
                <a:cubicBezTo>
                  <a:pt x="594" y="48"/>
                  <a:pt x="594" y="48"/>
                  <a:pt x="594" y="48"/>
                </a:cubicBezTo>
                <a:cubicBezTo>
                  <a:pt x="600" y="49"/>
                  <a:pt x="605" y="51"/>
                  <a:pt x="608" y="55"/>
                </a:cubicBezTo>
                <a:moveTo>
                  <a:pt x="496" y="13"/>
                </a:moveTo>
                <a:cubicBezTo>
                  <a:pt x="482" y="17"/>
                  <a:pt x="482" y="17"/>
                  <a:pt x="482" y="17"/>
                </a:cubicBezTo>
                <a:cubicBezTo>
                  <a:pt x="482" y="32"/>
                  <a:pt x="482" y="32"/>
                  <a:pt x="482" y="32"/>
                </a:cubicBezTo>
                <a:cubicBezTo>
                  <a:pt x="471" y="32"/>
                  <a:pt x="471" y="32"/>
                  <a:pt x="471" y="32"/>
                </a:cubicBezTo>
                <a:cubicBezTo>
                  <a:pt x="471" y="32"/>
                  <a:pt x="471" y="32"/>
                  <a:pt x="471" y="32"/>
                </a:cubicBezTo>
                <a:cubicBezTo>
                  <a:pt x="457" y="32"/>
                  <a:pt x="457" y="32"/>
                  <a:pt x="457" y="32"/>
                </a:cubicBezTo>
                <a:cubicBezTo>
                  <a:pt x="457" y="23"/>
                  <a:pt x="457" y="23"/>
                  <a:pt x="457" y="23"/>
                </a:cubicBezTo>
                <a:cubicBezTo>
                  <a:pt x="457" y="16"/>
                  <a:pt x="460" y="12"/>
                  <a:pt x="467" y="12"/>
                </a:cubicBezTo>
                <a:cubicBezTo>
                  <a:pt x="470" y="12"/>
                  <a:pt x="472" y="12"/>
                  <a:pt x="474" y="13"/>
                </a:cubicBezTo>
                <a:cubicBezTo>
                  <a:pt x="474" y="2"/>
                  <a:pt x="474" y="2"/>
                  <a:pt x="474" y="2"/>
                </a:cubicBezTo>
                <a:cubicBezTo>
                  <a:pt x="472" y="1"/>
                  <a:pt x="469" y="0"/>
                  <a:pt x="465" y="0"/>
                </a:cubicBezTo>
                <a:cubicBezTo>
                  <a:pt x="459" y="0"/>
                  <a:pt x="454" y="2"/>
                  <a:pt x="449" y="6"/>
                </a:cubicBezTo>
                <a:cubicBezTo>
                  <a:pt x="445" y="10"/>
                  <a:pt x="443" y="15"/>
                  <a:pt x="443" y="22"/>
                </a:cubicBezTo>
                <a:cubicBezTo>
                  <a:pt x="443" y="32"/>
                  <a:pt x="443" y="32"/>
                  <a:pt x="443" y="32"/>
                </a:cubicBezTo>
                <a:cubicBezTo>
                  <a:pt x="432" y="32"/>
                  <a:pt x="432" y="32"/>
                  <a:pt x="432" y="32"/>
                </a:cubicBezTo>
                <a:cubicBezTo>
                  <a:pt x="432" y="43"/>
                  <a:pt x="432" y="43"/>
                  <a:pt x="432" y="43"/>
                </a:cubicBezTo>
                <a:cubicBezTo>
                  <a:pt x="443" y="43"/>
                  <a:pt x="443" y="43"/>
                  <a:pt x="443" y="43"/>
                </a:cubicBezTo>
                <a:cubicBezTo>
                  <a:pt x="443" y="95"/>
                  <a:pt x="443" y="95"/>
                  <a:pt x="443" y="95"/>
                </a:cubicBezTo>
                <a:cubicBezTo>
                  <a:pt x="457" y="95"/>
                  <a:pt x="457" y="95"/>
                  <a:pt x="457" y="95"/>
                </a:cubicBezTo>
                <a:cubicBezTo>
                  <a:pt x="457" y="43"/>
                  <a:pt x="457" y="43"/>
                  <a:pt x="457" y="43"/>
                </a:cubicBezTo>
                <a:cubicBezTo>
                  <a:pt x="471" y="43"/>
                  <a:pt x="471" y="43"/>
                  <a:pt x="471" y="43"/>
                </a:cubicBezTo>
                <a:cubicBezTo>
                  <a:pt x="471" y="43"/>
                  <a:pt x="471" y="43"/>
                  <a:pt x="471" y="43"/>
                </a:cubicBezTo>
                <a:cubicBezTo>
                  <a:pt x="482" y="43"/>
                  <a:pt x="482" y="43"/>
                  <a:pt x="482" y="43"/>
                </a:cubicBezTo>
                <a:cubicBezTo>
                  <a:pt x="482" y="79"/>
                  <a:pt x="482" y="79"/>
                  <a:pt x="482" y="79"/>
                </a:cubicBezTo>
                <a:cubicBezTo>
                  <a:pt x="482" y="90"/>
                  <a:pt x="488" y="96"/>
                  <a:pt x="500" y="96"/>
                </a:cubicBezTo>
                <a:cubicBezTo>
                  <a:pt x="504" y="96"/>
                  <a:pt x="508" y="95"/>
                  <a:pt x="511" y="94"/>
                </a:cubicBezTo>
                <a:cubicBezTo>
                  <a:pt x="511" y="83"/>
                  <a:pt x="511" y="83"/>
                  <a:pt x="511" y="83"/>
                </a:cubicBezTo>
                <a:cubicBezTo>
                  <a:pt x="509" y="84"/>
                  <a:pt x="507" y="85"/>
                  <a:pt x="505" y="85"/>
                </a:cubicBezTo>
                <a:cubicBezTo>
                  <a:pt x="501" y="85"/>
                  <a:pt x="499" y="84"/>
                  <a:pt x="498" y="82"/>
                </a:cubicBezTo>
                <a:cubicBezTo>
                  <a:pt x="496" y="81"/>
                  <a:pt x="496" y="78"/>
                  <a:pt x="496" y="74"/>
                </a:cubicBezTo>
                <a:cubicBezTo>
                  <a:pt x="496" y="43"/>
                  <a:pt x="496" y="43"/>
                  <a:pt x="496" y="43"/>
                </a:cubicBezTo>
                <a:cubicBezTo>
                  <a:pt x="511" y="43"/>
                  <a:pt x="511" y="43"/>
                  <a:pt x="511" y="43"/>
                </a:cubicBezTo>
                <a:cubicBezTo>
                  <a:pt x="511" y="32"/>
                  <a:pt x="511" y="32"/>
                  <a:pt x="511" y="32"/>
                </a:cubicBezTo>
                <a:cubicBezTo>
                  <a:pt x="496" y="32"/>
                  <a:pt x="496" y="32"/>
                  <a:pt x="496" y="32"/>
                </a:cubicBezTo>
                <a:lnTo>
                  <a:pt x="496" y="13"/>
                </a:lnTo>
                <a:close/>
                <a:moveTo>
                  <a:pt x="413" y="63"/>
                </a:moveTo>
                <a:cubicBezTo>
                  <a:pt x="413" y="56"/>
                  <a:pt x="412" y="51"/>
                  <a:pt x="409" y="47"/>
                </a:cubicBezTo>
                <a:cubicBezTo>
                  <a:pt x="406" y="44"/>
                  <a:pt x="401" y="42"/>
                  <a:pt x="396" y="42"/>
                </a:cubicBezTo>
                <a:cubicBezTo>
                  <a:pt x="390" y="42"/>
                  <a:pt x="386" y="44"/>
                  <a:pt x="382" y="48"/>
                </a:cubicBezTo>
                <a:cubicBezTo>
                  <a:pt x="379" y="51"/>
                  <a:pt x="378" y="57"/>
                  <a:pt x="378" y="64"/>
                </a:cubicBezTo>
                <a:cubicBezTo>
                  <a:pt x="378" y="70"/>
                  <a:pt x="379" y="75"/>
                  <a:pt x="383" y="79"/>
                </a:cubicBezTo>
                <a:cubicBezTo>
                  <a:pt x="386" y="83"/>
                  <a:pt x="390" y="85"/>
                  <a:pt x="396" y="85"/>
                </a:cubicBezTo>
                <a:cubicBezTo>
                  <a:pt x="401" y="85"/>
                  <a:pt x="406" y="83"/>
                  <a:pt x="409" y="79"/>
                </a:cubicBezTo>
                <a:cubicBezTo>
                  <a:pt x="412" y="76"/>
                  <a:pt x="413" y="70"/>
                  <a:pt x="413" y="63"/>
                </a:cubicBezTo>
                <a:moveTo>
                  <a:pt x="419" y="39"/>
                </a:moveTo>
                <a:cubicBezTo>
                  <a:pt x="425" y="45"/>
                  <a:pt x="428" y="53"/>
                  <a:pt x="428" y="63"/>
                </a:cubicBezTo>
                <a:cubicBezTo>
                  <a:pt x="428" y="73"/>
                  <a:pt x="425" y="81"/>
                  <a:pt x="419" y="87"/>
                </a:cubicBezTo>
                <a:cubicBezTo>
                  <a:pt x="413" y="93"/>
                  <a:pt x="405" y="96"/>
                  <a:pt x="395" y="96"/>
                </a:cubicBezTo>
                <a:cubicBezTo>
                  <a:pt x="385" y="96"/>
                  <a:pt x="378" y="93"/>
                  <a:pt x="372" y="87"/>
                </a:cubicBezTo>
                <a:cubicBezTo>
                  <a:pt x="366" y="81"/>
                  <a:pt x="363" y="74"/>
                  <a:pt x="363" y="64"/>
                </a:cubicBezTo>
                <a:cubicBezTo>
                  <a:pt x="363" y="53"/>
                  <a:pt x="366" y="45"/>
                  <a:pt x="372" y="39"/>
                </a:cubicBezTo>
                <a:cubicBezTo>
                  <a:pt x="378" y="33"/>
                  <a:pt x="386" y="30"/>
                  <a:pt x="396" y="30"/>
                </a:cubicBezTo>
                <a:cubicBezTo>
                  <a:pt x="406" y="30"/>
                  <a:pt x="414" y="33"/>
                  <a:pt x="419" y="39"/>
                </a:cubicBezTo>
                <a:moveTo>
                  <a:pt x="350" y="66"/>
                </a:moveTo>
                <a:cubicBezTo>
                  <a:pt x="349" y="64"/>
                  <a:pt x="347" y="63"/>
                  <a:pt x="345" y="62"/>
                </a:cubicBezTo>
                <a:cubicBezTo>
                  <a:pt x="343" y="60"/>
                  <a:pt x="340" y="59"/>
                  <a:pt x="337" y="58"/>
                </a:cubicBezTo>
                <a:cubicBezTo>
                  <a:pt x="335" y="58"/>
                  <a:pt x="334" y="57"/>
                  <a:pt x="332" y="56"/>
                </a:cubicBezTo>
                <a:cubicBezTo>
                  <a:pt x="330" y="56"/>
                  <a:pt x="329" y="55"/>
                  <a:pt x="328" y="54"/>
                </a:cubicBezTo>
                <a:cubicBezTo>
                  <a:pt x="327" y="54"/>
                  <a:pt x="326" y="53"/>
                  <a:pt x="325" y="52"/>
                </a:cubicBezTo>
                <a:cubicBezTo>
                  <a:pt x="325" y="51"/>
                  <a:pt x="325" y="50"/>
                  <a:pt x="325" y="48"/>
                </a:cubicBezTo>
                <a:cubicBezTo>
                  <a:pt x="325" y="47"/>
                  <a:pt x="325" y="46"/>
                  <a:pt x="325" y="45"/>
                </a:cubicBezTo>
                <a:cubicBezTo>
                  <a:pt x="326" y="45"/>
                  <a:pt x="327" y="44"/>
                  <a:pt x="328" y="43"/>
                </a:cubicBezTo>
                <a:cubicBezTo>
                  <a:pt x="329" y="42"/>
                  <a:pt x="330" y="42"/>
                  <a:pt x="332" y="42"/>
                </a:cubicBezTo>
                <a:cubicBezTo>
                  <a:pt x="333" y="41"/>
                  <a:pt x="335" y="41"/>
                  <a:pt x="336" y="41"/>
                </a:cubicBezTo>
                <a:cubicBezTo>
                  <a:pt x="342" y="41"/>
                  <a:pt x="347" y="43"/>
                  <a:pt x="352" y="46"/>
                </a:cubicBezTo>
                <a:cubicBezTo>
                  <a:pt x="352" y="33"/>
                  <a:pt x="352" y="33"/>
                  <a:pt x="352" y="33"/>
                </a:cubicBezTo>
                <a:cubicBezTo>
                  <a:pt x="347" y="31"/>
                  <a:pt x="342" y="30"/>
                  <a:pt x="336" y="30"/>
                </a:cubicBezTo>
                <a:cubicBezTo>
                  <a:pt x="333" y="30"/>
                  <a:pt x="330" y="31"/>
                  <a:pt x="327" y="32"/>
                </a:cubicBezTo>
                <a:cubicBezTo>
                  <a:pt x="323" y="32"/>
                  <a:pt x="321" y="34"/>
                  <a:pt x="318" y="35"/>
                </a:cubicBezTo>
                <a:cubicBezTo>
                  <a:pt x="316" y="37"/>
                  <a:pt x="314" y="39"/>
                  <a:pt x="313" y="41"/>
                </a:cubicBezTo>
                <a:cubicBezTo>
                  <a:pt x="311" y="43"/>
                  <a:pt x="310" y="46"/>
                  <a:pt x="310" y="49"/>
                </a:cubicBezTo>
                <a:cubicBezTo>
                  <a:pt x="310" y="51"/>
                  <a:pt x="311" y="54"/>
                  <a:pt x="311" y="55"/>
                </a:cubicBezTo>
                <a:cubicBezTo>
                  <a:pt x="312" y="57"/>
                  <a:pt x="313" y="59"/>
                  <a:pt x="315" y="60"/>
                </a:cubicBezTo>
                <a:cubicBezTo>
                  <a:pt x="316" y="62"/>
                  <a:pt x="318" y="63"/>
                  <a:pt x="320" y="64"/>
                </a:cubicBezTo>
                <a:cubicBezTo>
                  <a:pt x="322" y="65"/>
                  <a:pt x="324" y="66"/>
                  <a:pt x="327" y="67"/>
                </a:cubicBezTo>
                <a:cubicBezTo>
                  <a:pt x="329" y="68"/>
                  <a:pt x="331" y="69"/>
                  <a:pt x="332" y="70"/>
                </a:cubicBezTo>
                <a:cubicBezTo>
                  <a:pt x="334" y="70"/>
                  <a:pt x="335" y="71"/>
                  <a:pt x="337" y="72"/>
                </a:cubicBezTo>
                <a:cubicBezTo>
                  <a:pt x="338" y="72"/>
                  <a:pt x="339" y="73"/>
                  <a:pt x="340" y="74"/>
                </a:cubicBezTo>
                <a:cubicBezTo>
                  <a:pt x="340" y="75"/>
                  <a:pt x="341" y="77"/>
                  <a:pt x="341" y="78"/>
                </a:cubicBezTo>
                <a:cubicBezTo>
                  <a:pt x="341" y="83"/>
                  <a:pt x="336" y="86"/>
                  <a:pt x="328" y="86"/>
                </a:cubicBezTo>
                <a:cubicBezTo>
                  <a:pt x="322" y="86"/>
                  <a:pt x="316" y="84"/>
                  <a:pt x="310" y="79"/>
                </a:cubicBezTo>
                <a:cubicBezTo>
                  <a:pt x="310" y="93"/>
                  <a:pt x="310" y="93"/>
                  <a:pt x="310" y="93"/>
                </a:cubicBezTo>
                <a:cubicBezTo>
                  <a:pt x="315" y="95"/>
                  <a:pt x="321" y="96"/>
                  <a:pt x="328" y="96"/>
                </a:cubicBezTo>
                <a:cubicBezTo>
                  <a:pt x="332" y="96"/>
                  <a:pt x="335" y="96"/>
                  <a:pt x="338" y="95"/>
                </a:cubicBezTo>
                <a:cubicBezTo>
                  <a:pt x="342" y="94"/>
                  <a:pt x="344" y="93"/>
                  <a:pt x="347" y="91"/>
                </a:cubicBezTo>
                <a:cubicBezTo>
                  <a:pt x="349" y="90"/>
                  <a:pt x="351" y="88"/>
                  <a:pt x="353" y="86"/>
                </a:cubicBezTo>
                <a:cubicBezTo>
                  <a:pt x="354" y="83"/>
                  <a:pt x="355" y="80"/>
                  <a:pt x="355" y="77"/>
                </a:cubicBezTo>
                <a:cubicBezTo>
                  <a:pt x="355" y="75"/>
                  <a:pt x="354" y="72"/>
                  <a:pt x="354" y="71"/>
                </a:cubicBezTo>
                <a:cubicBezTo>
                  <a:pt x="353" y="69"/>
                  <a:pt x="352" y="67"/>
                  <a:pt x="350" y="66"/>
                </a:cubicBezTo>
                <a:moveTo>
                  <a:pt x="286" y="63"/>
                </a:moveTo>
                <a:cubicBezTo>
                  <a:pt x="286" y="56"/>
                  <a:pt x="285" y="51"/>
                  <a:pt x="282" y="47"/>
                </a:cubicBezTo>
                <a:cubicBezTo>
                  <a:pt x="279" y="44"/>
                  <a:pt x="275" y="42"/>
                  <a:pt x="269" y="42"/>
                </a:cubicBezTo>
                <a:cubicBezTo>
                  <a:pt x="263" y="42"/>
                  <a:pt x="259" y="44"/>
                  <a:pt x="256" y="48"/>
                </a:cubicBezTo>
                <a:cubicBezTo>
                  <a:pt x="253" y="51"/>
                  <a:pt x="251" y="57"/>
                  <a:pt x="251" y="64"/>
                </a:cubicBezTo>
                <a:cubicBezTo>
                  <a:pt x="251" y="70"/>
                  <a:pt x="253" y="75"/>
                  <a:pt x="256" y="79"/>
                </a:cubicBezTo>
                <a:cubicBezTo>
                  <a:pt x="259" y="83"/>
                  <a:pt x="264" y="85"/>
                  <a:pt x="269" y="85"/>
                </a:cubicBezTo>
                <a:cubicBezTo>
                  <a:pt x="275" y="85"/>
                  <a:pt x="279" y="83"/>
                  <a:pt x="282" y="79"/>
                </a:cubicBezTo>
                <a:cubicBezTo>
                  <a:pt x="285" y="76"/>
                  <a:pt x="286" y="70"/>
                  <a:pt x="286" y="63"/>
                </a:cubicBezTo>
                <a:moveTo>
                  <a:pt x="293" y="39"/>
                </a:moveTo>
                <a:cubicBezTo>
                  <a:pt x="298" y="45"/>
                  <a:pt x="301" y="53"/>
                  <a:pt x="301" y="63"/>
                </a:cubicBezTo>
                <a:cubicBezTo>
                  <a:pt x="301" y="73"/>
                  <a:pt x="298" y="81"/>
                  <a:pt x="292" y="87"/>
                </a:cubicBezTo>
                <a:cubicBezTo>
                  <a:pt x="286" y="93"/>
                  <a:pt x="278" y="96"/>
                  <a:pt x="268" y="96"/>
                </a:cubicBezTo>
                <a:cubicBezTo>
                  <a:pt x="259" y="96"/>
                  <a:pt x="251" y="93"/>
                  <a:pt x="245" y="87"/>
                </a:cubicBezTo>
                <a:cubicBezTo>
                  <a:pt x="239" y="81"/>
                  <a:pt x="237" y="74"/>
                  <a:pt x="237" y="64"/>
                </a:cubicBezTo>
                <a:cubicBezTo>
                  <a:pt x="237" y="53"/>
                  <a:pt x="240" y="45"/>
                  <a:pt x="246" y="39"/>
                </a:cubicBezTo>
                <a:cubicBezTo>
                  <a:pt x="252" y="33"/>
                  <a:pt x="260" y="30"/>
                  <a:pt x="270" y="30"/>
                </a:cubicBezTo>
                <a:cubicBezTo>
                  <a:pt x="280" y="30"/>
                  <a:pt x="287" y="33"/>
                  <a:pt x="293" y="39"/>
                </a:cubicBezTo>
                <a:moveTo>
                  <a:pt x="216" y="35"/>
                </a:moveTo>
                <a:cubicBezTo>
                  <a:pt x="213" y="37"/>
                  <a:pt x="211" y="40"/>
                  <a:pt x="210" y="45"/>
                </a:cubicBezTo>
                <a:cubicBezTo>
                  <a:pt x="210" y="45"/>
                  <a:pt x="210" y="45"/>
                  <a:pt x="210" y="45"/>
                </a:cubicBezTo>
                <a:cubicBezTo>
                  <a:pt x="210" y="32"/>
                  <a:pt x="210" y="32"/>
                  <a:pt x="210" y="32"/>
                </a:cubicBezTo>
                <a:cubicBezTo>
                  <a:pt x="195" y="32"/>
                  <a:pt x="195" y="32"/>
                  <a:pt x="195" y="32"/>
                </a:cubicBezTo>
                <a:cubicBezTo>
                  <a:pt x="195" y="95"/>
                  <a:pt x="195" y="95"/>
                  <a:pt x="195" y="95"/>
                </a:cubicBezTo>
                <a:cubicBezTo>
                  <a:pt x="210" y="95"/>
                  <a:pt x="210" y="95"/>
                  <a:pt x="210" y="95"/>
                </a:cubicBezTo>
                <a:cubicBezTo>
                  <a:pt x="210" y="65"/>
                  <a:pt x="210" y="65"/>
                  <a:pt x="210" y="65"/>
                </a:cubicBezTo>
                <a:cubicBezTo>
                  <a:pt x="210" y="58"/>
                  <a:pt x="211" y="53"/>
                  <a:pt x="214" y="49"/>
                </a:cubicBezTo>
                <a:cubicBezTo>
                  <a:pt x="217" y="45"/>
                  <a:pt x="220" y="43"/>
                  <a:pt x="224" y="43"/>
                </a:cubicBezTo>
                <a:cubicBezTo>
                  <a:pt x="227" y="43"/>
                  <a:pt x="230" y="44"/>
                  <a:pt x="232" y="45"/>
                </a:cubicBezTo>
                <a:cubicBezTo>
                  <a:pt x="232" y="32"/>
                  <a:pt x="232" y="32"/>
                  <a:pt x="232" y="32"/>
                </a:cubicBezTo>
                <a:cubicBezTo>
                  <a:pt x="230" y="31"/>
                  <a:pt x="228" y="31"/>
                  <a:pt x="226" y="31"/>
                </a:cubicBezTo>
                <a:cubicBezTo>
                  <a:pt x="222" y="31"/>
                  <a:pt x="219" y="32"/>
                  <a:pt x="216" y="35"/>
                </a:cubicBezTo>
                <a:moveTo>
                  <a:pt x="143" y="40"/>
                </a:moveTo>
                <a:cubicBezTo>
                  <a:pt x="137" y="46"/>
                  <a:pt x="133" y="54"/>
                  <a:pt x="133" y="65"/>
                </a:cubicBezTo>
                <a:cubicBezTo>
                  <a:pt x="133" y="74"/>
                  <a:pt x="136" y="82"/>
                  <a:pt x="142" y="87"/>
                </a:cubicBezTo>
                <a:cubicBezTo>
                  <a:pt x="148" y="93"/>
                  <a:pt x="155" y="96"/>
                  <a:pt x="165" y="96"/>
                </a:cubicBezTo>
                <a:cubicBezTo>
                  <a:pt x="171" y="96"/>
                  <a:pt x="177" y="95"/>
                  <a:pt x="182" y="92"/>
                </a:cubicBezTo>
                <a:cubicBezTo>
                  <a:pt x="182" y="79"/>
                  <a:pt x="182" y="79"/>
                  <a:pt x="182" y="79"/>
                </a:cubicBezTo>
                <a:cubicBezTo>
                  <a:pt x="178" y="83"/>
                  <a:pt x="173" y="85"/>
                  <a:pt x="168" y="85"/>
                </a:cubicBezTo>
                <a:cubicBezTo>
                  <a:pt x="162" y="85"/>
                  <a:pt x="157" y="83"/>
                  <a:pt x="153" y="79"/>
                </a:cubicBezTo>
                <a:cubicBezTo>
                  <a:pt x="150" y="75"/>
                  <a:pt x="148" y="70"/>
                  <a:pt x="148" y="64"/>
                </a:cubicBezTo>
                <a:cubicBezTo>
                  <a:pt x="148" y="57"/>
                  <a:pt x="150" y="52"/>
                  <a:pt x="154" y="48"/>
                </a:cubicBezTo>
                <a:cubicBezTo>
                  <a:pt x="158" y="44"/>
                  <a:pt x="162" y="42"/>
                  <a:pt x="168" y="42"/>
                </a:cubicBezTo>
                <a:cubicBezTo>
                  <a:pt x="173" y="42"/>
                  <a:pt x="178" y="43"/>
                  <a:pt x="182" y="47"/>
                </a:cubicBezTo>
                <a:cubicBezTo>
                  <a:pt x="182" y="33"/>
                  <a:pt x="182" y="33"/>
                  <a:pt x="182" y="33"/>
                </a:cubicBezTo>
                <a:cubicBezTo>
                  <a:pt x="178" y="31"/>
                  <a:pt x="173" y="30"/>
                  <a:pt x="167" y="30"/>
                </a:cubicBezTo>
                <a:cubicBezTo>
                  <a:pt x="157" y="30"/>
                  <a:pt x="149" y="34"/>
                  <a:pt x="143" y="40"/>
                </a:cubicBezTo>
                <a:moveTo>
                  <a:pt x="108" y="95"/>
                </a:moveTo>
                <a:cubicBezTo>
                  <a:pt x="123" y="95"/>
                  <a:pt x="123" y="95"/>
                  <a:pt x="123" y="95"/>
                </a:cubicBezTo>
                <a:cubicBezTo>
                  <a:pt x="123" y="32"/>
                  <a:pt x="123" y="32"/>
                  <a:pt x="123" y="32"/>
                </a:cubicBezTo>
                <a:cubicBezTo>
                  <a:pt x="108" y="32"/>
                  <a:pt x="108" y="32"/>
                  <a:pt x="108" y="32"/>
                </a:cubicBezTo>
                <a:lnTo>
                  <a:pt x="108" y="95"/>
                </a:lnTo>
                <a:close/>
                <a:moveTo>
                  <a:pt x="116" y="3"/>
                </a:moveTo>
                <a:cubicBezTo>
                  <a:pt x="113" y="3"/>
                  <a:pt x="111" y="3"/>
                  <a:pt x="110" y="5"/>
                </a:cubicBezTo>
                <a:cubicBezTo>
                  <a:pt x="108" y="7"/>
                  <a:pt x="107" y="8"/>
                  <a:pt x="107" y="11"/>
                </a:cubicBezTo>
                <a:cubicBezTo>
                  <a:pt x="107" y="13"/>
                  <a:pt x="108" y="15"/>
                  <a:pt x="110" y="17"/>
                </a:cubicBezTo>
                <a:cubicBezTo>
                  <a:pt x="111" y="18"/>
                  <a:pt x="113" y="19"/>
                  <a:pt x="116" y="19"/>
                </a:cubicBezTo>
                <a:cubicBezTo>
                  <a:pt x="118" y="19"/>
                  <a:pt x="120" y="18"/>
                  <a:pt x="122" y="16"/>
                </a:cubicBezTo>
                <a:cubicBezTo>
                  <a:pt x="123" y="15"/>
                  <a:pt x="124" y="13"/>
                  <a:pt x="124" y="11"/>
                </a:cubicBezTo>
                <a:cubicBezTo>
                  <a:pt x="124" y="8"/>
                  <a:pt x="123" y="7"/>
                  <a:pt x="122" y="5"/>
                </a:cubicBezTo>
                <a:cubicBezTo>
                  <a:pt x="120" y="3"/>
                  <a:pt x="118" y="3"/>
                  <a:pt x="116" y="3"/>
                </a:cubicBezTo>
                <a:moveTo>
                  <a:pt x="75" y="7"/>
                </a:moveTo>
                <a:cubicBezTo>
                  <a:pt x="95" y="7"/>
                  <a:pt x="95" y="7"/>
                  <a:pt x="95" y="7"/>
                </a:cubicBezTo>
                <a:cubicBezTo>
                  <a:pt x="95" y="95"/>
                  <a:pt x="95" y="95"/>
                  <a:pt x="95" y="95"/>
                </a:cubicBezTo>
                <a:cubicBezTo>
                  <a:pt x="80" y="95"/>
                  <a:pt x="80" y="95"/>
                  <a:pt x="80" y="95"/>
                </a:cubicBezTo>
                <a:cubicBezTo>
                  <a:pt x="80" y="38"/>
                  <a:pt x="80" y="38"/>
                  <a:pt x="80" y="38"/>
                </a:cubicBezTo>
                <a:cubicBezTo>
                  <a:pt x="80" y="33"/>
                  <a:pt x="80" y="27"/>
                  <a:pt x="81" y="21"/>
                </a:cubicBezTo>
                <a:cubicBezTo>
                  <a:pt x="81" y="21"/>
                  <a:pt x="81" y="21"/>
                  <a:pt x="81" y="21"/>
                </a:cubicBezTo>
                <a:cubicBezTo>
                  <a:pt x="80" y="25"/>
                  <a:pt x="79" y="27"/>
                  <a:pt x="78" y="29"/>
                </a:cubicBezTo>
                <a:cubicBezTo>
                  <a:pt x="52" y="95"/>
                  <a:pt x="52" y="95"/>
                  <a:pt x="52" y="95"/>
                </a:cubicBezTo>
                <a:cubicBezTo>
                  <a:pt x="42" y="95"/>
                  <a:pt x="42" y="95"/>
                  <a:pt x="42" y="95"/>
                </a:cubicBezTo>
                <a:cubicBezTo>
                  <a:pt x="16" y="29"/>
                  <a:pt x="16" y="29"/>
                  <a:pt x="16" y="29"/>
                </a:cubicBezTo>
                <a:cubicBezTo>
                  <a:pt x="15" y="28"/>
                  <a:pt x="14" y="25"/>
                  <a:pt x="14" y="21"/>
                </a:cubicBezTo>
                <a:cubicBezTo>
                  <a:pt x="13" y="21"/>
                  <a:pt x="13" y="21"/>
                  <a:pt x="13" y="21"/>
                </a:cubicBezTo>
                <a:cubicBezTo>
                  <a:pt x="14" y="24"/>
                  <a:pt x="14" y="30"/>
                  <a:pt x="14" y="38"/>
                </a:cubicBezTo>
                <a:cubicBezTo>
                  <a:pt x="14" y="95"/>
                  <a:pt x="14" y="95"/>
                  <a:pt x="14" y="95"/>
                </a:cubicBezTo>
                <a:cubicBezTo>
                  <a:pt x="0" y="95"/>
                  <a:pt x="0" y="95"/>
                  <a:pt x="0" y="95"/>
                </a:cubicBezTo>
                <a:cubicBezTo>
                  <a:pt x="0" y="7"/>
                  <a:pt x="0" y="7"/>
                  <a:pt x="0" y="7"/>
                </a:cubicBezTo>
                <a:cubicBezTo>
                  <a:pt x="21" y="7"/>
                  <a:pt x="21" y="7"/>
                  <a:pt x="21" y="7"/>
                </a:cubicBezTo>
                <a:cubicBezTo>
                  <a:pt x="44" y="65"/>
                  <a:pt x="44" y="65"/>
                  <a:pt x="44" y="65"/>
                </a:cubicBezTo>
                <a:cubicBezTo>
                  <a:pt x="46" y="70"/>
                  <a:pt x="47" y="73"/>
                  <a:pt x="47" y="75"/>
                </a:cubicBezTo>
                <a:cubicBezTo>
                  <a:pt x="48" y="75"/>
                  <a:pt x="48" y="75"/>
                  <a:pt x="48" y="75"/>
                </a:cubicBezTo>
                <a:cubicBezTo>
                  <a:pt x="49" y="71"/>
                  <a:pt x="50" y="67"/>
                  <a:pt x="51" y="65"/>
                </a:cubicBezTo>
                <a:lnTo>
                  <a:pt x="75" y="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Rectangle 13">
            <a:extLst>
              <a:ext uri="{FF2B5EF4-FFF2-40B4-BE49-F238E27FC236}">
                <a16:creationId xmlns:a16="http://schemas.microsoft.com/office/drawing/2014/main" id="{9CC73F7E-519C-4D23-B871-7FD985D67D4D}"/>
              </a:ext>
            </a:extLst>
          </p:cNvPr>
          <p:cNvSpPr/>
          <p:nvPr userDrawn="1"/>
        </p:nvSpPr>
        <p:spPr>
          <a:xfrm>
            <a:off x="584200" y="3977148"/>
            <a:ext cx="3550972" cy="307777"/>
          </a:xfrm>
          <a:prstGeom prst="rect">
            <a:avLst/>
          </a:prstGeom>
        </p:spPr>
        <p:txBody>
          <a:bodyPr wrap="none" lIns="0" tIns="0" rIns="0" bIns="0">
            <a:spAutoFit/>
          </a:body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a:ln>
                  <a:noFill/>
                </a:ln>
                <a:gradFill>
                  <a:gsLst>
                    <a:gs pos="1250">
                      <a:srgbClr val="FFFFFF"/>
                    </a:gs>
                    <a:gs pos="100000">
                      <a:srgbClr val="FFFFFF"/>
                    </a:gs>
                  </a:gsLst>
                  <a:lin ang="5400000" scaled="0"/>
                </a:gradFill>
                <a:effectLst/>
                <a:uLnTx/>
                <a:uFillTx/>
                <a:latin typeface="+mn-lt"/>
                <a:ea typeface="+mn-ea"/>
                <a:cs typeface="Segoe UI Semilight" panose="020B0402040204020203" pitchFamily="34" charset="0"/>
              </a:rPr>
              <a:t>May 7–9, 2018   //   Seattle, WA</a:t>
            </a:r>
          </a:p>
        </p:txBody>
      </p:sp>
      <p:pic>
        <p:nvPicPr>
          <p:cNvPr id="6" name="Picture 5">
            <a:extLst>
              <a:ext uri="{FF2B5EF4-FFF2-40B4-BE49-F238E27FC236}">
                <a16:creationId xmlns:a16="http://schemas.microsoft.com/office/drawing/2014/main" id="{E700149D-DBA5-49F4-9EA0-6801AFB758D3}"/>
              </a:ext>
            </a:extLst>
          </p:cNvPr>
          <p:cNvPicPr>
            <a:picLocks noChangeAspect="1"/>
          </p:cNvPicPr>
          <p:nvPr userDrawn="1"/>
        </p:nvPicPr>
        <p:blipFill rotWithShape="1">
          <a:blip r:embed="rId3"/>
          <a:srcRect t="111" r="20173" b="58603"/>
          <a:stretch/>
        </p:blipFill>
        <p:spPr>
          <a:xfrm>
            <a:off x="2255245" y="0"/>
            <a:ext cx="9936755" cy="6858000"/>
          </a:xfrm>
          <a:prstGeom prst="rect">
            <a:avLst/>
          </a:prstGeom>
        </p:spPr>
      </p:pic>
    </p:spTree>
    <p:extLst>
      <p:ext uri="{BB962C8B-B14F-4D97-AF65-F5344CB8AC3E}">
        <p14:creationId xmlns:p14="http://schemas.microsoft.com/office/powerpoint/2010/main" val="193850431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userDrawn="1">
          <p15:clr>
            <a:srgbClr val="5ACBF0"/>
          </p15:clr>
        </p15:guide>
        <p15:guide id="2" orient="horz" pos="2496" userDrawn="1">
          <p15:clr>
            <a:srgbClr val="5ACBF0"/>
          </p15:clr>
        </p15:guide>
        <p15:guide id="3" pos="6132" userDrawn="1">
          <p15:clr>
            <a:srgbClr val="5ACBF0"/>
          </p15:clr>
        </p15:guide>
        <p15:guide id="4"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ll title - half page (dark)">
    <p:bg>
      <p:bgRef idx="1001">
        <a:schemeClr val="bg1"/>
      </p:bgRef>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1722054528"/>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161537812"/>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1"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202163561"/>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433033404"/>
      </p:ext>
    </p:extLst>
  </p:cSld>
  <p:clrMapOvr>
    <a:masterClrMapping/>
  </p:clrMapOvr>
  <p:transition>
    <p:fade/>
  </p:transition>
  <p:extLst mod="1">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67512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67512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4" name="Picture 3">
            <a:extLst>
              <a:ext uri="{FF2B5EF4-FFF2-40B4-BE49-F238E27FC236}">
                <a16:creationId xmlns:a16="http://schemas.microsoft.com/office/drawing/2014/main" id="{3071028E-16C3-4002-B04C-173B0E47CA17}"/>
              </a:ext>
            </a:extLst>
          </p:cNvPr>
          <p:cNvPicPr>
            <a:picLocks noChangeAspect="1"/>
          </p:cNvPicPr>
          <p:nvPr userDrawn="1"/>
        </p:nvPicPr>
        <p:blipFill rotWithShape="1">
          <a:blip r:embed="rId2"/>
          <a:srcRect t="16745" r="7128" b="16745"/>
          <a:stretch/>
        </p:blipFill>
        <p:spPr>
          <a:xfrm>
            <a:off x="4920482" y="0"/>
            <a:ext cx="7176267" cy="6858000"/>
          </a:xfrm>
          <a:prstGeom prst="rect">
            <a:avLst/>
          </a:prstGeom>
        </p:spPr>
      </p:pic>
    </p:spTree>
    <p:extLst>
      <p:ext uri="{BB962C8B-B14F-4D97-AF65-F5344CB8AC3E}">
        <p14:creationId xmlns:p14="http://schemas.microsoft.com/office/powerpoint/2010/main" val="3897602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67512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667512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4" name="Picture 3">
            <a:extLst>
              <a:ext uri="{FF2B5EF4-FFF2-40B4-BE49-F238E27FC236}">
                <a16:creationId xmlns:a16="http://schemas.microsoft.com/office/drawing/2014/main" id="{9761C388-D05E-4BD1-8D7C-196F5BE5DA66}"/>
              </a:ext>
            </a:extLst>
          </p:cNvPr>
          <p:cNvPicPr>
            <a:picLocks noChangeAspect="1"/>
          </p:cNvPicPr>
          <p:nvPr userDrawn="1"/>
        </p:nvPicPr>
        <p:blipFill rotWithShape="1">
          <a:blip r:embed="rId2"/>
          <a:srcRect t="16745" r="7128" b="16745"/>
          <a:stretch/>
        </p:blipFill>
        <p:spPr>
          <a:xfrm>
            <a:off x="4920482" y="0"/>
            <a:ext cx="7176267" cy="6858000"/>
          </a:xfrm>
          <a:prstGeom prst="rect">
            <a:avLst/>
          </a:prstGeom>
        </p:spPr>
      </p:pic>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67512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3" name="Picture 2">
            <a:extLst>
              <a:ext uri="{FF2B5EF4-FFF2-40B4-BE49-F238E27FC236}">
                <a16:creationId xmlns:a16="http://schemas.microsoft.com/office/drawing/2014/main" id="{BCE48BC3-17FF-42D3-9B26-17258F2E572A}"/>
              </a:ext>
            </a:extLst>
          </p:cNvPr>
          <p:cNvPicPr>
            <a:picLocks noChangeAspect="1"/>
          </p:cNvPicPr>
          <p:nvPr userDrawn="1"/>
        </p:nvPicPr>
        <p:blipFill rotWithShape="1">
          <a:blip r:embed="rId2"/>
          <a:srcRect t="16745" r="7128" b="16745"/>
          <a:stretch/>
        </p:blipFill>
        <p:spPr>
          <a:xfrm>
            <a:off x="4920482" y="0"/>
            <a:ext cx="7176267" cy="6858000"/>
          </a:xfrm>
          <a:prstGeom prst="rect">
            <a:avLst/>
          </a:prstGeom>
        </p:spPr>
      </p:pic>
    </p:spTree>
    <p:extLst>
      <p:ext uri="{BB962C8B-B14F-4D97-AF65-F5344CB8AC3E}">
        <p14:creationId xmlns:p14="http://schemas.microsoft.com/office/powerpoint/2010/main" val="5555108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67512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3" name="Picture 2">
            <a:extLst>
              <a:ext uri="{FF2B5EF4-FFF2-40B4-BE49-F238E27FC236}">
                <a16:creationId xmlns:a16="http://schemas.microsoft.com/office/drawing/2014/main" id="{883FAF49-2747-46DC-BE92-CD844B707AB0}"/>
              </a:ext>
            </a:extLst>
          </p:cNvPr>
          <p:cNvPicPr>
            <a:picLocks noChangeAspect="1"/>
          </p:cNvPicPr>
          <p:nvPr userDrawn="1"/>
        </p:nvPicPr>
        <p:blipFill rotWithShape="1">
          <a:blip r:embed="rId2"/>
          <a:srcRect t="16745" r="7128" b="16745"/>
          <a:stretch/>
        </p:blipFill>
        <p:spPr>
          <a:xfrm>
            <a:off x="4920482" y="0"/>
            <a:ext cx="7176267" cy="6858000"/>
          </a:xfrm>
          <a:prstGeom prst="rect">
            <a:avLst/>
          </a:prstGeom>
        </p:spPr>
      </p:pic>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6503582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rgbClr val="0D0D0D"/>
        </a:solidFill>
        <a:effectLst/>
      </p:bgPr>
    </p:bg>
    <p:spTree>
      <p:nvGrpSpPr>
        <p:cNvPr id="1" name=""/>
        <p:cNvGrpSpPr/>
        <p:nvPr/>
      </p:nvGrpSpPr>
      <p:grpSpPr>
        <a:xfrm>
          <a:off x="0" y="0"/>
          <a:ext cx="0" cy="0"/>
          <a:chOff x="0" y="0"/>
          <a:chExt cx="0" cy="0"/>
        </a:xfrm>
      </p:grpSpPr>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9" name="Title 1"/>
          <p:cNvSpPr>
            <a:spLocks noGrp="1"/>
          </p:cNvSpPr>
          <p:nvPr>
            <p:ph type="title" hasCustomPrompt="1"/>
          </p:nvPr>
        </p:nvSpPr>
        <p:spPr>
          <a:xfrm>
            <a:off x="584200" y="2979778"/>
            <a:ext cx="6675120" cy="553998"/>
          </a:xfrm>
          <a:noFill/>
        </p:spPr>
        <p:txBody>
          <a:bodyPr wrap="square"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Presentation title here</a:t>
            </a:r>
          </a:p>
        </p:txBody>
      </p:sp>
      <p:sp>
        <p:nvSpPr>
          <p:cNvPr id="5" name="Text Placeholder 4"/>
          <p:cNvSpPr>
            <a:spLocks noGrp="1"/>
          </p:cNvSpPr>
          <p:nvPr>
            <p:ph type="body" sz="quarter" idx="12" hasCustomPrompt="1"/>
          </p:nvPr>
        </p:nvSpPr>
        <p:spPr>
          <a:xfrm>
            <a:off x="584200" y="3962400"/>
            <a:ext cx="667512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a:t>
            </a:r>
          </a:p>
        </p:txBody>
      </p:sp>
      <p:pic>
        <p:nvPicPr>
          <p:cNvPr id="6" name="Picture 5">
            <a:extLst>
              <a:ext uri="{FF2B5EF4-FFF2-40B4-BE49-F238E27FC236}">
                <a16:creationId xmlns:a16="http://schemas.microsoft.com/office/drawing/2014/main" id="{AA020681-E031-438A-87F4-3EF4E311C2C5}"/>
              </a:ext>
            </a:extLst>
          </p:cNvPr>
          <p:cNvPicPr>
            <a:picLocks noChangeAspect="1"/>
          </p:cNvPicPr>
          <p:nvPr userDrawn="1"/>
        </p:nvPicPr>
        <p:blipFill rotWithShape="1">
          <a:blip r:embed="rId3"/>
          <a:srcRect t="16745" r="7128" b="16745"/>
          <a:stretch/>
        </p:blipFill>
        <p:spPr>
          <a:xfrm>
            <a:off x="4920482" y="0"/>
            <a:ext cx="7176267" cy="6858000"/>
          </a:xfrm>
          <a:prstGeom prst="rect">
            <a:avLst/>
          </a:prstGeom>
        </p:spPr>
      </p:pic>
      <p:sp>
        <p:nvSpPr>
          <p:cNvPr id="3" name="Text Placeholder 2">
            <a:extLst>
              <a:ext uri="{FF2B5EF4-FFF2-40B4-BE49-F238E27FC236}">
                <a16:creationId xmlns:a16="http://schemas.microsoft.com/office/drawing/2014/main" id="{0075DB46-DA06-45E4-B8E6-78FFA7D835C2}"/>
              </a:ext>
            </a:extLst>
          </p:cNvPr>
          <p:cNvSpPr>
            <a:spLocks noGrp="1"/>
          </p:cNvSpPr>
          <p:nvPr>
            <p:ph type="body" sz="quarter" idx="13" hasCustomPrompt="1"/>
          </p:nvPr>
        </p:nvSpPr>
        <p:spPr>
          <a:xfrm>
            <a:off x="8591723" y="5961261"/>
            <a:ext cx="3017520" cy="307777"/>
          </a:xfrm>
        </p:spPr>
        <p:txBody>
          <a:bodyPr anchor="b"/>
          <a:lstStyle>
            <a:lvl1pPr marL="0" indent="0" algn="r">
              <a:buFont typeface="Arial" panose="020B0604020202020204" pitchFamily="34" charset="0"/>
              <a:buNone/>
              <a:defRPr sz="2000">
                <a:latin typeface="+mn-lt"/>
              </a:defRPr>
            </a:lvl1pPr>
            <a:lvl2pPr marL="228600" indent="0">
              <a:buNone/>
              <a:defRPr/>
            </a:lvl2pPr>
          </a:lstStyle>
          <a:p>
            <a:pPr lvl="0"/>
            <a:r>
              <a:rPr lang="en-US"/>
              <a:t>Session code here</a:t>
            </a:r>
          </a:p>
        </p:txBody>
      </p:sp>
    </p:spTree>
    <p:extLst>
      <p:ext uri="{BB962C8B-B14F-4D97-AF65-F5344CB8AC3E}">
        <p14:creationId xmlns:p14="http://schemas.microsoft.com/office/powerpoint/2010/main" val="121555899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mod="1">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mod="1">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mod="1">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mod="1">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mod="1">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ll title - half page (whit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mod="1">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emf"/><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6"/>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577" r:id="rId1"/>
    <p:sldLayoutId id="2147484648" r:id="rId2"/>
    <p:sldLayoutId id="2147484240" r:id="rId3"/>
    <p:sldLayoutId id="2147484241" r:id="rId4"/>
    <p:sldLayoutId id="2147484474" r:id="rId5"/>
    <p:sldLayoutId id="2147484245" r:id="rId6"/>
    <p:sldLayoutId id="2147484247" r:id="rId7"/>
    <p:sldLayoutId id="2147484639" r:id="rId8"/>
    <p:sldLayoutId id="2147484603" r:id="rId9"/>
    <p:sldLayoutId id="2147484649" r:id="rId10"/>
    <p:sldLayoutId id="2147484645" r:id="rId11"/>
    <p:sldLayoutId id="2147484646" r:id="rId12"/>
    <p:sldLayoutId id="2147484647" r:id="rId13"/>
    <p:sldLayoutId id="2147484249" r:id="rId14"/>
    <p:sldLayoutId id="2147484640" r:id="rId15"/>
    <p:sldLayoutId id="2147484582" r:id="rId16"/>
    <p:sldLayoutId id="2147484641" r:id="rId17"/>
    <p:sldLayoutId id="2147484584" r:id="rId18"/>
    <p:sldLayoutId id="2147484583" r:id="rId19"/>
    <p:sldLayoutId id="2147484256" r:id="rId20"/>
    <p:sldLayoutId id="2147484257" r:id="rId21"/>
    <p:sldLayoutId id="2147484585" r:id="rId22"/>
    <p:sldLayoutId id="2147484299" r:id="rId23"/>
    <p:sldLayoutId id="2147484263" r:id="rId24"/>
  </p:sldLayoutIdLst>
  <p:transition>
    <p:fade/>
  </p:transition>
  <p:hf sldNum="0" hdr="0" ftr="0" dt="0"/>
  <p:txStyles>
    <p:titleStyle>
      <a:lvl1pPr algn="l" defTabSz="932742" rtl="0" eaLnBrk="1" latinLnBrk="0" hangingPunct="1">
        <a:lnSpc>
          <a:spcPct val="100000"/>
        </a:lnSpc>
        <a:spcBef>
          <a:spcPct val="0"/>
        </a:spcBef>
        <a:buNone/>
        <a:defRPr lang="en-US" sz="3600"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19.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emf"/></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hyperlink" Target="https://microsoft.sharepoint.com/teams/BrandCentral/Search/pages/BCPhotographyResults.aspx#Default=%7B%22k%22%3A%22%22%2C%22o%22%3A%5B%7B%22p%22%3A%22Created%22%2C%22d%22%3A1%7D%5D%2C%22l%22%3A1033%7D" TargetMode="Externa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microsoft.sharepoint.com/teams/BrandCentral/Search/Pages/BCIllustrationsResults.aspx?k=Illustrations" TargetMode="Externa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microsoft.com/office/2007/relationships/hdphoto" Target="../media/hdphoto2.wdp"/></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507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3ACBBDC-01EE-433B-82BD-B36410353B68}"/>
              </a:ext>
            </a:extLst>
          </p:cNvPr>
          <p:cNvSpPr/>
          <p:nvPr/>
        </p:nvSpPr>
        <p:spPr bwMode="auto">
          <a:xfrm>
            <a:off x="54322" y="-270827"/>
            <a:ext cx="13628915" cy="722811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9" name="Moon 8">
            <a:extLst>
              <a:ext uri="{FF2B5EF4-FFF2-40B4-BE49-F238E27FC236}">
                <a16:creationId xmlns:a16="http://schemas.microsoft.com/office/drawing/2014/main" id="{BD98F3ED-F231-4C9A-B9BE-EC18C5FF30D7}"/>
              </a:ext>
            </a:extLst>
          </p:cNvPr>
          <p:cNvSpPr/>
          <p:nvPr/>
        </p:nvSpPr>
        <p:spPr bwMode="auto">
          <a:xfrm rot="19800000">
            <a:off x="-2400041" y="3789020"/>
            <a:ext cx="1342230" cy="2684460"/>
          </a:xfrm>
          <a:prstGeom prst="moon">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Star: 16 Points 3">
            <a:extLst>
              <a:ext uri="{FF2B5EF4-FFF2-40B4-BE49-F238E27FC236}">
                <a16:creationId xmlns:a16="http://schemas.microsoft.com/office/drawing/2014/main" id="{F288AE8A-8D1E-4559-A2D3-2503CC16A3F7}"/>
              </a:ext>
            </a:extLst>
          </p:cNvPr>
          <p:cNvSpPr/>
          <p:nvPr/>
        </p:nvSpPr>
        <p:spPr bwMode="auto">
          <a:xfrm>
            <a:off x="-3259666" y="3554162"/>
            <a:ext cx="2117707" cy="1962218"/>
          </a:xfrm>
          <a:prstGeom prst="star16">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4BA098B2-5B6D-4D00-A75B-6CB820463C42}"/>
              </a:ext>
            </a:extLst>
          </p:cNvPr>
          <p:cNvSpPr/>
          <p:nvPr/>
        </p:nvSpPr>
        <p:spPr bwMode="auto">
          <a:xfrm>
            <a:off x="4303151" y="3429000"/>
            <a:ext cx="2421349" cy="2348472"/>
          </a:xfrm>
          <a:prstGeom prst="rect">
            <a:avLst/>
          </a:prstGeom>
          <a:noFill/>
          <a:ln w="19050">
            <a:solidFill>
              <a:schemeClr val="bg1">
                <a:lumMod val="50000"/>
              </a:schemeClr>
            </a:solidFill>
            <a:prstDash val="dash"/>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80"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a:extLst>
              <a:ext uri="{FF2B5EF4-FFF2-40B4-BE49-F238E27FC236}">
                <a16:creationId xmlns:a16="http://schemas.microsoft.com/office/drawing/2014/main" id="{C672FFA9-23ED-4727-9F9D-5273F2A75402}"/>
              </a:ext>
            </a:extLst>
          </p:cNvPr>
          <p:cNvSpPr/>
          <p:nvPr/>
        </p:nvSpPr>
        <p:spPr bwMode="auto">
          <a:xfrm>
            <a:off x="74645" y="3731360"/>
            <a:ext cx="2613521" cy="152068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1218966">
              <a:defRPr/>
            </a:pPr>
            <a:r>
              <a:rPr lang="en-US" sz="1176" b="1" kern="0">
                <a:solidFill>
                  <a:schemeClr val="bg1"/>
                </a:solidFill>
                <a:latin typeface="Consolas" panose="020B0609020204030204" pitchFamily="49" charset="0"/>
              </a:rPr>
              <a:t>docker build –t web:1</a:t>
            </a:r>
          </a:p>
          <a:p>
            <a:pPr defTabSz="1218966">
              <a:defRPr/>
            </a:pPr>
            <a:r>
              <a:rPr lang="en-US" sz="1176" b="1" kern="0">
                <a:solidFill>
                  <a:schemeClr val="bg1"/>
                </a:solidFill>
                <a:latin typeface="Consolas" panose="020B0609020204030204" pitchFamily="49" charset="0"/>
              </a:rPr>
              <a:t>docker build –t api:1</a:t>
            </a:r>
          </a:p>
          <a:p>
            <a:pPr defTabSz="1218966">
              <a:defRPr/>
            </a:pPr>
            <a:r>
              <a:rPr lang="en-US" sz="1176" b="1" kern="0">
                <a:solidFill>
                  <a:schemeClr val="bg1"/>
                </a:solidFill>
                <a:latin typeface="Consolas" panose="020B0609020204030204" pitchFamily="49" charset="0"/>
              </a:rPr>
              <a:t>docker build –t cache:1</a:t>
            </a:r>
          </a:p>
          <a:p>
            <a:pPr defTabSz="1218966">
              <a:defRPr/>
            </a:pPr>
            <a:endParaRPr lang="en-US" sz="1176" b="1" kern="0">
              <a:solidFill>
                <a:schemeClr val="bg1"/>
              </a:solidFill>
              <a:latin typeface="Consolas" panose="020B0609020204030204" pitchFamily="49" charset="0"/>
            </a:endParaRPr>
          </a:p>
          <a:p>
            <a:pPr defTabSz="1218966">
              <a:defRPr/>
            </a:pPr>
            <a:r>
              <a:rPr lang="en-US" sz="1176" b="1" kern="0">
                <a:solidFill>
                  <a:schemeClr val="bg1"/>
                </a:solidFill>
                <a:latin typeface="Consolas" panose="020B0609020204030204" pitchFamily="49" charset="0"/>
              </a:rPr>
              <a:t>docker push web:1</a:t>
            </a:r>
          </a:p>
          <a:p>
            <a:pPr defTabSz="1218966">
              <a:defRPr/>
            </a:pPr>
            <a:r>
              <a:rPr lang="en-US" sz="1176" b="1" kern="0">
                <a:solidFill>
                  <a:schemeClr val="bg1"/>
                </a:solidFill>
                <a:latin typeface="Consolas" panose="020B0609020204030204" pitchFamily="49" charset="0"/>
              </a:rPr>
              <a:t>docker push api:1</a:t>
            </a:r>
          </a:p>
          <a:p>
            <a:pPr defTabSz="1218966">
              <a:defRPr/>
            </a:pPr>
            <a:r>
              <a:rPr lang="en-US" sz="1176" b="1" kern="0">
                <a:solidFill>
                  <a:schemeClr val="bg1"/>
                </a:solidFill>
                <a:latin typeface="Consolas" panose="020B0609020204030204" pitchFamily="49" charset="0"/>
              </a:rPr>
              <a:t>docker push cache:1</a:t>
            </a:r>
            <a:endParaRPr lang="en-US" sz="1176">
              <a:gradFill>
                <a:gsLst>
                  <a:gs pos="0">
                    <a:srgbClr val="FFFFFF"/>
                  </a:gs>
                  <a:gs pos="100000">
                    <a:srgbClr val="FFFFFF"/>
                  </a:gs>
                </a:gsLst>
                <a:lin ang="5400000" scaled="0"/>
              </a:gradFill>
              <a:ea typeface="Segoe UI" pitchFamily="34" charset="0"/>
              <a:cs typeface="Segoe UI" pitchFamily="34" charset="0"/>
            </a:endParaRPr>
          </a:p>
        </p:txBody>
      </p:sp>
      <p:grpSp>
        <p:nvGrpSpPr>
          <p:cNvPr id="1374" name="Group 1373"/>
          <p:cNvGrpSpPr/>
          <p:nvPr/>
        </p:nvGrpSpPr>
        <p:grpSpPr>
          <a:xfrm>
            <a:off x="8713881" y="1105938"/>
            <a:ext cx="2835369" cy="1633396"/>
            <a:chOff x="4156030" y="3448050"/>
            <a:chExt cx="2065507" cy="1191294"/>
          </a:xfrm>
        </p:grpSpPr>
        <p:sp>
          <p:nvSpPr>
            <p:cNvPr id="1375" name="Rectangle 1374"/>
            <p:cNvSpPr/>
            <p:nvPr/>
          </p:nvSpPr>
          <p:spPr>
            <a:xfrm>
              <a:off x="4156030" y="3562350"/>
              <a:ext cx="2065507" cy="1076994"/>
            </a:xfrm>
            <a:prstGeom prst="rect">
              <a:avLst/>
            </a:prstGeom>
            <a:solidFill>
              <a:srgbClr val="ADE5F9"/>
            </a:solidFill>
            <a:ln w="19050" cap="flat" cmpd="sng" algn="ctr">
              <a:solidFill>
                <a:srgbClr val="00506E"/>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1376" name="Flowchart: Alternate Process 1375"/>
            <p:cNvSpPr/>
            <p:nvPr/>
          </p:nvSpPr>
          <p:spPr>
            <a:xfrm>
              <a:off x="4156030" y="3448050"/>
              <a:ext cx="1230039" cy="228600"/>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defTabSz="1218966">
                <a:defRPr/>
              </a:pPr>
              <a:r>
                <a:rPr lang="en-US" sz="1467" b="1" kern="0">
                  <a:solidFill>
                    <a:prstClr val="black"/>
                  </a:solidFill>
                  <a:latin typeface="Lucida Console" panose="020B0609040504020204" pitchFamily="49" charset="0"/>
                </a:rPr>
                <a:t>HOST-A</a:t>
              </a:r>
            </a:p>
          </p:txBody>
        </p:sp>
      </p:grpSp>
      <p:grpSp>
        <p:nvGrpSpPr>
          <p:cNvPr id="1509" name="Group 1508"/>
          <p:cNvGrpSpPr/>
          <p:nvPr/>
        </p:nvGrpSpPr>
        <p:grpSpPr>
          <a:xfrm>
            <a:off x="10071282" y="1855078"/>
            <a:ext cx="721037" cy="444217"/>
            <a:chOff x="3240661" y="1005909"/>
            <a:chExt cx="540854" cy="333210"/>
          </a:xfrm>
        </p:grpSpPr>
        <p:grpSp>
          <p:nvGrpSpPr>
            <p:cNvPr id="1510" name="Group 1509"/>
            <p:cNvGrpSpPr/>
            <p:nvPr/>
          </p:nvGrpSpPr>
          <p:grpSpPr>
            <a:xfrm>
              <a:off x="3240661" y="1005909"/>
              <a:ext cx="540854" cy="333210"/>
              <a:chOff x="1926169" y="1632181"/>
              <a:chExt cx="540854" cy="333210"/>
            </a:xfrm>
          </p:grpSpPr>
          <p:sp>
            <p:nvSpPr>
              <p:cNvPr id="1512" name="Rectangle 1511"/>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1513" name="Rectangle 1512"/>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nvGrpSpPr>
              <p:cNvPr id="1514" name="Group 1513"/>
              <p:cNvGrpSpPr/>
              <p:nvPr/>
            </p:nvGrpSpPr>
            <p:grpSpPr>
              <a:xfrm>
                <a:off x="1989961" y="1665409"/>
                <a:ext cx="413499" cy="266755"/>
                <a:chOff x="1371600" y="2038342"/>
                <a:chExt cx="609600" cy="393263"/>
              </a:xfrm>
            </p:grpSpPr>
            <p:cxnSp>
              <p:nvCxnSpPr>
                <p:cNvPr id="1518" name="Straight Connector 1517"/>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519" name="Straight Connector 1518"/>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520" name="Straight Connector 1519"/>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521" name="Straight Connector 1520"/>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522" name="Straight Connector 1521"/>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523" name="Straight Connector 1522"/>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524" name="Straight Connector 1523"/>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525" name="Straight Connector 1524"/>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526" name="Straight Connector 1525"/>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515" name="Rectangle 1514"/>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1516" name="Rectangle 1515"/>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1517" name="Rectangle 1516"/>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sp>
          <p:nvSpPr>
            <p:cNvPr id="1511" name="Rectangle 1510"/>
            <p:cNvSpPr/>
            <p:nvPr/>
          </p:nvSpPr>
          <p:spPr>
            <a:xfrm>
              <a:off x="3347642" y="1092724"/>
              <a:ext cx="324240" cy="164616"/>
            </a:xfrm>
            <a:prstGeom prst="rect">
              <a:avLst/>
            </a:prstGeom>
            <a:solidFill>
              <a:srgbClr val="7030A0"/>
            </a:solidFill>
            <a:ln w="25400" cap="flat" cmpd="sng" algn="ctr">
              <a:noFill/>
              <a:prstDash val="solid"/>
            </a:ln>
            <a:effectLst/>
          </p:spPr>
          <p:txBody>
            <a:bodyPr lIns="0" tIns="0" rIns="0" bIns="0" rtlCol="0" anchor="ctr"/>
            <a:lstStyle/>
            <a:p>
              <a:pPr algn="ctr" defTabSz="1218966">
                <a:defRPr/>
              </a:pPr>
              <a:r>
                <a:rPr lang="en-US" sz="900" kern="0">
                  <a:solidFill>
                    <a:srgbClr val="FFFFFF"/>
                  </a:solidFill>
                  <a:latin typeface="Calibri"/>
                </a:rPr>
                <a:t>web:1</a:t>
              </a:r>
            </a:p>
            <a:p>
              <a:pPr algn="ctr" defTabSz="1218966">
                <a:defRPr/>
              </a:pPr>
              <a:r>
                <a:rPr lang="en-US" sz="600" kern="0">
                  <a:solidFill>
                    <a:srgbClr val="FFFFFF"/>
                  </a:solidFill>
                  <a:latin typeface="Calibri"/>
                </a:rPr>
                <a:t>digest: 91e</a:t>
              </a:r>
            </a:p>
          </p:txBody>
        </p:sp>
      </p:grpSp>
      <p:grpSp>
        <p:nvGrpSpPr>
          <p:cNvPr id="1563" name="Group 1562"/>
          <p:cNvGrpSpPr/>
          <p:nvPr/>
        </p:nvGrpSpPr>
        <p:grpSpPr>
          <a:xfrm>
            <a:off x="10071282" y="2257905"/>
            <a:ext cx="721037" cy="444217"/>
            <a:chOff x="3240661" y="1005909"/>
            <a:chExt cx="540854" cy="333210"/>
          </a:xfrm>
        </p:grpSpPr>
        <p:grpSp>
          <p:nvGrpSpPr>
            <p:cNvPr id="1564" name="Group 1563"/>
            <p:cNvGrpSpPr/>
            <p:nvPr/>
          </p:nvGrpSpPr>
          <p:grpSpPr>
            <a:xfrm>
              <a:off x="3240661" y="1005909"/>
              <a:ext cx="540854" cy="333210"/>
              <a:chOff x="1926169" y="1632181"/>
              <a:chExt cx="540854" cy="333210"/>
            </a:xfrm>
          </p:grpSpPr>
          <p:sp>
            <p:nvSpPr>
              <p:cNvPr id="1566" name="Rectangle 1565"/>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1567" name="Rectangle 1566"/>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nvGrpSpPr>
              <p:cNvPr id="1568" name="Group 1567"/>
              <p:cNvGrpSpPr/>
              <p:nvPr/>
            </p:nvGrpSpPr>
            <p:grpSpPr>
              <a:xfrm>
                <a:off x="1989961" y="1665409"/>
                <a:ext cx="413499" cy="266755"/>
                <a:chOff x="1371600" y="2038342"/>
                <a:chExt cx="609600" cy="393263"/>
              </a:xfrm>
            </p:grpSpPr>
            <p:cxnSp>
              <p:nvCxnSpPr>
                <p:cNvPr id="1572" name="Straight Connector 1571"/>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573" name="Straight Connector 1572"/>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574" name="Straight Connector 1573"/>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575" name="Straight Connector 1574"/>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576" name="Straight Connector 1575"/>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577" name="Straight Connector 1576"/>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578" name="Straight Connector 1577"/>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579" name="Straight Connector 1578"/>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580" name="Straight Connector 1579"/>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569" name="Rectangle 1568"/>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1570" name="Rectangle 1569"/>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1571" name="Rectangle 1570"/>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sp>
          <p:nvSpPr>
            <p:cNvPr id="1565" name="Rectangle 1564"/>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18966">
                <a:defRPr/>
              </a:pPr>
              <a:r>
                <a:rPr lang="en-US" sz="900" kern="0">
                  <a:latin typeface="Calibri"/>
                </a:rPr>
                <a:t>cache:1</a:t>
              </a:r>
            </a:p>
            <a:p>
              <a:pPr algn="ctr" defTabSz="1218966">
                <a:defRPr/>
              </a:pPr>
              <a:r>
                <a:rPr lang="en-US" sz="600" kern="0">
                  <a:latin typeface="Calibri"/>
                </a:rPr>
                <a:t>digest: 2re</a:t>
              </a:r>
            </a:p>
          </p:txBody>
        </p:sp>
      </p:grpSp>
      <p:grpSp>
        <p:nvGrpSpPr>
          <p:cNvPr id="1599" name="Group 1598"/>
          <p:cNvGrpSpPr/>
          <p:nvPr/>
        </p:nvGrpSpPr>
        <p:grpSpPr>
          <a:xfrm>
            <a:off x="10071282" y="1449188"/>
            <a:ext cx="721037" cy="444217"/>
            <a:chOff x="3240661" y="1005909"/>
            <a:chExt cx="540854" cy="333210"/>
          </a:xfrm>
        </p:grpSpPr>
        <p:grpSp>
          <p:nvGrpSpPr>
            <p:cNvPr id="1600" name="Group 1599"/>
            <p:cNvGrpSpPr/>
            <p:nvPr/>
          </p:nvGrpSpPr>
          <p:grpSpPr>
            <a:xfrm>
              <a:off x="3240661" y="1005909"/>
              <a:ext cx="540854" cy="333210"/>
              <a:chOff x="1926169" y="1632181"/>
              <a:chExt cx="540854" cy="333210"/>
            </a:xfrm>
          </p:grpSpPr>
          <p:sp>
            <p:nvSpPr>
              <p:cNvPr id="1602" name="Rectangle 1601"/>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1603" name="Rectangle 1602"/>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nvGrpSpPr>
              <p:cNvPr id="1604" name="Group 1603"/>
              <p:cNvGrpSpPr/>
              <p:nvPr/>
            </p:nvGrpSpPr>
            <p:grpSpPr>
              <a:xfrm>
                <a:off x="1989961" y="1665409"/>
                <a:ext cx="413499" cy="266755"/>
                <a:chOff x="1371600" y="2038342"/>
                <a:chExt cx="609600" cy="393263"/>
              </a:xfrm>
            </p:grpSpPr>
            <p:cxnSp>
              <p:nvCxnSpPr>
                <p:cNvPr id="1608" name="Straight Connector 1607"/>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609" name="Straight Connector 1608"/>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610" name="Straight Connector 1609"/>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611" name="Straight Connector 1610"/>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612" name="Straight Connector 1611"/>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613" name="Straight Connector 1612"/>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614" name="Straight Connector 1613"/>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615" name="Straight Connector 1614"/>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616" name="Straight Connector 1615"/>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605" name="Rectangle 1604"/>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1606" name="Rectangle 1605"/>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1607" name="Rectangle 1606"/>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sp>
          <p:nvSpPr>
            <p:cNvPr id="1601" name="Rectangle 1600"/>
            <p:cNvSpPr/>
            <p:nvPr/>
          </p:nvSpPr>
          <p:spPr>
            <a:xfrm>
              <a:off x="3347642" y="1092724"/>
              <a:ext cx="324240" cy="164616"/>
            </a:xfrm>
            <a:prstGeom prst="rect">
              <a:avLst/>
            </a:prstGeom>
            <a:solidFill>
              <a:srgbClr val="7030A0"/>
            </a:solidFill>
            <a:ln w="25400" cap="flat" cmpd="sng" algn="ctr">
              <a:noFill/>
              <a:prstDash val="solid"/>
            </a:ln>
            <a:effectLst/>
          </p:spPr>
          <p:txBody>
            <a:bodyPr lIns="0" tIns="0" rIns="0" bIns="0" rtlCol="0" anchor="ctr"/>
            <a:lstStyle/>
            <a:p>
              <a:pPr algn="ctr" defTabSz="1218966">
                <a:defRPr/>
              </a:pPr>
              <a:r>
                <a:rPr lang="en-US" sz="900" kern="0">
                  <a:solidFill>
                    <a:schemeClr val="bg1"/>
                  </a:solidFill>
                  <a:latin typeface="Calibri"/>
                </a:rPr>
                <a:t>web:1</a:t>
              </a:r>
            </a:p>
            <a:p>
              <a:pPr algn="ctr" defTabSz="1218966">
                <a:defRPr/>
              </a:pPr>
              <a:r>
                <a:rPr lang="en-US" sz="600" kern="0">
                  <a:solidFill>
                    <a:schemeClr val="bg1"/>
                  </a:solidFill>
                  <a:latin typeface="Calibri"/>
                </a:rPr>
                <a:t>digest: 91e</a:t>
              </a:r>
            </a:p>
          </p:txBody>
        </p:sp>
      </p:grpSp>
      <p:grpSp>
        <p:nvGrpSpPr>
          <p:cNvPr id="1527" name="Group 1526"/>
          <p:cNvGrpSpPr/>
          <p:nvPr/>
        </p:nvGrpSpPr>
        <p:grpSpPr>
          <a:xfrm>
            <a:off x="10793567" y="1855078"/>
            <a:ext cx="721037" cy="444217"/>
            <a:chOff x="3240661" y="1005909"/>
            <a:chExt cx="540854" cy="333210"/>
          </a:xfrm>
        </p:grpSpPr>
        <p:grpSp>
          <p:nvGrpSpPr>
            <p:cNvPr id="1528" name="Group 1527"/>
            <p:cNvGrpSpPr/>
            <p:nvPr/>
          </p:nvGrpSpPr>
          <p:grpSpPr>
            <a:xfrm>
              <a:off x="3240661" y="1005909"/>
              <a:ext cx="540854" cy="333210"/>
              <a:chOff x="1926169" y="1632181"/>
              <a:chExt cx="540854" cy="333210"/>
            </a:xfrm>
          </p:grpSpPr>
          <p:sp>
            <p:nvSpPr>
              <p:cNvPr id="1530" name="Rectangle 1529"/>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1531" name="Rectangle 1530"/>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nvGrpSpPr>
              <p:cNvPr id="1532" name="Group 1531"/>
              <p:cNvGrpSpPr/>
              <p:nvPr/>
            </p:nvGrpSpPr>
            <p:grpSpPr>
              <a:xfrm>
                <a:off x="1989961" y="1665409"/>
                <a:ext cx="413499" cy="266755"/>
                <a:chOff x="1371600" y="2038342"/>
                <a:chExt cx="609600" cy="393263"/>
              </a:xfrm>
            </p:grpSpPr>
            <p:cxnSp>
              <p:nvCxnSpPr>
                <p:cNvPr id="1536" name="Straight Connector 1535"/>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537" name="Straight Connector 1536"/>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538" name="Straight Connector 1537"/>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539" name="Straight Connector 1538"/>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540" name="Straight Connector 1539"/>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541" name="Straight Connector 1540"/>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542" name="Straight Connector 1541"/>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543" name="Straight Connector 1542"/>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544" name="Straight Connector 1543"/>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533" name="Rectangle 1532"/>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1534" name="Rectangle 1533"/>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1535" name="Rectangle 1534"/>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sp>
          <p:nvSpPr>
            <p:cNvPr id="1529" name="Rectangle 1528"/>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algn="ctr" defTabSz="1218966">
                <a:defRPr/>
              </a:pPr>
              <a:r>
                <a:rPr lang="en-US" sz="900" kern="0">
                  <a:latin typeface="Calibri"/>
                </a:rPr>
                <a:t>api:1</a:t>
              </a:r>
            </a:p>
            <a:p>
              <a:pPr algn="ctr" defTabSz="1218966">
                <a:defRPr/>
              </a:pPr>
              <a:r>
                <a:rPr lang="en-US" sz="600" kern="0">
                  <a:latin typeface="Calibri"/>
                </a:rPr>
                <a:t>digest: u82</a:t>
              </a:r>
            </a:p>
          </p:txBody>
        </p:sp>
      </p:grpSp>
      <p:grpSp>
        <p:nvGrpSpPr>
          <p:cNvPr id="1653" name="Group 1652"/>
          <p:cNvGrpSpPr/>
          <p:nvPr/>
        </p:nvGrpSpPr>
        <p:grpSpPr>
          <a:xfrm>
            <a:off x="10793567" y="1449188"/>
            <a:ext cx="721037" cy="444217"/>
            <a:chOff x="3240661" y="1005909"/>
            <a:chExt cx="540854" cy="333210"/>
          </a:xfrm>
        </p:grpSpPr>
        <p:grpSp>
          <p:nvGrpSpPr>
            <p:cNvPr id="1654" name="Group 1653"/>
            <p:cNvGrpSpPr/>
            <p:nvPr/>
          </p:nvGrpSpPr>
          <p:grpSpPr>
            <a:xfrm>
              <a:off x="3240661" y="1005909"/>
              <a:ext cx="540854" cy="333210"/>
              <a:chOff x="1926169" y="1632181"/>
              <a:chExt cx="540854" cy="333210"/>
            </a:xfrm>
          </p:grpSpPr>
          <p:sp>
            <p:nvSpPr>
              <p:cNvPr id="1656" name="Rectangle 1655"/>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1657" name="Rectangle 1656"/>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nvGrpSpPr>
              <p:cNvPr id="1658" name="Group 1657"/>
              <p:cNvGrpSpPr/>
              <p:nvPr/>
            </p:nvGrpSpPr>
            <p:grpSpPr>
              <a:xfrm>
                <a:off x="1989961" y="1665409"/>
                <a:ext cx="413499" cy="266755"/>
                <a:chOff x="1371600" y="2038342"/>
                <a:chExt cx="609600" cy="393263"/>
              </a:xfrm>
            </p:grpSpPr>
            <p:cxnSp>
              <p:nvCxnSpPr>
                <p:cNvPr id="1662" name="Straight Connector 1661"/>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1663" name="Straight Connector 1662"/>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1664" name="Straight Connector 1663"/>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1665" name="Straight Connector 1664"/>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1666" name="Straight Connector 1665"/>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1667" name="Straight Connector 1666"/>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1668" name="Straight Connector 1667"/>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1669" name="Straight Connector 1668"/>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1670" name="Straight Connector 1669"/>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1659" name="Rectangle 1658"/>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1660" name="Rectangle 1659"/>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1661" name="Rectangle 1660"/>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sp>
          <p:nvSpPr>
            <p:cNvPr id="1655" name="Rectangle 1654"/>
            <p:cNvSpPr/>
            <p:nvPr/>
          </p:nvSpPr>
          <p:spPr>
            <a:xfrm>
              <a:off x="3347642" y="1092724"/>
              <a:ext cx="324240" cy="164616"/>
            </a:xfrm>
            <a:prstGeom prst="rect">
              <a:avLst/>
            </a:prstGeom>
            <a:solidFill>
              <a:srgbClr val="7030A0"/>
            </a:solidFill>
            <a:ln w="25400" cap="flat" cmpd="sng" algn="ctr">
              <a:noFill/>
              <a:prstDash val="solid"/>
            </a:ln>
            <a:effectLst/>
          </p:spPr>
          <p:txBody>
            <a:bodyPr lIns="0" tIns="0" rIns="0" bIns="0" rtlCol="0" anchor="ctr"/>
            <a:lstStyle/>
            <a:p>
              <a:pPr algn="ctr" defTabSz="1218966">
                <a:defRPr/>
              </a:pPr>
              <a:r>
                <a:rPr lang="en-US" sz="900" kern="0">
                  <a:solidFill>
                    <a:srgbClr val="FFFFFF"/>
                  </a:solidFill>
                  <a:latin typeface="Calibri"/>
                </a:rPr>
                <a:t>web:1</a:t>
              </a:r>
            </a:p>
            <a:p>
              <a:pPr algn="ctr" defTabSz="1218966">
                <a:defRPr/>
              </a:pPr>
              <a:r>
                <a:rPr lang="en-US" sz="600" kern="0">
                  <a:solidFill>
                    <a:srgbClr val="FFFFFF"/>
                  </a:solidFill>
                  <a:latin typeface="Calibri"/>
                </a:rPr>
                <a:t>digest: 91e</a:t>
              </a:r>
            </a:p>
          </p:txBody>
        </p:sp>
      </p:grpSp>
      <p:grpSp>
        <p:nvGrpSpPr>
          <p:cNvPr id="465" name="Group 464">
            <a:extLst>
              <a:ext uri="{FF2B5EF4-FFF2-40B4-BE49-F238E27FC236}">
                <a16:creationId xmlns:a16="http://schemas.microsoft.com/office/drawing/2014/main" id="{475AA5EA-0C4B-4B2A-9D3A-96115E1AB387}"/>
              </a:ext>
            </a:extLst>
          </p:cNvPr>
          <p:cNvGrpSpPr/>
          <p:nvPr/>
        </p:nvGrpSpPr>
        <p:grpSpPr>
          <a:xfrm>
            <a:off x="10793567" y="2257354"/>
            <a:ext cx="721037" cy="444217"/>
            <a:chOff x="3240661" y="1005909"/>
            <a:chExt cx="540854" cy="333210"/>
          </a:xfrm>
        </p:grpSpPr>
        <p:grpSp>
          <p:nvGrpSpPr>
            <p:cNvPr id="466" name="Group 465">
              <a:extLst>
                <a:ext uri="{FF2B5EF4-FFF2-40B4-BE49-F238E27FC236}">
                  <a16:creationId xmlns:a16="http://schemas.microsoft.com/office/drawing/2014/main" id="{77FF03CE-70EE-46CC-B4A7-31CF7340405B}"/>
                </a:ext>
              </a:extLst>
            </p:cNvPr>
            <p:cNvGrpSpPr/>
            <p:nvPr/>
          </p:nvGrpSpPr>
          <p:grpSpPr>
            <a:xfrm>
              <a:off x="3240661" y="1005909"/>
              <a:ext cx="540854" cy="333210"/>
              <a:chOff x="1926169" y="1632181"/>
              <a:chExt cx="540854" cy="333210"/>
            </a:xfrm>
          </p:grpSpPr>
          <p:sp>
            <p:nvSpPr>
              <p:cNvPr id="468" name="Rectangle 467">
                <a:extLst>
                  <a:ext uri="{FF2B5EF4-FFF2-40B4-BE49-F238E27FC236}">
                    <a16:creationId xmlns:a16="http://schemas.microsoft.com/office/drawing/2014/main" id="{D2C0B01D-6C39-416F-91E7-D30B348EE787}"/>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469" name="Rectangle 468">
                <a:extLst>
                  <a:ext uri="{FF2B5EF4-FFF2-40B4-BE49-F238E27FC236}">
                    <a16:creationId xmlns:a16="http://schemas.microsoft.com/office/drawing/2014/main" id="{C11CD01C-F256-45CC-A52E-B9BC44105154}"/>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nvGrpSpPr>
              <p:cNvPr id="470" name="Group 469">
                <a:extLst>
                  <a:ext uri="{FF2B5EF4-FFF2-40B4-BE49-F238E27FC236}">
                    <a16:creationId xmlns:a16="http://schemas.microsoft.com/office/drawing/2014/main" id="{DC9833C1-1C6A-42A7-84F1-60959CBE3850}"/>
                  </a:ext>
                </a:extLst>
              </p:cNvPr>
              <p:cNvGrpSpPr/>
              <p:nvPr/>
            </p:nvGrpSpPr>
            <p:grpSpPr>
              <a:xfrm>
                <a:off x="1989961" y="1665409"/>
                <a:ext cx="413499" cy="266755"/>
                <a:chOff x="1371600" y="2038342"/>
                <a:chExt cx="609600" cy="393263"/>
              </a:xfrm>
            </p:grpSpPr>
            <p:cxnSp>
              <p:nvCxnSpPr>
                <p:cNvPr id="474" name="Straight Connector 473">
                  <a:extLst>
                    <a:ext uri="{FF2B5EF4-FFF2-40B4-BE49-F238E27FC236}">
                      <a16:creationId xmlns:a16="http://schemas.microsoft.com/office/drawing/2014/main" id="{7CD64795-65A6-4DC5-AF64-F8AB86208890}"/>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475" name="Straight Connector 474">
                  <a:extLst>
                    <a:ext uri="{FF2B5EF4-FFF2-40B4-BE49-F238E27FC236}">
                      <a16:creationId xmlns:a16="http://schemas.microsoft.com/office/drawing/2014/main" id="{211A406C-E538-41F3-9494-6F511C0B9BED}"/>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476" name="Straight Connector 475">
                  <a:extLst>
                    <a:ext uri="{FF2B5EF4-FFF2-40B4-BE49-F238E27FC236}">
                      <a16:creationId xmlns:a16="http://schemas.microsoft.com/office/drawing/2014/main" id="{3C01A3EA-024D-4E90-94E8-B60004207DDE}"/>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477" name="Straight Connector 476">
                  <a:extLst>
                    <a:ext uri="{FF2B5EF4-FFF2-40B4-BE49-F238E27FC236}">
                      <a16:creationId xmlns:a16="http://schemas.microsoft.com/office/drawing/2014/main" id="{42188D58-100D-4654-88B8-4CD9C7498915}"/>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478" name="Straight Connector 477">
                  <a:extLst>
                    <a:ext uri="{FF2B5EF4-FFF2-40B4-BE49-F238E27FC236}">
                      <a16:creationId xmlns:a16="http://schemas.microsoft.com/office/drawing/2014/main" id="{B012AB88-E06C-4249-8318-C5BA8B062142}"/>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479" name="Straight Connector 478">
                  <a:extLst>
                    <a:ext uri="{FF2B5EF4-FFF2-40B4-BE49-F238E27FC236}">
                      <a16:creationId xmlns:a16="http://schemas.microsoft.com/office/drawing/2014/main" id="{AB2670C8-B639-4F6C-91DB-F03891A50743}"/>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480" name="Straight Connector 479">
                  <a:extLst>
                    <a:ext uri="{FF2B5EF4-FFF2-40B4-BE49-F238E27FC236}">
                      <a16:creationId xmlns:a16="http://schemas.microsoft.com/office/drawing/2014/main" id="{667648A5-247D-4123-AC81-535A36A80804}"/>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481" name="Straight Connector 480">
                  <a:extLst>
                    <a:ext uri="{FF2B5EF4-FFF2-40B4-BE49-F238E27FC236}">
                      <a16:creationId xmlns:a16="http://schemas.microsoft.com/office/drawing/2014/main" id="{71FFD68E-EFEF-467F-B3EB-E328D161FCDA}"/>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482" name="Straight Connector 481">
                  <a:extLst>
                    <a:ext uri="{FF2B5EF4-FFF2-40B4-BE49-F238E27FC236}">
                      <a16:creationId xmlns:a16="http://schemas.microsoft.com/office/drawing/2014/main" id="{5C5D7D6C-A5C3-4556-A23B-41E552C2595F}"/>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471" name="Rectangle 470">
                <a:extLst>
                  <a:ext uri="{FF2B5EF4-FFF2-40B4-BE49-F238E27FC236}">
                    <a16:creationId xmlns:a16="http://schemas.microsoft.com/office/drawing/2014/main" id="{3FE9DC63-9283-4363-9647-D9118D5026D4}"/>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472" name="Rectangle 471">
                <a:extLst>
                  <a:ext uri="{FF2B5EF4-FFF2-40B4-BE49-F238E27FC236}">
                    <a16:creationId xmlns:a16="http://schemas.microsoft.com/office/drawing/2014/main" id="{80C4AFD8-5054-45D5-A569-B8DD7ABF3A03}"/>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473" name="Rectangle 472">
                <a:extLst>
                  <a:ext uri="{FF2B5EF4-FFF2-40B4-BE49-F238E27FC236}">
                    <a16:creationId xmlns:a16="http://schemas.microsoft.com/office/drawing/2014/main" id="{48F5B254-5192-423B-AABC-92E1EFB360B3}"/>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sp>
          <p:nvSpPr>
            <p:cNvPr id="467" name="Rectangle 466">
              <a:extLst>
                <a:ext uri="{FF2B5EF4-FFF2-40B4-BE49-F238E27FC236}">
                  <a16:creationId xmlns:a16="http://schemas.microsoft.com/office/drawing/2014/main" id="{7154BC75-ABEA-49E3-A497-E1B17EB3A40B}"/>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18966">
                <a:defRPr/>
              </a:pPr>
              <a:r>
                <a:rPr lang="en-US" sz="900" kern="0">
                  <a:solidFill>
                    <a:srgbClr val="353535"/>
                  </a:solidFill>
                  <a:latin typeface="Calibri"/>
                </a:rPr>
                <a:t>cache:1</a:t>
              </a:r>
            </a:p>
            <a:p>
              <a:pPr algn="ctr" defTabSz="1218966">
                <a:defRPr/>
              </a:pPr>
              <a:r>
                <a:rPr lang="en-US" sz="600" kern="0">
                  <a:solidFill>
                    <a:srgbClr val="353535"/>
                  </a:solidFill>
                  <a:latin typeface="Calibri"/>
                </a:rPr>
                <a:t>digest: 2re</a:t>
              </a:r>
            </a:p>
          </p:txBody>
        </p:sp>
      </p:grpSp>
      <p:grpSp>
        <p:nvGrpSpPr>
          <p:cNvPr id="485" name="Group 484">
            <a:extLst>
              <a:ext uri="{FF2B5EF4-FFF2-40B4-BE49-F238E27FC236}">
                <a16:creationId xmlns:a16="http://schemas.microsoft.com/office/drawing/2014/main" id="{0BDEFC2E-9795-4850-84B7-CC5396AB11EF}"/>
              </a:ext>
            </a:extLst>
          </p:cNvPr>
          <p:cNvGrpSpPr/>
          <p:nvPr/>
        </p:nvGrpSpPr>
        <p:grpSpPr>
          <a:xfrm>
            <a:off x="8721117" y="2806966"/>
            <a:ext cx="2828131" cy="1633396"/>
            <a:chOff x="4156030" y="3448050"/>
            <a:chExt cx="2060234" cy="1191294"/>
          </a:xfrm>
        </p:grpSpPr>
        <p:sp>
          <p:nvSpPr>
            <p:cNvPr id="486" name="Rectangle 485">
              <a:extLst>
                <a:ext uri="{FF2B5EF4-FFF2-40B4-BE49-F238E27FC236}">
                  <a16:creationId xmlns:a16="http://schemas.microsoft.com/office/drawing/2014/main" id="{35175F28-89CB-44DD-8447-39A0E3526FC1}"/>
                </a:ext>
              </a:extLst>
            </p:cNvPr>
            <p:cNvSpPr/>
            <p:nvPr/>
          </p:nvSpPr>
          <p:spPr>
            <a:xfrm>
              <a:off x="4156030" y="3562350"/>
              <a:ext cx="2060234" cy="1076994"/>
            </a:xfrm>
            <a:prstGeom prst="rect">
              <a:avLst/>
            </a:prstGeom>
            <a:solidFill>
              <a:srgbClr val="ADE5F9"/>
            </a:solidFill>
            <a:ln w="19050" cap="flat" cmpd="sng" algn="ctr">
              <a:solidFill>
                <a:srgbClr val="00506E"/>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487" name="Flowchart: Alternate Process 486">
              <a:extLst>
                <a:ext uri="{FF2B5EF4-FFF2-40B4-BE49-F238E27FC236}">
                  <a16:creationId xmlns:a16="http://schemas.microsoft.com/office/drawing/2014/main" id="{FA2EE260-CD29-4897-98F8-8A8A677A90AC}"/>
                </a:ext>
              </a:extLst>
            </p:cNvPr>
            <p:cNvSpPr/>
            <p:nvPr/>
          </p:nvSpPr>
          <p:spPr>
            <a:xfrm>
              <a:off x="4156030" y="3448050"/>
              <a:ext cx="1230039" cy="228600"/>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defTabSz="1218966">
                <a:defRPr/>
              </a:pPr>
              <a:r>
                <a:rPr lang="en-US" sz="1467" b="1" kern="0">
                  <a:solidFill>
                    <a:prstClr val="black"/>
                  </a:solidFill>
                  <a:latin typeface="Lucida Console" panose="020B0609040504020204" pitchFamily="49" charset="0"/>
                </a:rPr>
                <a:t>HOST-B</a:t>
              </a:r>
            </a:p>
          </p:txBody>
        </p:sp>
      </p:grpSp>
      <p:grpSp>
        <p:nvGrpSpPr>
          <p:cNvPr id="488" name="Group 487">
            <a:extLst>
              <a:ext uri="{FF2B5EF4-FFF2-40B4-BE49-F238E27FC236}">
                <a16:creationId xmlns:a16="http://schemas.microsoft.com/office/drawing/2014/main" id="{5E374A9F-7554-4D4B-B49E-AA1FC686362E}"/>
              </a:ext>
            </a:extLst>
          </p:cNvPr>
          <p:cNvGrpSpPr/>
          <p:nvPr/>
        </p:nvGrpSpPr>
        <p:grpSpPr>
          <a:xfrm>
            <a:off x="10078518" y="3160240"/>
            <a:ext cx="721037" cy="444217"/>
            <a:chOff x="3240661" y="1005909"/>
            <a:chExt cx="540854" cy="333210"/>
          </a:xfrm>
        </p:grpSpPr>
        <p:grpSp>
          <p:nvGrpSpPr>
            <p:cNvPr id="489" name="Group 488">
              <a:extLst>
                <a:ext uri="{FF2B5EF4-FFF2-40B4-BE49-F238E27FC236}">
                  <a16:creationId xmlns:a16="http://schemas.microsoft.com/office/drawing/2014/main" id="{D97514C1-D6BC-417F-96CB-146968CC7CC8}"/>
                </a:ext>
              </a:extLst>
            </p:cNvPr>
            <p:cNvGrpSpPr/>
            <p:nvPr/>
          </p:nvGrpSpPr>
          <p:grpSpPr>
            <a:xfrm>
              <a:off x="3240661" y="1005909"/>
              <a:ext cx="540854" cy="333210"/>
              <a:chOff x="1926169" y="1632181"/>
              <a:chExt cx="540854" cy="333210"/>
            </a:xfrm>
          </p:grpSpPr>
          <p:sp>
            <p:nvSpPr>
              <p:cNvPr id="491" name="Rectangle 490">
                <a:extLst>
                  <a:ext uri="{FF2B5EF4-FFF2-40B4-BE49-F238E27FC236}">
                    <a16:creationId xmlns:a16="http://schemas.microsoft.com/office/drawing/2014/main" id="{26F32946-D678-4853-94FC-CC6290959649}"/>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492" name="Rectangle 491">
                <a:extLst>
                  <a:ext uri="{FF2B5EF4-FFF2-40B4-BE49-F238E27FC236}">
                    <a16:creationId xmlns:a16="http://schemas.microsoft.com/office/drawing/2014/main" id="{297262E3-8E21-4785-8A47-7903D232842E}"/>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nvGrpSpPr>
              <p:cNvPr id="493" name="Group 492">
                <a:extLst>
                  <a:ext uri="{FF2B5EF4-FFF2-40B4-BE49-F238E27FC236}">
                    <a16:creationId xmlns:a16="http://schemas.microsoft.com/office/drawing/2014/main" id="{0897AB46-1855-48CE-9D69-CEF10E12E318}"/>
                  </a:ext>
                </a:extLst>
              </p:cNvPr>
              <p:cNvGrpSpPr/>
              <p:nvPr/>
            </p:nvGrpSpPr>
            <p:grpSpPr>
              <a:xfrm>
                <a:off x="1989961" y="1665409"/>
                <a:ext cx="413499" cy="266755"/>
                <a:chOff x="1371600" y="2038342"/>
                <a:chExt cx="609600" cy="393263"/>
              </a:xfrm>
            </p:grpSpPr>
            <p:cxnSp>
              <p:nvCxnSpPr>
                <p:cNvPr id="497" name="Straight Connector 496">
                  <a:extLst>
                    <a:ext uri="{FF2B5EF4-FFF2-40B4-BE49-F238E27FC236}">
                      <a16:creationId xmlns:a16="http://schemas.microsoft.com/office/drawing/2014/main" id="{7B92D8E9-1840-4E9F-9517-AA53DFA96FD5}"/>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498" name="Straight Connector 497">
                  <a:extLst>
                    <a:ext uri="{FF2B5EF4-FFF2-40B4-BE49-F238E27FC236}">
                      <a16:creationId xmlns:a16="http://schemas.microsoft.com/office/drawing/2014/main" id="{E2A3B3F2-3DDF-4ED2-89FD-7679D9DFEAEA}"/>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499" name="Straight Connector 498">
                  <a:extLst>
                    <a:ext uri="{FF2B5EF4-FFF2-40B4-BE49-F238E27FC236}">
                      <a16:creationId xmlns:a16="http://schemas.microsoft.com/office/drawing/2014/main" id="{B2947C88-1DE0-4081-A4CD-1DBC2BF450CB}"/>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500" name="Straight Connector 499">
                  <a:extLst>
                    <a:ext uri="{FF2B5EF4-FFF2-40B4-BE49-F238E27FC236}">
                      <a16:creationId xmlns:a16="http://schemas.microsoft.com/office/drawing/2014/main" id="{1D93822E-5D21-4CCA-8A66-8E951ADFB6AB}"/>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501" name="Straight Connector 500">
                  <a:extLst>
                    <a:ext uri="{FF2B5EF4-FFF2-40B4-BE49-F238E27FC236}">
                      <a16:creationId xmlns:a16="http://schemas.microsoft.com/office/drawing/2014/main" id="{27BA85C7-E1BB-4A50-A262-9766E697D1B9}"/>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502" name="Straight Connector 501">
                  <a:extLst>
                    <a:ext uri="{FF2B5EF4-FFF2-40B4-BE49-F238E27FC236}">
                      <a16:creationId xmlns:a16="http://schemas.microsoft.com/office/drawing/2014/main" id="{F0D6B110-466F-479D-B8D5-B3CE473BDF90}"/>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503" name="Straight Connector 502">
                  <a:extLst>
                    <a:ext uri="{FF2B5EF4-FFF2-40B4-BE49-F238E27FC236}">
                      <a16:creationId xmlns:a16="http://schemas.microsoft.com/office/drawing/2014/main" id="{57B651C4-B62B-4089-A862-7C82ECBF8032}"/>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504" name="Straight Connector 503">
                  <a:extLst>
                    <a:ext uri="{FF2B5EF4-FFF2-40B4-BE49-F238E27FC236}">
                      <a16:creationId xmlns:a16="http://schemas.microsoft.com/office/drawing/2014/main" id="{7EF961D9-808C-4995-A670-4D237D166FCE}"/>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505" name="Straight Connector 504">
                  <a:extLst>
                    <a:ext uri="{FF2B5EF4-FFF2-40B4-BE49-F238E27FC236}">
                      <a16:creationId xmlns:a16="http://schemas.microsoft.com/office/drawing/2014/main" id="{EB2C0646-5D83-4142-BC63-602E959AE995}"/>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494" name="Rectangle 493">
                <a:extLst>
                  <a:ext uri="{FF2B5EF4-FFF2-40B4-BE49-F238E27FC236}">
                    <a16:creationId xmlns:a16="http://schemas.microsoft.com/office/drawing/2014/main" id="{AA4C2DF3-FAE9-43CC-AD46-0B6A5CEC42DC}"/>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495" name="Rectangle 494">
                <a:extLst>
                  <a:ext uri="{FF2B5EF4-FFF2-40B4-BE49-F238E27FC236}">
                    <a16:creationId xmlns:a16="http://schemas.microsoft.com/office/drawing/2014/main" id="{927AB000-ACE5-4392-944B-89117161463C}"/>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496" name="Rectangle 495">
                <a:extLst>
                  <a:ext uri="{FF2B5EF4-FFF2-40B4-BE49-F238E27FC236}">
                    <a16:creationId xmlns:a16="http://schemas.microsoft.com/office/drawing/2014/main" id="{1728DB70-7C84-441D-B125-3C2A57701682}"/>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sp>
          <p:nvSpPr>
            <p:cNvPr id="490" name="Rectangle 489">
              <a:extLst>
                <a:ext uri="{FF2B5EF4-FFF2-40B4-BE49-F238E27FC236}">
                  <a16:creationId xmlns:a16="http://schemas.microsoft.com/office/drawing/2014/main" id="{7A19CA2A-57BC-4DFD-8EE2-721F49AA95FC}"/>
                </a:ext>
              </a:extLst>
            </p:cNvPr>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algn="ctr" defTabSz="1218966">
                <a:defRPr/>
              </a:pPr>
              <a:r>
                <a:rPr lang="en-US" sz="900" kern="0">
                  <a:solidFill>
                    <a:srgbClr val="353535"/>
                  </a:solidFill>
                  <a:latin typeface="Calibri"/>
                </a:rPr>
                <a:t>api:1</a:t>
              </a:r>
            </a:p>
            <a:p>
              <a:pPr algn="ctr" defTabSz="1218966">
                <a:defRPr/>
              </a:pPr>
              <a:r>
                <a:rPr lang="en-US" sz="600" kern="0">
                  <a:solidFill>
                    <a:srgbClr val="353535"/>
                  </a:solidFill>
                  <a:latin typeface="Calibri"/>
                </a:rPr>
                <a:t>digest: u82</a:t>
              </a:r>
            </a:p>
          </p:txBody>
        </p:sp>
      </p:grpSp>
      <p:grpSp>
        <p:nvGrpSpPr>
          <p:cNvPr id="506" name="Group 505">
            <a:extLst>
              <a:ext uri="{FF2B5EF4-FFF2-40B4-BE49-F238E27FC236}">
                <a16:creationId xmlns:a16="http://schemas.microsoft.com/office/drawing/2014/main" id="{451B42A7-4222-4E1F-B4DD-D73A318CC308}"/>
              </a:ext>
            </a:extLst>
          </p:cNvPr>
          <p:cNvGrpSpPr/>
          <p:nvPr/>
        </p:nvGrpSpPr>
        <p:grpSpPr>
          <a:xfrm>
            <a:off x="10078518" y="3563065"/>
            <a:ext cx="721037" cy="444217"/>
            <a:chOff x="3240661" y="1005909"/>
            <a:chExt cx="540854" cy="333210"/>
          </a:xfrm>
        </p:grpSpPr>
        <p:grpSp>
          <p:nvGrpSpPr>
            <p:cNvPr id="507" name="Group 506">
              <a:extLst>
                <a:ext uri="{FF2B5EF4-FFF2-40B4-BE49-F238E27FC236}">
                  <a16:creationId xmlns:a16="http://schemas.microsoft.com/office/drawing/2014/main" id="{A2A00BAB-1B5B-4EE8-80B1-84920AEABE2E}"/>
                </a:ext>
              </a:extLst>
            </p:cNvPr>
            <p:cNvGrpSpPr/>
            <p:nvPr/>
          </p:nvGrpSpPr>
          <p:grpSpPr>
            <a:xfrm>
              <a:off x="3240661" y="1005909"/>
              <a:ext cx="540854" cy="333210"/>
              <a:chOff x="1926169" y="1632181"/>
              <a:chExt cx="540854" cy="333210"/>
            </a:xfrm>
          </p:grpSpPr>
          <p:sp>
            <p:nvSpPr>
              <p:cNvPr id="509" name="Rectangle 508">
                <a:extLst>
                  <a:ext uri="{FF2B5EF4-FFF2-40B4-BE49-F238E27FC236}">
                    <a16:creationId xmlns:a16="http://schemas.microsoft.com/office/drawing/2014/main" id="{E22626DA-157A-4E8F-8673-B05751BC96F1}"/>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510" name="Rectangle 509">
                <a:extLst>
                  <a:ext uri="{FF2B5EF4-FFF2-40B4-BE49-F238E27FC236}">
                    <a16:creationId xmlns:a16="http://schemas.microsoft.com/office/drawing/2014/main" id="{CD2111F8-AF69-4A84-B57F-DDB7F608E1A3}"/>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nvGrpSpPr>
              <p:cNvPr id="511" name="Group 510">
                <a:extLst>
                  <a:ext uri="{FF2B5EF4-FFF2-40B4-BE49-F238E27FC236}">
                    <a16:creationId xmlns:a16="http://schemas.microsoft.com/office/drawing/2014/main" id="{4B79937C-A412-41F3-8B30-73971B3659A2}"/>
                  </a:ext>
                </a:extLst>
              </p:cNvPr>
              <p:cNvGrpSpPr/>
              <p:nvPr/>
            </p:nvGrpSpPr>
            <p:grpSpPr>
              <a:xfrm>
                <a:off x="1989961" y="1665409"/>
                <a:ext cx="413499" cy="266755"/>
                <a:chOff x="1371600" y="2038342"/>
                <a:chExt cx="609600" cy="393263"/>
              </a:xfrm>
            </p:grpSpPr>
            <p:cxnSp>
              <p:nvCxnSpPr>
                <p:cNvPr id="515" name="Straight Connector 514">
                  <a:extLst>
                    <a:ext uri="{FF2B5EF4-FFF2-40B4-BE49-F238E27FC236}">
                      <a16:creationId xmlns:a16="http://schemas.microsoft.com/office/drawing/2014/main" id="{29216E48-6C43-499C-9468-1008CA450C3D}"/>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516" name="Straight Connector 515">
                  <a:extLst>
                    <a:ext uri="{FF2B5EF4-FFF2-40B4-BE49-F238E27FC236}">
                      <a16:creationId xmlns:a16="http://schemas.microsoft.com/office/drawing/2014/main" id="{D6F385A9-35F6-4265-9BD3-11C8AC0D8565}"/>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517" name="Straight Connector 516">
                  <a:extLst>
                    <a:ext uri="{FF2B5EF4-FFF2-40B4-BE49-F238E27FC236}">
                      <a16:creationId xmlns:a16="http://schemas.microsoft.com/office/drawing/2014/main" id="{A41127C7-B6D2-4525-8131-685D8CB76FEC}"/>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518" name="Straight Connector 517">
                  <a:extLst>
                    <a:ext uri="{FF2B5EF4-FFF2-40B4-BE49-F238E27FC236}">
                      <a16:creationId xmlns:a16="http://schemas.microsoft.com/office/drawing/2014/main" id="{C6B8CDD7-694F-4D66-B4E1-28954D941511}"/>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519" name="Straight Connector 518">
                  <a:extLst>
                    <a:ext uri="{FF2B5EF4-FFF2-40B4-BE49-F238E27FC236}">
                      <a16:creationId xmlns:a16="http://schemas.microsoft.com/office/drawing/2014/main" id="{E0D9BC4C-3B44-4C71-A51F-B9FC64E9193A}"/>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520" name="Straight Connector 519">
                  <a:extLst>
                    <a:ext uri="{FF2B5EF4-FFF2-40B4-BE49-F238E27FC236}">
                      <a16:creationId xmlns:a16="http://schemas.microsoft.com/office/drawing/2014/main" id="{2508F89E-B9E0-4D4F-99E0-06B7D9C89411}"/>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521" name="Straight Connector 520">
                  <a:extLst>
                    <a:ext uri="{FF2B5EF4-FFF2-40B4-BE49-F238E27FC236}">
                      <a16:creationId xmlns:a16="http://schemas.microsoft.com/office/drawing/2014/main" id="{DCC1A7C8-3FBF-49D2-B198-063B9347AB74}"/>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522" name="Straight Connector 521">
                  <a:extLst>
                    <a:ext uri="{FF2B5EF4-FFF2-40B4-BE49-F238E27FC236}">
                      <a16:creationId xmlns:a16="http://schemas.microsoft.com/office/drawing/2014/main" id="{7A73A6FE-11BE-4EB5-9F7E-73AA9FBA9AD4}"/>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523" name="Straight Connector 522">
                  <a:extLst>
                    <a:ext uri="{FF2B5EF4-FFF2-40B4-BE49-F238E27FC236}">
                      <a16:creationId xmlns:a16="http://schemas.microsoft.com/office/drawing/2014/main" id="{7E0C1F0A-92A6-490A-9B57-12A2760FB1CA}"/>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512" name="Rectangle 511">
                <a:extLst>
                  <a:ext uri="{FF2B5EF4-FFF2-40B4-BE49-F238E27FC236}">
                    <a16:creationId xmlns:a16="http://schemas.microsoft.com/office/drawing/2014/main" id="{153F2403-904E-4F8F-A0E0-A4C1E3F0B859}"/>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513" name="Rectangle 512">
                <a:extLst>
                  <a:ext uri="{FF2B5EF4-FFF2-40B4-BE49-F238E27FC236}">
                    <a16:creationId xmlns:a16="http://schemas.microsoft.com/office/drawing/2014/main" id="{D81B29A6-A8F5-48F1-B781-53D66847E77E}"/>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514" name="Rectangle 513">
                <a:extLst>
                  <a:ext uri="{FF2B5EF4-FFF2-40B4-BE49-F238E27FC236}">
                    <a16:creationId xmlns:a16="http://schemas.microsoft.com/office/drawing/2014/main" id="{7FD056EE-0AF9-4D52-977F-ACFC2A8EC38E}"/>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sp>
          <p:nvSpPr>
            <p:cNvPr id="508" name="Rectangle 507">
              <a:extLst>
                <a:ext uri="{FF2B5EF4-FFF2-40B4-BE49-F238E27FC236}">
                  <a16:creationId xmlns:a16="http://schemas.microsoft.com/office/drawing/2014/main" id="{9D1FAD10-845B-424C-A1BA-135BC74DCEEB}"/>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18966">
                <a:defRPr/>
              </a:pPr>
              <a:r>
                <a:rPr lang="en-US" sz="900" kern="0">
                  <a:solidFill>
                    <a:srgbClr val="353535"/>
                  </a:solidFill>
                  <a:latin typeface="Calibri"/>
                </a:rPr>
                <a:t>cache:1</a:t>
              </a:r>
            </a:p>
            <a:p>
              <a:pPr algn="ctr" defTabSz="1218966">
                <a:defRPr/>
              </a:pPr>
              <a:r>
                <a:rPr lang="en-US" sz="600" kern="0">
                  <a:solidFill>
                    <a:srgbClr val="353535"/>
                  </a:solidFill>
                  <a:latin typeface="Calibri"/>
                </a:rPr>
                <a:t>digest: 2re</a:t>
              </a:r>
            </a:p>
          </p:txBody>
        </p:sp>
      </p:grpSp>
      <p:grpSp>
        <p:nvGrpSpPr>
          <p:cNvPr id="542" name="Group 541">
            <a:extLst>
              <a:ext uri="{FF2B5EF4-FFF2-40B4-BE49-F238E27FC236}">
                <a16:creationId xmlns:a16="http://schemas.microsoft.com/office/drawing/2014/main" id="{48AE373A-CF84-48A3-94E7-9BDA85F97B31}"/>
              </a:ext>
            </a:extLst>
          </p:cNvPr>
          <p:cNvGrpSpPr/>
          <p:nvPr/>
        </p:nvGrpSpPr>
        <p:grpSpPr>
          <a:xfrm>
            <a:off x="10800803" y="3160240"/>
            <a:ext cx="721037" cy="444217"/>
            <a:chOff x="3240661" y="1005909"/>
            <a:chExt cx="540854" cy="333210"/>
          </a:xfrm>
        </p:grpSpPr>
        <p:grpSp>
          <p:nvGrpSpPr>
            <p:cNvPr id="543" name="Group 542">
              <a:extLst>
                <a:ext uri="{FF2B5EF4-FFF2-40B4-BE49-F238E27FC236}">
                  <a16:creationId xmlns:a16="http://schemas.microsoft.com/office/drawing/2014/main" id="{2F639D5D-9039-46D5-83F0-1A1CE98D7288}"/>
                </a:ext>
              </a:extLst>
            </p:cNvPr>
            <p:cNvGrpSpPr/>
            <p:nvPr/>
          </p:nvGrpSpPr>
          <p:grpSpPr>
            <a:xfrm>
              <a:off x="3240661" y="1005909"/>
              <a:ext cx="540854" cy="333210"/>
              <a:chOff x="1926169" y="1632181"/>
              <a:chExt cx="540854" cy="333210"/>
            </a:xfrm>
          </p:grpSpPr>
          <p:sp>
            <p:nvSpPr>
              <p:cNvPr id="545" name="Rectangle 544">
                <a:extLst>
                  <a:ext uri="{FF2B5EF4-FFF2-40B4-BE49-F238E27FC236}">
                    <a16:creationId xmlns:a16="http://schemas.microsoft.com/office/drawing/2014/main" id="{5D1CD045-3195-469C-AA31-034871DF91D2}"/>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546" name="Rectangle 545">
                <a:extLst>
                  <a:ext uri="{FF2B5EF4-FFF2-40B4-BE49-F238E27FC236}">
                    <a16:creationId xmlns:a16="http://schemas.microsoft.com/office/drawing/2014/main" id="{37449C19-D094-4437-BFEA-8A80F3DB7842}"/>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nvGrpSpPr>
              <p:cNvPr id="547" name="Group 546">
                <a:extLst>
                  <a:ext uri="{FF2B5EF4-FFF2-40B4-BE49-F238E27FC236}">
                    <a16:creationId xmlns:a16="http://schemas.microsoft.com/office/drawing/2014/main" id="{030DD284-108B-4E80-9543-2A83F5A42B0D}"/>
                  </a:ext>
                </a:extLst>
              </p:cNvPr>
              <p:cNvGrpSpPr/>
              <p:nvPr/>
            </p:nvGrpSpPr>
            <p:grpSpPr>
              <a:xfrm>
                <a:off x="1989961" y="1665409"/>
                <a:ext cx="413499" cy="266755"/>
                <a:chOff x="1371600" y="2038342"/>
                <a:chExt cx="609600" cy="393263"/>
              </a:xfrm>
            </p:grpSpPr>
            <p:cxnSp>
              <p:nvCxnSpPr>
                <p:cNvPr id="551" name="Straight Connector 550">
                  <a:extLst>
                    <a:ext uri="{FF2B5EF4-FFF2-40B4-BE49-F238E27FC236}">
                      <a16:creationId xmlns:a16="http://schemas.microsoft.com/office/drawing/2014/main" id="{65DD3C41-1ED9-4AF2-9C18-0AF06D4C7987}"/>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552" name="Straight Connector 551">
                  <a:extLst>
                    <a:ext uri="{FF2B5EF4-FFF2-40B4-BE49-F238E27FC236}">
                      <a16:creationId xmlns:a16="http://schemas.microsoft.com/office/drawing/2014/main" id="{E44630E5-DEC0-40D8-8C00-8B98F6DF2943}"/>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553" name="Straight Connector 552">
                  <a:extLst>
                    <a:ext uri="{FF2B5EF4-FFF2-40B4-BE49-F238E27FC236}">
                      <a16:creationId xmlns:a16="http://schemas.microsoft.com/office/drawing/2014/main" id="{3F7DB5C4-BE31-4484-84A8-0F628783607E}"/>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554" name="Straight Connector 553">
                  <a:extLst>
                    <a:ext uri="{FF2B5EF4-FFF2-40B4-BE49-F238E27FC236}">
                      <a16:creationId xmlns:a16="http://schemas.microsoft.com/office/drawing/2014/main" id="{E4FDFA14-888D-48EC-A0AC-520FA7A59696}"/>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555" name="Straight Connector 554">
                  <a:extLst>
                    <a:ext uri="{FF2B5EF4-FFF2-40B4-BE49-F238E27FC236}">
                      <a16:creationId xmlns:a16="http://schemas.microsoft.com/office/drawing/2014/main" id="{7A79F771-0FC3-4D21-8721-ACC3088F637F}"/>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556" name="Straight Connector 555">
                  <a:extLst>
                    <a:ext uri="{FF2B5EF4-FFF2-40B4-BE49-F238E27FC236}">
                      <a16:creationId xmlns:a16="http://schemas.microsoft.com/office/drawing/2014/main" id="{7CD85CDB-48E4-4D69-B2F9-9F75F239BAA0}"/>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557" name="Straight Connector 556">
                  <a:extLst>
                    <a:ext uri="{FF2B5EF4-FFF2-40B4-BE49-F238E27FC236}">
                      <a16:creationId xmlns:a16="http://schemas.microsoft.com/office/drawing/2014/main" id="{EB02981D-3FF3-41B9-B058-A66C3C5CFBA1}"/>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558" name="Straight Connector 557">
                  <a:extLst>
                    <a:ext uri="{FF2B5EF4-FFF2-40B4-BE49-F238E27FC236}">
                      <a16:creationId xmlns:a16="http://schemas.microsoft.com/office/drawing/2014/main" id="{CCE3B17A-DE9B-482F-BED0-B1E72C1A8A3F}"/>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559" name="Straight Connector 558">
                  <a:extLst>
                    <a:ext uri="{FF2B5EF4-FFF2-40B4-BE49-F238E27FC236}">
                      <a16:creationId xmlns:a16="http://schemas.microsoft.com/office/drawing/2014/main" id="{2C6F5BC7-EEA8-4474-B2C4-A56A992DDC6C}"/>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548" name="Rectangle 547">
                <a:extLst>
                  <a:ext uri="{FF2B5EF4-FFF2-40B4-BE49-F238E27FC236}">
                    <a16:creationId xmlns:a16="http://schemas.microsoft.com/office/drawing/2014/main" id="{C42D1F18-B5F3-400D-A808-7A0C60162665}"/>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549" name="Rectangle 548">
                <a:extLst>
                  <a:ext uri="{FF2B5EF4-FFF2-40B4-BE49-F238E27FC236}">
                    <a16:creationId xmlns:a16="http://schemas.microsoft.com/office/drawing/2014/main" id="{25747267-AD52-488C-8CCE-B27B0226BD15}"/>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550" name="Rectangle 549">
                <a:extLst>
                  <a:ext uri="{FF2B5EF4-FFF2-40B4-BE49-F238E27FC236}">
                    <a16:creationId xmlns:a16="http://schemas.microsoft.com/office/drawing/2014/main" id="{847F612D-BB00-48D6-AC71-307CC8FEF000}"/>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sp>
          <p:nvSpPr>
            <p:cNvPr id="544" name="Rectangle 543">
              <a:extLst>
                <a:ext uri="{FF2B5EF4-FFF2-40B4-BE49-F238E27FC236}">
                  <a16:creationId xmlns:a16="http://schemas.microsoft.com/office/drawing/2014/main" id="{B38E0E55-D73C-425F-91A4-9D94580988B7}"/>
                </a:ext>
              </a:extLst>
            </p:cNvPr>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algn="ctr" defTabSz="1218966">
                <a:defRPr/>
              </a:pPr>
              <a:r>
                <a:rPr lang="en-US" sz="900" kern="0">
                  <a:solidFill>
                    <a:srgbClr val="353535"/>
                  </a:solidFill>
                  <a:latin typeface="Calibri"/>
                </a:rPr>
                <a:t>api:1</a:t>
              </a:r>
            </a:p>
            <a:p>
              <a:pPr algn="ctr" defTabSz="1218966">
                <a:defRPr/>
              </a:pPr>
              <a:r>
                <a:rPr lang="en-US" sz="600" kern="0">
                  <a:solidFill>
                    <a:srgbClr val="353535"/>
                  </a:solidFill>
                  <a:latin typeface="Calibri"/>
                </a:rPr>
                <a:t>digest: u82</a:t>
              </a:r>
            </a:p>
          </p:txBody>
        </p:sp>
      </p:grpSp>
      <p:grpSp>
        <p:nvGrpSpPr>
          <p:cNvPr id="578" name="Group 577">
            <a:extLst>
              <a:ext uri="{FF2B5EF4-FFF2-40B4-BE49-F238E27FC236}">
                <a16:creationId xmlns:a16="http://schemas.microsoft.com/office/drawing/2014/main" id="{C24CB6A1-2858-49B4-86F0-43B9F66A8BE3}"/>
              </a:ext>
            </a:extLst>
          </p:cNvPr>
          <p:cNvGrpSpPr/>
          <p:nvPr/>
        </p:nvGrpSpPr>
        <p:grpSpPr>
          <a:xfrm>
            <a:off x="10800803" y="3562516"/>
            <a:ext cx="721037" cy="444217"/>
            <a:chOff x="3240661" y="1005909"/>
            <a:chExt cx="540854" cy="333210"/>
          </a:xfrm>
        </p:grpSpPr>
        <p:grpSp>
          <p:nvGrpSpPr>
            <p:cNvPr id="579" name="Group 578">
              <a:extLst>
                <a:ext uri="{FF2B5EF4-FFF2-40B4-BE49-F238E27FC236}">
                  <a16:creationId xmlns:a16="http://schemas.microsoft.com/office/drawing/2014/main" id="{680836AE-D2C6-493B-AB8C-4147193B42AC}"/>
                </a:ext>
              </a:extLst>
            </p:cNvPr>
            <p:cNvGrpSpPr/>
            <p:nvPr/>
          </p:nvGrpSpPr>
          <p:grpSpPr>
            <a:xfrm>
              <a:off x="3240661" y="1005909"/>
              <a:ext cx="540854" cy="333210"/>
              <a:chOff x="1926169" y="1632181"/>
              <a:chExt cx="540854" cy="333210"/>
            </a:xfrm>
          </p:grpSpPr>
          <p:sp>
            <p:nvSpPr>
              <p:cNvPr id="581" name="Rectangle 580">
                <a:extLst>
                  <a:ext uri="{FF2B5EF4-FFF2-40B4-BE49-F238E27FC236}">
                    <a16:creationId xmlns:a16="http://schemas.microsoft.com/office/drawing/2014/main" id="{9CBC11BA-C081-42F1-B718-7847665AEEA0}"/>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582" name="Rectangle 581">
                <a:extLst>
                  <a:ext uri="{FF2B5EF4-FFF2-40B4-BE49-F238E27FC236}">
                    <a16:creationId xmlns:a16="http://schemas.microsoft.com/office/drawing/2014/main" id="{C109340A-D0D6-40BA-B18A-00B3CA9131D3}"/>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nvGrpSpPr>
              <p:cNvPr id="583" name="Group 582">
                <a:extLst>
                  <a:ext uri="{FF2B5EF4-FFF2-40B4-BE49-F238E27FC236}">
                    <a16:creationId xmlns:a16="http://schemas.microsoft.com/office/drawing/2014/main" id="{3792D254-EB20-474A-8E2C-617663FA48DF}"/>
                  </a:ext>
                </a:extLst>
              </p:cNvPr>
              <p:cNvGrpSpPr/>
              <p:nvPr/>
            </p:nvGrpSpPr>
            <p:grpSpPr>
              <a:xfrm>
                <a:off x="1989961" y="1665409"/>
                <a:ext cx="413499" cy="266755"/>
                <a:chOff x="1371600" y="2038342"/>
                <a:chExt cx="609600" cy="393263"/>
              </a:xfrm>
            </p:grpSpPr>
            <p:cxnSp>
              <p:nvCxnSpPr>
                <p:cNvPr id="587" name="Straight Connector 586">
                  <a:extLst>
                    <a:ext uri="{FF2B5EF4-FFF2-40B4-BE49-F238E27FC236}">
                      <a16:creationId xmlns:a16="http://schemas.microsoft.com/office/drawing/2014/main" id="{D65EA43A-BB68-46CD-A1A9-B7CE6C2B0911}"/>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588" name="Straight Connector 587">
                  <a:extLst>
                    <a:ext uri="{FF2B5EF4-FFF2-40B4-BE49-F238E27FC236}">
                      <a16:creationId xmlns:a16="http://schemas.microsoft.com/office/drawing/2014/main" id="{A01AD31F-17CB-4597-A884-D1D26090E825}"/>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589" name="Straight Connector 588">
                  <a:extLst>
                    <a:ext uri="{FF2B5EF4-FFF2-40B4-BE49-F238E27FC236}">
                      <a16:creationId xmlns:a16="http://schemas.microsoft.com/office/drawing/2014/main" id="{D187A2EE-CAEF-4618-855F-9FAACC74F005}"/>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590" name="Straight Connector 589">
                  <a:extLst>
                    <a:ext uri="{FF2B5EF4-FFF2-40B4-BE49-F238E27FC236}">
                      <a16:creationId xmlns:a16="http://schemas.microsoft.com/office/drawing/2014/main" id="{58FAAD5D-A7AC-4F93-9AC0-0030715C0CC3}"/>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591" name="Straight Connector 590">
                  <a:extLst>
                    <a:ext uri="{FF2B5EF4-FFF2-40B4-BE49-F238E27FC236}">
                      <a16:creationId xmlns:a16="http://schemas.microsoft.com/office/drawing/2014/main" id="{A97CCFA3-425C-49E4-AA85-E7F722E360C9}"/>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592" name="Straight Connector 591">
                  <a:extLst>
                    <a:ext uri="{FF2B5EF4-FFF2-40B4-BE49-F238E27FC236}">
                      <a16:creationId xmlns:a16="http://schemas.microsoft.com/office/drawing/2014/main" id="{D9319882-8B45-4DC3-839F-D14E7A5EAA1B}"/>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593" name="Straight Connector 592">
                  <a:extLst>
                    <a:ext uri="{FF2B5EF4-FFF2-40B4-BE49-F238E27FC236}">
                      <a16:creationId xmlns:a16="http://schemas.microsoft.com/office/drawing/2014/main" id="{0EAD0812-17B9-437B-823E-3722EFDA67BD}"/>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594" name="Straight Connector 593">
                  <a:extLst>
                    <a:ext uri="{FF2B5EF4-FFF2-40B4-BE49-F238E27FC236}">
                      <a16:creationId xmlns:a16="http://schemas.microsoft.com/office/drawing/2014/main" id="{9ED33E77-01BE-4F74-86BC-AF3F7B5F5F2B}"/>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595" name="Straight Connector 594">
                  <a:extLst>
                    <a:ext uri="{FF2B5EF4-FFF2-40B4-BE49-F238E27FC236}">
                      <a16:creationId xmlns:a16="http://schemas.microsoft.com/office/drawing/2014/main" id="{744ECBF2-861D-410C-9EA7-D3632F961EB5}"/>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584" name="Rectangle 583">
                <a:extLst>
                  <a:ext uri="{FF2B5EF4-FFF2-40B4-BE49-F238E27FC236}">
                    <a16:creationId xmlns:a16="http://schemas.microsoft.com/office/drawing/2014/main" id="{8A3732E4-1DD1-4659-B4B1-FD4F553A0CBD}"/>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585" name="Rectangle 584">
                <a:extLst>
                  <a:ext uri="{FF2B5EF4-FFF2-40B4-BE49-F238E27FC236}">
                    <a16:creationId xmlns:a16="http://schemas.microsoft.com/office/drawing/2014/main" id="{35C9C433-26FA-49C0-8394-9B95F5FCD4C8}"/>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586" name="Rectangle 585">
                <a:extLst>
                  <a:ext uri="{FF2B5EF4-FFF2-40B4-BE49-F238E27FC236}">
                    <a16:creationId xmlns:a16="http://schemas.microsoft.com/office/drawing/2014/main" id="{FFEAD984-8318-406F-AEA8-4E0587D2AC2F}"/>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sp>
          <p:nvSpPr>
            <p:cNvPr id="580" name="Rectangle 579">
              <a:extLst>
                <a:ext uri="{FF2B5EF4-FFF2-40B4-BE49-F238E27FC236}">
                  <a16:creationId xmlns:a16="http://schemas.microsoft.com/office/drawing/2014/main" id="{177A53C2-E837-4F49-9FB2-BA895F1C56E5}"/>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algn="ctr" defTabSz="1218966">
                <a:defRPr/>
              </a:pPr>
              <a:r>
                <a:rPr lang="en-US" sz="900" kern="0">
                  <a:solidFill>
                    <a:srgbClr val="353535"/>
                  </a:solidFill>
                  <a:latin typeface="Calibri"/>
                </a:rPr>
                <a:t>cache:1</a:t>
              </a:r>
            </a:p>
            <a:p>
              <a:pPr algn="ctr" defTabSz="1218966">
                <a:defRPr/>
              </a:pPr>
              <a:r>
                <a:rPr lang="en-US" sz="600" kern="0">
                  <a:solidFill>
                    <a:srgbClr val="353535"/>
                  </a:solidFill>
                  <a:latin typeface="Calibri"/>
                </a:rPr>
                <a:t>digest: 2re</a:t>
              </a:r>
            </a:p>
          </p:txBody>
        </p:sp>
      </p:grpSp>
      <p:grpSp>
        <p:nvGrpSpPr>
          <p:cNvPr id="596" name="Group 595">
            <a:extLst>
              <a:ext uri="{FF2B5EF4-FFF2-40B4-BE49-F238E27FC236}">
                <a16:creationId xmlns:a16="http://schemas.microsoft.com/office/drawing/2014/main" id="{19CF546A-D308-4843-901B-DB0FB0F0A2A8}"/>
              </a:ext>
            </a:extLst>
          </p:cNvPr>
          <p:cNvGrpSpPr/>
          <p:nvPr/>
        </p:nvGrpSpPr>
        <p:grpSpPr>
          <a:xfrm>
            <a:off x="8728354" y="4507993"/>
            <a:ext cx="2820895" cy="1633396"/>
            <a:chOff x="4156030" y="3448050"/>
            <a:chExt cx="2054962" cy="1191294"/>
          </a:xfrm>
        </p:grpSpPr>
        <p:sp>
          <p:nvSpPr>
            <p:cNvPr id="597" name="Rectangle 596">
              <a:extLst>
                <a:ext uri="{FF2B5EF4-FFF2-40B4-BE49-F238E27FC236}">
                  <a16:creationId xmlns:a16="http://schemas.microsoft.com/office/drawing/2014/main" id="{26913693-C4CC-49DC-BBFC-4F96037ADAE6}"/>
                </a:ext>
              </a:extLst>
            </p:cNvPr>
            <p:cNvSpPr/>
            <p:nvPr/>
          </p:nvSpPr>
          <p:spPr>
            <a:xfrm>
              <a:off x="4156030" y="3562350"/>
              <a:ext cx="2054962" cy="1076994"/>
            </a:xfrm>
            <a:prstGeom prst="rect">
              <a:avLst/>
            </a:prstGeom>
            <a:solidFill>
              <a:srgbClr val="ADE5F9"/>
            </a:solidFill>
            <a:ln w="19050" cap="flat" cmpd="sng" algn="ctr">
              <a:solidFill>
                <a:srgbClr val="00506E"/>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598" name="Flowchart: Alternate Process 597">
              <a:extLst>
                <a:ext uri="{FF2B5EF4-FFF2-40B4-BE49-F238E27FC236}">
                  <a16:creationId xmlns:a16="http://schemas.microsoft.com/office/drawing/2014/main" id="{B39850BF-CE20-4510-A9AF-538F0589324E}"/>
                </a:ext>
              </a:extLst>
            </p:cNvPr>
            <p:cNvSpPr/>
            <p:nvPr/>
          </p:nvSpPr>
          <p:spPr>
            <a:xfrm>
              <a:off x="4156030" y="3448050"/>
              <a:ext cx="1230039" cy="228600"/>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defTabSz="1218966">
                <a:defRPr/>
              </a:pPr>
              <a:r>
                <a:rPr lang="en-US" sz="1467" b="1" kern="0">
                  <a:solidFill>
                    <a:prstClr val="black"/>
                  </a:solidFill>
                  <a:latin typeface="Lucida Console" panose="020B0609040504020204" pitchFamily="49" charset="0"/>
                </a:rPr>
                <a:t>HOST-C</a:t>
              </a:r>
            </a:p>
          </p:txBody>
        </p:sp>
      </p:grpSp>
      <p:grpSp>
        <p:nvGrpSpPr>
          <p:cNvPr id="599" name="Group 598">
            <a:extLst>
              <a:ext uri="{FF2B5EF4-FFF2-40B4-BE49-F238E27FC236}">
                <a16:creationId xmlns:a16="http://schemas.microsoft.com/office/drawing/2014/main" id="{93643303-3199-47E5-B558-05BF8996A92F}"/>
              </a:ext>
            </a:extLst>
          </p:cNvPr>
          <p:cNvGrpSpPr/>
          <p:nvPr/>
        </p:nvGrpSpPr>
        <p:grpSpPr>
          <a:xfrm>
            <a:off x="10085754" y="5257134"/>
            <a:ext cx="721037" cy="444217"/>
            <a:chOff x="3240661" y="1005909"/>
            <a:chExt cx="540854" cy="333210"/>
          </a:xfrm>
        </p:grpSpPr>
        <p:grpSp>
          <p:nvGrpSpPr>
            <p:cNvPr id="600" name="Group 599">
              <a:extLst>
                <a:ext uri="{FF2B5EF4-FFF2-40B4-BE49-F238E27FC236}">
                  <a16:creationId xmlns:a16="http://schemas.microsoft.com/office/drawing/2014/main" id="{BEB209DD-C6BF-4E63-B1ED-68096F32BC9D}"/>
                </a:ext>
              </a:extLst>
            </p:cNvPr>
            <p:cNvGrpSpPr/>
            <p:nvPr/>
          </p:nvGrpSpPr>
          <p:grpSpPr>
            <a:xfrm>
              <a:off x="3240661" y="1005909"/>
              <a:ext cx="540854" cy="333210"/>
              <a:chOff x="1926169" y="1632181"/>
              <a:chExt cx="540854" cy="333210"/>
            </a:xfrm>
          </p:grpSpPr>
          <p:sp>
            <p:nvSpPr>
              <p:cNvPr id="602" name="Rectangle 601">
                <a:extLst>
                  <a:ext uri="{FF2B5EF4-FFF2-40B4-BE49-F238E27FC236}">
                    <a16:creationId xmlns:a16="http://schemas.microsoft.com/office/drawing/2014/main" id="{40614727-2B1E-4C6F-B9A6-194CC44BD035}"/>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603" name="Rectangle 602">
                <a:extLst>
                  <a:ext uri="{FF2B5EF4-FFF2-40B4-BE49-F238E27FC236}">
                    <a16:creationId xmlns:a16="http://schemas.microsoft.com/office/drawing/2014/main" id="{B0C2155A-B6AE-44CB-BB5E-75BD99F5383E}"/>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nvGrpSpPr>
              <p:cNvPr id="604" name="Group 603">
                <a:extLst>
                  <a:ext uri="{FF2B5EF4-FFF2-40B4-BE49-F238E27FC236}">
                    <a16:creationId xmlns:a16="http://schemas.microsoft.com/office/drawing/2014/main" id="{78FC4203-5A9D-47A2-AD20-F3ACFF0A9937}"/>
                  </a:ext>
                </a:extLst>
              </p:cNvPr>
              <p:cNvGrpSpPr/>
              <p:nvPr/>
            </p:nvGrpSpPr>
            <p:grpSpPr>
              <a:xfrm>
                <a:off x="1989961" y="1665409"/>
                <a:ext cx="413499" cy="266755"/>
                <a:chOff x="1371600" y="2038342"/>
                <a:chExt cx="609600" cy="393263"/>
              </a:xfrm>
            </p:grpSpPr>
            <p:cxnSp>
              <p:nvCxnSpPr>
                <p:cNvPr id="608" name="Straight Connector 607">
                  <a:extLst>
                    <a:ext uri="{FF2B5EF4-FFF2-40B4-BE49-F238E27FC236}">
                      <a16:creationId xmlns:a16="http://schemas.microsoft.com/office/drawing/2014/main" id="{34297296-88AA-4C59-9B7C-8C85A0ACAB5A}"/>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609" name="Straight Connector 608">
                  <a:extLst>
                    <a:ext uri="{FF2B5EF4-FFF2-40B4-BE49-F238E27FC236}">
                      <a16:creationId xmlns:a16="http://schemas.microsoft.com/office/drawing/2014/main" id="{A85899D2-2EB0-42C9-9B17-F17441339DE0}"/>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610" name="Straight Connector 609">
                  <a:extLst>
                    <a:ext uri="{FF2B5EF4-FFF2-40B4-BE49-F238E27FC236}">
                      <a16:creationId xmlns:a16="http://schemas.microsoft.com/office/drawing/2014/main" id="{BEF511CB-1288-4A5B-A773-37BA165BF5B8}"/>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611" name="Straight Connector 610">
                  <a:extLst>
                    <a:ext uri="{FF2B5EF4-FFF2-40B4-BE49-F238E27FC236}">
                      <a16:creationId xmlns:a16="http://schemas.microsoft.com/office/drawing/2014/main" id="{08259F11-EE59-4446-8809-DF7AE672D955}"/>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612" name="Straight Connector 611">
                  <a:extLst>
                    <a:ext uri="{FF2B5EF4-FFF2-40B4-BE49-F238E27FC236}">
                      <a16:creationId xmlns:a16="http://schemas.microsoft.com/office/drawing/2014/main" id="{385AC9F2-8FD0-4FD0-9438-2F168D124BB7}"/>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613" name="Straight Connector 612">
                  <a:extLst>
                    <a:ext uri="{FF2B5EF4-FFF2-40B4-BE49-F238E27FC236}">
                      <a16:creationId xmlns:a16="http://schemas.microsoft.com/office/drawing/2014/main" id="{F58AA554-B53E-4566-8F31-60D79B938BDC}"/>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614" name="Straight Connector 613">
                  <a:extLst>
                    <a:ext uri="{FF2B5EF4-FFF2-40B4-BE49-F238E27FC236}">
                      <a16:creationId xmlns:a16="http://schemas.microsoft.com/office/drawing/2014/main" id="{198420ED-0DF3-40D4-A6D6-1502DB97292E}"/>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615" name="Straight Connector 614">
                  <a:extLst>
                    <a:ext uri="{FF2B5EF4-FFF2-40B4-BE49-F238E27FC236}">
                      <a16:creationId xmlns:a16="http://schemas.microsoft.com/office/drawing/2014/main" id="{095676B1-8757-4072-A437-5D9F81178BF9}"/>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616" name="Straight Connector 615">
                  <a:extLst>
                    <a:ext uri="{FF2B5EF4-FFF2-40B4-BE49-F238E27FC236}">
                      <a16:creationId xmlns:a16="http://schemas.microsoft.com/office/drawing/2014/main" id="{AEE8CA79-C0A6-4861-BAFA-9C2B5667C460}"/>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605" name="Rectangle 604">
                <a:extLst>
                  <a:ext uri="{FF2B5EF4-FFF2-40B4-BE49-F238E27FC236}">
                    <a16:creationId xmlns:a16="http://schemas.microsoft.com/office/drawing/2014/main" id="{E0613257-19A6-48A2-93FD-23658641D6BA}"/>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606" name="Rectangle 605">
                <a:extLst>
                  <a:ext uri="{FF2B5EF4-FFF2-40B4-BE49-F238E27FC236}">
                    <a16:creationId xmlns:a16="http://schemas.microsoft.com/office/drawing/2014/main" id="{03DD8362-0F8B-48CD-93AA-D86CCA222840}"/>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607" name="Rectangle 606">
                <a:extLst>
                  <a:ext uri="{FF2B5EF4-FFF2-40B4-BE49-F238E27FC236}">
                    <a16:creationId xmlns:a16="http://schemas.microsoft.com/office/drawing/2014/main" id="{B37120B6-14C9-41D3-BDBC-0B35598DC96A}"/>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sp>
          <p:nvSpPr>
            <p:cNvPr id="601" name="Rectangle 600">
              <a:extLst>
                <a:ext uri="{FF2B5EF4-FFF2-40B4-BE49-F238E27FC236}">
                  <a16:creationId xmlns:a16="http://schemas.microsoft.com/office/drawing/2014/main" id="{7EAC41A0-DAAB-444C-A44D-8470EAA4F8D2}"/>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lvl="0" algn="ctr" defTabSz="1218966">
                <a:defRPr/>
              </a:pPr>
              <a:r>
                <a:rPr lang="en-US" sz="900" kern="0">
                  <a:solidFill>
                    <a:srgbClr val="353535"/>
                  </a:solidFill>
                  <a:latin typeface="Calibri"/>
                </a:rPr>
                <a:t>cache:1</a:t>
              </a:r>
            </a:p>
            <a:p>
              <a:pPr lvl="0" algn="ctr" defTabSz="1218966">
                <a:defRPr/>
              </a:pPr>
              <a:r>
                <a:rPr lang="en-US" sz="600" kern="0">
                  <a:solidFill>
                    <a:srgbClr val="353535"/>
                  </a:solidFill>
                  <a:latin typeface="Calibri"/>
                </a:rPr>
                <a:t>digest: 2re</a:t>
              </a:r>
            </a:p>
          </p:txBody>
        </p:sp>
      </p:grpSp>
      <p:grpSp>
        <p:nvGrpSpPr>
          <p:cNvPr id="635" name="Group 634">
            <a:extLst>
              <a:ext uri="{FF2B5EF4-FFF2-40B4-BE49-F238E27FC236}">
                <a16:creationId xmlns:a16="http://schemas.microsoft.com/office/drawing/2014/main" id="{82D8ACAE-B30B-4508-A3DF-873D6DB97B89}"/>
              </a:ext>
            </a:extLst>
          </p:cNvPr>
          <p:cNvGrpSpPr/>
          <p:nvPr/>
        </p:nvGrpSpPr>
        <p:grpSpPr>
          <a:xfrm>
            <a:off x="10085754" y="4851244"/>
            <a:ext cx="721037" cy="444217"/>
            <a:chOff x="3240661" y="1005909"/>
            <a:chExt cx="540854" cy="333210"/>
          </a:xfrm>
        </p:grpSpPr>
        <p:grpSp>
          <p:nvGrpSpPr>
            <p:cNvPr id="636" name="Group 635">
              <a:extLst>
                <a:ext uri="{FF2B5EF4-FFF2-40B4-BE49-F238E27FC236}">
                  <a16:creationId xmlns:a16="http://schemas.microsoft.com/office/drawing/2014/main" id="{E4F45113-FF3F-4E6A-9664-1D8D2E3E972E}"/>
                </a:ext>
              </a:extLst>
            </p:cNvPr>
            <p:cNvGrpSpPr/>
            <p:nvPr/>
          </p:nvGrpSpPr>
          <p:grpSpPr>
            <a:xfrm>
              <a:off x="3240661" y="1005909"/>
              <a:ext cx="540854" cy="333210"/>
              <a:chOff x="1926169" y="1632181"/>
              <a:chExt cx="540854" cy="333210"/>
            </a:xfrm>
          </p:grpSpPr>
          <p:sp>
            <p:nvSpPr>
              <p:cNvPr id="638" name="Rectangle 637">
                <a:extLst>
                  <a:ext uri="{FF2B5EF4-FFF2-40B4-BE49-F238E27FC236}">
                    <a16:creationId xmlns:a16="http://schemas.microsoft.com/office/drawing/2014/main" id="{4AEF4DD4-5154-44E6-8A74-BEDB58F90D93}"/>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639" name="Rectangle 638">
                <a:extLst>
                  <a:ext uri="{FF2B5EF4-FFF2-40B4-BE49-F238E27FC236}">
                    <a16:creationId xmlns:a16="http://schemas.microsoft.com/office/drawing/2014/main" id="{1AB64F00-EEBC-4289-9942-DD7265EFAFCB}"/>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nvGrpSpPr>
              <p:cNvPr id="640" name="Group 639">
                <a:extLst>
                  <a:ext uri="{FF2B5EF4-FFF2-40B4-BE49-F238E27FC236}">
                    <a16:creationId xmlns:a16="http://schemas.microsoft.com/office/drawing/2014/main" id="{A75DD98D-1847-43BA-BCBC-D1E44D20B2BC}"/>
                  </a:ext>
                </a:extLst>
              </p:cNvPr>
              <p:cNvGrpSpPr/>
              <p:nvPr/>
            </p:nvGrpSpPr>
            <p:grpSpPr>
              <a:xfrm>
                <a:off x="1989961" y="1665409"/>
                <a:ext cx="413499" cy="266755"/>
                <a:chOff x="1371600" y="2038342"/>
                <a:chExt cx="609600" cy="393263"/>
              </a:xfrm>
            </p:grpSpPr>
            <p:cxnSp>
              <p:nvCxnSpPr>
                <p:cNvPr id="644" name="Straight Connector 643">
                  <a:extLst>
                    <a:ext uri="{FF2B5EF4-FFF2-40B4-BE49-F238E27FC236}">
                      <a16:creationId xmlns:a16="http://schemas.microsoft.com/office/drawing/2014/main" id="{3A8E4F64-A386-4272-997A-1264F913F31F}"/>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645" name="Straight Connector 644">
                  <a:extLst>
                    <a:ext uri="{FF2B5EF4-FFF2-40B4-BE49-F238E27FC236}">
                      <a16:creationId xmlns:a16="http://schemas.microsoft.com/office/drawing/2014/main" id="{1EEB9503-A570-4CE0-9D49-BCE544C166BD}"/>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646" name="Straight Connector 645">
                  <a:extLst>
                    <a:ext uri="{FF2B5EF4-FFF2-40B4-BE49-F238E27FC236}">
                      <a16:creationId xmlns:a16="http://schemas.microsoft.com/office/drawing/2014/main" id="{5A747415-7B74-4F8E-A333-6BAD681A3FAD}"/>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647" name="Straight Connector 646">
                  <a:extLst>
                    <a:ext uri="{FF2B5EF4-FFF2-40B4-BE49-F238E27FC236}">
                      <a16:creationId xmlns:a16="http://schemas.microsoft.com/office/drawing/2014/main" id="{4C981DB9-B828-4545-A5B6-8C5B2B4ED1FE}"/>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648" name="Straight Connector 647">
                  <a:extLst>
                    <a:ext uri="{FF2B5EF4-FFF2-40B4-BE49-F238E27FC236}">
                      <a16:creationId xmlns:a16="http://schemas.microsoft.com/office/drawing/2014/main" id="{D3114C4F-C4D4-42B9-98E8-D5C4B8D3E197}"/>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649" name="Straight Connector 648">
                  <a:extLst>
                    <a:ext uri="{FF2B5EF4-FFF2-40B4-BE49-F238E27FC236}">
                      <a16:creationId xmlns:a16="http://schemas.microsoft.com/office/drawing/2014/main" id="{D535AEDA-6A5A-489F-A438-A21B5E2BC733}"/>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650" name="Straight Connector 649">
                  <a:extLst>
                    <a:ext uri="{FF2B5EF4-FFF2-40B4-BE49-F238E27FC236}">
                      <a16:creationId xmlns:a16="http://schemas.microsoft.com/office/drawing/2014/main" id="{102651DB-9756-4DD3-97F9-A5D9158F320B}"/>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651" name="Straight Connector 650">
                  <a:extLst>
                    <a:ext uri="{FF2B5EF4-FFF2-40B4-BE49-F238E27FC236}">
                      <a16:creationId xmlns:a16="http://schemas.microsoft.com/office/drawing/2014/main" id="{85A4D083-79B7-482C-B892-EABBA1FE19E9}"/>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652" name="Straight Connector 651">
                  <a:extLst>
                    <a:ext uri="{FF2B5EF4-FFF2-40B4-BE49-F238E27FC236}">
                      <a16:creationId xmlns:a16="http://schemas.microsoft.com/office/drawing/2014/main" id="{A31CCE6F-D63C-4493-A375-A9DCAE5F1E36}"/>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641" name="Rectangle 640">
                <a:extLst>
                  <a:ext uri="{FF2B5EF4-FFF2-40B4-BE49-F238E27FC236}">
                    <a16:creationId xmlns:a16="http://schemas.microsoft.com/office/drawing/2014/main" id="{7D7F07D7-F544-4CA7-85EA-F3CBD44A2A7E}"/>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642" name="Rectangle 641">
                <a:extLst>
                  <a:ext uri="{FF2B5EF4-FFF2-40B4-BE49-F238E27FC236}">
                    <a16:creationId xmlns:a16="http://schemas.microsoft.com/office/drawing/2014/main" id="{AF52D6C5-F596-437B-B67B-9600EF5E961E}"/>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643" name="Rectangle 642">
                <a:extLst>
                  <a:ext uri="{FF2B5EF4-FFF2-40B4-BE49-F238E27FC236}">
                    <a16:creationId xmlns:a16="http://schemas.microsoft.com/office/drawing/2014/main" id="{84AA2D3B-3436-4B70-A10B-E39A71192BB9}"/>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sp>
          <p:nvSpPr>
            <p:cNvPr id="637" name="Rectangle 636">
              <a:extLst>
                <a:ext uri="{FF2B5EF4-FFF2-40B4-BE49-F238E27FC236}">
                  <a16:creationId xmlns:a16="http://schemas.microsoft.com/office/drawing/2014/main" id="{F149E8A4-D810-4278-AC14-13C56AE3F31C}"/>
                </a:ext>
              </a:extLst>
            </p:cNvPr>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lvl="0" algn="ctr" defTabSz="1218966">
                <a:defRPr/>
              </a:pPr>
              <a:r>
                <a:rPr lang="en-US" sz="900" kern="0">
                  <a:solidFill>
                    <a:srgbClr val="353535"/>
                  </a:solidFill>
                  <a:latin typeface="Calibri"/>
                </a:rPr>
                <a:t>api:1</a:t>
              </a:r>
            </a:p>
            <a:p>
              <a:pPr lvl="0" algn="ctr" defTabSz="1218966">
                <a:defRPr/>
              </a:pPr>
              <a:r>
                <a:rPr lang="en-US" sz="600" kern="0">
                  <a:solidFill>
                    <a:srgbClr val="353535"/>
                  </a:solidFill>
                  <a:latin typeface="Calibri"/>
                </a:rPr>
                <a:t>digest: u82</a:t>
              </a:r>
            </a:p>
          </p:txBody>
        </p:sp>
      </p:grpSp>
      <p:grpSp>
        <p:nvGrpSpPr>
          <p:cNvPr id="653" name="Group 652">
            <a:extLst>
              <a:ext uri="{FF2B5EF4-FFF2-40B4-BE49-F238E27FC236}">
                <a16:creationId xmlns:a16="http://schemas.microsoft.com/office/drawing/2014/main" id="{7455D86C-A3CB-4263-83DC-D71AB0D68C1C}"/>
              </a:ext>
            </a:extLst>
          </p:cNvPr>
          <p:cNvGrpSpPr/>
          <p:nvPr/>
        </p:nvGrpSpPr>
        <p:grpSpPr>
          <a:xfrm>
            <a:off x="10808039" y="5257134"/>
            <a:ext cx="721037" cy="444217"/>
            <a:chOff x="3240661" y="1005909"/>
            <a:chExt cx="540854" cy="333210"/>
          </a:xfrm>
        </p:grpSpPr>
        <p:grpSp>
          <p:nvGrpSpPr>
            <p:cNvPr id="654" name="Group 653">
              <a:extLst>
                <a:ext uri="{FF2B5EF4-FFF2-40B4-BE49-F238E27FC236}">
                  <a16:creationId xmlns:a16="http://schemas.microsoft.com/office/drawing/2014/main" id="{2F05B247-5773-460D-BA76-B2F2B43441BA}"/>
                </a:ext>
              </a:extLst>
            </p:cNvPr>
            <p:cNvGrpSpPr/>
            <p:nvPr/>
          </p:nvGrpSpPr>
          <p:grpSpPr>
            <a:xfrm>
              <a:off x="3240661" y="1005909"/>
              <a:ext cx="540854" cy="333210"/>
              <a:chOff x="1926169" y="1632181"/>
              <a:chExt cx="540854" cy="333210"/>
            </a:xfrm>
          </p:grpSpPr>
          <p:sp>
            <p:nvSpPr>
              <p:cNvPr id="656" name="Rectangle 655">
                <a:extLst>
                  <a:ext uri="{FF2B5EF4-FFF2-40B4-BE49-F238E27FC236}">
                    <a16:creationId xmlns:a16="http://schemas.microsoft.com/office/drawing/2014/main" id="{5082AC53-84B9-4B28-9AB4-E0919DA54771}"/>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657" name="Rectangle 656">
                <a:extLst>
                  <a:ext uri="{FF2B5EF4-FFF2-40B4-BE49-F238E27FC236}">
                    <a16:creationId xmlns:a16="http://schemas.microsoft.com/office/drawing/2014/main" id="{401EE0B3-E46F-4757-AEAA-BBB3B7E7A729}"/>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nvGrpSpPr>
              <p:cNvPr id="658" name="Group 657">
                <a:extLst>
                  <a:ext uri="{FF2B5EF4-FFF2-40B4-BE49-F238E27FC236}">
                    <a16:creationId xmlns:a16="http://schemas.microsoft.com/office/drawing/2014/main" id="{4EF7B0B6-4781-4D7D-A3D0-CD3F9E50555C}"/>
                  </a:ext>
                </a:extLst>
              </p:cNvPr>
              <p:cNvGrpSpPr/>
              <p:nvPr/>
            </p:nvGrpSpPr>
            <p:grpSpPr>
              <a:xfrm>
                <a:off x="1989961" y="1665409"/>
                <a:ext cx="413499" cy="266755"/>
                <a:chOff x="1371600" y="2038342"/>
                <a:chExt cx="609600" cy="393263"/>
              </a:xfrm>
            </p:grpSpPr>
            <p:cxnSp>
              <p:nvCxnSpPr>
                <p:cNvPr id="662" name="Straight Connector 661">
                  <a:extLst>
                    <a:ext uri="{FF2B5EF4-FFF2-40B4-BE49-F238E27FC236}">
                      <a16:creationId xmlns:a16="http://schemas.microsoft.com/office/drawing/2014/main" id="{D792C117-3918-4B3C-AAF9-46C162209DAA}"/>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663" name="Straight Connector 662">
                  <a:extLst>
                    <a:ext uri="{FF2B5EF4-FFF2-40B4-BE49-F238E27FC236}">
                      <a16:creationId xmlns:a16="http://schemas.microsoft.com/office/drawing/2014/main" id="{A4380A3C-09E5-4CD6-B88C-245FD378E11D}"/>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664" name="Straight Connector 663">
                  <a:extLst>
                    <a:ext uri="{FF2B5EF4-FFF2-40B4-BE49-F238E27FC236}">
                      <a16:creationId xmlns:a16="http://schemas.microsoft.com/office/drawing/2014/main" id="{D5882EF2-A1D4-4AA8-AACA-221E6228BCAA}"/>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665" name="Straight Connector 664">
                  <a:extLst>
                    <a:ext uri="{FF2B5EF4-FFF2-40B4-BE49-F238E27FC236}">
                      <a16:creationId xmlns:a16="http://schemas.microsoft.com/office/drawing/2014/main" id="{FF3193D9-109C-4F1D-A7DF-2AFDD8F0737C}"/>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666" name="Straight Connector 665">
                  <a:extLst>
                    <a:ext uri="{FF2B5EF4-FFF2-40B4-BE49-F238E27FC236}">
                      <a16:creationId xmlns:a16="http://schemas.microsoft.com/office/drawing/2014/main" id="{BFBC5B20-7058-4BC7-A3D6-87C607CEDB33}"/>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667" name="Straight Connector 666">
                  <a:extLst>
                    <a:ext uri="{FF2B5EF4-FFF2-40B4-BE49-F238E27FC236}">
                      <a16:creationId xmlns:a16="http://schemas.microsoft.com/office/drawing/2014/main" id="{B5331952-1ADE-417B-AE15-7F1AC40F06CA}"/>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668" name="Straight Connector 667">
                  <a:extLst>
                    <a:ext uri="{FF2B5EF4-FFF2-40B4-BE49-F238E27FC236}">
                      <a16:creationId xmlns:a16="http://schemas.microsoft.com/office/drawing/2014/main" id="{7C4C1303-C892-4E97-942F-9570204AA3CD}"/>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669" name="Straight Connector 668">
                  <a:extLst>
                    <a:ext uri="{FF2B5EF4-FFF2-40B4-BE49-F238E27FC236}">
                      <a16:creationId xmlns:a16="http://schemas.microsoft.com/office/drawing/2014/main" id="{DF9BEF95-6B46-4C13-B6D6-DA39E81B6D47}"/>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670" name="Straight Connector 669">
                  <a:extLst>
                    <a:ext uri="{FF2B5EF4-FFF2-40B4-BE49-F238E27FC236}">
                      <a16:creationId xmlns:a16="http://schemas.microsoft.com/office/drawing/2014/main" id="{9FE40751-F014-4930-916A-8D22999B624D}"/>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659" name="Rectangle 658">
                <a:extLst>
                  <a:ext uri="{FF2B5EF4-FFF2-40B4-BE49-F238E27FC236}">
                    <a16:creationId xmlns:a16="http://schemas.microsoft.com/office/drawing/2014/main" id="{E20B93C6-58EE-424D-BDC9-E2FF6B748C63}"/>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660" name="Rectangle 659">
                <a:extLst>
                  <a:ext uri="{FF2B5EF4-FFF2-40B4-BE49-F238E27FC236}">
                    <a16:creationId xmlns:a16="http://schemas.microsoft.com/office/drawing/2014/main" id="{E2644066-662F-4013-A045-D381164167D3}"/>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661" name="Rectangle 660">
                <a:extLst>
                  <a:ext uri="{FF2B5EF4-FFF2-40B4-BE49-F238E27FC236}">
                    <a16:creationId xmlns:a16="http://schemas.microsoft.com/office/drawing/2014/main" id="{7CD5CC4E-4804-4325-B1AB-D4442B65E73D}"/>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sp>
          <p:nvSpPr>
            <p:cNvPr id="655" name="Rectangle 654">
              <a:extLst>
                <a:ext uri="{FF2B5EF4-FFF2-40B4-BE49-F238E27FC236}">
                  <a16:creationId xmlns:a16="http://schemas.microsoft.com/office/drawing/2014/main" id="{E01B3AA8-598D-447F-85D0-1B3CBF6B6CC3}"/>
                </a:ext>
              </a:extLst>
            </p:cNvPr>
            <p:cNvSpPr/>
            <p:nvPr/>
          </p:nvSpPr>
          <p:spPr>
            <a:xfrm>
              <a:off x="3347642" y="1092724"/>
              <a:ext cx="324240" cy="164616"/>
            </a:xfrm>
            <a:prstGeom prst="rect">
              <a:avLst/>
            </a:prstGeom>
            <a:solidFill>
              <a:srgbClr val="00B050"/>
            </a:solidFill>
            <a:ln w="25400" cap="flat" cmpd="sng" algn="ctr">
              <a:noFill/>
              <a:prstDash val="solid"/>
            </a:ln>
            <a:effectLst/>
          </p:spPr>
          <p:txBody>
            <a:bodyPr lIns="0" tIns="0" rIns="0" bIns="0" rtlCol="0" anchor="ctr"/>
            <a:lstStyle/>
            <a:p>
              <a:pPr lvl="0" algn="ctr" defTabSz="1218966">
                <a:defRPr/>
              </a:pPr>
              <a:r>
                <a:rPr lang="en-US" sz="900" kern="0">
                  <a:solidFill>
                    <a:srgbClr val="353535"/>
                  </a:solidFill>
                  <a:latin typeface="Calibri"/>
                </a:rPr>
                <a:t>cache:1</a:t>
              </a:r>
            </a:p>
            <a:p>
              <a:pPr lvl="0" algn="ctr" defTabSz="1218966">
                <a:defRPr/>
              </a:pPr>
              <a:r>
                <a:rPr lang="en-US" sz="600" kern="0">
                  <a:solidFill>
                    <a:srgbClr val="353535"/>
                  </a:solidFill>
                  <a:latin typeface="Calibri"/>
                </a:rPr>
                <a:t>digest: 2re</a:t>
              </a:r>
            </a:p>
          </p:txBody>
        </p:sp>
      </p:grpSp>
      <p:grpSp>
        <p:nvGrpSpPr>
          <p:cNvPr id="671" name="Group 670">
            <a:extLst>
              <a:ext uri="{FF2B5EF4-FFF2-40B4-BE49-F238E27FC236}">
                <a16:creationId xmlns:a16="http://schemas.microsoft.com/office/drawing/2014/main" id="{A6EDF266-E5E0-452B-AF70-58509EF10E0D}"/>
              </a:ext>
            </a:extLst>
          </p:cNvPr>
          <p:cNvGrpSpPr/>
          <p:nvPr/>
        </p:nvGrpSpPr>
        <p:grpSpPr>
          <a:xfrm>
            <a:off x="10808039" y="4851244"/>
            <a:ext cx="721037" cy="444217"/>
            <a:chOff x="3240661" y="1005909"/>
            <a:chExt cx="540854" cy="333210"/>
          </a:xfrm>
        </p:grpSpPr>
        <p:grpSp>
          <p:nvGrpSpPr>
            <p:cNvPr id="672" name="Group 671">
              <a:extLst>
                <a:ext uri="{FF2B5EF4-FFF2-40B4-BE49-F238E27FC236}">
                  <a16:creationId xmlns:a16="http://schemas.microsoft.com/office/drawing/2014/main" id="{DAA5F8C1-49BA-4151-B229-894FE2FA1C26}"/>
                </a:ext>
              </a:extLst>
            </p:cNvPr>
            <p:cNvGrpSpPr/>
            <p:nvPr/>
          </p:nvGrpSpPr>
          <p:grpSpPr>
            <a:xfrm>
              <a:off x="3240661" y="1005909"/>
              <a:ext cx="540854" cy="333210"/>
              <a:chOff x="1926169" y="1632181"/>
              <a:chExt cx="540854" cy="333210"/>
            </a:xfrm>
          </p:grpSpPr>
          <p:sp>
            <p:nvSpPr>
              <p:cNvPr id="674" name="Rectangle 673">
                <a:extLst>
                  <a:ext uri="{FF2B5EF4-FFF2-40B4-BE49-F238E27FC236}">
                    <a16:creationId xmlns:a16="http://schemas.microsoft.com/office/drawing/2014/main" id="{14A64E39-9096-45CD-AF40-7FA920C8AD8A}"/>
                  </a:ext>
                </a:extLst>
              </p:cNvPr>
              <p:cNvSpPr/>
              <p:nvPr/>
            </p:nvSpPr>
            <p:spPr>
              <a:xfrm flipV="1">
                <a:off x="2419352"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675" name="Rectangle 674">
                <a:extLst>
                  <a:ext uri="{FF2B5EF4-FFF2-40B4-BE49-F238E27FC236}">
                    <a16:creationId xmlns:a16="http://schemas.microsoft.com/office/drawing/2014/main" id="{14956C43-C119-4D7A-964D-0E5FD27B3F74}"/>
                  </a:ext>
                </a:extLst>
              </p:cNvPr>
              <p:cNvSpPr/>
              <p:nvPr/>
            </p:nvSpPr>
            <p:spPr>
              <a:xfrm>
                <a:off x="1935922" y="1668265"/>
                <a:ext cx="521577" cy="261042"/>
              </a:xfrm>
              <a:prstGeom prst="rect">
                <a:avLst/>
              </a:prstGeom>
              <a:solidFill>
                <a:srgbClr val="394D54"/>
              </a:solidFill>
              <a:ln w="19050" cap="flat" cmpd="sng" algn="ctr">
                <a:solidFill>
                  <a:srgbClr val="00B0F0"/>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nvGrpSpPr>
              <p:cNvPr id="676" name="Group 675">
                <a:extLst>
                  <a:ext uri="{FF2B5EF4-FFF2-40B4-BE49-F238E27FC236}">
                    <a16:creationId xmlns:a16="http://schemas.microsoft.com/office/drawing/2014/main" id="{F23D3BB3-7160-465A-B6DD-97E4B9B78AAA}"/>
                  </a:ext>
                </a:extLst>
              </p:cNvPr>
              <p:cNvGrpSpPr/>
              <p:nvPr/>
            </p:nvGrpSpPr>
            <p:grpSpPr>
              <a:xfrm>
                <a:off x="1989961" y="1665409"/>
                <a:ext cx="413499" cy="266755"/>
                <a:chOff x="1371600" y="2038342"/>
                <a:chExt cx="609600" cy="393263"/>
              </a:xfrm>
            </p:grpSpPr>
            <p:cxnSp>
              <p:nvCxnSpPr>
                <p:cNvPr id="680" name="Straight Connector 679">
                  <a:extLst>
                    <a:ext uri="{FF2B5EF4-FFF2-40B4-BE49-F238E27FC236}">
                      <a16:creationId xmlns:a16="http://schemas.microsoft.com/office/drawing/2014/main" id="{5CBF6B2E-A21B-4C1E-A58F-D7CEDF4D7570}"/>
                    </a:ext>
                  </a:extLst>
                </p:cNvPr>
                <p:cNvCxnSpPr/>
                <p:nvPr/>
              </p:nvCxnSpPr>
              <p:spPr>
                <a:xfrm>
                  <a:off x="1371600" y="2038350"/>
                  <a:ext cx="0" cy="393255"/>
                </a:xfrm>
                <a:prstGeom prst="line">
                  <a:avLst/>
                </a:prstGeom>
                <a:noFill/>
                <a:ln w="19050" cap="flat" cmpd="sng" algn="ctr">
                  <a:solidFill>
                    <a:srgbClr val="00B0F0"/>
                  </a:solidFill>
                  <a:prstDash val="solid"/>
                </a:ln>
                <a:effectLst/>
              </p:spPr>
            </p:cxnSp>
            <p:cxnSp>
              <p:nvCxnSpPr>
                <p:cNvPr id="681" name="Straight Connector 680">
                  <a:extLst>
                    <a:ext uri="{FF2B5EF4-FFF2-40B4-BE49-F238E27FC236}">
                      <a16:creationId xmlns:a16="http://schemas.microsoft.com/office/drawing/2014/main" id="{877FA19D-E106-4F15-B23F-2CBB8D41812D}"/>
                    </a:ext>
                  </a:extLst>
                </p:cNvPr>
                <p:cNvCxnSpPr/>
                <p:nvPr/>
              </p:nvCxnSpPr>
              <p:spPr>
                <a:xfrm>
                  <a:off x="1447800" y="2038349"/>
                  <a:ext cx="0" cy="393255"/>
                </a:xfrm>
                <a:prstGeom prst="line">
                  <a:avLst/>
                </a:prstGeom>
                <a:noFill/>
                <a:ln w="19050" cap="flat" cmpd="sng" algn="ctr">
                  <a:solidFill>
                    <a:srgbClr val="00B0F0"/>
                  </a:solidFill>
                  <a:prstDash val="solid"/>
                </a:ln>
                <a:effectLst/>
              </p:spPr>
            </p:cxnSp>
            <p:cxnSp>
              <p:nvCxnSpPr>
                <p:cNvPr id="682" name="Straight Connector 681">
                  <a:extLst>
                    <a:ext uri="{FF2B5EF4-FFF2-40B4-BE49-F238E27FC236}">
                      <a16:creationId xmlns:a16="http://schemas.microsoft.com/office/drawing/2014/main" id="{F649C8C4-F901-4DD8-AD0B-A2CDD5007813}"/>
                    </a:ext>
                  </a:extLst>
                </p:cNvPr>
                <p:cNvCxnSpPr/>
                <p:nvPr/>
              </p:nvCxnSpPr>
              <p:spPr>
                <a:xfrm>
                  <a:off x="1524000" y="2038348"/>
                  <a:ext cx="0" cy="393255"/>
                </a:xfrm>
                <a:prstGeom prst="line">
                  <a:avLst/>
                </a:prstGeom>
                <a:noFill/>
                <a:ln w="19050" cap="flat" cmpd="sng" algn="ctr">
                  <a:solidFill>
                    <a:srgbClr val="00B0F0"/>
                  </a:solidFill>
                  <a:prstDash val="solid"/>
                </a:ln>
                <a:effectLst/>
              </p:spPr>
            </p:cxnSp>
            <p:cxnSp>
              <p:nvCxnSpPr>
                <p:cNvPr id="683" name="Straight Connector 682">
                  <a:extLst>
                    <a:ext uri="{FF2B5EF4-FFF2-40B4-BE49-F238E27FC236}">
                      <a16:creationId xmlns:a16="http://schemas.microsoft.com/office/drawing/2014/main" id="{B1F28E71-F97D-44CA-97F1-967A270F38E5}"/>
                    </a:ext>
                  </a:extLst>
                </p:cNvPr>
                <p:cNvCxnSpPr/>
                <p:nvPr/>
              </p:nvCxnSpPr>
              <p:spPr>
                <a:xfrm>
                  <a:off x="1600200" y="2038347"/>
                  <a:ext cx="0" cy="393255"/>
                </a:xfrm>
                <a:prstGeom prst="line">
                  <a:avLst/>
                </a:prstGeom>
                <a:noFill/>
                <a:ln w="19050" cap="flat" cmpd="sng" algn="ctr">
                  <a:solidFill>
                    <a:srgbClr val="00B0F0"/>
                  </a:solidFill>
                  <a:prstDash val="solid"/>
                </a:ln>
                <a:effectLst/>
              </p:spPr>
            </p:cxnSp>
            <p:cxnSp>
              <p:nvCxnSpPr>
                <p:cNvPr id="684" name="Straight Connector 683">
                  <a:extLst>
                    <a:ext uri="{FF2B5EF4-FFF2-40B4-BE49-F238E27FC236}">
                      <a16:creationId xmlns:a16="http://schemas.microsoft.com/office/drawing/2014/main" id="{6E250D45-7B99-4A88-AAAB-698D4CD20653}"/>
                    </a:ext>
                  </a:extLst>
                </p:cNvPr>
                <p:cNvCxnSpPr/>
                <p:nvPr/>
              </p:nvCxnSpPr>
              <p:spPr>
                <a:xfrm>
                  <a:off x="1676400" y="2038346"/>
                  <a:ext cx="0" cy="393255"/>
                </a:xfrm>
                <a:prstGeom prst="line">
                  <a:avLst/>
                </a:prstGeom>
                <a:noFill/>
                <a:ln w="19050" cap="flat" cmpd="sng" algn="ctr">
                  <a:solidFill>
                    <a:srgbClr val="00B0F0"/>
                  </a:solidFill>
                  <a:prstDash val="solid"/>
                </a:ln>
                <a:effectLst/>
              </p:spPr>
            </p:cxnSp>
            <p:cxnSp>
              <p:nvCxnSpPr>
                <p:cNvPr id="685" name="Straight Connector 684">
                  <a:extLst>
                    <a:ext uri="{FF2B5EF4-FFF2-40B4-BE49-F238E27FC236}">
                      <a16:creationId xmlns:a16="http://schemas.microsoft.com/office/drawing/2014/main" id="{7692B209-22A1-4DCE-88C3-E6948A220275}"/>
                    </a:ext>
                  </a:extLst>
                </p:cNvPr>
                <p:cNvCxnSpPr/>
                <p:nvPr/>
              </p:nvCxnSpPr>
              <p:spPr>
                <a:xfrm>
                  <a:off x="1752600" y="2038345"/>
                  <a:ext cx="0" cy="393255"/>
                </a:xfrm>
                <a:prstGeom prst="line">
                  <a:avLst/>
                </a:prstGeom>
                <a:noFill/>
                <a:ln w="19050" cap="flat" cmpd="sng" algn="ctr">
                  <a:solidFill>
                    <a:srgbClr val="00B0F0"/>
                  </a:solidFill>
                  <a:prstDash val="solid"/>
                </a:ln>
                <a:effectLst/>
              </p:spPr>
            </p:cxnSp>
            <p:cxnSp>
              <p:nvCxnSpPr>
                <p:cNvPr id="686" name="Straight Connector 685">
                  <a:extLst>
                    <a:ext uri="{FF2B5EF4-FFF2-40B4-BE49-F238E27FC236}">
                      <a16:creationId xmlns:a16="http://schemas.microsoft.com/office/drawing/2014/main" id="{42488A63-F6C0-4DA1-8FCF-14687A479407}"/>
                    </a:ext>
                  </a:extLst>
                </p:cNvPr>
                <p:cNvCxnSpPr/>
                <p:nvPr/>
              </p:nvCxnSpPr>
              <p:spPr>
                <a:xfrm>
                  <a:off x="1828800" y="2038344"/>
                  <a:ext cx="0" cy="393255"/>
                </a:xfrm>
                <a:prstGeom prst="line">
                  <a:avLst/>
                </a:prstGeom>
                <a:noFill/>
                <a:ln w="19050" cap="flat" cmpd="sng" algn="ctr">
                  <a:solidFill>
                    <a:srgbClr val="00B0F0"/>
                  </a:solidFill>
                  <a:prstDash val="solid"/>
                </a:ln>
                <a:effectLst/>
              </p:spPr>
            </p:cxnSp>
            <p:cxnSp>
              <p:nvCxnSpPr>
                <p:cNvPr id="687" name="Straight Connector 686">
                  <a:extLst>
                    <a:ext uri="{FF2B5EF4-FFF2-40B4-BE49-F238E27FC236}">
                      <a16:creationId xmlns:a16="http://schemas.microsoft.com/office/drawing/2014/main" id="{73A65581-206A-4AAD-A473-E4357B6F7994}"/>
                    </a:ext>
                  </a:extLst>
                </p:cNvPr>
                <p:cNvCxnSpPr/>
                <p:nvPr/>
              </p:nvCxnSpPr>
              <p:spPr>
                <a:xfrm>
                  <a:off x="1905000" y="2038343"/>
                  <a:ext cx="0" cy="393255"/>
                </a:xfrm>
                <a:prstGeom prst="line">
                  <a:avLst/>
                </a:prstGeom>
                <a:noFill/>
                <a:ln w="19050" cap="flat" cmpd="sng" algn="ctr">
                  <a:solidFill>
                    <a:srgbClr val="00B0F0"/>
                  </a:solidFill>
                  <a:prstDash val="solid"/>
                </a:ln>
                <a:effectLst/>
              </p:spPr>
            </p:cxnSp>
            <p:cxnSp>
              <p:nvCxnSpPr>
                <p:cNvPr id="688" name="Straight Connector 687">
                  <a:extLst>
                    <a:ext uri="{FF2B5EF4-FFF2-40B4-BE49-F238E27FC236}">
                      <a16:creationId xmlns:a16="http://schemas.microsoft.com/office/drawing/2014/main" id="{369C0898-5666-449C-8403-3F0BB978FBA7}"/>
                    </a:ext>
                  </a:extLst>
                </p:cNvPr>
                <p:cNvCxnSpPr/>
                <p:nvPr/>
              </p:nvCxnSpPr>
              <p:spPr>
                <a:xfrm>
                  <a:off x="1981200" y="2038342"/>
                  <a:ext cx="0" cy="393255"/>
                </a:xfrm>
                <a:prstGeom prst="line">
                  <a:avLst/>
                </a:prstGeom>
                <a:noFill/>
                <a:ln w="19050" cap="flat" cmpd="sng" algn="ctr">
                  <a:solidFill>
                    <a:srgbClr val="00B0F0"/>
                  </a:solidFill>
                  <a:prstDash val="solid"/>
                </a:ln>
                <a:effectLst/>
              </p:spPr>
            </p:cxnSp>
          </p:grpSp>
          <p:sp>
            <p:nvSpPr>
              <p:cNvPr id="677" name="Rectangle 676">
                <a:extLst>
                  <a:ext uri="{FF2B5EF4-FFF2-40B4-BE49-F238E27FC236}">
                    <a16:creationId xmlns:a16="http://schemas.microsoft.com/office/drawing/2014/main" id="{EB49971A-CD80-453E-8816-34C263BEC66E}"/>
                  </a:ext>
                </a:extLst>
              </p:cNvPr>
              <p:cNvSpPr/>
              <p:nvPr/>
            </p:nvSpPr>
            <p:spPr>
              <a:xfrm flipV="1">
                <a:off x="1926169" y="1919672"/>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678" name="Rectangle 677">
                <a:extLst>
                  <a:ext uri="{FF2B5EF4-FFF2-40B4-BE49-F238E27FC236}">
                    <a16:creationId xmlns:a16="http://schemas.microsoft.com/office/drawing/2014/main" id="{3B9269A3-D342-44A4-9A94-2147F0A4F248}"/>
                  </a:ext>
                </a:extLst>
              </p:cNvPr>
              <p:cNvSpPr/>
              <p:nvPr/>
            </p:nvSpPr>
            <p:spPr>
              <a:xfrm flipV="1">
                <a:off x="1926169"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679" name="Rectangle 678">
                <a:extLst>
                  <a:ext uri="{FF2B5EF4-FFF2-40B4-BE49-F238E27FC236}">
                    <a16:creationId xmlns:a16="http://schemas.microsoft.com/office/drawing/2014/main" id="{B57CD542-5732-4640-A5EE-2DC793D0F286}"/>
                  </a:ext>
                </a:extLst>
              </p:cNvPr>
              <p:cNvSpPr/>
              <p:nvPr/>
            </p:nvSpPr>
            <p:spPr>
              <a:xfrm flipV="1">
                <a:off x="2420412" y="1632181"/>
                <a:ext cx="46611" cy="45719"/>
              </a:xfrm>
              <a:prstGeom prst="rect">
                <a:avLst/>
              </a:prstGeom>
              <a:solidFill>
                <a:srgbClr val="00B0F0"/>
              </a:solidFill>
              <a:ln w="25400" cap="flat" cmpd="sng" algn="ctr">
                <a:noFill/>
                <a:prstDash val="solid"/>
              </a:ln>
              <a:effectLst/>
            </p:spPr>
            <p:txBody>
              <a:bodyPr rtlCol="0" anchor="ctr"/>
              <a:lstStyle/>
              <a:p>
                <a:pPr algn="ctr" defTabSz="1218966">
                  <a:defRPr/>
                </a:pPr>
                <a:endParaRPr lang="en-US" sz="2400" kern="0">
                  <a:solidFill>
                    <a:sysClr val="windowText" lastClr="000000"/>
                  </a:solidFill>
                  <a:latin typeface="Calibri"/>
                </a:endParaRPr>
              </a:p>
            </p:txBody>
          </p:sp>
        </p:grpSp>
        <p:sp>
          <p:nvSpPr>
            <p:cNvPr id="673" name="Rectangle 672">
              <a:extLst>
                <a:ext uri="{FF2B5EF4-FFF2-40B4-BE49-F238E27FC236}">
                  <a16:creationId xmlns:a16="http://schemas.microsoft.com/office/drawing/2014/main" id="{87CCD053-0AC2-44B3-868F-A2E962BD17DE}"/>
                </a:ext>
              </a:extLst>
            </p:cNvPr>
            <p:cNvSpPr/>
            <p:nvPr/>
          </p:nvSpPr>
          <p:spPr>
            <a:xfrm>
              <a:off x="3347642" y="1092724"/>
              <a:ext cx="324240" cy="164616"/>
            </a:xfrm>
            <a:prstGeom prst="rect">
              <a:avLst/>
            </a:prstGeom>
            <a:solidFill>
              <a:srgbClr val="FFC000"/>
            </a:solidFill>
            <a:ln w="25400" cap="flat" cmpd="sng" algn="ctr">
              <a:noFill/>
              <a:prstDash val="solid"/>
            </a:ln>
            <a:effectLst/>
          </p:spPr>
          <p:txBody>
            <a:bodyPr lIns="0" tIns="0" rIns="0" bIns="0" rtlCol="0" anchor="ctr"/>
            <a:lstStyle/>
            <a:p>
              <a:pPr lvl="0" algn="ctr" defTabSz="1218966">
                <a:defRPr/>
              </a:pPr>
              <a:r>
                <a:rPr lang="en-US" sz="900" kern="0">
                  <a:solidFill>
                    <a:srgbClr val="353535"/>
                  </a:solidFill>
                  <a:latin typeface="Calibri"/>
                </a:rPr>
                <a:t>api:1</a:t>
              </a:r>
            </a:p>
            <a:p>
              <a:pPr lvl="0" algn="ctr" defTabSz="1218966">
                <a:defRPr/>
              </a:pPr>
              <a:r>
                <a:rPr lang="en-US" sz="600" kern="0">
                  <a:solidFill>
                    <a:srgbClr val="353535"/>
                  </a:solidFill>
                  <a:latin typeface="Calibri"/>
                </a:rPr>
                <a:t>digest: u82</a:t>
              </a:r>
            </a:p>
          </p:txBody>
        </p:sp>
      </p:grpSp>
      <p:sp>
        <p:nvSpPr>
          <p:cNvPr id="708" name="Rectangle 707">
            <a:extLst>
              <a:ext uri="{FF2B5EF4-FFF2-40B4-BE49-F238E27FC236}">
                <a16:creationId xmlns:a16="http://schemas.microsoft.com/office/drawing/2014/main" id="{CDBAE918-4F61-43D3-B89C-8AAA1586E8A5}"/>
              </a:ext>
            </a:extLst>
          </p:cNvPr>
          <p:cNvSpPr/>
          <p:nvPr/>
        </p:nvSpPr>
        <p:spPr>
          <a:xfrm>
            <a:off x="8748586" y="1644434"/>
            <a:ext cx="1293329" cy="1057137"/>
          </a:xfrm>
          <a:prstGeom prst="rect">
            <a:avLst/>
          </a:prstGeom>
          <a:solidFill>
            <a:schemeClr val="bg1"/>
          </a:solidFill>
          <a:ln w="12700" cap="flat" cmpd="sng" algn="ctr">
            <a:solidFill>
              <a:srgbClr val="32788F"/>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707" name="Flowchart: Alternate Process 706">
            <a:extLst>
              <a:ext uri="{FF2B5EF4-FFF2-40B4-BE49-F238E27FC236}">
                <a16:creationId xmlns:a16="http://schemas.microsoft.com/office/drawing/2014/main" id="{F63F8A07-B38E-48CE-B137-A8BF67F1F136}"/>
              </a:ext>
            </a:extLst>
          </p:cNvPr>
          <p:cNvSpPr/>
          <p:nvPr/>
        </p:nvSpPr>
        <p:spPr>
          <a:xfrm>
            <a:off x="8754309" y="1471999"/>
            <a:ext cx="1011979" cy="256684"/>
          </a:xfrm>
          <a:prstGeom prst="flowChartAlternateProcess">
            <a:avLst/>
          </a:prstGeom>
          <a:solidFill>
            <a:schemeClr val="bg1"/>
          </a:solidFill>
          <a:ln w="19050" cap="flat" cmpd="sng" algn="ctr">
            <a:solidFill>
              <a:srgbClr val="00506E"/>
            </a:solidFill>
            <a:prstDash val="solid"/>
          </a:ln>
          <a:effectLst/>
        </p:spPr>
        <p:txBody>
          <a:bodyPr rtlCol="0" anchor="ctr"/>
          <a:lstStyle/>
          <a:p>
            <a:pPr defTabSz="1218966">
              <a:defRPr/>
            </a:pPr>
            <a:r>
              <a:rPr lang="en-US" sz="1079" b="1" kern="0">
                <a:solidFill>
                  <a:prstClr val="black"/>
                </a:solidFill>
                <a:latin typeface="Calibri"/>
              </a:rPr>
              <a:t>Image Cache</a:t>
            </a:r>
          </a:p>
        </p:txBody>
      </p:sp>
      <p:sp>
        <p:nvSpPr>
          <p:cNvPr id="712" name="Rectangle 711">
            <a:extLst>
              <a:ext uri="{FF2B5EF4-FFF2-40B4-BE49-F238E27FC236}">
                <a16:creationId xmlns:a16="http://schemas.microsoft.com/office/drawing/2014/main" id="{0B295AC2-2B37-4EAE-A42A-C4826A17ED46}"/>
              </a:ext>
            </a:extLst>
          </p:cNvPr>
          <p:cNvSpPr/>
          <p:nvPr/>
        </p:nvSpPr>
        <p:spPr>
          <a:xfrm>
            <a:off x="8765924" y="3344752"/>
            <a:ext cx="1293329" cy="1057137"/>
          </a:xfrm>
          <a:prstGeom prst="rect">
            <a:avLst/>
          </a:prstGeom>
          <a:solidFill>
            <a:schemeClr val="bg1"/>
          </a:solidFill>
          <a:ln w="12700" cap="flat" cmpd="sng" algn="ctr">
            <a:solidFill>
              <a:srgbClr val="32788F"/>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713" name="Flowchart: Alternate Process 712">
            <a:extLst>
              <a:ext uri="{FF2B5EF4-FFF2-40B4-BE49-F238E27FC236}">
                <a16:creationId xmlns:a16="http://schemas.microsoft.com/office/drawing/2014/main" id="{0C9BFD05-AECE-444C-B340-8CFACF0FBD89}"/>
              </a:ext>
            </a:extLst>
          </p:cNvPr>
          <p:cNvSpPr/>
          <p:nvPr/>
        </p:nvSpPr>
        <p:spPr>
          <a:xfrm>
            <a:off x="8771645" y="3172317"/>
            <a:ext cx="1011979" cy="256684"/>
          </a:xfrm>
          <a:prstGeom prst="flowChartAlternateProcess">
            <a:avLst/>
          </a:prstGeom>
          <a:solidFill>
            <a:schemeClr val="bg1"/>
          </a:solidFill>
          <a:ln w="19050" cap="flat" cmpd="sng" algn="ctr">
            <a:solidFill>
              <a:srgbClr val="00506E"/>
            </a:solidFill>
            <a:prstDash val="solid"/>
          </a:ln>
          <a:effectLst/>
        </p:spPr>
        <p:txBody>
          <a:bodyPr rtlCol="0" anchor="ctr"/>
          <a:lstStyle/>
          <a:p>
            <a:pPr defTabSz="1218966">
              <a:defRPr/>
            </a:pPr>
            <a:r>
              <a:rPr lang="en-US" sz="1079" b="1" kern="0">
                <a:solidFill>
                  <a:prstClr val="black"/>
                </a:solidFill>
                <a:latin typeface="Calibri"/>
              </a:rPr>
              <a:t>Image Cache</a:t>
            </a:r>
          </a:p>
        </p:txBody>
      </p:sp>
      <p:sp>
        <p:nvSpPr>
          <p:cNvPr id="717" name="Rectangle 716">
            <a:extLst>
              <a:ext uri="{FF2B5EF4-FFF2-40B4-BE49-F238E27FC236}">
                <a16:creationId xmlns:a16="http://schemas.microsoft.com/office/drawing/2014/main" id="{75DB38AB-91D9-4612-B2BF-4E84CFF1CC4B}"/>
              </a:ext>
            </a:extLst>
          </p:cNvPr>
          <p:cNvSpPr/>
          <p:nvPr/>
        </p:nvSpPr>
        <p:spPr>
          <a:xfrm>
            <a:off x="8783261" y="5045069"/>
            <a:ext cx="1293329" cy="1057137"/>
          </a:xfrm>
          <a:prstGeom prst="rect">
            <a:avLst/>
          </a:prstGeom>
          <a:solidFill>
            <a:schemeClr val="bg1"/>
          </a:solidFill>
          <a:ln w="12700" cap="flat" cmpd="sng" algn="ctr">
            <a:solidFill>
              <a:srgbClr val="32788F"/>
            </a:solidFill>
            <a:prstDash val="solid"/>
          </a:ln>
          <a:effectLst/>
        </p:spPr>
        <p:txBody>
          <a:bodyPr rtlCol="0" anchor="ctr"/>
          <a:lstStyle/>
          <a:p>
            <a:pPr algn="ctr" defTabSz="1218966">
              <a:defRPr/>
            </a:pPr>
            <a:endParaRPr lang="en-US" sz="2400" kern="0">
              <a:solidFill>
                <a:sysClr val="windowText" lastClr="000000"/>
              </a:solidFill>
              <a:latin typeface="Calibri"/>
            </a:endParaRPr>
          </a:p>
        </p:txBody>
      </p:sp>
      <p:sp>
        <p:nvSpPr>
          <p:cNvPr id="718" name="Flowchart: Alternate Process 717">
            <a:extLst>
              <a:ext uri="{FF2B5EF4-FFF2-40B4-BE49-F238E27FC236}">
                <a16:creationId xmlns:a16="http://schemas.microsoft.com/office/drawing/2014/main" id="{40B065B7-5E5B-459B-93F7-371BE578C8BB}"/>
              </a:ext>
            </a:extLst>
          </p:cNvPr>
          <p:cNvSpPr/>
          <p:nvPr/>
        </p:nvSpPr>
        <p:spPr>
          <a:xfrm>
            <a:off x="8788983" y="4872635"/>
            <a:ext cx="1011979" cy="256684"/>
          </a:xfrm>
          <a:prstGeom prst="flowChartAlternateProcess">
            <a:avLst/>
          </a:prstGeom>
          <a:solidFill>
            <a:schemeClr val="bg1"/>
          </a:solidFill>
          <a:ln w="19050" cap="flat" cmpd="sng" algn="ctr">
            <a:solidFill>
              <a:srgbClr val="00506E"/>
            </a:solidFill>
            <a:prstDash val="solid"/>
          </a:ln>
          <a:effectLst/>
        </p:spPr>
        <p:txBody>
          <a:bodyPr rtlCol="0" anchor="ctr"/>
          <a:lstStyle/>
          <a:p>
            <a:pPr defTabSz="1218966">
              <a:defRPr/>
            </a:pPr>
            <a:r>
              <a:rPr lang="en-US" sz="1079" b="1" kern="0">
                <a:solidFill>
                  <a:prstClr val="black"/>
                </a:solidFill>
                <a:latin typeface="Calibri"/>
              </a:rPr>
              <a:t>Image Cache</a:t>
            </a:r>
          </a:p>
        </p:txBody>
      </p:sp>
      <p:sp>
        <p:nvSpPr>
          <p:cNvPr id="724" name="Flowchart: Alternate Process 723">
            <a:extLst>
              <a:ext uri="{FF2B5EF4-FFF2-40B4-BE49-F238E27FC236}">
                <a16:creationId xmlns:a16="http://schemas.microsoft.com/office/drawing/2014/main" id="{213B451D-F318-41FA-8928-A88E160B3432}"/>
              </a:ext>
            </a:extLst>
          </p:cNvPr>
          <p:cNvSpPr/>
          <p:nvPr/>
        </p:nvSpPr>
        <p:spPr>
          <a:xfrm>
            <a:off x="7160845" y="1419374"/>
            <a:ext cx="836059" cy="4722016"/>
          </a:xfrm>
          <a:prstGeom prst="flowChartAlternateProcess">
            <a:avLst/>
          </a:prstGeom>
          <a:solidFill>
            <a:sysClr val="window" lastClr="FFFFFF"/>
          </a:solidFill>
          <a:ln w="19050" cap="flat" cmpd="sng" algn="ctr">
            <a:solidFill>
              <a:srgbClr val="00506E"/>
            </a:solidFill>
            <a:prstDash val="solid"/>
          </a:ln>
          <a:effectLst/>
        </p:spPr>
        <p:txBody>
          <a:bodyPr rtlCol="0" anchor="ctr"/>
          <a:lstStyle/>
          <a:p>
            <a:pPr defTabSz="1218966">
              <a:defRPr/>
            </a:pPr>
            <a:endParaRPr lang="en-US" sz="1467" b="1" kern="0">
              <a:solidFill>
                <a:prstClr val="black"/>
              </a:solidFill>
              <a:latin typeface="Lucida Console" panose="020B0609040504020204" pitchFamily="49" charset="0"/>
            </a:endParaRPr>
          </a:p>
        </p:txBody>
      </p:sp>
      <p:sp>
        <p:nvSpPr>
          <p:cNvPr id="1385" name="Can 220"/>
          <p:cNvSpPr/>
          <p:nvPr/>
        </p:nvSpPr>
        <p:spPr>
          <a:xfrm>
            <a:off x="7189315" y="4830116"/>
            <a:ext cx="775215" cy="1171465"/>
          </a:xfrm>
          <a:prstGeom prst="can">
            <a:avLst/>
          </a:prstGeom>
          <a:ln/>
        </p:spPr>
        <p:style>
          <a:lnRef idx="2">
            <a:schemeClr val="accent1"/>
          </a:lnRef>
          <a:fillRef idx="1">
            <a:schemeClr val="lt1"/>
          </a:fillRef>
          <a:effectRef idx="0">
            <a:schemeClr val="accent1"/>
          </a:effectRef>
          <a:fontRef idx="minor">
            <a:schemeClr val="dk1"/>
          </a:fontRef>
        </p:style>
        <p:txBody>
          <a:bodyPr rtlCol="0" anchor="ctr"/>
          <a:lstStyle/>
          <a:p>
            <a:pPr algn="ctr" defTabSz="1218966">
              <a:defRPr/>
            </a:pPr>
            <a:endParaRPr lang="en-US" sz="2400" kern="0">
              <a:solidFill>
                <a:sysClr val="windowText" lastClr="000000"/>
              </a:solidFill>
              <a:latin typeface="Calibri"/>
            </a:endParaRPr>
          </a:p>
        </p:txBody>
      </p:sp>
      <p:pic>
        <p:nvPicPr>
          <p:cNvPr id="1026" name="Picture 2" descr="See the source image">
            <a:extLst>
              <a:ext uri="{FF2B5EF4-FFF2-40B4-BE49-F238E27FC236}">
                <a16:creationId xmlns:a16="http://schemas.microsoft.com/office/drawing/2014/main" id="{BB5DDECB-A17A-4956-8FF9-CEA0EF13AF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7424076" y="3273868"/>
            <a:ext cx="569208" cy="56920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Top Corners One Rounded and One Snipped 4">
            <a:extLst>
              <a:ext uri="{FF2B5EF4-FFF2-40B4-BE49-F238E27FC236}">
                <a16:creationId xmlns:a16="http://schemas.microsoft.com/office/drawing/2014/main" id="{A1E4EC40-18A7-4F9A-B5A5-B35AF6470452}"/>
              </a:ext>
            </a:extLst>
          </p:cNvPr>
          <p:cNvSpPr/>
          <p:nvPr/>
        </p:nvSpPr>
        <p:spPr bwMode="auto">
          <a:xfrm>
            <a:off x="2180281" y="1520019"/>
            <a:ext cx="1603876" cy="1114328"/>
          </a:xfrm>
          <a:prstGeom prst="snip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defTabSz="914080" fontAlgn="base">
              <a:lnSpc>
                <a:spcPct val="90000"/>
              </a:lnSpc>
              <a:spcBef>
                <a:spcPct val="0"/>
              </a:spcBef>
              <a:spcAft>
                <a:spcPct val="0"/>
              </a:spcAft>
              <a:tabLst>
                <a:tab pos="168068" algn="l"/>
                <a:tab pos="896364" algn="l"/>
              </a:tabLst>
            </a:pPr>
            <a:r>
              <a:rPr lang="en-US" sz="1568">
                <a:gradFill>
                  <a:gsLst>
                    <a:gs pos="0">
                      <a:srgbClr val="FFFFFF"/>
                    </a:gs>
                    <a:gs pos="100000">
                      <a:srgbClr val="FFFFFF"/>
                    </a:gs>
                  </a:gsLst>
                  <a:lin ang="5400000" scaled="0"/>
                </a:gradFill>
                <a:ea typeface="Segoe UI" pitchFamily="34" charset="0"/>
                <a:cs typeface="Segoe UI" pitchFamily="34" charset="0"/>
              </a:rPr>
              <a:t>Deploy:</a:t>
            </a:r>
          </a:p>
          <a:p>
            <a:pPr defTabSz="914080" fontAlgn="base">
              <a:lnSpc>
                <a:spcPct val="90000"/>
              </a:lnSpc>
              <a:spcBef>
                <a:spcPct val="0"/>
              </a:spcBef>
              <a:spcAft>
                <a:spcPct val="0"/>
              </a:spcAft>
              <a:tabLst>
                <a:tab pos="168068" algn="l"/>
                <a:tab pos="896364" algn="l"/>
              </a:tabLst>
            </a:pPr>
            <a:r>
              <a:rPr lang="en-US" sz="1568">
                <a:gradFill>
                  <a:gsLst>
                    <a:gs pos="0">
                      <a:srgbClr val="FFFFFF"/>
                    </a:gs>
                    <a:gs pos="100000">
                      <a:srgbClr val="FFFFFF"/>
                    </a:gs>
                  </a:gsLst>
                  <a:lin ang="5400000" scaled="0"/>
                </a:gradFill>
                <a:ea typeface="Segoe UI" pitchFamily="34" charset="0"/>
                <a:cs typeface="Segoe UI" pitchFamily="34" charset="0"/>
              </a:rPr>
              <a:t>	web:1	x3</a:t>
            </a:r>
          </a:p>
          <a:p>
            <a:pPr defTabSz="914080" fontAlgn="base">
              <a:lnSpc>
                <a:spcPct val="90000"/>
              </a:lnSpc>
              <a:spcBef>
                <a:spcPct val="0"/>
              </a:spcBef>
              <a:spcAft>
                <a:spcPct val="0"/>
              </a:spcAft>
              <a:tabLst>
                <a:tab pos="168068" algn="l"/>
                <a:tab pos="896364" algn="l"/>
              </a:tabLst>
            </a:pPr>
            <a:r>
              <a:rPr lang="en-US" sz="1568">
                <a:gradFill>
                  <a:gsLst>
                    <a:gs pos="0">
                      <a:srgbClr val="FFFFFF"/>
                    </a:gs>
                    <a:gs pos="100000">
                      <a:srgbClr val="FFFFFF"/>
                    </a:gs>
                  </a:gsLst>
                  <a:lin ang="5400000" scaled="0"/>
                </a:gradFill>
                <a:ea typeface="Segoe UI" pitchFamily="34" charset="0"/>
                <a:cs typeface="Segoe UI" pitchFamily="34" charset="0"/>
              </a:rPr>
              <a:t>	api:1	x3</a:t>
            </a:r>
          </a:p>
          <a:p>
            <a:pPr defTabSz="914080" fontAlgn="base">
              <a:lnSpc>
                <a:spcPct val="90000"/>
              </a:lnSpc>
              <a:spcBef>
                <a:spcPct val="0"/>
              </a:spcBef>
              <a:spcAft>
                <a:spcPct val="0"/>
              </a:spcAft>
              <a:tabLst>
                <a:tab pos="168068" algn="l"/>
                <a:tab pos="896364" algn="l"/>
              </a:tabLst>
            </a:pPr>
            <a:r>
              <a:rPr lang="en-US" sz="1568">
                <a:gradFill>
                  <a:gsLst>
                    <a:gs pos="0">
                      <a:srgbClr val="FFFFFF"/>
                    </a:gs>
                    <a:gs pos="100000">
                      <a:srgbClr val="FFFFFF"/>
                    </a:gs>
                  </a:gsLst>
                  <a:lin ang="5400000" scaled="0"/>
                </a:gradFill>
                <a:ea typeface="Segoe UI" pitchFamily="34" charset="0"/>
                <a:cs typeface="Segoe UI" pitchFamily="34" charset="0"/>
              </a:rPr>
              <a:t>	cache:1	x4</a:t>
            </a:r>
          </a:p>
        </p:txBody>
      </p:sp>
      <p:cxnSp>
        <p:nvCxnSpPr>
          <p:cNvPr id="7" name="Straight Arrow Connector 6">
            <a:extLst>
              <a:ext uri="{FF2B5EF4-FFF2-40B4-BE49-F238E27FC236}">
                <a16:creationId xmlns:a16="http://schemas.microsoft.com/office/drawing/2014/main" id="{6B5D1914-8461-4C34-8B45-5051B329DD1F}"/>
              </a:ext>
            </a:extLst>
          </p:cNvPr>
          <p:cNvCxnSpPr/>
          <p:nvPr/>
        </p:nvCxnSpPr>
        <p:spPr>
          <a:xfrm>
            <a:off x="3705535" y="2077183"/>
            <a:ext cx="3447823" cy="0"/>
          </a:xfrm>
          <a:prstGeom prst="straightConnector1">
            <a:avLst/>
          </a:prstGeom>
          <a:ln w="762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30" name="Rectangle: Top Corners One Rounded and One Snipped 729">
            <a:extLst>
              <a:ext uri="{FF2B5EF4-FFF2-40B4-BE49-F238E27FC236}">
                <a16:creationId xmlns:a16="http://schemas.microsoft.com/office/drawing/2014/main" id="{9B33B784-45BD-4F93-9801-1D61BA406156}"/>
              </a:ext>
            </a:extLst>
          </p:cNvPr>
          <p:cNvSpPr/>
          <p:nvPr/>
        </p:nvSpPr>
        <p:spPr bwMode="auto">
          <a:xfrm>
            <a:off x="7217783" y="1845299"/>
            <a:ext cx="569208" cy="569208"/>
          </a:xfrm>
          <a:prstGeom prst="snipRound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89643" rIns="0" bIns="143428" numCol="1" spcCol="0" rtlCol="0" fromWordArt="0" anchor="t" anchorCtr="0" forceAA="0" compatLnSpc="1">
            <a:prstTxWarp prst="textNoShape">
              <a:avLst/>
            </a:prstTxWarp>
            <a:noAutofit/>
          </a:bodyPr>
          <a:lstStyle/>
          <a:p>
            <a:pPr defTabSz="914080" fontAlgn="base">
              <a:lnSpc>
                <a:spcPct val="90000"/>
              </a:lnSpc>
              <a:spcBef>
                <a:spcPct val="0"/>
              </a:spcBef>
              <a:spcAft>
                <a:spcPct val="0"/>
              </a:spcAft>
              <a:tabLst>
                <a:tab pos="54467" algn="l"/>
                <a:tab pos="393717" algn="l"/>
              </a:tabLst>
            </a:pPr>
            <a:r>
              <a:rPr lang="en-US" sz="784">
                <a:gradFill>
                  <a:gsLst>
                    <a:gs pos="0">
                      <a:srgbClr val="FFFFFF"/>
                    </a:gs>
                    <a:gs pos="100000">
                      <a:srgbClr val="FFFFFF"/>
                    </a:gs>
                  </a:gsLst>
                  <a:lin ang="5400000" scaled="0"/>
                </a:gradFill>
                <a:ea typeface="Segoe UI" pitchFamily="34" charset="0"/>
                <a:cs typeface="Segoe UI" pitchFamily="34" charset="0"/>
              </a:rPr>
              <a:t>Foo:</a:t>
            </a:r>
          </a:p>
          <a:p>
            <a:pPr defTabSz="914080" fontAlgn="base">
              <a:lnSpc>
                <a:spcPct val="90000"/>
              </a:lnSpc>
              <a:spcBef>
                <a:spcPct val="0"/>
              </a:spcBef>
              <a:spcAft>
                <a:spcPct val="0"/>
              </a:spcAft>
              <a:tabLst>
                <a:tab pos="54467" algn="l"/>
                <a:tab pos="393717" algn="l"/>
              </a:tabLst>
            </a:pPr>
            <a:r>
              <a:rPr lang="en-US" sz="784">
                <a:gradFill>
                  <a:gsLst>
                    <a:gs pos="0">
                      <a:srgbClr val="FFFFFF"/>
                    </a:gs>
                    <a:gs pos="100000">
                      <a:srgbClr val="FFFFFF"/>
                    </a:gs>
                  </a:gsLst>
                  <a:lin ang="5400000" scaled="0"/>
                </a:gradFill>
                <a:ea typeface="Segoe UI" pitchFamily="34" charset="0"/>
                <a:cs typeface="Segoe UI" pitchFamily="34" charset="0"/>
              </a:rPr>
              <a:t>	web:1	x3</a:t>
            </a:r>
          </a:p>
          <a:p>
            <a:pPr defTabSz="914080" fontAlgn="base">
              <a:lnSpc>
                <a:spcPct val="90000"/>
              </a:lnSpc>
              <a:spcBef>
                <a:spcPct val="0"/>
              </a:spcBef>
              <a:spcAft>
                <a:spcPct val="0"/>
              </a:spcAft>
              <a:tabLst>
                <a:tab pos="54467" algn="l"/>
                <a:tab pos="393717" algn="l"/>
              </a:tabLst>
            </a:pPr>
            <a:r>
              <a:rPr lang="en-US" sz="784">
                <a:gradFill>
                  <a:gsLst>
                    <a:gs pos="0">
                      <a:srgbClr val="FFFFFF"/>
                    </a:gs>
                    <a:gs pos="100000">
                      <a:srgbClr val="FFFFFF"/>
                    </a:gs>
                  </a:gsLst>
                  <a:lin ang="5400000" scaled="0"/>
                </a:gradFill>
                <a:ea typeface="Segoe UI" pitchFamily="34" charset="0"/>
                <a:cs typeface="Segoe UI" pitchFamily="34" charset="0"/>
              </a:rPr>
              <a:t>	api:1	x3</a:t>
            </a:r>
          </a:p>
          <a:p>
            <a:pPr defTabSz="914080" fontAlgn="base">
              <a:lnSpc>
                <a:spcPct val="90000"/>
              </a:lnSpc>
              <a:spcBef>
                <a:spcPct val="0"/>
              </a:spcBef>
              <a:spcAft>
                <a:spcPct val="0"/>
              </a:spcAft>
              <a:tabLst>
                <a:tab pos="54467" algn="l"/>
                <a:tab pos="393717" algn="l"/>
              </a:tabLst>
            </a:pPr>
            <a:r>
              <a:rPr lang="en-US" sz="784">
                <a:gradFill>
                  <a:gsLst>
                    <a:gs pos="0">
                      <a:srgbClr val="FFFFFF"/>
                    </a:gs>
                    <a:gs pos="100000">
                      <a:srgbClr val="FFFFFF"/>
                    </a:gs>
                  </a:gsLst>
                  <a:lin ang="5400000" scaled="0"/>
                </a:gradFill>
                <a:ea typeface="Segoe UI" pitchFamily="34" charset="0"/>
                <a:cs typeface="Segoe UI" pitchFamily="34" charset="0"/>
              </a:rPr>
              <a:t>	cache:1	x4</a:t>
            </a:r>
          </a:p>
        </p:txBody>
      </p:sp>
      <p:cxnSp>
        <p:nvCxnSpPr>
          <p:cNvPr id="734" name="Straight Arrow Connector 733">
            <a:extLst>
              <a:ext uri="{FF2B5EF4-FFF2-40B4-BE49-F238E27FC236}">
                <a16:creationId xmlns:a16="http://schemas.microsoft.com/office/drawing/2014/main" id="{AE9C63D6-BAF5-4984-83D8-961F870DDEFE}"/>
              </a:ext>
            </a:extLst>
          </p:cNvPr>
          <p:cNvCxnSpPr>
            <a:cxnSpLocks/>
            <a:stCxn id="724" idx="3"/>
            <a:endCxn id="1376" idx="1"/>
          </p:cNvCxnSpPr>
          <p:nvPr/>
        </p:nvCxnSpPr>
        <p:spPr>
          <a:xfrm flipV="1">
            <a:off x="7996904" y="1262656"/>
            <a:ext cx="716977" cy="2517726"/>
          </a:xfrm>
          <a:prstGeom prst="straightConnector1">
            <a:avLst/>
          </a:prstGeom>
          <a:ln w="762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37" name="Straight Arrow Connector 736">
            <a:extLst>
              <a:ext uri="{FF2B5EF4-FFF2-40B4-BE49-F238E27FC236}">
                <a16:creationId xmlns:a16="http://schemas.microsoft.com/office/drawing/2014/main" id="{CC27BE56-8AFA-4F03-85A6-235DE1090F84}"/>
              </a:ext>
            </a:extLst>
          </p:cNvPr>
          <p:cNvCxnSpPr>
            <a:cxnSpLocks/>
            <a:stCxn id="724" idx="3"/>
            <a:endCxn id="487" idx="1"/>
          </p:cNvCxnSpPr>
          <p:nvPr/>
        </p:nvCxnSpPr>
        <p:spPr>
          <a:xfrm flipV="1">
            <a:off x="7996904" y="2963684"/>
            <a:ext cx="724213" cy="816698"/>
          </a:xfrm>
          <a:prstGeom prst="straightConnector1">
            <a:avLst/>
          </a:prstGeom>
          <a:ln w="762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3" name="Multiplication Sign 12">
            <a:extLst>
              <a:ext uri="{FF2B5EF4-FFF2-40B4-BE49-F238E27FC236}">
                <a16:creationId xmlns:a16="http://schemas.microsoft.com/office/drawing/2014/main" id="{948AE10D-366A-4A2A-A8E8-E1CB65A37219}"/>
              </a:ext>
            </a:extLst>
          </p:cNvPr>
          <p:cNvSpPr/>
          <p:nvPr/>
        </p:nvSpPr>
        <p:spPr bwMode="auto">
          <a:xfrm>
            <a:off x="8184255" y="2621612"/>
            <a:ext cx="3953423" cy="2107060"/>
          </a:xfrm>
          <a:prstGeom prst="mathMultiply">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80"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cxnSp>
        <p:nvCxnSpPr>
          <p:cNvPr id="744" name="Straight Arrow Connector 743">
            <a:extLst>
              <a:ext uri="{FF2B5EF4-FFF2-40B4-BE49-F238E27FC236}">
                <a16:creationId xmlns:a16="http://schemas.microsoft.com/office/drawing/2014/main" id="{26696372-8FB1-450A-90AA-27A56F967D26}"/>
              </a:ext>
            </a:extLst>
          </p:cNvPr>
          <p:cNvCxnSpPr>
            <a:cxnSpLocks/>
            <a:stCxn id="724" idx="3"/>
            <a:endCxn id="598" idx="1"/>
          </p:cNvCxnSpPr>
          <p:nvPr/>
        </p:nvCxnSpPr>
        <p:spPr>
          <a:xfrm>
            <a:off x="7996904" y="3780382"/>
            <a:ext cx="731450" cy="884329"/>
          </a:xfrm>
          <a:prstGeom prst="straightConnector1">
            <a:avLst/>
          </a:prstGeom>
          <a:ln w="762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54" name="Rectangle 753">
            <a:extLst>
              <a:ext uri="{FF2B5EF4-FFF2-40B4-BE49-F238E27FC236}">
                <a16:creationId xmlns:a16="http://schemas.microsoft.com/office/drawing/2014/main" id="{9736D616-15DE-4FBB-9537-B8B12A1D0314}"/>
              </a:ext>
            </a:extLst>
          </p:cNvPr>
          <p:cNvSpPr/>
          <p:nvPr/>
        </p:nvSpPr>
        <p:spPr>
          <a:xfrm>
            <a:off x="1630269" y="4904161"/>
            <a:ext cx="432259" cy="219456"/>
          </a:xfrm>
          <a:prstGeom prst="rect">
            <a:avLst/>
          </a:prstGeom>
          <a:solidFill>
            <a:srgbClr val="00B050"/>
          </a:solidFill>
          <a:ln w="25400" cap="flat" cmpd="sng" algn="ctr">
            <a:noFill/>
            <a:prstDash val="solid"/>
          </a:ln>
          <a:effectLst/>
        </p:spPr>
        <p:txBody>
          <a:bodyPr lIns="0" tIns="0" rIns="0" bIns="0" rtlCol="0" anchor="ctr"/>
          <a:lstStyle/>
          <a:p>
            <a:pPr algn="ctr" defTabSz="1218966">
              <a:defRPr/>
            </a:pPr>
            <a:r>
              <a:rPr lang="en-US" sz="980" kern="0">
                <a:solidFill>
                  <a:srgbClr val="353535"/>
                </a:solidFill>
                <a:latin typeface="Calibri"/>
              </a:rPr>
              <a:t>cache:1</a:t>
            </a:r>
          </a:p>
          <a:p>
            <a:pPr algn="ctr" defTabSz="1218966">
              <a:defRPr/>
            </a:pPr>
            <a:r>
              <a:rPr lang="en-US" sz="491" kern="0">
                <a:solidFill>
                  <a:srgbClr val="353535"/>
                </a:solidFill>
                <a:latin typeface="Calibri"/>
              </a:rPr>
              <a:t>digest: 2re</a:t>
            </a:r>
          </a:p>
        </p:txBody>
      </p:sp>
      <p:sp>
        <p:nvSpPr>
          <p:cNvPr id="756" name="Rectangle 755">
            <a:extLst>
              <a:ext uri="{FF2B5EF4-FFF2-40B4-BE49-F238E27FC236}">
                <a16:creationId xmlns:a16="http://schemas.microsoft.com/office/drawing/2014/main" id="{D23B2C4A-24D9-4B2B-B8BC-313A83A3FD80}"/>
              </a:ext>
            </a:extLst>
          </p:cNvPr>
          <p:cNvSpPr/>
          <p:nvPr/>
        </p:nvSpPr>
        <p:spPr>
          <a:xfrm>
            <a:off x="1629689" y="4735669"/>
            <a:ext cx="432259" cy="219456"/>
          </a:xfrm>
          <a:prstGeom prst="rect">
            <a:avLst/>
          </a:prstGeom>
          <a:solidFill>
            <a:srgbClr val="FFC000"/>
          </a:solidFill>
          <a:ln w="25400" cap="flat" cmpd="sng" algn="ctr">
            <a:noFill/>
            <a:prstDash val="solid"/>
          </a:ln>
          <a:effectLst/>
        </p:spPr>
        <p:txBody>
          <a:bodyPr lIns="0" tIns="0" rIns="0" bIns="0" rtlCol="0" anchor="ctr"/>
          <a:lstStyle/>
          <a:p>
            <a:pPr algn="ctr" defTabSz="1218966">
              <a:defRPr/>
            </a:pPr>
            <a:r>
              <a:rPr lang="en-US" sz="980" kern="0">
                <a:solidFill>
                  <a:srgbClr val="353535"/>
                </a:solidFill>
                <a:latin typeface="Calibri"/>
              </a:rPr>
              <a:t>api:1</a:t>
            </a:r>
          </a:p>
          <a:p>
            <a:pPr algn="ctr" defTabSz="1218966">
              <a:defRPr/>
            </a:pPr>
            <a:r>
              <a:rPr lang="en-US" sz="491" kern="0">
                <a:solidFill>
                  <a:srgbClr val="353535"/>
                </a:solidFill>
                <a:latin typeface="Calibri"/>
              </a:rPr>
              <a:t>digest: u82</a:t>
            </a:r>
          </a:p>
        </p:txBody>
      </p:sp>
      <p:sp>
        <p:nvSpPr>
          <p:cNvPr id="757" name="Rectangle 756">
            <a:extLst>
              <a:ext uri="{FF2B5EF4-FFF2-40B4-BE49-F238E27FC236}">
                <a16:creationId xmlns:a16="http://schemas.microsoft.com/office/drawing/2014/main" id="{A03718C7-C372-4575-B925-E69EEA5973C1}"/>
              </a:ext>
            </a:extLst>
          </p:cNvPr>
          <p:cNvSpPr/>
          <p:nvPr/>
        </p:nvSpPr>
        <p:spPr>
          <a:xfrm>
            <a:off x="1611852" y="4612867"/>
            <a:ext cx="432259" cy="219456"/>
          </a:xfrm>
          <a:prstGeom prst="rect">
            <a:avLst/>
          </a:prstGeom>
          <a:solidFill>
            <a:srgbClr val="7030A0"/>
          </a:solidFill>
          <a:ln w="25400" cap="flat" cmpd="sng" algn="ctr">
            <a:noFill/>
            <a:prstDash val="solid"/>
          </a:ln>
          <a:effectLst/>
        </p:spPr>
        <p:txBody>
          <a:bodyPr lIns="0" tIns="0" rIns="0" bIns="0" rtlCol="0" anchor="ctr"/>
          <a:lstStyle/>
          <a:p>
            <a:pPr algn="ctr" defTabSz="1218966">
              <a:defRPr/>
            </a:pPr>
            <a:r>
              <a:rPr lang="en-US" sz="980" kern="0">
                <a:solidFill>
                  <a:srgbClr val="FFFFFF"/>
                </a:solidFill>
                <a:latin typeface="Calibri"/>
              </a:rPr>
              <a:t>web:1</a:t>
            </a:r>
          </a:p>
          <a:p>
            <a:pPr algn="ctr" defTabSz="1218966">
              <a:defRPr/>
            </a:pPr>
            <a:r>
              <a:rPr lang="en-US" sz="491" kern="0">
                <a:solidFill>
                  <a:srgbClr val="FFFFFF"/>
                </a:solidFill>
                <a:latin typeface="Calibri"/>
              </a:rPr>
              <a:t>digest: 91e</a:t>
            </a:r>
          </a:p>
        </p:txBody>
      </p:sp>
      <p:graphicFrame>
        <p:nvGraphicFramePr>
          <p:cNvPr id="2" name="Table 1">
            <a:extLst>
              <a:ext uri="{FF2B5EF4-FFF2-40B4-BE49-F238E27FC236}">
                <a16:creationId xmlns:a16="http://schemas.microsoft.com/office/drawing/2014/main" id="{4F6A9C0C-F3DC-4607-B974-79589A652457}"/>
              </a:ext>
            </a:extLst>
          </p:cNvPr>
          <p:cNvGraphicFramePr>
            <a:graphicFrameLocks noGrp="1"/>
          </p:cNvGraphicFramePr>
          <p:nvPr>
            <p:extLst>
              <p:ext uri="{D42A27DB-BD31-4B8C-83A1-F6EECF244321}">
                <p14:modId xmlns:p14="http://schemas.microsoft.com/office/powerpoint/2010/main" val="237836714"/>
              </p:ext>
            </p:extLst>
          </p:nvPr>
        </p:nvGraphicFramePr>
        <p:xfrm>
          <a:off x="4402729" y="4093293"/>
          <a:ext cx="808723" cy="1090092"/>
        </p:xfrm>
        <a:graphic>
          <a:graphicData uri="http://schemas.openxmlformats.org/drawingml/2006/table">
            <a:tbl>
              <a:tblPr firstRow="1" bandRow="1">
                <a:tableStyleId>{5C22544A-7EE6-4342-B048-85BDC9FD1C3A}</a:tableStyleId>
              </a:tblPr>
              <a:tblGrid>
                <a:gridCol w="808723">
                  <a:extLst>
                    <a:ext uri="{9D8B030D-6E8A-4147-A177-3AD203B41FA5}">
                      <a16:colId xmlns:a16="http://schemas.microsoft.com/office/drawing/2014/main" val="1766111431"/>
                    </a:ext>
                  </a:extLst>
                </a:gridCol>
              </a:tblGrid>
              <a:tr h="272523">
                <a:tc>
                  <a:txBody>
                    <a:bodyPr/>
                    <a:lstStyle/>
                    <a:p>
                      <a:r>
                        <a:rPr lang="en-US" sz="1200"/>
                        <a:t>Image</a:t>
                      </a:r>
                    </a:p>
                  </a:txBody>
                  <a:tcPr marL="89643" marR="89643" marT="44821" marB="44821"/>
                </a:tc>
                <a:extLst>
                  <a:ext uri="{0D108BD9-81ED-4DB2-BD59-A6C34878D82A}">
                    <a16:rowId xmlns:a16="http://schemas.microsoft.com/office/drawing/2014/main" val="285801108"/>
                  </a:ext>
                </a:extLst>
              </a:tr>
              <a:tr h="272523">
                <a:tc>
                  <a:txBody>
                    <a:bodyPr/>
                    <a:lstStyle/>
                    <a:p>
                      <a:r>
                        <a:rPr lang="en-US" sz="1200"/>
                        <a:t>web:1</a:t>
                      </a:r>
                    </a:p>
                  </a:txBody>
                  <a:tcPr marL="89643" marR="89643" marT="44821" marB="44821"/>
                </a:tc>
                <a:extLst>
                  <a:ext uri="{0D108BD9-81ED-4DB2-BD59-A6C34878D82A}">
                    <a16:rowId xmlns:a16="http://schemas.microsoft.com/office/drawing/2014/main" val="2235502092"/>
                  </a:ext>
                </a:extLst>
              </a:tr>
              <a:tr h="272523">
                <a:tc>
                  <a:txBody>
                    <a:bodyPr/>
                    <a:lstStyle/>
                    <a:p>
                      <a:r>
                        <a:rPr lang="en-US" sz="1200"/>
                        <a:t>api:1</a:t>
                      </a:r>
                    </a:p>
                  </a:txBody>
                  <a:tcPr marL="89643" marR="89643" marT="44821" marB="44821"/>
                </a:tc>
                <a:extLst>
                  <a:ext uri="{0D108BD9-81ED-4DB2-BD59-A6C34878D82A}">
                    <a16:rowId xmlns:a16="http://schemas.microsoft.com/office/drawing/2014/main" val="3496886193"/>
                  </a:ext>
                </a:extLst>
              </a:tr>
              <a:tr h="272523">
                <a:tc>
                  <a:txBody>
                    <a:bodyPr/>
                    <a:lstStyle/>
                    <a:p>
                      <a:r>
                        <a:rPr lang="en-US" sz="1200"/>
                        <a:t>cache:1</a:t>
                      </a:r>
                    </a:p>
                  </a:txBody>
                  <a:tcPr marL="89643" marR="89643" marT="44821" marB="44821"/>
                </a:tc>
                <a:extLst>
                  <a:ext uri="{0D108BD9-81ED-4DB2-BD59-A6C34878D82A}">
                    <a16:rowId xmlns:a16="http://schemas.microsoft.com/office/drawing/2014/main" val="756993468"/>
                  </a:ext>
                </a:extLst>
              </a:tr>
            </a:tbl>
          </a:graphicData>
        </a:graphic>
      </p:graphicFrame>
      <p:graphicFrame>
        <p:nvGraphicFramePr>
          <p:cNvPr id="298" name="Table 297">
            <a:extLst>
              <a:ext uri="{FF2B5EF4-FFF2-40B4-BE49-F238E27FC236}">
                <a16:creationId xmlns:a16="http://schemas.microsoft.com/office/drawing/2014/main" id="{4353EA1E-0EE9-4C2A-9E8D-71AD91FBC78F}"/>
              </a:ext>
            </a:extLst>
          </p:cNvPr>
          <p:cNvGraphicFramePr>
            <a:graphicFrameLocks noGrp="1"/>
          </p:cNvGraphicFramePr>
          <p:nvPr>
            <p:extLst>
              <p:ext uri="{D42A27DB-BD31-4B8C-83A1-F6EECF244321}">
                <p14:modId xmlns:p14="http://schemas.microsoft.com/office/powerpoint/2010/main" val="1301533083"/>
              </p:ext>
            </p:extLst>
          </p:nvPr>
        </p:nvGraphicFramePr>
        <p:xfrm>
          <a:off x="5891607" y="4091169"/>
          <a:ext cx="730728" cy="1090092"/>
        </p:xfrm>
        <a:graphic>
          <a:graphicData uri="http://schemas.openxmlformats.org/drawingml/2006/table">
            <a:tbl>
              <a:tblPr firstRow="1" bandRow="1">
                <a:tableStyleId>{5C22544A-7EE6-4342-B048-85BDC9FD1C3A}</a:tableStyleId>
              </a:tblPr>
              <a:tblGrid>
                <a:gridCol w="730728">
                  <a:extLst>
                    <a:ext uri="{9D8B030D-6E8A-4147-A177-3AD203B41FA5}">
                      <a16:colId xmlns:a16="http://schemas.microsoft.com/office/drawing/2014/main" val="1766111431"/>
                    </a:ext>
                  </a:extLst>
                </a:gridCol>
              </a:tblGrid>
              <a:tr h="272523">
                <a:tc>
                  <a:txBody>
                    <a:bodyPr/>
                    <a:lstStyle/>
                    <a:p>
                      <a:r>
                        <a:rPr lang="en-US" sz="1200"/>
                        <a:t>Digests</a:t>
                      </a:r>
                    </a:p>
                  </a:txBody>
                  <a:tcPr marL="89643" marR="89643" marT="44821" marB="44821"/>
                </a:tc>
                <a:extLst>
                  <a:ext uri="{0D108BD9-81ED-4DB2-BD59-A6C34878D82A}">
                    <a16:rowId xmlns:a16="http://schemas.microsoft.com/office/drawing/2014/main" val="285801108"/>
                  </a:ext>
                </a:extLst>
              </a:tr>
              <a:tr h="272523">
                <a:tc>
                  <a:txBody>
                    <a:bodyPr/>
                    <a:lstStyle/>
                    <a:p>
                      <a:r>
                        <a:rPr lang="en-US" sz="1200"/>
                        <a:t>91e</a:t>
                      </a:r>
                    </a:p>
                  </a:txBody>
                  <a:tcPr marL="89643" marR="89643" marT="44821" marB="44821"/>
                </a:tc>
                <a:extLst>
                  <a:ext uri="{0D108BD9-81ED-4DB2-BD59-A6C34878D82A}">
                    <a16:rowId xmlns:a16="http://schemas.microsoft.com/office/drawing/2014/main" val="2235502092"/>
                  </a:ext>
                </a:extLst>
              </a:tr>
              <a:tr h="272523">
                <a:tc>
                  <a:txBody>
                    <a:bodyPr/>
                    <a:lstStyle/>
                    <a:p>
                      <a:r>
                        <a:rPr lang="en-US" sz="1200"/>
                        <a:t>u82</a:t>
                      </a:r>
                    </a:p>
                  </a:txBody>
                  <a:tcPr marL="89643" marR="89643" marT="44821" marB="44821"/>
                </a:tc>
                <a:extLst>
                  <a:ext uri="{0D108BD9-81ED-4DB2-BD59-A6C34878D82A}">
                    <a16:rowId xmlns:a16="http://schemas.microsoft.com/office/drawing/2014/main" val="3496886193"/>
                  </a:ext>
                </a:extLst>
              </a:tr>
              <a:tr h="272523">
                <a:tc>
                  <a:txBody>
                    <a:bodyPr/>
                    <a:lstStyle/>
                    <a:p>
                      <a:r>
                        <a:rPr lang="en-US" sz="1200"/>
                        <a:t>2re</a:t>
                      </a:r>
                    </a:p>
                  </a:txBody>
                  <a:tcPr marL="89643" marR="89643" marT="44821" marB="44821"/>
                </a:tc>
                <a:extLst>
                  <a:ext uri="{0D108BD9-81ED-4DB2-BD59-A6C34878D82A}">
                    <a16:rowId xmlns:a16="http://schemas.microsoft.com/office/drawing/2014/main" val="756993468"/>
                  </a:ext>
                </a:extLst>
              </a:tr>
            </a:tbl>
          </a:graphicData>
        </a:graphic>
      </p:graphicFrame>
      <p:cxnSp>
        <p:nvCxnSpPr>
          <p:cNvPr id="299" name="Straight Arrow Connector 298">
            <a:extLst>
              <a:ext uri="{FF2B5EF4-FFF2-40B4-BE49-F238E27FC236}">
                <a16:creationId xmlns:a16="http://schemas.microsoft.com/office/drawing/2014/main" id="{06D7E473-F66B-4B02-8E9D-F5C52AB4E6D3}"/>
              </a:ext>
            </a:extLst>
          </p:cNvPr>
          <p:cNvCxnSpPr>
            <a:cxnSpLocks/>
          </p:cNvCxnSpPr>
          <p:nvPr/>
        </p:nvCxnSpPr>
        <p:spPr>
          <a:xfrm>
            <a:off x="5211452" y="4498409"/>
            <a:ext cx="679432"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11CEB7A2-ED17-4BC3-9786-D1D61C202B04}"/>
              </a:ext>
            </a:extLst>
          </p:cNvPr>
          <p:cNvCxnSpPr>
            <a:cxnSpLocks/>
          </p:cNvCxnSpPr>
          <p:nvPr/>
        </p:nvCxnSpPr>
        <p:spPr>
          <a:xfrm>
            <a:off x="5211452" y="4769645"/>
            <a:ext cx="679432"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189EBF52-7E16-4F60-A260-A943DCB208E5}"/>
              </a:ext>
            </a:extLst>
          </p:cNvPr>
          <p:cNvCxnSpPr>
            <a:cxnSpLocks/>
          </p:cNvCxnSpPr>
          <p:nvPr/>
        </p:nvCxnSpPr>
        <p:spPr>
          <a:xfrm>
            <a:off x="5211452" y="5040881"/>
            <a:ext cx="679432" cy="0"/>
          </a:xfrm>
          <a:prstGeom prst="straightConnector1">
            <a:avLst/>
          </a:prstGeom>
          <a:ln w="28575">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6" name="Oval 315">
            <a:extLst>
              <a:ext uri="{FF2B5EF4-FFF2-40B4-BE49-F238E27FC236}">
                <a16:creationId xmlns:a16="http://schemas.microsoft.com/office/drawing/2014/main" id="{875E9468-3F05-44AB-9665-3C146C379210}"/>
              </a:ext>
            </a:extLst>
          </p:cNvPr>
          <p:cNvSpPr/>
          <p:nvPr/>
        </p:nvSpPr>
        <p:spPr>
          <a:xfrm>
            <a:off x="128916" y="3564902"/>
            <a:ext cx="242013" cy="242013"/>
          </a:xfrm>
          <a:prstGeom prst="ellipse">
            <a:avLst/>
          </a:prstGeom>
          <a:solidFill>
            <a:srgbClr val="CC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t>1</a:t>
            </a:r>
          </a:p>
        </p:txBody>
      </p:sp>
      <p:sp>
        <p:nvSpPr>
          <p:cNvPr id="317" name="Oval 316">
            <a:extLst>
              <a:ext uri="{FF2B5EF4-FFF2-40B4-BE49-F238E27FC236}">
                <a16:creationId xmlns:a16="http://schemas.microsoft.com/office/drawing/2014/main" id="{3E40F525-AB87-4EA8-B643-A9330BE30460}"/>
              </a:ext>
            </a:extLst>
          </p:cNvPr>
          <p:cNvSpPr/>
          <p:nvPr/>
        </p:nvSpPr>
        <p:spPr>
          <a:xfrm>
            <a:off x="5416427" y="4092766"/>
            <a:ext cx="242013" cy="242013"/>
          </a:xfrm>
          <a:prstGeom prst="ellipse">
            <a:avLst/>
          </a:prstGeom>
          <a:solidFill>
            <a:srgbClr val="CC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t>2</a:t>
            </a:r>
          </a:p>
        </p:txBody>
      </p:sp>
      <p:sp>
        <p:nvSpPr>
          <p:cNvPr id="319" name="Oval 318">
            <a:extLst>
              <a:ext uri="{FF2B5EF4-FFF2-40B4-BE49-F238E27FC236}">
                <a16:creationId xmlns:a16="http://schemas.microsoft.com/office/drawing/2014/main" id="{F046D53E-3299-4B9B-9769-72D6D8D8D88E}"/>
              </a:ext>
            </a:extLst>
          </p:cNvPr>
          <p:cNvSpPr/>
          <p:nvPr/>
        </p:nvSpPr>
        <p:spPr>
          <a:xfrm>
            <a:off x="2107156" y="1550286"/>
            <a:ext cx="242013" cy="242013"/>
          </a:xfrm>
          <a:prstGeom prst="ellipse">
            <a:avLst/>
          </a:prstGeom>
          <a:solidFill>
            <a:srgbClr val="CC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t>3</a:t>
            </a:r>
          </a:p>
        </p:txBody>
      </p:sp>
      <p:sp>
        <p:nvSpPr>
          <p:cNvPr id="322" name="Oval 321">
            <a:extLst>
              <a:ext uri="{FF2B5EF4-FFF2-40B4-BE49-F238E27FC236}">
                <a16:creationId xmlns:a16="http://schemas.microsoft.com/office/drawing/2014/main" id="{B913DDD2-0602-44D2-9984-D1CDF78DE16F}"/>
              </a:ext>
            </a:extLst>
          </p:cNvPr>
          <p:cNvSpPr/>
          <p:nvPr/>
        </p:nvSpPr>
        <p:spPr>
          <a:xfrm>
            <a:off x="7242324" y="4814707"/>
            <a:ext cx="242013" cy="242013"/>
          </a:xfrm>
          <a:prstGeom prst="ellipse">
            <a:avLst/>
          </a:prstGeom>
          <a:solidFill>
            <a:srgbClr val="CC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t>4</a:t>
            </a:r>
          </a:p>
        </p:txBody>
      </p:sp>
      <p:sp>
        <p:nvSpPr>
          <p:cNvPr id="324" name="Oval 323">
            <a:extLst>
              <a:ext uri="{FF2B5EF4-FFF2-40B4-BE49-F238E27FC236}">
                <a16:creationId xmlns:a16="http://schemas.microsoft.com/office/drawing/2014/main" id="{ACE3DA51-0EC4-405D-BD89-C5DD9FF91551}"/>
              </a:ext>
            </a:extLst>
          </p:cNvPr>
          <p:cNvSpPr/>
          <p:nvPr/>
        </p:nvSpPr>
        <p:spPr>
          <a:xfrm>
            <a:off x="7298352" y="3343230"/>
            <a:ext cx="242013" cy="242013"/>
          </a:xfrm>
          <a:prstGeom prst="ellipse">
            <a:avLst/>
          </a:prstGeom>
          <a:solidFill>
            <a:srgbClr val="CC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t>5</a:t>
            </a:r>
          </a:p>
        </p:txBody>
      </p:sp>
      <p:sp>
        <p:nvSpPr>
          <p:cNvPr id="328" name="Oval 327">
            <a:extLst>
              <a:ext uri="{FF2B5EF4-FFF2-40B4-BE49-F238E27FC236}">
                <a16:creationId xmlns:a16="http://schemas.microsoft.com/office/drawing/2014/main" id="{8DB312A9-043D-4962-8CFA-D675C6AAD9F3}"/>
              </a:ext>
            </a:extLst>
          </p:cNvPr>
          <p:cNvSpPr/>
          <p:nvPr/>
        </p:nvSpPr>
        <p:spPr>
          <a:xfrm>
            <a:off x="8433816" y="3322474"/>
            <a:ext cx="242013" cy="242013"/>
          </a:xfrm>
          <a:prstGeom prst="ellipse">
            <a:avLst/>
          </a:prstGeom>
          <a:solidFill>
            <a:srgbClr val="CC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t>6</a:t>
            </a:r>
          </a:p>
        </p:txBody>
      </p:sp>
      <p:sp>
        <p:nvSpPr>
          <p:cNvPr id="329" name="Oval 328">
            <a:extLst>
              <a:ext uri="{FF2B5EF4-FFF2-40B4-BE49-F238E27FC236}">
                <a16:creationId xmlns:a16="http://schemas.microsoft.com/office/drawing/2014/main" id="{A50DB78E-CD12-423A-9EBA-7FC5D0513E04}"/>
              </a:ext>
            </a:extLst>
          </p:cNvPr>
          <p:cNvSpPr/>
          <p:nvPr/>
        </p:nvSpPr>
        <p:spPr>
          <a:xfrm>
            <a:off x="7290415" y="3343230"/>
            <a:ext cx="242013" cy="242013"/>
          </a:xfrm>
          <a:prstGeom prst="ellipse">
            <a:avLst/>
          </a:prstGeom>
          <a:solidFill>
            <a:srgbClr val="CC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t>7</a:t>
            </a:r>
          </a:p>
        </p:txBody>
      </p:sp>
      <p:sp>
        <p:nvSpPr>
          <p:cNvPr id="747" name="Rectangle 746">
            <a:extLst>
              <a:ext uri="{FF2B5EF4-FFF2-40B4-BE49-F238E27FC236}">
                <a16:creationId xmlns:a16="http://schemas.microsoft.com/office/drawing/2014/main" id="{8FB01D48-A3B0-464E-8AC1-C40FAE12038B}"/>
              </a:ext>
            </a:extLst>
          </p:cNvPr>
          <p:cNvSpPr/>
          <p:nvPr/>
        </p:nvSpPr>
        <p:spPr>
          <a:xfrm>
            <a:off x="5547433" y="3479903"/>
            <a:ext cx="423743" cy="219456"/>
          </a:xfrm>
          <a:prstGeom prst="rect">
            <a:avLst/>
          </a:prstGeom>
          <a:solidFill>
            <a:srgbClr val="00B050"/>
          </a:solidFill>
          <a:ln w="25400" cap="flat" cmpd="sng" algn="ctr">
            <a:noFill/>
            <a:prstDash val="solid"/>
          </a:ln>
          <a:effectLst/>
        </p:spPr>
        <p:txBody>
          <a:bodyPr lIns="0" tIns="0" rIns="0" bIns="0" rtlCol="0" anchor="ctr"/>
          <a:lstStyle/>
          <a:p>
            <a:pPr lvl="0" algn="ctr" defTabSz="1218966">
              <a:defRPr/>
            </a:pPr>
            <a:r>
              <a:rPr lang="en-US" sz="980" kern="0">
                <a:solidFill>
                  <a:srgbClr val="353535"/>
                </a:solidFill>
                <a:latin typeface="Calibri"/>
              </a:rPr>
              <a:t>cache:1</a:t>
            </a:r>
          </a:p>
          <a:p>
            <a:pPr lvl="0" algn="ctr" defTabSz="1218966">
              <a:defRPr/>
            </a:pPr>
            <a:r>
              <a:rPr lang="en-US" sz="687" kern="0">
                <a:solidFill>
                  <a:srgbClr val="353535"/>
                </a:solidFill>
                <a:latin typeface="Calibri"/>
              </a:rPr>
              <a:t>digest: 2re</a:t>
            </a:r>
          </a:p>
        </p:txBody>
      </p:sp>
      <p:sp>
        <p:nvSpPr>
          <p:cNvPr id="748" name="Rectangle 747">
            <a:extLst>
              <a:ext uri="{FF2B5EF4-FFF2-40B4-BE49-F238E27FC236}">
                <a16:creationId xmlns:a16="http://schemas.microsoft.com/office/drawing/2014/main" id="{500DF5E9-4292-42BF-806E-AF9E161A257B}"/>
              </a:ext>
            </a:extLst>
          </p:cNvPr>
          <p:cNvSpPr/>
          <p:nvPr/>
        </p:nvSpPr>
        <p:spPr>
          <a:xfrm>
            <a:off x="5545681" y="3479901"/>
            <a:ext cx="432259" cy="219456"/>
          </a:xfrm>
          <a:prstGeom prst="rect">
            <a:avLst/>
          </a:prstGeom>
          <a:solidFill>
            <a:srgbClr val="FFC000"/>
          </a:solidFill>
          <a:ln w="25400" cap="flat" cmpd="sng" algn="ctr">
            <a:noFill/>
            <a:prstDash val="solid"/>
          </a:ln>
          <a:effectLst/>
        </p:spPr>
        <p:txBody>
          <a:bodyPr lIns="0" tIns="0" rIns="0" bIns="0" rtlCol="0" anchor="ctr"/>
          <a:lstStyle/>
          <a:p>
            <a:pPr lvl="0" algn="ctr" defTabSz="1218966">
              <a:defRPr/>
            </a:pPr>
            <a:r>
              <a:rPr lang="en-US" sz="980" kern="0">
                <a:solidFill>
                  <a:srgbClr val="353535"/>
                </a:solidFill>
                <a:latin typeface="Calibri"/>
              </a:rPr>
              <a:t>api:1</a:t>
            </a:r>
          </a:p>
          <a:p>
            <a:pPr lvl="0" algn="ctr" defTabSz="1218966">
              <a:defRPr/>
            </a:pPr>
            <a:r>
              <a:rPr lang="en-US" sz="687" kern="0">
                <a:solidFill>
                  <a:srgbClr val="353535"/>
                </a:solidFill>
                <a:latin typeface="Calibri"/>
              </a:rPr>
              <a:t>digest: u82</a:t>
            </a:r>
          </a:p>
        </p:txBody>
      </p:sp>
      <p:sp>
        <p:nvSpPr>
          <p:cNvPr id="731" name="Rectangle 730">
            <a:extLst>
              <a:ext uri="{FF2B5EF4-FFF2-40B4-BE49-F238E27FC236}">
                <a16:creationId xmlns:a16="http://schemas.microsoft.com/office/drawing/2014/main" id="{5E696055-1FB0-4FA8-ACFB-4B986261FDB2}"/>
              </a:ext>
            </a:extLst>
          </p:cNvPr>
          <p:cNvSpPr/>
          <p:nvPr/>
        </p:nvSpPr>
        <p:spPr>
          <a:xfrm>
            <a:off x="5543175" y="3479903"/>
            <a:ext cx="432259" cy="219456"/>
          </a:xfrm>
          <a:prstGeom prst="rect">
            <a:avLst/>
          </a:prstGeom>
          <a:solidFill>
            <a:srgbClr val="7030A0"/>
          </a:solidFill>
          <a:ln w="25400" cap="flat" cmpd="sng" algn="ctr">
            <a:noFill/>
            <a:prstDash val="solid"/>
          </a:ln>
          <a:effectLst/>
        </p:spPr>
        <p:txBody>
          <a:bodyPr lIns="0" tIns="0" rIns="0" bIns="0" rtlCol="0" anchor="ctr"/>
          <a:lstStyle/>
          <a:p>
            <a:pPr algn="ctr" defTabSz="1218966">
              <a:defRPr/>
            </a:pPr>
            <a:r>
              <a:rPr lang="en-US" sz="980" kern="0">
                <a:solidFill>
                  <a:srgbClr val="FFFFFF"/>
                </a:solidFill>
                <a:latin typeface="Calibri"/>
              </a:rPr>
              <a:t>web:1</a:t>
            </a:r>
          </a:p>
          <a:p>
            <a:pPr algn="ctr" defTabSz="1218966">
              <a:defRPr/>
            </a:pPr>
            <a:r>
              <a:rPr lang="en-US" sz="687" kern="0">
                <a:solidFill>
                  <a:srgbClr val="FFFFFF"/>
                </a:solidFill>
                <a:latin typeface="Calibri"/>
              </a:rPr>
              <a:t>digest: 91e</a:t>
            </a:r>
          </a:p>
        </p:txBody>
      </p:sp>
      <p:sp>
        <p:nvSpPr>
          <p:cNvPr id="732" name="Rectangle 731">
            <a:extLst>
              <a:ext uri="{FF2B5EF4-FFF2-40B4-BE49-F238E27FC236}">
                <a16:creationId xmlns:a16="http://schemas.microsoft.com/office/drawing/2014/main" id="{C78DA87A-78D2-43C2-92FE-D733EFBD04D3}"/>
              </a:ext>
            </a:extLst>
          </p:cNvPr>
          <p:cNvSpPr/>
          <p:nvPr/>
        </p:nvSpPr>
        <p:spPr>
          <a:xfrm>
            <a:off x="5543175" y="3479903"/>
            <a:ext cx="432259" cy="219456"/>
          </a:xfrm>
          <a:prstGeom prst="rect">
            <a:avLst/>
          </a:prstGeom>
          <a:solidFill>
            <a:srgbClr val="FFC000"/>
          </a:solidFill>
          <a:ln w="25400" cap="flat" cmpd="sng" algn="ctr">
            <a:noFill/>
            <a:prstDash val="solid"/>
          </a:ln>
          <a:effectLst/>
        </p:spPr>
        <p:txBody>
          <a:bodyPr lIns="0" tIns="0" rIns="0" bIns="0" rtlCol="0" anchor="ctr"/>
          <a:lstStyle/>
          <a:p>
            <a:pPr algn="ctr" defTabSz="1218966">
              <a:defRPr/>
            </a:pPr>
            <a:r>
              <a:rPr lang="en-US" sz="980" kern="0">
                <a:solidFill>
                  <a:srgbClr val="353535"/>
                </a:solidFill>
                <a:latin typeface="Calibri"/>
              </a:rPr>
              <a:t>api:1</a:t>
            </a:r>
          </a:p>
          <a:p>
            <a:pPr algn="ctr" defTabSz="1218966">
              <a:defRPr/>
            </a:pPr>
            <a:r>
              <a:rPr lang="en-US" sz="687" kern="0">
                <a:solidFill>
                  <a:srgbClr val="353535"/>
                </a:solidFill>
                <a:latin typeface="Calibri"/>
              </a:rPr>
              <a:t>digest: u82</a:t>
            </a:r>
          </a:p>
        </p:txBody>
      </p:sp>
      <p:sp>
        <p:nvSpPr>
          <p:cNvPr id="733" name="Rectangle 732">
            <a:extLst>
              <a:ext uri="{FF2B5EF4-FFF2-40B4-BE49-F238E27FC236}">
                <a16:creationId xmlns:a16="http://schemas.microsoft.com/office/drawing/2014/main" id="{EE548FF5-9F19-40E7-A4CC-F18EA7D1EE4E}"/>
              </a:ext>
            </a:extLst>
          </p:cNvPr>
          <p:cNvSpPr/>
          <p:nvPr/>
        </p:nvSpPr>
        <p:spPr>
          <a:xfrm>
            <a:off x="5543175" y="3479903"/>
            <a:ext cx="432259" cy="219456"/>
          </a:xfrm>
          <a:prstGeom prst="rect">
            <a:avLst/>
          </a:prstGeom>
          <a:solidFill>
            <a:srgbClr val="00B050"/>
          </a:solidFill>
          <a:ln w="25400" cap="flat" cmpd="sng" algn="ctr">
            <a:noFill/>
            <a:prstDash val="solid"/>
          </a:ln>
          <a:effectLst/>
        </p:spPr>
        <p:txBody>
          <a:bodyPr lIns="0" tIns="0" rIns="0" bIns="0" rtlCol="0" anchor="ctr"/>
          <a:lstStyle/>
          <a:p>
            <a:pPr algn="ctr" defTabSz="1218966">
              <a:defRPr/>
            </a:pPr>
            <a:r>
              <a:rPr lang="en-US" sz="980" kern="0">
                <a:solidFill>
                  <a:srgbClr val="353535"/>
                </a:solidFill>
                <a:latin typeface="Calibri"/>
              </a:rPr>
              <a:t>cache:1</a:t>
            </a:r>
          </a:p>
          <a:p>
            <a:pPr algn="ctr" defTabSz="1218966">
              <a:defRPr/>
            </a:pPr>
            <a:r>
              <a:rPr lang="en-US" sz="687" kern="0">
                <a:solidFill>
                  <a:srgbClr val="353535"/>
                </a:solidFill>
                <a:latin typeface="Calibri"/>
              </a:rPr>
              <a:t>digest: 2re</a:t>
            </a:r>
          </a:p>
        </p:txBody>
      </p:sp>
      <p:sp>
        <p:nvSpPr>
          <p:cNvPr id="740" name="Rectangle 739">
            <a:extLst>
              <a:ext uri="{FF2B5EF4-FFF2-40B4-BE49-F238E27FC236}">
                <a16:creationId xmlns:a16="http://schemas.microsoft.com/office/drawing/2014/main" id="{0CAE9EE5-D2F0-4761-A0FC-D19413A19E6A}"/>
              </a:ext>
            </a:extLst>
          </p:cNvPr>
          <p:cNvSpPr/>
          <p:nvPr/>
        </p:nvSpPr>
        <p:spPr>
          <a:xfrm>
            <a:off x="5543175" y="3479903"/>
            <a:ext cx="432259" cy="219456"/>
          </a:xfrm>
          <a:prstGeom prst="rect">
            <a:avLst/>
          </a:prstGeom>
          <a:solidFill>
            <a:srgbClr val="FFC000"/>
          </a:solidFill>
          <a:ln w="25400" cap="flat" cmpd="sng" algn="ctr">
            <a:noFill/>
            <a:prstDash val="solid"/>
          </a:ln>
          <a:effectLst/>
        </p:spPr>
        <p:txBody>
          <a:bodyPr lIns="0" tIns="0" rIns="0" bIns="0" rtlCol="0" anchor="ctr"/>
          <a:lstStyle/>
          <a:p>
            <a:pPr algn="ctr" defTabSz="1218966">
              <a:defRPr/>
            </a:pPr>
            <a:r>
              <a:rPr lang="en-US" sz="980" kern="0">
                <a:solidFill>
                  <a:srgbClr val="353535"/>
                </a:solidFill>
                <a:latin typeface="Calibri"/>
              </a:rPr>
              <a:t>api:1</a:t>
            </a:r>
          </a:p>
          <a:p>
            <a:pPr algn="ctr" defTabSz="1218966">
              <a:defRPr/>
            </a:pPr>
            <a:r>
              <a:rPr lang="en-US" sz="687" kern="0">
                <a:solidFill>
                  <a:srgbClr val="353535"/>
                </a:solidFill>
                <a:latin typeface="Calibri"/>
              </a:rPr>
              <a:t>digest: u82</a:t>
            </a:r>
          </a:p>
        </p:txBody>
      </p:sp>
      <p:sp>
        <p:nvSpPr>
          <p:cNvPr id="741" name="Rectangle 740">
            <a:extLst>
              <a:ext uri="{FF2B5EF4-FFF2-40B4-BE49-F238E27FC236}">
                <a16:creationId xmlns:a16="http://schemas.microsoft.com/office/drawing/2014/main" id="{EB88E408-C4FC-4CE0-9A04-2F8242B5897B}"/>
              </a:ext>
            </a:extLst>
          </p:cNvPr>
          <p:cNvSpPr/>
          <p:nvPr/>
        </p:nvSpPr>
        <p:spPr>
          <a:xfrm>
            <a:off x="5543175" y="3479903"/>
            <a:ext cx="432259" cy="219456"/>
          </a:xfrm>
          <a:prstGeom prst="rect">
            <a:avLst/>
          </a:prstGeom>
          <a:solidFill>
            <a:srgbClr val="00B050"/>
          </a:solidFill>
          <a:ln w="25400" cap="flat" cmpd="sng" algn="ctr">
            <a:noFill/>
            <a:prstDash val="solid"/>
          </a:ln>
          <a:effectLst/>
        </p:spPr>
        <p:txBody>
          <a:bodyPr lIns="0" tIns="0" rIns="0" bIns="0" rtlCol="0" anchor="ctr"/>
          <a:lstStyle/>
          <a:p>
            <a:pPr algn="ctr" defTabSz="1218966">
              <a:defRPr/>
            </a:pPr>
            <a:r>
              <a:rPr lang="en-US" sz="980" kern="0">
                <a:solidFill>
                  <a:srgbClr val="353535"/>
                </a:solidFill>
                <a:latin typeface="Calibri"/>
              </a:rPr>
              <a:t>cache:1</a:t>
            </a:r>
          </a:p>
          <a:p>
            <a:pPr algn="ctr" defTabSz="1218966">
              <a:defRPr/>
            </a:pPr>
            <a:r>
              <a:rPr lang="en-US" sz="687" kern="0">
                <a:solidFill>
                  <a:srgbClr val="353535"/>
                </a:solidFill>
                <a:latin typeface="Calibri"/>
              </a:rPr>
              <a:t>digest: 2re</a:t>
            </a:r>
          </a:p>
        </p:txBody>
      </p:sp>
      <p:sp>
        <p:nvSpPr>
          <p:cNvPr id="12" name="Rectangle 11">
            <a:extLst>
              <a:ext uri="{FF2B5EF4-FFF2-40B4-BE49-F238E27FC236}">
                <a16:creationId xmlns:a16="http://schemas.microsoft.com/office/drawing/2014/main" id="{7DD47A0A-DE48-4551-97A4-3604361133CF}"/>
              </a:ext>
            </a:extLst>
          </p:cNvPr>
          <p:cNvSpPr/>
          <p:nvPr/>
        </p:nvSpPr>
        <p:spPr bwMode="auto">
          <a:xfrm>
            <a:off x="5453907" y="3496147"/>
            <a:ext cx="674695" cy="331511"/>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080"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722" name="Picture 721">
            <a:extLst>
              <a:ext uri="{FF2B5EF4-FFF2-40B4-BE49-F238E27FC236}">
                <a16:creationId xmlns:a16="http://schemas.microsoft.com/office/drawing/2014/main" id="{21602983-03E0-405A-A9A0-D1ABA05FF0A6}"/>
              </a:ext>
            </a:extLst>
          </p:cNvPr>
          <p:cNvPicPr>
            <a:picLocks noChangeAspect="1"/>
          </p:cNvPicPr>
          <p:nvPr/>
        </p:nvPicPr>
        <p:blipFill>
          <a:blip r:embed="rId4"/>
          <a:stretch>
            <a:fillRect/>
          </a:stretch>
        </p:blipFill>
        <p:spPr>
          <a:xfrm>
            <a:off x="5111080" y="3012888"/>
            <a:ext cx="1145281" cy="1145281"/>
          </a:xfrm>
          <a:prstGeom prst="rect">
            <a:avLst/>
          </a:prstGeom>
        </p:spPr>
      </p:pic>
      <p:pic>
        <p:nvPicPr>
          <p:cNvPr id="330" name="Graphic 329">
            <a:extLst>
              <a:ext uri="{FF2B5EF4-FFF2-40B4-BE49-F238E27FC236}">
                <a16:creationId xmlns:a16="http://schemas.microsoft.com/office/drawing/2014/main" id="{5E7A01CF-C362-4D8E-B035-5CB0B55A16E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9748" y="3029383"/>
            <a:ext cx="705926" cy="705926"/>
          </a:xfrm>
          <a:prstGeom prst="rect">
            <a:avLst/>
          </a:prstGeom>
        </p:spPr>
      </p:pic>
      <p:sp>
        <p:nvSpPr>
          <p:cNvPr id="331" name="Oval 330">
            <a:extLst>
              <a:ext uri="{FF2B5EF4-FFF2-40B4-BE49-F238E27FC236}">
                <a16:creationId xmlns:a16="http://schemas.microsoft.com/office/drawing/2014/main" id="{4C02F3E1-7D69-4290-8521-75A681E3AB47}"/>
              </a:ext>
            </a:extLst>
          </p:cNvPr>
          <p:cNvSpPr/>
          <p:nvPr/>
        </p:nvSpPr>
        <p:spPr>
          <a:xfrm>
            <a:off x="7242324" y="4816284"/>
            <a:ext cx="242013" cy="242013"/>
          </a:xfrm>
          <a:prstGeom prst="ellipse">
            <a:avLst/>
          </a:prstGeom>
          <a:solidFill>
            <a:srgbClr val="CC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a:t>8</a:t>
            </a:r>
          </a:p>
        </p:txBody>
      </p:sp>
      <p:sp>
        <p:nvSpPr>
          <p:cNvPr id="3" name="TextBox 2">
            <a:extLst>
              <a:ext uri="{FF2B5EF4-FFF2-40B4-BE49-F238E27FC236}">
                <a16:creationId xmlns:a16="http://schemas.microsoft.com/office/drawing/2014/main" id="{F7D8BEDB-38F1-4449-A736-19A7D1094F21}"/>
              </a:ext>
            </a:extLst>
          </p:cNvPr>
          <p:cNvSpPr txBox="1"/>
          <p:nvPr/>
        </p:nvSpPr>
        <p:spPr>
          <a:xfrm>
            <a:off x="4735925" y="2521602"/>
            <a:ext cx="1716374" cy="615553"/>
          </a:xfrm>
          <a:prstGeom prst="rect">
            <a:avLst/>
          </a:prstGeom>
          <a:noFill/>
        </p:spPr>
        <p:txBody>
          <a:bodyPr wrap="square" lIns="0" tIns="0" rIns="0" bIns="0" rtlCol="0">
            <a:spAutoFit/>
          </a:bodyPr>
          <a:lstStyle/>
          <a:p>
            <a:pPr algn="ctr"/>
            <a:r>
              <a:rPr lang="en-US" sz="2000">
                <a:gradFill>
                  <a:gsLst>
                    <a:gs pos="2917">
                      <a:schemeClr val="tx1"/>
                    </a:gs>
                    <a:gs pos="30000">
                      <a:schemeClr val="tx1"/>
                    </a:gs>
                  </a:gsLst>
                  <a:lin ang="5400000" scaled="0"/>
                </a:gradFill>
              </a:rPr>
              <a:t>Container Registry</a:t>
            </a:r>
          </a:p>
        </p:txBody>
      </p:sp>
      <p:sp>
        <p:nvSpPr>
          <p:cNvPr id="332" name="TextBox 331">
            <a:extLst>
              <a:ext uri="{FF2B5EF4-FFF2-40B4-BE49-F238E27FC236}">
                <a16:creationId xmlns:a16="http://schemas.microsoft.com/office/drawing/2014/main" id="{0EFBF113-A55E-4379-B562-DBFE8AF297B9}"/>
              </a:ext>
            </a:extLst>
          </p:cNvPr>
          <p:cNvSpPr txBox="1"/>
          <p:nvPr/>
        </p:nvSpPr>
        <p:spPr>
          <a:xfrm>
            <a:off x="54322" y="2352429"/>
            <a:ext cx="1716374" cy="615553"/>
          </a:xfrm>
          <a:prstGeom prst="rect">
            <a:avLst/>
          </a:prstGeom>
          <a:noFill/>
        </p:spPr>
        <p:txBody>
          <a:bodyPr wrap="square" lIns="0" tIns="0" rIns="0" bIns="0" rtlCol="0">
            <a:spAutoFit/>
          </a:bodyPr>
          <a:lstStyle/>
          <a:p>
            <a:pPr algn="ctr"/>
            <a:r>
              <a:rPr lang="en-US" sz="2000">
                <a:gradFill>
                  <a:gsLst>
                    <a:gs pos="2917">
                      <a:schemeClr val="tx1"/>
                    </a:gs>
                    <a:gs pos="30000">
                      <a:schemeClr val="tx1"/>
                    </a:gs>
                  </a:gsLst>
                  <a:lin ang="5400000" scaled="0"/>
                </a:gradFill>
              </a:rPr>
              <a:t>Container Builder</a:t>
            </a:r>
          </a:p>
        </p:txBody>
      </p:sp>
      <p:sp>
        <p:nvSpPr>
          <p:cNvPr id="333" name="TextBox 332">
            <a:extLst>
              <a:ext uri="{FF2B5EF4-FFF2-40B4-BE49-F238E27FC236}">
                <a16:creationId xmlns:a16="http://schemas.microsoft.com/office/drawing/2014/main" id="{D1C89061-C62E-4DD8-A898-05E10FF46FF6}"/>
              </a:ext>
            </a:extLst>
          </p:cNvPr>
          <p:cNvSpPr txBox="1"/>
          <p:nvPr/>
        </p:nvSpPr>
        <p:spPr>
          <a:xfrm>
            <a:off x="2124032" y="860821"/>
            <a:ext cx="1716374" cy="615553"/>
          </a:xfrm>
          <a:prstGeom prst="rect">
            <a:avLst/>
          </a:prstGeom>
          <a:noFill/>
        </p:spPr>
        <p:txBody>
          <a:bodyPr wrap="square" lIns="0" tIns="0" rIns="0" bIns="0" rtlCol="0">
            <a:spAutoFit/>
          </a:bodyPr>
          <a:lstStyle/>
          <a:p>
            <a:pPr algn="ctr"/>
            <a:r>
              <a:rPr lang="en-US" sz="2000">
                <a:gradFill>
                  <a:gsLst>
                    <a:gs pos="2917">
                      <a:schemeClr val="tx1"/>
                    </a:gs>
                    <a:gs pos="30000">
                      <a:schemeClr val="tx1"/>
                    </a:gs>
                  </a:gsLst>
                  <a:lin ang="5400000" scaled="0"/>
                </a:gradFill>
              </a:rPr>
              <a:t>Release</a:t>
            </a:r>
            <a:br>
              <a:rPr lang="en-US" sz="2000">
                <a:gradFill>
                  <a:gsLst>
                    <a:gs pos="2917">
                      <a:schemeClr val="tx1"/>
                    </a:gs>
                    <a:gs pos="30000">
                      <a:schemeClr val="tx1"/>
                    </a:gs>
                  </a:gsLst>
                  <a:lin ang="5400000" scaled="0"/>
                </a:gradFill>
              </a:rPr>
            </a:br>
            <a:r>
              <a:rPr lang="en-US" sz="2000">
                <a:gradFill>
                  <a:gsLst>
                    <a:gs pos="2917">
                      <a:schemeClr val="tx1"/>
                    </a:gs>
                    <a:gs pos="30000">
                      <a:schemeClr val="tx1"/>
                    </a:gs>
                  </a:gsLst>
                  <a:lin ang="5400000" scaled="0"/>
                </a:gradFill>
              </a:rPr>
              <a:t>Management</a:t>
            </a:r>
          </a:p>
        </p:txBody>
      </p:sp>
      <p:sp>
        <p:nvSpPr>
          <p:cNvPr id="334" name="TextBox 333">
            <a:extLst>
              <a:ext uri="{FF2B5EF4-FFF2-40B4-BE49-F238E27FC236}">
                <a16:creationId xmlns:a16="http://schemas.microsoft.com/office/drawing/2014/main" id="{1BC89EF3-34F7-4773-B838-12D57CD1B3DC}"/>
              </a:ext>
            </a:extLst>
          </p:cNvPr>
          <p:cNvSpPr txBox="1"/>
          <p:nvPr/>
        </p:nvSpPr>
        <p:spPr>
          <a:xfrm>
            <a:off x="6682178" y="1023664"/>
            <a:ext cx="1716374" cy="307777"/>
          </a:xfrm>
          <a:prstGeom prst="rect">
            <a:avLst/>
          </a:prstGeom>
          <a:noFill/>
        </p:spPr>
        <p:txBody>
          <a:bodyPr wrap="square" lIns="0" tIns="0" rIns="0" bIns="0" rtlCol="0">
            <a:spAutoFit/>
          </a:bodyPr>
          <a:lstStyle/>
          <a:p>
            <a:pPr algn="ctr"/>
            <a:r>
              <a:rPr lang="en-US" sz="2000">
                <a:gradFill>
                  <a:gsLst>
                    <a:gs pos="2917">
                      <a:schemeClr val="tx1"/>
                    </a:gs>
                    <a:gs pos="30000">
                      <a:schemeClr val="tx1"/>
                    </a:gs>
                  </a:gsLst>
                  <a:lin ang="5400000" scaled="0"/>
                </a:gradFill>
              </a:rPr>
              <a:t>Orchestration</a:t>
            </a:r>
          </a:p>
        </p:txBody>
      </p:sp>
      <p:sp>
        <p:nvSpPr>
          <p:cNvPr id="335" name="TextBox 334">
            <a:extLst>
              <a:ext uri="{FF2B5EF4-FFF2-40B4-BE49-F238E27FC236}">
                <a16:creationId xmlns:a16="http://schemas.microsoft.com/office/drawing/2014/main" id="{5541F46F-CFE9-43C0-B06D-FF0D4DA4698F}"/>
              </a:ext>
            </a:extLst>
          </p:cNvPr>
          <p:cNvSpPr txBox="1"/>
          <p:nvPr/>
        </p:nvSpPr>
        <p:spPr>
          <a:xfrm>
            <a:off x="8592237" y="801013"/>
            <a:ext cx="1984765" cy="307777"/>
          </a:xfrm>
          <a:prstGeom prst="rect">
            <a:avLst/>
          </a:prstGeom>
          <a:noFill/>
        </p:spPr>
        <p:txBody>
          <a:bodyPr wrap="square" lIns="0" tIns="0" rIns="0" bIns="0" rtlCol="0">
            <a:spAutoFit/>
          </a:bodyPr>
          <a:lstStyle/>
          <a:p>
            <a:pPr algn="ctr"/>
            <a:r>
              <a:rPr lang="en-US" sz="2000">
                <a:gradFill>
                  <a:gsLst>
                    <a:gs pos="2917">
                      <a:schemeClr val="tx1"/>
                    </a:gs>
                    <a:gs pos="30000">
                      <a:schemeClr val="tx1"/>
                    </a:gs>
                  </a:gsLst>
                  <a:lin ang="5400000" scaled="0"/>
                </a:gradFill>
              </a:rPr>
              <a:t>Resource Pool</a:t>
            </a:r>
          </a:p>
        </p:txBody>
      </p:sp>
    </p:spTree>
    <p:extLst>
      <p:ext uri="{BB962C8B-B14F-4D97-AF65-F5344CB8AC3E}">
        <p14:creationId xmlns:p14="http://schemas.microsoft.com/office/powerpoint/2010/main" val="338242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wipe(left)">
                                      <p:cBhvr>
                                        <p:cTn id="7" dur="500"/>
                                        <p:tgtEl>
                                          <p:spTgt spid="1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16"/>
                                        </p:tgtEl>
                                        <p:attrNameLst>
                                          <p:attrName>style.visibility</p:attrName>
                                        </p:attrNameLst>
                                      </p:cBhvr>
                                      <p:to>
                                        <p:strVal val="visible"/>
                                      </p:to>
                                    </p:set>
                                    <p:animEffect transition="in" filter="fade">
                                      <p:cBhvr>
                                        <p:cTn id="10" dur="500"/>
                                        <p:tgtEl>
                                          <p:spTgt spid="316"/>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6">
                                            <p:txEl>
                                              <p:pRg st="1" end="1"/>
                                            </p:txEl>
                                          </p:spTgt>
                                        </p:tgtEl>
                                        <p:attrNameLst>
                                          <p:attrName>style.visibility</p:attrName>
                                        </p:attrNameLst>
                                      </p:cBhvr>
                                      <p:to>
                                        <p:strVal val="visible"/>
                                      </p:to>
                                    </p:set>
                                    <p:animEffect transition="in" filter="wipe(left)">
                                      <p:cBhvr>
                                        <p:cTn id="14" dur="500"/>
                                        <p:tgtEl>
                                          <p:spTgt spid="16">
                                            <p:txEl>
                                              <p:pRg st="1" end="1"/>
                                            </p:txEl>
                                          </p:spTgt>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16">
                                            <p:txEl>
                                              <p:pRg st="2" end="2"/>
                                            </p:txEl>
                                          </p:spTgt>
                                        </p:tgtEl>
                                        <p:attrNameLst>
                                          <p:attrName>style.visibility</p:attrName>
                                        </p:attrNameLst>
                                      </p:cBhvr>
                                      <p:to>
                                        <p:strVal val="visible"/>
                                      </p:to>
                                    </p:set>
                                    <p:animEffect transition="in" filter="wipe(left)">
                                      <p:cBhvr>
                                        <p:cTn id="18" dur="500"/>
                                        <p:tgtEl>
                                          <p:spTgt spid="16">
                                            <p:txEl>
                                              <p:pRg st="2" end="2"/>
                                            </p:txEl>
                                          </p:spTgt>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16">
                                            <p:txEl>
                                              <p:pRg st="4" end="4"/>
                                            </p:txEl>
                                          </p:spTgt>
                                        </p:tgtEl>
                                        <p:attrNameLst>
                                          <p:attrName>style.visibility</p:attrName>
                                        </p:attrNameLst>
                                      </p:cBhvr>
                                      <p:to>
                                        <p:strVal val="visible"/>
                                      </p:to>
                                    </p:set>
                                    <p:animEffect transition="in" filter="wipe(left)">
                                      <p:cBhvr>
                                        <p:cTn id="22" dur="500"/>
                                        <p:tgtEl>
                                          <p:spTgt spid="16">
                                            <p:txEl>
                                              <p:pRg st="4" end="4"/>
                                            </p:txEl>
                                          </p:spTgt>
                                        </p:tgtEl>
                                      </p:cBhvr>
                                    </p:animEffect>
                                  </p:childTnLst>
                                </p:cTn>
                              </p:par>
                            </p:childTnLst>
                          </p:cTn>
                        </p:par>
                        <p:par>
                          <p:cTn id="23" fill="hold">
                            <p:stCondLst>
                              <p:cond delay="2000"/>
                            </p:stCondLst>
                            <p:childTnLst>
                              <p:par>
                                <p:cTn id="24" presetID="10" presetClass="entr" presetSubtype="0" fill="hold" grpId="1" nodeType="afterEffect">
                                  <p:stCondLst>
                                    <p:cond delay="0"/>
                                  </p:stCondLst>
                                  <p:childTnLst>
                                    <p:set>
                                      <p:cBhvr>
                                        <p:cTn id="25" dur="1" fill="hold">
                                          <p:stCondLst>
                                            <p:cond delay="0"/>
                                          </p:stCondLst>
                                        </p:cTn>
                                        <p:tgtEl>
                                          <p:spTgt spid="757"/>
                                        </p:tgtEl>
                                        <p:attrNameLst>
                                          <p:attrName>style.visibility</p:attrName>
                                        </p:attrNameLst>
                                      </p:cBhvr>
                                      <p:to>
                                        <p:strVal val="visible"/>
                                      </p:to>
                                    </p:set>
                                    <p:animEffect transition="in" filter="fade">
                                      <p:cBhvr>
                                        <p:cTn id="26" dur="500"/>
                                        <p:tgtEl>
                                          <p:spTgt spid="757"/>
                                        </p:tgtEl>
                                      </p:cBhvr>
                                    </p:animEffect>
                                  </p:childTnLst>
                                </p:cTn>
                              </p:par>
                              <p:par>
                                <p:cTn id="27" presetID="42" presetClass="path" presetSubtype="0" accel="50000" decel="50000" fill="hold" grpId="0" nodeType="withEffect">
                                  <p:stCondLst>
                                    <p:cond delay="0"/>
                                  </p:stCondLst>
                                  <p:childTnLst>
                                    <p:animMotion origin="layout" path="M 2.08333E-7 2.59259E-6 L 0.32253 -0.16528 " pathEditMode="relative" rAng="0" ptsTypes="AA">
                                      <p:cBhvr>
                                        <p:cTn id="28" dur="2000" fill="hold"/>
                                        <p:tgtEl>
                                          <p:spTgt spid="757"/>
                                        </p:tgtEl>
                                        <p:attrNameLst>
                                          <p:attrName>ppt_x</p:attrName>
                                          <p:attrName>ppt_y</p:attrName>
                                        </p:attrNameLst>
                                      </p:cBhvr>
                                      <p:rCtr x="16120" y="-8264"/>
                                    </p:animMotion>
                                  </p:childTnLst>
                                </p:cTn>
                              </p:par>
                            </p:childTnLst>
                          </p:cTn>
                        </p:par>
                        <p:par>
                          <p:cTn id="29" fill="hold">
                            <p:stCondLst>
                              <p:cond delay="4000"/>
                            </p:stCondLst>
                            <p:childTnLst>
                              <p:par>
                                <p:cTn id="30" presetID="22" presetClass="entr" presetSubtype="8" fill="hold" nodeType="afterEffect">
                                  <p:stCondLst>
                                    <p:cond delay="0"/>
                                  </p:stCondLst>
                                  <p:childTnLst>
                                    <p:set>
                                      <p:cBhvr>
                                        <p:cTn id="31" dur="1" fill="hold">
                                          <p:stCondLst>
                                            <p:cond delay="0"/>
                                          </p:stCondLst>
                                        </p:cTn>
                                        <p:tgtEl>
                                          <p:spTgt spid="16">
                                            <p:txEl>
                                              <p:pRg st="5" end="5"/>
                                            </p:txEl>
                                          </p:spTgt>
                                        </p:tgtEl>
                                        <p:attrNameLst>
                                          <p:attrName>style.visibility</p:attrName>
                                        </p:attrNameLst>
                                      </p:cBhvr>
                                      <p:to>
                                        <p:strVal val="visible"/>
                                      </p:to>
                                    </p:set>
                                    <p:animEffect transition="in" filter="wipe(left)">
                                      <p:cBhvr>
                                        <p:cTn id="32" dur="500"/>
                                        <p:tgtEl>
                                          <p:spTgt spid="16">
                                            <p:txEl>
                                              <p:pRg st="5" end="5"/>
                                            </p:txEl>
                                          </p:spTgt>
                                        </p:tgtEl>
                                      </p:cBhvr>
                                    </p:animEffect>
                                  </p:childTnLst>
                                </p:cTn>
                              </p:par>
                            </p:childTnLst>
                          </p:cTn>
                        </p:par>
                        <p:par>
                          <p:cTn id="33" fill="hold">
                            <p:stCondLst>
                              <p:cond delay="4500"/>
                            </p:stCondLst>
                            <p:childTnLst>
                              <p:par>
                                <p:cTn id="34" presetID="10" presetClass="entr" presetSubtype="0" fill="hold" grpId="1" nodeType="afterEffect">
                                  <p:stCondLst>
                                    <p:cond delay="0"/>
                                  </p:stCondLst>
                                  <p:childTnLst>
                                    <p:set>
                                      <p:cBhvr>
                                        <p:cTn id="35" dur="1" fill="hold">
                                          <p:stCondLst>
                                            <p:cond delay="0"/>
                                          </p:stCondLst>
                                        </p:cTn>
                                        <p:tgtEl>
                                          <p:spTgt spid="756"/>
                                        </p:tgtEl>
                                        <p:attrNameLst>
                                          <p:attrName>style.visibility</p:attrName>
                                        </p:attrNameLst>
                                      </p:cBhvr>
                                      <p:to>
                                        <p:strVal val="visible"/>
                                      </p:to>
                                    </p:set>
                                    <p:animEffect transition="in" filter="fade">
                                      <p:cBhvr>
                                        <p:cTn id="36" dur="500"/>
                                        <p:tgtEl>
                                          <p:spTgt spid="756"/>
                                        </p:tgtEl>
                                      </p:cBhvr>
                                    </p:animEffect>
                                  </p:childTnLst>
                                </p:cTn>
                              </p:par>
                              <p:par>
                                <p:cTn id="37" presetID="42" presetClass="path" presetSubtype="0" accel="50000" decel="50000" fill="hold" grpId="0" nodeType="withEffect">
                                  <p:stCondLst>
                                    <p:cond delay="0"/>
                                  </p:stCondLst>
                                  <p:childTnLst>
                                    <p:animMotion origin="layout" path="M -2.29167E-6 -1.48148E-6 L 0.3211 -0.1831 " pathEditMode="relative" rAng="0" ptsTypes="AA">
                                      <p:cBhvr>
                                        <p:cTn id="38" dur="2000" fill="hold"/>
                                        <p:tgtEl>
                                          <p:spTgt spid="756"/>
                                        </p:tgtEl>
                                        <p:attrNameLst>
                                          <p:attrName>ppt_x</p:attrName>
                                          <p:attrName>ppt_y</p:attrName>
                                        </p:attrNameLst>
                                      </p:cBhvr>
                                      <p:rCtr x="16055" y="-9167"/>
                                    </p:animMotion>
                                  </p:childTnLst>
                                </p:cTn>
                              </p:par>
                            </p:childTnLst>
                          </p:cTn>
                        </p:par>
                        <p:par>
                          <p:cTn id="39" fill="hold">
                            <p:stCondLst>
                              <p:cond delay="6500"/>
                            </p:stCondLst>
                            <p:childTnLst>
                              <p:par>
                                <p:cTn id="40" presetID="22" presetClass="entr" presetSubtype="8" fill="hold" nodeType="afterEffect">
                                  <p:stCondLst>
                                    <p:cond delay="0"/>
                                  </p:stCondLst>
                                  <p:childTnLst>
                                    <p:set>
                                      <p:cBhvr>
                                        <p:cTn id="41" dur="1" fill="hold">
                                          <p:stCondLst>
                                            <p:cond delay="0"/>
                                          </p:stCondLst>
                                        </p:cTn>
                                        <p:tgtEl>
                                          <p:spTgt spid="16">
                                            <p:txEl>
                                              <p:pRg st="6" end="6"/>
                                            </p:txEl>
                                          </p:spTgt>
                                        </p:tgtEl>
                                        <p:attrNameLst>
                                          <p:attrName>style.visibility</p:attrName>
                                        </p:attrNameLst>
                                      </p:cBhvr>
                                      <p:to>
                                        <p:strVal val="visible"/>
                                      </p:to>
                                    </p:set>
                                    <p:animEffect transition="in" filter="wipe(left)">
                                      <p:cBhvr>
                                        <p:cTn id="42" dur="500"/>
                                        <p:tgtEl>
                                          <p:spTgt spid="16">
                                            <p:txEl>
                                              <p:pRg st="6" end="6"/>
                                            </p:txEl>
                                          </p:spTgt>
                                        </p:tgtEl>
                                      </p:cBhvr>
                                    </p:animEffect>
                                  </p:childTnLst>
                                </p:cTn>
                              </p:par>
                            </p:childTnLst>
                          </p:cTn>
                        </p:par>
                        <p:par>
                          <p:cTn id="43" fill="hold">
                            <p:stCondLst>
                              <p:cond delay="7000"/>
                            </p:stCondLst>
                            <p:childTnLst>
                              <p:par>
                                <p:cTn id="44" presetID="10" presetClass="entr" presetSubtype="0" fill="hold" grpId="1" nodeType="afterEffect">
                                  <p:stCondLst>
                                    <p:cond delay="0"/>
                                  </p:stCondLst>
                                  <p:childTnLst>
                                    <p:set>
                                      <p:cBhvr>
                                        <p:cTn id="45" dur="1" fill="hold">
                                          <p:stCondLst>
                                            <p:cond delay="0"/>
                                          </p:stCondLst>
                                        </p:cTn>
                                        <p:tgtEl>
                                          <p:spTgt spid="754"/>
                                        </p:tgtEl>
                                        <p:attrNameLst>
                                          <p:attrName>style.visibility</p:attrName>
                                        </p:attrNameLst>
                                      </p:cBhvr>
                                      <p:to>
                                        <p:strVal val="visible"/>
                                      </p:to>
                                    </p:set>
                                    <p:animEffect transition="in" filter="fade">
                                      <p:cBhvr>
                                        <p:cTn id="46" dur="500"/>
                                        <p:tgtEl>
                                          <p:spTgt spid="754"/>
                                        </p:tgtEl>
                                      </p:cBhvr>
                                    </p:animEffect>
                                  </p:childTnLst>
                                </p:cTn>
                              </p:par>
                              <p:par>
                                <p:cTn id="47" presetID="42" presetClass="path" presetSubtype="0" accel="50000" decel="50000" fill="hold" grpId="0" nodeType="withEffect">
                                  <p:stCondLst>
                                    <p:cond delay="0"/>
                                  </p:stCondLst>
                                  <p:childTnLst>
                                    <p:animMotion origin="layout" path="M -2.29167E-6 1.48148E-6 L 0.3211 -0.20764 " pathEditMode="relative" rAng="0" ptsTypes="AA">
                                      <p:cBhvr>
                                        <p:cTn id="48" dur="2000" fill="hold"/>
                                        <p:tgtEl>
                                          <p:spTgt spid="754"/>
                                        </p:tgtEl>
                                        <p:attrNameLst>
                                          <p:attrName>ppt_x</p:attrName>
                                          <p:attrName>ppt_y</p:attrName>
                                        </p:attrNameLst>
                                      </p:cBhvr>
                                      <p:rCtr x="16055" y="-10394"/>
                                    </p:animMotion>
                                  </p:childTnLst>
                                </p:cTn>
                              </p:par>
                            </p:childTnLst>
                          </p:cTn>
                        </p:par>
                        <p:par>
                          <p:cTn id="49" fill="hold">
                            <p:stCondLst>
                              <p:cond delay="9000"/>
                            </p:stCondLst>
                            <p:childTnLst>
                              <p:par>
                                <p:cTn id="50" presetID="22" presetClass="entr" presetSubtype="1" fill="hold" grpId="0" nodeType="after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up)">
                                      <p:cBhvr>
                                        <p:cTn id="52" dur="500"/>
                                        <p:tgtEl>
                                          <p:spTgt spid="27"/>
                                        </p:tgtEl>
                                      </p:cBhvr>
                                    </p:animEffect>
                                  </p:childTnLst>
                                </p:cTn>
                              </p:par>
                            </p:childTnLst>
                          </p:cTn>
                        </p:par>
                        <p:par>
                          <p:cTn id="53" fill="hold">
                            <p:stCondLst>
                              <p:cond delay="9500"/>
                            </p:stCondLst>
                            <p:childTnLst>
                              <p:par>
                                <p:cTn id="54" presetID="22" presetClass="entr" presetSubtype="1" fill="hold" nodeType="afterEffect">
                                  <p:stCondLst>
                                    <p:cond delay="0"/>
                                  </p:stCondLst>
                                  <p:childTnLst>
                                    <p:set>
                                      <p:cBhvr>
                                        <p:cTn id="55" dur="1" fill="hold">
                                          <p:stCondLst>
                                            <p:cond delay="0"/>
                                          </p:stCondLst>
                                        </p:cTn>
                                        <p:tgtEl>
                                          <p:spTgt spid="2"/>
                                        </p:tgtEl>
                                        <p:attrNameLst>
                                          <p:attrName>style.visibility</p:attrName>
                                        </p:attrNameLst>
                                      </p:cBhvr>
                                      <p:to>
                                        <p:strVal val="visible"/>
                                      </p:to>
                                    </p:set>
                                    <p:animEffect transition="in" filter="wipe(up)">
                                      <p:cBhvr>
                                        <p:cTn id="56" dur="500"/>
                                        <p:tgtEl>
                                          <p:spTgt spid="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317"/>
                                        </p:tgtEl>
                                        <p:attrNameLst>
                                          <p:attrName>style.visibility</p:attrName>
                                        </p:attrNameLst>
                                      </p:cBhvr>
                                      <p:to>
                                        <p:strVal val="visible"/>
                                      </p:to>
                                    </p:set>
                                    <p:animEffect transition="in" filter="fade">
                                      <p:cBhvr>
                                        <p:cTn id="59" dur="500"/>
                                        <p:tgtEl>
                                          <p:spTgt spid="317"/>
                                        </p:tgtEl>
                                      </p:cBhvr>
                                    </p:animEffect>
                                  </p:childTnLst>
                                </p:cTn>
                              </p:par>
                              <p:par>
                                <p:cTn id="60" presetID="22" presetClass="entr" presetSubtype="1" fill="hold" nodeType="withEffect">
                                  <p:stCondLst>
                                    <p:cond delay="0"/>
                                  </p:stCondLst>
                                  <p:childTnLst>
                                    <p:set>
                                      <p:cBhvr>
                                        <p:cTn id="61" dur="1" fill="hold">
                                          <p:stCondLst>
                                            <p:cond delay="0"/>
                                          </p:stCondLst>
                                        </p:cTn>
                                        <p:tgtEl>
                                          <p:spTgt spid="298"/>
                                        </p:tgtEl>
                                        <p:attrNameLst>
                                          <p:attrName>style.visibility</p:attrName>
                                        </p:attrNameLst>
                                      </p:cBhvr>
                                      <p:to>
                                        <p:strVal val="visible"/>
                                      </p:to>
                                    </p:set>
                                    <p:animEffect transition="in" filter="wipe(up)">
                                      <p:cBhvr>
                                        <p:cTn id="62" dur="500"/>
                                        <p:tgtEl>
                                          <p:spTgt spid="298"/>
                                        </p:tgtEl>
                                      </p:cBhvr>
                                    </p:animEffect>
                                  </p:childTnLst>
                                </p:cTn>
                              </p:par>
                              <p:par>
                                <p:cTn id="63" presetID="22" presetClass="entr" presetSubtype="8" fill="hold" nodeType="withEffect">
                                  <p:stCondLst>
                                    <p:cond delay="0"/>
                                  </p:stCondLst>
                                  <p:childTnLst>
                                    <p:set>
                                      <p:cBhvr>
                                        <p:cTn id="64" dur="1" fill="hold">
                                          <p:stCondLst>
                                            <p:cond delay="0"/>
                                          </p:stCondLst>
                                        </p:cTn>
                                        <p:tgtEl>
                                          <p:spTgt spid="299"/>
                                        </p:tgtEl>
                                        <p:attrNameLst>
                                          <p:attrName>style.visibility</p:attrName>
                                        </p:attrNameLst>
                                      </p:cBhvr>
                                      <p:to>
                                        <p:strVal val="visible"/>
                                      </p:to>
                                    </p:set>
                                    <p:animEffect transition="in" filter="wipe(left)">
                                      <p:cBhvr>
                                        <p:cTn id="65" dur="500"/>
                                        <p:tgtEl>
                                          <p:spTgt spid="299"/>
                                        </p:tgtEl>
                                      </p:cBhvr>
                                    </p:animEffect>
                                  </p:childTnLst>
                                </p:cTn>
                              </p:par>
                              <p:par>
                                <p:cTn id="66" presetID="22" presetClass="entr" presetSubtype="8" fill="hold" nodeType="withEffect">
                                  <p:stCondLst>
                                    <p:cond delay="0"/>
                                  </p:stCondLst>
                                  <p:childTnLst>
                                    <p:set>
                                      <p:cBhvr>
                                        <p:cTn id="67" dur="1" fill="hold">
                                          <p:stCondLst>
                                            <p:cond delay="0"/>
                                          </p:stCondLst>
                                        </p:cTn>
                                        <p:tgtEl>
                                          <p:spTgt spid="303"/>
                                        </p:tgtEl>
                                        <p:attrNameLst>
                                          <p:attrName>style.visibility</p:attrName>
                                        </p:attrNameLst>
                                      </p:cBhvr>
                                      <p:to>
                                        <p:strVal val="visible"/>
                                      </p:to>
                                    </p:set>
                                    <p:animEffect transition="in" filter="wipe(left)">
                                      <p:cBhvr>
                                        <p:cTn id="68" dur="500"/>
                                        <p:tgtEl>
                                          <p:spTgt spid="303"/>
                                        </p:tgtEl>
                                      </p:cBhvr>
                                    </p:animEffect>
                                  </p:childTnLst>
                                </p:cTn>
                              </p:par>
                              <p:par>
                                <p:cTn id="69" presetID="22" presetClass="entr" presetSubtype="8" fill="hold" nodeType="withEffect">
                                  <p:stCondLst>
                                    <p:cond delay="0"/>
                                  </p:stCondLst>
                                  <p:childTnLst>
                                    <p:set>
                                      <p:cBhvr>
                                        <p:cTn id="70" dur="1" fill="hold">
                                          <p:stCondLst>
                                            <p:cond delay="0"/>
                                          </p:stCondLst>
                                        </p:cTn>
                                        <p:tgtEl>
                                          <p:spTgt spid="304"/>
                                        </p:tgtEl>
                                        <p:attrNameLst>
                                          <p:attrName>style.visibility</p:attrName>
                                        </p:attrNameLst>
                                      </p:cBhvr>
                                      <p:to>
                                        <p:strVal val="visible"/>
                                      </p:to>
                                    </p:set>
                                    <p:animEffect transition="in" filter="wipe(left)">
                                      <p:cBhvr>
                                        <p:cTn id="71" dur="500"/>
                                        <p:tgtEl>
                                          <p:spTgt spid="304"/>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1" nodeType="click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fade">
                                      <p:cBhvr>
                                        <p:cTn id="76" dur="500"/>
                                        <p:tgtEl>
                                          <p:spTgt spid="5"/>
                                        </p:tgtEl>
                                      </p:cBhvr>
                                    </p:animEffect>
                                  </p:childTnLst>
                                </p:cTn>
                              </p:par>
                              <p:par>
                                <p:cTn id="77" presetID="10" presetClass="entr" presetSubtype="0" fill="hold" grpId="0" nodeType="withEffect">
                                  <p:stCondLst>
                                    <p:cond delay="0"/>
                                  </p:stCondLst>
                                  <p:childTnLst>
                                    <p:set>
                                      <p:cBhvr>
                                        <p:cTn id="78" dur="1" fill="hold">
                                          <p:stCondLst>
                                            <p:cond delay="0"/>
                                          </p:stCondLst>
                                        </p:cTn>
                                        <p:tgtEl>
                                          <p:spTgt spid="333"/>
                                        </p:tgtEl>
                                        <p:attrNameLst>
                                          <p:attrName>style.visibility</p:attrName>
                                        </p:attrNameLst>
                                      </p:cBhvr>
                                      <p:to>
                                        <p:strVal val="visible"/>
                                      </p:to>
                                    </p:set>
                                    <p:animEffect transition="in" filter="fade">
                                      <p:cBhvr>
                                        <p:cTn id="79" dur="500"/>
                                        <p:tgtEl>
                                          <p:spTgt spid="333"/>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319"/>
                                        </p:tgtEl>
                                        <p:attrNameLst>
                                          <p:attrName>style.visibility</p:attrName>
                                        </p:attrNameLst>
                                      </p:cBhvr>
                                      <p:to>
                                        <p:strVal val="visible"/>
                                      </p:to>
                                    </p:set>
                                    <p:animEffect transition="in" filter="fade">
                                      <p:cBhvr>
                                        <p:cTn id="82" dur="500"/>
                                        <p:tgtEl>
                                          <p:spTgt spid="319"/>
                                        </p:tgtEl>
                                      </p:cBhvr>
                                    </p:animEffect>
                                  </p:childTnLst>
                                </p:cTn>
                              </p:par>
                            </p:childTnLst>
                          </p:cTn>
                        </p:par>
                        <p:par>
                          <p:cTn id="83" fill="hold">
                            <p:stCondLst>
                              <p:cond delay="500"/>
                            </p:stCondLst>
                            <p:childTnLst>
                              <p:par>
                                <p:cTn id="84" presetID="22" presetClass="entr" presetSubtype="8" fill="hold" nodeType="afterEffect">
                                  <p:stCondLst>
                                    <p:cond delay="0"/>
                                  </p:stCondLst>
                                  <p:childTnLst>
                                    <p:set>
                                      <p:cBhvr>
                                        <p:cTn id="85" dur="1" fill="hold">
                                          <p:stCondLst>
                                            <p:cond delay="0"/>
                                          </p:stCondLst>
                                        </p:cTn>
                                        <p:tgtEl>
                                          <p:spTgt spid="7"/>
                                        </p:tgtEl>
                                        <p:attrNameLst>
                                          <p:attrName>style.visibility</p:attrName>
                                        </p:attrNameLst>
                                      </p:cBhvr>
                                      <p:to>
                                        <p:strVal val="visible"/>
                                      </p:to>
                                    </p:set>
                                    <p:animEffect transition="in" filter="wipe(left)">
                                      <p:cBhvr>
                                        <p:cTn id="86" dur="500"/>
                                        <p:tgtEl>
                                          <p:spTgt spid="7"/>
                                        </p:tgtEl>
                                      </p:cBhvr>
                                    </p:animEffect>
                                  </p:childTnLst>
                                </p:cTn>
                              </p:par>
                            </p:childTnLst>
                          </p:cTn>
                        </p:par>
                        <p:par>
                          <p:cTn id="87" fill="hold">
                            <p:stCondLst>
                              <p:cond delay="1000"/>
                            </p:stCondLst>
                            <p:childTnLst>
                              <p:par>
                                <p:cTn id="88" presetID="10" presetClass="entr" presetSubtype="0" fill="hold" grpId="0" nodeType="afterEffect">
                                  <p:stCondLst>
                                    <p:cond delay="0"/>
                                  </p:stCondLst>
                                  <p:childTnLst>
                                    <p:set>
                                      <p:cBhvr>
                                        <p:cTn id="89" dur="1" fill="hold">
                                          <p:stCondLst>
                                            <p:cond delay="0"/>
                                          </p:stCondLst>
                                        </p:cTn>
                                        <p:tgtEl>
                                          <p:spTgt spid="730"/>
                                        </p:tgtEl>
                                        <p:attrNameLst>
                                          <p:attrName>style.visibility</p:attrName>
                                        </p:attrNameLst>
                                      </p:cBhvr>
                                      <p:to>
                                        <p:strVal val="visible"/>
                                      </p:to>
                                    </p:set>
                                    <p:animEffect transition="in" filter="fade">
                                      <p:cBhvr>
                                        <p:cTn id="90" dur="500"/>
                                        <p:tgtEl>
                                          <p:spTgt spid="730"/>
                                        </p:tgtEl>
                                      </p:cBhvr>
                                    </p:animEffect>
                                  </p:childTnLst>
                                </p:cTn>
                              </p:par>
                            </p:childTnLst>
                          </p:cTn>
                        </p:par>
                        <p:par>
                          <p:cTn id="91" fill="hold">
                            <p:stCondLst>
                              <p:cond delay="1500"/>
                            </p:stCondLst>
                            <p:childTnLst>
                              <p:par>
                                <p:cTn id="92" presetID="42" presetClass="path" presetSubtype="0" accel="50000" decel="50000" fill="hold" grpId="1" nodeType="afterEffect">
                                  <p:stCondLst>
                                    <p:cond delay="0"/>
                                  </p:stCondLst>
                                  <p:childTnLst>
                                    <p:animMotion origin="layout" path="M -4.58333E-6 3.33333E-6 L -4.58333E-6 0.47291 " pathEditMode="relative" rAng="0" ptsTypes="AA">
                                      <p:cBhvr>
                                        <p:cTn id="93" dur="2000" fill="hold"/>
                                        <p:tgtEl>
                                          <p:spTgt spid="730"/>
                                        </p:tgtEl>
                                        <p:attrNameLst>
                                          <p:attrName>ppt_x</p:attrName>
                                          <p:attrName>ppt_y</p:attrName>
                                        </p:attrNameLst>
                                      </p:cBhvr>
                                      <p:rCtr x="0" y="23634"/>
                                    </p:animMotion>
                                  </p:childTnLst>
                                </p:cTn>
                              </p:par>
                              <p:par>
                                <p:cTn id="94" presetID="10" presetClass="entr" presetSubtype="0" fill="hold" grpId="0" nodeType="withEffect">
                                  <p:stCondLst>
                                    <p:cond delay="0"/>
                                  </p:stCondLst>
                                  <p:childTnLst>
                                    <p:set>
                                      <p:cBhvr>
                                        <p:cTn id="95" dur="1" fill="hold">
                                          <p:stCondLst>
                                            <p:cond delay="0"/>
                                          </p:stCondLst>
                                        </p:cTn>
                                        <p:tgtEl>
                                          <p:spTgt spid="322"/>
                                        </p:tgtEl>
                                        <p:attrNameLst>
                                          <p:attrName>style.visibility</p:attrName>
                                        </p:attrNameLst>
                                      </p:cBhvr>
                                      <p:to>
                                        <p:strVal val="visible"/>
                                      </p:to>
                                    </p:set>
                                    <p:animEffect transition="in" filter="fade">
                                      <p:cBhvr>
                                        <p:cTn id="96" dur="500"/>
                                        <p:tgtEl>
                                          <p:spTgt spid="322"/>
                                        </p:tgtEl>
                                      </p:cBhvr>
                                    </p:animEffect>
                                  </p:childTnLst>
                                </p:cTn>
                              </p:par>
                            </p:childTnLst>
                          </p:cTn>
                        </p:par>
                      </p:childTnLst>
                    </p:cTn>
                  </p:par>
                  <p:par>
                    <p:cTn id="97" fill="hold">
                      <p:stCondLst>
                        <p:cond delay="indefinite"/>
                      </p:stCondLst>
                      <p:childTnLst>
                        <p:par>
                          <p:cTn id="98" fill="hold">
                            <p:stCondLst>
                              <p:cond delay="0"/>
                            </p:stCondLst>
                            <p:childTnLst>
                              <p:par>
                                <p:cTn id="99" presetID="22" presetClass="exit" presetSubtype="8" fill="hold" nodeType="clickEffect">
                                  <p:stCondLst>
                                    <p:cond delay="0"/>
                                  </p:stCondLst>
                                  <p:childTnLst>
                                    <p:animEffect transition="out" filter="wipe(left)">
                                      <p:cBhvr>
                                        <p:cTn id="100" dur="500"/>
                                        <p:tgtEl>
                                          <p:spTgt spid="7"/>
                                        </p:tgtEl>
                                      </p:cBhvr>
                                    </p:animEffect>
                                    <p:set>
                                      <p:cBhvr>
                                        <p:cTn id="101" dur="1" fill="hold">
                                          <p:stCondLst>
                                            <p:cond delay="499"/>
                                          </p:stCondLst>
                                        </p:cTn>
                                        <p:tgtEl>
                                          <p:spTgt spid="7"/>
                                        </p:tgtEl>
                                        <p:attrNameLst>
                                          <p:attrName>style.visibility</p:attrName>
                                        </p:attrNameLst>
                                      </p:cBhvr>
                                      <p:to>
                                        <p:strVal val="hidden"/>
                                      </p:to>
                                    </p:set>
                                  </p:childTnLst>
                                </p:cTn>
                              </p:par>
                            </p:childTnLst>
                          </p:cTn>
                        </p:par>
                        <p:par>
                          <p:cTn id="102" fill="hold">
                            <p:stCondLst>
                              <p:cond delay="500"/>
                            </p:stCondLst>
                            <p:childTnLst>
                              <p:par>
                                <p:cTn id="103" presetID="22" presetClass="entr" presetSubtype="4" fill="hold" nodeType="afterEffect">
                                  <p:stCondLst>
                                    <p:cond delay="0"/>
                                  </p:stCondLst>
                                  <p:childTnLst>
                                    <p:set>
                                      <p:cBhvr>
                                        <p:cTn id="104" dur="1" fill="hold">
                                          <p:stCondLst>
                                            <p:cond delay="0"/>
                                          </p:stCondLst>
                                        </p:cTn>
                                        <p:tgtEl>
                                          <p:spTgt spid="734"/>
                                        </p:tgtEl>
                                        <p:attrNameLst>
                                          <p:attrName>style.visibility</p:attrName>
                                        </p:attrNameLst>
                                      </p:cBhvr>
                                      <p:to>
                                        <p:strVal val="visible"/>
                                      </p:to>
                                    </p:set>
                                    <p:animEffect transition="in" filter="wipe(down)">
                                      <p:cBhvr>
                                        <p:cTn id="105" dur="500"/>
                                        <p:tgtEl>
                                          <p:spTgt spid="734"/>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324"/>
                                        </p:tgtEl>
                                        <p:attrNameLst>
                                          <p:attrName>style.visibility</p:attrName>
                                        </p:attrNameLst>
                                      </p:cBhvr>
                                      <p:to>
                                        <p:strVal val="visible"/>
                                      </p:to>
                                    </p:set>
                                    <p:animEffect transition="in" filter="fade">
                                      <p:cBhvr>
                                        <p:cTn id="108" dur="500"/>
                                        <p:tgtEl>
                                          <p:spTgt spid="324"/>
                                        </p:tgtEl>
                                      </p:cBhvr>
                                    </p:animEffect>
                                  </p:childTnLst>
                                </p:cTn>
                              </p:par>
                              <p:par>
                                <p:cTn id="109" presetID="22" presetClass="entr" presetSubtype="4" fill="hold" nodeType="withEffect">
                                  <p:stCondLst>
                                    <p:cond delay="0"/>
                                  </p:stCondLst>
                                  <p:childTnLst>
                                    <p:set>
                                      <p:cBhvr>
                                        <p:cTn id="110" dur="1" fill="hold">
                                          <p:stCondLst>
                                            <p:cond delay="0"/>
                                          </p:stCondLst>
                                        </p:cTn>
                                        <p:tgtEl>
                                          <p:spTgt spid="737"/>
                                        </p:tgtEl>
                                        <p:attrNameLst>
                                          <p:attrName>style.visibility</p:attrName>
                                        </p:attrNameLst>
                                      </p:cBhvr>
                                      <p:to>
                                        <p:strVal val="visible"/>
                                      </p:to>
                                    </p:set>
                                    <p:animEffect transition="in" filter="wipe(down)">
                                      <p:cBhvr>
                                        <p:cTn id="111" dur="500"/>
                                        <p:tgtEl>
                                          <p:spTgt spid="737"/>
                                        </p:tgtEl>
                                      </p:cBhvr>
                                    </p:animEffect>
                                  </p:childTnLst>
                                </p:cTn>
                              </p:par>
                              <p:par>
                                <p:cTn id="112" presetID="42" presetClass="path" presetSubtype="0" accel="50000" decel="50000" fill="hold" grpId="0" nodeType="withEffect">
                                  <p:stCondLst>
                                    <p:cond delay="0"/>
                                  </p:stCondLst>
                                  <p:childTnLst>
                                    <p:animMotion origin="layout" path="M 4.16667E-6 3.7037E-7 L 0.26718 -0.24954 " pathEditMode="relative" rAng="0" ptsTypes="AA">
                                      <p:cBhvr>
                                        <p:cTn id="113" dur="2000" fill="hold"/>
                                        <p:tgtEl>
                                          <p:spTgt spid="731"/>
                                        </p:tgtEl>
                                        <p:attrNameLst>
                                          <p:attrName>ppt_x</p:attrName>
                                          <p:attrName>ppt_y</p:attrName>
                                        </p:attrNameLst>
                                      </p:cBhvr>
                                      <p:rCtr x="13359" y="-12477"/>
                                    </p:animMotion>
                                  </p:childTnLst>
                                </p:cTn>
                              </p:par>
                              <p:par>
                                <p:cTn id="114" presetID="10" presetClass="entr" presetSubtype="0" fill="hold" nodeType="withEffect">
                                  <p:stCondLst>
                                    <p:cond delay="2000"/>
                                  </p:stCondLst>
                                  <p:childTnLst>
                                    <p:set>
                                      <p:cBhvr>
                                        <p:cTn id="115" dur="1" fill="hold">
                                          <p:stCondLst>
                                            <p:cond delay="0"/>
                                          </p:stCondLst>
                                        </p:cTn>
                                        <p:tgtEl>
                                          <p:spTgt spid="1599"/>
                                        </p:tgtEl>
                                        <p:attrNameLst>
                                          <p:attrName>style.visibility</p:attrName>
                                        </p:attrNameLst>
                                      </p:cBhvr>
                                      <p:to>
                                        <p:strVal val="visible"/>
                                      </p:to>
                                    </p:set>
                                    <p:animEffect transition="in" filter="fade">
                                      <p:cBhvr>
                                        <p:cTn id="116" dur="500"/>
                                        <p:tgtEl>
                                          <p:spTgt spid="1599"/>
                                        </p:tgtEl>
                                      </p:cBhvr>
                                    </p:animEffect>
                                  </p:childTnLst>
                                </p:cTn>
                              </p:par>
                              <p:par>
                                <p:cTn id="117" presetID="10" presetClass="entr" presetSubtype="0" fill="hold" nodeType="withEffect">
                                  <p:stCondLst>
                                    <p:cond delay="2300"/>
                                  </p:stCondLst>
                                  <p:childTnLst>
                                    <p:set>
                                      <p:cBhvr>
                                        <p:cTn id="118" dur="1" fill="hold">
                                          <p:stCondLst>
                                            <p:cond delay="0"/>
                                          </p:stCondLst>
                                        </p:cTn>
                                        <p:tgtEl>
                                          <p:spTgt spid="1653"/>
                                        </p:tgtEl>
                                        <p:attrNameLst>
                                          <p:attrName>style.visibility</p:attrName>
                                        </p:attrNameLst>
                                      </p:cBhvr>
                                      <p:to>
                                        <p:strVal val="visible"/>
                                      </p:to>
                                    </p:set>
                                    <p:animEffect transition="in" filter="fade">
                                      <p:cBhvr>
                                        <p:cTn id="119" dur="500"/>
                                        <p:tgtEl>
                                          <p:spTgt spid="1653"/>
                                        </p:tgtEl>
                                      </p:cBhvr>
                                    </p:animEffect>
                                  </p:childTnLst>
                                </p:cTn>
                              </p:par>
                              <p:par>
                                <p:cTn id="120" presetID="10" presetClass="entr" presetSubtype="0" fill="hold" nodeType="withEffect">
                                  <p:stCondLst>
                                    <p:cond delay="2600"/>
                                  </p:stCondLst>
                                  <p:childTnLst>
                                    <p:set>
                                      <p:cBhvr>
                                        <p:cTn id="121" dur="1" fill="hold">
                                          <p:stCondLst>
                                            <p:cond delay="0"/>
                                          </p:stCondLst>
                                        </p:cTn>
                                        <p:tgtEl>
                                          <p:spTgt spid="1509"/>
                                        </p:tgtEl>
                                        <p:attrNameLst>
                                          <p:attrName>style.visibility</p:attrName>
                                        </p:attrNameLst>
                                      </p:cBhvr>
                                      <p:to>
                                        <p:strVal val="visible"/>
                                      </p:to>
                                    </p:set>
                                    <p:animEffect transition="in" filter="fade">
                                      <p:cBhvr>
                                        <p:cTn id="122" dur="500"/>
                                        <p:tgtEl>
                                          <p:spTgt spid="1509"/>
                                        </p:tgtEl>
                                      </p:cBhvr>
                                    </p:animEffect>
                                  </p:childTnLst>
                                </p:cTn>
                              </p:par>
                              <p:par>
                                <p:cTn id="123" presetID="42" presetClass="path" presetSubtype="0" accel="50000" decel="50000" fill="hold" grpId="0" nodeType="withEffect">
                                  <p:stCondLst>
                                    <p:cond delay="400"/>
                                  </p:stCondLst>
                                  <p:childTnLst>
                                    <p:animMotion origin="layout" path="M 4.16667E-6 3.7037E-7 L 0.30403 -0.24907 " pathEditMode="relative" rAng="0" ptsTypes="AA">
                                      <p:cBhvr>
                                        <p:cTn id="124" dur="2000" fill="hold"/>
                                        <p:tgtEl>
                                          <p:spTgt spid="732"/>
                                        </p:tgtEl>
                                        <p:attrNameLst>
                                          <p:attrName>ppt_x</p:attrName>
                                          <p:attrName>ppt_y</p:attrName>
                                        </p:attrNameLst>
                                      </p:cBhvr>
                                      <p:rCtr x="15195" y="-12454"/>
                                    </p:animMotion>
                                  </p:childTnLst>
                                </p:cTn>
                              </p:par>
                              <p:par>
                                <p:cTn id="125" presetID="10" presetClass="entr" presetSubtype="0" fill="hold" nodeType="withEffect">
                                  <p:stCondLst>
                                    <p:cond delay="2400"/>
                                  </p:stCondLst>
                                  <p:childTnLst>
                                    <p:set>
                                      <p:cBhvr>
                                        <p:cTn id="126" dur="1" fill="hold">
                                          <p:stCondLst>
                                            <p:cond delay="0"/>
                                          </p:stCondLst>
                                        </p:cTn>
                                        <p:tgtEl>
                                          <p:spTgt spid="1527"/>
                                        </p:tgtEl>
                                        <p:attrNameLst>
                                          <p:attrName>style.visibility</p:attrName>
                                        </p:attrNameLst>
                                      </p:cBhvr>
                                      <p:to>
                                        <p:strVal val="visible"/>
                                      </p:to>
                                    </p:set>
                                    <p:animEffect transition="in" filter="fade">
                                      <p:cBhvr>
                                        <p:cTn id="127" dur="500"/>
                                        <p:tgtEl>
                                          <p:spTgt spid="1527"/>
                                        </p:tgtEl>
                                      </p:cBhvr>
                                    </p:animEffect>
                                  </p:childTnLst>
                                </p:cTn>
                              </p:par>
                              <p:par>
                                <p:cTn id="128" presetID="42" presetClass="path" presetSubtype="0" accel="50000" decel="50000" fill="hold" grpId="0" nodeType="withEffect">
                                  <p:stCondLst>
                                    <p:cond delay="1000"/>
                                  </p:stCondLst>
                                  <p:childTnLst>
                                    <p:animMotion origin="layout" path="M 4.16667E-6 3.7037E-7 L 0.26601 -0.21528 " pathEditMode="relative" rAng="0" ptsTypes="AA">
                                      <p:cBhvr>
                                        <p:cTn id="129" dur="2000" fill="hold"/>
                                        <p:tgtEl>
                                          <p:spTgt spid="733"/>
                                        </p:tgtEl>
                                        <p:attrNameLst>
                                          <p:attrName>ppt_x</p:attrName>
                                          <p:attrName>ppt_y</p:attrName>
                                        </p:attrNameLst>
                                      </p:cBhvr>
                                      <p:rCtr x="13294" y="-10764"/>
                                    </p:animMotion>
                                  </p:childTnLst>
                                </p:cTn>
                              </p:par>
                              <p:par>
                                <p:cTn id="130" presetID="10" presetClass="entr" presetSubtype="0" fill="hold" nodeType="withEffect">
                                  <p:stCondLst>
                                    <p:cond delay="3000"/>
                                  </p:stCondLst>
                                  <p:childTnLst>
                                    <p:set>
                                      <p:cBhvr>
                                        <p:cTn id="131" dur="1" fill="hold">
                                          <p:stCondLst>
                                            <p:cond delay="0"/>
                                          </p:stCondLst>
                                        </p:cTn>
                                        <p:tgtEl>
                                          <p:spTgt spid="1563"/>
                                        </p:tgtEl>
                                        <p:attrNameLst>
                                          <p:attrName>style.visibility</p:attrName>
                                        </p:attrNameLst>
                                      </p:cBhvr>
                                      <p:to>
                                        <p:strVal val="visible"/>
                                      </p:to>
                                    </p:set>
                                    <p:animEffect transition="in" filter="fade">
                                      <p:cBhvr>
                                        <p:cTn id="132" dur="500"/>
                                        <p:tgtEl>
                                          <p:spTgt spid="1563"/>
                                        </p:tgtEl>
                                      </p:cBhvr>
                                    </p:animEffect>
                                  </p:childTnLst>
                                </p:cTn>
                              </p:par>
                              <p:par>
                                <p:cTn id="133" presetID="10" presetClass="entr" presetSubtype="0" fill="hold" nodeType="withEffect">
                                  <p:stCondLst>
                                    <p:cond delay="3200"/>
                                  </p:stCondLst>
                                  <p:childTnLst>
                                    <p:set>
                                      <p:cBhvr>
                                        <p:cTn id="134" dur="1" fill="hold">
                                          <p:stCondLst>
                                            <p:cond delay="0"/>
                                          </p:stCondLst>
                                        </p:cTn>
                                        <p:tgtEl>
                                          <p:spTgt spid="465"/>
                                        </p:tgtEl>
                                        <p:attrNameLst>
                                          <p:attrName>style.visibility</p:attrName>
                                        </p:attrNameLst>
                                      </p:cBhvr>
                                      <p:to>
                                        <p:strVal val="visible"/>
                                      </p:to>
                                    </p:set>
                                    <p:animEffect transition="in" filter="fade">
                                      <p:cBhvr>
                                        <p:cTn id="135" dur="500"/>
                                        <p:tgtEl>
                                          <p:spTgt spid="465"/>
                                        </p:tgtEl>
                                      </p:cBhvr>
                                    </p:animEffect>
                                  </p:childTnLst>
                                </p:cTn>
                              </p:par>
                              <p:par>
                                <p:cTn id="136" presetID="42" presetClass="path" presetSubtype="0" accel="50000" decel="50000" fill="hold" grpId="0" nodeType="withEffect">
                                  <p:stCondLst>
                                    <p:cond delay="400"/>
                                  </p:stCondLst>
                                  <p:childTnLst>
                                    <p:animMotion origin="layout" path="M 4.16667E-6 3.7037E-7 L 0.2664 -0.00139 " pathEditMode="relative" rAng="0" ptsTypes="AA">
                                      <p:cBhvr>
                                        <p:cTn id="137" dur="2000" fill="hold"/>
                                        <p:tgtEl>
                                          <p:spTgt spid="740"/>
                                        </p:tgtEl>
                                        <p:attrNameLst>
                                          <p:attrName>ppt_x</p:attrName>
                                          <p:attrName>ppt_y</p:attrName>
                                        </p:attrNameLst>
                                      </p:cBhvr>
                                      <p:rCtr x="13320" y="-69"/>
                                    </p:animMotion>
                                  </p:childTnLst>
                                </p:cTn>
                              </p:par>
                              <p:par>
                                <p:cTn id="138" presetID="10" presetClass="entr" presetSubtype="0" fill="hold" nodeType="withEffect">
                                  <p:stCondLst>
                                    <p:cond delay="2200"/>
                                  </p:stCondLst>
                                  <p:childTnLst>
                                    <p:set>
                                      <p:cBhvr>
                                        <p:cTn id="139" dur="1" fill="hold">
                                          <p:stCondLst>
                                            <p:cond delay="0"/>
                                          </p:stCondLst>
                                        </p:cTn>
                                        <p:tgtEl>
                                          <p:spTgt spid="488"/>
                                        </p:tgtEl>
                                        <p:attrNameLst>
                                          <p:attrName>style.visibility</p:attrName>
                                        </p:attrNameLst>
                                      </p:cBhvr>
                                      <p:to>
                                        <p:strVal val="visible"/>
                                      </p:to>
                                    </p:set>
                                    <p:animEffect transition="in" filter="fade">
                                      <p:cBhvr>
                                        <p:cTn id="140" dur="500"/>
                                        <p:tgtEl>
                                          <p:spTgt spid="488"/>
                                        </p:tgtEl>
                                      </p:cBhvr>
                                    </p:animEffect>
                                  </p:childTnLst>
                                </p:cTn>
                              </p:par>
                              <p:par>
                                <p:cTn id="141" presetID="10" presetClass="entr" presetSubtype="0" fill="hold" nodeType="withEffect">
                                  <p:stCondLst>
                                    <p:cond delay="2500"/>
                                  </p:stCondLst>
                                  <p:childTnLst>
                                    <p:set>
                                      <p:cBhvr>
                                        <p:cTn id="142" dur="1" fill="hold">
                                          <p:stCondLst>
                                            <p:cond delay="0"/>
                                          </p:stCondLst>
                                        </p:cTn>
                                        <p:tgtEl>
                                          <p:spTgt spid="542"/>
                                        </p:tgtEl>
                                        <p:attrNameLst>
                                          <p:attrName>style.visibility</p:attrName>
                                        </p:attrNameLst>
                                      </p:cBhvr>
                                      <p:to>
                                        <p:strVal val="visible"/>
                                      </p:to>
                                    </p:set>
                                    <p:animEffect transition="in" filter="fade">
                                      <p:cBhvr>
                                        <p:cTn id="143" dur="500"/>
                                        <p:tgtEl>
                                          <p:spTgt spid="542"/>
                                        </p:tgtEl>
                                      </p:cBhvr>
                                    </p:animEffect>
                                  </p:childTnLst>
                                </p:cTn>
                              </p:par>
                              <p:par>
                                <p:cTn id="144" presetID="42" presetClass="path" presetSubtype="0" accel="50000" decel="50000" fill="hold" grpId="0" nodeType="withEffect">
                                  <p:stCondLst>
                                    <p:cond delay="1000"/>
                                  </p:stCondLst>
                                  <p:childTnLst>
                                    <p:animMotion origin="layout" path="M 4.16667E-6 3.7037E-7 L 0.26601 0.03194 " pathEditMode="relative" rAng="0" ptsTypes="AA">
                                      <p:cBhvr>
                                        <p:cTn id="145" dur="2000" fill="hold"/>
                                        <p:tgtEl>
                                          <p:spTgt spid="741"/>
                                        </p:tgtEl>
                                        <p:attrNameLst>
                                          <p:attrName>ppt_x</p:attrName>
                                          <p:attrName>ppt_y</p:attrName>
                                        </p:attrNameLst>
                                      </p:cBhvr>
                                      <p:rCtr x="13294" y="1597"/>
                                    </p:animMotion>
                                  </p:childTnLst>
                                </p:cTn>
                              </p:par>
                              <p:par>
                                <p:cTn id="146" presetID="10" presetClass="entr" presetSubtype="0" fill="hold" nodeType="withEffect">
                                  <p:stCondLst>
                                    <p:cond delay="3000"/>
                                  </p:stCondLst>
                                  <p:childTnLst>
                                    <p:set>
                                      <p:cBhvr>
                                        <p:cTn id="147" dur="1" fill="hold">
                                          <p:stCondLst>
                                            <p:cond delay="0"/>
                                          </p:stCondLst>
                                        </p:cTn>
                                        <p:tgtEl>
                                          <p:spTgt spid="506"/>
                                        </p:tgtEl>
                                        <p:attrNameLst>
                                          <p:attrName>style.visibility</p:attrName>
                                        </p:attrNameLst>
                                      </p:cBhvr>
                                      <p:to>
                                        <p:strVal val="visible"/>
                                      </p:to>
                                    </p:set>
                                    <p:animEffect transition="in" filter="fade">
                                      <p:cBhvr>
                                        <p:cTn id="148" dur="500"/>
                                        <p:tgtEl>
                                          <p:spTgt spid="506"/>
                                        </p:tgtEl>
                                      </p:cBhvr>
                                    </p:animEffect>
                                  </p:childTnLst>
                                </p:cTn>
                              </p:par>
                              <p:par>
                                <p:cTn id="149" presetID="10" presetClass="entr" presetSubtype="0" fill="hold" nodeType="withEffect">
                                  <p:stCondLst>
                                    <p:cond delay="3100"/>
                                  </p:stCondLst>
                                  <p:childTnLst>
                                    <p:set>
                                      <p:cBhvr>
                                        <p:cTn id="150" dur="1" fill="hold">
                                          <p:stCondLst>
                                            <p:cond delay="0"/>
                                          </p:stCondLst>
                                        </p:cTn>
                                        <p:tgtEl>
                                          <p:spTgt spid="578"/>
                                        </p:tgtEl>
                                        <p:attrNameLst>
                                          <p:attrName>style.visibility</p:attrName>
                                        </p:attrNameLst>
                                      </p:cBhvr>
                                      <p:to>
                                        <p:strVal val="visible"/>
                                      </p:to>
                                    </p:set>
                                    <p:animEffect transition="in" filter="fade">
                                      <p:cBhvr>
                                        <p:cTn id="151" dur="500"/>
                                        <p:tgtEl>
                                          <p:spTgt spid="578"/>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xit" presetSubtype="4" fill="hold" nodeType="clickEffect">
                                  <p:stCondLst>
                                    <p:cond delay="0"/>
                                  </p:stCondLst>
                                  <p:childTnLst>
                                    <p:animEffect transition="out" filter="wipe(down)">
                                      <p:cBhvr>
                                        <p:cTn id="155" dur="500"/>
                                        <p:tgtEl>
                                          <p:spTgt spid="734"/>
                                        </p:tgtEl>
                                      </p:cBhvr>
                                    </p:animEffect>
                                    <p:set>
                                      <p:cBhvr>
                                        <p:cTn id="156" dur="1" fill="hold">
                                          <p:stCondLst>
                                            <p:cond delay="499"/>
                                          </p:stCondLst>
                                        </p:cTn>
                                        <p:tgtEl>
                                          <p:spTgt spid="734"/>
                                        </p:tgtEl>
                                        <p:attrNameLst>
                                          <p:attrName>style.visibility</p:attrName>
                                        </p:attrNameLst>
                                      </p:cBhvr>
                                      <p:to>
                                        <p:strVal val="hidden"/>
                                      </p:to>
                                    </p:set>
                                  </p:childTnLst>
                                </p:cTn>
                              </p:par>
                              <p:par>
                                <p:cTn id="157" presetID="22" presetClass="exit" presetSubtype="4" fill="hold" nodeType="withEffect">
                                  <p:stCondLst>
                                    <p:cond delay="0"/>
                                  </p:stCondLst>
                                  <p:childTnLst>
                                    <p:animEffect transition="out" filter="wipe(down)">
                                      <p:cBhvr>
                                        <p:cTn id="158" dur="500"/>
                                        <p:tgtEl>
                                          <p:spTgt spid="737"/>
                                        </p:tgtEl>
                                      </p:cBhvr>
                                    </p:animEffect>
                                    <p:set>
                                      <p:cBhvr>
                                        <p:cTn id="159" dur="1" fill="hold">
                                          <p:stCondLst>
                                            <p:cond delay="499"/>
                                          </p:stCondLst>
                                        </p:cTn>
                                        <p:tgtEl>
                                          <p:spTgt spid="737"/>
                                        </p:tgtEl>
                                        <p:attrNameLst>
                                          <p:attrName>style.visibility</p:attrName>
                                        </p:attrNameLst>
                                      </p:cBhvr>
                                      <p:to>
                                        <p:strVal val="hidden"/>
                                      </p:to>
                                    </p:set>
                                  </p:childTnLst>
                                </p:cTn>
                              </p:par>
                              <p:par>
                                <p:cTn id="160" presetID="10" presetClass="exit" presetSubtype="0" fill="hold" grpId="0" nodeType="withEffect">
                                  <p:stCondLst>
                                    <p:cond delay="0"/>
                                  </p:stCondLst>
                                  <p:childTnLst>
                                    <p:animEffect transition="out" filter="fade">
                                      <p:cBhvr>
                                        <p:cTn id="161" dur="500"/>
                                        <p:tgtEl>
                                          <p:spTgt spid="5"/>
                                        </p:tgtEl>
                                      </p:cBhvr>
                                    </p:animEffect>
                                    <p:set>
                                      <p:cBhvr>
                                        <p:cTn id="162" dur="1" fill="hold">
                                          <p:stCondLst>
                                            <p:cond delay="499"/>
                                          </p:stCondLst>
                                        </p:cTn>
                                        <p:tgtEl>
                                          <p:spTgt spid="5"/>
                                        </p:tgtEl>
                                        <p:attrNameLst>
                                          <p:attrName>style.visibility</p:attrName>
                                        </p:attrNameLst>
                                      </p:cBhvr>
                                      <p:to>
                                        <p:strVal val="hidden"/>
                                      </p:to>
                                    </p:set>
                                  </p:childTnLst>
                                </p:cTn>
                              </p:par>
                              <p:par>
                                <p:cTn id="163" presetID="10" presetClass="exit" presetSubtype="0" fill="hold" grpId="1" nodeType="withEffect">
                                  <p:stCondLst>
                                    <p:cond delay="0"/>
                                  </p:stCondLst>
                                  <p:childTnLst>
                                    <p:animEffect transition="out" filter="fade">
                                      <p:cBhvr>
                                        <p:cTn id="164" dur="500"/>
                                        <p:tgtEl>
                                          <p:spTgt spid="319"/>
                                        </p:tgtEl>
                                      </p:cBhvr>
                                    </p:animEffect>
                                    <p:set>
                                      <p:cBhvr>
                                        <p:cTn id="165" dur="1" fill="hold">
                                          <p:stCondLst>
                                            <p:cond delay="499"/>
                                          </p:stCondLst>
                                        </p:cTn>
                                        <p:tgtEl>
                                          <p:spTgt spid="319"/>
                                        </p:tgtEl>
                                        <p:attrNameLst>
                                          <p:attrName>style.visibility</p:attrName>
                                        </p:attrNameLst>
                                      </p:cBhvr>
                                      <p:to>
                                        <p:strVal val="hidden"/>
                                      </p:to>
                                    </p:set>
                                  </p:childTnLst>
                                </p:cTn>
                              </p:par>
                              <p:par>
                                <p:cTn id="166" presetID="10" presetClass="exit" presetSubtype="0" fill="hold" grpId="1" nodeType="withEffect">
                                  <p:stCondLst>
                                    <p:cond delay="0"/>
                                  </p:stCondLst>
                                  <p:childTnLst>
                                    <p:animEffect transition="out" filter="fade">
                                      <p:cBhvr>
                                        <p:cTn id="167" dur="500"/>
                                        <p:tgtEl>
                                          <p:spTgt spid="322"/>
                                        </p:tgtEl>
                                      </p:cBhvr>
                                    </p:animEffect>
                                    <p:set>
                                      <p:cBhvr>
                                        <p:cTn id="168" dur="1" fill="hold">
                                          <p:stCondLst>
                                            <p:cond delay="499"/>
                                          </p:stCondLst>
                                        </p:cTn>
                                        <p:tgtEl>
                                          <p:spTgt spid="322"/>
                                        </p:tgtEl>
                                        <p:attrNameLst>
                                          <p:attrName>style.visibility</p:attrName>
                                        </p:attrNameLst>
                                      </p:cBhvr>
                                      <p:to>
                                        <p:strVal val="hidden"/>
                                      </p:to>
                                    </p:set>
                                  </p:childTnLst>
                                </p:cTn>
                              </p:par>
                              <p:par>
                                <p:cTn id="169" presetID="10" presetClass="exit" presetSubtype="0" fill="hold" grpId="1" nodeType="withEffect">
                                  <p:stCondLst>
                                    <p:cond delay="0"/>
                                  </p:stCondLst>
                                  <p:childTnLst>
                                    <p:animEffect transition="out" filter="fade">
                                      <p:cBhvr>
                                        <p:cTn id="170" dur="500"/>
                                        <p:tgtEl>
                                          <p:spTgt spid="324"/>
                                        </p:tgtEl>
                                      </p:cBhvr>
                                    </p:animEffect>
                                    <p:set>
                                      <p:cBhvr>
                                        <p:cTn id="171" dur="1" fill="hold">
                                          <p:stCondLst>
                                            <p:cond delay="499"/>
                                          </p:stCondLst>
                                        </p:cTn>
                                        <p:tgtEl>
                                          <p:spTgt spid="324"/>
                                        </p:tgtEl>
                                        <p:attrNameLst>
                                          <p:attrName>style.visibility</p:attrName>
                                        </p:attrNameLst>
                                      </p:cBhvr>
                                      <p:to>
                                        <p:strVal val="hidden"/>
                                      </p:to>
                                    </p:set>
                                  </p:childTnLst>
                                </p:cTn>
                              </p:par>
                            </p:childTnLst>
                          </p:cTn>
                        </p:par>
                      </p:childTnLst>
                    </p:cTn>
                  </p:par>
                  <p:par>
                    <p:cTn id="172" fill="hold">
                      <p:stCondLst>
                        <p:cond delay="indefinite"/>
                      </p:stCondLst>
                      <p:childTnLst>
                        <p:par>
                          <p:cTn id="173" fill="hold">
                            <p:stCondLst>
                              <p:cond delay="0"/>
                            </p:stCondLst>
                            <p:childTnLst>
                              <p:par>
                                <p:cTn id="174" presetID="44" presetClass="path" presetSubtype="0" accel="50000" decel="50000" fill="hold" grpId="0" nodeType="clickEffect">
                                  <p:stCondLst>
                                    <p:cond delay="0"/>
                                  </p:stCondLst>
                                  <p:childTnLst>
                                    <p:animMotion origin="layout" path="M -3.125E-6 1.85185E-6 C 0.20196 -0.20834 0.16198 -0.60301 0.6056 -0.62454 C 1.26003 -0.64607 1.35391 -0.04259 1.37683 -0.02917 " pathEditMode="relative" rAng="0" ptsTypes="AAA">
                                      <p:cBhvr>
                                        <p:cTn id="175" dur="8000" fill="hold"/>
                                        <p:tgtEl>
                                          <p:spTgt spid="9"/>
                                        </p:tgtEl>
                                        <p:attrNameLst>
                                          <p:attrName>ppt_x</p:attrName>
                                          <p:attrName>ppt_y</p:attrName>
                                        </p:attrNameLst>
                                      </p:cBhvr>
                                      <p:rCtr x="68841" y="-31273"/>
                                    </p:animMotion>
                                  </p:childTnLst>
                                </p:cTn>
                              </p:par>
                              <p:par>
                                <p:cTn id="176" presetID="10" presetClass="entr" presetSubtype="0" fill="hold" grpId="0" nodeType="withEffect">
                                  <p:stCondLst>
                                    <p:cond delay="0"/>
                                  </p:stCondLst>
                                  <p:childTnLst>
                                    <p:set>
                                      <p:cBhvr>
                                        <p:cTn id="177" dur="1" fill="hold">
                                          <p:stCondLst>
                                            <p:cond delay="0"/>
                                          </p:stCondLst>
                                        </p:cTn>
                                        <p:tgtEl>
                                          <p:spTgt spid="10"/>
                                        </p:tgtEl>
                                        <p:attrNameLst>
                                          <p:attrName>style.visibility</p:attrName>
                                        </p:attrNameLst>
                                      </p:cBhvr>
                                      <p:to>
                                        <p:strVal val="visible"/>
                                      </p:to>
                                    </p:set>
                                    <p:animEffect transition="in" filter="fade">
                                      <p:cBhvr>
                                        <p:cTn id="178" dur="4000"/>
                                        <p:tgtEl>
                                          <p:spTgt spid="10"/>
                                        </p:tgtEl>
                                      </p:cBhvr>
                                    </p:animEffect>
                                  </p:childTnLst>
                                </p:cTn>
                              </p:par>
                              <p:par>
                                <p:cTn id="179" presetID="10" presetClass="entr" presetSubtype="0" fill="hold" grpId="0" nodeType="withEffect">
                                  <p:stCondLst>
                                    <p:cond delay="4000"/>
                                  </p:stCondLst>
                                  <p:childTnLst>
                                    <p:set>
                                      <p:cBhvr>
                                        <p:cTn id="180" dur="1" fill="hold">
                                          <p:stCondLst>
                                            <p:cond delay="0"/>
                                          </p:stCondLst>
                                        </p:cTn>
                                        <p:tgtEl>
                                          <p:spTgt spid="13"/>
                                        </p:tgtEl>
                                        <p:attrNameLst>
                                          <p:attrName>style.visibility</p:attrName>
                                        </p:attrNameLst>
                                      </p:cBhvr>
                                      <p:to>
                                        <p:strVal val="visible"/>
                                      </p:to>
                                    </p:set>
                                    <p:animEffect transition="in" filter="fade">
                                      <p:cBhvr>
                                        <p:cTn id="181" dur="500"/>
                                        <p:tgtEl>
                                          <p:spTgt spid="13"/>
                                        </p:tgtEl>
                                      </p:cBhvr>
                                    </p:animEffect>
                                  </p:childTnLst>
                                </p:cTn>
                              </p:par>
                              <p:par>
                                <p:cTn id="182" presetID="10" presetClass="entr" presetSubtype="0" fill="hold" grpId="0" nodeType="withEffect">
                                  <p:stCondLst>
                                    <p:cond delay="4200"/>
                                  </p:stCondLst>
                                  <p:childTnLst>
                                    <p:set>
                                      <p:cBhvr>
                                        <p:cTn id="183" dur="1" fill="hold">
                                          <p:stCondLst>
                                            <p:cond delay="0"/>
                                          </p:stCondLst>
                                        </p:cTn>
                                        <p:tgtEl>
                                          <p:spTgt spid="328"/>
                                        </p:tgtEl>
                                        <p:attrNameLst>
                                          <p:attrName>style.visibility</p:attrName>
                                        </p:attrNameLst>
                                      </p:cBhvr>
                                      <p:to>
                                        <p:strVal val="visible"/>
                                      </p:to>
                                    </p:set>
                                    <p:animEffect transition="in" filter="fade">
                                      <p:cBhvr>
                                        <p:cTn id="184" dur="500"/>
                                        <p:tgtEl>
                                          <p:spTgt spid="328"/>
                                        </p:tgtEl>
                                      </p:cBhvr>
                                    </p:animEffect>
                                  </p:childTnLst>
                                </p:cTn>
                              </p:par>
                            </p:childTnLst>
                          </p:cTn>
                        </p:par>
                        <p:par>
                          <p:cTn id="185" fill="hold">
                            <p:stCondLst>
                              <p:cond delay="8000"/>
                            </p:stCondLst>
                            <p:childTnLst>
                              <p:par>
                                <p:cTn id="186" presetID="9" presetClass="emph" presetSubtype="0" nodeType="afterEffect">
                                  <p:stCondLst>
                                    <p:cond delay="0"/>
                                  </p:stCondLst>
                                  <p:childTnLst>
                                    <p:set>
                                      <p:cBhvr>
                                        <p:cTn id="187" dur="indefinite"/>
                                        <p:tgtEl>
                                          <p:spTgt spid="488"/>
                                        </p:tgtEl>
                                        <p:attrNameLst>
                                          <p:attrName>style.opacity</p:attrName>
                                        </p:attrNameLst>
                                      </p:cBhvr>
                                      <p:to>
                                        <p:strVal val="0.25"/>
                                      </p:to>
                                    </p:set>
                                    <p:animEffect filter="image" prLst="opacity: 0.25">
                                      <p:cBhvr rctx="IE">
                                        <p:cTn id="188" dur="indefinite"/>
                                        <p:tgtEl>
                                          <p:spTgt spid="488"/>
                                        </p:tgtEl>
                                      </p:cBhvr>
                                    </p:animEffect>
                                  </p:childTnLst>
                                </p:cTn>
                              </p:par>
                              <p:par>
                                <p:cTn id="189" presetID="9" presetClass="emph" presetSubtype="0" nodeType="withEffect">
                                  <p:stCondLst>
                                    <p:cond delay="0"/>
                                  </p:stCondLst>
                                  <p:childTnLst>
                                    <p:set>
                                      <p:cBhvr>
                                        <p:cTn id="190" dur="indefinite"/>
                                        <p:tgtEl>
                                          <p:spTgt spid="542"/>
                                        </p:tgtEl>
                                        <p:attrNameLst>
                                          <p:attrName>style.opacity</p:attrName>
                                        </p:attrNameLst>
                                      </p:cBhvr>
                                      <p:to>
                                        <p:strVal val="0.25"/>
                                      </p:to>
                                    </p:set>
                                    <p:animEffect filter="image" prLst="opacity: 0.25">
                                      <p:cBhvr rctx="IE">
                                        <p:cTn id="191" dur="indefinite"/>
                                        <p:tgtEl>
                                          <p:spTgt spid="542"/>
                                        </p:tgtEl>
                                      </p:cBhvr>
                                    </p:animEffect>
                                  </p:childTnLst>
                                </p:cTn>
                              </p:par>
                              <p:par>
                                <p:cTn id="192" presetID="9" presetClass="emph" presetSubtype="0" nodeType="withEffect">
                                  <p:stCondLst>
                                    <p:cond delay="0"/>
                                  </p:stCondLst>
                                  <p:childTnLst>
                                    <p:set>
                                      <p:cBhvr>
                                        <p:cTn id="193" dur="indefinite"/>
                                        <p:tgtEl>
                                          <p:spTgt spid="506"/>
                                        </p:tgtEl>
                                        <p:attrNameLst>
                                          <p:attrName>style.opacity</p:attrName>
                                        </p:attrNameLst>
                                      </p:cBhvr>
                                      <p:to>
                                        <p:strVal val="0.25"/>
                                      </p:to>
                                    </p:set>
                                    <p:animEffect filter="image" prLst="opacity: 0.25">
                                      <p:cBhvr rctx="IE">
                                        <p:cTn id="194" dur="indefinite"/>
                                        <p:tgtEl>
                                          <p:spTgt spid="506"/>
                                        </p:tgtEl>
                                      </p:cBhvr>
                                    </p:animEffect>
                                  </p:childTnLst>
                                </p:cTn>
                              </p:par>
                              <p:par>
                                <p:cTn id="195" presetID="9" presetClass="emph" presetSubtype="0" nodeType="withEffect">
                                  <p:stCondLst>
                                    <p:cond delay="0"/>
                                  </p:stCondLst>
                                  <p:childTnLst>
                                    <p:set>
                                      <p:cBhvr>
                                        <p:cTn id="196" dur="indefinite"/>
                                        <p:tgtEl>
                                          <p:spTgt spid="578"/>
                                        </p:tgtEl>
                                        <p:attrNameLst>
                                          <p:attrName>style.opacity</p:attrName>
                                        </p:attrNameLst>
                                      </p:cBhvr>
                                      <p:to>
                                        <p:strVal val="0.25"/>
                                      </p:to>
                                    </p:set>
                                    <p:animEffect filter="image" prLst="opacity: 0.25">
                                      <p:cBhvr rctx="IE">
                                        <p:cTn id="197" dur="indefinite"/>
                                        <p:tgtEl>
                                          <p:spTgt spid="578"/>
                                        </p:tgtEl>
                                      </p:cBhvr>
                                    </p:animEffect>
                                  </p:childTnLst>
                                </p:cTn>
                              </p:par>
                              <p:par>
                                <p:cTn id="198" presetID="9" presetClass="emph" presetSubtype="0" nodeType="withEffect">
                                  <p:stCondLst>
                                    <p:cond delay="0"/>
                                  </p:stCondLst>
                                  <p:childTnLst>
                                    <p:set>
                                      <p:cBhvr>
                                        <p:cTn id="199" dur="indefinite"/>
                                        <p:tgtEl>
                                          <p:spTgt spid="485"/>
                                        </p:tgtEl>
                                        <p:attrNameLst>
                                          <p:attrName>style.opacity</p:attrName>
                                        </p:attrNameLst>
                                      </p:cBhvr>
                                      <p:to>
                                        <p:strVal val="0.25"/>
                                      </p:to>
                                    </p:set>
                                    <p:animEffect filter="image" prLst="opacity: 0.25">
                                      <p:cBhvr rctx="IE">
                                        <p:cTn id="200" dur="indefinite"/>
                                        <p:tgtEl>
                                          <p:spTgt spid="485"/>
                                        </p:tgtEl>
                                      </p:cBhvr>
                                    </p:animEffect>
                                  </p:childTnLst>
                                </p:cTn>
                              </p:par>
                              <p:par>
                                <p:cTn id="201" presetID="9" presetClass="emph" presetSubtype="0" grpId="0" nodeType="withEffect">
                                  <p:stCondLst>
                                    <p:cond delay="0"/>
                                  </p:stCondLst>
                                  <p:childTnLst>
                                    <p:set>
                                      <p:cBhvr>
                                        <p:cTn id="202" dur="indefinite"/>
                                        <p:tgtEl>
                                          <p:spTgt spid="712"/>
                                        </p:tgtEl>
                                        <p:attrNameLst>
                                          <p:attrName>style.opacity</p:attrName>
                                        </p:attrNameLst>
                                      </p:cBhvr>
                                      <p:to>
                                        <p:strVal val="0.25"/>
                                      </p:to>
                                    </p:set>
                                    <p:animEffect filter="image" prLst="opacity: 0.25">
                                      <p:cBhvr rctx="IE">
                                        <p:cTn id="203" dur="indefinite"/>
                                        <p:tgtEl>
                                          <p:spTgt spid="712"/>
                                        </p:tgtEl>
                                      </p:cBhvr>
                                    </p:animEffect>
                                  </p:childTnLst>
                                </p:cTn>
                              </p:par>
                              <p:par>
                                <p:cTn id="204" presetID="9" presetClass="emph" presetSubtype="0" grpId="0" nodeType="withEffect">
                                  <p:stCondLst>
                                    <p:cond delay="0"/>
                                  </p:stCondLst>
                                  <p:childTnLst>
                                    <p:set>
                                      <p:cBhvr>
                                        <p:cTn id="205" dur="indefinite"/>
                                        <p:tgtEl>
                                          <p:spTgt spid="713"/>
                                        </p:tgtEl>
                                        <p:attrNameLst>
                                          <p:attrName>style.opacity</p:attrName>
                                        </p:attrNameLst>
                                      </p:cBhvr>
                                      <p:to>
                                        <p:strVal val="0.25"/>
                                      </p:to>
                                    </p:set>
                                    <p:animEffect filter="image" prLst="opacity: 0.25">
                                      <p:cBhvr rctx="IE">
                                        <p:cTn id="206" dur="indefinite"/>
                                        <p:tgtEl>
                                          <p:spTgt spid="713"/>
                                        </p:tgtEl>
                                      </p:cBhvr>
                                    </p:animEffect>
                                  </p:childTnLst>
                                </p:cTn>
                              </p:par>
                              <p:par>
                                <p:cTn id="207" presetID="9" presetClass="emph" presetSubtype="0" grpId="1" nodeType="withEffect">
                                  <p:stCondLst>
                                    <p:cond delay="0"/>
                                  </p:stCondLst>
                                  <p:childTnLst>
                                    <p:set>
                                      <p:cBhvr>
                                        <p:cTn id="208" dur="indefinite"/>
                                        <p:tgtEl>
                                          <p:spTgt spid="740"/>
                                        </p:tgtEl>
                                        <p:attrNameLst>
                                          <p:attrName>style.opacity</p:attrName>
                                        </p:attrNameLst>
                                      </p:cBhvr>
                                      <p:to>
                                        <p:strVal val="0.25"/>
                                      </p:to>
                                    </p:set>
                                    <p:animEffect filter="image" prLst="opacity: 0.25">
                                      <p:cBhvr rctx="IE">
                                        <p:cTn id="209" dur="indefinite"/>
                                        <p:tgtEl>
                                          <p:spTgt spid="740"/>
                                        </p:tgtEl>
                                      </p:cBhvr>
                                    </p:animEffect>
                                  </p:childTnLst>
                                </p:cTn>
                              </p:par>
                              <p:par>
                                <p:cTn id="210" presetID="9" presetClass="emph" presetSubtype="0" grpId="1" nodeType="withEffect">
                                  <p:stCondLst>
                                    <p:cond delay="0"/>
                                  </p:stCondLst>
                                  <p:childTnLst>
                                    <p:set>
                                      <p:cBhvr>
                                        <p:cTn id="211" dur="indefinite"/>
                                        <p:tgtEl>
                                          <p:spTgt spid="741"/>
                                        </p:tgtEl>
                                        <p:attrNameLst>
                                          <p:attrName>style.opacity</p:attrName>
                                        </p:attrNameLst>
                                      </p:cBhvr>
                                      <p:to>
                                        <p:strVal val="0.25"/>
                                      </p:to>
                                    </p:set>
                                    <p:animEffect filter="image" prLst="opacity: 0.25">
                                      <p:cBhvr rctx="IE">
                                        <p:cTn id="212" dur="indefinite"/>
                                        <p:tgtEl>
                                          <p:spTgt spid="741"/>
                                        </p:tgtEl>
                                      </p:cBhvr>
                                    </p:animEffect>
                                  </p:childTnLst>
                                </p:cTn>
                              </p:par>
                              <p:par>
                                <p:cTn id="213" presetID="10" presetClass="exit" presetSubtype="0" fill="hold" grpId="1" nodeType="withEffect">
                                  <p:stCondLst>
                                    <p:cond delay="0"/>
                                  </p:stCondLst>
                                  <p:childTnLst>
                                    <p:animEffect transition="out" filter="fade">
                                      <p:cBhvr>
                                        <p:cTn id="214" dur="4000"/>
                                        <p:tgtEl>
                                          <p:spTgt spid="10"/>
                                        </p:tgtEl>
                                      </p:cBhvr>
                                    </p:animEffect>
                                    <p:set>
                                      <p:cBhvr>
                                        <p:cTn id="215" dur="1" fill="hold">
                                          <p:stCondLst>
                                            <p:cond delay="3999"/>
                                          </p:stCondLst>
                                        </p:cTn>
                                        <p:tgtEl>
                                          <p:spTgt spid="10"/>
                                        </p:tgtEl>
                                        <p:attrNameLst>
                                          <p:attrName>style.visibility</p:attrName>
                                        </p:attrNameLst>
                                      </p:cBhvr>
                                      <p:to>
                                        <p:strVal val="hidden"/>
                                      </p:to>
                                    </p:set>
                                  </p:childTnLst>
                                </p:cTn>
                              </p:par>
                              <p:par>
                                <p:cTn id="216" presetID="10" presetClass="entr" presetSubtype="0" fill="hold" grpId="0" nodeType="withEffect">
                                  <p:stCondLst>
                                    <p:cond delay="0"/>
                                  </p:stCondLst>
                                  <p:childTnLst>
                                    <p:set>
                                      <p:cBhvr>
                                        <p:cTn id="217" dur="1" fill="hold">
                                          <p:stCondLst>
                                            <p:cond delay="0"/>
                                          </p:stCondLst>
                                        </p:cTn>
                                        <p:tgtEl>
                                          <p:spTgt spid="329"/>
                                        </p:tgtEl>
                                        <p:attrNameLst>
                                          <p:attrName>style.visibility</p:attrName>
                                        </p:attrNameLst>
                                      </p:cBhvr>
                                      <p:to>
                                        <p:strVal val="visible"/>
                                      </p:to>
                                    </p:set>
                                    <p:animEffect transition="in" filter="fade">
                                      <p:cBhvr>
                                        <p:cTn id="218" dur="500"/>
                                        <p:tgtEl>
                                          <p:spTgt spid="329"/>
                                        </p:tgtEl>
                                      </p:cBhvr>
                                    </p:animEffect>
                                  </p:childTnLst>
                                </p:cTn>
                              </p:par>
                              <p:par>
                                <p:cTn id="219" presetID="10" presetClass="entr" presetSubtype="0" fill="hold" grpId="0" nodeType="withEffect">
                                  <p:stCondLst>
                                    <p:cond delay="0"/>
                                  </p:stCondLst>
                                  <p:childTnLst>
                                    <p:set>
                                      <p:cBhvr>
                                        <p:cTn id="220" dur="1" fill="hold">
                                          <p:stCondLst>
                                            <p:cond delay="0"/>
                                          </p:stCondLst>
                                        </p:cTn>
                                        <p:tgtEl>
                                          <p:spTgt spid="331"/>
                                        </p:tgtEl>
                                        <p:attrNameLst>
                                          <p:attrName>style.visibility</p:attrName>
                                        </p:attrNameLst>
                                      </p:cBhvr>
                                      <p:to>
                                        <p:strVal val="visible"/>
                                      </p:to>
                                    </p:set>
                                    <p:animEffect transition="in" filter="fade">
                                      <p:cBhvr>
                                        <p:cTn id="221" dur="500"/>
                                        <p:tgtEl>
                                          <p:spTgt spid="331"/>
                                        </p:tgtEl>
                                      </p:cBhvr>
                                    </p:animEffect>
                                  </p:childTnLst>
                                </p:cTn>
                              </p:par>
                              <p:par>
                                <p:cTn id="222" presetID="22" presetClass="entr" presetSubtype="1" fill="hold" nodeType="withEffect">
                                  <p:stCondLst>
                                    <p:cond delay="1000"/>
                                  </p:stCondLst>
                                  <p:childTnLst>
                                    <p:set>
                                      <p:cBhvr>
                                        <p:cTn id="223" dur="1" fill="hold">
                                          <p:stCondLst>
                                            <p:cond delay="0"/>
                                          </p:stCondLst>
                                        </p:cTn>
                                        <p:tgtEl>
                                          <p:spTgt spid="744"/>
                                        </p:tgtEl>
                                        <p:attrNameLst>
                                          <p:attrName>style.visibility</p:attrName>
                                        </p:attrNameLst>
                                      </p:cBhvr>
                                      <p:to>
                                        <p:strVal val="visible"/>
                                      </p:to>
                                    </p:set>
                                    <p:animEffect transition="in" filter="wipe(up)">
                                      <p:cBhvr>
                                        <p:cTn id="224" dur="500"/>
                                        <p:tgtEl>
                                          <p:spTgt spid="744"/>
                                        </p:tgtEl>
                                      </p:cBhvr>
                                    </p:animEffect>
                                  </p:childTnLst>
                                </p:cTn>
                              </p:par>
                              <p:par>
                                <p:cTn id="225" presetID="10" presetClass="entr" presetSubtype="0" fill="hold" nodeType="withEffect">
                                  <p:stCondLst>
                                    <p:cond delay="1000"/>
                                  </p:stCondLst>
                                  <p:childTnLst>
                                    <p:set>
                                      <p:cBhvr>
                                        <p:cTn id="226" dur="1" fill="hold">
                                          <p:stCondLst>
                                            <p:cond delay="0"/>
                                          </p:stCondLst>
                                        </p:cTn>
                                        <p:tgtEl>
                                          <p:spTgt spid="596"/>
                                        </p:tgtEl>
                                        <p:attrNameLst>
                                          <p:attrName>style.visibility</p:attrName>
                                        </p:attrNameLst>
                                      </p:cBhvr>
                                      <p:to>
                                        <p:strVal val="visible"/>
                                      </p:to>
                                    </p:set>
                                    <p:animEffect transition="in" filter="fade">
                                      <p:cBhvr>
                                        <p:cTn id="227" dur="500"/>
                                        <p:tgtEl>
                                          <p:spTgt spid="596"/>
                                        </p:tgtEl>
                                      </p:cBhvr>
                                    </p:animEffect>
                                  </p:childTnLst>
                                </p:cTn>
                              </p:par>
                              <p:par>
                                <p:cTn id="228" presetID="10" presetClass="entr" presetSubtype="0" fill="hold" grpId="0" nodeType="withEffect">
                                  <p:stCondLst>
                                    <p:cond delay="0"/>
                                  </p:stCondLst>
                                  <p:childTnLst>
                                    <p:set>
                                      <p:cBhvr>
                                        <p:cTn id="229" dur="1" fill="hold">
                                          <p:stCondLst>
                                            <p:cond delay="0"/>
                                          </p:stCondLst>
                                        </p:cTn>
                                        <p:tgtEl>
                                          <p:spTgt spid="717"/>
                                        </p:tgtEl>
                                        <p:attrNameLst>
                                          <p:attrName>style.visibility</p:attrName>
                                        </p:attrNameLst>
                                      </p:cBhvr>
                                      <p:to>
                                        <p:strVal val="visible"/>
                                      </p:to>
                                    </p:set>
                                    <p:animEffect transition="in" filter="fade">
                                      <p:cBhvr>
                                        <p:cTn id="230" dur="500"/>
                                        <p:tgtEl>
                                          <p:spTgt spid="717"/>
                                        </p:tgtEl>
                                      </p:cBhvr>
                                    </p:animEffect>
                                  </p:childTnLst>
                                </p:cTn>
                              </p:par>
                              <p:par>
                                <p:cTn id="231" presetID="10" presetClass="entr" presetSubtype="0" fill="hold" grpId="0" nodeType="withEffect">
                                  <p:stCondLst>
                                    <p:cond delay="0"/>
                                  </p:stCondLst>
                                  <p:childTnLst>
                                    <p:set>
                                      <p:cBhvr>
                                        <p:cTn id="232" dur="1" fill="hold">
                                          <p:stCondLst>
                                            <p:cond delay="0"/>
                                          </p:stCondLst>
                                        </p:cTn>
                                        <p:tgtEl>
                                          <p:spTgt spid="718"/>
                                        </p:tgtEl>
                                        <p:attrNameLst>
                                          <p:attrName>style.visibility</p:attrName>
                                        </p:attrNameLst>
                                      </p:cBhvr>
                                      <p:to>
                                        <p:strVal val="visible"/>
                                      </p:to>
                                    </p:set>
                                    <p:animEffect transition="in" filter="fade">
                                      <p:cBhvr>
                                        <p:cTn id="233" dur="500"/>
                                        <p:tgtEl>
                                          <p:spTgt spid="718"/>
                                        </p:tgtEl>
                                      </p:cBhvr>
                                    </p:animEffect>
                                  </p:childTnLst>
                                </p:cTn>
                              </p:par>
                              <p:par>
                                <p:cTn id="234" presetID="42" presetClass="path" presetSubtype="0" accel="50000" decel="50000" fill="hold" grpId="0" nodeType="withEffect">
                                  <p:stCondLst>
                                    <p:cond delay="0"/>
                                  </p:stCondLst>
                                  <p:childTnLst>
                                    <p:animMotion origin="layout" path="M 4.375E-6 3.7037E-7 L 0.26757 0.2463 " pathEditMode="relative" rAng="0" ptsTypes="AA">
                                      <p:cBhvr>
                                        <p:cTn id="235" dur="2000" fill="hold"/>
                                        <p:tgtEl>
                                          <p:spTgt spid="747"/>
                                        </p:tgtEl>
                                        <p:attrNameLst>
                                          <p:attrName>ppt_x</p:attrName>
                                          <p:attrName>ppt_y</p:attrName>
                                        </p:attrNameLst>
                                      </p:cBhvr>
                                      <p:rCtr x="13372" y="12315"/>
                                    </p:animMotion>
                                  </p:childTnLst>
                                </p:cTn>
                              </p:par>
                              <p:par>
                                <p:cTn id="236" presetID="10" presetClass="entr" presetSubtype="0" fill="hold" nodeType="withEffect">
                                  <p:stCondLst>
                                    <p:cond delay="2000"/>
                                  </p:stCondLst>
                                  <p:childTnLst>
                                    <p:set>
                                      <p:cBhvr>
                                        <p:cTn id="237" dur="1" fill="hold">
                                          <p:stCondLst>
                                            <p:cond delay="0"/>
                                          </p:stCondLst>
                                        </p:cTn>
                                        <p:tgtEl>
                                          <p:spTgt spid="635"/>
                                        </p:tgtEl>
                                        <p:attrNameLst>
                                          <p:attrName>style.visibility</p:attrName>
                                        </p:attrNameLst>
                                      </p:cBhvr>
                                      <p:to>
                                        <p:strVal val="visible"/>
                                      </p:to>
                                    </p:set>
                                    <p:animEffect transition="in" filter="fade">
                                      <p:cBhvr>
                                        <p:cTn id="238" dur="500"/>
                                        <p:tgtEl>
                                          <p:spTgt spid="635"/>
                                        </p:tgtEl>
                                      </p:cBhvr>
                                    </p:animEffect>
                                  </p:childTnLst>
                                </p:cTn>
                              </p:par>
                              <p:par>
                                <p:cTn id="239" presetID="10" presetClass="entr" presetSubtype="0" fill="hold" nodeType="withEffect">
                                  <p:stCondLst>
                                    <p:cond delay="2300"/>
                                  </p:stCondLst>
                                  <p:childTnLst>
                                    <p:set>
                                      <p:cBhvr>
                                        <p:cTn id="240" dur="1" fill="hold">
                                          <p:stCondLst>
                                            <p:cond delay="0"/>
                                          </p:stCondLst>
                                        </p:cTn>
                                        <p:tgtEl>
                                          <p:spTgt spid="671"/>
                                        </p:tgtEl>
                                        <p:attrNameLst>
                                          <p:attrName>style.visibility</p:attrName>
                                        </p:attrNameLst>
                                      </p:cBhvr>
                                      <p:to>
                                        <p:strVal val="visible"/>
                                      </p:to>
                                    </p:set>
                                    <p:animEffect transition="in" filter="fade">
                                      <p:cBhvr>
                                        <p:cTn id="241" dur="500"/>
                                        <p:tgtEl>
                                          <p:spTgt spid="671"/>
                                        </p:tgtEl>
                                      </p:cBhvr>
                                    </p:animEffect>
                                  </p:childTnLst>
                                </p:cTn>
                              </p:par>
                              <p:par>
                                <p:cTn id="242" presetID="42" presetClass="path" presetSubtype="0" accel="50000" decel="50000" fill="hold" grpId="0" nodeType="withEffect">
                                  <p:stCondLst>
                                    <p:cond delay="300"/>
                                  </p:stCondLst>
                                  <p:childTnLst>
                                    <p:animMotion origin="layout" path="M 3.95833E-6 3.7037E-7 L 0.30781 0.2463 " pathEditMode="relative" rAng="0" ptsTypes="AA">
                                      <p:cBhvr>
                                        <p:cTn id="243" dur="2000" fill="hold"/>
                                        <p:tgtEl>
                                          <p:spTgt spid="748"/>
                                        </p:tgtEl>
                                        <p:attrNameLst>
                                          <p:attrName>ppt_x</p:attrName>
                                          <p:attrName>ppt_y</p:attrName>
                                        </p:attrNameLst>
                                      </p:cBhvr>
                                      <p:rCtr x="15391" y="12315"/>
                                    </p:animMotion>
                                  </p:childTnLst>
                                </p:cTn>
                              </p:par>
                              <p:par>
                                <p:cTn id="244" presetID="10" presetClass="entr" presetSubtype="0" fill="hold" nodeType="withEffect">
                                  <p:stCondLst>
                                    <p:cond delay="2000"/>
                                  </p:stCondLst>
                                  <p:childTnLst>
                                    <p:set>
                                      <p:cBhvr>
                                        <p:cTn id="245" dur="1" fill="hold">
                                          <p:stCondLst>
                                            <p:cond delay="0"/>
                                          </p:stCondLst>
                                        </p:cTn>
                                        <p:tgtEl>
                                          <p:spTgt spid="599"/>
                                        </p:tgtEl>
                                        <p:attrNameLst>
                                          <p:attrName>style.visibility</p:attrName>
                                        </p:attrNameLst>
                                      </p:cBhvr>
                                      <p:to>
                                        <p:strVal val="visible"/>
                                      </p:to>
                                    </p:set>
                                    <p:animEffect transition="in" filter="fade">
                                      <p:cBhvr>
                                        <p:cTn id="246" dur="500"/>
                                        <p:tgtEl>
                                          <p:spTgt spid="599"/>
                                        </p:tgtEl>
                                      </p:cBhvr>
                                    </p:animEffect>
                                  </p:childTnLst>
                                </p:cTn>
                              </p:par>
                              <p:par>
                                <p:cTn id="247" presetID="10" presetClass="entr" presetSubtype="0" fill="hold" nodeType="withEffect">
                                  <p:stCondLst>
                                    <p:cond delay="2400"/>
                                  </p:stCondLst>
                                  <p:childTnLst>
                                    <p:set>
                                      <p:cBhvr>
                                        <p:cTn id="248" dur="1" fill="hold">
                                          <p:stCondLst>
                                            <p:cond delay="0"/>
                                          </p:stCondLst>
                                        </p:cTn>
                                        <p:tgtEl>
                                          <p:spTgt spid="653"/>
                                        </p:tgtEl>
                                        <p:attrNameLst>
                                          <p:attrName>style.visibility</p:attrName>
                                        </p:attrNameLst>
                                      </p:cBhvr>
                                      <p:to>
                                        <p:strVal val="visible"/>
                                      </p:to>
                                    </p:set>
                                    <p:animEffect transition="in" filter="fade">
                                      <p:cBhvr>
                                        <p:cTn id="249" dur="500"/>
                                        <p:tgtEl>
                                          <p:spTgt spid="653"/>
                                        </p:tgtEl>
                                      </p:cBhvr>
                                    </p:animEffect>
                                  </p:childTnLst>
                                </p:cTn>
                              </p:par>
                              <p:par>
                                <p:cTn id="250" presetID="44" presetClass="path" presetSubtype="0" accel="50000" decel="50000" fill="hold" grpId="0" nodeType="withEffect">
                                  <p:stCondLst>
                                    <p:cond delay="2400"/>
                                  </p:stCondLst>
                                  <p:childTnLst>
                                    <p:animMotion origin="layout" path="M -1.25E-6 -2.59259E-6 C 0.03425 -0.22708 0.13177 -0.37106 0.21068 -0.47222 C 0.33177 -0.6199 0.39662 -0.60393 0.61875 -0.63819 " pathEditMode="relative" rAng="0" ptsTypes="AAA">
                                      <p:cBhvr>
                                        <p:cTn id="251" dur="2000" fill="hold"/>
                                        <p:tgtEl>
                                          <p:spTgt spid="4"/>
                                        </p:tgtEl>
                                        <p:attrNameLst>
                                          <p:attrName>ppt_x</p:attrName>
                                          <p:attrName>ppt_y</p:attrName>
                                        </p:attrNameLst>
                                      </p:cBhvr>
                                      <p:rCtr x="30937" y="-31921"/>
                                    </p:animMotion>
                                  </p:childTnLst>
                                </p:cTn>
                              </p:par>
                              <p:par>
                                <p:cTn id="252" presetID="22" presetClass="exit" presetSubtype="8" fill="hold" nodeType="withEffect">
                                  <p:stCondLst>
                                    <p:cond delay="2400"/>
                                  </p:stCondLst>
                                  <p:childTnLst>
                                    <p:animEffect transition="out" filter="wipe(left)">
                                      <p:cBhvr>
                                        <p:cTn id="253" dur="500"/>
                                        <p:tgtEl>
                                          <p:spTgt spid="744"/>
                                        </p:tgtEl>
                                      </p:cBhvr>
                                    </p:animEffect>
                                    <p:set>
                                      <p:cBhvr>
                                        <p:cTn id="254" dur="1" fill="hold">
                                          <p:stCondLst>
                                            <p:cond delay="499"/>
                                          </p:stCondLst>
                                        </p:cTn>
                                        <p:tgtEl>
                                          <p:spTgt spid="7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9" grpId="0" animBg="1"/>
      <p:bldP spid="4" grpId="0" animBg="1"/>
      <p:bldP spid="27" grpId="0" animBg="1"/>
      <p:bldP spid="712" grpId="0" animBg="1"/>
      <p:bldP spid="713" grpId="0" animBg="1"/>
      <p:bldP spid="717" grpId="0" animBg="1"/>
      <p:bldP spid="718" grpId="0" animBg="1"/>
      <p:bldP spid="5" grpId="0" animBg="1"/>
      <p:bldP spid="5" grpId="1" animBg="1"/>
      <p:bldP spid="730" grpId="0" animBg="1"/>
      <p:bldP spid="730" grpId="1" animBg="1"/>
      <p:bldP spid="13" grpId="0" animBg="1"/>
      <p:bldP spid="754" grpId="0" animBg="1"/>
      <p:bldP spid="754" grpId="1" animBg="1"/>
      <p:bldP spid="756" grpId="0" animBg="1"/>
      <p:bldP spid="756" grpId="1" animBg="1"/>
      <p:bldP spid="757" grpId="0" animBg="1"/>
      <p:bldP spid="757" grpId="1" animBg="1"/>
      <p:bldP spid="316" grpId="0" animBg="1"/>
      <p:bldP spid="317" grpId="0" animBg="1"/>
      <p:bldP spid="319" grpId="0" animBg="1"/>
      <p:bldP spid="319" grpId="1" animBg="1"/>
      <p:bldP spid="322" grpId="0" animBg="1"/>
      <p:bldP spid="322" grpId="1" animBg="1"/>
      <p:bldP spid="324" grpId="0" animBg="1"/>
      <p:bldP spid="324" grpId="1" animBg="1"/>
      <p:bldP spid="328" grpId="0" animBg="1"/>
      <p:bldP spid="329" grpId="0" animBg="1"/>
      <p:bldP spid="747" grpId="0" animBg="1"/>
      <p:bldP spid="748" grpId="0" animBg="1"/>
      <p:bldP spid="731" grpId="0" animBg="1"/>
      <p:bldP spid="732" grpId="0" animBg="1"/>
      <p:bldP spid="733" grpId="0" animBg="1"/>
      <p:bldP spid="740" grpId="0" animBg="1"/>
      <p:bldP spid="740" grpId="1" animBg="1"/>
      <p:bldP spid="741" grpId="0" animBg="1"/>
      <p:bldP spid="741" grpId="1" animBg="1"/>
      <p:bldP spid="331" grpId="0" animBg="1"/>
      <p:bldP spid="3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4B098F-CC53-4F0C-913A-D7A8E5D633ED}"/>
              </a:ext>
            </a:extLst>
          </p:cNvPr>
          <p:cNvSpPr>
            <a:spLocks noGrp="1"/>
          </p:cNvSpPr>
          <p:nvPr>
            <p:ph type="title"/>
          </p:nvPr>
        </p:nvSpPr>
        <p:spPr/>
        <p:txBody>
          <a:bodyPr/>
          <a:lstStyle/>
          <a:p>
            <a:r>
              <a:rPr lang="en-US"/>
              <a:t>Microservice Resiliency</a:t>
            </a:r>
          </a:p>
        </p:txBody>
      </p:sp>
      <p:sp>
        <p:nvSpPr>
          <p:cNvPr id="4" name="Text Placeholder 3">
            <a:extLst>
              <a:ext uri="{FF2B5EF4-FFF2-40B4-BE49-F238E27FC236}">
                <a16:creationId xmlns:a16="http://schemas.microsoft.com/office/drawing/2014/main" id="{76DD00D5-5081-4A75-A72E-5B5C0BFB250D}"/>
              </a:ext>
            </a:extLst>
          </p:cNvPr>
          <p:cNvSpPr>
            <a:spLocks noGrp="1"/>
          </p:cNvSpPr>
          <p:nvPr>
            <p:ph type="body" sz="quarter" idx="10"/>
          </p:nvPr>
        </p:nvSpPr>
        <p:spPr>
          <a:xfrm>
            <a:off x="584200" y="1435497"/>
            <a:ext cx="11018520" cy="430887"/>
          </a:xfrm>
        </p:spPr>
        <p:txBody>
          <a:bodyPr/>
          <a:lstStyle/>
          <a:p>
            <a:r>
              <a:rPr lang="en-US"/>
              <a:t>Coding for failure…</a:t>
            </a:r>
          </a:p>
        </p:txBody>
      </p:sp>
    </p:spTree>
    <p:extLst>
      <p:ext uri="{BB962C8B-B14F-4D97-AF65-F5344CB8AC3E}">
        <p14:creationId xmlns:p14="http://schemas.microsoft.com/office/powerpoint/2010/main" val="297938537"/>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3033223"/>
            <a:ext cx="9144000" cy="498598"/>
          </a:xfrm>
        </p:spPr>
        <p:txBody>
          <a:bodyPr/>
          <a:lstStyle/>
          <a:p>
            <a:r>
              <a:rPr lang="en-US"/>
              <a:t>Demo</a:t>
            </a:r>
          </a:p>
        </p:txBody>
      </p:sp>
      <p:sp>
        <p:nvSpPr>
          <p:cNvPr id="4" name="Text Placeholder 3"/>
          <p:cNvSpPr>
            <a:spLocks noGrp="1"/>
          </p:cNvSpPr>
          <p:nvPr>
            <p:ph type="body" sz="quarter" idx="12"/>
          </p:nvPr>
        </p:nvSpPr>
        <p:spPr>
          <a:xfrm>
            <a:off x="585216" y="3977319"/>
            <a:ext cx="9144000" cy="615553"/>
          </a:xfrm>
        </p:spPr>
        <p:txBody>
          <a:bodyPr/>
          <a:lstStyle/>
          <a:p>
            <a:r>
              <a:rPr lang="en-US"/>
              <a:t>.NET Core 2.1</a:t>
            </a:r>
          </a:p>
          <a:p>
            <a:r>
              <a:rPr lang="en-US"/>
              <a:t>Coding for Failure</a:t>
            </a:r>
          </a:p>
        </p:txBody>
      </p:sp>
    </p:spTree>
    <p:extLst>
      <p:ext uri="{BB962C8B-B14F-4D97-AF65-F5344CB8AC3E}">
        <p14:creationId xmlns:p14="http://schemas.microsoft.com/office/powerpoint/2010/main" val="1434812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B839290-B3FC-4831-979E-F097F8CFD5F6}"/>
              </a:ext>
            </a:extLst>
          </p:cNvPr>
          <p:cNvSpPr>
            <a:spLocks noGrp="1"/>
          </p:cNvSpPr>
          <p:nvPr>
            <p:ph type="title"/>
          </p:nvPr>
        </p:nvSpPr>
        <p:spPr/>
        <p:txBody>
          <a:bodyPr/>
          <a:lstStyle/>
          <a:p>
            <a:r>
              <a:rPr lang="en-US"/>
              <a:t>Deploying &amp; Managing Reliable Systems</a:t>
            </a:r>
          </a:p>
        </p:txBody>
      </p:sp>
      <p:pic>
        <p:nvPicPr>
          <p:cNvPr id="5" name="Picture 2" descr="https://ngeor.files.wordpress.com/2017/11/helm-small.png">
            <a:extLst>
              <a:ext uri="{FF2B5EF4-FFF2-40B4-BE49-F238E27FC236}">
                <a16:creationId xmlns:a16="http://schemas.microsoft.com/office/drawing/2014/main" id="{7F216316-3B29-4876-8C58-057A6DB51606}"/>
              </a:ext>
            </a:extLst>
          </p:cNvPr>
          <p:cNvPicPr>
            <a:picLocks noChangeAspect="1" noChangeArrowheads="1"/>
          </p:cNvPicPr>
          <p:nvPr/>
        </p:nvPicPr>
        <p:blipFill>
          <a:blip r:embed="rId2">
            <a:duotone>
              <a:prstClr val="black"/>
              <a:srgbClr val="0078D4">
                <a:tint val="45000"/>
                <a:satMod val="400000"/>
              </a:srgbClr>
            </a:duotone>
            <a:extLst>
              <a:ext uri="{BEBA8EAE-BF5A-486C-A8C5-ECC9F3942E4B}">
                <a14:imgProps xmlns:a14="http://schemas.microsoft.com/office/drawing/2010/main">
                  <a14:imgLayer r:embed="rId3">
                    <a14:imgEffect>
                      <a14:backgroundRemoval t="2532" b="95696" l="4724" r="97113">
                        <a14:foregroundMark x1="43307" y1="17975" x2="43307" y2="17975"/>
                        <a14:foregroundMark x1="42520" y1="40253" x2="42520" y2="40253"/>
                        <a14:foregroundMark x1="54593" y1="43797" x2="54593" y2="43797"/>
                        <a14:foregroundMark x1="49344" y1="7595" x2="49344" y2="7595"/>
                        <a14:foregroundMark x1="51444" y1="2532" x2="51444" y2="2532"/>
                        <a14:foregroundMark x1="76903" y1="42278" x2="76903" y2="42278"/>
                        <a14:foregroundMark x1="94751" y1="47089" x2="94751" y2="47089"/>
                        <a14:foregroundMark x1="97375" y1="59241" x2="97375" y2="59241"/>
                        <a14:foregroundMark x1="63780" y1="81266" x2="63780" y2="81266"/>
                        <a14:foregroundMark x1="50394" y1="95949" x2="50394" y2="95949"/>
                        <a14:foregroundMark x1="18898" y1="58481" x2="18898" y2="58481"/>
                        <a14:foregroundMark x1="4724" y1="52658" x2="4724" y2="52658"/>
                        <a14:backgroundMark x1="37270" y1="6329" x2="37270" y2="6329"/>
                      </a14:backgroundRemoval>
                    </a14:imgEffect>
                  </a14:imgLayer>
                </a14:imgProps>
              </a:ext>
              <a:ext uri="{28A0092B-C50C-407E-A947-70E740481C1C}">
                <a14:useLocalDpi xmlns:a14="http://schemas.microsoft.com/office/drawing/2010/main" val="0"/>
              </a:ext>
            </a:extLst>
          </a:blip>
          <a:srcRect/>
          <a:stretch>
            <a:fillRect/>
          </a:stretch>
        </p:blipFill>
        <p:spPr bwMode="auto">
          <a:xfrm>
            <a:off x="2088859" y="3864280"/>
            <a:ext cx="2315362" cy="240044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390F9AE0-324F-45D7-8EF0-A4E53708325E}"/>
              </a:ext>
            </a:extLst>
          </p:cNvPr>
          <p:cNvPicPr>
            <a:picLocks noChangeAspect="1"/>
          </p:cNvPicPr>
          <p:nvPr/>
        </p:nvPicPr>
        <p:blipFill>
          <a:blip r:embed="rId4"/>
          <a:stretch>
            <a:fillRect/>
          </a:stretch>
        </p:blipFill>
        <p:spPr>
          <a:xfrm>
            <a:off x="7787781" y="4070154"/>
            <a:ext cx="2610576" cy="1988694"/>
          </a:xfrm>
          <a:prstGeom prst="rect">
            <a:avLst/>
          </a:prstGeom>
        </p:spPr>
      </p:pic>
      <p:pic>
        <p:nvPicPr>
          <p:cNvPr id="7" name="Graphic 6">
            <a:extLst>
              <a:ext uri="{FF2B5EF4-FFF2-40B4-BE49-F238E27FC236}">
                <a16:creationId xmlns:a16="http://schemas.microsoft.com/office/drawing/2014/main" id="{E37D4370-2A34-4210-BC08-E0A8ACC97BA0}"/>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b="28720"/>
          <a:stretch/>
        </p:blipFill>
        <p:spPr>
          <a:xfrm>
            <a:off x="4103846" y="3832903"/>
            <a:ext cx="3984311" cy="2463197"/>
          </a:xfrm>
          <a:prstGeom prst="rect">
            <a:avLst/>
          </a:prstGeom>
        </p:spPr>
      </p:pic>
    </p:spTree>
    <p:extLst>
      <p:ext uri="{BB962C8B-B14F-4D97-AF65-F5344CB8AC3E}">
        <p14:creationId xmlns:p14="http://schemas.microsoft.com/office/powerpoint/2010/main" val="1259804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A0F1F33-8E1D-442D-8576-71A1B59A8EDF}"/>
              </a:ext>
            </a:extLst>
          </p:cNvPr>
          <p:cNvSpPr>
            <a:spLocks noGrp="1"/>
          </p:cNvSpPr>
          <p:nvPr>
            <p:ph type="title"/>
          </p:nvPr>
        </p:nvSpPr>
        <p:spPr/>
        <p:txBody>
          <a:bodyPr/>
          <a:lstStyle/>
          <a:p>
            <a:r>
              <a:rPr lang="en-US"/>
              <a:t>Service Boundary Definition</a:t>
            </a:r>
          </a:p>
        </p:txBody>
      </p:sp>
      <p:sp>
        <p:nvSpPr>
          <p:cNvPr id="4" name="Text Placeholder 3">
            <a:extLst>
              <a:ext uri="{FF2B5EF4-FFF2-40B4-BE49-F238E27FC236}">
                <a16:creationId xmlns:a16="http://schemas.microsoft.com/office/drawing/2014/main" id="{D7A13FB7-CA01-4EC9-A46F-4875B50B65DA}"/>
              </a:ext>
            </a:extLst>
          </p:cNvPr>
          <p:cNvSpPr>
            <a:spLocks noGrp="1"/>
          </p:cNvSpPr>
          <p:nvPr>
            <p:ph type="body" sz="quarter" idx="10"/>
          </p:nvPr>
        </p:nvSpPr>
        <p:spPr>
          <a:xfrm>
            <a:off x="584200" y="1435497"/>
            <a:ext cx="11018520" cy="1538883"/>
          </a:xfrm>
        </p:spPr>
        <p:txBody>
          <a:bodyPr/>
          <a:lstStyle/>
          <a:p>
            <a:r>
              <a:rPr lang="en-US"/>
              <a:t>Helm Charts</a:t>
            </a:r>
          </a:p>
          <a:p>
            <a:pPr lvl="1"/>
            <a:r>
              <a:rPr lang="en-US"/>
              <a:t>Kubernetes application deployment declaration</a:t>
            </a:r>
          </a:p>
          <a:p>
            <a:pPr lvl="1"/>
            <a:r>
              <a:rPr lang="en-US"/>
              <a:t>A set of “files” that describe the intent of what you want deployed</a:t>
            </a:r>
          </a:p>
          <a:p>
            <a:pPr marL="228600" lvl="1" indent="0">
              <a:buNone/>
            </a:pPr>
            <a:endParaRPr lang="en-US"/>
          </a:p>
        </p:txBody>
      </p:sp>
      <p:pic>
        <p:nvPicPr>
          <p:cNvPr id="5" name="Picture 2" descr="https://ngeor.files.wordpress.com/2017/11/helm-small.png">
            <a:extLst>
              <a:ext uri="{FF2B5EF4-FFF2-40B4-BE49-F238E27FC236}">
                <a16:creationId xmlns:a16="http://schemas.microsoft.com/office/drawing/2014/main" id="{346B0552-E198-4D27-9597-011815F83934}"/>
              </a:ext>
            </a:extLst>
          </p:cNvPr>
          <p:cNvPicPr>
            <a:picLocks noChangeAspect="1" noChangeArrowheads="1"/>
          </p:cNvPicPr>
          <p:nvPr/>
        </p:nvPicPr>
        <p:blipFill>
          <a:blip r:embed="rId2">
            <a:duotone>
              <a:prstClr val="black"/>
              <a:srgbClr val="0078D4">
                <a:tint val="45000"/>
                <a:satMod val="400000"/>
              </a:srgbClr>
            </a:duotone>
            <a:extLst>
              <a:ext uri="{BEBA8EAE-BF5A-486C-A8C5-ECC9F3942E4B}">
                <a14:imgProps xmlns:a14="http://schemas.microsoft.com/office/drawing/2010/main">
                  <a14:imgLayer r:embed="rId3">
                    <a14:imgEffect>
                      <a14:backgroundRemoval t="2532" b="95696" l="4724" r="97113">
                        <a14:foregroundMark x1="43307" y1="17975" x2="43307" y2="17975"/>
                        <a14:foregroundMark x1="42520" y1="40253" x2="42520" y2="40253"/>
                        <a14:foregroundMark x1="54593" y1="43797" x2="54593" y2="43797"/>
                        <a14:foregroundMark x1="49344" y1="7595" x2="49344" y2="7595"/>
                        <a14:foregroundMark x1="51444" y1="2532" x2="51444" y2="2532"/>
                        <a14:foregroundMark x1="76903" y1="42278" x2="76903" y2="42278"/>
                        <a14:foregroundMark x1="94751" y1="47089" x2="94751" y2="47089"/>
                        <a14:foregroundMark x1="97375" y1="59241" x2="97375" y2="59241"/>
                        <a14:foregroundMark x1="63780" y1="81266" x2="63780" y2="81266"/>
                        <a14:foregroundMark x1="50394" y1="95949" x2="50394" y2="95949"/>
                        <a14:foregroundMark x1="18898" y1="58481" x2="18898" y2="58481"/>
                        <a14:foregroundMark x1="4724" y1="52658" x2="4724" y2="52658"/>
                        <a14:backgroundMark x1="37270" y1="6329" x2="37270" y2="6329"/>
                      </a14:backgroundRemoval>
                    </a14:imgEffect>
                  </a14:imgLayer>
                </a14:imgProps>
              </a:ext>
              <a:ext uri="{28A0092B-C50C-407E-A947-70E740481C1C}">
                <a14:useLocalDpi xmlns:a14="http://schemas.microsoft.com/office/drawing/2010/main" val="0"/>
              </a:ext>
            </a:extLst>
          </a:blip>
          <a:srcRect/>
          <a:stretch>
            <a:fillRect/>
          </a:stretch>
        </p:blipFill>
        <p:spPr bwMode="auto">
          <a:xfrm>
            <a:off x="9070230" y="569537"/>
            <a:ext cx="2315362" cy="240044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F8F40D62-4625-4CA9-961D-A55BDC2921D7}"/>
              </a:ext>
            </a:extLst>
          </p:cNvPr>
          <p:cNvSpPr/>
          <p:nvPr/>
        </p:nvSpPr>
        <p:spPr>
          <a:xfrm>
            <a:off x="254000" y="3965525"/>
            <a:ext cx="4695371" cy="2536848"/>
          </a:xfrm>
          <a:prstGeom prst="rect">
            <a:avLst/>
          </a:prstGeom>
        </p:spPr>
        <p:txBody>
          <a:bodyPr wrap="square">
            <a:spAutoFit/>
          </a:bodyPr>
          <a:lstStyle/>
          <a:p>
            <a:pPr marL="228600" lvl="1" indent="0">
              <a:buNone/>
              <a:tabLst>
                <a:tab pos="631825" algn="l"/>
                <a:tab pos="914400" algn="l"/>
                <a:tab pos="1196975" algn="l"/>
              </a:tabLst>
            </a:pPr>
            <a:r>
              <a:rPr lang="en-US" err="1">
                <a:latin typeface="Courier New" panose="02070309020205020404" pitchFamily="49" charset="0"/>
                <a:cs typeface="Courier New" panose="02070309020205020404" pitchFamily="49" charset="0"/>
              </a:rPr>
              <a:t>Chart.yaml</a:t>
            </a:r>
            <a:endParaRPr lang="en-US">
              <a:latin typeface="Courier New" panose="02070309020205020404" pitchFamily="49" charset="0"/>
              <a:cs typeface="Courier New" panose="02070309020205020404" pitchFamily="49" charset="0"/>
            </a:endParaRPr>
          </a:p>
          <a:p>
            <a:pPr marL="228600" lvl="1" indent="0">
              <a:buNone/>
              <a:tabLst>
                <a:tab pos="631825" algn="l"/>
                <a:tab pos="914400" algn="l"/>
                <a:tab pos="1196975" algn="l"/>
              </a:tabLst>
            </a:pPr>
            <a:r>
              <a:rPr lang="en-US" err="1">
                <a:latin typeface="Courier New" panose="02070309020205020404" pitchFamily="49" charset="0"/>
                <a:cs typeface="Courier New" panose="02070309020205020404" pitchFamily="49" charset="0"/>
              </a:rPr>
              <a:t>Values.yaml</a:t>
            </a:r>
            <a:endParaRPr lang="en-US">
              <a:latin typeface="Courier New" panose="02070309020205020404" pitchFamily="49" charset="0"/>
              <a:cs typeface="Courier New" panose="02070309020205020404" pitchFamily="49" charset="0"/>
            </a:endParaRPr>
          </a:p>
          <a:p>
            <a:pPr marL="228600" lvl="1" indent="0">
              <a:buNone/>
              <a:tabLst>
                <a:tab pos="631825" algn="l"/>
                <a:tab pos="914400" algn="l"/>
                <a:tab pos="1196975" algn="l"/>
              </a:tabLst>
            </a:pPr>
            <a:r>
              <a:rPr lang="en-US">
                <a:latin typeface="Courier New" panose="02070309020205020404" pitchFamily="49" charset="0"/>
                <a:cs typeface="Courier New" panose="02070309020205020404" pitchFamily="49" charset="0"/>
              </a:rPr>
              <a:t>	\templates</a:t>
            </a:r>
          </a:p>
          <a:p>
            <a:pPr marL="228600" lvl="1" indent="0">
              <a:buNone/>
              <a:tabLst>
                <a:tab pos="631825" algn="l"/>
                <a:tab pos="914400" algn="l"/>
                <a:tab pos="1196975" algn="l"/>
              </a:tabLst>
            </a:pP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webapp.yaml</a:t>
            </a:r>
            <a:endParaRPr lang="en-US">
              <a:latin typeface="Courier New" panose="02070309020205020404" pitchFamily="49" charset="0"/>
              <a:cs typeface="Courier New" panose="02070309020205020404" pitchFamily="49" charset="0"/>
            </a:endParaRPr>
          </a:p>
          <a:p>
            <a:pPr marL="228600" lvl="1" indent="0">
              <a:buNone/>
              <a:tabLst>
                <a:tab pos="631825" algn="l"/>
                <a:tab pos="914400" algn="l"/>
                <a:tab pos="1196975" algn="l"/>
              </a:tabLst>
            </a:pP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quotesapi.yaml</a:t>
            </a:r>
            <a:endParaRPr lang="en-US">
              <a:latin typeface="Courier New" panose="02070309020205020404" pitchFamily="49" charset="0"/>
              <a:cs typeface="Courier New" panose="02070309020205020404" pitchFamily="49" charset="0"/>
            </a:endParaRPr>
          </a:p>
          <a:p>
            <a:pPr marL="228600" lvl="1" indent="0">
              <a:buNone/>
              <a:tabLst>
                <a:tab pos="631825" algn="l"/>
                <a:tab pos="914400" algn="l"/>
                <a:tab pos="1196975" algn="l"/>
              </a:tabLst>
            </a:pP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secrets.yaml</a:t>
            </a:r>
            <a:endParaRPr lang="en-US">
              <a:latin typeface="Courier New" panose="02070309020205020404" pitchFamily="49" charset="0"/>
              <a:cs typeface="Courier New" panose="02070309020205020404" pitchFamily="49" charset="0"/>
            </a:endParaRPr>
          </a:p>
          <a:p>
            <a:pPr marL="228600" lvl="1" indent="0">
              <a:buNone/>
              <a:tabLst>
                <a:tab pos="631825" algn="l"/>
                <a:tab pos="914400" algn="l"/>
                <a:tab pos="1196975" algn="l"/>
              </a:tabLst>
            </a:pPr>
            <a:r>
              <a:rPr lang="en-US">
                <a:latin typeface="Courier New" panose="02070309020205020404" pitchFamily="49" charset="0"/>
                <a:cs typeface="Courier New" panose="02070309020205020404" pitchFamily="49" charset="0"/>
              </a:rPr>
              <a:t>    	_</a:t>
            </a:r>
            <a:r>
              <a:rPr lang="en-US" err="1">
                <a:latin typeface="Courier New" panose="02070309020205020404" pitchFamily="49" charset="0"/>
                <a:cs typeface="Courier New" panose="02070309020205020404" pitchFamily="49" charset="0"/>
              </a:rPr>
              <a:t>helpers.tpl</a:t>
            </a:r>
            <a:endParaRPr lang="en-US">
              <a:latin typeface="Courier New" panose="02070309020205020404" pitchFamily="49" charset="0"/>
              <a:cs typeface="Courier New" panose="02070309020205020404" pitchFamily="49" charset="0"/>
            </a:endParaRPr>
          </a:p>
          <a:p>
            <a:pPr marL="228600" lvl="1" indent="0">
              <a:buNone/>
              <a:tabLst>
                <a:tab pos="631825" algn="l"/>
                <a:tab pos="914400" algn="l"/>
                <a:tab pos="1196975" algn="l"/>
              </a:tabLst>
            </a:pPr>
            <a:r>
              <a:rPr lang="en-US">
                <a:latin typeface="Courier New" panose="02070309020205020404" pitchFamily="49" charset="0"/>
                <a:cs typeface="Courier New" panose="02070309020205020404" pitchFamily="49" charset="0"/>
              </a:rPr>
              <a:t>	\charts</a:t>
            </a:r>
          </a:p>
          <a:p>
            <a:pPr marL="228600" lvl="1" indent="0">
              <a:buNone/>
              <a:tabLst>
                <a:tab pos="631825" algn="l"/>
                <a:tab pos="914400" algn="l"/>
                <a:tab pos="1196975" algn="l"/>
              </a:tabLst>
            </a:pPr>
            <a:r>
              <a:rPr lang="en-US">
                <a:latin typeface="Courier New" panose="02070309020205020404" pitchFamily="49" charset="0"/>
                <a:cs typeface="Courier New" panose="02070309020205020404" pitchFamily="49" charset="0"/>
              </a:rPr>
              <a:t>		nginx-ingress-0.12.0.tgz</a:t>
            </a:r>
          </a:p>
        </p:txBody>
      </p:sp>
      <p:sp>
        <p:nvSpPr>
          <p:cNvPr id="7" name="Speech Bubble: Rectangle with Corners Rounded 6">
            <a:extLst>
              <a:ext uri="{FF2B5EF4-FFF2-40B4-BE49-F238E27FC236}">
                <a16:creationId xmlns:a16="http://schemas.microsoft.com/office/drawing/2014/main" id="{241EBE1B-7A33-4496-A51B-31F2D95AE8CC}"/>
              </a:ext>
            </a:extLst>
          </p:cNvPr>
          <p:cNvSpPr/>
          <p:nvPr/>
        </p:nvSpPr>
        <p:spPr bwMode="auto">
          <a:xfrm>
            <a:off x="172446" y="2861289"/>
            <a:ext cx="2282504" cy="649616"/>
          </a:xfrm>
          <a:prstGeom prst="wedgeRoundRectCallout">
            <a:avLst>
              <a:gd name="adj1" fmla="val -17293"/>
              <a:gd name="adj2" fmla="val 133668"/>
              <a:gd name="adj3" fmla="val 16667"/>
            </a:avLst>
          </a:prstGeom>
          <a:solidFill>
            <a:srgbClr val="00B0F0"/>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Name &amp; Version</a:t>
            </a:r>
          </a:p>
        </p:txBody>
      </p:sp>
      <p:sp>
        <p:nvSpPr>
          <p:cNvPr id="8" name="Speech Bubble: Rectangle with Corners Rounded 7">
            <a:extLst>
              <a:ext uri="{FF2B5EF4-FFF2-40B4-BE49-F238E27FC236}">
                <a16:creationId xmlns:a16="http://schemas.microsoft.com/office/drawing/2014/main" id="{87077FFF-9201-4A1C-A16E-56D52265F317}"/>
              </a:ext>
            </a:extLst>
          </p:cNvPr>
          <p:cNvSpPr/>
          <p:nvPr/>
        </p:nvSpPr>
        <p:spPr bwMode="auto">
          <a:xfrm>
            <a:off x="4241073" y="3429000"/>
            <a:ext cx="7043783" cy="1213975"/>
          </a:xfrm>
          <a:prstGeom prst="wedgeRoundRectCallout">
            <a:avLst>
              <a:gd name="adj1" fmla="val -66710"/>
              <a:gd name="adj2" fmla="val 66004"/>
              <a:gd name="adj3" fmla="val 16667"/>
            </a:avLst>
          </a:prstGeom>
          <a:solidFill>
            <a:srgbClr val="00B0F0"/>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Collection of expandable Go templates, used to generate a Kubernetes Deployment file </a:t>
            </a:r>
            <a:r>
              <a:rPr lang="en-US" sz="2000" baseline="30000">
                <a:gradFill>
                  <a:gsLst>
                    <a:gs pos="0">
                      <a:srgbClr val="FFFFFF"/>
                    </a:gs>
                    <a:gs pos="100000">
                      <a:srgbClr val="FFFFFF"/>
                    </a:gs>
                  </a:gsLst>
                  <a:lin ang="5400000" scaled="0"/>
                </a:gradFill>
                <a:ea typeface="Segoe UI" pitchFamily="34" charset="0"/>
                <a:cs typeface="Segoe UI" pitchFamily="34" charset="0"/>
              </a:rPr>
              <a:t>(Similar to T4)</a:t>
            </a:r>
          </a:p>
          <a:p>
            <a:pPr algn="l"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Solves dynamic values used for each deployment</a:t>
            </a:r>
          </a:p>
        </p:txBody>
      </p:sp>
      <p:sp>
        <p:nvSpPr>
          <p:cNvPr id="9" name="Speech Bubble: Rectangle with Corners Rounded 8">
            <a:extLst>
              <a:ext uri="{FF2B5EF4-FFF2-40B4-BE49-F238E27FC236}">
                <a16:creationId xmlns:a16="http://schemas.microsoft.com/office/drawing/2014/main" id="{0AA2A899-5BB5-49D3-9CC9-BA8F049034B4}"/>
              </a:ext>
            </a:extLst>
          </p:cNvPr>
          <p:cNvSpPr/>
          <p:nvPr/>
        </p:nvSpPr>
        <p:spPr bwMode="auto">
          <a:xfrm>
            <a:off x="4153987" y="4827712"/>
            <a:ext cx="7043783" cy="609155"/>
          </a:xfrm>
          <a:prstGeom prst="wedgeRoundRectCallout">
            <a:avLst>
              <a:gd name="adj1" fmla="val -67844"/>
              <a:gd name="adj2" fmla="val 62255"/>
              <a:gd name="adj3" fmla="val 16667"/>
            </a:avLst>
          </a:prstGeom>
          <a:solidFill>
            <a:srgbClr val="00B0F0"/>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Custom template, for not-yet-known standards</a:t>
            </a:r>
          </a:p>
        </p:txBody>
      </p:sp>
      <p:sp>
        <p:nvSpPr>
          <p:cNvPr id="10" name="Speech Bubble: Rectangle with Corners Rounded 9">
            <a:extLst>
              <a:ext uri="{FF2B5EF4-FFF2-40B4-BE49-F238E27FC236}">
                <a16:creationId xmlns:a16="http://schemas.microsoft.com/office/drawing/2014/main" id="{9D49C14D-0B00-4529-B09B-978B4B797AF3}"/>
              </a:ext>
            </a:extLst>
          </p:cNvPr>
          <p:cNvSpPr/>
          <p:nvPr/>
        </p:nvSpPr>
        <p:spPr bwMode="auto">
          <a:xfrm>
            <a:off x="4807130" y="5619728"/>
            <a:ext cx="4866641" cy="1012891"/>
          </a:xfrm>
          <a:prstGeom prst="wedgeRoundRectCallout">
            <a:avLst>
              <a:gd name="adj1" fmla="val -57335"/>
              <a:gd name="adj2" fmla="val 8627"/>
              <a:gd name="adj3" fmla="val 16667"/>
            </a:avLst>
          </a:prstGeom>
          <a:solidFill>
            <a:srgbClr val="00B0F0"/>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A complete chart for an existing thing</a:t>
            </a:r>
          </a:p>
          <a:p>
            <a:pPr algn="l"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RabbitMQ, NGINX, Jenkins</a:t>
            </a:r>
          </a:p>
        </p:txBody>
      </p:sp>
      <p:sp>
        <p:nvSpPr>
          <p:cNvPr id="11" name="Speech Bubble: Rectangle with Corners Rounded 10">
            <a:extLst>
              <a:ext uri="{FF2B5EF4-FFF2-40B4-BE49-F238E27FC236}">
                <a16:creationId xmlns:a16="http://schemas.microsoft.com/office/drawing/2014/main" id="{A8E92218-64F0-46B7-A67B-4562534144C1}"/>
              </a:ext>
            </a:extLst>
          </p:cNvPr>
          <p:cNvSpPr/>
          <p:nvPr/>
        </p:nvSpPr>
        <p:spPr bwMode="auto">
          <a:xfrm>
            <a:off x="2676141" y="2673099"/>
            <a:ext cx="5415573" cy="649616"/>
          </a:xfrm>
          <a:prstGeom prst="wedgeRoundRectCallout">
            <a:avLst>
              <a:gd name="adj1" fmla="val -62442"/>
              <a:gd name="adj2" fmla="val 206281"/>
              <a:gd name="adj3" fmla="val 16667"/>
            </a:avLst>
          </a:prstGeom>
          <a:solidFill>
            <a:srgbClr val="00B0F0"/>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Values to fill in for incremental deployments</a:t>
            </a:r>
          </a:p>
        </p:txBody>
      </p:sp>
    </p:spTree>
    <p:extLst>
      <p:ext uri="{BB962C8B-B14F-4D97-AF65-F5344CB8AC3E}">
        <p14:creationId xmlns:p14="http://schemas.microsoft.com/office/powerpoint/2010/main" val="20704191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randombar(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randombar(horizontal)">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85216" y="3033223"/>
            <a:ext cx="9144000" cy="498598"/>
          </a:xfrm>
        </p:spPr>
        <p:txBody>
          <a:bodyPr/>
          <a:lstStyle/>
          <a:p>
            <a:r>
              <a:rPr lang="en-US"/>
              <a:t>Demo</a:t>
            </a:r>
          </a:p>
        </p:txBody>
      </p:sp>
      <p:sp>
        <p:nvSpPr>
          <p:cNvPr id="4" name="Text Placeholder 3"/>
          <p:cNvSpPr>
            <a:spLocks noGrp="1"/>
          </p:cNvSpPr>
          <p:nvPr>
            <p:ph type="body" sz="quarter" idx="12"/>
          </p:nvPr>
        </p:nvSpPr>
        <p:spPr>
          <a:xfrm>
            <a:off x="585216" y="3977319"/>
            <a:ext cx="9144000" cy="1231106"/>
          </a:xfrm>
        </p:spPr>
        <p:txBody>
          <a:bodyPr/>
          <a:lstStyle/>
          <a:p>
            <a:r>
              <a:rPr lang="en-US"/>
              <a:t>Deploying to AKS w/Helm</a:t>
            </a:r>
          </a:p>
          <a:p>
            <a:r>
              <a:rPr lang="en-US"/>
              <a:t>Azure Kubernetes Service</a:t>
            </a:r>
          </a:p>
          <a:p>
            <a:endParaRPr lang="en-US"/>
          </a:p>
          <a:p>
            <a:r>
              <a:rPr lang="en-US"/>
              <a:t>Managing Reliable &amp; Unreliable Services</a:t>
            </a:r>
          </a:p>
        </p:txBody>
      </p:sp>
    </p:spTree>
    <p:extLst>
      <p:ext uri="{BB962C8B-B14F-4D97-AF65-F5344CB8AC3E}">
        <p14:creationId xmlns:p14="http://schemas.microsoft.com/office/powerpoint/2010/main" val="3934103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15D465-B6D5-4A80-A9F7-C951063AC337}"/>
              </a:ext>
            </a:extLst>
          </p:cNvPr>
          <p:cNvSpPr>
            <a:spLocks noGrp="1"/>
          </p:cNvSpPr>
          <p:nvPr>
            <p:ph type="title"/>
          </p:nvPr>
        </p:nvSpPr>
        <p:spPr/>
        <p:txBody>
          <a:bodyPr/>
          <a:lstStyle/>
          <a:p>
            <a:r>
              <a:rPr lang="en-US"/>
              <a:t>Helm – what are the controls you need to know?</a:t>
            </a:r>
          </a:p>
        </p:txBody>
      </p:sp>
      <p:sp>
        <p:nvSpPr>
          <p:cNvPr id="5" name="Text Placeholder 4">
            <a:extLst>
              <a:ext uri="{FF2B5EF4-FFF2-40B4-BE49-F238E27FC236}">
                <a16:creationId xmlns:a16="http://schemas.microsoft.com/office/drawing/2014/main" id="{C20504E7-32F6-477E-9544-C2337C74DBFC}"/>
              </a:ext>
            </a:extLst>
          </p:cNvPr>
          <p:cNvSpPr>
            <a:spLocks noGrp="1"/>
          </p:cNvSpPr>
          <p:nvPr>
            <p:ph type="body" sz="quarter" idx="10"/>
          </p:nvPr>
        </p:nvSpPr>
        <p:spPr>
          <a:xfrm>
            <a:off x="586390" y="1434370"/>
            <a:ext cx="11018520" cy="3533275"/>
          </a:xfrm>
        </p:spPr>
        <p:txBody>
          <a:bodyPr/>
          <a:lstStyle/>
          <a:p>
            <a:r>
              <a:rPr lang="en-US"/>
              <a:t>Initial Deployment</a:t>
            </a:r>
            <a:endParaRPr lang="en-US" b="1">
              <a:latin typeface="Consolas" panose="020B0609020204030204" pitchFamily="49" charset="0"/>
            </a:endParaRPr>
          </a:p>
          <a:p>
            <a:r>
              <a:rPr lang="en-US" b="1">
                <a:latin typeface="Consolas" panose="020B0609020204030204" pitchFamily="49" charset="0"/>
              </a:rPr>
              <a:t>	helm install [directory] –n [name]</a:t>
            </a:r>
          </a:p>
          <a:p>
            <a:r>
              <a:rPr lang="en-US"/>
              <a:t>Upgrading an existing deployment</a:t>
            </a:r>
            <a:endParaRPr lang="en-US" b="1">
              <a:latin typeface="Consolas" panose="020B0609020204030204" pitchFamily="49" charset="0"/>
            </a:endParaRPr>
          </a:p>
          <a:p>
            <a:r>
              <a:rPr lang="en-US" b="1">
                <a:latin typeface="Consolas" panose="020B0609020204030204" pitchFamily="49" charset="0"/>
              </a:rPr>
              <a:t>	helm upgrade [name] [directory]</a:t>
            </a:r>
          </a:p>
          <a:p>
            <a:r>
              <a:rPr lang="en-US" b="1">
                <a:latin typeface="Consolas" panose="020B0609020204030204" pitchFamily="49" charset="0"/>
              </a:rPr>
              <a:t>	helm upgrade demo42 .</a:t>
            </a:r>
          </a:p>
          <a:p>
            <a:r>
              <a:rPr lang="en-US" b="1">
                <a:latin typeface="Consolas" panose="020B0609020204030204" pitchFamily="49" charset="0"/>
              </a:rPr>
              <a:t>		--reuse-values \</a:t>
            </a:r>
          </a:p>
          <a:p>
            <a:r>
              <a:rPr lang="en-US" b="1">
                <a:latin typeface="Consolas" panose="020B0609020204030204" pitchFamily="49" charset="0"/>
              </a:rPr>
              <a:t>		--set [name]=value</a:t>
            </a:r>
          </a:p>
        </p:txBody>
      </p:sp>
    </p:spTree>
    <p:extLst>
      <p:ext uri="{BB962C8B-B14F-4D97-AF65-F5344CB8AC3E}">
        <p14:creationId xmlns:p14="http://schemas.microsoft.com/office/powerpoint/2010/main" val="339531312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796CA-94ED-43C9-A367-A30549F3E325}"/>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AAE88E2-F49C-4319-9FBE-589F4F3AC07E}"/>
              </a:ext>
            </a:extLst>
          </p:cNvPr>
          <p:cNvSpPr>
            <a:spLocks noGrp="1"/>
          </p:cNvSpPr>
          <p:nvPr>
            <p:ph type="body" sz="quarter" idx="10"/>
          </p:nvPr>
        </p:nvSpPr>
        <p:spPr>
          <a:xfrm>
            <a:off x="586390" y="1434370"/>
            <a:ext cx="11018520" cy="430887"/>
          </a:xfrm>
        </p:spPr>
        <p:txBody>
          <a:bodyPr/>
          <a:lstStyle/>
          <a:p>
            <a:endParaRPr lang="en-US"/>
          </a:p>
        </p:txBody>
      </p:sp>
    </p:spTree>
    <p:extLst>
      <p:ext uri="{BB962C8B-B14F-4D97-AF65-F5344CB8AC3E}">
        <p14:creationId xmlns:p14="http://schemas.microsoft.com/office/powerpoint/2010/main" val="2614905065"/>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666E6E-6630-4249-82AF-FA305D9D3AA7}"/>
              </a:ext>
            </a:extLst>
          </p:cNvPr>
          <p:cNvSpPr>
            <a:spLocks noGrp="1"/>
          </p:cNvSpPr>
          <p:nvPr>
            <p:ph type="title"/>
          </p:nvPr>
        </p:nvSpPr>
        <p:spPr/>
        <p:txBody>
          <a:bodyPr/>
          <a:lstStyle/>
          <a:p>
            <a:r>
              <a:rPr lang="en-US"/>
              <a:t>Coming into port…</a:t>
            </a:r>
          </a:p>
        </p:txBody>
      </p:sp>
      <p:sp>
        <p:nvSpPr>
          <p:cNvPr id="5" name="Text Placeholder 4">
            <a:extLst>
              <a:ext uri="{FF2B5EF4-FFF2-40B4-BE49-F238E27FC236}">
                <a16:creationId xmlns:a16="http://schemas.microsoft.com/office/drawing/2014/main" id="{E88BDA81-694C-4C83-85BA-89D71CB88A13}"/>
              </a:ext>
            </a:extLst>
          </p:cNvPr>
          <p:cNvSpPr>
            <a:spLocks noGrp="1"/>
          </p:cNvSpPr>
          <p:nvPr>
            <p:ph type="body" sz="quarter" idx="10"/>
          </p:nvPr>
        </p:nvSpPr>
        <p:spPr>
          <a:xfrm>
            <a:off x="586390" y="1434370"/>
            <a:ext cx="11018520" cy="3533275"/>
          </a:xfrm>
        </p:spPr>
        <p:txBody>
          <a:bodyPr/>
          <a:lstStyle/>
          <a:p>
            <a:r>
              <a:rPr lang="en-US"/>
              <a:t>Building 100% reliability is like chasing chickens</a:t>
            </a:r>
          </a:p>
          <a:p>
            <a:r>
              <a:rPr lang="en-US"/>
              <a:t>Accept failure and you’ll sleep well at night</a:t>
            </a:r>
          </a:p>
          <a:p>
            <a:r>
              <a:rPr lang="en-US"/>
              <a:t>Use the modern tools and technologies</a:t>
            </a:r>
          </a:p>
          <a:p>
            <a:r>
              <a:rPr lang="en-US"/>
              <a:t>	Containers are the “unreliable” packaging format</a:t>
            </a:r>
          </a:p>
          <a:p>
            <a:r>
              <a:rPr lang="en-US"/>
              <a:t>	Orchestrators (Kubernetes) are your nighttime managers</a:t>
            </a:r>
          </a:p>
          <a:p>
            <a:r>
              <a:rPr lang="en-US"/>
              <a:t>	Take the time to fully adapt – this is a paradigm shift</a:t>
            </a:r>
          </a:p>
          <a:p>
            <a:r>
              <a:rPr lang="en-US"/>
              <a:t>.NET Core 2.1 provides coding for the unreliable pattern</a:t>
            </a:r>
          </a:p>
        </p:txBody>
      </p:sp>
    </p:spTree>
    <p:extLst>
      <p:ext uri="{BB962C8B-B14F-4D97-AF65-F5344CB8AC3E}">
        <p14:creationId xmlns:p14="http://schemas.microsoft.com/office/powerpoint/2010/main" val="410331557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96290" name="Rectangle 2"/>
          <p:cNvSpPr>
            <a:spLocks noGrp="1" noChangeArrowheads="1"/>
          </p:cNvSpPr>
          <p:nvPr>
            <p:ph type="title"/>
          </p:nvPr>
        </p:nvSpPr>
        <p:spPr/>
        <p:txBody>
          <a:bodyPr/>
          <a:lstStyle/>
          <a:p>
            <a:r>
              <a:rPr lang="en-US"/>
              <a:t>Scrub checklist</a:t>
            </a:r>
          </a:p>
        </p:txBody>
      </p:sp>
      <p:sp>
        <p:nvSpPr>
          <p:cNvPr id="13" name="Text Placeholder 13"/>
          <p:cNvSpPr>
            <a:spLocks noGrp="1"/>
          </p:cNvSpPr>
          <p:nvPr>
            <p:ph type="body" sz="quarter" idx="4294967295"/>
          </p:nvPr>
        </p:nvSpPr>
        <p:spPr>
          <a:xfrm>
            <a:off x="584200" y="1436688"/>
            <a:ext cx="11314113" cy="5201424"/>
          </a:xfrm>
        </p:spPr>
        <p:txBody>
          <a:bodyPr lIns="0" tIns="0" rIns="0" bIns="0"/>
          <a:lstStyle/>
          <a:p>
            <a:pPr marL="0" indent="0">
              <a:buNone/>
            </a:pPr>
            <a:r>
              <a:rPr lang="en-US" sz="1600">
                <a:gradFill>
                  <a:gsLst>
                    <a:gs pos="25664">
                      <a:srgbClr val="FFFFFF"/>
                    </a:gs>
                    <a:gs pos="58000">
                      <a:srgbClr val="FFFFFF"/>
                    </a:gs>
                  </a:gsLst>
                  <a:lin ang="5400000" scaled="0"/>
                </a:gradFill>
                <a:latin typeface="+mn-lt"/>
                <a:cs typeface="+mn-cs"/>
              </a:rPr>
              <a:t>Upload your final deck on the speaker portal on or before May 4, 2018 at 5:00pm PST and receive priority for expedited deck scrub. If you are not able to upload the deck, bring it to the Speaker Workroom as soon as possible and your deck</a:t>
            </a:r>
            <a:br>
              <a:rPr lang="en-US" sz="1600">
                <a:gradFill>
                  <a:gsLst>
                    <a:gs pos="25664">
                      <a:srgbClr val="FFFFFF"/>
                    </a:gs>
                    <a:gs pos="58000">
                      <a:srgbClr val="FFFFFF"/>
                    </a:gs>
                  </a:gsLst>
                  <a:lin ang="5400000" scaled="0"/>
                </a:gradFill>
                <a:latin typeface="+mn-lt"/>
                <a:cs typeface="+mn-cs"/>
              </a:rPr>
            </a:br>
            <a:r>
              <a:rPr lang="en-US" sz="1600">
                <a:gradFill>
                  <a:gsLst>
                    <a:gs pos="25664">
                      <a:srgbClr val="FFFFFF"/>
                    </a:gs>
                    <a:gs pos="58000">
                      <a:srgbClr val="FFFFFF"/>
                    </a:gs>
                  </a:gsLst>
                  <a:lin ang="5400000" scaled="0"/>
                </a:gradFill>
                <a:latin typeface="+mn-lt"/>
                <a:cs typeface="+mn-cs"/>
              </a:rPr>
              <a:t>will be queued up to complete deck scrub.</a:t>
            </a:r>
            <a:endParaRPr lang="en-US" sz="1800" b="1">
              <a:gradFill>
                <a:gsLst>
                  <a:gs pos="25664">
                    <a:srgbClr val="FFFFFF"/>
                  </a:gs>
                  <a:gs pos="58000">
                    <a:srgbClr val="FFFFFF"/>
                  </a:gs>
                </a:gsLst>
                <a:lin ang="5400000" scaled="0"/>
              </a:gradFill>
              <a:latin typeface="+mn-lt"/>
            </a:endParaRPr>
          </a:p>
          <a:p>
            <a:pPr marL="0" indent="0">
              <a:spcBef>
                <a:spcPts val="1200"/>
              </a:spcBef>
              <a:buNone/>
            </a:pPr>
            <a:r>
              <a:rPr lang="en-US" sz="1800" b="1">
                <a:solidFill>
                  <a:srgbClr val="FFC000"/>
                </a:solidFill>
                <a:latin typeface="+mn-lt"/>
              </a:rPr>
              <a:t>The Scrub Process will include:</a:t>
            </a:r>
            <a:endParaRPr lang="en-US" sz="1600">
              <a:solidFill>
                <a:srgbClr val="FFC000"/>
              </a:solidFill>
              <a:latin typeface="+mn-lt"/>
              <a:cs typeface="+mn-cs"/>
            </a:endParaRPr>
          </a:p>
          <a:p>
            <a:pPr marL="0" indent="0" defTabSz="914102" fontAlgn="base">
              <a:spcBef>
                <a:spcPct val="0"/>
              </a:spcBef>
              <a:spcAft>
                <a:spcPct val="0"/>
              </a:spcAft>
              <a:buNone/>
            </a:pPr>
            <a:r>
              <a:rPr lang="en-US" sz="1600">
                <a:gradFill>
                  <a:gsLst>
                    <a:gs pos="25664">
                      <a:srgbClr val="FFFFFF"/>
                    </a:gs>
                    <a:gs pos="58000">
                      <a:srgbClr val="FFFFFF"/>
                    </a:gs>
                  </a:gsLst>
                  <a:lin ang="5400000" scaled="0"/>
                </a:gradFill>
                <a:latin typeface="+mn-lt"/>
                <a:cs typeface="+mn-cs"/>
              </a:rPr>
              <a:t>Verification that required slides are included</a:t>
            </a:r>
          </a:p>
          <a:p>
            <a:pPr marL="0" indent="0" defTabSz="914102" fontAlgn="base">
              <a:spcBef>
                <a:spcPct val="0"/>
              </a:spcBef>
              <a:spcAft>
                <a:spcPct val="0"/>
              </a:spcAft>
              <a:buNone/>
            </a:pPr>
            <a:r>
              <a:rPr lang="en-US" sz="1600">
                <a:gradFill>
                  <a:gsLst>
                    <a:gs pos="25664">
                      <a:srgbClr val="FFFFFF"/>
                    </a:gs>
                    <a:gs pos="58000">
                      <a:srgbClr val="FFFFFF"/>
                    </a:gs>
                  </a:gsLst>
                  <a:lin ang="5400000" scaled="0"/>
                </a:gradFill>
                <a:latin typeface="+mn-lt"/>
                <a:cs typeface="+mn-cs"/>
              </a:rPr>
              <a:t>Remove any non-template logos and graphics from the walk-in slide </a:t>
            </a:r>
          </a:p>
          <a:p>
            <a:pPr marL="0" indent="0" defTabSz="914102" fontAlgn="base">
              <a:spcBef>
                <a:spcPct val="0"/>
              </a:spcBef>
              <a:spcAft>
                <a:spcPct val="0"/>
              </a:spcAft>
              <a:buNone/>
            </a:pPr>
            <a:r>
              <a:rPr lang="en-US" sz="1600">
                <a:gradFill>
                  <a:gsLst>
                    <a:gs pos="25664">
                      <a:srgbClr val="FFFFFF"/>
                    </a:gs>
                    <a:gs pos="58000">
                      <a:srgbClr val="FFFFFF"/>
                    </a:gs>
                  </a:gsLst>
                  <a:lin ang="5400000" scaled="0"/>
                </a:gradFill>
                <a:latin typeface="+mn-lt"/>
                <a:cs typeface="+mn-cs"/>
              </a:rPr>
              <a:t>Remove any unused placeholder slides from the deck</a:t>
            </a:r>
          </a:p>
          <a:p>
            <a:pPr marL="0" indent="0" defTabSz="914102" fontAlgn="base">
              <a:spcBef>
                <a:spcPct val="0"/>
              </a:spcBef>
              <a:spcAft>
                <a:spcPct val="0"/>
              </a:spcAft>
              <a:buNone/>
            </a:pPr>
            <a:r>
              <a:rPr lang="en-US" sz="1600">
                <a:gradFill>
                  <a:gsLst>
                    <a:gs pos="25664">
                      <a:srgbClr val="FFFFFF"/>
                    </a:gs>
                    <a:gs pos="58000">
                      <a:srgbClr val="FFFFFF"/>
                    </a:gs>
                  </a:gsLst>
                  <a:lin ang="5400000" scaled="0"/>
                </a:gradFill>
                <a:latin typeface="+mn-lt"/>
                <a:cs typeface="+mn-cs"/>
              </a:rPr>
              <a:t>Remove all comments, hidden slides and speaker notes from slides </a:t>
            </a:r>
          </a:p>
          <a:p>
            <a:pPr marL="0" indent="0" defTabSz="914102" fontAlgn="base">
              <a:spcBef>
                <a:spcPct val="0"/>
              </a:spcBef>
              <a:spcAft>
                <a:spcPct val="0"/>
              </a:spcAft>
              <a:buNone/>
            </a:pPr>
            <a:r>
              <a:rPr lang="en-US" sz="1600">
                <a:gradFill>
                  <a:gsLst>
                    <a:gs pos="25664">
                      <a:srgbClr val="FFFFFF"/>
                    </a:gs>
                    <a:gs pos="58000">
                      <a:srgbClr val="FFFFFF"/>
                    </a:gs>
                  </a:gsLst>
                  <a:lin ang="5400000" scaled="0"/>
                </a:gradFill>
                <a:latin typeface="+mn-lt"/>
                <a:cs typeface="+mn-cs"/>
              </a:rPr>
              <a:t>Set file properties box</a:t>
            </a:r>
          </a:p>
          <a:p>
            <a:pPr marL="0" indent="0" defTabSz="914102" fontAlgn="base">
              <a:spcBef>
                <a:spcPct val="0"/>
              </a:spcBef>
              <a:spcAft>
                <a:spcPct val="0"/>
              </a:spcAft>
              <a:buNone/>
            </a:pPr>
            <a:r>
              <a:rPr lang="en-US" sz="1600">
                <a:gradFill>
                  <a:gsLst>
                    <a:gs pos="25664">
                      <a:srgbClr val="FFFFFF"/>
                    </a:gs>
                    <a:gs pos="58000">
                      <a:srgbClr val="FFFFFF"/>
                    </a:gs>
                  </a:gsLst>
                  <a:lin ang="5400000" scaled="0"/>
                </a:gradFill>
                <a:latin typeface="+mn-lt"/>
                <a:cs typeface="+mn-cs"/>
              </a:rPr>
              <a:t>Reset printability to grayscale </a:t>
            </a:r>
          </a:p>
          <a:p>
            <a:pPr marL="0" indent="0" defTabSz="914102" fontAlgn="base">
              <a:spcBef>
                <a:spcPct val="0"/>
              </a:spcBef>
              <a:spcAft>
                <a:spcPct val="0"/>
              </a:spcAft>
              <a:buNone/>
            </a:pPr>
            <a:r>
              <a:rPr lang="en-US" sz="1600">
                <a:gradFill>
                  <a:gsLst>
                    <a:gs pos="25664">
                      <a:srgbClr val="FFFFFF"/>
                    </a:gs>
                    <a:gs pos="58000">
                      <a:srgbClr val="FFFFFF"/>
                    </a:gs>
                  </a:gsLst>
                  <a:lin ang="5400000" scaled="0"/>
                </a:gradFill>
                <a:latin typeface="+mn-lt"/>
                <a:cs typeface="+mn-cs"/>
              </a:rPr>
              <a:t>Notify Speaker of any images identified as unlicensed for immediate resolution</a:t>
            </a:r>
          </a:p>
          <a:p>
            <a:pPr marL="0" indent="0" defTabSz="914102" fontAlgn="base">
              <a:spcBef>
                <a:spcPct val="0"/>
              </a:spcBef>
              <a:spcAft>
                <a:spcPct val="0"/>
              </a:spcAft>
              <a:buNone/>
            </a:pPr>
            <a:r>
              <a:rPr lang="en-US" sz="1600">
                <a:gradFill>
                  <a:gsLst>
                    <a:gs pos="25664">
                      <a:srgbClr val="FFFFFF"/>
                    </a:gs>
                    <a:gs pos="58000">
                      <a:srgbClr val="FFFFFF"/>
                    </a:gs>
                  </a:gsLst>
                  <a:lin ang="5400000" scaled="0"/>
                </a:gradFill>
                <a:latin typeface="+mn-lt"/>
                <a:cs typeface="+mn-cs"/>
              </a:rPr>
              <a:t>Rename PPT file to match naming convention</a:t>
            </a:r>
          </a:p>
          <a:p>
            <a:pPr marL="0" indent="0" defTabSz="914102" fontAlgn="base">
              <a:spcBef>
                <a:spcPct val="0"/>
              </a:spcBef>
              <a:spcAft>
                <a:spcPct val="0"/>
              </a:spcAft>
              <a:buNone/>
            </a:pPr>
            <a:r>
              <a:rPr lang="en-US" sz="1600">
                <a:gradFill>
                  <a:gsLst>
                    <a:gs pos="25664">
                      <a:srgbClr val="FFFFFF"/>
                    </a:gs>
                    <a:gs pos="58000">
                      <a:srgbClr val="FFFFFF"/>
                    </a:gs>
                  </a:gsLst>
                  <a:lin ang="5400000" scaled="0"/>
                </a:gradFill>
                <a:latin typeface="+mn-lt"/>
                <a:cs typeface="+mn-cs"/>
              </a:rPr>
              <a:t>Correct session title and session code to match Schedule Builder</a:t>
            </a:r>
          </a:p>
          <a:p>
            <a:pPr marL="0" indent="0" defTabSz="914102" fontAlgn="base">
              <a:spcBef>
                <a:spcPts val="1200"/>
              </a:spcBef>
              <a:spcAft>
                <a:spcPct val="0"/>
              </a:spcAft>
              <a:buNone/>
            </a:pPr>
            <a:r>
              <a:rPr lang="en-US" sz="1600">
                <a:gradFill>
                  <a:gsLst>
                    <a:gs pos="25664">
                      <a:srgbClr val="FFFFFF"/>
                    </a:gs>
                    <a:gs pos="58000">
                      <a:srgbClr val="FFFFFF"/>
                    </a:gs>
                  </a:gsLst>
                  <a:lin ang="5400000" scaled="0"/>
                </a:gradFill>
                <a:latin typeface="+mn-lt"/>
                <a:cs typeface="+mn-cs"/>
              </a:rPr>
              <a:t>PRINTING: This template is intentionally set to print in color or grayscale, not black and white</a:t>
            </a:r>
          </a:p>
          <a:p>
            <a:pPr marL="0" indent="0">
              <a:spcBef>
                <a:spcPts val="1200"/>
              </a:spcBef>
              <a:buNone/>
            </a:pPr>
            <a:r>
              <a:rPr lang="en-US" sz="1800" b="1">
                <a:solidFill>
                  <a:srgbClr val="FFC000"/>
                </a:solidFill>
                <a:latin typeface="+mn-lt"/>
              </a:rPr>
              <a:t>As speakers, you must:</a:t>
            </a:r>
          </a:p>
          <a:p>
            <a:pPr marL="0" indent="0" defTabSz="914102" fontAlgn="base">
              <a:spcBef>
                <a:spcPct val="0"/>
              </a:spcBef>
              <a:spcAft>
                <a:spcPct val="0"/>
              </a:spcAft>
              <a:buNone/>
            </a:pPr>
            <a:r>
              <a:rPr lang="en-US" sz="1600">
                <a:gradFill>
                  <a:gsLst>
                    <a:gs pos="25664">
                      <a:srgbClr val="FFFFFF"/>
                    </a:gs>
                    <a:gs pos="58000">
                      <a:srgbClr val="FFFFFF"/>
                    </a:gs>
                  </a:gsLst>
                  <a:lin ang="5400000" scaled="0"/>
                </a:gradFill>
                <a:latin typeface="+mn-lt"/>
                <a:cs typeface="+mn-cs"/>
              </a:rPr>
              <a:t>Use the provided event template and associated colors, fonts, layout and transition slides</a:t>
            </a:r>
          </a:p>
          <a:p>
            <a:pPr marL="0" indent="0" defTabSz="914102" fontAlgn="base">
              <a:spcBef>
                <a:spcPct val="0"/>
              </a:spcBef>
              <a:spcAft>
                <a:spcPct val="0"/>
              </a:spcAft>
              <a:buNone/>
            </a:pPr>
            <a:r>
              <a:rPr lang="en-US" sz="1600">
                <a:gradFill>
                  <a:gsLst>
                    <a:gs pos="25664">
                      <a:srgbClr val="FFFFFF"/>
                    </a:gs>
                    <a:gs pos="58000">
                      <a:srgbClr val="FFFFFF"/>
                    </a:gs>
                  </a:gsLst>
                  <a:lin ang="5400000" scaled="0"/>
                </a:gradFill>
                <a:latin typeface="+mn-lt"/>
                <a:cs typeface="+mn-cs"/>
              </a:rPr>
              <a:t>Correct product names to follow applicable branding rules</a:t>
            </a:r>
          </a:p>
          <a:p>
            <a:pPr marL="0" indent="0" defTabSz="914102" fontAlgn="base">
              <a:spcBef>
                <a:spcPct val="0"/>
              </a:spcBef>
              <a:spcAft>
                <a:spcPct val="0"/>
              </a:spcAft>
              <a:buNone/>
            </a:pPr>
            <a:r>
              <a:rPr lang="en-US" sz="1600">
                <a:gradFill>
                  <a:gsLst>
                    <a:gs pos="25664">
                      <a:srgbClr val="FFFFFF"/>
                    </a:gs>
                    <a:gs pos="58000">
                      <a:srgbClr val="FFFFFF"/>
                    </a:gs>
                  </a:gsLst>
                  <a:lin ang="5400000" scaled="0"/>
                </a:gradFill>
                <a:latin typeface="+mn-lt"/>
                <a:cs typeface="+mn-cs"/>
              </a:rPr>
              <a:t>Remove any unlicensed images</a:t>
            </a:r>
          </a:p>
          <a:p>
            <a:pPr marL="0" indent="0" defTabSz="914102" fontAlgn="base">
              <a:spcBef>
                <a:spcPct val="0"/>
              </a:spcBef>
              <a:spcAft>
                <a:spcPct val="0"/>
              </a:spcAft>
              <a:buNone/>
            </a:pPr>
            <a:endParaRPr lang="en-US" sz="1600">
              <a:gradFill>
                <a:gsLst>
                  <a:gs pos="25664">
                    <a:srgbClr val="FFFFFF"/>
                  </a:gs>
                  <a:gs pos="58000">
                    <a:srgbClr val="FFFFFF"/>
                  </a:gs>
                </a:gsLst>
                <a:lin ang="5400000" scaled="0"/>
              </a:gradFill>
              <a:latin typeface="+mn-lt"/>
              <a:cs typeface="+mn-cs"/>
            </a:endParaRPr>
          </a:p>
        </p:txBody>
      </p:sp>
    </p:spTree>
    <p:extLst>
      <p:ext uri="{BB962C8B-B14F-4D97-AF65-F5344CB8AC3E}">
        <p14:creationId xmlns:p14="http://schemas.microsoft.com/office/powerpoint/2010/main" val="324567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A1452-18F6-4F4D-B541-49744E4B70ED}"/>
              </a:ext>
            </a:extLst>
          </p:cNvPr>
          <p:cNvSpPr>
            <a:spLocks noGrp="1"/>
          </p:cNvSpPr>
          <p:nvPr>
            <p:ph type="title"/>
          </p:nvPr>
        </p:nvSpPr>
        <p:spPr>
          <a:xfrm>
            <a:off x="584200" y="1871783"/>
            <a:ext cx="6675120" cy="1661993"/>
          </a:xfrm>
        </p:spPr>
        <p:txBody>
          <a:bodyPr/>
          <a:lstStyle/>
          <a:p>
            <a:r>
              <a:rPr lang="en-US"/>
              <a:t>Building Resilient Microservices with .NET Core and </a:t>
            </a:r>
            <a:br>
              <a:rPr lang="en-US"/>
            </a:br>
            <a:r>
              <a:rPr lang="en-US"/>
              <a:t>Azure Container Services (AKS)</a:t>
            </a:r>
          </a:p>
        </p:txBody>
      </p:sp>
      <p:sp>
        <p:nvSpPr>
          <p:cNvPr id="3" name="Text Placeholder 2">
            <a:extLst>
              <a:ext uri="{FF2B5EF4-FFF2-40B4-BE49-F238E27FC236}">
                <a16:creationId xmlns:a16="http://schemas.microsoft.com/office/drawing/2014/main" id="{20FD0DDA-D58B-433E-B8E3-A11E83188545}"/>
              </a:ext>
            </a:extLst>
          </p:cNvPr>
          <p:cNvSpPr>
            <a:spLocks noGrp="1"/>
          </p:cNvSpPr>
          <p:nvPr>
            <p:ph type="body" sz="quarter" idx="12"/>
          </p:nvPr>
        </p:nvSpPr>
        <p:spPr>
          <a:xfrm>
            <a:off x="584200" y="3962400"/>
            <a:ext cx="6675120" cy="2154436"/>
          </a:xfrm>
        </p:spPr>
        <p:txBody>
          <a:bodyPr/>
          <a:lstStyle/>
          <a:p>
            <a:r>
              <a:rPr lang="en-US"/>
              <a:t>Glenn Condron</a:t>
            </a:r>
          </a:p>
          <a:p>
            <a:r>
              <a:rPr lang="en-US"/>
              <a:t>Program Manager – ASP.NET</a:t>
            </a:r>
          </a:p>
          <a:p>
            <a:r>
              <a:rPr lang="en-US"/>
              <a:t>@</a:t>
            </a:r>
            <a:r>
              <a:rPr lang="en-US" err="1"/>
              <a:t>condrong</a:t>
            </a:r>
            <a:r>
              <a:rPr lang="en-US"/>
              <a:t> </a:t>
            </a:r>
          </a:p>
          <a:p>
            <a:endParaRPr lang="en-US"/>
          </a:p>
          <a:p>
            <a:r>
              <a:rPr lang="en-US"/>
              <a:t>Steve Lasker</a:t>
            </a:r>
          </a:p>
          <a:p>
            <a:r>
              <a:rPr lang="en-US"/>
              <a:t>Program Manager – Azure Developer Experiences</a:t>
            </a:r>
          </a:p>
          <a:p>
            <a:r>
              <a:rPr lang="en-US"/>
              <a:t>@</a:t>
            </a:r>
            <a:r>
              <a:rPr lang="en-US" err="1"/>
              <a:t>stevelasker</a:t>
            </a:r>
            <a:endParaRPr lang="en-US"/>
          </a:p>
        </p:txBody>
      </p:sp>
      <p:sp>
        <p:nvSpPr>
          <p:cNvPr id="6" name="Text Placeholder 5">
            <a:extLst>
              <a:ext uri="{FF2B5EF4-FFF2-40B4-BE49-F238E27FC236}">
                <a16:creationId xmlns:a16="http://schemas.microsoft.com/office/drawing/2014/main" id="{4E70D65E-D155-4B5F-AC8B-BEDE86DACF68}"/>
              </a:ext>
            </a:extLst>
          </p:cNvPr>
          <p:cNvSpPr>
            <a:spLocks noGrp="1"/>
          </p:cNvSpPr>
          <p:nvPr>
            <p:ph type="body" sz="quarter" idx="13"/>
          </p:nvPr>
        </p:nvSpPr>
        <p:spPr/>
        <p:txBody>
          <a:bodyPr/>
          <a:lstStyle/>
          <a:p>
            <a:r>
              <a:rPr lang="en-US"/>
              <a:t>BRK2141</a:t>
            </a:r>
          </a:p>
        </p:txBody>
      </p:sp>
    </p:spTree>
    <p:extLst>
      <p:ext uri="{BB962C8B-B14F-4D97-AF65-F5344CB8AC3E}">
        <p14:creationId xmlns:p14="http://schemas.microsoft.com/office/powerpoint/2010/main" val="1985850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B5878-7ED7-47FB-86F6-D1E85629705F}"/>
              </a:ext>
            </a:extLst>
          </p:cNvPr>
          <p:cNvSpPr>
            <a:spLocks noGrp="1"/>
          </p:cNvSpPr>
          <p:nvPr>
            <p:ph type="title"/>
          </p:nvPr>
        </p:nvSpPr>
        <p:spPr/>
        <p:txBody>
          <a:bodyPr/>
          <a:lstStyle/>
          <a:p>
            <a:r>
              <a:rPr lang="en-US"/>
              <a:t>Brand photography library</a:t>
            </a:r>
          </a:p>
        </p:txBody>
      </p:sp>
      <p:sp>
        <p:nvSpPr>
          <p:cNvPr id="3" name="TextBox 2">
            <a:extLst>
              <a:ext uri="{FF2B5EF4-FFF2-40B4-BE49-F238E27FC236}">
                <a16:creationId xmlns:a16="http://schemas.microsoft.com/office/drawing/2014/main" id="{1F430680-127E-4C3C-A3FE-2B76F9C4A076}"/>
              </a:ext>
            </a:extLst>
          </p:cNvPr>
          <p:cNvSpPr txBox="1"/>
          <p:nvPr/>
        </p:nvSpPr>
        <p:spPr>
          <a:xfrm>
            <a:off x="590868" y="1249511"/>
            <a:ext cx="3474720" cy="641201"/>
          </a:xfrm>
          <a:prstGeom prst="rect">
            <a:avLst/>
          </a:prstGeom>
          <a:noFill/>
        </p:spPr>
        <p:txBody>
          <a:bodyPr wrap="square" lIns="0" tIns="0" rIns="0" bIns="0" rtlCol="0">
            <a:spAutoFit/>
          </a:bodyPr>
          <a:lstStyle/>
          <a:p>
            <a:pPr>
              <a:spcAft>
                <a:spcPts val="600"/>
              </a:spcAft>
              <a:buSzPct val="90000"/>
              <a:defRPr/>
            </a:pPr>
            <a:r>
              <a:rPr lang="en-US" sz="1600" b="1">
                <a:cs typeface="Segoe UI Semibold" panose="020B0702040204020203" pitchFamily="34" charset="0"/>
              </a:rPr>
              <a:t>Looking for photography resources?</a:t>
            </a:r>
          </a:p>
          <a:p>
            <a:pPr defTabSz="903827">
              <a:spcBef>
                <a:spcPts val="775"/>
              </a:spcBef>
              <a:buSzPct val="90000"/>
              <a:defRPr/>
            </a:pPr>
            <a:r>
              <a:rPr lang="en-US" sz="1400"/>
              <a:t>Explore the library on </a:t>
            </a:r>
            <a:r>
              <a:rPr lang="en-US" sz="1400">
                <a:hlinkClick r:id="rId2"/>
              </a:rPr>
              <a:t>Brand Central</a:t>
            </a:r>
            <a:r>
              <a:rPr lang="en-US" sz="1400"/>
              <a:t>.</a:t>
            </a:r>
            <a:endParaRPr lang="en-US" sz="140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6C2138D4-FAE3-4AED-A954-C6A7DBA47E68}"/>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94376" y="2163382"/>
            <a:ext cx="11018520" cy="4105656"/>
          </a:xfrm>
          <a:prstGeom prst="rect">
            <a:avLst/>
          </a:prstGeom>
        </p:spPr>
      </p:pic>
    </p:spTree>
    <p:extLst>
      <p:ext uri="{BB962C8B-B14F-4D97-AF65-F5344CB8AC3E}">
        <p14:creationId xmlns:p14="http://schemas.microsoft.com/office/powerpoint/2010/main" val="594678405"/>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F40A7-1F84-4395-8872-0ED143B7325B}"/>
              </a:ext>
            </a:extLst>
          </p:cNvPr>
          <p:cNvSpPr>
            <a:spLocks noGrp="1"/>
          </p:cNvSpPr>
          <p:nvPr>
            <p:ph type="title"/>
          </p:nvPr>
        </p:nvSpPr>
        <p:spPr/>
        <p:txBody>
          <a:bodyPr/>
          <a:lstStyle/>
          <a:p>
            <a:r>
              <a:rPr lang="en-US"/>
              <a:t>Illustration library</a:t>
            </a:r>
          </a:p>
        </p:txBody>
      </p:sp>
      <p:sp>
        <p:nvSpPr>
          <p:cNvPr id="3" name="TextBox 2">
            <a:extLst>
              <a:ext uri="{FF2B5EF4-FFF2-40B4-BE49-F238E27FC236}">
                <a16:creationId xmlns:a16="http://schemas.microsoft.com/office/drawing/2014/main" id="{52DA75AD-900B-4000-A1E1-EA3DAC554853}"/>
              </a:ext>
            </a:extLst>
          </p:cNvPr>
          <p:cNvSpPr txBox="1"/>
          <p:nvPr/>
        </p:nvSpPr>
        <p:spPr>
          <a:xfrm>
            <a:off x="590868" y="1249511"/>
            <a:ext cx="3474720" cy="641201"/>
          </a:xfrm>
          <a:prstGeom prst="rect">
            <a:avLst/>
          </a:prstGeom>
          <a:noFill/>
        </p:spPr>
        <p:txBody>
          <a:bodyPr wrap="square" lIns="0" tIns="0" rIns="0" bIns="0" rtlCol="0">
            <a:spAutoFit/>
          </a:bodyPr>
          <a:lstStyle/>
          <a:p>
            <a:pPr>
              <a:spcAft>
                <a:spcPts val="600"/>
              </a:spcAft>
              <a:buSzPct val="90000"/>
              <a:defRPr/>
            </a:pPr>
            <a:r>
              <a:rPr lang="en-US" sz="1600" b="1" dirty="0">
                <a:cs typeface="Segoe UI Semibold" panose="020B0702040204020203" pitchFamily="34" charset="0"/>
              </a:rPr>
              <a:t>Looking for illustration resources?</a:t>
            </a:r>
          </a:p>
          <a:p>
            <a:pPr defTabSz="903827">
              <a:spcBef>
                <a:spcPts val="775"/>
              </a:spcBef>
              <a:buSzPct val="90000"/>
              <a:defRPr/>
            </a:pPr>
            <a:r>
              <a:rPr lang="en-US" sz="1400" dirty="0"/>
              <a:t>Explore the library on </a:t>
            </a:r>
            <a:r>
              <a:rPr lang="en-US" sz="1400" dirty="0">
                <a:hlinkClick r:id="rId2"/>
              </a:rPr>
              <a:t>Brand Central</a:t>
            </a:r>
            <a:r>
              <a:rPr lang="en-US" sz="1400" dirty="0"/>
              <a:t>.</a:t>
            </a:r>
            <a:endParaRPr lang="en-US" sz="1400"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A8E5F3DC-207E-4017-A91B-F68BA90E6FFA}"/>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90868" y="2167806"/>
            <a:ext cx="11018520" cy="4103105"/>
          </a:xfrm>
          <a:prstGeom prst="rect">
            <a:avLst/>
          </a:prstGeom>
        </p:spPr>
      </p:pic>
    </p:spTree>
    <p:extLst>
      <p:ext uri="{BB962C8B-B14F-4D97-AF65-F5344CB8AC3E}">
        <p14:creationId xmlns:p14="http://schemas.microsoft.com/office/powerpoint/2010/main" val="383268845"/>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3033713"/>
            <a:ext cx="9144000" cy="498598"/>
          </a:xfrm>
        </p:spPr>
        <p:txBody>
          <a:bodyPr/>
          <a:lstStyle/>
          <a:p>
            <a:r>
              <a:rPr lang="en-US"/>
              <a:t>Section title</a:t>
            </a:r>
          </a:p>
        </p:txBody>
      </p:sp>
    </p:spTree>
    <p:extLst>
      <p:ext uri="{BB962C8B-B14F-4D97-AF65-F5344CB8AC3E}">
        <p14:creationId xmlns:p14="http://schemas.microsoft.com/office/powerpoint/2010/main" val="3249496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217792" y="739725"/>
            <a:ext cx="9273736" cy="5938475"/>
          </a:xfrm>
          <a:prstGeom prst="rect">
            <a:avLst/>
          </a:prstGeom>
        </p:spPr>
      </p:pic>
      <p:pic>
        <p:nvPicPr>
          <p:cNvPr id="10" name="Picture 9"/>
          <p:cNvPicPr>
            <a:picLocks noChangeAspect="1"/>
          </p:cNvPicPr>
          <p:nvPr/>
        </p:nvPicPr>
        <p:blipFill rotWithShape="1">
          <a:blip r:embed="rId3" cstate="email">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a:ext>
            </a:extLst>
          </a:blip>
          <a:srcRect l="15789" b="24812"/>
          <a:stretch/>
        </p:blipFill>
        <p:spPr>
          <a:xfrm>
            <a:off x="0" y="2958457"/>
            <a:ext cx="4938208" cy="3899056"/>
          </a:xfrm>
          <a:prstGeom prst="rect">
            <a:avLst/>
          </a:prstGeom>
        </p:spPr>
      </p:pic>
      <p:sp>
        <p:nvSpPr>
          <p:cNvPr id="5" name="Title 4"/>
          <p:cNvSpPr>
            <a:spLocks noGrp="1"/>
          </p:cNvSpPr>
          <p:nvPr>
            <p:ph type="title"/>
          </p:nvPr>
        </p:nvSpPr>
        <p:spPr>
          <a:xfrm>
            <a:off x="588263" y="457200"/>
            <a:ext cx="11018520" cy="2215991"/>
          </a:xfrm>
        </p:spPr>
        <p:txBody>
          <a:bodyPr/>
          <a:lstStyle/>
          <a:p>
            <a:r>
              <a:rPr lang="en-US"/>
              <a:t>Please Complete An Evaluation Form</a:t>
            </a:r>
            <a:br>
              <a:rPr lang="en-US"/>
            </a:br>
            <a:r>
              <a:rPr lang="en-US"/>
              <a:t>for every session you attend. </a:t>
            </a:r>
            <a:br>
              <a:rPr lang="en-US"/>
            </a:br>
            <a:br>
              <a:rPr lang="en-US"/>
            </a:br>
            <a:r>
              <a:rPr lang="en-US" spc="-100">
                <a:gradFill>
                  <a:gsLst>
                    <a:gs pos="34416">
                      <a:schemeClr val="tx2"/>
                    </a:gs>
                    <a:gs pos="83000">
                      <a:schemeClr val="tx2"/>
                    </a:gs>
                  </a:gsLst>
                  <a:lin ang="5400000" scaled="0"/>
                </a:gradFill>
              </a:rPr>
              <a:t>Your input is important!</a:t>
            </a:r>
            <a:endParaRPr lang="en-US"/>
          </a:p>
        </p:txBody>
      </p:sp>
      <p:sp>
        <p:nvSpPr>
          <p:cNvPr id="8" name="Rectangle 7"/>
          <p:cNvSpPr/>
          <p:nvPr/>
        </p:nvSpPr>
        <p:spPr>
          <a:xfrm>
            <a:off x="10323748" y="5906951"/>
            <a:ext cx="1279196" cy="362087"/>
          </a:xfrm>
          <a:prstGeom prst="rect">
            <a:avLst/>
          </a:prstGeom>
        </p:spPr>
        <p:txBody>
          <a:bodyPr wrap="none" lIns="0" tIns="0" rIns="0" bIns="0">
            <a:spAutoFit/>
          </a:bodyPr>
          <a:lstStyle/>
          <a:p>
            <a:pPr algn="r"/>
            <a:r>
              <a:rPr lang="en-US" sz="2353">
                <a:gradFill>
                  <a:gsLst>
                    <a:gs pos="6494">
                      <a:schemeClr val="tx1"/>
                    </a:gs>
                    <a:gs pos="18182">
                      <a:schemeClr val="tx1"/>
                    </a:gs>
                  </a:gsLst>
                  <a:lin ang="5400000" scaled="1"/>
                </a:gradFill>
              </a:rPr>
              <a:t>#</a:t>
            </a:r>
            <a:r>
              <a:rPr lang="en-US" sz="2353" err="1">
                <a:gradFill>
                  <a:gsLst>
                    <a:gs pos="6494">
                      <a:schemeClr val="tx1"/>
                    </a:gs>
                    <a:gs pos="18182">
                      <a:schemeClr val="tx1"/>
                    </a:gs>
                  </a:gsLst>
                  <a:lin ang="5400000" scaled="1"/>
                </a:gradFill>
              </a:rPr>
              <a:t>MSBuild</a:t>
            </a:r>
            <a:endParaRPr lang="en-US" sz="2353">
              <a:gradFill>
                <a:gsLst>
                  <a:gs pos="6494">
                    <a:schemeClr val="tx1"/>
                  </a:gs>
                  <a:gs pos="18182">
                    <a:schemeClr val="tx1"/>
                  </a:gs>
                </a:gsLst>
                <a:lin ang="5400000" scaled="1"/>
              </a:gradFill>
            </a:endParaRPr>
          </a:p>
        </p:txBody>
      </p:sp>
    </p:spTree>
    <p:extLst>
      <p:ext uri="{BB962C8B-B14F-4D97-AF65-F5344CB8AC3E}">
        <p14:creationId xmlns:p14="http://schemas.microsoft.com/office/powerpoint/2010/main" val="3793227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2828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BD67A64-D835-4312-8597-E533CD1EA340}"/>
              </a:ext>
            </a:extLst>
          </p:cNvPr>
          <p:cNvSpPr/>
          <p:nvPr/>
        </p:nvSpPr>
        <p:spPr>
          <a:xfrm>
            <a:off x="606751" y="538386"/>
            <a:ext cx="10442961" cy="3108543"/>
          </a:xfrm>
          <a:prstGeom prst="rect">
            <a:avLst/>
          </a:prstGeom>
        </p:spPr>
        <p:txBody>
          <a:bodyPr wrap="square">
            <a:spAutoFit/>
          </a:bodyPr>
          <a:lstStyle/>
          <a:p>
            <a:r>
              <a:rPr lang="en-US" sz="2800" b="1" err="1">
                <a:latin typeface="Segoe UI Light" pitchFamily="34" charset="0"/>
              </a:rPr>
              <a:t>Abstract:</a:t>
            </a:r>
            <a:r>
              <a:rPr lang="en-US" sz="2800" err="1">
                <a:latin typeface="Segoe UI Light" pitchFamily="34" charset="0"/>
              </a:rPr>
              <a:t>Microservices</a:t>
            </a:r>
            <a:r>
              <a:rPr lang="en-US" sz="2800">
                <a:latin typeface="Segoe UI Light" pitchFamily="34" charset="0"/>
              </a:rPr>
              <a:t> are highly scalable, resilient, and composable units of deployment for modern applications. But building them is hard. There are a lot of development and deployment considerations to take into account. In this session we'll show you how we're making .NET Core microservices easier to build with new application patterns in .NET Core 2.1 as well as how to deploy and manage them with Kubernetes and Helm</a:t>
            </a:r>
            <a:endParaRPr lang="en-US" sz="2400"/>
          </a:p>
        </p:txBody>
      </p:sp>
    </p:spTree>
    <p:extLst>
      <p:ext uri="{BB962C8B-B14F-4D97-AF65-F5344CB8AC3E}">
        <p14:creationId xmlns:p14="http://schemas.microsoft.com/office/powerpoint/2010/main" val="121909813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41790A-B7CB-AC41-86AD-C87ACA61960F}"/>
              </a:ext>
            </a:extLst>
          </p:cNvPr>
          <p:cNvSpPr>
            <a:spLocks noGrp="1"/>
          </p:cNvSpPr>
          <p:nvPr>
            <p:ph type="title"/>
          </p:nvPr>
        </p:nvSpPr>
        <p:spPr/>
        <p:txBody>
          <a:bodyPr/>
          <a:lstStyle/>
          <a:p>
            <a:r>
              <a:rPr lang="en-US"/>
              <a:t>Abstract</a:t>
            </a:r>
          </a:p>
        </p:txBody>
      </p:sp>
      <p:sp>
        <p:nvSpPr>
          <p:cNvPr id="8" name="Text Placeholder 7">
            <a:extLst>
              <a:ext uri="{FF2B5EF4-FFF2-40B4-BE49-F238E27FC236}">
                <a16:creationId xmlns:a16="http://schemas.microsoft.com/office/drawing/2014/main" id="{7ED59D2D-12D9-0848-BD8C-540FBE1216FD}"/>
              </a:ext>
            </a:extLst>
          </p:cNvPr>
          <p:cNvSpPr>
            <a:spLocks noGrp="1"/>
          </p:cNvSpPr>
          <p:nvPr>
            <p:ph type="body" sz="quarter" idx="10"/>
          </p:nvPr>
        </p:nvSpPr>
        <p:spPr>
          <a:xfrm>
            <a:off x="586390" y="1434370"/>
            <a:ext cx="11018520" cy="5749266"/>
          </a:xfrm>
        </p:spPr>
        <p:txBody>
          <a:bodyPr/>
          <a:lstStyle/>
          <a:p>
            <a:r>
              <a:rPr lang="en-US"/>
              <a:t>Building Reliable Systems</a:t>
            </a:r>
          </a:p>
          <a:p>
            <a:pPr lvl="1"/>
            <a:r>
              <a:rPr lang="en-US"/>
              <a:t>What makes a system reliable?</a:t>
            </a:r>
          </a:p>
          <a:p>
            <a:pPr lvl="1"/>
            <a:r>
              <a:rPr lang="en-US"/>
              <a:t>Pics/Animation of forms of reliability – what people do</a:t>
            </a:r>
          </a:p>
          <a:p>
            <a:r>
              <a:rPr lang="en-US"/>
              <a:t>Patterns of reliability</a:t>
            </a:r>
          </a:p>
          <a:p>
            <a:pPr lvl="1"/>
            <a:r>
              <a:rPr lang="en-US"/>
              <a:t>Developing for services that aren’t critical or cable of being 100% reliable</a:t>
            </a:r>
          </a:p>
          <a:p>
            <a:pPr lvl="1"/>
            <a:r>
              <a:rPr lang="en-US"/>
              <a:t>Developing for services that must be available 100%</a:t>
            </a:r>
          </a:p>
          <a:p>
            <a:r>
              <a:rPr lang="en-US"/>
              <a:t>How Containers </a:t>
            </a:r>
            <a:r>
              <a:rPr lang="en-US" b="1" i="1"/>
              <a:t>can</a:t>
            </a:r>
            <a:r>
              <a:rPr lang="en-US"/>
              <a:t> make your service 100% reliable </a:t>
            </a:r>
          </a:p>
          <a:p>
            <a:r>
              <a:rPr lang="en-US"/>
              <a:t>Why Microservices – is it just the latest fad?</a:t>
            </a:r>
          </a:p>
          <a:p>
            <a:pPr lvl="1"/>
            <a:r>
              <a:rPr lang="en-US"/>
              <a:t>Why microservices enable reliability </a:t>
            </a:r>
          </a:p>
          <a:p>
            <a:pPr lvl="1"/>
            <a:r>
              <a:rPr lang="en-US"/>
              <a:t>No individual service can be 100% reliable</a:t>
            </a:r>
          </a:p>
          <a:p>
            <a:r>
              <a:rPr lang="en-US"/>
              <a:t>How .NET Core enables reliability </a:t>
            </a:r>
          </a:p>
          <a:p>
            <a:r>
              <a:rPr lang="en-US"/>
              <a:t>How </a:t>
            </a:r>
            <a:r>
              <a:rPr lang="en-US" b="1" i="1"/>
              <a:t>you </a:t>
            </a:r>
            <a:r>
              <a:rPr lang="en-US"/>
              <a:t>can build reliable systems on top of unreliable things</a:t>
            </a:r>
          </a:p>
          <a:p>
            <a:endParaRPr lang="en-US"/>
          </a:p>
        </p:txBody>
      </p:sp>
    </p:spTree>
    <p:extLst>
      <p:ext uri="{BB962C8B-B14F-4D97-AF65-F5344CB8AC3E}">
        <p14:creationId xmlns:p14="http://schemas.microsoft.com/office/powerpoint/2010/main" val="31446243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AEA91-5684-4BD3-BD43-10947C7F80FF}"/>
              </a:ext>
            </a:extLst>
          </p:cNvPr>
          <p:cNvSpPr>
            <a:spLocks noGrp="1"/>
          </p:cNvSpPr>
          <p:nvPr>
            <p:ph type="title"/>
          </p:nvPr>
        </p:nvSpPr>
        <p:spPr/>
        <p:txBody>
          <a:bodyPr/>
          <a:lstStyle/>
          <a:p>
            <a:r>
              <a:rPr lang="en-US"/>
              <a:t>What Makes a System Reliable?</a:t>
            </a:r>
          </a:p>
        </p:txBody>
      </p:sp>
      <p:sp>
        <p:nvSpPr>
          <p:cNvPr id="3" name="Text Placeholder 2">
            <a:extLst>
              <a:ext uri="{FF2B5EF4-FFF2-40B4-BE49-F238E27FC236}">
                <a16:creationId xmlns:a16="http://schemas.microsoft.com/office/drawing/2014/main" id="{44CD33A3-81E3-43AE-BE44-EF017C24C389}"/>
              </a:ext>
            </a:extLst>
          </p:cNvPr>
          <p:cNvSpPr>
            <a:spLocks noGrp="1"/>
          </p:cNvSpPr>
          <p:nvPr>
            <p:ph type="body" sz="quarter" idx="10"/>
          </p:nvPr>
        </p:nvSpPr>
        <p:spPr>
          <a:xfrm>
            <a:off x="586390" y="1434370"/>
            <a:ext cx="11018520" cy="4567404"/>
          </a:xfrm>
        </p:spPr>
        <p:txBody>
          <a:bodyPr/>
          <a:lstStyle/>
          <a:p>
            <a:r>
              <a:rPr lang="en-US"/>
              <a:t>Are individual components 100% reliable?</a:t>
            </a:r>
          </a:p>
          <a:p>
            <a:endParaRPr lang="en-US"/>
          </a:p>
          <a:p>
            <a:r>
              <a:rPr lang="en-US"/>
              <a:t>Is power 100% reliable?</a:t>
            </a:r>
          </a:p>
          <a:p>
            <a:endParaRPr lang="en-US"/>
          </a:p>
          <a:p>
            <a:r>
              <a:rPr lang="en-US"/>
              <a:t>Is network connectivity 100% reliable?</a:t>
            </a:r>
          </a:p>
          <a:p>
            <a:endParaRPr lang="en-US"/>
          </a:p>
          <a:p>
            <a:r>
              <a:rPr lang="en-US"/>
              <a:t>Is the OS and/or Framework 100% reliable?</a:t>
            </a:r>
          </a:p>
          <a:p>
            <a:endParaRPr lang="en-US"/>
          </a:p>
          <a:p>
            <a:r>
              <a:rPr lang="en-US"/>
              <a:t>Is your custom code 100% reliable?</a:t>
            </a:r>
          </a:p>
        </p:txBody>
      </p:sp>
      <p:sp>
        <p:nvSpPr>
          <p:cNvPr id="4" name="Rectangle 3">
            <a:extLst>
              <a:ext uri="{FF2B5EF4-FFF2-40B4-BE49-F238E27FC236}">
                <a16:creationId xmlns:a16="http://schemas.microsoft.com/office/drawing/2014/main" id="{FC9B7290-63B3-403C-83EB-0B8D8AF44AF9}"/>
              </a:ext>
            </a:extLst>
          </p:cNvPr>
          <p:cNvSpPr/>
          <p:nvPr/>
        </p:nvSpPr>
        <p:spPr>
          <a:xfrm rot="507883">
            <a:off x="4679366" y="2762076"/>
            <a:ext cx="7013395" cy="646331"/>
          </a:xfrm>
          <a:prstGeom prst="rect">
            <a:avLst/>
          </a:prstGeom>
        </p:spPr>
        <p:txBody>
          <a:bodyPr wrap="none">
            <a:spAutoFit/>
          </a:bodyPr>
          <a:lstStyle/>
          <a:p>
            <a:r>
              <a:rPr lang="en-US" sz="3600"/>
              <a:t>Does it need to be 100% reliable?</a:t>
            </a:r>
          </a:p>
        </p:txBody>
      </p:sp>
    </p:spTree>
    <p:extLst>
      <p:ext uri="{BB962C8B-B14F-4D97-AF65-F5344CB8AC3E}">
        <p14:creationId xmlns:p14="http://schemas.microsoft.com/office/powerpoint/2010/main" val="33093448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52"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Scale>
                                      <p:cBhvr>
                                        <p:cTn id="37"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8" dur="1000" decel="50000" fill="hold">
                                          <p:stCondLst>
                                            <p:cond delay="0"/>
                                          </p:stCondLst>
                                        </p:cTn>
                                        <p:tgtEl>
                                          <p:spTgt spid="4"/>
                                        </p:tgtEl>
                                        <p:attrNameLst>
                                          <p:attrName>ppt_x</p:attrName>
                                          <p:attrName>ppt_y</p:attrName>
                                        </p:attrNameLst>
                                      </p:cBhvr>
                                    </p:animMotion>
                                    <p:animEffect transition="in" filter="fade">
                                      <p:cBhvr>
                                        <p:cTn id="3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8A0E0-ACD9-4E1C-A7FE-951DDC933C52}"/>
              </a:ext>
            </a:extLst>
          </p:cNvPr>
          <p:cNvSpPr>
            <a:spLocks noGrp="1"/>
          </p:cNvSpPr>
          <p:nvPr>
            <p:ph type="title"/>
          </p:nvPr>
        </p:nvSpPr>
        <p:spPr/>
        <p:txBody>
          <a:bodyPr/>
          <a:lstStyle/>
          <a:p>
            <a:r>
              <a:rPr lang="en-US"/>
              <a:t>Failure Is A Thing</a:t>
            </a:r>
          </a:p>
        </p:txBody>
      </p:sp>
      <p:sp>
        <p:nvSpPr>
          <p:cNvPr id="3" name="Text Placeholder 2">
            <a:extLst>
              <a:ext uri="{FF2B5EF4-FFF2-40B4-BE49-F238E27FC236}">
                <a16:creationId xmlns:a16="http://schemas.microsoft.com/office/drawing/2014/main" id="{8992D0E3-9EA4-4683-8E24-50944515C2C1}"/>
              </a:ext>
            </a:extLst>
          </p:cNvPr>
          <p:cNvSpPr>
            <a:spLocks noGrp="1"/>
          </p:cNvSpPr>
          <p:nvPr>
            <p:ph type="body" sz="quarter" idx="10"/>
          </p:nvPr>
        </p:nvSpPr>
        <p:spPr>
          <a:xfrm>
            <a:off x="586390" y="1434370"/>
            <a:ext cx="11018520" cy="3877985"/>
          </a:xfrm>
        </p:spPr>
        <p:txBody>
          <a:bodyPr/>
          <a:lstStyle/>
          <a:p>
            <a:r>
              <a:rPr lang="en-US"/>
              <a:t>If you assume things will fail, you’re prepared for reality</a:t>
            </a:r>
          </a:p>
          <a:p>
            <a:endParaRPr lang="en-US"/>
          </a:p>
          <a:p>
            <a:r>
              <a:rPr lang="en-US"/>
              <a:t>It’s not a matter of avoiding failure, it’s preparing for what to do when things fail</a:t>
            </a:r>
          </a:p>
          <a:p>
            <a:endParaRPr lang="en-US"/>
          </a:p>
          <a:p>
            <a:r>
              <a:rPr lang="en-US"/>
              <a:t>Building reliable systems embraces failure and provides for alternative paths</a:t>
            </a:r>
          </a:p>
          <a:p>
            <a:endParaRPr lang="en-US"/>
          </a:p>
        </p:txBody>
      </p:sp>
    </p:spTree>
    <p:extLst>
      <p:ext uri="{BB962C8B-B14F-4D97-AF65-F5344CB8AC3E}">
        <p14:creationId xmlns:p14="http://schemas.microsoft.com/office/powerpoint/2010/main" val="114266763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A29B3-8724-4426-BECE-DEEE2067716C}"/>
              </a:ext>
            </a:extLst>
          </p:cNvPr>
          <p:cNvSpPr>
            <a:spLocks noGrp="1"/>
          </p:cNvSpPr>
          <p:nvPr>
            <p:ph type="title"/>
          </p:nvPr>
        </p:nvSpPr>
        <p:spPr/>
        <p:txBody>
          <a:bodyPr/>
          <a:lstStyle/>
          <a:p>
            <a:r>
              <a:rPr lang="en-US"/>
              <a:t>Balancing the “Cost” of Reliability</a:t>
            </a:r>
          </a:p>
        </p:txBody>
      </p:sp>
      <p:sp>
        <p:nvSpPr>
          <p:cNvPr id="3" name="Text Placeholder 2">
            <a:extLst>
              <a:ext uri="{FF2B5EF4-FFF2-40B4-BE49-F238E27FC236}">
                <a16:creationId xmlns:a16="http://schemas.microsoft.com/office/drawing/2014/main" id="{35E27934-5D10-4733-833E-F80E7C3CED34}"/>
              </a:ext>
            </a:extLst>
          </p:cNvPr>
          <p:cNvSpPr>
            <a:spLocks noGrp="1"/>
          </p:cNvSpPr>
          <p:nvPr>
            <p:ph type="body" sz="quarter" idx="10"/>
          </p:nvPr>
        </p:nvSpPr>
        <p:spPr>
          <a:xfrm>
            <a:off x="586390" y="1434370"/>
            <a:ext cx="11018520" cy="5084469"/>
          </a:xfrm>
        </p:spPr>
        <p:txBody>
          <a:bodyPr/>
          <a:lstStyle/>
          <a:p>
            <a:r>
              <a:rPr lang="en-US"/>
              <a:t>What are “costs”?</a:t>
            </a:r>
          </a:p>
          <a:p>
            <a:endParaRPr lang="en-US"/>
          </a:p>
          <a:p>
            <a:r>
              <a:rPr lang="en-US"/>
              <a:t>How much code are you willing to write</a:t>
            </a:r>
          </a:p>
          <a:p>
            <a:r>
              <a:rPr lang="en-US"/>
              <a:t>How many redundant instances will you pay for?</a:t>
            </a:r>
          </a:p>
          <a:p>
            <a:r>
              <a:rPr lang="en-US"/>
              <a:t>How many regions should you deploy to</a:t>
            </a:r>
          </a:p>
          <a:p>
            <a:endParaRPr lang="en-US"/>
          </a:p>
          <a:p>
            <a:r>
              <a:rPr lang="en-US"/>
              <a:t>Can you answer these questions:</a:t>
            </a:r>
          </a:p>
          <a:p>
            <a:r>
              <a:rPr lang="en-US"/>
              <a:t>	What if that that service didn’t work for _____ amount of time?</a:t>
            </a:r>
          </a:p>
          <a:p>
            <a:r>
              <a:rPr lang="en-US"/>
              <a:t>	Would your customer be able to complete the task?</a:t>
            </a:r>
          </a:p>
          <a:p>
            <a:r>
              <a:rPr lang="en-US"/>
              <a:t>	Should the whole system fail because one minor piece failed?</a:t>
            </a:r>
          </a:p>
        </p:txBody>
      </p:sp>
      <p:sp>
        <p:nvSpPr>
          <p:cNvPr id="5" name="Rectangle 4">
            <a:extLst>
              <a:ext uri="{FF2B5EF4-FFF2-40B4-BE49-F238E27FC236}">
                <a16:creationId xmlns:a16="http://schemas.microsoft.com/office/drawing/2014/main" id="{31A97C5C-EBAF-45AB-8681-1FD30E9AE9EB}"/>
              </a:ext>
            </a:extLst>
          </p:cNvPr>
          <p:cNvSpPr/>
          <p:nvPr/>
        </p:nvSpPr>
        <p:spPr>
          <a:xfrm>
            <a:off x="6590528" y="2412437"/>
            <a:ext cx="916020" cy="523220"/>
          </a:xfrm>
          <a:prstGeom prst="rect">
            <a:avLst/>
          </a:prstGeom>
        </p:spPr>
        <p:txBody>
          <a:bodyPr wrap="none">
            <a:spAutoFit/>
          </a:bodyPr>
          <a:lstStyle/>
          <a:p>
            <a:r>
              <a:rPr lang="en-US" sz="2800">
                <a:gradFill>
                  <a:gsLst>
                    <a:gs pos="1250">
                      <a:srgbClr val="1A1A1A"/>
                    </a:gs>
                    <a:gs pos="100000">
                      <a:srgbClr val="1A1A1A"/>
                    </a:gs>
                  </a:gsLst>
                  <a:lin ang="5400000" scaled="0"/>
                </a:gradFill>
                <a:latin typeface="Segoe UI Semilight" panose="020B0402040204020203" pitchFamily="34" charset="0"/>
                <a:cs typeface="Segoe UI Semilight" panose="020B0402040204020203" pitchFamily="34" charset="0"/>
              </a:rPr>
              <a:t>, test</a:t>
            </a:r>
            <a:endParaRPr lang="en-US"/>
          </a:p>
        </p:txBody>
      </p:sp>
      <p:sp>
        <p:nvSpPr>
          <p:cNvPr id="6" name="Rectangle 5">
            <a:extLst>
              <a:ext uri="{FF2B5EF4-FFF2-40B4-BE49-F238E27FC236}">
                <a16:creationId xmlns:a16="http://schemas.microsoft.com/office/drawing/2014/main" id="{AC2CDD85-75CD-4D36-9180-507B61A43B06}"/>
              </a:ext>
            </a:extLst>
          </p:cNvPr>
          <p:cNvSpPr/>
          <p:nvPr/>
        </p:nvSpPr>
        <p:spPr>
          <a:xfrm>
            <a:off x="7300112" y="2412437"/>
            <a:ext cx="1846980" cy="523220"/>
          </a:xfrm>
          <a:prstGeom prst="rect">
            <a:avLst/>
          </a:prstGeom>
        </p:spPr>
        <p:txBody>
          <a:bodyPr wrap="none">
            <a:spAutoFit/>
          </a:bodyPr>
          <a:lstStyle/>
          <a:p>
            <a:pPr algn="r"/>
            <a:r>
              <a:rPr lang="en-US" sz="2800">
                <a:gradFill>
                  <a:gsLst>
                    <a:gs pos="1250">
                      <a:srgbClr val="1A1A1A"/>
                    </a:gs>
                    <a:gs pos="100000">
                      <a:srgbClr val="1A1A1A"/>
                    </a:gs>
                  </a:gsLst>
                  <a:lin ang="5400000" scaled="0"/>
                </a:gradFill>
                <a:latin typeface="Segoe UI Semilight" panose="020B0402040204020203" pitchFamily="34" charset="0"/>
                <a:cs typeface="Segoe UI Semilight" panose="020B0402040204020203" pitchFamily="34" charset="0"/>
              </a:rPr>
              <a:t>, maintain?</a:t>
            </a:r>
            <a:endParaRPr lang="en-US"/>
          </a:p>
        </p:txBody>
      </p:sp>
      <p:sp>
        <p:nvSpPr>
          <p:cNvPr id="10" name="Rectangle 9">
            <a:extLst>
              <a:ext uri="{FF2B5EF4-FFF2-40B4-BE49-F238E27FC236}">
                <a16:creationId xmlns:a16="http://schemas.microsoft.com/office/drawing/2014/main" id="{ED3833B2-01E7-4819-A879-BC68C01E9180}"/>
              </a:ext>
            </a:extLst>
          </p:cNvPr>
          <p:cNvSpPr/>
          <p:nvPr/>
        </p:nvSpPr>
        <p:spPr>
          <a:xfrm>
            <a:off x="6656135" y="3437166"/>
            <a:ext cx="2279855" cy="523220"/>
          </a:xfrm>
          <a:prstGeom prst="rect">
            <a:avLst/>
          </a:prstGeom>
        </p:spPr>
        <p:txBody>
          <a:bodyPr wrap="none">
            <a:spAutoFit/>
          </a:bodyPr>
          <a:lstStyle/>
          <a:p>
            <a:pPr algn="r"/>
            <a:r>
              <a:rPr lang="en-US" sz="2800">
                <a:gradFill>
                  <a:gsLst>
                    <a:gs pos="1250">
                      <a:srgbClr val="1A1A1A"/>
                    </a:gs>
                    <a:gs pos="100000">
                      <a:srgbClr val="1A1A1A"/>
                    </a:gs>
                  </a:gsLst>
                  <a:lin ang="5400000" scaled="0"/>
                </a:gradFill>
                <a:latin typeface="Segoe UI Semilight" panose="020B0402040204020203" pitchFamily="34" charset="0"/>
                <a:cs typeface="Segoe UI Semilight" panose="020B0402040204020203" pitchFamily="34" charset="0"/>
              </a:rPr>
              <a:t>, and pay for?</a:t>
            </a:r>
            <a:endParaRPr lang="en-US"/>
          </a:p>
        </p:txBody>
      </p:sp>
    </p:spTree>
    <p:extLst>
      <p:ext uri="{BB962C8B-B14F-4D97-AF65-F5344CB8AC3E}">
        <p14:creationId xmlns:p14="http://schemas.microsoft.com/office/powerpoint/2010/main" val="11721612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wipe(left)">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1000"/>
                                        <p:tgtEl>
                                          <p:spTgt spid="3">
                                            <p:txEl>
                                              <p:pRg st="7" end="7"/>
                                            </p:txEl>
                                          </p:spTgt>
                                        </p:tgtEl>
                                      </p:cBhvr>
                                    </p:animEffect>
                                  </p:childTnLst>
                                </p:cTn>
                              </p:par>
                            </p:childTnLst>
                          </p:cTn>
                        </p:par>
                        <p:par>
                          <p:cTn id="43" fill="hold">
                            <p:stCondLst>
                              <p:cond delay="1000"/>
                            </p:stCondLst>
                            <p:childTnLst>
                              <p:par>
                                <p:cTn id="44" presetID="22" presetClass="entr" presetSubtype="8" fill="hold" nodeType="afterEffect">
                                  <p:stCondLst>
                                    <p:cond delay="500"/>
                                  </p:stCondLst>
                                  <p:childTnLst>
                                    <p:set>
                                      <p:cBhvr>
                                        <p:cTn id="45" dur="1" fill="hold">
                                          <p:stCondLst>
                                            <p:cond delay="0"/>
                                          </p:stCondLst>
                                        </p:cTn>
                                        <p:tgtEl>
                                          <p:spTgt spid="3">
                                            <p:txEl>
                                              <p:pRg st="8" end="8"/>
                                            </p:txEl>
                                          </p:spTgt>
                                        </p:tgtEl>
                                        <p:attrNameLst>
                                          <p:attrName>style.visibility</p:attrName>
                                        </p:attrNameLst>
                                      </p:cBhvr>
                                      <p:to>
                                        <p:strVal val="visible"/>
                                      </p:to>
                                    </p:set>
                                    <p:animEffect transition="in" filter="wipe(left)">
                                      <p:cBhvr>
                                        <p:cTn id="46" dur="1000"/>
                                        <p:tgtEl>
                                          <p:spTgt spid="3">
                                            <p:txEl>
                                              <p:pRg st="8" end="8"/>
                                            </p:txEl>
                                          </p:spTgt>
                                        </p:tgtEl>
                                      </p:cBhvr>
                                    </p:animEffect>
                                  </p:childTnLst>
                                </p:cTn>
                              </p:par>
                            </p:childTnLst>
                          </p:cTn>
                        </p:par>
                        <p:par>
                          <p:cTn id="47" fill="hold">
                            <p:stCondLst>
                              <p:cond delay="2500"/>
                            </p:stCondLst>
                            <p:childTnLst>
                              <p:par>
                                <p:cTn id="48" presetID="22" presetClass="entr" presetSubtype="8" fill="hold" nodeType="afterEffect">
                                  <p:stCondLst>
                                    <p:cond delay="500"/>
                                  </p:stCondLst>
                                  <p:childTnLst>
                                    <p:set>
                                      <p:cBhvr>
                                        <p:cTn id="49" dur="1" fill="hold">
                                          <p:stCondLst>
                                            <p:cond delay="0"/>
                                          </p:stCondLst>
                                        </p:cTn>
                                        <p:tgtEl>
                                          <p:spTgt spid="3">
                                            <p:txEl>
                                              <p:pRg st="9" end="9"/>
                                            </p:txEl>
                                          </p:spTgt>
                                        </p:tgtEl>
                                        <p:attrNameLst>
                                          <p:attrName>style.visibility</p:attrName>
                                        </p:attrNameLst>
                                      </p:cBhvr>
                                      <p:to>
                                        <p:strVal val="visible"/>
                                      </p:to>
                                    </p:set>
                                    <p:animEffect transition="in" filter="wipe(left)">
                                      <p:cBhvr>
                                        <p:cTn id="50" dur="1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59F2D-7053-C743-BEAC-3AF1533C2918}"/>
              </a:ext>
            </a:extLst>
          </p:cNvPr>
          <p:cNvSpPr>
            <a:spLocks noGrp="1"/>
          </p:cNvSpPr>
          <p:nvPr>
            <p:ph type="title"/>
          </p:nvPr>
        </p:nvSpPr>
        <p:spPr/>
        <p:txBody>
          <a:bodyPr/>
          <a:lstStyle/>
          <a:p>
            <a:r>
              <a:rPr lang="en-US"/>
              <a:t>What’s the most basic fault-tolerant feature of HTML?</a:t>
            </a:r>
          </a:p>
        </p:txBody>
      </p:sp>
      <p:pic>
        <p:nvPicPr>
          <p:cNvPr id="4" name="Picture 3">
            <a:extLst>
              <a:ext uri="{FF2B5EF4-FFF2-40B4-BE49-F238E27FC236}">
                <a16:creationId xmlns:a16="http://schemas.microsoft.com/office/drawing/2014/main" id="{2F71FF97-325E-0147-9D0E-BF91713B47D8}"/>
              </a:ext>
            </a:extLst>
          </p:cNvPr>
          <p:cNvPicPr>
            <a:picLocks noChangeAspect="1"/>
          </p:cNvPicPr>
          <p:nvPr/>
        </p:nvPicPr>
        <p:blipFill>
          <a:blip r:embed="rId2"/>
          <a:stretch>
            <a:fillRect/>
          </a:stretch>
        </p:blipFill>
        <p:spPr>
          <a:xfrm>
            <a:off x="6203784" y="1099433"/>
            <a:ext cx="5080000" cy="5676900"/>
          </a:xfrm>
          <a:prstGeom prst="rect">
            <a:avLst/>
          </a:prstGeom>
        </p:spPr>
      </p:pic>
      <p:sp>
        <p:nvSpPr>
          <p:cNvPr id="3" name="Speech Bubble: Rectangle with Corners Rounded 2">
            <a:extLst>
              <a:ext uri="{FF2B5EF4-FFF2-40B4-BE49-F238E27FC236}">
                <a16:creationId xmlns:a16="http://schemas.microsoft.com/office/drawing/2014/main" id="{1C43DC0F-5B13-413B-8AB5-993E7C1F1D43}"/>
              </a:ext>
            </a:extLst>
          </p:cNvPr>
          <p:cNvSpPr/>
          <p:nvPr/>
        </p:nvSpPr>
        <p:spPr bwMode="auto">
          <a:xfrm>
            <a:off x="1188720" y="2868930"/>
            <a:ext cx="3657600" cy="731520"/>
          </a:xfrm>
          <a:prstGeom prst="wedgeRoundRectCallout">
            <a:avLst>
              <a:gd name="adj1" fmla="val 94792"/>
              <a:gd name="adj2" fmla="val 52500"/>
              <a:gd name="adj3" fmla="val 16667"/>
            </a:avLst>
          </a:prstGeom>
          <a:solidFill>
            <a:srgbClr val="00B0F0"/>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HTTP 404 - Broken Image</a:t>
            </a:r>
          </a:p>
        </p:txBody>
      </p:sp>
    </p:spTree>
    <p:extLst>
      <p:ext uri="{BB962C8B-B14F-4D97-AF65-F5344CB8AC3E}">
        <p14:creationId xmlns:p14="http://schemas.microsoft.com/office/powerpoint/2010/main" val="28675882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randombar(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C5482-DCB9-46CA-B22A-08C92FA429FF}"/>
              </a:ext>
            </a:extLst>
          </p:cNvPr>
          <p:cNvSpPr>
            <a:spLocks noGrp="1"/>
          </p:cNvSpPr>
          <p:nvPr>
            <p:ph type="title"/>
          </p:nvPr>
        </p:nvSpPr>
        <p:spPr/>
        <p:txBody>
          <a:bodyPr/>
          <a:lstStyle/>
          <a:p>
            <a:r>
              <a:rPr lang="en-US"/>
              <a:t>What Can You Do?</a:t>
            </a:r>
          </a:p>
        </p:txBody>
      </p:sp>
      <p:sp>
        <p:nvSpPr>
          <p:cNvPr id="3" name="Text Placeholder 2">
            <a:extLst>
              <a:ext uri="{FF2B5EF4-FFF2-40B4-BE49-F238E27FC236}">
                <a16:creationId xmlns:a16="http://schemas.microsoft.com/office/drawing/2014/main" id="{80D15298-99E9-4479-913D-337FEAA5EF70}"/>
              </a:ext>
            </a:extLst>
          </p:cNvPr>
          <p:cNvSpPr>
            <a:spLocks noGrp="1"/>
          </p:cNvSpPr>
          <p:nvPr>
            <p:ph type="body" sz="quarter" idx="10"/>
          </p:nvPr>
        </p:nvSpPr>
        <p:spPr>
          <a:xfrm>
            <a:off x="586390" y="2653566"/>
            <a:ext cx="11018520" cy="1982081"/>
          </a:xfrm>
        </p:spPr>
        <p:txBody>
          <a:bodyPr/>
          <a:lstStyle/>
          <a:p>
            <a:r>
              <a:rPr lang="en-US"/>
              <a:t>What has changed, </a:t>
            </a:r>
            <a:r>
              <a:rPr lang="en-US" i="1"/>
              <a:t>in this wave of technology?</a:t>
            </a:r>
          </a:p>
          <a:p>
            <a:r>
              <a:rPr lang="en-US"/>
              <a:t>Reliable Computing</a:t>
            </a:r>
          </a:p>
          <a:p>
            <a:r>
              <a:rPr lang="en-US"/>
              <a:t>Container Orchestration – designed with failure as a design principal</a:t>
            </a:r>
          </a:p>
          <a:p>
            <a:r>
              <a:rPr lang="en-US"/>
              <a:t>Microservices – Smaller, isolated, idempotent units of capability</a:t>
            </a:r>
          </a:p>
        </p:txBody>
      </p:sp>
    </p:spTree>
    <p:extLst>
      <p:ext uri="{BB962C8B-B14F-4D97-AF65-F5344CB8AC3E}">
        <p14:creationId xmlns:p14="http://schemas.microsoft.com/office/powerpoint/2010/main" val="42679376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5-50195_Microsoft_Build_Template">
  <a:themeElements>
    <a:clrScheme name="Microsoft Build 2018">
      <a:dk1>
        <a:srgbClr val="1A1A1A"/>
      </a:dk1>
      <a:lt1>
        <a:srgbClr val="FFFFFF"/>
      </a:lt1>
      <a:dk2>
        <a:srgbClr val="0D0D0D"/>
      </a:dk2>
      <a:lt2>
        <a:srgbClr val="E6E6E6"/>
      </a:lt2>
      <a:accent1>
        <a:srgbClr val="505050"/>
      </a:accent1>
      <a:accent2>
        <a:srgbClr val="D2D2D2"/>
      </a:accent2>
      <a:accent3>
        <a:srgbClr val="E3008C"/>
      </a:accent3>
      <a:accent4>
        <a:srgbClr val="32145A"/>
      </a:accent4>
      <a:accent5>
        <a:srgbClr val="2139B5"/>
      </a:accent5>
      <a:accent6>
        <a:srgbClr val="E6E6E6"/>
      </a:accent6>
      <a:hlink>
        <a:srgbClr val="2139B5"/>
      </a:hlink>
      <a:folHlink>
        <a:srgbClr val="2139B5"/>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Build_2018_16x9_Breakout_Template.potx" id="{1A72F1D6-8E00-44B7-8612-A96C51648790}" vid="{FC63816D-7A82-403A-9DF6-29F1914C43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523F0DE61C01647AADD57BC023588A4" ma:contentTypeVersion="7" ma:contentTypeDescription="Create a new document." ma:contentTypeScope="" ma:versionID="c82e17bda8f0824f827d30d217c1e644">
  <xsd:schema xmlns:xsd="http://www.w3.org/2001/XMLSchema" xmlns:xs="http://www.w3.org/2001/XMLSchema" xmlns:p="http://schemas.microsoft.com/office/2006/metadata/properties" xmlns:ns2="670f2bc3-833b-4a76-b13f-f7d6db0b8f4d" xmlns:ns3="80b0474e-37b4-4751-81bc-12d5121181de" targetNamespace="http://schemas.microsoft.com/office/2006/metadata/properties" ma:root="true" ma:fieldsID="76d14746e1836138be82c9d02d1b3c81" ns2:_="" ns3:_="">
    <xsd:import namespace="670f2bc3-833b-4a76-b13f-f7d6db0b8f4d"/>
    <xsd:import namespace="80b0474e-37b4-4751-81bc-12d5121181d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70f2bc3-833b-4a76-b13f-f7d6db0b8f4d"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0b0474e-37b4-4751-81bc-12d5121181de" elementFormDefault="qualified">
    <xsd:import namespace="http://schemas.microsoft.com/office/2006/documentManagement/types"/>
    <xsd:import namespace="http://schemas.microsoft.com/office/infopath/2007/PartnerControls"/>
    <xsd:element name="SharedWithUsers" ma:index="10"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description="" ma:internalName="SharedWithDetails" ma:readOnly="true">
      <xsd:simpleType>
        <xsd:restriction base="dms:Note">
          <xsd:maxLength value="255"/>
        </xsd:restriction>
      </xsd:simpleType>
    </xsd:element>
    <xsd:element name="LastSharedByUser" ma:index="12" nillable="true" ma:displayName="Last Shared By User" ma:description="" ma:hidden="true" ma:internalName="LastSharedByUser" ma:readOnly="true">
      <xsd:simpleType>
        <xsd:restriction base="dms:Note"/>
      </xsd:simpleType>
    </xsd:element>
    <xsd:element name="LastSharedByTime" ma:index="13"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BFFCC63-98F2-41F9-B5D6-E4867C5AE3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70f2bc3-833b-4a76-b13f-f7d6db0b8f4d"/>
    <ds:schemaRef ds:uri="80b0474e-37b4-4751-81bc-12d5121181d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1358</Words>
  <Application>Microsoft Office PowerPoint</Application>
  <PresentationFormat>Widescreen</PresentationFormat>
  <Paragraphs>266</Paragraphs>
  <Slides>24</Slides>
  <Notes>8</Notes>
  <HiddenSlides>6</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Arial</vt:lpstr>
      <vt:lpstr>Calibri</vt:lpstr>
      <vt:lpstr>Consolas</vt:lpstr>
      <vt:lpstr>Courier New</vt:lpstr>
      <vt:lpstr>Lucida Console</vt:lpstr>
      <vt:lpstr>Segoe</vt:lpstr>
      <vt:lpstr>Segoe UI</vt:lpstr>
      <vt:lpstr>Segoe UI Light</vt:lpstr>
      <vt:lpstr>Segoe UI Semibold</vt:lpstr>
      <vt:lpstr>Segoe UI Semilight</vt:lpstr>
      <vt:lpstr>Wingdings</vt:lpstr>
      <vt:lpstr>5-50195_Microsoft_Build_Template</vt:lpstr>
      <vt:lpstr>PowerPoint Presentation</vt:lpstr>
      <vt:lpstr>Building Resilient Microservices with .NET Core and  Azure Container Services (AKS)</vt:lpstr>
      <vt:lpstr>PowerPoint Presentation</vt:lpstr>
      <vt:lpstr>Abstract</vt:lpstr>
      <vt:lpstr>What Makes a System Reliable?</vt:lpstr>
      <vt:lpstr>Failure Is A Thing</vt:lpstr>
      <vt:lpstr>Balancing the “Cost” of Reliability</vt:lpstr>
      <vt:lpstr>What’s the most basic fault-tolerant feature of HTML?</vt:lpstr>
      <vt:lpstr>What Can You Do?</vt:lpstr>
      <vt:lpstr>PowerPoint Presentation</vt:lpstr>
      <vt:lpstr>Microservice Resiliency</vt:lpstr>
      <vt:lpstr>Demo</vt:lpstr>
      <vt:lpstr>Deploying &amp; Managing Reliable Systems</vt:lpstr>
      <vt:lpstr>Service Boundary Definition</vt:lpstr>
      <vt:lpstr>Demo</vt:lpstr>
      <vt:lpstr>Helm – what are the controls you need to know?</vt:lpstr>
      <vt:lpstr>PowerPoint Presentation</vt:lpstr>
      <vt:lpstr>Coming into port…</vt:lpstr>
      <vt:lpstr>Scrub checklist</vt:lpstr>
      <vt:lpstr>Brand photography library</vt:lpstr>
      <vt:lpstr>Illustration library</vt:lpstr>
      <vt:lpstr>Section title</vt:lpstr>
      <vt:lpstr>Please Complete An Evaluation Form for every session you attend.   Your input is important!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Lasker</dc:creator>
  <cp:lastModifiedBy>Steve Lasker</cp:lastModifiedBy>
  <cp:revision>2</cp:revision>
  <dcterms:modified xsi:type="dcterms:W3CDTF">2018-05-02T17:51:54Z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0x010100F523F0DE61C01647AADD57BC023588A4</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20;#Washington State Convention and Trade Center|2ebf141d-f871-4cc9-bf08-f87f112ab464</vt:lpwstr>
  </property>
  <property fmtid="{D5CDD505-2E9C-101B-9397-08002B2CF9AE}" pid="7" name="Track">
    <vt:lpwstr/>
  </property>
  <property fmtid="{D5CDD505-2E9C-101B-9397-08002B2CF9AE}" pid="8" name="Event Location">
    <vt:lpwstr>19;#Seattle|54f46ed2-c77e-4a59-b182-a4171fdb0d11</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TaxKeyword">
    <vt:lpwstr>42;#Microsoft Build|98156d08-f86c-467a-ad79-de9e9c534df7</vt:lpwstr>
  </property>
  <property fmtid="{D5CDD505-2E9C-101B-9397-08002B2CF9AE}" pid="21" name="Event Name">
    <vt:lpwstr>45;#Build|58542b36-5bf5-46a6-a53f-a41fb7a73785</vt:lpwstr>
  </property>
  <property fmtid="{D5CDD505-2E9C-101B-9397-08002B2CF9AE}" pid="22" name="Audience1">
    <vt:lpwstr/>
  </property>
</Properties>
</file>