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427" r:id="rId3"/>
    <p:sldId id="419" r:id="rId4"/>
    <p:sldId id="271" r:id="rId5"/>
    <p:sldId id="270" r:id="rId6"/>
    <p:sldId id="273" r:id="rId7"/>
    <p:sldId id="274" r:id="rId8"/>
    <p:sldId id="269" r:id="rId9"/>
    <p:sldId id="276" r:id="rId10"/>
    <p:sldId id="278" r:id="rId11"/>
    <p:sldId id="277" r:id="rId12"/>
    <p:sldId id="420" r:id="rId13"/>
    <p:sldId id="279" r:id="rId14"/>
    <p:sldId id="280" r:id="rId15"/>
    <p:sldId id="425" r:id="rId16"/>
    <p:sldId id="422" r:id="rId17"/>
    <p:sldId id="423" r:id="rId18"/>
    <p:sldId id="424" r:id="rId19"/>
    <p:sldId id="426" r:id="rId20"/>
    <p:sldId id="421" r:id="rId21"/>
    <p:sldId id="2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4"/>
    <a:srgbClr val="2F528F"/>
    <a:srgbClr val="000033"/>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C0A9B-3E3B-4DA2-BE5C-CED9EDFB93A8}" v="1031" dt="2020-07-31T20:25:11.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1" autoAdjust="0"/>
    <p:restoredTop sz="96357" autoAdjust="0"/>
  </p:normalViewPr>
  <p:slideViewPr>
    <p:cSldViewPr snapToGrid="0" snapToObjects="1">
      <p:cViewPr varScale="1">
        <p:scale>
          <a:sx n="110" d="100"/>
          <a:sy n="110" d="100"/>
        </p:scale>
        <p:origin x="501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544-F0A1-4286-B7D2-06CB5F15DEE5}"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A4044-E0DD-4772-BB7A-6A787F935A0C}" type="slidenum">
              <a:rPr lang="en-US" smtClean="0"/>
              <a:t>‹#›</a:t>
            </a:fld>
            <a:endParaRPr lang="en-US"/>
          </a:p>
        </p:txBody>
      </p:sp>
    </p:spTree>
    <p:extLst>
      <p:ext uri="{BB962C8B-B14F-4D97-AF65-F5344CB8AC3E}">
        <p14:creationId xmlns:p14="http://schemas.microsoft.com/office/powerpoint/2010/main" val="34252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Wednesday</a:t>
            </a:r>
            <a:r>
              <a:rPr lang="en-US" sz="1200" b="0" i="0" kern="1200" dirty="0">
                <a:solidFill>
                  <a:schemeClr val="tx1"/>
                </a:solidFill>
                <a:effectLst/>
                <a:latin typeface="+mn-lt"/>
                <a:ea typeface="+mn-ea"/>
                <a:cs typeface="+mn-cs"/>
              </a:rPr>
              <a:t>, August 19 • 16:55 - 17:30</a:t>
            </a:r>
          </a:p>
          <a:p>
            <a:r>
              <a:rPr lang="en-US" sz="1200" b="0" i="0" kern="1200" dirty="0">
                <a:solidFill>
                  <a:schemeClr val="tx1"/>
                </a:solidFill>
                <a:effectLst/>
                <a:latin typeface="+mn-lt"/>
                <a:ea typeface="+mn-ea"/>
                <a:cs typeface="+mn-cs"/>
              </a:rPr>
              <a:t>The Notary v2 project is a rework of the infrastructure for container signing, supporting additional OCI Artifacts, such as Helm, Singularity and CNAB, and fixing usability and other issues. This session examines the current state of the project, discussing the design decisions as they relate to the target scenarios. This session is a working session to engage face to face discussions for all participants.</a:t>
            </a:r>
            <a:endParaRPr lang="en-US" dirty="0"/>
          </a:p>
        </p:txBody>
      </p:sp>
      <p:sp>
        <p:nvSpPr>
          <p:cNvPr id="4" name="Slide Number Placeholder 3"/>
          <p:cNvSpPr>
            <a:spLocks noGrp="1"/>
          </p:cNvSpPr>
          <p:nvPr>
            <p:ph type="sldNum" sz="quarter" idx="5"/>
          </p:nvPr>
        </p:nvSpPr>
        <p:spPr/>
        <p:txBody>
          <a:bodyPr/>
          <a:lstStyle/>
          <a:p>
            <a:fld id="{7AEA4044-E0DD-4772-BB7A-6A787F935A0C}" type="slidenum">
              <a:rPr lang="en-US" smtClean="0"/>
              <a:t>1</a:t>
            </a:fld>
            <a:endParaRPr lang="en-US"/>
          </a:p>
        </p:txBody>
      </p:sp>
    </p:spTree>
    <p:extLst>
      <p:ext uri="{BB962C8B-B14F-4D97-AF65-F5344CB8AC3E}">
        <p14:creationId xmlns:p14="http://schemas.microsoft.com/office/powerpoint/2010/main" val="2246665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3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18DC1B7-FBAB-4AB9-AE3D-53187A700700}"/>
              </a:ext>
            </a:extLst>
          </p:cNvPr>
          <p:cNvSpPr>
            <a:spLocks noGrp="1"/>
          </p:cNvSpPr>
          <p:nvPr>
            <p:ph type="body" sz="quarter" idx="10" hasCustomPrompt="1"/>
          </p:nvPr>
        </p:nvSpPr>
        <p:spPr>
          <a:xfrm>
            <a:off x="2898475" y="1527143"/>
            <a:ext cx="5463103" cy="1780626"/>
          </a:xfrm>
        </p:spPr>
        <p:txBody>
          <a:bodyPr anchor="b"/>
          <a:lstStyle>
            <a:lvl1pPr marL="0" indent="0" algn="l" defTabSz="685783" rtl="0" eaLnBrk="1" latinLnBrk="0" hangingPunct="1">
              <a:lnSpc>
                <a:spcPct val="90000"/>
              </a:lnSpc>
              <a:spcBef>
                <a:spcPct val="0"/>
              </a:spcBef>
              <a:buNone/>
              <a:defRPr lang="en-US" sz="4500" b="1" kern="1200" dirty="0" smtClean="0">
                <a:solidFill>
                  <a:schemeClr val="bg1"/>
                </a:solidFill>
                <a:latin typeface="Arial" panose="020B0604020202020204" pitchFamily="34" charset="0"/>
                <a:ea typeface="+mj-ea"/>
                <a:cs typeface="Arial" panose="020B0604020202020204" pitchFamily="34" charset="0"/>
              </a:defRPr>
            </a:lvl1pPr>
            <a:lvl2pPr marL="0" indent="0" algn="l" defTabSz="685783" rtl="0" eaLnBrk="1" latinLnBrk="0" hangingPunct="1">
              <a:lnSpc>
                <a:spcPct val="90000"/>
              </a:lnSpc>
              <a:spcBef>
                <a:spcPct val="0"/>
              </a:spcBef>
              <a:buNone/>
              <a:defRPr lang="en-US" sz="6000" b="1" kern="1200" dirty="0" smtClean="0">
                <a:solidFill>
                  <a:schemeClr val="bg1"/>
                </a:solidFill>
                <a:latin typeface="Arial" panose="020B0604020202020204" pitchFamily="34" charset="0"/>
                <a:ea typeface="+mj-ea"/>
                <a:cs typeface="Arial" panose="020B0604020202020204" pitchFamily="34" charset="0"/>
              </a:defRPr>
            </a:lvl2pPr>
          </a:lstStyle>
          <a:p>
            <a:pPr lvl="0"/>
            <a:r>
              <a:rPr lang="en-US" dirty="0"/>
              <a:t>Session Title</a:t>
            </a:r>
          </a:p>
        </p:txBody>
      </p:sp>
      <p:sp>
        <p:nvSpPr>
          <p:cNvPr id="14" name="Content Placeholder 13">
            <a:extLst>
              <a:ext uri="{FF2B5EF4-FFF2-40B4-BE49-F238E27FC236}">
                <a16:creationId xmlns:a16="http://schemas.microsoft.com/office/drawing/2014/main" id="{5F104F8D-46FD-46EF-9DE5-F4213DE4EAD5}"/>
              </a:ext>
            </a:extLst>
          </p:cNvPr>
          <p:cNvSpPr>
            <a:spLocks noGrp="1"/>
          </p:cNvSpPr>
          <p:nvPr>
            <p:ph sz="quarter" idx="11" hasCustomPrompt="1"/>
          </p:nvPr>
        </p:nvSpPr>
        <p:spPr>
          <a:xfrm>
            <a:off x="2898475" y="4258467"/>
            <a:ext cx="8308509" cy="1609725"/>
          </a:xfrm>
        </p:spPr>
        <p:txBody>
          <a:bodyPr vert="horz" lIns="91440" tIns="45720" rIns="91440" bIns="45720" rtlCol="0" anchor="ctr">
            <a:normAutofit/>
          </a:bodyPr>
          <a:lstStyle>
            <a:lvl1pPr>
              <a:defRPr lang="en-US" sz="2700" i="1" smtClean="0">
                <a:solidFill>
                  <a:schemeClr val="bg1"/>
                </a:solidFill>
                <a:latin typeface="Arial" panose="020B0604020202020204" pitchFamily="34" charset="0"/>
                <a:ea typeface="+mj-ea"/>
                <a:cs typeface="Arial" panose="020B0604020202020204" pitchFamily="34" charset="0"/>
              </a:defRPr>
            </a:lvl1pPr>
            <a:lvl2pPr>
              <a:defRPr lang="en-US" sz="1350" smtClean="0"/>
            </a:lvl2pPr>
            <a:lvl3pPr>
              <a:defRPr lang="en-US" sz="1350" smtClean="0"/>
            </a:lvl3pPr>
            <a:lvl4pPr>
              <a:defRPr lang="en-US" smtClean="0"/>
            </a:lvl4pPr>
            <a:lvl5pPr>
              <a:defRPr lang="en-US"/>
            </a:lvl5pPr>
          </a:lstStyle>
          <a:p>
            <a:pPr marL="0" lvl="0">
              <a:spcBef>
                <a:spcPct val="0"/>
              </a:spcBef>
              <a:buNone/>
            </a:pPr>
            <a:r>
              <a:rPr lang="en-US" dirty="0"/>
              <a:t>speakers</a:t>
            </a:r>
          </a:p>
        </p:txBody>
      </p:sp>
      <p:sp>
        <p:nvSpPr>
          <p:cNvPr id="15" name="Content Placeholder 13">
            <a:extLst>
              <a:ext uri="{FF2B5EF4-FFF2-40B4-BE49-F238E27FC236}">
                <a16:creationId xmlns:a16="http://schemas.microsoft.com/office/drawing/2014/main" id="{C170EF11-29F0-4489-BA49-3E78626A8C04}"/>
              </a:ext>
            </a:extLst>
          </p:cNvPr>
          <p:cNvSpPr>
            <a:spLocks noGrp="1"/>
          </p:cNvSpPr>
          <p:nvPr>
            <p:ph sz="quarter" idx="12" hasCustomPrompt="1"/>
          </p:nvPr>
        </p:nvSpPr>
        <p:spPr>
          <a:xfrm>
            <a:off x="2898475" y="3428119"/>
            <a:ext cx="8308509" cy="653689"/>
          </a:xfrm>
        </p:spPr>
        <p:txBody>
          <a:bodyPr vert="horz" lIns="91440" tIns="45720" rIns="91440" bIns="45720" rtlCol="0" anchor="ctr">
            <a:normAutofit/>
          </a:bodyPr>
          <a:lstStyle>
            <a:lvl1pPr>
              <a:defRPr lang="en-US" sz="1800" i="1" smtClean="0">
                <a:solidFill>
                  <a:schemeClr val="bg1"/>
                </a:solidFill>
                <a:latin typeface="Arial" panose="020B0604020202020204" pitchFamily="34" charset="0"/>
                <a:ea typeface="+mj-ea"/>
                <a:cs typeface="Arial" panose="020B0604020202020204" pitchFamily="34" charset="0"/>
              </a:defRPr>
            </a:lvl1pPr>
            <a:lvl2pPr>
              <a:defRPr lang="en-US" sz="1350" smtClean="0"/>
            </a:lvl2pPr>
            <a:lvl3pPr>
              <a:defRPr lang="en-US" sz="1350" smtClean="0"/>
            </a:lvl3pPr>
            <a:lvl4pPr>
              <a:defRPr lang="en-US" smtClean="0"/>
            </a:lvl4pPr>
            <a:lvl5pPr>
              <a:defRPr lang="en-US"/>
            </a:lvl5pPr>
          </a:lstStyle>
          <a:p>
            <a:pPr marL="0" lvl="0">
              <a:spcBef>
                <a:spcPct val="0"/>
              </a:spcBef>
              <a:buNone/>
            </a:pPr>
            <a:r>
              <a:rPr lang="en-US" dirty="0"/>
              <a:t>sub title</a:t>
            </a:r>
          </a:p>
        </p:txBody>
      </p:sp>
      <p:pic>
        <p:nvPicPr>
          <p:cNvPr id="22" name="Picture 21" descr="A close up of a logo&#10;&#10;Description automatically generated">
            <a:extLst>
              <a:ext uri="{FF2B5EF4-FFF2-40B4-BE49-F238E27FC236}">
                <a16:creationId xmlns:a16="http://schemas.microsoft.com/office/drawing/2014/main" id="{80F37972-BA5E-48D9-B65E-8D7318F719BB}"/>
              </a:ext>
            </a:extLst>
          </p:cNvPr>
          <p:cNvPicPr>
            <a:picLocks noChangeAspect="1"/>
          </p:cNvPicPr>
          <p:nvPr userDrawn="1"/>
        </p:nvPicPr>
        <p:blipFill rotWithShape="1">
          <a:blip r:embed="rId2"/>
          <a:srcRect l="69528" b="56897"/>
          <a:stretch/>
        </p:blipFill>
        <p:spPr>
          <a:xfrm>
            <a:off x="8476890" y="0"/>
            <a:ext cx="3715468" cy="2956260"/>
          </a:xfrm>
          <a:prstGeom prst="rect">
            <a:avLst/>
          </a:prstGeom>
        </p:spPr>
      </p:pic>
    </p:spTree>
    <p:extLst>
      <p:ext uri="{BB962C8B-B14F-4D97-AF65-F5344CB8AC3E}">
        <p14:creationId xmlns:p14="http://schemas.microsoft.com/office/powerpoint/2010/main" val="143157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41C1D326-BB5D-DB44-BD3D-CB79D18A133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Content Placeholder 6">
            <a:extLst>
              <a:ext uri="{FF2B5EF4-FFF2-40B4-BE49-F238E27FC236}">
                <a16:creationId xmlns:a16="http://schemas.microsoft.com/office/drawing/2014/main" id="{DB3E8F2E-BA49-4886-9FC5-5D35DB514A65}"/>
              </a:ext>
            </a:extLst>
          </p:cNvPr>
          <p:cNvSpPr>
            <a:spLocks noGrp="1"/>
          </p:cNvSpPr>
          <p:nvPr>
            <p:ph sz="quarter" idx="10"/>
          </p:nvPr>
        </p:nvSpPr>
        <p:spPr>
          <a:xfrm>
            <a:off x="2898474" y="1317798"/>
            <a:ext cx="9005201" cy="53136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257291D-237A-47EB-B516-5985C31CA43B}"/>
              </a:ext>
            </a:extLst>
          </p:cNvPr>
          <p:cNvSpPr>
            <a:spLocks noGrp="1"/>
          </p:cNvSpPr>
          <p:nvPr>
            <p:ph type="title"/>
          </p:nvPr>
        </p:nvSpPr>
        <p:spPr>
          <a:xfrm>
            <a:off x="2898474" y="-173296"/>
            <a:ext cx="8020808" cy="1325563"/>
          </a:xfrm>
        </p:spPr>
        <p:txBody>
          <a:bodyPr>
            <a:normAutofit/>
          </a:bodyPr>
          <a:lstStyle>
            <a:lvl1pPr marL="0" algn="l" defTabSz="685783" rtl="0" eaLnBrk="1" latinLnBrk="0" hangingPunct="1">
              <a:lnSpc>
                <a:spcPct val="90000"/>
              </a:lnSpc>
              <a:spcBef>
                <a:spcPct val="0"/>
              </a:spcBef>
              <a:buNone/>
              <a:defRPr lang="en-US" sz="30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4" name="Rectangle 3">
            <a:extLst>
              <a:ext uri="{FF2B5EF4-FFF2-40B4-BE49-F238E27FC236}">
                <a16:creationId xmlns:a16="http://schemas.microsoft.com/office/drawing/2014/main" id="{F2EB7F0E-A9E5-4168-90E8-EC35158EE94A}"/>
              </a:ext>
            </a:extLst>
          </p:cNvPr>
          <p:cNvSpPr/>
          <p:nvPr userDrawn="1"/>
        </p:nvSpPr>
        <p:spPr>
          <a:xfrm>
            <a:off x="0" y="836762"/>
            <a:ext cx="2898474" cy="6021238"/>
          </a:xfrm>
          <a:prstGeom prst="rect">
            <a:avLst/>
          </a:prstGeom>
          <a:solidFill>
            <a:srgbClr val="0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06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rap-up">
    <p:bg>
      <p:bgPr>
        <a:solidFill>
          <a:srgbClr val="000033"/>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00D3C391-3897-074C-864D-CAFE3D569371}"/>
              </a:ext>
            </a:extLst>
          </p:cNvPr>
          <p:cNvPicPr>
            <a:picLocks noChangeAspect="1"/>
          </p:cNvPicPr>
          <p:nvPr userDrawn="1"/>
        </p:nvPicPr>
        <p:blipFill>
          <a:blip r:embed="rId2"/>
          <a:stretch>
            <a:fillRect/>
          </a:stretch>
        </p:blipFill>
        <p:spPr>
          <a:xfrm>
            <a:off x="2895600" y="814387"/>
            <a:ext cx="9296400" cy="5229225"/>
          </a:xfrm>
          <a:prstGeom prst="rect">
            <a:avLst/>
          </a:prstGeom>
        </p:spPr>
      </p:pic>
    </p:spTree>
    <p:extLst>
      <p:ext uri="{BB962C8B-B14F-4D97-AF65-F5344CB8AC3E}">
        <p14:creationId xmlns:p14="http://schemas.microsoft.com/office/powerpoint/2010/main" val="87968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24E6-FD35-5344-B096-6402F0088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506CC-9800-2A4A-937F-7050F558C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D5D2C-F9B1-D246-9639-851B83E5F181}"/>
              </a:ext>
            </a:extLst>
          </p:cNvPr>
          <p:cNvSpPr>
            <a:spLocks noGrp="1"/>
          </p:cNvSpPr>
          <p:nvPr>
            <p:ph type="dt" sz="half" idx="10"/>
          </p:nvPr>
        </p:nvSpPr>
        <p:spPr/>
        <p:txBody>
          <a:bodyPr/>
          <a:lstStyle/>
          <a:p>
            <a:fld id="{B7E0C286-2EAD-1943-B258-A40FB6B7C067}" type="datetimeFigureOut">
              <a:rPr lang="en-US" smtClean="0"/>
              <a:t>3/1/2021</a:t>
            </a:fld>
            <a:endParaRPr lang="en-US"/>
          </a:p>
        </p:txBody>
      </p:sp>
      <p:sp>
        <p:nvSpPr>
          <p:cNvPr id="5" name="Footer Placeholder 4">
            <a:extLst>
              <a:ext uri="{FF2B5EF4-FFF2-40B4-BE49-F238E27FC236}">
                <a16:creationId xmlns:a16="http://schemas.microsoft.com/office/drawing/2014/main" id="{43BAE7EA-1E3A-D94D-B1D2-0CE4354C0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CEC4F-CD4A-074B-AF66-EC8A7F7974A3}"/>
              </a:ext>
            </a:extLst>
          </p:cNvPr>
          <p:cNvSpPr>
            <a:spLocks noGrp="1"/>
          </p:cNvSpPr>
          <p:nvPr>
            <p:ph type="sldNum" sz="quarter" idx="12"/>
          </p:nvPr>
        </p:nvSpPr>
        <p:spPr/>
        <p:txBody>
          <a:bodyPr/>
          <a:lstStyle/>
          <a:p>
            <a:fld id="{8AF76E8E-37A2-B04F-97EF-9BA25096D3FD}" type="slidenum">
              <a:rPr lang="en-US" smtClean="0"/>
              <a:t>‹#›</a:t>
            </a:fld>
            <a:endParaRPr lang="en-US"/>
          </a:p>
        </p:txBody>
      </p:sp>
    </p:spTree>
    <p:extLst>
      <p:ext uri="{BB962C8B-B14F-4D97-AF65-F5344CB8AC3E}">
        <p14:creationId xmlns:p14="http://schemas.microsoft.com/office/powerpoint/2010/main" val="321570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41C1D326-BB5D-DB44-BD3D-CB79D18A133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Content Placeholder 6">
            <a:extLst>
              <a:ext uri="{FF2B5EF4-FFF2-40B4-BE49-F238E27FC236}">
                <a16:creationId xmlns:a16="http://schemas.microsoft.com/office/drawing/2014/main" id="{DB3E8F2E-BA49-4886-9FC5-5D35DB514A65}"/>
              </a:ext>
            </a:extLst>
          </p:cNvPr>
          <p:cNvSpPr>
            <a:spLocks noGrp="1"/>
          </p:cNvSpPr>
          <p:nvPr>
            <p:ph sz="quarter" idx="10"/>
          </p:nvPr>
        </p:nvSpPr>
        <p:spPr>
          <a:xfrm>
            <a:off x="2035833" y="1317798"/>
            <a:ext cx="9867843" cy="53136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257291D-237A-47EB-B516-5985C31CA43B}"/>
              </a:ext>
            </a:extLst>
          </p:cNvPr>
          <p:cNvSpPr>
            <a:spLocks noGrp="1"/>
          </p:cNvSpPr>
          <p:nvPr>
            <p:ph type="title"/>
          </p:nvPr>
        </p:nvSpPr>
        <p:spPr>
          <a:xfrm>
            <a:off x="2035833" y="-173296"/>
            <a:ext cx="8883449" cy="1325563"/>
          </a:xfrm>
        </p:spPr>
        <p:txBody>
          <a:bodyPr>
            <a:normAutofit/>
          </a:bodyPr>
          <a:lstStyle>
            <a:lvl1pPr marL="0" algn="l" defTabSz="685783" rtl="0" eaLnBrk="1" latinLnBrk="0" hangingPunct="1">
              <a:lnSpc>
                <a:spcPct val="90000"/>
              </a:lnSpc>
              <a:spcBef>
                <a:spcPct val="0"/>
              </a:spcBef>
              <a:buNone/>
              <a:defRPr lang="en-US" sz="3000" b="1" kern="1200" dirty="0">
                <a:solidFill>
                  <a:schemeClr val="bg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0821377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720D2-91CE-044F-A8ED-BD107AF7851B}"/>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99144B-E297-7342-91F4-A0B0E7863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2342E-CED4-0948-9028-835746FB50F4}"/>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7E0C286-2EAD-1943-B258-A40FB6B7C067}" type="datetimeFigureOut">
              <a:rPr lang="en-US" smtClean="0"/>
              <a:t>3/1/2021</a:t>
            </a:fld>
            <a:endParaRPr lang="en-US"/>
          </a:p>
        </p:txBody>
      </p:sp>
      <p:sp>
        <p:nvSpPr>
          <p:cNvPr id="5" name="Footer Placeholder 4">
            <a:extLst>
              <a:ext uri="{FF2B5EF4-FFF2-40B4-BE49-F238E27FC236}">
                <a16:creationId xmlns:a16="http://schemas.microsoft.com/office/drawing/2014/main" id="{7A57D762-EA8D-C74D-9BAD-4C8B0B22B0DA}"/>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07BDC2-4FB1-2043-805D-6668956B4AE1}"/>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76E8E-37A2-B04F-97EF-9BA25096D3FD}" type="slidenum">
              <a:rPr lang="en-US" smtClean="0"/>
              <a:t>‹#›</a:t>
            </a:fld>
            <a:endParaRPr lang="en-US"/>
          </a:p>
        </p:txBody>
      </p:sp>
    </p:spTree>
    <p:extLst>
      <p:ext uri="{BB962C8B-B14F-4D97-AF65-F5344CB8AC3E}">
        <p14:creationId xmlns:p14="http://schemas.microsoft.com/office/powerpoint/2010/main" val="1205540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0" r:id="rId3"/>
    <p:sldLayoutId id="2147483650" r:id="rId4"/>
    <p:sldLayoutId id="2147483664" r:id="rId5"/>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hyperlink" Target="https://github.com/stevelasker" TargetMode="External"/><Relationship Id="rId3" Type="http://schemas.openxmlformats.org/officeDocument/2006/relationships/hyperlink" Target="http://www.cncf.io/community/calendar/" TargetMode="External"/><Relationship Id="rId7" Type="http://schemas.openxmlformats.org/officeDocument/2006/relationships/image" Target="../media/image28.png"/><Relationship Id="rId12" Type="http://schemas.openxmlformats.org/officeDocument/2006/relationships/hyperlink" Target="https://stevelasker.blog/" TargetMode="External"/><Relationship Id="rId2" Type="http://schemas.openxmlformats.org/officeDocument/2006/relationships/hyperlink" Target="http://github.com/notaryproject/" TargetMode="External"/><Relationship Id="rId1" Type="http://schemas.openxmlformats.org/officeDocument/2006/relationships/slideLayout" Target="../slideLayouts/slideLayout2.xml"/><Relationship Id="rId6" Type="http://schemas.openxmlformats.org/officeDocument/2006/relationships/hyperlink" Target="https://github.com/justincormack" TargetMode="External"/><Relationship Id="rId11" Type="http://schemas.openxmlformats.org/officeDocument/2006/relationships/hyperlink" Target="mailto:Steve.Lasker@Microsoft.com" TargetMode="External"/><Relationship Id="rId5" Type="http://schemas.openxmlformats.org/officeDocument/2006/relationships/hyperlink" Target="https://www.cloudatomiclab.com/" TargetMode="External"/><Relationship Id="rId10" Type="http://schemas.openxmlformats.org/officeDocument/2006/relationships/image" Target="../media/image31.png"/><Relationship Id="rId4" Type="http://schemas.openxmlformats.org/officeDocument/2006/relationships/hyperlink" Target="mailto:justin.cormack@docker.com" TargetMode="External"/><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5.jpe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hyperlink" Target="https://stevelasker.blog/sketch-prototype-build/" TargetMode="Externa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98F0D872-0A6B-44E6-BF2B-1AF6D69CFEBA}"/>
              </a:ext>
            </a:extLst>
          </p:cNvPr>
          <p:cNvSpPr>
            <a:spLocks noGrp="1"/>
          </p:cNvSpPr>
          <p:nvPr>
            <p:ph type="body" sz="quarter" idx="10"/>
          </p:nvPr>
        </p:nvSpPr>
        <p:spPr/>
        <p:txBody>
          <a:bodyPr/>
          <a:lstStyle/>
          <a:p>
            <a:r>
              <a:rPr lang="en-US" dirty="0">
                <a:solidFill>
                  <a:srgbClr val="000034"/>
                </a:solidFill>
              </a:rPr>
              <a:t>Notary v2</a:t>
            </a:r>
          </a:p>
        </p:txBody>
      </p:sp>
      <p:sp>
        <p:nvSpPr>
          <p:cNvPr id="11" name="Content Placeholder 10">
            <a:extLst>
              <a:ext uri="{FF2B5EF4-FFF2-40B4-BE49-F238E27FC236}">
                <a16:creationId xmlns:a16="http://schemas.microsoft.com/office/drawing/2014/main" id="{CFC117AD-A7AA-4F63-95C9-BEF5F09A92B6}"/>
              </a:ext>
            </a:extLst>
          </p:cNvPr>
          <p:cNvSpPr>
            <a:spLocks noGrp="1"/>
          </p:cNvSpPr>
          <p:nvPr>
            <p:ph sz="quarter" idx="11"/>
          </p:nvPr>
        </p:nvSpPr>
        <p:spPr/>
        <p:txBody>
          <a:bodyPr/>
          <a:lstStyle/>
          <a:p>
            <a:r>
              <a:rPr lang="en-US" dirty="0"/>
              <a:t>Steve Lasker – Microsoft</a:t>
            </a:r>
          </a:p>
          <a:p>
            <a:r>
              <a:rPr lang="en-US" dirty="0"/>
              <a:t>Justin Cormack – Docker</a:t>
            </a:r>
          </a:p>
        </p:txBody>
      </p:sp>
      <p:sp>
        <p:nvSpPr>
          <p:cNvPr id="15" name="Content Placeholder 14">
            <a:extLst>
              <a:ext uri="{FF2B5EF4-FFF2-40B4-BE49-F238E27FC236}">
                <a16:creationId xmlns:a16="http://schemas.microsoft.com/office/drawing/2014/main" id="{3D71D379-DAF8-4DB3-9921-9DCFAF560CC0}"/>
              </a:ext>
            </a:extLst>
          </p:cNvPr>
          <p:cNvSpPr>
            <a:spLocks noGrp="1"/>
          </p:cNvSpPr>
          <p:nvPr>
            <p:ph sz="quarter" idx="12"/>
          </p:nvPr>
        </p:nvSpPr>
        <p:spPr/>
        <p:txBody>
          <a:bodyPr>
            <a:normAutofit/>
          </a:bodyPr>
          <a:lstStyle/>
          <a:p>
            <a:pPr marL="0" indent="0">
              <a:buNone/>
            </a:pPr>
            <a:r>
              <a:rPr lang="en-US" b="1" dirty="0"/>
              <a:t>Outstanding Issues, Working Session</a:t>
            </a:r>
          </a:p>
        </p:txBody>
      </p:sp>
      <p:grpSp>
        <p:nvGrpSpPr>
          <p:cNvPr id="7" name="Group 6">
            <a:extLst>
              <a:ext uri="{FF2B5EF4-FFF2-40B4-BE49-F238E27FC236}">
                <a16:creationId xmlns:a16="http://schemas.microsoft.com/office/drawing/2014/main" id="{4B7AFAC9-7CE0-45B2-818E-474570763F74}"/>
              </a:ext>
            </a:extLst>
          </p:cNvPr>
          <p:cNvGrpSpPr/>
          <p:nvPr/>
        </p:nvGrpSpPr>
        <p:grpSpPr>
          <a:xfrm>
            <a:off x="3005908" y="2536863"/>
            <a:ext cx="3780642" cy="825231"/>
            <a:chOff x="1288618" y="832992"/>
            <a:chExt cx="5040856" cy="1100308"/>
          </a:xfrm>
        </p:grpSpPr>
        <p:sp>
          <p:nvSpPr>
            <p:cNvPr id="4" name="Title 1">
              <a:extLst>
                <a:ext uri="{FF2B5EF4-FFF2-40B4-BE49-F238E27FC236}">
                  <a16:creationId xmlns:a16="http://schemas.microsoft.com/office/drawing/2014/main" id="{FBE17409-0FFA-4025-B1C1-4B60BCB302FA}"/>
                </a:ext>
              </a:extLst>
            </p:cNvPr>
            <p:cNvSpPr txBox="1">
              <a:spLocks/>
            </p:cNvSpPr>
            <p:nvPr/>
          </p:nvSpPr>
          <p:spPr>
            <a:xfrm>
              <a:off x="5081194" y="854508"/>
              <a:ext cx="1248280" cy="107879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CDCDCD"/>
                  </a:solidFill>
                  <a:latin typeface="+mn-lt"/>
                </a:rPr>
                <a:t>v2</a:t>
              </a:r>
            </a:p>
          </p:txBody>
        </p:sp>
        <p:pic>
          <p:nvPicPr>
            <p:cNvPr id="5" name="Picture 4">
              <a:extLst>
                <a:ext uri="{FF2B5EF4-FFF2-40B4-BE49-F238E27FC236}">
                  <a16:creationId xmlns:a16="http://schemas.microsoft.com/office/drawing/2014/main" id="{97E2A10E-23C0-4D39-882C-B929B16D8770}"/>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288618" y="832992"/>
              <a:ext cx="3474720" cy="914400"/>
            </a:xfrm>
            <a:prstGeom prst="rect">
              <a:avLst/>
            </a:prstGeom>
          </p:spPr>
        </p:pic>
      </p:grpSp>
    </p:spTree>
    <p:extLst>
      <p:ext uri="{BB962C8B-B14F-4D97-AF65-F5344CB8AC3E}">
        <p14:creationId xmlns:p14="http://schemas.microsoft.com/office/powerpoint/2010/main" val="389052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C2C2F-25C0-4188-BDD3-92D07490E829}"/>
              </a:ext>
            </a:extLst>
          </p:cNvPr>
          <p:cNvSpPr>
            <a:spLocks noGrp="1"/>
          </p:cNvSpPr>
          <p:nvPr>
            <p:ph sz="quarter" idx="10"/>
          </p:nvPr>
        </p:nvSpPr>
        <p:spPr>
          <a:xfrm>
            <a:off x="4426330" y="1317798"/>
            <a:ext cx="9005201" cy="5313661"/>
          </a:xfrm>
        </p:spPr>
        <p:txBody>
          <a:bodyPr/>
          <a:lstStyle/>
          <a:p>
            <a:r>
              <a:rPr lang="en-US" dirty="0"/>
              <a:t>Generate an x509 Cert</a:t>
            </a:r>
          </a:p>
          <a:p>
            <a:pPr lvl="1"/>
            <a:r>
              <a:rPr lang="en-US" dirty="0"/>
              <a:t>Subject CN = originating/vendor registry</a:t>
            </a:r>
          </a:p>
        </p:txBody>
      </p:sp>
      <p:sp>
        <p:nvSpPr>
          <p:cNvPr id="3" name="Title 2">
            <a:extLst>
              <a:ext uri="{FF2B5EF4-FFF2-40B4-BE49-F238E27FC236}">
                <a16:creationId xmlns:a16="http://schemas.microsoft.com/office/drawing/2014/main" id="{5526794A-3584-43C7-8D7A-B4CDF62BED1F}"/>
              </a:ext>
            </a:extLst>
          </p:cNvPr>
          <p:cNvSpPr>
            <a:spLocks noGrp="1"/>
          </p:cNvSpPr>
          <p:nvPr>
            <p:ph type="title"/>
          </p:nvPr>
        </p:nvSpPr>
        <p:spPr/>
        <p:txBody>
          <a:bodyPr/>
          <a:lstStyle/>
          <a:p>
            <a:r>
              <a:rPr lang="en-US" dirty="0"/>
              <a:t>Key – x509</a:t>
            </a:r>
          </a:p>
        </p:txBody>
      </p:sp>
      <p:sp>
        <p:nvSpPr>
          <p:cNvPr id="4" name="Rectangle 3">
            <a:extLst>
              <a:ext uri="{FF2B5EF4-FFF2-40B4-BE49-F238E27FC236}">
                <a16:creationId xmlns:a16="http://schemas.microsoft.com/office/drawing/2014/main" id="{79E63B72-A662-4FED-AB45-9BFEC7935F27}"/>
              </a:ext>
            </a:extLst>
          </p:cNvPr>
          <p:cNvSpPr/>
          <p:nvPr/>
        </p:nvSpPr>
        <p:spPr>
          <a:xfrm>
            <a:off x="3146087" y="2820466"/>
            <a:ext cx="9042057" cy="2308324"/>
          </a:xfrm>
          <a:prstGeom prst="rect">
            <a:avLst/>
          </a:prstGeom>
        </p:spPr>
        <p:txBody>
          <a:bodyPr wrap="square">
            <a:spAutoFit/>
          </a:bodyPr>
          <a:lstStyle/>
          <a:p>
            <a:r>
              <a:rPr lang="en-US" sz="1600" b="1" dirty="0" err="1">
                <a:solidFill>
                  <a:srgbClr val="000000"/>
                </a:solidFill>
                <a:latin typeface="Consolas" panose="020B0609020204030204" pitchFamily="49" charset="0"/>
              </a:rPr>
              <a:t>openssl</a:t>
            </a:r>
            <a:r>
              <a:rPr lang="en-US" sz="1600" b="1" dirty="0">
                <a:solidFill>
                  <a:srgbClr val="000000"/>
                </a:solidFill>
                <a:latin typeface="Consolas" panose="020B0609020204030204" pitchFamily="49" charset="0"/>
              </a:rPr>
              <a:t> req \</a:t>
            </a:r>
          </a:p>
          <a:p>
            <a:r>
              <a:rPr lang="en-US" sz="1600" b="1" dirty="0">
                <a:solidFill>
                  <a:srgbClr val="000000"/>
                </a:solidFill>
                <a:latin typeface="Consolas" panose="020B0609020204030204" pitchFamily="49" charset="0"/>
              </a:rPr>
              <a:t>  -x509 \</a:t>
            </a:r>
          </a:p>
          <a:p>
            <a:r>
              <a:rPr lang="en-US" sz="1600" b="1" dirty="0">
                <a:solidFill>
                  <a:srgbClr val="000000"/>
                </a:solidFill>
                <a:latin typeface="Consolas" panose="020B0609020204030204" pitchFamily="49" charset="0"/>
              </a:rPr>
              <a:t>  -sha256 \</a:t>
            </a:r>
          </a:p>
          <a:p>
            <a:r>
              <a:rPr lang="en-US" sz="1600" b="1" dirty="0">
                <a:solidFill>
                  <a:srgbClr val="000000"/>
                </a:solidFill>
                <a:latin typeface="Consolas" panose="020B0609020204030204" pitchFamily="49" charset="0"/>
              </a:rPr>
              <a:t>  -nodes \</a:t>
            </a:r>
          </a:p>
          <a:p>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newkey</a:t>
            </a:r>
            <a:r>
              <a:rPr lang="en-US" sz="1600" b="1" dirty="0">
                <a:solidFill>
                  <a:srgbClr val="000000"/>
                </a:solidFill>
                <a:latin typeface="Consolas" panose="020B0609020204030204" pitchFamily="49" charset="0"/>
              </a:rPr>
              <a:t> rsa:2048 \</a:t>
            </a:r>
          </a:p>
          <a:p>
            <a:r>
              <a:rPr lang="en-US" sz="1600" b="1" dirty="0">
                <a:solidFill>
                  <a:srgbClr val="000000"/>
                </a:solidFill>
                <a:latin typeface="Consolas" panose="020B0609020204030204" pitchFamily="49" charset="0"/>
              </a:rPr>
              <a:t>  -days 365 \</a:t>
            </a:r>
          </a:p>
          <a:p>
            <a:r>
              <a:rPr lang="en-US" sz="1600" b="1" dirty="0">
                <a:solidFill>
                  <a:srgbClr val="000000"/>
                </a:solidFill>
                <a:latin typeface="Consolas" panose="020B0609020204030204" pitchFamily="49" charset="0"/>
              </a:rPr>
              <a:t>  -subj </a:t>
            </a:r>
            <a:r>
              <a:rPr lang="en-US" sz="1600" b="1" dirty="0">
                <a:solidFill>
                  <a:srgbClr val="A31515"/>
                </a:solidFill>
                <a:latin typeface="Consolas" panose="020B0609020204030204" pitchFamily="49" charset="0"/>
              </a:rPr>
              <a:t>"/CN=registry.wabbit-networks.com"</a:t>
            </a:r>
            <a:r>
              <a:rPr lang="en-US" sz="1600" b="1" dirty="0">
                <a:solidFill>
                  <a:schemeClr val="bg2">
                    <a:lumMod val="50000"/>
                  </a:schemeClr>
                </a:solidFill>
                <a:latin typeface="Consolas" panose="020B0609020204030204" pitchFamily="49" charset="0"/>
              </a:rPr>
              <a:t> \</a:t>
            </a:r>
          </a:p>
          <a:p>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keyout</a:t>
            </a:r>
            <a:r>
              <a:rPr lang="en-US" sz="1600" b="1" dirty="0">
                <a:solidFill>
                  <a:srgbClr val="000000"/>
                </a:solidFill>
                <a:latin typeface="Consolas" panose="020B0609020204030204" pitchFamily="49" charset="0"/>
              </a:rPr>
              <a:t> wabbit-</a:t>
            </a:r>
            <a:r>
              <a:rPr lang="en-US" sz="1600" b="1" dirty="0" err="1">
                <a:solidFill>
                  <a:srgbClr val="000000"/>
                </a:solidFill>
                <a:latin typeface="Consolas" panose="020B0609020204030204" pitchFamily="49" charset="0"/>
              </a:rPr>
              <a:t>netowrks.key</a:t>
            </a:r>
            <a:r>
              <a:rPr lang="en-US" sz="1600" b="1" dirty="0">
                <a:solidFill>
                  <a:srgbClr val="000000"/>
                </a:solidFill>
                <a:latin typeface="Consolas" panose="020B0609020204030204" pitchFamily="49" charset="0"/>
              </a:rPr>
              <a:t> \</a:t>
            </a:r>
          </a:p>
          <a:p>
            <a:r>
              <a:rPr lang="en-US" sz="1600" b="1" dirty="0">
                <a:solidFill>
                  <a:srgbClr val="000000"/>
                </a:solidFill>
                <a:latin typeface="Consolas" panose="020B0609020204030204" pitchFamily="49" charset="0"/>
              </a:rPr>
              <a:t>  -out wabbit-netowrks.crt</a:t>
            </a:r>
          </a:p>
        </p:txBody>
      </p:sp>
      <p:pic>
        <p:nvPicPr>
          <p:cNvPr id="6" name="Picture 5" descr="A screenshot of a cell phone&#10;&#10;Description automatically generated" hidden="1">
            <a:extLst>
              <a:ext uri="{FF2B5EF4-FFF2-40B4-BE49-F238E27FC236}">
                <a16:creationId xmlns:a16="http://schemas.microsoft.com/office/drawing/2014/main" id="{6F87684D-CF4D-4DCC-A501-E4EEC2FC407E}"/>
              </a:ext>
            </a:extLst>
          </p:cNvPr>
          <p:cNvPicPr>
            <a:picLocks noChangeAspect="1"/>
          </p:cNvPicPr>
          <p:nvPr/>
        </p:nvPicPr>
        <p:blipFill>
          <a:blip r:embed="rId2"/>
          <a:stretch>
            <a:fillRect/>
          </a:stretch>
        </p:blipFill>
        <p:spPr>
          <a:xfrm>
            <a:off x="7616144" y="976619"/>
            <a:ext cx="4572000" cy="5813778"/>
          </a:xfrm>
          <a:prstGeom prst="rect">
            <a:avLst/>
          </a:prstGeom>
        </p:spPr>
      </p:pic>
      <p:pic>
        <p:nvPicPr>
          <p:cNvPr id="7" name="Picture 6" hidden="1">
            <a:extLst>
              <a:ext uri="{FF2B5EF4-FFF2-40B4-BE49-F238E27FC236}">
                <a16:creationId xmlns:a16="http://schemas.microsoft.com/office/drawing/2014/main" id="{A0757D4A-A6F2-4D00-87AF-A96C58E4CF2A}"/>
              </a:ext>
            </a:extLst>
          </p:cNvPr>
          <p:cNvPicPr>
            <a:picLocks noChangeAspect="1"/>
          </p:cNvPicPr>
          <p:nvPr/>
        </p:nvPicPr>
        <p:blipFill>
          <a:blip r:embed="rId3"/>
          <a:srcRect/>
          <a:stretch/>
        </p:blipFill>
        <p:spPr>
          <a:xfrm>
            <a:off x="7620000" y="976620"/>
            <a:ext cx="4572000" cy="5813777"/>
          </a:xfrm>
          <a:prstGeom prst="rect">
            <a:avLst/>
          </a:prstGeom>
        </p:spPr>
      </p:pic>
      <p:pic>
        <p:nvPicPr>
          <p:cNvPr id="8" name="Picture 7">
            <a:extLst>
              <a:ext uri="{FF2B5EF4-FFF2-40B4-BE49-F238E27FC236}">
                <a16:creationId xmlns:a16="http://schemas.microsoft.com/office/drawing/2014/main" id="{9D9D1F7E-F1A4-4DFD-8246-4EEF3BFA4B48}"/>
              </a:ext>
            </a:extLst>
          </p:cNvPr>
          <p:cNvPicPr>
            <a:picLocks noChangeAspect="1"/>
          </p:cNvPicPr>
          <p:nvPr/>
        </p:nvPicPr>
        <p:blipFill>
          <a:blip r:embed="rId4"/>
          <a:stretch>
            <a:fillRect/>
          </a:stretch>
        </p:blipFill>
        <p:spPr>
          <a:xfrm>
            <a:off x="8263178" y="1953238"/>
            <a:ext cx="3857143" cy="4904762"/>
          </a:xfrm>
          <a:prstGeom prst="rect">
            <a:avLst/>
          </a:prstGeom>
        </p:spPr>
      </p:pic>
      <p:pic>
        <p:nvPicPr>
          <p:cNvPr id="9" name="Picture 8">
            <a:extLst>
              <a:ext uri="{FF2B5EF4-FFF2-40B4-BE49-F238E27FC236}">
                <a16:creationId xmlns:a16="http://schemas.microsoft.com/office/drawing/2014/main" id="{5D4B3CCB-B0D4-4B5E-B75F-7B90608CAB19}"/>
              </a:ext>
            </a:extLst>
          </p:cNvPr>
          <p:cNvPicPr>
            <a:picLocks noChangeAspect="1"/>
          </p:cNvPicPr>
          <p:nvPr/>
        </p:nvPicPr>
        <p:blipFill>
          <a:blip r:embed="rId5"/>
          <a:srcRect/>
          <a:stretch/>
        </p:blipFill>
        <p:spPr>
          <a:xfrm>
            <a:off x="8195355" y="1953238"/>
            <a:ext cx="3857143" cy="4904762"/>
          </a:xfrm>
          <a:prstGeom prst="rect">
            <a:avLst/>
          </a:prstGeom>
        </p:spPr>
      </p:pic>
    </p:spTree>
    <p:extLst>
      <p:ext uri="{BB962C8B-B14F-4D97-AF65-F5344CB8AC3E}">
        <p14:creationId xmlns:p14="http://schemas.microsoft.com/office/powerpoint/2010/main" val="2713740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nv2 cli</a:t>
            </a:r>
          </a:p>
        </p:txBody>
      </p:sp>
      <p:sp>
        <p:nvSpPr>
          <p:cNvPr id="17" name="Rectangle 16">
            <a:extLst>
              <a:ext uri="{FF2B5EF4-FFF2-40B4-BE49-F238E27FC236}">
                <a16:creationId xmlns:a16="http://schemas.microsoft.com/office/drawing/2014/main" id="{F1F8D710-02D8-4CC5-BBBA-330D06410A25}"/>
              </a:ext>
            </a:extLst>
          </p:cNvPr>
          <p:cNvSpPr/>
          <p:nvPr/>
        </p:nvSpPr>
        <p:spPr>
          <a:xfrm>
            <a:off x="3590109" y="4221045"/>
            <a:ext cx="9418321" cy="1477328"/>
          </a:xfrm>
          <a:prstGeom prst="rect">
            <a:avLst/>
          </a:prstGeom>
        </p:spPr>
        <p:txBody>
          <a:bodyPr wrap="square">
            <a:spAutoFit/>
          </a:bodyPr>
          <a:lstStyle/>
          <a:p>
            <a:r>
              <a:rPr lang="en-US" dirty="0">
                <a:solidFill>
                  <a:srgbClr val="000000"/>
                </a:solidFill>
                <a:latin typeface="Consolas" panose="020B0609020204030204" pitchFamily="49" charset="0"/>
              </a:rPr>
              <a:t>nv2 sign </a:t>
            </a:r>
            <a:r>
              <a:rPr lang="en-US" b="1" dirty="0">
                <a:solidFill>
                  <a:srgbClr val="000000"/>
                </a:solidFill>
                <a:latin typeface="Consolas" panose="020B0609020204030204" pitchFamily="49" charset="0"/>
              </a:rPr>
              <a:t>--method x509 \</a:t>
            </a:r>
          </a:p>
          <a:p>
            <a:r>
              <a:rPr lang="en-US" dirty="0">
                <a:solidFill>
                  <a:srgbClr val="000000"/>
                </a:solidFill>
                <a:latin typeface="Consolas" panose="020B0609020204030204" pitchFamily="49" charset="0"/>
              </a:rPr>
              <a:t>  -k wabbit-</a:t>
            </a:r>
            <a:r>
              <a:rPr lang="en-US" dirty="0" err="1">
                <a:solidFill>
                  <a:srgbClr val="000000"/>
                </a:solidFill>
                <a:latin typeface="Consolas" panose="020B0609020204030204" pitchFamily="49" charset="0"/>
              </a:rPr>
              <a:t>networks.key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-r registry.wabbit-networks.com/net-monitor:v1 \</a:t>
            </a:r>
          </a:p>
          <a:p>
            <a:r>
              <a:rPr lang="en-US" dirty="0">
                <a:solidFill>
                  <a:srgbClr val="000000"/>
                </a:solidFill>
                <a:latin typeface="Consolas" panose="020B0609020204030204" pitchFamily="49" charset="0"/>
              </a:rPr>
              <a:t>  -o </a:t>
            </a:r>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file:net-monitor_v1-manifest.json</a:t>
            </a:r>
          </a:p>
        </p:txBody>
      </p:sp>
      <p:sp>
        <p:nvSpPr>
          <p:cNvPr id="18" name="Rectangle 17">
            <a:extLst>
              <a:ext uri="{FF2B5EF4-FFF2-40B4-BE49-F238E27FC236}">
                <a16:creationId xmlns:a16="http://schemas.microsoft.com/office/drawing/2014/main" id="{68C39761-FD5F-4485-B222-4A161767F5B7}"/>
              </a:ext>
            </a:extLst>
          </p:cNvPr>
          <p:cNvSpPr/>
          <p:nvPr/>
        </p:nvSpPr>
        <p:spPr>
          <a:xfrm>
            <a:off x="3590109" y="1206168"/>
            <a:ext cx="9801497" cy="923330"/>
          </a:xfrm>
          <a:prstGeom prst="rect">
            <a:avLst/>
          </a:prstGeom>
        </p:spPr>
        <p:txBody>
          <a:bodyPr wrap="square">
            <a:spAutoFit/>
          </a:bodyPr>
          <a:lstStyle/>
          <a:p>
            <a:r>
              <a:rPr lang="en-US" dirty="0">
                <a:solidFill>
                  <a:srgbClr val="000000"/>
                </a:solidFill>
                <a:latin typeface="Consolas" panose="020B0609020204030204" pitchFamily="49" charset="0"/>
              </a:rPr>
              <a:t>docker build \</a:t>
            </a:r>
          </a:p>
          <a:p>
            <a:r>
              <a:rPr lang="en-US" dirty="0">
                <a:solidFill>
                  <a:srgbClr val="000000"/>
                </a:solidFill>
                <a:latin typeface="Consolas" panose="020B0609020204030204" pitchFamily="49" charset="0"/>
              </a:rPr>
              <a:t>  -t registry.wabbit-networks.com/net-monitor:v1 \</a:t>
            </a:r>
          </a:p>
          <a:p>
            <a:r>
              <a:rPr lang="en-US" dirty="0">
                <a:solidFill>
                  <a:srgbClr val="000000"/>
                </a:solidFill>
                <a:latin typeface="Consolas" panose="020B0609020204030204" pitchFamily="49" charset="0"/>
              </a:rPr>
              <a:t>  .</a:t>
            </a:r>
          </a:p>
        </p:txBody>
      </p:sp>
      <p:sp>
        <p:nvSpPr>
          <p:cNvPr id="19" name="Rectangle 18">
            <a:extLst>
              <a:ext uri="{FF2B5EF4-FFF2-40B4-BE49-F238E27FC236}">
                <a16:creationId xmlns:a16="http://schemas.microsoft.com/office/drawing/2014/main" id="{29F7DD5B-9D86-488E-9096-1943CDE8E944}"/>
              </a:ext>
            </a:extLst>
          </p:cNvPr>
          <p:cNvSpPr/>
          <p:nvPr/>
        </p:nvSpPr>
        <p:spPr>
          <a:xfrm>
            <a:off x="2959101" y="2798325"/>
            <a:ext cx="10011230" cy="630942"/>
          </a:xfrm>
          <a:prstGeom prst="rect">
            <a:avLst/>
          </a:prstGeom>
        </p:spPr>
        <p:txBody>
          <a:bodyPr wrap="square">
            <a:spAutoFit/>
          </a:bodyPr>
          <a:lstStyle/>
          <a:p>
            <a:r>
              <a:rPr lang="en-US" dirty="0">
                <a:solidFill>
                  <a:srgbClr val="000000"/>
                </a:solidFill>
                <a:latin typeface="Consolas" panose="020B0609020204030204" pitchFamily="49" charset="0"/>
              </a:rPr>
              <a:t>docker generate manifest \</a:t>
            </a:r>
          </a:p>
          <a:p>
            <a:r>
              <a:rPr lang="en-US" sz="1700" dirty="0">
                <a:solidFill>
                  <a:srgbClr val="000000"/>
                </a:solidFill>
                <a:latin typeface="Consolas" panose="020B0609020204030204" pitchFamily="49" charset="0"/>
              </a:rPr>
              <a:t> registry.wabbit-networks.com/net-monitor:v1 &gt; </a:t>
            </a:r>
            <a:r>
              <a:rPr lang="en-US" sz="1700" b="1" dirty="0">
                <a:solidFill>
                  <a:srgbClr val="000000"/>
                </a:solidFill>
                <a:latin typeface="Consolas" panose="020B0609020204030204" pitchFamily="49" charset="0"/>
              </a:rPr>
              <a:t>net-monitor_v1-manifest.json</a:t>
            </a:r>
          </a:p>
        </p:txBody>
      </p:sp>
      <p:sp>
        <p:nvSpPr>
          <p:cNvPr id="10" name="Freeform: Shape 9">
            <a:extLst>
              <a:ext uri="{FF2B5EF4-FFF2-40B4-BE49-F238E27FC236}">
                <a16:creationId xmlns:a16="http://schemas.microsoft.com/office/drawing/2014/main" id="{CB2ED835-983D-432F-9619-4C1FE9FBDB27}"/>
              </a:ext>
            </a:extLst>
          </p:cNvPr>
          <p:cNvSpPr/>
          <p:nvPr/>
        </p:nvSpPr>
        <p:spPr>
          <a:xfrm>
            <a:off x="8246617" y="3392395"/>
            <a:ext cx="2628058" cy="2109177"/>
          </a:xfrm>
          <a:custGeom>
            <a:avLst/>
            <a:gdLst>
              <a:gd name="connsiteX0" fmla="*/ 1562469 w 2925481"/>
              <a:gd name="connsiteY0" fmla="*/ 0 h 2240642"/>
              <a:gd name="connsiteX1" fmla="*/ 2610034 w 2925481"/>
              <a:gd name="connsiteY1" fmla="*/ 559294 h 2240642"/>
              <a:gd name="connsiteX2" fmla="*/ 2716567 w 2925481"/>
              <a:gd name="connsiteY2" fmla="*/ 1899822 h 2240642"/>
              <a:gd name="connsiteX3" fmla="*/ 0 w 2925481"/>
              <a:gd name="connsiteY3" fmla="*/ 2210540 h 2240642"/>
              <a:gd name="connsiteX0" fmla="*/ 1562469 w 3013974"/>
              <a:gd name="connsiteY0" fmla="*/ 0 h 2240642"/>
              <a:gd name="connsiteX1" fmla="*/ 2840854 w 3013974"/>
              <a:gd name="connsiteY1" fmla="*/ 514906 h 2240642"/>
              <a:gd name="connsiteX2" fmla="*/ 2716567 w 3013974"/>
              <a:gd name="connsiteY2" fmla="*/ 1899822 h 2240642"/>
              <a:gd name="connsiteX3" fmla="*/ 0 w 3013974"/>
              <a:gd name="connsiteY3" fmla="*/ 2210540 h 2240642"/>
              <a:gd name="connsiteX0" fmla="*/ 1562469 w 2754028"/>
              <a:gd name="connsiteY0" fmla="*/ 0 h 2240642"/>
              <a:gd name="connsiteX1" fmla="*/ 2716567 w 2754028"/>
              <a:gd name="connsiteY1" fmla="*/ 1899822 h 2240642"/>
              <a:gd name="connsiteX2" fmla="*/ 0 w 2754028"/>
              <a:gd name="connsiteY2" fmla="*/ 2210540 h 2240642"/>
              <a:gd name="connsiteX0" fmla="*/ 1562469 w 2814544"/>
              <a:gd name="connsiteY0" fmla="*/ 0 h 2216232"/>
              <a:gd name="connsiteX1" fmla="*/ 2778710 w 2814544"/>
              <a:gd name="connsiteY1" fmla="*/ 949911 h 2216232"/>
              <a:gd name="connsiteX2" fmla="*/ 0 w 2814544"/>
              <a:gd name="connsiteY2" fmla="*/ 2210540 h 2216232"/>
              <a:gd name="connsiteX0" fmla="*/ 1562469 w 2814544"/>
              <a:gd name="connsiteY0" fmla="*/ 0 h 2218696"/>
              <a:gd name="connsiteX1" fmla="*/ 2778710 w 2814544"/>
              <a:gd name="connsiteY1" fmla="*/ 949911 h 2218696"/>
              <a:gd name="connsiteX2" fmla="*/ 0 w 2814544"/>
              <a:gd name="connsiteY2" fmla="*/ 2210540 h 2218696"/>
              <a:gd name="connsiteX0" fmla="*/ 1562469 w 2779326"/>
              <a:gd name="connsiteY0" fmla="*/ 0 h 2218696"/>
              <a:gd name="connsiteX1" fmla="*/ 2778710 w 2779326"/>
              <a:gd name="connsiteY1" fmla="*/ 949911 h 2218696"/>
              <a:gd name="connsiteX2" fmla="*/ 0 w 2779326"/>
              <a:gd name="connsiteY2" fmla="*/ 2210540 h 2218696"/>
              <a:gd name="connsiteX0" fmla="*/ 1562469 w 2779326"/>
              <a:gd name="connsiteY0" fmla="*/ 0 h 2218696"/>
              <a:gd name="connsiteX1" fmla="*/ 2778710 w 2779326"/>
              <a:gd name="connsiteY1" fmla="*/ 949911 h 2218696"/>
              <a:gd name="connsiteX2" fmla="*/ 0 w 2779326"/>
              <a:gd name="connsiteY2" fmla="*/ 2210540 h 2218696"/>
              <a:gd name="connsiteX0" fmla="*/ 1562469 w 2628446"/>
              <a:gd name="connsiteY0" fmla="*/ 0 h 2224609"/>
              <a:gd name="connsiteX1" fmla="*/ 2627789 w 2628446"/>
              <a:gd name="connsiteY1" fmla="*/ 1296140 h 2224609"/>
              <a:gd name="connsiteX2" fmla="*/ 0 w 2628446"/>
              <a:gd name="connsiteY2" fmla="*/ 2210540 h 2224609"/>
              <a:gd name="connsiteX0" fmla="*/ 1562469 w 2628446"/>
              <a:gd name="connsiteY0" fmla="*/ 0 h 2224609"/>
              <a:gd name="connsiteX1" fmla="*/ 2627789 w 2628446"/>
              <a:gd name="connsiteY1" fmla="*/ 1296140 h 2224609"/>
              <a:gd name="connsiteX2" fmla="*/ 0 w 2628446"/>
              <a:gd name="connsiteY2" fmla="*/ 2210540 h 2224609"/>
              <a:gd name="connsiteX0" fmla="*/ 1562469 w 2628029"/>
              <a:gd name="connsiteY0" fmla="*/ 0 h 2235603"/>
              <a:gd name="connsiteX1" fmla="*/ 2627789 w 2628029"/>
              <a:gd name="connsiteY1" fmla="*/ 1296140 h 2235603"/>
              <a:gd name="connsiteX2" fmla="*/ 0 w 2628029"/>
              <a:gd name="connsiteY2" fmla="*/ 2210540 h 2235603"/>
              <a:gd name="connsiteX0" fmla="*/ 1562469 w 2628029"/>
              <a:gd name="connsiteY0" fmla="*/ 0 h 2235603"/>
              <a:gd name="connsiteX1" fmla="*/ 2627789 w 2628029"/>
              <a:gd name="connsiteY1" fmla="*/ 1296140 h 2235603"/>
              <a:gd name="connsiteX2" fmla="*/ 0 w 2628029"/>
              <a:gd name="connsiteY2" fmla="*/ 2210540 h 2235603"/>
              <a:gd name="connsiteX0" fmla="*/ 1562469 w 2628058"/>
              <a:gd name="connsiteY0" fmla="*/ 0 h 2210777"/>
              <a:gd name="connsiteX1" fmla="*/ 2627789 w 2628058"/>
              <a:gd name="connsiteY1" fmla="*/ 1296140 h 2210777"/>
              <a:gd name="connsiteX2" fmla="*/ 0 w 2628058"/>
              <a:gd name="connsiteY2" fmla="*/ 2210540 h 2210777"/>
              <a:gd name="connsiteX0" fmla="*/ 2387969 w 2713387"/>
              <a:gd name="connsiteY0" fmla="*/ 0 h 2109177"/>
              <a:gd name="connsiteX1" fmla="*/ 2627789 w 2713387"/>
              <a:gd name="connsiteY1" fmla="*/ 1194540 h 2109177"/>
              <a:gd name="connsiteX2" fmla="*/ 0 w 2713387"/>
              <a:gd name="connsiteY2" fmla="*/ 2108940 h 2109177"/>
              <a:gd name="connsiteX0" fmla="*/ 2387969 w 2628058"/>
              <a:gd name="connsiteY0" fmla="*/ 0 h 2109177"/>
              <a:gd name="connsiteX1" fmla="*/ 2627789 w 2628058"/>
              <a:gd name="connsiteY1" fmla="*/ 1194540 h 2109177"/>
              <a:gd name="connsiteX2" fmla="*/ 0 w 2628058"/>
              <a:gd name="connsiteY2" fmla="*/ 2108940 h 2109177"/>
            </a:gdLst>
            <a:ahLst/>
            <a:cxnLst>
              <a:cxn ang="0">
                <a:pos x="connsiteX0" y="connsiteY0"/>
              </a:cxn>
              <a:cxn ang="0">
                <a:pos x="connsiteX1" y="connsiteY1"/>
              </a:cxn>
              <a:cxn ang="0">
                <a:pos x="connsiteX2" y="connsiteY2"/>
              </a:cxn>
            </a:cxnLst>
            <a:rect l="l" t="t" r="r" b="b"/>
            <a:pathLst>
              <a:path w="2628058" h="2109177">
                <a:moveTo>
                  <a:pt x="2387969" y="0"/>
                </a:moveTo>
                <a:cubicBezTo>
                  <a:pt x="2575879" y="323912"/>
                  <a:pt x="2601157" y="324528"/>
                  <a:pt x="2627789" y="1194540"/>
                </a:cubicBezTo>
                <a:cubicBezTo>
                  <a:pt x="2654421" y="2064552"/>
                  <a:pt x="696897" y="2113379"/>
                  <a:pt x="0" y="2108940"/>
                </a:cubicBezTo>
              </a:path>
            </a:pathLst>
          </a:custGeom>
          <a:noFill/>
          <a:ln w="3810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241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Folded Corner 12">
            <a:extLst>
              <a:ext uri="{FF2B5EF4-FFF2-40B4-BE49-F238E27FC236}">
                <a16:creationId xmlns:a16="http://schemas.microsoft.com/office/drawing/2014/main" id="{A6C24AF8-A413-4742-B15B-55DB70F8A20B}"/>
              </a:ext>
            </a:extLst>
          </p:cNvPr>
          <p:cNvSpPr/>
          <p:nvPr/>
        </p:nvSpPr>
        <p:spPr>
          <a:xfrm rot="10800000">
            <a:off x="3020440" y="930920"/>
            <a:ext cx="9082438" cy="5860401"/>
          </a:xfrm>
          <a:custGeom>
            <a:avLst/>
            <a:gdLst>
              <a:gd name="connsiteX0" fmla="*/ 0 w 9082438"/>
              <a:gd name="connsiteY0" fmla="*/ 0 h 5860401"/>
              <a:gd name="connsiteX1" fmla="*/ 880298 w 9082438"/>
              <a:gd name="connsiteY1" fmla="*/ 0 h 5860401"/>
              <a:gd name="connsiteX2" fmla="*/ 1669771 w 9082438"/>
              <a:gd name="connsiteY2" fmla="*/ 0 h 5860401"/>
              <a:gd name="connsiteX3" fmla="*/ 2095947 w 9082438"/>
              <a:gd name="connsiteY3" fmla="*/ 0 h 5860401"/>
              <a:gd name="connsiteX4" fmla="*/ 2703772 w 9082438"/>
              <a:gd name="connsiteY4" fmla="*/ 0 h 5860401"/>
              <a:gd name="connsiteX5" fmla="*/ 3129948 w 9082438"/>
              <a:gd name="connsiteY5" fmla="*/ 0 h 5860401"/>
              <a:gd name="connsiteX6" fmla="*/ 3919421 w 9082438"/>
              <a:gd name="connsiteY6" fmla="*/ 0 h 5860401"/>
              <a:gd name="connsiteX7" fmla="*/ 4618070 w 9082438"/>
              <a:gd name="connsiteY7" fmla="*/ 0 h 5860401"/>
              <a:gd name="connsiteX8" fmla="*/ 5044246 w 9082438"/>
              <a:gd name="connsiteY8" fmla="*/ 0 h 5860401"/>
              <a:gd name="connsiteX9" fmla="*/ 5742895 w 9082438"/>
              <a:gd name="connsiteY9" fmla="*/ 0 h 5860401"/>
              <a:gd name="connsiteX10" fmla="*/ 6532369 w 9082438"/>
              <a:gd name="connsiteY10" fmla="*/ 0 h 5860401"/>
              <a:gd name="connsiteX11" fmla="*/ 6958545 w 9082438"/>
              <a:gd name="connsiteY11" fmla="*/ 0 h 5860401"/>
              <a:gd name="connsiteX12" fmla="*/ 7475545 w 9082438"/>
              <a:gd name="connsiteY12" fmla="*/ 0 h 5860401"/>
              <a:gd name="connsiteX13" fmla="*/ 8083370 w 9082438"/>
              <a:gd name="connsiteY13" fmla="*/ 0 h 5860401"/>
              <a:gd name="connsiteX14" fmla="*/ 9082438 w 9082438"/>
              <a:gd name="connsiteY14" fmla="*/ 0 h 5860401"/>
              <a:gd name="connsiteX15" fmla="*/ 9082438 w 9082438"/>
              <a:gd name="connsiteY15" fmla="*/ 567961 h 5860401"/>
              <a:gd name="connsiteX16" fmla="*/ 9082438 w 9082438"/>
              <a:gd name="connsiteY16" fmla="*/ 1244105 h 5860401"/>
              <a:gd name="connsiteX17" fmla="*/ 9082438 w 9082438"/>
              <a:gd name="connsiteY17" fmla="*/ 1866157 h 5860401"/>
              <a:gd name="connsiteX18" fmla="*/ 9082438 w 9082438"/>
              <a:gd name="connsiteY18" fmla="*/ 2650484 h 5860401"/>
              <a:gd name="connsiteX19" fmla="*/ 9082438 w 9082438"/>
              <a:gd name="connsiteY19" fmla="*/ 3272536 h 5860401"/>
              <a:gd name="connsiteX20" fmla="*/ 9082438 w 9082438"/>
              <a:gd name="connsiteY20" fmla="*/ 4056863 h 5860401"/>
              <a:gd name="connsiteX21" fmla="*/ 9082438 w 9082438"/>
              <a:gd name="connsiteY21" fmla="*/ 4678915 h 5860401"/>
              <a:gd name="connsiteX22" fmla="*/ 9082438 w 9082438"/>
              <a:gd name="connsiteY22" fmla="*/ 5409150 h 5860401"/>
              <a:gd name="connsiteX23" fmla="*/ 8631187 w 9082438"/>
              <a:gd name="connsiteY23" fmla="*/ 5860401 h 5860401"/>
              <a:gd name="connsiteX24" fmla="*/ 7880938 w 9082438"/>
              <a:gd name="connsiteY24" fmla="*/ 5860401 h 5860401"/>
              <a:gd name="connsiteX25" fmla="*/ 7044376 w 9082438"/>
              <a:gd name="connsiteY25" fmla="*/ 5860401 h 5860401"/>
              <a:gd name="connsiteX26" fmla="*/ 6639375 w 9082438"/>
              <a:gd name="connsiteY26" fmla="*/ 5860401 h 5860401"/>
              <a:gd name="connsiteX27" fmla="*/ 5802813 w 9082438"/>
              <a:gd name="connsiteY27" fmla="*/ 5860401 h 5860401"/>
              <a:gd name="connsiteX28" fmla="*/ 5138876 w 9082438"/>
              <a:gd name="connsiteY28" fmla="*/ 5860401 h 5860401"/>
              <a:gd name="connsiteX29" fmla="*/ 4647562 w 9082438"/>
              <a:gd name="connsiteY29" fmla="*/ 5860401 h 5860401"/>
              <a:gd name="connsiteX30" fmla="*/ 3897313 w 9082438"/>
              <a:gd name="connsiteY30" fmla="*/ 5860401 h 5860401"/>
              <a:gd name="connsiteX31" fmla="*/ 3319687 w 9082438"/>
              <a:gd name="connsiteY31" fmla="*/ 5860401 h 5860401"/>
              <a:gd name="connsiteX32" fmla="*/ 2828374 w 9082438"/>
              <a:gd name="connsiteY32" fmla="*/ 5860401 h 5860401"/>
              <a:gd name="connsiteX33" fmla="*/ 2078124 w 9082438"/>
              <a:gd name="connsiteY33" fmla="*/ 5860401 h 5860401"/>
              <a:gd name="connsiteX34" fmla="*/ 1586811 w 9082438"/>
              <a:gd name="connsiteY34" fmla="*/ 5860401 h 5860401"/>
              <a:gd name="connsiteX35" fmla="*/ 1095497 w 9082438"/>
              <a:gd name="connsiteY35" fmla="*/ 5860401 h 5860401"/>
              <a:gd name="connsiteX36" fmla="*/ 0 w 9082438"/>
              <a:gd name="connsiteY36" fmla="*/ 5860401 h 5860401"/>
              <a:gd name="connsiteX37" fmla="*/ 0 w 9082438"/>
              <a:gd name="connsiteY37" fmla="*/ 5267849 h 5860401"/>
              <a:gd name="connsiteX38" fmla="*/ 0 w 9082438"/>
              <a:gd name="connsiteY38" fmla="*/ 4792506 h 5860401"/>
              <a:gd name="connsiteX39" fmla="*/ 0 w 9082438"/>
              <a:gd name="connsiteY39" fmla="*/ 4258558 h 5860401"/>
              <a:gd name="connsiteX40" fmla="*/ 0 w 9082438"/>
              <a:gd name="connsiteY40" fmla="*/ 3783214 h 5860401"/>
              <a:gd name="connsiteX41" fmla="*/ 0 w 9082438"/>
              <a:gd name="connsiteY41" fmla="*/ 3073455 h 5860401"/>
              <a:gd name="connsiteX42" fmla="*/ 0 w 9082438"/>
              <a:gd name="connsiteY42" fmla="*/ 2422299 h 5860401"/>
              <a:gd name="connsiteX43" fmla="*/ 0 w 9082438"/>
              <a:gd name="connsiteY43" fmla="*/ 1829747 h 5860401"/>
              <a:gd name="connsiteX44" fmla="*/ 0 w 9082438"/>
              <a:gd name="connsiteY44" fmla="*/ 1178592 h 5860401"/>
              <a:gd name="connsiteX45" fmla="*/ 0 w 9082438"/>
              <a:gd name="connsiteY45" fmla="*/ 0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4" fmla="*/ 8053561 w 9082438"/>
              <a:gd name="connsiteY4" fmla="*/ 5860401 h 5860401"/>
              <a:gd name="connsiteX5" fmla="*/ 7562248 w 9082438"/>
              <a:gd name="connsiteY5" fmla="*/ 5860401 h 5860401"/>
              <a:gd name="connsiteX6" fmla="*/ 6984622 w 9082438"/>
              <a:gd name="connsiteY6" fmla="*/ 5860401 h 5860401"/>
              <a:gd name="connsiteX7" fmla="*/ 6579620 w 9082438"/>
              <a:gd name="connsiteY7" fmla="*/ 5860401 h 5860401"/>
              <a:gd name="connsiteX8" fmla="*/ 6174618 w 9082438"/>
              <a:gd name="connsiteY8" fmla="*/ 5860401 h 5860401"/>
              <a:gd name="connsiteX9" fmla="*/ 5683305 w 9082438"/>
              <a:gd name="connsiteY9" fmla="*/ 5860401 h 5860401"/>
              <a:gd name="connsiteX10" fmla="*/ 5191991 w 9082438"/>
              <a:gd name="connsiteY10" fmla="*/ 5860401 h 5860401"/>
              <a:gd name="connsiteX11" fmla="*/ 4786989 w 9082438"/>
              <a:gd name="connsiteY11" fmla="*/ 5860401 h 5860401"/>
              <a:gd name="connsiteX12" fmla="*/ 4036740 w 9082438"/>
              <a:gd name="connsiteY12" fmla="*/ 5860401 h 5860401"/>
              <a:gd name="connsiteX13" fmla="*/ 3286490 w 9082438"/>
              <a:gd name="connsiteY13" fmla="*/ 5860401 h 5860401"/>
              <a:gd name="connsiteX14" fmla="*/ 2708865 w 9082438"/>
              <a:gd name="connsiteY14" fmla="*/ 5860401 h 5860401"/>
              <a:gd name="connsiteX15" fmla="*/ 2303863 w 9082438"/>
              <a:gd name="connsiteY15" fmla="*/ 5860401 h 5860401"/>
              <a:gd name="connsiteX16" fmla="*/ 1553614 w 9082438"/>
              <a:gd name="connsiteY16" fmla="*/ 5860401 h 5860401"/>
              <a:gd name="connsiteX17" fmla="*/ 1148612 w 9082438"/>
              <a:gd name="connsiteY17" fmla="*/ 5860401 h 5860401"/>
              <a:gd name="connsiteX18" fmla="*/ 0 w 9082438"/>
              <a:gd name="connsiteY18" fmla="*/ 5860401 h 5860401"/>
              <a:gd name="connsiteX19" fmla="*/ 0 w 9082438"/>
              <a:gd name="connsiteY19" fmla="*/ 5385057 h 5860401"/>
              <a:gd name="connsiteX20" fmla="*/ 0 w 9082438"/>
              <a:gd name="connsiteY20" fmla="*/ 4733902 h 5860401"/>
              <a:gd name="connsiteX21" fmla="*/ 0 w 9082438"/>
              <a:gd name="connsiteY21" fmla="*/ 4258558 h 5860401"/>
              <a:gd name="connsiteX22" fmla="*/ 0 w 9082438"/>
              <a:gd name="connsiteY22" fmla="*/ 3607402 h 5860401"/>
              <a:gd name="connsiteX23" fmla="*/ 0 w 9082438"/>
              <a:gd name="connsiteY23" fmla="*/ 3014851 h 5860401"/>
              <a:gd name="connsiteX24" fmla="*/ 0 w 9082438"/>
              <a:gd name="connsiteY24" fmla="*/ 2480903 h 5860401"/>
              <a:gd name="connsiteX25" fmla="*/ 0 w 9082438"/>
              <a:gd name="connsiteY25" fmla="*/ 1771143 h 5860401"/>
              <a:gd name="connsiteX26" fmla="*/ 0 w 9082438"/>
              <a:gd name="connsiteY26" fmla="*/ 1237196 h 5860401"/>
              <a:gd name="connsiteX27" fmla="*/ 0 w 9082438"/>
              <a:gd name="connsiteY27" fmla="*/ 0 h 5860401"/>
              <a:gd name="connsiteX28" fmla="*/ 426176 w 9082438"/>
              <a:gd name="connsiteY28" fmla="*/ 0 h 5860401"/>
              <a:gd name="connsiteX29" fmla="*/ 1034001 w 9082438"/>
              <a:gd name="connsiteY29" fmla="*/ 0 h 5860401"/>
              <a:gd name="connsiteX30" fmla="*/ 1641825 w 9082438"/>
              <a:gd name="connsiteY30" fmla="*/ 0 h 5860401"/>
              <a:gd name="connsiteX31" fmla="*/ 2249650 w 9082438"/>
              <a:gd name="connsiteY31" fmla="*/ 0 h 5860401"/>
              <a:gd name="connsiteX32" fmla="*/ 3129948 w 9082438"/>
              <a:gd name="connsiteY32" fmla="*/ 0 h 5860401"/>
              <a:gd name="connsiteX33" fmla="*/ 4010246 w 9082438"/>
              <a:gd name="connsiteY33" fmla="*/ 0 h 5860401"/>
              <a:gd name="connsiteX34" fmla="*/ 4527246 w 9082438"/>
              <a:gd name="connsiteY34" fmla="*/ 0 h 5860401"/>
              <a:gd name="connsiteX35" fmla="*/ 5225895 w 9082438"/>
              <a:gd name="connsiteY35" fmla="*/ 0 h 5860401"/>
              <a:gd name="connsiteX36" fmla="*/ 6015369 w 9082438"/>
              <a:gd name="connsiteY36" fmla="*/ 0 h 5860401"/>
              <a:gd name="connsiteX37" fmla="*/ 6804842 w 9082438"/>
              <a:gd name="connsiteY37" fmla="*/ 0 h 5860401"/>
              <a:gd name="connsiteX38" fmla="*/ 7594315 w 9082438"/>
              <a:gd name="connsiteY38" fmla="*/ 0 h 5860401"/>
              <a:gd name="connsiteX39" fmla="*/ 8383789 w 9082438"/>
              <a:gd name="connsiteY39" fmla="*/ 0 h 5860401"/>
              <a:gd name="connsiteX40" fmla="*/ 9082438 w 9082438"/>
              <a:gd name="connsiteY40" fmla="*/ 0 h 5860401"/>
              <a:gd name="connsiteX41" fmla="*/ 9082438 w 9082438"/>
              <a:gd name="connsiteY41" fmla="*/ 784327 h 5860401"/>
              <a:gd name="connsiteX42" fmla="*/ 9082438 w 9082438"/>
              <a:gd name="connsiteY42" fmla="*/ 1298196 h 5860401"/>
              <a:gd name="connsiteX43" fmla="*/ 9082438 w 9082438"/>
              <a:gd name="connsiteY43" fmla="*/ 2082523 h 5860401"/>
              <a:gd name="connsiteX44" fmla="*/ 9082438 w 9082438"/>
              <a:gd name="connsiteY44" fmla="*/ 2758667 h 5860401"/>
              <a:gd name="connsiteX45" fmla="*/ 9082438 w 9082438"/>
              <a:gd name="connsiteY45" fmla="*/ 3272536 h 5860401"/>
              <a:gd name="connsiteX46" fmla="*/ 9082438 w 9082438"/>
              <a:gd name="connsiteY46" fmla="*/ 3894588 h 5860401"/>
              <a:gd name="connsiteX47" fmla="*/ 9082438 w 9082438"/>
              <a:gd name="connsiteY47" fmla="*/ 4624823 h 5860401"/>
              <a:gd name="connsiteX48" fmla="*/ 9082438 w 9082438"/>
              <a:gd name="connsiteY48" fmla="*/ 5409150 h 586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082438" h="5860401" stroke="0" extrusionOk="0">
                <a:moveTo>
                  <a:pt x="0" y="0"/>
                </a:moveTo>
                <a:cubicBezTo>
                  <a:pt x="358737" y="34510"/>
                  <a:pt x="644177" y="-18872"/>
                  <a:pt x="880298" y="0"/>
                </a:cubicBezTo>
                <a:cubicBezTo>
                  <a:pt x="1116419" y="18872"/>
                  <a:pt x="1479917" y="-31096"/>
                  <a:pt x="1669771" y="0"/>
                </a:cubicBezTo>
                <a:cubicBezTo>
                  <a:pt x="1859625" y="31096"/>
                  <a:pt x="1959351" y="4308"/>
                  <a:pt x="2095947" y="0"/>
                </a:cubicBezTo>
                <a:cubicBezTo>
                  <a:pt x="2232543" y="-4308"/>
                  <a:pt x="2414952" y="19586"/>
                  <a:pt x="2703772" y="0"/>
                </a:cubicBezTo>
                <a:cubicBezTo>
                  <a:pt x="2992592" y="-19586"/>
                  <a:pt x="2952144" y="-14868"/>
                  <a:pt x="3129948" y="0"/>
                </a:cubicBezTo>
                <a:cubicBezTo>
                  <a:pt x="3307752" y="14868"/>
                  <a:pt x="3588824" y="9828"/>
                  <a:pt x="3919421" y="0"/>
                </a:cubicBezTo>
                <a:cubicBezTo>
                  <a:pt x="4250018" y="-9828"/>
                  <a:pt x="4315772" y="-32304"/>
                  <a:pt x="4618070" y="0"/>
                </a:cubicBezTo>
                <a:cubicBezTo>
                  <a:pt x="4920368" y="32304"/>
                  <a:pt x="4953700" y="20272"/>
                  <a:pt x="5044246" y="0"/>
                </a:cubicBezTo>
                <a:cubicBezTo>
                  <a:pt x="5134792" y="-20272"/>
                  <a:pt x="5432715" y="17462"/>
                  <a:pt x="5742895" y="0"/>
                </a:cubicBezTo>
                <a:cubicBezTo>
                  <a:pt x="6053075" y="-17462"/>
                  <a:pt x="6150309" y="-29549"/>
                  <a:pt x="6532369" y="0"/>
                </a:cubicBezTo>
                <a:cubicBezTo>
                  <a:pt x="6914429" y="29549"/>
                  <a:pt x="6832735" y="-19440"/>
                  <a:pt x="6958545" y="0"/>
                </a:cubicBezTo>
                <a:cubicBezTo>
                  <a:pt x="7084355" y="19440"/>
                  <a:pt x="7226631" y="-6650"/>
                  <a:pt x="7475545" y="0"/>
                </a:cubicBezTo>
                <a:cubicBezTo>
                  <a:pt x="7724459" y="6650"/>
                  <a:pt x="7870829" y="-27362"/>
                  <a:pt x="8083370" y="0"/>
                </a:cubicBezTo>
                <a:cubicBezTo>
                  <a:pt x="8295912" y="27362"/>
                  <a:pt x="8584480" y="-40359"/>
                  <a:pt x="9082438" y="0"/>
                </a:cubicBezTo>
                <a:cubicBezTo>
                  <a:pt x="9064741" y="131103"/>
                  <a:pt x="9085195" y="424179"/>
                  <a:pt x="9082438" y="567961"/>
                </a:cubicBezTo>
                <a:cubicBezTo>
                  <a:pt x="9079681" y="711743"/>
                  <a:pt x="9113524" y="1034165"/>
                  <a:pt x="9082438" y="1244105"/>
                </a:cubicBezTo>
                <a:cubicBezTo>
                  <a:pt x="9051352" y="1454045"/>
                  <a:pt x="9074283" y="1648100"/>
                  <a:pt x="9082438" y="1866157"/>
                </a:cubicBezTo>
                <a:cubicBezTo>
                  <a:pt x="9090593" y="2084214"/>
                  <a:pt x="9115547" y="2428902"/>
                  <a:pt x="9082438" y="2650484"/>
                </a:cubicBezTo>
                <a:cubicBezTo>
                  <a:pt x="9049329" y="2872066"/>
                  <a:pt x="9108763" y="2998174"/>
                  <a:pt x="9082438" y="3272536"/>
                </a:cubicBezTo>
                <a:cubicBezTo>
                  <a:pt x="9056113" y="3546898"/>
                  <a:pt x="9072118" y="3897169"/>
                  <a:pt x="9082438" y="4056863"/>
                </a:cubicBezTo>
                <a:cubicBezTo>
                  <a:pt x="9092758" y="4216557"/>
                  <a:pt x="9085243" y="4536492"/>
                  <a:pt x="9082438" y="4678915"/>
                </a:cubicBezTo>
                <a:cubicBezTo>
                  <a:pt x="9079633" y="4821338"/>
                  <a:pt x="9082872" y="5095375"/>
                  <a:pt x="9082438" y="5409150"/>
                </a:cubicBezTo>
                <a:cubicBezTo>
                  <a:pt x="8905161" y="5576212"/>
                  <a:pt x="8837150" y="5629856"/>
                  <a:pt x="8631187" y="5860401"/>
                </a:cubicBezTo>
                <a:cubicBezTo>
                  <a:pt x="8409617" y="5848765"/>
                  <a:pt x="8214730" y="5893378"/>
                  <a:pt x="7880938" y="5860401"/>
                </a:cubicBezTo>
                <a:cubicBezTo>
                  <a:pt x="7547146" y="5827424"/>
                  <a:pt x="7262271" y="5844960"/>
                  <a:pt x="7044376" y="5860401"/>
                </a:cubicBezTo>
                <a:cubicBezTo>
                  <a:pt x="6826481" y="5875842"/>
                  <a:pt x="6771459" y="5864966"/>
                  <a:pt x="6639375" y="5860401"/>
                </a:cubicBezTo>
                <a:cubicBezTo>
                  <a:pt x="6507291" y="5855836"/>
                  <a:pt x="6165327" y="5866359"/>
                  <a:pt x="5802813" y="5860401"/>
                </a:cubicBezTo>
                <a:cubicBezTo>
                  <a:pt x="5440299" y="5854443"/>
                  <a:pt x="5299165" y="5853659"/>
                  <a:pt x="5138876" y="5860401"/>
                </a:cubicBezTo>
                <a:cubicBezTo>
                  <a:pt x="4978587" y="5867143"/>
                  <a:pt x="4788576" y="5864599"/>
                  <a:pt x="4647562" y="5860401"/>
                </a:cubicBezTo>
                <a:cubicBezTo>
                  <a:pt x="4506548" y="5856203"/>
                  <a:pt x="4073439" y="5826287"/>
                  <a:pt x="3897313" y="5860401"/>
                </a:cubicBezTo>
                <a:cubicBezTo>
                  <a:pt x="3721187" y="5894515"/>
                  <a:pt x="3499385" y="5883915"/>
                  <a:pt x="3319687" y="5860401"/>
                </a:cubicBezTo>
                <a:cubicBezTo>
                  <a:pt x="3139989" y="5836887"/>
                  <a:pt x="3038362" y="5851242"/>
                  <a:pt x="2828374" y="5860401"/>
                </a:cubicBezTo>
                <a:cubicBezTo>
                  <a:pt x="2618386" y="5869560"/>
                  <a:pt x="2359449" y="5891291"/>
                  <a:pt x="2078124" y="5860401"/>
                </a:cubicBezTo>
                <a:cubicBezTo>
                  <a:pt x="1796799" y="5829512"/>
                  <a:pt x="1755797" y="5881355"/>
                  <a:pt x="1586811" y="5860401"/>
                </a:cubicBezTo>
                <a:cubicBezTo>
                  <a:pt x="1417825" y="5839447"/>
                  <a:pt x="1305644" y="5837531"/>
                  <a:pt x="1095497" y="5860401"/>
                </a:cubicBezTo>
                <a:cubicBezTo>
                  <a:pt x="885350" y="5883271"/>
                  <a:pt x="357605" y="5825786"/>
                  <a:pt x="0" y="5860401"/>
                </a:cubicBezTo>
                <a:cubicBezTo>
                  <a:pt x="-25911" y="5640727"/>
                  <a:pt x="13308" y="5420180"/>
                  <a:pt x="0" y="5267849"/>
                </a:cubicBezTo>
                <a:cubicBezTo>
                  <a:pt x="-13308" y="5115518"/>
                  <a:pt x="-1796" y="4936378"/>
                  <a:pt x="0" y="4792506"/>
                </a:cubicBezTo>
                <a:cubicBezTo>
                  <a:pt x="1796" y="4648634"/>
                  <a:pt x="16139" y="4483571"/>
                  <a:pt x="0" y="4258558"/>
                </a:cubicBezTo>
                <a:cubicBezTo>
                  <a:pt x="-16139" y="4033545"/>
                  <a:pt x="-7971" y="3899296"/>
                  <a:pt x="0" y="3783214"/>
                </a:cubicBezTo>
                <a:cubicBezTo>
                  <a:pt x="7971" y="3667132"/>
                  <a:pt x="-26059" y="3247563"/>
                  <a:pt x="0" y="3073455"/>
                </a:cubicBezTo>
                <a:cubicBezTo>
                  <a:pt x="26059" y="2899347"/>
                  <a:pt x="-11133" y="2724538"/>
                  <a:pt x="0" y="2422299"/>
                </a:cubicBezTo>
                <a:cubicBezTo>
                  <a:pt x="11133" y="2120060"/>
                  <a:pt x="17498" y="2103613"/>
                  <a:pt x="0" y="1829747"/>
                </a:cubicBezTo>
                <a:cubicBezTo>
                  <a:pt x="-17498" y="1555881"/>
                  <a:pt x="-11151" y="1357769"/>
                  <a:pt x="0" y="1178592"/>
                </a:cubicBezTo>
                <a:cubicBezTo>
                  <a:pt x="11151" y="999416"/>
                  <a:pt x="-55074" y="479081"/>
                  <a:pt x="0" y="0"/>
                </a:cubicBezTo>
                <a:close/>
              </a:path>
              <a:path w="9082438" h="5860401" fill="darkenLess" stroke="0" extrusionOk="0">
                <a:moveTo>
                  <a:pt x="8631187" y="5860401"/>
                </a:moveTo>
                <a:cubicBezTo>
                  <a:pt x="8645587" y="5737798"/>
                  <a:pt x="8670925" y="5670367"/>
                  <a:pt x="8721437" y="5499400"/>
                </a:cubicBezTo>
                <a:cubicBezTo>
                  <a:pt x="8799104" y="5494645"/>
                  <a:pt x="9007061" y="5439273"/>
                  <a:pt x="9082438" y="5409150"/>
                </a:cubicBezTo>
                <a:cubicBezTo>
                  <a:pt x="8870524" y="5581178"/>
                  <a:pt x="8839300" y="5635250"/>
                  <a:pt x="8631187" y="5860401"/>
                </a:cubicBezTo>
                <a:close/>
              </a:path>
              <a:path w="9082438" h="5860401" fill="none" extrusionOk="0">
                <a:moveTo>
                  <a:pt x="8631187" y="5860401"/>
                </a:moveTo>
                <a:cubicBezTo>
                  <a:pt x="8655558" y="5712089"/>
                  <a:pt x="8676506" y="5603009"/>
                  <a:pt x="8721437" y="5499400"/>
                </a:cubicBezTo>
                <a:cubicBezTo>
                  <a:pt x="8888571" y="5442281"/>
                  <a:pt x="8959181" y="5448502"/>
                  <a:pt x="9082438" y="5409150"/>
                </a:cubicBezTo>
                <a:cubicBezTo>
                  <a:pt x="8888518" y="5596234"/>
                  <a:pt x="8820787" y="5674592"/>
                  <a:pt x="8631187" y="5860401"/>
                </a:cubicBezTo>
                <a:cubicBezTo>
                  <a:pt x="8508844" y="5879922"/>
                  <a:pt x="8302127" y="5832799"/>
                  <a:pt x="8053561" y="5860401"/>
                </a:cubicBezTo>
                <a:cubicBezTo>
                  <a:pt x="7804995" y="5888003"/>
                  <a:pt x="7728449" y="5840378"/>
                  <a:pt x="7562248" y="5860401"/>
                </a:cubicBezTo>
                <a:cubicBezTo>
                  <a:pt x="7396047" y="5880424"/>
                  <a:pt x="7222921" y="5865642"/>
                  <a:pt x="6984622" y="5860401"/>
                </a:cubicBezTo>
                <a:cubicBezTo>
                  <a:pt x="6746323" y="5855160"/>
                  <a:pt x="6760673" y="5870206"/>
                  <a:pt x="6579620" y="5860401"/>
                </a:cubicBezTo>
                <a:cubicBezTo>
                  <a:pt x="6398567" y="5850596"/>
                  <a:pt x="6280343" y="5840360"/>
                  <a:pt x="6174618" y="5860401"/>
                </a:cubicBezTo>
                <a:cubicBezTo>
                  <a:pt x="6068893" y="5880442"/>
                  <a:pt x="5877076" y="5862157"/>
                  <a:pt x="5683305" y="5860401"/>
                </a:cubicBezTo>
                <a:cubicBezTo>
                  <a:pt x="5489534" y="5858645"/>
                  <a:pt x="5394152" y="5855785"/>
                  <a:pt x="5191991" y="5860401"/>
                </a:cubicBezTo>
                <a:cubicBezTo>
                  <a:pt x="4989830" y="5865017"/>
                  <a:pt x="4934382" y="5879925"/>
                  <a:pt x="4786989" y="5860401"/>
                </a:cubicBezTo>
                <a:cubicBezTo>
                  <a:pt x="4639596" y="5840877"/>
                  <a:pt x="4229439" y="5857333"/>
                  <a:pt x="4036740" y="5860401"/>
                </a:cubicBezTo>
                <a:cubicBezTo>
                  <a:pt x="3844041" y="5863469"/>
                  <a:pt x="3657455" y="5882220"/>
                  <a:pt x="3286490" y="5860401"/>
                </a:cubicBezTo>
                <a:cubicBezTo>
                  <a:pt x="2915525" y="5838583"/>
                  <a:pt x="2913089" y="5881388"/>
                  <a:pt x="2708865" y="5860401"/>
                </a:cubicBezTo>
                <a:cubicBezTo>
                  <a:pt x="2504642" y="5839414"/>
                  <a:pt x="2475945" y="5861915"/>
                  <a:pt x="2303863" y="5860401"/>
                </a:cubicBezTo>
                <a:cubicBezTo>
                  <a:pt x="2131781" y="5858887"/>
                  <a:pt x="1825248" y="5825932"/>
                  <a:pt x="1553614" y="5860401"/>
                </a:cubicBezTo>
                <a:cubicBezTo>
                  <a:pt x="1281980" y="5894870"/>
                  <a:pt x="1322455" y="5875925"/>
                  <a:pt x="1148612" y="5860401"/>
                </a:cubicBezTo>
                <a:cubicBezTo>
                  <a:pt x="974769" y="5844877"/>
                  <a:pt x="530602" y="5861963"/>
                  <a:pt x="0" y="5860401"/>
                </a:cubicBezTo>
                <a:cubicBezTo>
                  <a:pt x="10670" y="5761708"/>
                  <a:pt x="249" y="5595661"/>
                  <a:pt x="0" y="5385057"/>
                </a:cubicBezTo>
                <a:cubicBezTo>
                  <a:pt x="-249" y="5174453"/>
                  <a:pt x="4736" y="4977944"/>
                  <a:pt x="0" y="4733902"/>
                </a:cubicBezTo>
                <a:cubicBezTo>
                  <a:pt x="-4736" y="4489861"/>
                  <a:pt x="-1932" y="4416479"/>
                  <a:pt x="0" y="4258558"/>
                </a:cubicBezTo>
                <a:cubicBezTo>
                  <a:pt x="1932" y="4100637"/>
                  <a:pt x="-13901" y="3878643"/>
                  <a:pt x="0" y="3607402"/>
                </a:cubicBezTo>
                <a:cubicBezTo>
                  <a:pt x="13901" y="3336161"/>
                  <a:pt x="18177" y="3150258"/>
                  <a:pt x="0" y="3014851"/>
                </a:cubicBezTo>
                <a:cubicBezTo>
                  <a:pt x="-18177" y="2879444"/>
                  <a:pt x="-20900" y="2731000"/>
                  <a:pt x="0" y="2480903"/>
                </a:cubicBezTo>
                <a:cubicBezTo>
                  <a:pt x="20900" y="2230806"/>
                  <a:pt x="-12010" y="1992037"/>
                  <a:pt x="0" y="1771143"/>
                </a:cubicBezTo>
                <a:cubicBezTo>
                  <a:pt x="12010" y="1550249"/>
                  <a:pt x="-1472" y="1364723"/>
                  <a:pt x="0" y="1237196"/>
                </a:cubicBezTo>
                <a:cubicBezTo>
                  <a:pt x="1472" y="1109669"/>
                  <a:pt x="-45082" y="320561"/>
                  <a:pt x="0" y="0"/>
                </a:cubicBezTo>
                <a:cubicBezTo>
                  <a:pt x="105568" y="4020"/>
                  <a:pt x="302289" y="2878"/>
                  <a:pt x="426176" y="0"/>
                </a:cubicBezTo>
                <a:cubicBezTo>
                  <a:pt x="550063" y="-2878"/>
                  <a:pt x="886271" y="24342"/>
                  <a:pt x="1034001" y="0"/>
                </a:cubicBezTo>
                <a:cubicBezTo>
                  <a:pt x="1181732" y="-24342"/>
                  <a:pt x="1506828" y="-2520"/>
                  <a:pt x="1641825" y="0"/>
                </a:cubicBezTo>
                <a:cubicBezTo>
                  <a:pt x="1776822" y="2520"/>
                  <a:pt x="2041711" y="22098"/>
                  <a:pt x="2249650" y="0"/>
                </a:cubicBezTo>
                <a:cubicBezTo>
                  <a:pt x="2457590" y="-22098"/>
                  <a:pt x="2690060" y="33564"/>
                  <a:pt x="3129948" y="0"/>
                </a:cubicBezTo>
                <a:cubicBezTo>
                  <a:pt x="3569836" y="-33564"/>
                  <a:pt x="3594315" y="33630"/>
                  <a:pt x="4010246" y="0"/>
                </a:cubicBezTo>
                <a:cubicBezTo>
                  <a:pt x="4426177" y="-33630"/>
                  <a:pt x="4361113" y="-16527"/>
                  <a:pt x="4527246" y="0"/>
                </a:cubicBezTo>
                <a:cubicBezTo>
                  <a:pt x="4693379" y="16527"/>
                  <a:pt x="4902068" y="29453"/>
                  <a:pt x="5225895" y="0"/>
                </a:cubicBezTo>
                <a:cubicBezTo>
                  <a:pt x="5549722" y="-29453"/>
                  <a:pt x="5629005" y="31715"/>
                  <a:pt x="6015369" y="0"/>
                </a:cubicBezTo>
                <a:cubicBezTo>
                  <a:pt x="6401733" y="-31715"/>
                  <a:pt x="6622405" y="-27083"/>
                  <a:pt x="6804842" y="0"/>
                </a:cubicBezTo>
                <a:cubicBezTo>
                  <a:pt x="6987279" y="27083"/>
                  <a:pt x="7243620" y="-27430"/>
                  <a:pt x="7594315" y="0"/>
                </a:cubicBezTo>
                <a:cubicBezTo>
                  <a:pt x="7945010" y="27430"/>
                  <a:pt x="8203253" y="3085"/>
                  <a:pt x="8383789" y="0"/>
                </a:cubicBezTo>
                <a:cubicBezTo>
                  <a:pt x="8564325" y="-3085"/>
                  <a:pt x="8886026" y="-11087"/>
                  <a:pt x="9082438" y="0"/>
                </a:cubicBezTo>
                <a:cubicBezTo>
                  <a:pt x="9079368" y="197213"/>
                  <a:pt x="9076379" y="592503"/>
                  <a:pt x="9082438" y="784327"/>
                </a:cubicBezTo>
                <a:cubicBezTo>
                  <a:pt x="9088497" y="976151"/>
                  <a:pt x="9078031" y="1191004"/>
                  <a:pt x="9082438" y="1298196"/>
                </a:cubicBezTo>
                <a:cubicBezTo>
                  <a:pt x="9086845" y="1405388"/>
                  <a:pt x="9086970" y="1816912"/>
                  <a:pt x="9082438" y="2082523"/>
                </a:cubicBezTo>
                <a:cubicBezTo>
                  <a:pt x="9077906" y="2348134"/>
                  <a:pt x="9062173" y="2577783"/>
                  <a:pt x="9082438" y="2758667"/>
                </a:cubicBezTo>
                <a:cubicBezTo>
                  <a:pt x="9102703" y="2939551"/>
                  <a:pt x="9103398" y="3124279"/>
                  <a:pt x="9082438" y="3272536"/>
                </a:cubicBezTo>
                <a:cubicBezTo>
                  <a:pt x="9061478" y="3420793"/>
                  <a:pt x="9065878" y="3653482"/>
                  <a:pt x="9082438" y="3894588"/>
                </a:cubicBezTo>
                <a:cubicBezTo>
                  <a:pt x="9098998" y="4135694"/>
                  <a:pt x="9063128" y="4345818"/>
                  <a:pt x="9082438" y="4624823"/>
                </a:cubicBezTo>
                <a:cubicBezTo>
                  <a:pt x="9101748" y="4903828"/>
                  <a:pt x="9067404" y="5158336"/>
                  <a:pt x="9082438" y="5409150"/>
                </a:cubicBezTo>
              </a:path>
            </a:pathLst>
          </a:custGeom>
          <a:noFill/>
          <a:ln w="38100">
            <a:solidFill>
              <a:schemeClr val="accent1">
                <a:lumMod val="75000"/>
              </a:schemeClr>
            </a:solidFill>
            <a:extLst>
              <a:ext uri="{C807C97D-BFC1-408E-A445-0C87EB9F89A2}">
                <ask:lineSketchStyleProps xmlns:ask="http://schemas.microsoft.com/office/drawing/2018/sketchyshapes" sd="387729637">
                  <a:prstGeom prst="foldedCorner">
                    <a:avLst>
                      <a:gd name="adj" fmla="val 77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3E78B9-42D9-4BC1-A581-4EC6DF6B506C}"/>
              </a:ext>
            </a:extLst>
          </p:cNvPr>
          <p:cNvSpPr/>
          <p:nvPr/>
        </p:nvSpPr>
        <p:spPr>
          <a:xfrm>
            <a:off x="3084063" y="1252811"/>
            <a:ext cx="9018815" cy="2893100"/>
          </a:xfrm>
          <a:prstGeom prst="rect">
            <a:avLst/>
          </a:prstGeom>
        </p:spPr>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1626938793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nbf</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iat</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application/vnd.oci.image.manifest.v1+json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"sha256:3351c53952446db17d21b86cfe5829ae70f823aff5d410fbf09dff820a39ab55"</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528</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a:t>
            </a:r>
            <a:r>
              <a:rPr lang="en-US" sz="1400" dirty="0" err="1">
                <a:solidFill>
                  <a:srgbClr val="A31515"/>
                </a:solidFill>
                <a:latin typeface="Consolas" panose="020B0609020204030204" pitchFamily="49" charset="0"/>
              </a:rPr>
              <a:t>net-monitor:latest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"registry.wabbit-networks.com/net-monitor :v1"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p:txBody>
      </p:sp>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Signature</a:t>
            </a:r>
          </a:p>
        </p:txBody>
      </p:sp>
      <p:pic>
        <p:nvPicPr>
          <p:cNvPr id="9" name="Picture 8">
            <a:extLst>
              <a:ext uri="{FF2B5EF4-FFF2-40B4-BE49-F238E27FC236}">
                <a16:creationId xmlns:a16="http://schemas.microsoft.com/office/drawing/2014/main" id="{99445165-8597-4502-B4A7-5A1292F34ABC}"/>
              </a:ext>
            </a:extLst>
          </p:cNvPr>
          <p:cNvPicPr>
            <a:picLocks noChangeAspect="1"/>
          </p:cNvPicPr>
          <p:nvPr/>
        </p:nvPicPr>
        <p:blipFill rotWithShape="1">
          <a:blip r:embed="rId2"/>
          <a:srcRect/>
          <a:stretch/>
        </p:blipFill>
        <p:spPr>
          <a:xfrm>
            <a:off x="6095999" y="3981367"/>
            <a:ext cx="3859102" cy="4907705"/>
          </a:xfrm>
          <a:prstGeom prst="rect">
            <a:avLst/>
          </a:prstGeom>
        </p:spPr>
      </p:pic>
      <p:sp>
        <p:nvSpPr>
          <p:cNvPr id="10" name="Rectangle 9">
            <a:extLst>
              <a:ext uri="{FF2B5EF4-FFF2-40B4-BE49-F238E27FC236}">
                <a16:creationId xmlns:a16="http://schemas.microsoft.com/office/drawing/2014/main" id="{00122C4E-BA2C-4676-A9E4-C0B16F6F6D24}"/>
              </a:ext>
            </a:extLst>
          </p:cNvPr>
          <p:cNvSpPr/>
          <p:nvPr/>
        </p:nvSpPr>
        <p:spPr>
          <a:xfrm>
            <a:off x="3683000" y="3180628"/>
            <a:ext cx="3013352" cy="520700"/>
          </a:xfrm>
          <a:custGeom>
            <a:avLst/>
            <a:gdLst>
              <a:gd name="connsiteX0" fmla="*/ 0 w 3013352"/>
              <a:gd name="connsiteY0" fmla="*/ 0 h 520700"/>
              <a:gd name="connsiteX1" fmla="*/ 411825 w 3013352"/>
              <a:gd name="connsiteY1" fmla="*/ 0 h 520700"/>
              <a:gd name="connsiteX2" fmla="*/ 944184 w 3013352"/>
              <a:gd name="connsiteY2" fmla="*/ 0 h 520700"/>
              <a:gd name="connsiteX3" fmla="*/ 1506676 w 3013352"/>
              <a:gd name="connsiteY3" fmla="*/ 0 h 520700"/>
              <a:gd name="connsiteX4" fmla="*/ 2069168 w 3013352"/>
              <a:gd name="connsiteY4" fmla="*/ 0 h 520700"/>
              <a:gd name="connsiteX5" fmla="*/ 2480993 w 3013352"/>
              <a:gd name="connsiteY5" fmla="*/ 0 h 520700"/>
              <a:gd name="connsiteX6" fmla="*/ 3013352 w 3013352"/>
              <a:gd name="connsiteY6" fmla="*/ 0 h 520700"/>
              <a:gd name="connsiteX7" fmla="*/ 3013352 w 3013352"/>
              <a:gd name="connsiteY7" fmla="*/ 520700 h 520700"/>
              <a:gd name="connsiteX8" fmla="*/ 2541260 w 3013352"/>
              <a:gd name="connsiteY8" fmla="*/ 520700 h 520700"/>
              <a:gd name="connsiteX9" fmla="*/ 1978768 w 3013352"/>
              <a:gd name="connsiteY9" fmla="*/ 520700 h 520700"/>
              <a:gd name="connsiteX10" fmla="*/ 1476542 w 3013352"/>
              <a:gd name="connsiteY10" fmla="*/ 520700 h 520700"/>
              <a:gd name="connsiteX11" fmla="*/ 914050 w 3013352"/>
              <a:gd name="connsiteY11" fmla="*/ 520700 h 520700"/>
              <a:gd name="connsiteX12" fmla="*/ 502225 w 3013352"/>
              <a:gd name="connsiteY12" fmla="*/ 520700 h 520700"/>
              <a:gd name="connsiteX13" fmla="*/ 0 w 3013352"/>
              <a:gd name="connsiteY13" fmla="*/ 520700 h 520700"/>
              <a:gd name="connsiteX14" fmla="*/ 0 w 3013352"/>
              <a:gd name="connsiteY14" fmla="*/ 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3352" h="520700" extrusionOk="0">
                <a:moveTo>
                  <a:pt x="0" y="0"/>
                </a:moveTo>
                <a:cubicBezTo>
                  <a:pt x="96284" y="-28431"/>
                  <a:pt x="255749" y="10326"/>
                  <a:pt x="411825" y="0"/>
                </a:cubicBezTo>
                <a:cubicBezTo>
                  <a:pt x="567902" y="-10326"/>
                  <a:pt x="794757" y="16935"/>
                  <a:pt x="944184" y="0"/>
                </a:cubicBezTo>
                <a:cubicBezTo>
                  <a:pt x="1093611" y="-16935"/>
                  <a:pt x="1263774" y="62866"/>
                  <a:pt x="1506676" y="0"/>
                </a:cubicBezTo>
                <a:cubicBezTo>
                  <a:pt x="1749578" y="-62866"/>
                  <a:pt x="1920099" y="62310"/>
                  <a:pt x="2069168" y="0"/>
                </a:cubicBezTo>
                <a:cubicBezTo>
                  <a:pt x="2218237" y="-62310"/>
                  <a:pt x="2337402" y="38371"/>
                  <a:pt x="2480993" y="0"/>
                </a:cubicBezTo>
                <a:cubicBezTo>
                  <a:pt x="2624585" y="-38371"/>
                  <a:pt x="2747984" y="33144"/>
                  <a:pt x="3013352" y="0"/>
                </a:cubicBezTo>
                <a:cubicBezTo>
                  <a:pt x="3054453" y="133854"/>
                  <a:pt x="2959948" y="301027"/>
                  <a:pt x="3013352" y="520700"/>
                </a:cubicBezTo>
                <a:cubicBezTo>
                  <a:pt x="2835844" y="563631"/>
                  <a:pt x="2763692" y="506472"/>
                  <a:pt x="2541260" y="520700"/>
                </a:cubicBezTo>
                <a:cubicBezTo>
                  <a:pt x="2318828" y="534928"/>
                  <a:pt x="2205087" y="471797"/>
                  <a:pt x="1978768" y="520700"/>
                </a:cubicBezTo>
                <a:cubicBezTo>
                  <a:pt x="1752449" y="569603"/>
                  <a:pt x="1673624" y="464363"/>
                  <a:pt x="1476542" y="520700"/>
                </a:cubicBezTo>
                <a:cubicBezTo>
                  <a:pt x="1279460" y="577037"/>
                  <a:pt x="1140177" y="470388"/>
                  <a:pt x="914050" y="520700"/>
                </a:cubicBezTo>
                <a:cubicBezTo>
                  <a:pt x="687923" y="571012"/>
                  <a:pt x="699479" y="517179"/>
                  <a:pt x="502225" y="520700"/>
                </a:cubicBezTo>
                <a:cubicBezTo>
                  <a:pt x="304972" y="524221"/>
                  <a:pt x="217440" y="483648"/>
                  <a:pt x="0" y="520700"/>
                </a:cubicBezTo>
                <a:cubicBezTo>
                  <a:pt x="-43508" y="264724"/>
                  <a:pt x="17072" y="208146"/>
                  <a:pt x="0" y="0"/>
                </a:cubicBezTo>
                <a:close/>
              </a:path>
            </a:pathLst>
          </a:custGeom>
          <a:noFill/>
          <a:ln w="38100">
            <a:solidFill>
              <a:srgbClr val="FF0000"/>
            </a:solidFill>
            <a:extLst>
              <a:ext uri="{C807C97D-BFC1-408E-A445-0C87EB9F89A2}">
                <ask:lineSketchStyleProps xmlns:ask="http://schemas.microsoft.com/office/drawing/2018/sketchyshapes" sd="136456039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3B03A0A-5004-4C32-A9E1-DC8ED35DBE2D}"/>
              </a:ext>
            </a:extLst>
          </p:cNvPr>
          <p:cNvCxnSpPr>
            <a:cxnSpLocks/>
          </p:cNvCxnSpPr>
          <p:nvPr/>
        </p:nvCxnSpPr>
        <p:spPr>
          <a:xfrm flipH="1" flipV="1">
            <a:off x="4438650" y="3715952"/>
            <a:ext cx="1897521" cy="1262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D98C82-F412-4DB9-BF0B-E4F555F91B48}"/>
              </a:ext>
            </a:extLst>
          </p:cNvPr>
          <p:cNvSpPr txBox="1"/>
          <p:nvPr/>
        </p:nvSpPr>
        <p:spPr>
          <a:xfrm>
            <a:off x="7334250" y="1720731"/>
            <a:ext cx="1547155" cy="369332"/>
          </a:xfrm>
          <a:prstGeom prst="rect">
            <a:avLst/>
          </a:prstGeom>
          <a:noFill/>
        </p:spPr>
        <p:txBody>
          <a:bodyPr wrap="none" rtlCol="0">
            <a:spAutoFit/>
          </a:bodyPr>
          <a:lstStyle/>
          <a:p>
            <a:r>
              <a:rPr lang="en-US" dirty="0"/>
              <a:t>OCI Descriptor</a:t>
            </a:r>
          </a:p>
        </p:txBody>
      </p:sp>
      <p:sp>
        <p:nvSpPr>
          <p:cNvPr id="6" name="Speech Bubble: Rectangle with Corners Rounded 5">
            <a:extLst>
              <a:ext uri="{FF2B5EF4-FFF2-40B4-BE49-F238E27FC236}">
                <a16:creationId xmlns:a16="http://schemas.microsoft.com/office/drawing/2014/main" id="{AF097FBE-37E3-48FD-A60E-D295B88653EC}"/>
              </a:ext>
            </a:extLst>
          </p:cNvPr>
          <p:cNvSpPr/>
          <p:nvPr/>
        </p:nvSpPr>
        <p:spPr>
          <a:xfrm>
            <a:off x="3380246" y="2296654"/>
            <a:ext cx="8456154" cy="751345"/>
          </a:xfrm>
          <a:custGeom>
            <a:avLst/>
            <a:gdLst>
              <a:gd name="connsiteX0" fmla="*/ 0 w 8456154"/>
              <a:gd name="connsiteY0" fmla="*/ 125227 h 751345"/>
              <a:gd name="connsiteX1" fmla="*/ 125227 w 8456154"/>
              <a:gd name="connsiteY1" fmla="*/ 0 h 751345"/>
              <a:gd name="connsiteX2" fmla="*/ 780134 w 8456154"/>
              <a:gd name="connsiteY2" fmla="*/ 0 h 751345"/>
              <a:gd name="connsiteX3" fmla="*/ 1409359 w 8456154"/>
              <a:gd name="connsiteY3" fmla="*/ 0 h 751345"/>
              <a:gd name="connsiteX4" fmla="*/ 2040322 w 8456154"/>
              <a:gd name="connsiteY4" fmla="*/ -79198 h 751345"/>
              <a:gd name="connsiteX5" fmla="*/ 2671285 w 8456154"/>
              <a:gd name="connsiteY5" fmla="*/ -158395 h 751345"/>
              <a:gd name="connsiteX6" fmla="*/ 3226532 w 8456154"/>
              <a:gd name="connsiteY6" fmla="*/ -228089 h 751345"/>
              <a:gd name="connsiteX7" fmla="*/ 3933211 w 8456154"/>
              <a:gd name="connsiteY7" fmla="*/ -316790 h 751345"/>
              <a:gd name="connsiteX8" fmla="*/ 3523398 w 8456154"/>
              <a:gd name="connsiteY8" fmla="*/ 0 h 751345"/>
              <a:gd name="connsiteX9" fmla="*/ 4258263 w 8456154"/>
              <a:gd name="connsiteY9" fmla="*/ 0 h 751345"/>
              <a:gd name="connsiteX10" fmla="*/ 4993128 w 8456154"/>
              <a:gd name="connsiteY10" fmla="*/ 0 h 751345"/>
              <a:gd name="connsiteX11" fmla="*/ 5679918 w 8456154"/>
              <a:gd name="connsiteY11" fmla="*/ 0 h 751345"/>
              <a:gd name="connsiteX12" fmla="*/ 6270557 w 8456154"/>
              <a:gd name="connsiteY12" fmla="*/ 0 h 751345"/>
              <a:gd name="connsiteX13" fmla="*/ 7053498 w 8456154"/>
              <a:gd name="connsiteY13" fmla="*/ 0 h 751345"/>
              <a:gd name="connsiteX14" fmla="*/ 7596062 w 8456154"/>
              <a:gd name="connsiteY14" fmla="*/ 0 h 751345"/>
              <a:gd name="connsiteX15" fmla="*/ 8330927 w 8456154"/>
              <a:gd name="connsiteY15" fmla="*/ 0 h 751345"/>
              <a:gd name="connsiteX16" fmla="*/ 8456154 w 8456154"/>
              <a:gd name="connsiteY16" fmla="*/ 125227 h 751345"/>
              <a:gd name="connsiteX17" fmla="*/ 8456154 w 8456154"/>
              <a:gd name="connsiteY17" fmla="*/ 125224 h 751345"/>
              <a:gd name="connsiteX18" fmla="*/ 8456154 w 8456154"/>
              <a:gd name="connsiteY18" fmla="*/ 125224 h 751345"/>
              <a:gd name="connsiteX19" fmla="*/ 8456154 w 8456154"/>
              <a:gd name="connsiteY19" fmla="*/ 313060 h 751345"/>
              <a:gd name="connsiteX20" fmla="*/ 8456154 w 8456154"/>
              <a:gd name="connsiteY20" fmla="*/ 626118 h 751345"/>
              <a:gd name="connsiteX21" fmla="*/ 8330927 w 8456154"/>
              <a:gd name="connsiteY21" fmla="*/ 751345 h 751345"/>
              <a:gd name="connsiteX22" fmla="*/ 7596062 w 8456154"/>
              <a:gd name="connsiteY22" fmla="*/ 751345 h 751345"/>
              <a:gd name="connsiteX23" fmla="*/ 6909272 w 8456154"/>
              <a:gd name="connsiteY23" fmla="*/ 751345 h 751345"/>
              <a:gd name="connsiteX24" fmla="*/ 6318633 w 8456154"/>
              <a:gd name="connsiteY24" fmla="*/ 751345 h 751345"/>
              <a:gd name="connsiteX25" fmla="*/ 5679918 w 8456154"/>
              <a:gd name="connsiteY25" fmla="*/ 751345 h 751345"/>
              <a:gd name="connsiteX26" fmla="*/ 5089279 w 8456154"/>
              <a:gd name="connsiteY26" fmla="*/ 751345 h 751345"/>
              <a:gd name="connsiteX27" fmla="*/ 4498640 w 8456154"/>
              <a:gd name="connsiteY27" fmla="*/ 751345 h 751345"/>
              <a:gd name="connsiteX28" fmla="*/ 3523398 w 8456154"/>
              <a:gd name="connsiteY28" fmla="*/ 751345 h 751345"/>
              <a:gd name="connsiteX29" fmla="*/ 3058309 w 8456154"/>
              <a:gd name="connsiteY29" fmla="*/ 751345 h 751345"/>
              <a:gd name="connsiteX30" fmla="*/ 2529800 w 8456154"/>
              <a:gd name="connsiteY30" fmla="*/ 751345 h 751345"/>
              <a:gd name="connsiteX31" fmla="*/ 2022430 w 8456154"/>
              <a:gd name="connsiteY31" fmla="*/ 751345 h 751345"/>
              <a:gd name="connsiteX32" fmla="*/ 1409359 w 8456154"/>
              <a:gd name="connsiteY32" fmla="*/ 751345 h 751345"/>
              <a:gd name="connsiteX33" fmla="*/ 1409359 w 8456154"/>
              <a:gd name="connsiteY33" fmla="*/ 751345 h 751345"/>
              <a:gd name="connsiteX34" fmla="*/ 767293 w 8456154"/>
              <a:gd name="connsiteY34" fmla="*/ 751345 h 751345"/>
              <a:gd name="connsiteX35" fmla="*/ 125227 w 8456154"/>
              <a:gd name="connsiteY35" fmla="*/ 751345 h 751345"/>
              <a:gd name="connsiteX36" fmla="*/ 0 w 8456154"/>
              <a:gd name="connsiteY36" fmla="*/ 626118 h 751345"/>
              <a:gd name="connsiteX37" fmla="*/ 0 w 8456154"/>
              <a:gd name="connsiteY37" fmla="*/ 313060 h 751345"/>
              <a:gd name="connsiteX38" fmla="*/ 0 w 8456154"/>
              <a:gd name="connsiteY38" fmla="*/ 125224 h 751345"/>
              <a:gd name="connsiteX39" fmla="*/ 0 w 8456154"/>
              <a:gd name="connsiteY39" fmla="*/ 125224 h 751345"/>
              <a:gd name="connsiteX40" fmla="*/ 0 w 8456154"/>
              <a:gd name="connsiteY40" fmla="*/ 125227 h 75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6154" h="751345" extrusionOk="0">
                <a:moveTo>
                  <a:pt x="0" y="125227"/>
                </a:moveTo>
                <a:cubicBezTo>
                  <a:pt x="-2049" y="41486"/>
                  <a:pt x="50141" y="7978"/>
                  <a:pt x="125227" y="0"/>
                </a:cubicBezTo>
                <a:cubicBezTo>
                  <a:pt x="360518" y="-4496"/>
                  <a:pt x="537987" y="5455"/>
                  <a:pt x="780134" y="0"/>
                </a:cubicBezTo>
                <a:cubicBezTo>
                  <a:pt x="1022281" y="-5455"/>
                  <a:pt x="1206407" y="22688"/>
                  <a:pt x="1409359" y="0"/>
                </a:cubicBezTo>
                <a:cubicBezTo>
                  <a:pt x="1722197" y="-50037"/>
                  <a:pt x="1732670" y="-31308"/>
                  <a:pt x="2040322" y="-79198"/>
                </a:cubicBezTo>
                <a:cubicBezTo>
                  <a:pt x="2347974" y="-127088"/>
                  <a:pt x="2532296" y="-148943"/>
                  <a:pt x="2671285" y="-158395"/>
                </a:cubicBezTo>
                <a:cubicBezTo>
                  <a:pt x="2810274" y="-167848"/>
                  <a:pt x="2964564" y="-172276"/>
                  <a:pt x="3226532" y="-228089"/>
                </a:cubicBezTo>
                <a:cubicBezTo>
                  <a:pt x="3488500" y="-283902"/>
                  <a:pt x="3789723" y="-297447"/>
                  <a:pt x="3933211" y="-316790"/>
                </a:cubicBezTo>
                <a:cubicBezTo>
                  <a:pt x="3773706" y="-181330"/>
                  <a:pt x="3665814" y="-131637"/>
                  <a:pt x="3523398" y="0"/>
                </a:cubicBezTo>
                <a:cubicBezTo>
                  <a:pt x="3798514" y="1181"/>
                  <a:pt x="4045253" y="-22123"/>
                  <a:pt x="4258263" y="0"/>
                </a:cubicBezTo>
                <a:cubicBezTo>
                  <a:pt x="4471274" y="22123"/>
                  <a:pt x="4738494" y="17072"/>
                  <a:pt x="4993128" y="0"/>
                </a:cubicBezTo>
                <a:cubicBezTo>
                  <a:pt x="5247762" y="-17072"/>
                  <a:pt x="5510792" y="-7909"/>
                  <a:pt x="5679918" y="0"/>
                </a:cubicBezTo>
                <a:cubicBezTo>
                  <a:pt x="5849044" y="7909"/>
                  <a:pt x="6094766" y="5930"/>
                  <a:pt x="6270557" y="0"/>
                </a:cubicBezTo>
                <a:cubicBezTo>
                  <a:pt x="6446348" y="-5930"/>
                  <a:pt x="6852410" y="8711"/>
                  <a:pt x="7053498" y="0"/>
                </a:cubicBezTo>
                <a:cubicBezTo>
                  <a:pt x="7254586" y="-8711"/>
                  <a:pt x="7363269" y="7971"/>
                  <a:pt x="7596062" y="0"/>
                </a:cubicBezTo>
                <a:cubicBezTo>
                  <a:pt x="7828855" y="-7971"/>
                  <a:pt x="8144537" y="-31425"/>
                  <a:pt x="8330927" y="0"/>
                </a:cubicBezTo>
                <a:cubicBezTo>
                  <a:pt x="8402758" y="-630"/>
                  <a:pt x="8459053" y="55165"/>
                  <a:pt x="8456154" y="125227"/>
                </a:cubicBezTo>
                <a:lnTo>
                  <a:pt x="8456154" y="125224"/>
                </a:lnTo>
                <a:lnTo>
                  <a:pt x="8456154" y="125224"/>
                </a:lnTo>
                <a:cubicBezTo>
                  <a:pt x="8457858" y="177370"/>
                  <a:pt x="8456976" y="271670"/>
                  <a:pt x="8456154" y="313060"/>
                </a:cubicBezTo>
                <a:cubicBezTo>
                  <a:pt x="8460000" y="381755"/>
                  <a:pt x="8456530" y="558948"/>
                  <a:pt x="8456154" y="626118"/>
                </a:cubicBezTo>
                <a:cubicBezTo>
                  <a:pt x="8443170" y="703840"/>
                  <a:pt x="8401960" y="757635"/>
                  <a:pt x="8330927" y="751345"/>
                </a:cubicBezTo>
                <a:cubicBezTo>
                  <a:pt x="8082668" y="779676"/>
                  <a:pt x="7948538" y="724950"/>
                  <a:pt x="7596062" y="751345"/>
                </a:cubicBezTo>
                <a:cubicBezTo>
                  <a:pt x="7243586" y="777740"/>
                  <a:pt x="7064509" y="774546"/>
                  <a:pt x="6909272" y="751345"/>
                </a:cubicBezTo>
                <a:cubicBezTo>
                  <a:pt x="6754035" y="728145"/>
                  <a:pt x="6450410" y="743208"/>
                  <a:pt x="6318633" y="751345"/>
                </a:cubicBezTo>
                <a:cubicBezTo>
                  <a:pt x="6186856" y="759482"/>
                  <a:pt x="5858624" y="742025"/>
                  <a:pt x="5679918" y="751345"/>
                </a:cubicBezTo>
                <a:cubicBezTo>
                  <a:pt x="5501213" y="760665"/>
                  <a:pt x="5289472" y="778238"/>
                  <a:pt x="5089279" y="751345"/>
                </a:cubicBezTo>
                <a:cubicBezTo>
                  <a:pt x="4889086" y="724452"/>
                  <a:pt x="4676227" y="760467"/>
                  <a:pt x="4498640" y="751345"/>
                </a:cubicBezTo>
                <a:cubicBezTo>
                  <a:pt x="4321053" y="742223"/>
                  <a:pt x="3844139" y="724408"/>
                  <a:pt x="3523398" y="751345"/>
                </a:cubicBezTo>
                <a:cubicBezTo>
                  <a:pt x="3353207" y="761675"/>
                  <a:pt x="3204082" y="729106"/>
                  <a:pt x="3058309" y="751345"/>
                </a:cubicBezTo>
                <a:cubicBezTo>
                  <a:pt x="2912536" y="773584"/>
                  <a:pt x="2713788" y="776910"/>
                  <a:pt x="2529800" y="751345"/>
                </a:cubicBezTo>
                <a:cubicBezTo>
                  <a:pt x="2345812" y="725780"/>
                  <a:pt x="2245351" y="738765"/>
                  <a:pt x="2022430" y="751345"/>
                </a:cubicBezTo>
                <a:cubicBezTo>
                  <a:pt x="1799509" y="763926"/>
                  <a:pt x="1634172" y="756955"/>
                  <a:pt x="1409359" y="751345"/>
                </a:cubicBezTo>
                <a:lnTo>
                  <a:pt x="1409359" y="751345"/>
                </a:lnTo>
                <a:cubicBezTo>
                  <a:pt x="1234664" y="748550"/>
                  <a:pt x="1016707" y="742642"/>
                  <a:pt x="767293" y="751345"/>
                </a:cubicBezTo>
                <a:cubicBezTo>
                  <a:pt x="517879" y="760048"/>
                  <a:pt x="258410" y="739931"/>
                  <a:pt x="125227" y="751345"/>
                </a:cubicBezTo>
                <a:cubicBezTo>
                  <a:pt x="46134" y="756400"/>
                  <a:pt x="15030" y="698692"/>
                  <a:pt x="0" y="626118"/>
                </a:cubicBezTo>
                <a:cubicBezTo>
                  <a:pt x="15517" y="494923"/>
                  <a:pt x="-12110" y="456145"/>
                  <a:pt x="0" y="313060"/>
                </a:cubicBezTo>
                <a:cubicBezTo>
                  <a:pt x="6826" y="261231"/>
                  <a:pt x="-6716" y="190496"/>
                  <a:pt x="0" y="125224"/>
                </a:cubicBezTo>
                <a:lnTo>
                  <a:pt x="0" y="125224"/>
                </a:lnTo>
                <a:lnTo>
                  <a:pt x="0" y="125227"/>
                </a:lnTo>
                <a:close/>
              </a:path>
            </a:pathLst>
          </a:custGeom>
          <a:noFill/>
          <a:ln w="38100">
            <a:solidFill>
              <a:srgbClr val="000034"/>
            </a:solidFill>
            <a:extLst>
              <a:ext uri="{C807C97D-BFC1-408E-A445-0C87EB9F89A2}">
                <ask:lineSketchStyleProps xmlns:ask="http://schemas.microsoft.com/office/drawing/2018/sketchyshapes" sd="1833423228">
                  <a:prstGeom prst="wedgeRoundRectCallout">
                    <a:avLst>
                      <a:gd name="adj1" fmla="val -3487"/>
                      <a:gd name="adj2" fmla="val -92163"/>
                      <a:gd name="adj3" fmla="val 1666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AC9DDC-9D22-4FFD-BDF0-5E7B712A524E}"/>
              </a:ext>
            </a:extLst>
          </p:cNvPr>
          <p:cNvSpPr/>
          <p:nvPr/>
        </p:nvSpPr>
        <p:spPr>
          <a:xfrm>
            <a:off x="3451059" y="883479"/>
            <a:ext cx="3477234" cy="369332"/>
          </a:xfrm>
          <a:prstGeom prst="rect">
            <a:avLst/>
          </a:prstGeom>
        </p:spPr>
        <p:txBody>
          <a:bodyPr wrap="none">
            <a:spAutoFit/>
          </a:bodyPr>
          <a:lstStyle/>
          <a:p>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endParaRPr lang="en-US" dirty="0"/>
          </a:p>
        </p:txBody>
      </p:sp>
      <p:sp>
        <p:nvSpPr>
          <p:cNvPr id="17" name="Speech Bubble: Rectangle with Corners Rounded 16">
            <a:extLst>
              <a:ext uri="{FF2B5EF4-FFF2-40B4-BE49-F238E27FC236}">
                <a16:creationId xmlns:a16="http://schemas.microsoft.com/office/drawing/2014/main" id="{95E40F69-43FA-454F-BBAA-326F7763C728}"/>
              </a:ext>
            </a:extLst>
          </p:cNvPr>
          <p:cNvSpPr/>
          <p:nvPr/>
        </p:nvSpPr>
        <p:spPr>
          <a:xfrm>
            <a:off x="3532646" y="1723627"/>
            <a:ext cx="1915654" cy="633399"/>
          </a:xfrm>
          <a:custGeom>
            <a:avLst/>
            <a:gdLst>
              <a:gd name="connsiteX0" fmla="*/ 0 w 1915654"/>
              <a:gd name="connsiteY0" fmla="*/ 105569 h 633399"/>
              <a:gd name="connsiteX1" fmla="*/ 105569 w 1915654"/>
              <a:gd name="connsiteY1" fmla="*/ 0 h 633399"/>
              <a:gd name="connsiteX2" fmla="*/ 621636 w 1915654"/>
              <a:gd name="connsiteY2" fmla="*/ 0 h 633399"/>
              <a:gd name="connsiteX3" fmla="*/ 1117465 w 1915654"/>
              <a:gd name="connsiteY3" fmla="*/ 0 h 633399"/>
              <a:gd name="connsiteX4" fmla="*/ 1117465 w 1915654"/>
              <a:gd name="connsiteY4" fmla="*/ 0 h 633399"/>
              <a:gd name="connsiteX5" fmla="*/ 1596378 w 1915654"/>
              <a:gd name="connsiteY5" fmla="*/ 0 h 633399"/>
              <a:gd name="connsiteX6" fmla="*/ 1810085 w 1915654"/>
              <a:gd name="connsiteY6" fmla="*/ 0 h 633399"/>
              <a:gd name="connsiteX7" fmla="*/ 1915654 w 1915654"/>
              <a:gd name="connsiteY7" fmla="*/ 105569 h 633399"/>
              <a:gd name="connsiteX8" fmla="*/ 1915654 w 1915654"/>
              <a:gd name="connsiteY8" fmla="*/ 105567 h 633399"/>
              <a:gd name="connsiteX9" fmla="*/ 2557896 w 1915654"/>
              <a:gd name="connsiteY9" fmla="*/ -124184 h 633399"/>
              <a:gd name="connsiteX10" fmla="*/ 2230353 w 1915654"/>
              <a:gd name="connsiteY10" fmla="*/ 73747 h 633399"/>
              <a:gd name="connsiteX11" fmla="*/ 1915654 w 1915654"/>
              <a:gd name="connsiteY11" fmla="*/ 263916 h 633399"/>
              <a:gd name="connsiteX12" fmla="*/ 1915654 w 1915654"/>
              <a:gd name="connsiteY12" fmla="*/ 527830 h 633399"/>
              <a:gd name="connsiteX13" fmla="*/ 1810085 w 1915654"/>
              <a:gd name="connsiteY13" fmla="*/ 633399 h 633399"/>
              <a:gd name="connsiteX14" fmla="*/ 1596378 w 1915654"/>
              <a:gd name="connsiteY14" fmla="*/ 633399 h 633399"/>
              <a:gd name="connsiteX15" fmla="*/ 1117465 w 1915654"/>
              <a:gd name="connsiteY15" fmla="*/ 633399 h 633399"/>
              <a:gd name="connsiteX16" fmla="*/ 1117465 w 1915654"/>
              <a:gd name="connsiteY16" fmla="*/ 633399 h 633399"/>
              <a:gd name="connsiteX17" fmla="*/ 611517 w 1915654"/>
              <a:gd name="connsiteY17" fmla="*/ 633399 h 633399"/>
              <a:gd name="connsiteX18" fmla="*/ 105569 w 1915654"/>
              <a:gd name="connsiteY18" fmla="*/ 633399 h 633399"/>
              <a:gd name="connsiteX19" fmla="*/ 0 w 1915654"/>
              <a:gd name="connsiteY19" fmla="*/ 527830 h 633399"/>
              <a:gd name="connsiteX20" fmla="*/ 0 w 1915654"/>
              <a:gd name="connsiteY20" fmla="*/ 263916 h 633399"/>
              <a:gd name="connsiteX21" fmla="*/ 0 w 1915654"/>
              <a:gd name="connsiteY21" fmla="*/ 105567 h 633399"/>
              <a:gd name="connsiteX22" fmla="*/ 0 w 1915654"/>
              <a:gd name="connsiteY22" fmla="*/ 105567 h 633399"/>
              <a:gd name="connsiteX23" fmla="*/ 0 w 1915654"/>
              <a:gd name="connsiteY23" fmla="*/ 105569 h 6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15654" h="633399" extrusionOk="0">
                <a:moveTo>
                  <a:pt x="0" y="105569"/>
                </a:moveTo>
                <a:cubicBezTo>
                  <a:pt x="-1058" y="39740"/>
                  <a:pt x="44288" y="4009"/>
                  <a:pt x="105569" y="0"/>
                </a:cubicBezTo>
                <a:cubicBezTo>
                  <a:pt x="293878" y="-4986"/>
                  <a:pt x="504543" y="-4683"/>
                  <a:pt x="621636" y="0"/>
                </a:cubicBezTo>
                <a:cubicBezTo>
                  <a:pt x="738729" y="4683"/>
                  <a:pt x="916318" y="6360"/>
                  <a:pt x="1117465" y="0"/>
                </a:cubicBezTo>
                <a:lnTo>
                  <a:pt x="1117465" y="0"/>
                </a:lnTo>
                <a:cubicBezTo>
                  <a:pt x="1248135" y="-12446"/>
                  <a:pt x="1414668" y="14801"/>
                  <a:pt x="1596378" y="0"/>
                </a:cubicBezTo>
                <a:cubicBezTo>
                  <a:pt x="1642980" y="2448"/>
                  <a:pt x="1709891" y="-9476"/>
                  <a:pt x="1810085" y="0"/>
                </a:cubicBezTo>
                <a:cubicBezTo>
                  <a:pt x="1870477" y="-1892"/>
                  <a:pt x="1922417" y="36228"/>
                  <a:pt x="1915654" y="105569"/>
                </a:cubicBezTo>
                <a:lnTo>
                  <a:pt x="1915654" y="105567"/>
                </a:lnTo>
                <a:cubicBezTo>
                  <a:pt x="2086443" y="25617"/>
                  <a:pt x="2416437" y="-56268"/>
                  <a:pt x="2557896" y="-124184"/>
                </a:cubicBezTo>
                <a:cubicBezTo>
                  <a:pt x="2483596" y="-83042"/>
                  <a:pt x="2289055" y="20081"/>
                  <a:pt x="2230353" y="73747"/>
                </a:cubicBezTo>
                <a:cubicBezTo>
                  <a:pt x="2171651" y="127413"/>
                  <a:pt x="2008987" y="220118"/>
                  <a:pt x="1915654" y="263916"/>
                </a:cubicBezTo>
                <a:cubicBezTo>
                  <a:pt x="1911828" y="379447"/>
                  <a:pt x="1921076" y="399352"/>
                  <a:pt x="1915654" y="527830"/>
                </a:cubicBezTo>
                <a:cubicBezTo>
                  <a:pt x="1926713" y="594254"/>
                  <a:pt x="1866019" y="625029"/>
                  <a:pt x="1810085" y="633399"/>
                </a:cubicBezTo>
                <a:cubicBezTo>
                  <a:pt x="1749085" y="636773"/>
                  <a:pt x="1702918" y="638195"/>
                  <a:pt x="1596378" y="633399"/>
                </a:cubicBezTo>
                <a:cubicBezTo>
                  <a:pt x="1465836" y="647104"/>
                  <a:pt x="1352069" y="625460"/>
                  <a:pt x="1117465" y="633399"/>
                </a:cubicBezTo>
                <a:lnTo>
                  <a:pt x="1117465" y="633399"/>
                </a:lnTo>
                <a:cubicBezTo>
                  <a:pt x="999049" y="635012"/>
                  <a:pt x="835150" y="622009"/>
                  <a:pt x="611517" y="633399"/>
                </a:cubicBezTo>
                <a:cubicBezTo>
                  <a:pt x="387884" y="644789"/>
                  <a:pt x="213317" y="624358"/>
                  <a:pt x="105569" y="633399"/>
                </a:cubicBezTo>
                <a:cubicBezTo>
                  <a:pt x="48344" y="621012"/>
                  <a:pt x="-1377" y="587042"/>
                  <a:pt x="0" y="527830"/>
                </a:cubicBezTo>
                <a:cubicBezTo>
                  <a:pt x="772" y="446605"/>
                  <a:pt x="6267" y="343606"/>
                  <a:pt x="0" y="263916"/>
                </a:cubicBezTo>
                <a:cubicBezTo>
                  <a:pt x="7101" y="189099"/>
                  <a:pt x="301" y="148070"/>
                  <a:pt x="0" y="105567"/>
                </a:cubicBezTo>
                <a:lnTo>
                  <a:pt x="0" y="105567"/>
                </a:lnTo>
                <a:lnTo>
                  <a:pt x="0" y="105569"/>
                </a:lnTo>
                <a:close/>
              </a:path>
            </a:pathLst>
          </a:custGeom>
          <a:noFill/>
          <a:ln w="38100">
            <a:solidFill>
              <a:srgbClr val="000034"/>
            </a:solidFill>
            <a:extLst>
              <a:ext uri="{C807C97D-BFC1-408E-A445-0C87EB9F89A2}">
                <ask:lineSketchStyleProps xmlns:ask="http://schemas.microsoft.com/office/drawing/2018/sketchyshapes" sd="1833423228">
                  <a:prstGeom prst="wedgeRoundRectCallout">
                    <a:avLst>
                      <a:gd name="adj1" fmla="val 83526"/>
                      <a:gd name="adj2" fmla="val -69606"/>
                      <a:gd name="adj3" fmla="val 1666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14396F-0888-46F0-B010-9D0915AE1E3F}"/>
              </a:ext>
            </a:extLst>
          </p:cNvPr>
          <p:cNvSpPr txBox="1"/>
          <p:nvPr/>
        </p:nvSpPr>
        <p:spPr>
          <a:xfrm>
            <a:off x="6311701" y="1327679"/>
            <a:ext cx="1665392" cy="369332"/>
          </a:xfrm>
          <a:prstGeom prst="rect">
            <a:avLst/>
          </a:prstGeom>
          <a:noFill/>
        </p:spPr>
        <p:txBody>
          <a:bodyPr wrap="none" rtlCol="0">
            <a:spAutoFit/>
          </a:bodyPr>
          <a:lstStyle/>
          <a:p>
            <a:r>
              <a:rPr lang="en-US" dirty="0"/>
              <a:t>Cert References</a:t>
            </a:r>
          </a:p>
        </p:txBody>
      </p:sp>
    </p:spTree>
    <p:extLst>
      <p:ext uri="{BB962C8B-B14F-4D97-AF65-F5344CB8AC3E}">
        <p14:creationId xmlns:p14="http://schemas.microsoft.com/office/powerpoint/2010/main" val="35109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grpId="1" nodeType="withEffect">
                                  <p:stCondLst>
                                    <p:cond delay="0"/>
                                  </p:stCondLst>
                                  <p:childTnLst>
                                    <p:animEffect transition="out" filter="fad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5" grpId="1"/>
      <p:bldP spid="6" grpId="0" animBg="1"/>
      <p:bldP spid="6" grpId="1" animBg="1"/>
      <p:bldP spid="17" grpId="0" animBg="1"/>
      <p:bldP spid="17" grpId="1" animBg="1"/>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435DEA10-2230-447A-8A11-62C58241DD35}"/>
              </a:ext>
            </a:extLst>
          </p:cNvPr>
          <p:cNvSpPr/>
          <p:nvPr/>
        </p:nvSpPr>
        <p:spPr>
          <a:xfrm rot="10800000">
            <a:off x="3020440" y="930920"/>
            <a:ext cx="9082438" cy="5860401"/>
          </a:xfrm>
          <a:custGeom>
            <a:avLst/>
            <a:gdLst>
              <a:gd name="connsiteX0" fmla="*/ 0 w 9082438"/>
              <a:gd name="connsiteY0" fmla="*/ 0 h 5860401"/>
              <a:gd name="connsiteX1" fmla="*/ 880298 w 9082438"/>
              <a:gd name="connsiteY1" fmla="*/ 0 h 5860401"/>
              <a:gd name="connsiteX2" fmla="*/ 1669771 w 9082438"/>
              <a:gd name="connsiteY2" fmla="*/ 0 h 5860401"/>
              <a:gd name="connsiteX3" fmla="*/ 2095947 w 9082438"/>
              <a:gd name="connsiteY3" fmla="*/ 0 h 5860401"/>
              <a:gd name="connsiteX4" fmla="*/ 2703772 w 9082438"/>
              <a:gd name="connsiteY4" fmla="*/ 0 h 5860401"/>
              <a:gd name="connsiteX5" fmla="*/ 3129948 w 9082438"/>
              <a:gd name="connsiteY5" fmla="*/ 0 h 5860401"/>
              <a:gd name="connsiteX6" fmla="*/ 3919421 w 9082438"/>
              <a:gd name="connsiteY6" fmla="*/ 0 h 5860401"/>
              <a:gd name="connsiteX7" fmla="*/ 4618070 w 9082438"/>
              <a:gd name="connsiteY7" fmla="*/ 0 h 5860401"/>
              <a:gd name="connsiteX8" fmla="*/ 5044246 w 9082438"/>
              <a:gd name="connsiteY8" fmla="*/ 0 h 5860401"/>
              <a:gd name="connsiteX9" fmla="*/ 5742895 w 9082438"/>
              <a:gd name="connsiteY9" fmla="*/ 0 h 5860401"/>
              <a:gd name="connsiteX10" fmla="*/ 6532369 w 9082438"/>
              <a:gd name="connsiteY10" fmla="*/ 0 h 5860401"/>
              <a:gd name="connsiteX11" fmla="*/ 6958545 w 9082438"/>
              <a:gd name="connsiteY11" fmla="*/ 0 h 5860401"/>
              <a:gd name="connsiteX12" fmla="*/ 7475545 w 9082438"/>
              <a:gd name="connsiteY12" fmla="*/ 0 h 5860401"/>
              <a:gd name="connsiteX13" fmla="*/ 8083370 w 9082438"/>
              <a:gd name="connsiteY13" fmla="*/ 0 h 5860401"/>
              <a:gd name="connsiteX14" fmla="*/ 9082438 w 9082438"/>
              <a:gd name="connsiteY14" fmla="*/ 0 h 5860401"/>
              <a:gd name="connsiteX15" fmla="*/ 9082438 w 9082438"/>
              <a:gd name="connsiteY15" fmla="*/ 567961 h 5860401"/>
              <a:gd name="connsiteX16" fmla="*/ 9082438 w 9082438"/>
              <a:gd name="connsiteY16" fmla="*/ 1244105 h 5860401"/>
              <a:gd name="connsiteX17" fmla="*/ 9082438 w 9082438"/>
              <a:gd name="connsiteY17" fmla="*/ 1866157 h 5860401"/>
              <a:gd name="connsiteX18" fmla="*/ 9082438 w 9082438"/>
              <a:gd name="connsiteY18" fmla="*/ 2650484 h 5860401"/>
              <a:gd name="connsiteX19" fmla="*/ 9082438 w 9082438"/>
              <a:gd name="connsiteY19" fmla="*/ 3272536 h 5860401"/>
              <a:gd name="connsiteX20" fmla="*/ 9082438 w 9082438"/>
              <a:gd name="connsiteY20" fmla="*/ 4056863 h 5860401"/>
              <a:gd name="connsiteX21" fmla="*/ 9082438 w 9082438"/>
              <a:gd name="connsiteY21" fmla="*/ 4678915 h 5860401"/>
              <a:gd name="connsiteX22" fmla="*/ 9082438 w 9082438"/>
              <a:gd name="connsiteY22" fmla="*/ 5409150 h 5860401"/>
              <a:gd name="connsiteX23" fmla="*/ 8631187 w 9082438"/>
              <a:gd name="connsiteY23" fmla="*/ 5860401 h 5860401"/>
              <a:gd name="connsiteX24" fmla="*/ 7880938 w 9082438"/>
              <a:gd name="connsiteY24" fmla="*/ 5860401 h 5860401"/>
              <a:gd name="connsiteX25" fmla="*/ 7044376 w 9082438"/>
              <a:gd name="connsiteY25" fmla="*/ 5860401 h 5860401"/>
              <a:gd name="connsiteX26" fmla="*/ 6639375 w 9082438"/>
              <a:gd name="connsiteY26" fmla="*/ 5860401 h 5860401"/>
              <a:gd name="connsiteX27" fmla="*/ 5802813 w 9082438"/>
              <a:gd name="connsiteY27" fmla="*/ 5860401 h 5860401"/>
              <a:gd name="connsiteX28" fmla="*/ 5138876 w 9082438"/>
              <a:gd name="connsiteY28" fmla="*/ 5860401 h 5860401"/>
              <a:gd name="connsiteX29" fmla="*/ 4647562 w 9082438"/>
              <a:gd name="connsiteY29" fmla="*/ 5860401 h 5860401"/>
              <a:gd name="connsiteX30" fmla="*/ 3897313 w 9082438"/>
              <a:gd name="connsiteY30" fmla="*/ 5860401 h 5860401"/>
              <a:gd name="connsiteX31" fmla="*/ 3319687 w 9082438"/>
              <a:gd name="connsiteY31" fmla="*/ 5860401 h 5860401"/>
              <a:gd name="connsiteX32" fmla="*/ 2828374 w 9082438"/>
              <a:gd name="connsiteY32" fmla="*/ 5860401 h 5860401"/>
              <a:gd name="connsiteX33" fmla="*/ 2078124 w 9082438"/>
              <a:gd name="connsiteY33" fmla="*/ 5860401 h 5860401"/>
              <a:gd name="connsiteX34" fmla="*/ 1586811 w 9082438"/>
              <a:gd name="connsiteY34" fmla="*/ 5860401 h 5860401"/>
              <a:gd name="connsiteX35" fmla="*/ 1095497 w 9082438"/>
              <a:gd name="connsiteY35" fmla="*/ 5860401 h 5860401"/>
              <a:gd name="connsiteX36" fmla="*/ 0 w 9082438"/>
              <a:gd name="connsiteY36" fmla="*/ 5860401 h 5860401"/>
              <a:gd name="connsiteX37" fmla="*/ 0 w 9082438"/>
              <a:gd name="connsiteY37" fmla="*/ 5267849 h 5860401"/>
              <a:gd name="connsiteX38" fmla="*/ 0 w 9082438"/>
              <a:gd name="connsiteY38" fmla="*/ 4792506 h 5860401"/>
              <a:gd name="connsiteX39" fmla="*/ 0 w 9082438"/>
              <a:gd name="connsiteY39" fmla="*/ 4258558 h 5860401"/>
              <a:gd name="connsiteX40" fmla="*/ 0 w 9082438"/>
              <a:gd name="connsiteY40" fmla="*/ 3783214 h 5860401"/>
              <a:gd name="connsiteX41" fmla="*/ 0 w 9082438"/>
              <a:gd name="connsiteY41" fmla="*/ 3073455 h 5860401"/>
              <a:gd name="connsiteX42" fmla="*/ 0 w 9082438"/>
              <a:gd name="connsiteY42" fmla="*/ 2422299 h 5860401"/>
              <a:gd name="connsiteX43" fmla="*/ 0 w 9082438"/>
              <a:gd name="connsiteY43" fmla="*/ 1829747 h 5860401"/>
              <a:gd name="connsiteX44" fmla="*/ 0 w 9082438"/>
              <a:gd name="connsiteY44" fmla="*/ 1178592 h 5860401"/>
              <a:gd name="connsiteX45" fmla="*/ 0 w 9082438"/>
              <a:gd name="connsiteY45" fmla="*/ 0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4" fmla="*/ 8053561 w 9082438"/>
              <a:gd name="connsiteY4" fmla="*/ 5860401 h 5860401"/>
              <a:gd name="connsiteX5" fmla="*/ 7562248 w 9082438"/>
              <a:gd name="connsiteY5" fmla="*/ 5860401 h 5860401"/>
              <a:gd name="connsiteX6" fmla="*/ 6984622 w 9082438"/>
              <a:gd name="connsiteY6" fmla="*/ 5860401 h 5860401"/>
              <a:gd name="connsiteX7" fmla="*/ 6579620 w 9082438"/>
              <a:gd name="connsiteY7" fmla="*/ 5860401 h 5860401"/>
              <a:gd name="connsiteX8" fmla="*/ 6174618 w 9082438"/>
              <a:gd name="connsiteY8" fmla="*/ 5860401 h 5860401"/>
              <a:gd name="connsiteX9" fmla="*/ 5683305 w 9082438"/>
              <a:gd name="connsiteY9" fmla="*/ 5860401 h 5860401"/>
              <a:gd name="connsiteX10" fmla="*/ 5191991 w 9082438"/>
              <a:gd name="connsiteY10" fmla="*/ 5860401 h 5860401"/>
              <a:gd name="connsiteX11" fmla="*/ 4786989 w 9082438"/>
              <a:gd name="connsiteY11" fmla="*/ 5860401 h 5860401"/>
              <a:gd name="connsiteX12" fmla="*/ 4036740 w 9082438"/>
              <a:gd name="connsiteY12" fmla="*/ 5860401 h 5860401"/>
              <a:gd name="connsiteX13" fmla="*/ 3286490 w 9082438"/>
              <a:gd name="connsiteY13" fmla="*/ 5860401 h 5860401"/>
              <a:gd name="connsiteX14" fmla="*/ 2708865 w 9082438"/>
              <a:gd name="connsiteY14" fmla="*/ 5860401 h 5860401"/>
              <a:gd name="connsiteX15" fmla="*/ 2303863 w 9082438"/>
              <a:gd name="connsiteY15" fmla="*/ 5860401 h 5860401"/>
              <a:gd name="connsiteX16" fmla="*/ 1553614 w 9082438"/>
              <a:gd name="connsiteY16" fmla="*/ 5860401 h 5860401"/>
              <a:gd name="connsiteX17" fmla="*/ 1148612 w 9082438"/>
              <a:gd name="connsiteY17" fmla="*/ 5860401 h 5860401"/>
              <a:gd name="connsiteX18" fmla="*/ 0 w 9082438"/>
              <a:gd name="connsiteY18" fmla="*/ 5860401 h 5860401"/>
              <a:gd name="connsiteX19" fmla="*/ 0 w 9082438"/>
              <a:gd name="connsiteY19" fmla="*/ 5385057 h 5860401"/>
              <a:gd name="connsiteX20" fmla="*/ 0 w 9082438"/>
              <a:gd name="connsiteY20" fmla="*/ 4733902 h 5860401"/>
              <a:gd name="connsiteX21" fmla="*/ 0 w 9082438"/>
              <a:gd name="connsiteY21" fmla="*/ 4258558 h 5860401"/>
              <a:gd name="connsiteX22" fmla="*/ 0 w 9082438"/>
              <a:gd name="connsiteY22" fmla="*/ 3607402 h 5860401"/>
              <a:gd name="connsiteX23" fmla="*/ 0 w 9082438"/>
              <a:gd name="connsiteY23" fmla="*/ 3014851 h 5860401"/>
              <a:gd name="connsiteX24" fmla="*/ 0 w 9082438"/>
              <a:gd name="connsiteY24" fmla="*/ 2480903 h 5860401"/>
              <a:gd name="connsiteX25" fmla="*/ 0 w 9082438"/>
              <a:gd name="connsiteY25" fmla="*/ 1771143 h 5860401"/>
              <a:gd name="connsiteX26" fmla="*/ 0 w 9082438"/>
              <a:gd name="connsiteY26" fmla="*/ 1237196 h 5860401"/>
              <a:gd name="connsiteX27" fmla="*/ 0 w 9082438"/>
              <a:gd name="connsiteY27" fmla="*/ 0 h 5860401"/>
              <a:gd name="connsiteX28" fmla="*/ 426176 w 9082438"/>
              <a:gd name="connsiteY28" fmla="*/ 0 h 5860401"/>
              <a:gd name="connsiteX29" fmla="*/ 1034001 w 9082438"/>
              <a:gd name="connsiteY29" fmla="*/ 0 h 5860401"/>
              <a:gd name="connsiteX30" fmla="*/ 1641825 w 9082438"/>
              <a:gd name="connsiteY30" fmla="*/ 0 h 5860401"/>
              <a:gd name="connsiteX31" fmla="*/ 2249650 w 9082438"/>
              <a:gd name="connsiteY31" fmla="*/ 0 h 5860401"/>
              <a:gd name="connsiteX32" fmla="*/ 3129948 w 9082438"/>
              <a:gd name="connsiteY32" fmla="*/ 0 h 5860401"/>
              <a:gd name="connsiteX33" fmla="*/ 4010246 w 9082438"/>
              <a:gd name="connsiteY33" fmla="*/ 0 h 5860401"/>
              <a:gd name="connsiteX34" fmla="*/ 4527246 w 9082438"/>
              <a:gd name="connsiteY34" fmla="*/ 0 h 5860401"/>
              <a:gd name="connsiteX35" fmla="*/ 5225895 w 9082438"/>
              <a:gd name="connsiteY35" fmla="*/ 0 h 5860401"/>
              <a:gd name="connsiteX36" fmla="*/ 6015369 w 9082438"/>
              <a:gd name="connsiteY36" fmla="*/ 0 h 5860401"/>
              <a:gd name="connsiteX37" fmla="*/ 6804842 w 9082438"/>
              <a:gd name="connsiteY37" fmla="*/ 0 h 5860401"/>
              <a:gd name="connsiteX38" fmla="*/ 7594315 w 9082438"/>
              <a:gd name="connsiteY38" fmla="*/ 0 h 5860401"/>
              <a:gd name="connsiteX39" fmla="*/ 8383789 w 9082438"/>
              <a:gd name="connsiteY39" fmla="*/ 0 h 5860401"/>
              <a:gd name="connsiteX40" fmla="*/ 9082438 w 9082438"/>
              <a:gd name="connsiteY40" fmla="*/ 0 h 5860401"/>
              <a:gd name="connsiteX41" fmla="*/ 9082438 w 9082438"/>
              <a:gd name="connsiteY41" fmla="*/ 784327 h 5860401"/>
              <a:gd name="connsiteX42" fmla="*/ 9082438 w 9082438"/>
              <a:gd name="connsiteY42" fmla="*/ 1298196 h 5860401"/>
              <a:gd name="connsiteX43" fmla="*/ 9082438 w 9082438"/>
              <a:gd name="connsiteY43" fmla="*/ 2082523 h 5860401"/>
              <a:gd name="connsiteX44" fmla="*/ 9082438 w 9082438"/>
              <a:gd name="connsiteY44" fmla="*/ 2758667 h 5860401"/>
              <a:gd name="connsiteX45" fmla="*/ 9082438 w 9082438"/>
              <a:gd name="connsiteY45" fmla="*/ 3272536 h 5860401"/>
              <a:gd name="connsiteX46" fmla="*/ 9082438 w 9082438"/>
              <a:gd name="connsiteY46" fmla="*/ 3894588 h 5860401"/>
              <a:gd name="connsiteX47" fmla="*/ 9082438 w 9082438"/>
              <a:gd name="connsiteY47" fmla="*/ 4624823 h 5860401"/>
              <a:gd name="connsiteX48" fmla="*/ 9082438 w 9082438"/>
              <a:gd name="connsiteY48" fmla="*/ 5409150 h 586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082438" h="5860401" stroke="0" extrusionOk="0">
                <a:moveTo>
                  <a:pt x="0" y="0"/>
                </a:moveTo>
                <a:cubicBezTo>
                  <a:pt x="358737" y="34510"/>
                  <a:pt x="644177" y="-18872"/>
                  <a:pt x="880298" y="0"/>
                </a:cubicBezTo>
                <a:cubicBezTo>
                  <a:pt x="1116419" y="18872"/>
                  <a:pt x="1479917" y="-31096"/>
                  <a:pt x="1669771" y="0"/>
                </a:cubicBezTo>
                <a:cubicBezTo>
                  <a:pt x="1859625" y="31096"/>
                  <a:pt x="1959351" y="4308"/>
                  <a:pt x="2095947" y="0"/>
                </a:cubicBezTo>
                <a:cubicBezTo>
                  <a:pt x="2232543" y="-4308"/>
                  <a:pt x="2414952" y="19586"/>
                  <a:pt x="2703772" y="0"/>
                </a:cubicBezTo>
                <a:cubicBezTo>
                  <a:pt x="2992592" y="-19586"/>
                  <a:pt x="2952144" y="-14868"/>
                  <a:pt x="3129948" y="0"/>
                </a:cubicBezTo>
                <a:cubicBezTo>
                  <a:pt x="3307752" y="14868"/>
                  <a:pt x="3588824" y="9828"/>
                  <a:pt x="3919421" y="0"/>
                </a:cubicBezTo>
                <a:cubicBezTo>
                  <a:pt x="4250018" y="-9828"/>
                  <a:pt x="4315772" y="-32304"/>
                  <a:pt x="4618070" y="0"/>
                </a:cubicBezTo>
                <a:cubicBezTo>
                  <a:pt x="4920368" y="32304"/>
                  <a:pt x="4953700" y="20272"/>
                  <a:pt x="5044246" y="0"/>
                </a:cubicBezTo>
                <a:cubicBezTo>
                  <a:pt x="5134792" y="-20272"/>
                  <a:pt x="5432715" y="17462"/>
                  <a:pt x="5742895" y="0"/>
                </a:cubicBezTo>
                <a:cubicBezTo>
                  <a:pt x="6053075" y="-17462"/>
                  <a:pt x="6150309" y="-29549"/>
                  <a:pt x="6532369" y="0"/>
                </a:cubicBezTo>
                <a:cubicBezTo>
                  <a:pt x="6914429" y="29549"/>
                  <a:pt x="6832735" y="-19440"/>
                  <a:pt x="6958545" y="0"/>
                </a:cubicBezTo>
                <a:cubicBezTo>
                  <a:pt x="7084355" y="19440"/>
                  <a:pt x="7226631" y="-6650"/>
                  <a:pt x="7475545" y="0"/>
                </a:cubicBezTo>
                <a:cubicBezTo>
                  <a:pt x="7724459" y="6650"/>
                  <a:pt x="7870829" y="-27362"/>
                  <a:pt x="8083370" y="0"/>
                </a:cubicBezTo>
                <a:cubicBezTo>
                  <a:pt x="8295912" y="27362"/>
                  <a:pt x="8584480" y="-40359"/>
                  <a:pt x="9082438" y="0"/>
                </a:cubicBezTo>
                <a:cubicBezTo>
                  <a:pt x="9064741" y="131103"/>
                  <a:pt x="9085195" y="424179"/>
                  <a:pt x="9082438" y="567961"/>
                </a:cubicBezTo>
                <a:cubicBezTo>
                  <a:pt x="9079681" y="711743"/>
                  <a:pt x="9113524" y="1034165"/>
                  <a:pt x="9082438" y="1244105"/>
                </a:cubicBezTo>
                <a:cubicBezTo>
                  <a:pt x="9051352" y="1454045"/>
                  <a:pt x="9074283" y="1648100"/>
                  <a:pt x="9082438" y="1866157"/>
                </a:cubicBezTo>
                <a:cubicBezTo>
                  <a:pt x="9090593" y="2084214"/>
                  <a:pt x="9115547" y="2428902"/>
                  <a:pt x="9082438" y="2650484"/>
                </a:cubicBezTo>
                <a:cubicBezTo>
                  <a:pt x="9049329" y="2872066"/>
                  <a:pt x="9108763" y="2998174"/>
                  <a:pt x="9082438" y="3272536"/>
                </a:cubicBezTo>
                <a:cubicBezTo>
                  <a:pt x="9056113" y="3546898"/>
                  <a:pt x="9072118" y="3897169"/>
                  <a:pt x="9082438" y="4056863"/>
                </a:cubicBezTo>
                <a:cubicBezTo>
                  <a:pt x="9092758" y="4216557"/>
                  <a:pt x="9085243" y="4536492"/>
                  <a:pt x="9082438" y="4678915"/>
                </a:cubicBezTo>
                <a:cubicBezTo>
                  <a:pt x="9079633" y="4821338"/>
                  <a:pt x="9082872" y="5095375"/>
                  <a:pt x="9082438" y="5409150"/>
                </a:cubicBezTo>
                <a:cubicBezTo>
                  <a:pt x="8905161" y="5576212"/>
                  <a:pt x="8837150" y="5629856"/>
                  <a:pt x="8631187" y="5860401"/>
                </a:cubicBezTo>
                <a:cubicBezTo>
                  <a:pt x="8409617" y="5848765"/>
                  <a:pt x="8214730" y="5893378"/>
                  <a:pt x="7880938" y="5860401"/>
                </a:cubicBezTo>
                <a:cubicBezTo>
                  <a:pt x="7547146" y="5827424"/>
                  <a:pt x="7262271" y="5844960"/>
                  <a:pt x="7044376" y="5860401"/>
                </a:cubicBezTo>
                <a:cubicBezTo>
                  <a:pt x="6826481" y="5875842"/>
                  <a:pt x="6771459" y="5864966"/>
                  <a:pt x="6639375" y="5860401"/>
                </a:cubicBezTo>
                <a:cubicBezTo>
                  <a:pt x="6507291" y="5855836"/>
                  <a:pt x="6165327" y="5866359"/>
                  <a:pt x="5802813" y="5860401"/>
                </a:cubicBezTo>
                <a:cubicBezTo>
                  <a:pt x="5440299" y="5854443"/>
                  <a:pt x="5299165" y="5853659"/>
                  <a:pt x="5138876" y="5860401"/>
                </a:cubicBezTo>
                <a:cubicBezTo>
                  <a:pt x="4978587" y="5867143"/>
                  <a:pt x="4788576" y="5864599"/>
                  <a:pt x="4647562" y="5860401"/>
                </a:cubicBezTo>
                <a:cubicBezTo>
                  <a:pt x="4506548" y="5856203"/>
                  <a:pt x="4073439" y="5826287"/>
                  <a:pt x="3897313" y="5860401"/>
                </a:cubicBezTo>
                <a:cubicBezTo>
                  <a:pt x="3721187" y="5894515"/>
                  <a:pt x="3499385" y="5883915"/>
                  <a:pt x="3319687" y="5860401"/>
                </a:cubicBezTo>
                <a:cubicBezTo>
                  <a:pt x="3139989" y="5836887"/>
                  <a:pt x="3038362" y="5851242"/>
                  <a:pt x="2828374" y="5860401"/>
                </a:cubicBezTo>
                <a:cubicBezTo>
                  <a:pt x="2618386" y="5869560"/>
                  <a:pt x="2359449" y="5891291"/>
                  <a:pt x="2078124" y="5860401"/>
                </a:cubicBezTo>
                <a:cubicBezTo>
                  <a:pt x="1796799" y="5829512"/>
                  <a:pt x="1755797" y="5881355"/>
                  <a:pt x="1586811" y="5860401"/>
                </a:cubicBezTo>
                <a:cubicBezTo>
                  <a:pt x="1417825" y="5839447"/>
                  <a:pt x="1305644" y="5837531"/>
                  <a:pt x="1095497" y="5860401"/>
                </a:cubicBezTo>
                <a:cubicBezTo>
                  <a:pt x="885350" y="5883271"/>
                  <a:pt x="357605" y="5825786"/>
                  <a:pt x="0" y="5860401"/>
                </a:cubicBezTo>
                <a:cubicBezTo>
                  <a:pt x="-25911" y="5640727"/>
                  <a:pt x="13308" y="5420180"/>
                  <a:pt x="0" y="5267849"/>
                </a:cubicBezTo>
                <a:cubicBezTo>
                  <a:pt x="-13308" y="5115518"/>
                  <a:pt x="-1796" y="4936378"/>
                  <a:pt x="0" y="4792506"/>
                </a:cubicBezTo>
                <a:cubicBezTo>
                  <a:pt x="1796" y="4648634"/>
                  <a:pt x="16139" y="4483571"/>
                  <a:pt x="0" y="4258558"/>
                </a:cubicBezTo>
                <a:cubicBezTo>
                  <a:pt x="-16139" y="4033545"/>
                  <a:pt x="-7971" y="3899296"/>
                  <a:pt x="0" y="3783214"/>
                </a:cubicBezTo>
                <a:cubicBezTo>
                  <a:pt x="7971" y="3667132"/>
                  <a:pt x="-26059" y="3247563"/>
                  <a:pt x="0" y="3073455"/>
                </a:cubicBezTo>
                <a:cubicBezTo>
                  <a:pt x="26059" y="2899347"/>
                  <a:pt x="-11133" y="2724538"/>
                  <a:pt x="0" y="2422299"/>
                </a:cubicBezTo>
                <a:cubicBezTo>
                  <a:pt x="11133" y="2120060"/>
                  <a:pt x="17498" y="2103613"/>
                  <a:pt x="0" y="1829747"/>
                </a:cubicBezTo>
                <a:cubicBezTo>
                  <a:pt x="-17498" y="1555881"/>
                  <a:pt x="-11151" y="1357769"/>
                  <a:pt x="0" y="1178592"/>
                </a:cubicBezTo>
                <a:cubicBezTo>
                  <a:pt x="11151" y="999416"/>
                  <a:pt x="-55074" y="479081"/>
                  <a:pt x="0" y="0"/>
                </a:cubicBezTo>
                <a:close/>
              </a:path>
              <a:path w="9082438" h="5860401" fill="darkenLess" stroke="0" extrusionOk="0">
                <a:moveTo>
                  <a:pt x="8631187" y="5860401"/>
                </a:moveTo>
                <a:cubicBezTo>
                  <a:pt x="8645587" y="5737798"/>
                  <a:pt x="8670925" y="5670367"/>
                  <a:pt x="8721437" y="5499400"/>
                </a:cubicBezTo>
                <a:cubicBezTo>
                  <a:pt x="8799104" y="5494645"/>
                  <a:pt x="9007061" y="5439273"/>
                  <a:pt x="9082438" y="5409150"/>
                </a:cubicBezTo>
                <a:cubicBezTo>
                  <a:pt x="8870524" y="5581178"/>
                  <a:pt x="8839300" y="5635250"/>
                  <a:pt x="8631187" y="5860401"/>
                </a:cubicBezTo>
                <a:close/>
              </a:path>
              <a:path w="9082438" h="5860401" fill="none" extrusionOk="0">
                <a:moveTo>
                  <a:pt x="8631187" y="5860401"/>
                </a:moveTo>
                <a:cubicBezTo>
                  <a:pt x="8655558" y="5712089"/>
                  <a:pt x="8676506" y="5603009"/>
                  <a:pt x="8721437" y="5499400"/>
                </a:cubicBezTo>
                <a:cubicBezTo>
                  <a:pt x="8888571" y="5442281"/>
                  <a:pt x="8959181" y="5448502"/>
                  <a:pt x="9082438" y="5409150"/>
                </a:cubicBezTo>
                <a:cubicBezTo>
                  <a:pt x="8888518" y="5596234"/>
                  <a:pt x="8820787" y="5674592"/>
                  <a:pt x="8631187" y="5860401"/>
                </a:cubicBezTo>
                <a:cubicBezTo>
                  <a:pt x="8508844" y="5879922"/>
                  <a:pt x="8302127" y="5832799"/>
                  <a:pt x="8053561" y="5860401"/>
                </a:cubicBezTo>
                <a:cubicBezTo>
                  <a:pt x="7804995" y="5888003"/>
                  <a:pt x="7728449" y="5840378"/>
                  <a:pt x="7562248" y="5860401"/>
                </a:cubicBezTo>
                <a:cubicBezTo>
                  <a:pt x="7396047" y="5880424"/>
                  <a:pt x="7222921" y="5865642"/>
                  <a:pt x="6984622" y="5860401"/>
                </a:cubicBezTo>
                <a:cubicBezTo>
                  <a:pt x="6746323" y="5855160"/>
                  <a:pt x="6760673" y="5870206"/>
                  <a:pt x="6579620" y="5860401"/>
                </a:cubicBezTo>
                <a:cubicBezTo>
                  <a:pt x="6398567" y="5850596"/>
                  <a:pt x="6280343" y="5840360"/>
                  <a:pt x="6174618" y="5860401"/>
                </a:cubicBezTo>
                <a:cubicBezTo>
                  <a:pt x="6068893" y="5880442"/>
                  <a:pt x="5877076" y="5862157"/>
                  <a:pt x="5683305" y="5860401"/>
                </a:cubicBezTo>
                <a:cubicBezTo>
                  <a:pt x="5489534" y="5858645"/>
                  <a:pt x="5394152" y="5855785"/>
                  <a:pt x="5191991" y="5860401"/>
                </a:cubicBezTo>
                <a:cubicBezTo>
                  <a:pt x="4989830" y="5865017"/>
                  <a:pt x="4934382" y="5879925"/>
                  <a:pt x="4786989" y="5860401"/>
                </a:cubicBezTo>
                <a:cubicBezTo>
                  <a:pt x="4639596" y="5840877"/>
                  <a:pt x="4229439" y="5857333"/>
                  <a:pt x="4036740" y="5860401"/>
                </a:cubicBezTo>
                <a:cubicBezTo>
                  <a:pt x="3844041" y="5863469"/>
                  <a:pt x="3657455" y="5882220"/>
                  <a:pt x="3286490" y="5860401"/>
                </a:cubicBezTo>
                <a:cubicBezTo>
                  <a:pt x="2915525" y="5838583"/>
                  <a:pt x="2913089" y="5881388"/>
                  <a:pt x="2708865" y="5860401"/>
                </a:cubicBezTo>
                <a:cubicBezTo>
                  <a:pt x="2504642" y="5839414"/>
                  <a:pt x="2475945" y="5861915"/>
                  <a:pt x="2303863" y="5860401"/>
                </a:cubicBezTo>
                <a:cubicBezTo>
                  <a:pt x="2131781" y="5858887"/>
                  <a:pt x="1825248" y="5825932"/>
                  <a:pt x="1553614" y="5860401"/>
                </a:cubicBezTo>
                <a:cubicBezTo>
                  <a:pt x="1281980" y="5894870"/>
                  <a:pt x="1322455" y="5875925"/>
                  <a:pt x="1148612" y="5860401"/>
                </a:cubicBezTo>
                <a:cubicBezTo>
                  <a:pt x="974769" y="5844877"/>
                  <a:pt x="530602" y="5861963"/>
                  <a:pt x="0" y="5860401"/>
                </a:cubicBezTo>
                <a:cubicBezTo>
                  <a:pt x="10670" y="5761708"/>
                  <a:pt x="249" y="5595661"/>
                  <a:pt x="0" y="5385057"/>
                </a:cubicBezTo>
                <a:cubicBezTo>
                  <a:pt x="-249" y="5174453"/>
                  <a:pt x="4736" y="4977944"/>
                  <a:pt x="0" y="4733902"/>
                </a:cubicBezTo>
                <a:cubicBezTo>
                  <a:pt x="-4736" y="4489861"/>
                  <a:pt x="-1932" y="4416479"/>
                  <a:pt x="0" y="4258558"/>
                </a:cubicBezTo>
                <a:cubicBezTo>
                  <a:pt x="1932" y="4100637"/>
                  <a:pt x="-13901" y="3878643"/>
                  <a:pt x="0" y="3607402"/>
                </a:cubicBezTo>
                <a:cubicBezTo>
                  <a:pt x="13901" y="3336161"/>
                  <a:pt x="18177" y="3150258"/>
                  <a:pt x="0" y="3014851"/>
                </a:cubicBezTo>
                <a:cubicBezTo>
                  <a:pt x="-18177" y="2879444"/>
                  <a:pt x="-20900" y="2731000"/>
                  <a:pt x="0" y="2480903"/>
                </a:cubicBezTo>
                <a:cubicBezTo>
                  <a:pt x="20900" y="2230806"/>
                  <a:pt x="-12010" y="1992037"/>
                  <a:pt x="0" y="1771143"/>
                </a:cubicBezTo>
                <a:cubicBezTo>
                  <a:pt x="12010" y="1550249"/>
                  <a:pt x="-1472" y="1364723"/>
                  <a:pt x="0" y="1237196"/>
                </a:cubicBezTo>
                <a:cubicBezTo>
                  <a:pt x="1472" y="1109669"/>
                  <a:pt x="-45082" y="320561"/>
                  <a:pt x="0" y="0"/>
                </a:cubicBezTo>
                <a:cubicBezTo>
                  <a:pt x="105568" y="4020"/>
                  <a:pt x="302289" y="2878"/>
                  <a:pt x="426176" y="0"/>
                </a:cubicBezTo>
                <a:cubicBezTo>
                  <a:pt x="550063" y="-2878"/>
                  <a:pt x="886271" y="24342"/>
                  <a:pt x="1034001" y="0"/>
                </a:cubicBezTo>
                <a:cubicBezTo>
                  <a:pt x="1181732" y="-24342"/>
                  <a:pt x="1506828" y="-2520"/>
                  <a:pt x="1641825" y="0"/>
                </a:cubicBezTo>
                <a:cubicBezTo>
                  <a:pt x="1776822" y="2520"/>
                  <a:pt x="2041711" y="22098"/>
                  <a:pt x="2249650" y="0"/>
                </a:cubicBezTo>
                <a:cubicBezTo>
                  <a:pt x="2457590" y="-22098"/>
                  <a:pt x="2690060" y="33564"/>
                  <a:pt x="3129948" y="0"/>
                </a:cubicBezTo>
                <a:cubicBezTo>
                  <a:pt x="3569836" y="-33564"/>
                  <a:pt x="3594315" y="33630"/>
                  <a:pt x="4010246" y="0"/>
                </a:cubicBezTo>
                <a:cubicBezTo>
                  <a:pt x="4426177" y="-33630"/>
                  <a:pt x="4361113" y="-16527"/>
                  <a:pt x="4527246" y="0"/>
                </a:cubicBezTo>
                <a:cubicBezTo>
                  <a:pt x="4693379" y="16527"/>
                  <a:pt x="4902068" y="29453"/>
                  <a:pt x="5225895" y="0"/>
                </a:cubicBezTo>
                <a:cubicBezTo>
                  <a:pt x="5549722" y="-29453"/>
                  <a:pt x="5629005" y="31715"/>
                  <a:pt x="6015369" y="0"/>
                </a:cubicBezTo>
                <a:cubicBezTo>
                  <a:pt x="6401733" y="-31715"/>
                  <a:pt x="6622405" y="-27083"/>
                  <a:pt x="6804842" y="0"/>
                </a:cubicBezTo>
                <a:cubicBezTo>
                  <a:pt x="6987279" y="27083"/>
                  <a:pt x="7243620" y="-27430"/>
                  <a:pt x="7594315" y="0"/>
                </a:cubicBezTo>
                <a:cubicBezTo>
                  <a:pt x="7945010" y="27430"/>
                  <a:pt x="8203253" y="3085"/>
                  <a:pt x="8383789" y="0"/>
                </a:cubicBezTo>
                <a:cubicBezTo>
                  <a:pt x="8564325" y="-3085"/>
                  <a:pt x="8886026" y="-11087"/>
                  <a:pt x="9082438" y="0"/>
                </a:cubicBezTo>
                <a:cubicBezTo>
                  <a:pt x="9079368" y="197213"/>
                  <a:pt x="9076379" y="592503"/>
                  <a:pt x="9082438" y="784327"/>
                </a:cubicBezTo>
                <a:cubicBezTo>
                  <a:pt x="9088497" y="976151"/>
                  <a:pt x="9078031" y="1191004"/>
                  <a:pt x="9082438" y="1298196"/>
                </a:cubicBezTo>
                <a:cubicBezTo>
                  <a:pt x="9086845" y="1405388"/>
                  <a:pt x="9086970" y="1816912"/>
                  <a:pt x="9082438" y="2082523"/>
                </a:cubicBezTo>
                <a:cubicBezTo>
                  <a:pt x="9077906" y="2348134"/>
                  <a:pt x="9062173" y="2577783"/>
                  <a:pt x="9082438" y="2758667"/>
                </a:cubicBezTo>
                <a:cubicBezTo>
                  <a:pt x="9102703" y="2939551"/>
                  <a:pt x="9103398" y="3124279"/>
                  <a:pt x="9082438" y="3272536"/>
                </a:cubicBezTo>
                <a:cubicBezTo>
                  <a:pt x="9061478" y="3420793"/>
                  <a:pt x="9065878" y="3653482"/>
                  <a:pt x="9082438" y="3894588"/>
                </a:cubicBezTo>
                <a:cubicBezTo>
                  <a:pt x="9098998" y="4135694"/>
                  <a:pt x="9063128" y="4345818"/>
                  <a:pt x="9082438" y="4624823"/>
                </a:cubicBezTo>
                <a:cubicBezTo>
                  <a:pt x="9101748" y="4903828"/>
                  <a:pt x="9067404" y="5158336"/>
                  <a:pt x="9082438" y="5409150"/>
                </a:cubicBezTo>
              </a:path>
            </a:pathLst>
          </a:custGeom>
          <a:noFill/>
          <a:ln w="38100">
            <a:solidFill>
              <a:schemeClr val="accent1">
                <a:lumMod val="75000"/>
              </a:schemeClr>
            </a:solidFill>
            <a:extLst>
              <a:ext uri="{C807C97D-BFC1-408E-A445-0C87EB9F89A2}">
                <ask:lineSketchStyleProps xmlns:ask="http://schemas.microsoft.com/office/drawing/2018/sketchyshapes" sd="387729637">
                  <a:prstGeom prst="foldedCorner">
                    <a:avLst>
                      <a:gd name="adj" fmla="val 77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F2BF97-60F5-486C-BAC0-A5BB6EC4A6FD}"/>
              </a:ext>
            </a:extLst>
          </p:cNvPr>
          <p:cNvSpPr/>
          <p:nvPr/>
        </p:nvSpPr>
        <p:spPr>
          <a:xfrm>
            <a:off x="3451059" y="883479"/>
            <a:ext cx="3477234" cy="369332"/>
          </a:xfrm>
          <a:prstGeom prst="rect">
            <a:avLst/>
          </a:prstGeom>
        </p:spPr>
        <p:txBody>
          <a:bodyPr wrap="none">
            <a:spAutoFit/>
          </a:bodyPr>
          <a:lstStyle/>
          <a:p>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endParaRPr lang="en-US" dirty="0"/>
          </a:p>
        </p:txBody>
      </p:sp>
      <p:sp>
        <p:nvSpPr>
          <p:cNvPr id="7" name="Rectangle 6">
            <a:extLst>
              <a:ext uri="{FF2B5EF4-FFF2-40B4-BE49-F238E27FC236}">
                <a16:creationId xmlns:a16="http://schemas.microsoft.com/office/drawing/2014/main" id="{853E78B9-42D9-4BC1-A581-4EC6DF6B506C}"/>
              </a:ext>
            </a:extLst>
          </p:cNvPr>
          <p:cNvSpPr/>
          <p:nvPr/>
        </p:nvSpPr>
        <p:spPr>
          <a:xfrm>
            <a:off x="3084062" y="1252812"/>
            <a:ext cx="8993637" cy="5524589"/>
          </a:xfrm>
          <a:prstGeom prst="rect">
            <a:avLst/>
          </a:prstGeom>
        </p:spPr>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1626938793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nbf</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iat</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application/vnd.oci.image.manifest.v1+json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"sha256:3351c53952446db17d21b86cfe5829ae70f823aff5d410fbf09dff820a39ab55"</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528</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a:t>
            </a:r>
            <a:r>
              <a:rPr lang="en-US" sz="1400" dirty="0" err="1">
                <a:solidFill>
                  <a:srgbClr val="A31515"/>
                </a:solidFill>
                <a:latin typeface="Consolas" panose="020B0609020204030204" pitchFamily="49" charset="0"/>
              </a:rPr>
              <a:t>net-monitor:latest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"registry.wabbit-networks.com/net-monitor :v1"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 ,</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"signature"</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typ</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"x509"</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000" dirty="0">
                <a:solidFill>
                  <a:srgbClr val="A31515"/>
                </a:solidFill>
                <a:latin typeface="Consolas" panose="020B0609020204030204" pitchFamily="49" charset="0"/>
              </a:rPr>
              <a:t>uFKaCyQ4MtVHemfLVq5gYZyeiClS20tksXzP7hhpeqqjCNK9DiHnoDpkq91sutLqd1o6RCxpfFVuGXy20oqRu1/ZoXXAVC3y7lS6z/wqJ4VDBKSj/H6xyYn7pH3GE8GHR6kjFPqrGsl/OS4yYH2oNXEm9W8Pju2wC381+FCgf4LNf7k6u2Uf4Fb0/Fl40qzvr0m2Fv5pXtRY+wdJctqJb+t408VcXJkNj0U7xoOe0zUr3l1A6xLYqjd0ZY08JBQ8FQul0Vpxrmg0Xdtwd/wEolvia48lxD1x7yphW5bFvJOTd62rOJgd4uI7jYJF3ZLmwjY+geMk5e6Wkp5OyXGjXw=="</a:t>
            </a:r>
            <a:r>
              <a:rPr lang="en-US" sz="10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alg</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"RS256"</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"x5c"</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MIIDmzCCAoOgAwIBAgIUFSzsIT4/pKtGzywuZWWE7ydiLBIwDQYJKoZIhvcNAQELBQAwXTELMAkGA1UEBhMCQVUxEzARBgNVBAgMClNvbWUtU3RhdGUxITAfBgNVBAoMGEludGVybmV0IFdpZGdpdHMgUHR5IEx0ZDEWMBQGA1UEAwwNKi5leGFtcGxlLmNvbTAeFw0yMDA3MjIwMzA2MTBaFw0yMTA3MjIwMzA2MTBaMF0xCzAJBgNVBAYTAkFVMRMwEQYDVQQIDApTb21lLVN0YXRlMSEwHwYDVQQKDBhJbnRlcm5ldCBXaWRnaXRzIFB0eSBMdGQxFjAUBgNVBAMMDSouZXhhbXBsZS5jb20wggEiMA0GCSqGSIb3DQEBAQUAA4IBDwAwggEKAoIBAQDM0MNLy/f1SyRM0ZQu3AtJnCU3O5x8nnOeV1mySmZNr2SCqR8+jENAoKE5FrrSi2ffMnFPP/7DqGnbb9+b1nD9ucFNsI1iW7IrF/GlqOM7jJhUMNnOyatz8mddtQgXr3SZ9bigbc/lxuVGacvi64DewoWzMFr4ZMGq8ik7aDnHryUDwXJFE+KGNbsReO1ePqKmPiLvkLG4sBTqeTuCk+Grrr5t1COujwuFWfhMjmRfq34QGqUZ3SHJYXPzOAxgV3fCmBP9IgHuSv/b1udx5Htf1BV7WlARtXfE216…"</a:t>
            </a:r>
            <a:endParaRPr lang="en-US" sz="11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a:t>
            </a:r>
          </a:p>
        </p:txBody>
      </p:sp>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Signature</a:t>
            </a:r>
          </a:p>
        </p:txBody>
      </p:sp>
    </p:spTree>
    <p:extLst>
      <p:ext uri="{BB962C8B-B14F-4D97-AF65-F5344CB8AC3E}">
        <p14:creationId xmlns:p14="http://schemas.microsoft.com/office/powerpoint/2010/main" val="324630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B42D5F-2243-4C70-9578-2488F7B44C28}"/>
              </a:ext>
            </a:extLst>
          </p:cNvPr>
          <p:cNvSpPr>
            <a:spLocks noGrp="1"/>
          </p:cNvSpPr>
          <p:nvPr>
            <p:ph sz="quarter" idx="10"/>
          </p:nvPr>
        </p:nvSpPr>
        <p:spPr/>
        <p:txBody>
          <a:bodyPr/>
          <a:lstStyle/>
          <a:p>
            <a:r>
              <a:rPr lang="en-US" dirty="0"/>
              <a:t>Persisted as an OCI Artifact</a:t>
            </a:r>
          </a:p>
          <a:p>
            <a:pPr marL="0" indent="0">
              <a:buNone/>
            </a:pPr>
            <a:r>
              <a:rPr lang="en-US" sz="1600" dirty="0">
                <a:solidFill>
                  <a:srgbClr val="0451A5"/>
                </a:solidFill>
                <a:latin typeface="Consolas" panose="020B0609020204030204" pitchFamily="49" charset="0"/>
              </a:rPr>
              <a:t>	"</a:t>
            </a:r>
            <a:r>
              <a:rPr lang="en-US" sz="1600" dirty="0" err="1">
                <a:solidFill>
                  <a:srgbClr val="0451A5"/>
                </a:solidFill>
                <a:latin typeface="Consolas" panose="020B0609020204030204" pitchFamily="49" charset="0"/>
              </a:rPr>
              <a:t>config.mediaType</a:t>
            </a:r>
            <a:r>
              <a:rPr lang="en-US" sz="1600" dirty="0">
                <a:solidFill>
                  <a:srgbClr val="0451A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"application/vnd.cncf.notary.config.v2+json"</a:t>
            </a:r>
            <a:endParaRPr lang="en-US" sz="1600" dirty="0">
              <a:solidFill>
                <a:srgbClr val="000000"/>
              </a:solidFill>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3F3D2F13-D83F-48B7-A776-534881B4660A}"/>
              </a:ext>
            </a:extLst>
          </p:cNvPr>
          <p:cNvSpPr>
            <a:spLocks noGrp="1"/>
          </p:cNvSpPr>
          <p:nvPr>
            <p:ph type="title"/>
          </p:nvPr>
        </p:nvSpPr>
        <p:spPr/>
        <p:txBody>
          <a:bodyPr/>
          <a:lstStyle/>
          <a:p>
            <a:endParaRPr lang="en-US"/>
          </a:p>
        </p:txBody>
      </p:sp>
      <p:sp>
        <p:nvSpPr>
          <p:cNvPr id="5" name="Rectangle 4">
            <a:extLst>
              <a:ext uri="{FF2B5EF4-FFF2-40B4-BE49-F238E27FC236}">
                <a16:creationId xmlns:a16="http://schemas.microsoft.com/office/drawing/2014/main" id="{48DB11F6-E1FC-478D-9CBD-F3FA11B7612A}"/>
              </a:ext>
            </a:extLst>
          </p:cNvPr>
          <p:cNvSpPr/>
          <p:nvPr/>
        </p:nvSpPr>
        <p:spPr>
          <a:xfrm>
            <a:off x="3147060" y="3714826"/>
            <a:ext cx="8961120" cy="2246769"/>
          </a:xfrm>
          <a:prstGeom prst="rect">
            <a:avLst/>
          </a:prstGeom>
        </p:spPr>
        <p:txBody>
          <a:bodyPr wrap="square">
            <a:spAutoFit/>
          </a:bodyPr>
          <a:lstStyle/>
          <a:p>
            <a:r>
              <a:rPr lang="en-US" sz="1400" b="1" dirty="0">
                <a:solidFill>
                  <a:srgbClr val="000000"/>
                </a:solidFill>
                <a:latin typeface="Consolas" panose="020B0609020204030204" pitchFamily="49" charset="0"/>
              </a:rPr>
              <a:t>OCI Manifest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schemaVersion</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2</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"config"</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"application/vnd.cncf.notary.config.v2+json"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"sha256:c7848182f2c817415f0de63206f9e4220012cbb0bdb750c2ecf8020350239814"</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1906</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"layers"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4" name="Rectangle 3">
            <a:extLst>
              <a:ext uri="{FF2B5EF4-FFF2-40B4-BE49-F238E27FC236}">
                <a16:creationId xmlns:a16="http://schemas.microsoft.com/office/drawing/2014/main" id="{1BEF66C5-DC84-45A4-AD31-30E561AE6972}"/>
              </a:ext>
            </a:extLst>
          </p:cNvPr>
          <p:cNvSpPr/>
          <p:nvPr/>
        </p:nvSpPr>
        <p:spPr>
          <a:xfrm>
            <a:off x="3147060" y="2313829"/>
            <a:ext cx="9044940" cy="523220"/>
          </a:xfrm>
          <a:prstGeom prst="rect">
            <a:avLst/>
          </a:prstGeom>
        </p:spPr>
        <p:txBody>
          <a:bodyPr wrap="square">
            <a:spAutoFit/>
          </a:bodyPr>
          <a:lstStyle/>
          <a:p>
            <a:r>
              <a:rPr lang="en-US" sz="1400" dirty="0" err="1">
                <a:solidFill>
                  <a:srgbClr val="000000"/>
                </a:solidFill>
                <a:latin typeface="Consolas" panose="020B0609020204030204" pitchFamily="49" charset="0"/>
              </a:rPr>
              <a:t>oras</a:t>
            </a:r>
            <a:r>
              <a:rPr lang="en-US" sz="1400" dirty="0">
                <a:solidFill>
                  <a:srgbClr val="000000"/>
                </a:solidFill>
                <a:latin typeface="Consolas" panose="020B0609020204030204" pitchFamily="49" charset="0"/>
              </a:rPr>
              <a:t> push registry.wabbit-networks.com/net-monitor:v1 \ </a:t>
            </a:r>
          </a:p>
          <a:p>
            <a:r>
              <a:rPr lang="en-US" sz="1400" dirty="0">
                <a:solidFill>
                  <a:srgbClr val="000000"/>
                </a:solidFill>
                <a:latin typeface="Consolas" panose="020B0609020204030204" pitchFamily="49" charset="0"/>
              </a:rPr>
              <a:t>  --manifest-config </a:t>
            </a:r>
            <a:r>
              <a:rPr lang="en-US" sz="1400" b="1" dirty="0" err="1">
                <a:solidFill>
                  <a:srgbClr val="000000"/>
                </a:solidFill>
                <a:latin typeface="Consolas" panose="020B0609020204030204" pitchFamily="49" charset="0"/>
              </a:rPr>
              <a:t>net-monitor.signature.json</a:t>
            </a:r>
            <a:r>
              <a:rPr lang="en-US" sz="1400" dirty="0" err="1">
                <a:solidFill>
                  <a:srgbClr val="000000"/>
                </a:solidFill>
                <a:latin typeface="Consolas" panose="020B0609020204030204" pitchFamily="49" charset="0"/>
              </a:rPr>
              <a:t>:</a:t>
            </a:r>
            <a:r>
              <a:rPr lang="en-US" sz="1400" dirty="0" err="1">
                <a:solidFill>
                  <a:srgbClr val="A31515"/>
                </a:solidFill>
                <a:latin typeface="Consolas" panose="020B0609020204030204" pitchFamily="49" charset="0"/>
              </a:rPr>
              <a:t>application</a:t>
            </a:r>
            <a:r>
              <a:rPr lang="en-US" sz="1400" dirty="0">
                <a:solidFill>
                  <a:srgbClr val="A31515"/>
                </a:solidFill>
                <a:latin typeface="Consolas" panose="020B0609020204030204" pitchFamily="49" charset="0"/>
              </a:rPr>
              <a:t>/vnd.cncf.notary.config.v2+json</a:t>
            </a:r>
            <a:endParaRPr lang="en-US" sz="1400" dirty="0">
              <a:solidFill>
                <a:srgbClr val="000000"/>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771CD3B5-F88E-4B5C-88BF-CAA61EA71F01}"/>
              </a:ext>
            </a:extLst>
          </p:cNvPr>
          <p:cNvCxnSpPr>
            <a:cxnSpLocks/>
          </p:cNvCxnSpPr>
          <p:nvPr/>
        </p:nvCxnSpPr>
        <p:spPr>
          <a:xfrm>
            <a:off x="9413967" y="2011681"/>
            <a:ext cx="77563" cy="5947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2839D683-8BB5-4780-B7BD-E79DC3AF8D82}"/>
              </a:ext>
            </a:extLst>
          </p:cNvPr>
          <p:cNvSpPr/>
          <p:nvPr/>
        </p:nvSpPr>
        <p:spPr>
          <a:xfrm>
            <a:off x="3147470" y="2796622"/>
            <a:ext cx="2222421" cy="1740277"/>
          </a:xfrm>
          <a:custGeom>
            <a:avLst/>
            <a:gdLst>
              <a:gd name="connsiteX0" fmla="*/ 1562469 w 2925481"/>
              <a:gd name="connsiteY0" fmla="*/ 0 h 2240642"/>
              <a:gd name="connsiteX1" fmla="*/ 2610034 w 2925481"/>
              <a:gd name="connsiteY1" fmla="*/ 559294 h 2240642"/>
              <a:gd name="connsiteX2" fmla="*/ 2716567 w 2925481"/>
              <a:gd name="connsiteY2" fmla="*/ 1899822 h 2240642"/>
              <a:gd name="connsiteX3" fmla="*/ 0 w 2925481"/>
              <a:gd name="connsiteY3" fmla="*/ 2210540 h 2240642"/>
              <a:gd name="connsiteX0" fmla="*/ 1562469 w 3013974"/>
              <a:gd name="connsiteY0" fmla="*/ 0 h 2240642"/>
              <a:gd name="connsiteX1" fmla="*/ 2840854 w 3013974"/>
              <a:gd name="connsiteY1" fmla="*/ 514906 h 2240642"/>
              <a:gd name="connsiteX2" fmla="*/ 2716567 w 3013974"/>
              <a:gd name="connsiteY2" fmla="*/ 1899822 h 2240642"/>
              <a:gd name="connsiteX3" fmla="*/ 0 w 3013974"/>
              <a:gd name="connsiteY3" fmla="*/ 2210540 h 2240642"/>
              <a:gd name="connsiteX0" fmla="*/ 1562469 w 2754028"/>
              <a:gd name="connsiteY0" fmla="*/ 0 h 2240642"/>
              <a:gd name="connsiteX1" fmla="*/ 2716567 w 2754028"/>
              <a:gd name="connsiteY1" fmla="*/ 1899822 h 2240642"/>
              <a:gd name="connsiteX2" fmla="*/ 0 w 2754028"/>
              <a:gd name="connsiteY2" fmla="*/ 2210540 h 2240642"/>
              <a:gd name="connsiteX0" fmla="*/ 1562469 w 2814544"/>
              <a:gd name="connsiteY0" fmla="*/ 0 h 2216232"/>
              <a:gd name="connsiteX1" fmla="*/ 2778710 w 2814544"/>
              <a:gd name="connsiteY1" fmla="*/ 949911 h 2216232"/>
              <a:gd name="connsiteX2" fmla="*/ 0 w 2814544"/>
              <a:gd name="connsiteY2" fmla="*/ 2210540 h 2216232"/>
              <a:gd name="connsiteX0" fmla="*/ 1562469 w 2814544"/>
              <a:gd name="connsiteY0" fmla="*/ 0 h 2218696"/>
              <a:gd name="connsiteX1" fmla="*/ 2778710 w 2814544"/>
              <a:gd name="connsiteY1" fmla="*/ 949911 h 2218696"/>
              <a:gd name="connsiteX2" fmla="*/ 0 w 2814544"/>
              <a:gd name="connsiteY2" fmla="*/ 2210540 h 2218696"/>
              <a:gd name="connsiteX0" fmla="*/ 1562469 w 2779326"/>
              <a:gd name="connsiteY0" fmla="*/ 0 h 2218696"/>
              <a:gd name="connsiteX1" fmla="*/ 2778710 w 2779326"/>
              <a:gd name="connsiteY1" fmla="*/ 949911 h 2218696"/>
              <a:gd name="connsiteX2" fmla="*/ 0 w 2779326"/>
              <a:gd name="connsiteY2" fmla="*/ 2210540 h 2218696"/>
              <a:gd name="connsiteX0" fmla="*/ 1562469 w 2779326"/>
              <a:gd name="connsiteY0" fmla="*/ 0 h 2218696"/>
              <a:gd name="connsiteX1" fmla="*/ 2778710 w 2779326"/>
              <a:gd name="connsiteY1" fmla="*/ 949911 h 2218696"/>
              <a:gd name="connsiteX2" fmla="*/ 0 w 2779326"/>
              <a:gd name="connsiteY2" fmla="*/ 2210540 h 2218696"/>
              <a:gd name="connsiteX0" fmla="*/ 1562469 w 2628446"/>
              <a:gd name="connsiteY0" fmla="*/ 0 h 2224609"/>
              <a:gd name="connsiteX1" fmla="*/ 2627789 w 2628446"/>
              <a:gd name="connsiteY1" fmla="*/ 1296140 h 2224609"/>
              <a:gd name="connsiteX2" fmla="*/ 0 w 2628446"/>
              <a:gd name="connsiteY2" fmla="*/ 2210540 h 2224609"/>
              <a:gd name="connsiteX0" fmla="*/ 1562469 w 2628446"/>
              <a:gd name="connsiteY0" fmla="*/ 0 h 2224609"/>
              <a:gd name="connsiteX1" fmla="*/ 2627789 w 2628446"/>
              <a:gd name="connsiteY1" fmla="*/ 1296140 h 2224609"/>
              <a:gd name="connsiteX2" fmla="*/ 0 w 2628446"/>
              <a:gd name="connsiteY2" fmla="*/ 2210540 h 2224609"/>
              <a:gd name="connsiteX0" fmla="*/ 1562469 w 2628029"/>
              <a:gd name="connsiteY0" fmla="*/ 0 h 2235603"/>
              <a:gd name="connsiteX1" fmla="*/ 2627789 w 2628029"/>
              <a:gd name="connsiteY1" fmla="*/ 1296140 h 2235603"/>
              <a:gd name="connsiteX2" fmla="*/ 0 w 2628029"/>
              <a:gd name="connsiteY2" fmla="*/ 2210540 h 2235603"/>
              <a:gd name="connsiteX0" fmla="*/ 1562469 w 2628029"/>
              <a:gd name="connsiteY0" fmla="*/ 0 h 2235603"/>
              <a:gd name="connsiteX1" fmla="*/ 2627789 w 2628029"/>
              <a:gd name="connsiteY1" fmla="*/ 1296140 h 2235603"/>
              <a:gd name="connsiteX2" fmla="*/ 0 w 2628029"/>
              <a:gd name="connsiteY2" fmla="*/ 2210540 h 2235603"/>
              <a:gd name="connsiteX0" fmla="*/ 1562469 w 2628058"/>
              <a:gd name="connsiteY0" fmla="*/ 0 h 2210777"/>
              <a:gd name="connsiteX1" fmla="*/ 2627789 w 2628058"/>
              <a:gd name="connsiteY1" fmla="*/ 1296140 h 2210777"/>
              <a:gd name="connsiteX2" fmla="*/ 0 w 2628058"/>
              <a:gd name="connsiteY2" fmla="*/ 2210540 h 2210777"/>
              <a:gd name="connsiteX0" fmla="*/ 1562469 w 2628058"/>
              <a:gd name="connsiteY0" fmla="*/ 0 h 2210777"/>
              <a:gd name="connsiteX1" fmla="*/ 2627789 w 2628058"/>
              <a:gd name="connsiteY1" fmla="*/ 1296140 h 2210777"/>
              <a:gd name="connsiteX2" fmla="*/ 0 w 2628058"/>
              <a:gd name="connsiteY2" fmla="*/ 2210540 h 2210777"/>
              <a:gd name="connsiteX0" fmla="*/ 2287816 w 2287816"/>
              <a:gd name="connsiteY0" fmla="*/ 0 h 2210572"/>
              <a:gd name="connsiteX1" fmla="*/ 336 w 2287816"/>
              <a:gd name="connsiteY1" fmla="*/ 895545 h 2210572"/>
              <a:gd name="connsiteX2" fmla="*/ 725347 w 2287816"/>
              <a:gd name="connsiteY2" fmla="*/ 2210540 h 2210572"/>
              <a:gd name="connsiteX0" fmla="*/ 2335621 w 2335621"/>
              <a:gd name="connsiteY0" fmla="*/ 0 h 1740303"/>
              <a:gd name="connsiteX1" fmla="*/ 48141 w 2335621"/>
              <a:gd name="connsiteY1" fmla="*/ 895545 h 1740303"/>
              <a:gd name="connsiteX2" fmla="*/ 424809 w 2335621"/>
              <a:gd name="connsiteY2" fmla="*/ 1740277 h 1740303"/>
              <a:gd name="connsiteX0" fmla="*/ 2396108 w 2396108"/>
              <a:gd name="connsiteY0" fmla="*/ 0 h 1740277"/>
              <a:gd name="connsiteX1" fmla="*/ 108628 w 2396108"/>
              <a:gd name="connsiteY1" fmla="*/ 895545 h 1740277"/>
              <a:gd name="connsiteX2" fmla="*/ 485296 w 2396108"/>
              <a:gd name="connsiteY2" fmla="*/ 1740277 h 1740277"/>
              <a:gd name="connsiteX0" fmla="*/ 2222421 w 2222421"/>
              <a:gd name="connsiteY0" fmla="*/ 0 h 1740277"/>
              <a:gd name="connsiteX1" fmla="*/ 152656 w 2222421"/>
              <a:gd name="connsiteY1" fmla="*/ 669122 h 1740277"/>
              <a:gd name="connsiteX2" fmla="*/ 311609 w 2222421"/>
              <a:gd name="connsiteY2" fmla="*/ 1740277 h 1740277"/>
            </a:gdLst>
            <a:ahLst/>
            <a:cxnLst>
              <a:cxn ang="0">
                <a:pos x="connsiteX0" y="connsiteY0"/>
              </a:cxn>
              <a:cxn ang="0">
                <a:pos x="connsiteX1" y="connsiteY1"/>
              </a:cxn>
              <a:cxn ang="0">
                <a:pos x="connsiteX2" y="connsiteY2"/>
              </a:cxn>
            </a:cxnLst>
            <a:rect l="l" t="t" r="r" b="b"/>
            <a:pathLst>
              <a:path w="2222421" h="1740277">
                <a:moveTo>
                  <a:pt x="2222421" y="0"/>
                </a:moveTo>
                <a:cubicBezTo>
                  <a:pt x="1467628" y="57937"/>
                  <a:pt x="471125" y="379076"/>
                  <a:pt x="152656" y="669122"/>
                </a:cubicBezTo>
                <a:cubicBezTo>
                  <a:pt x="-165813" y="959168"/>
                  <a:pt x="76689" y="1709882"/>
                  <a:pt x="311609" y="1740277"/>
                </a:cubicBezTo>
              </a:path>
            </a:pathLst>
          </a:custGeom>
          <a:noFill/>
          <a:ln w="38100">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566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D5F9C-A3FC-4F58-9AA7-1226B7B31B6C}"/>
              </a:ext>
            </a:extLst>
          </p:cNvPr>
          <p:cNvSpPr>
            <a:spLocks noGrp="1"/>
          </p:cNvSpPr>
          <p:nvPr>
            <p:ph sz="quarter" idx="10"/>
          </p:nvPr>
        </p:nvSpPr>
        <p:spPr/>
        <p:txBody>
          <a:bodyPr vert="horz" lIns="91440" tIns="45720" rIns="91440" bIns="45720" rtlCol="0" anchor="t">
            <a:normAutofit/>
          </a:bodyPr>
          <a:lstStyle/>
          <a:p>
            <a:pPr marL="170815" indent="-170815"/>
            <a:r>
              <a:rPr lang="en-US" dirty="0">
                <a:cs typeface="Calibri"/>
              </a:rPr>
              <a:t>Key management working group is meeting on Fridays</a:t>
            </a:r>
          </a:p>
          <a:p>
            <a:pPr marL="170815" indent="-170815"/>
            <a:r>
              <a:rPr lang="en-US" dirty="0">
                <a:cs typeface="Calibri"/>
              </a:rPr>
              <a:t>The prototype we just talked about uses x509</a:t>
            </a:r>
          </a:p>
          <a:p>
            <a:pPr marL="513715" lvl="1" indent="-170815"/>
            <a:r>
              <a:rPr lang="en-US" dirty="0">
                <a:cs typeface="Calibri"/>
              </a:rPr>
              <a:t>However, x509 keys are not currently widely accessible outside large organizations</a:t>
            </a:r>
          </a:p>
          <a:p>
            <a:pPr marL="513715" lvl="1" indent="-170815"/>
            <a:r>
              <a:rPr lang="en-US" dirty="0">
                <a:cs typeface="Calibri"/>
              </a:rPr>
              <a:t>Unlike for TLS there is less infra for keys, you can't use </a:t>
            </a:r>
            <a:r>
              <a:rPr lang="en-US" dirty="0" err="1">
                <a:cs typeface="Calibri"/>
              </a:rPr>
              <a:t>Letsencrypt</a:t>
            </a:r>
            <a:r>
              <a:rPr lang="en-US" dirty="0">
                <a:cs typeface="Calibri"/>
              </a:rPr>
              <a:t> keys for signing</a:t>
            </a:r>
          </a:p>
          <a:p>
            <a:pPr marL="513715" lvl="1" indent="-170815"/>
            <a:r>
              <a:rPr lang="en-US" dirty="0">
                <a:cs typeface="Calibri"/>
              </a:rPr>
              <a:t>Gives a binding between org name and signature</a:t>
            </a:r>
          </a:p>
          <a:p>
            <a:pPr marL="513715" lvl="1" indent="-170815"/>
            <a:r>
              <a:rPr lang="en-US" dirty="0">
                <a:cs typeface="Calibri"/>
              </a:rPr>
              <a:t>Can we get that via other means effectively?</a:t>
            </a:r>
          </a:p>
          <a:p>
            <a:pPr marL="170815" indent="-170815"/>
            <a:r>
              <a:rPr lang="en-US" dirty="0">
                <a:cs typeface="Calibri"/>
              </a:rPr>
              <a:t>Some people want to use GPG</a:t>
            </a:r>
          </a:p>
          <a:p>
            <a:pPr marL="513715" lvl="1" indent="-170815"/>
            <a:r>
              <a:rPr lang="en-US" dirty="0">
                <a:cs typeface="Calibri"/>
              </a:rPr>
              <a:t>Outside Debian, the web of trust is mostly dead</a:t>
            </a:r>
          </a:p>
          <a:p>
            <a:pPr marL="513715" lvl="1" indent="-170815"/>
            <a:r>
              <a:rPr lang="en-US" dirty="0" err="1">
                <a:cs typeface="Calibri"/>
              </a:rPr>
              <a:t>Covid</a:t>
            </a:r>
            <a:r>
              <a:rPr lang="en-US" dirty="0">
                <a:cs typeface="Calibri"/>
              </a:rPr>
              <a:t> ends that model? Never realistically worked</a:t>
            </a:r>
          </a:p>
          <a:p>
            <a:pPr marL="170815" indent="-170815"/>
            <a:r>
              <a:rPr lang="en-US" dirty="0">
                <a:cs typeface="Calibri"/>
              </a:rPr>
              <a:t>Ad hoc keys most likely, as used by TUF</a:t>
            </a:r>
          </a:p>
          <a:p>
            <a:pPr marL="513715" lvl="1" indent="-170815"/>
            <a:r>
              <a:rPr lang="en-US" dirty="0">
                <a:cs typeface="Calibri"/>
              </a:rPr>
              <a:t>You need to define how you choose to trust keys</a:t>
            </a:r>
          </a:p>
          <a:p>
            <a:pPr marL="513715" lvl="1" indent="-170815"/>
            <a:r>
              <a:rPr lang="en-US" dirty="0">
                <a:cs typeface="Calibri"/>
              </a:rPr>
              <a:t>Definitely not Notary v1 TOFU</a:t>
            </a:r>
          </a:p>
          <a:p>
            <a:pPr marL="513715" lvl="1" indent="-170815"/>
            <a:r>
              <a:rPr lang="en-US" dirty="0">
                <a:cs typeface="Calibri"/>
              </a:rPr>
              <a:t>This requires configuration and work from users, so we need to make this extremely easy</a:t>
            </a:r>
          </a:p>
          <a:p>
            <a:pPr marL="170815" indent="-170815"/>
            <a:r>
              <a:rPr lang="en-US" dirty="0">
                <a:cs typeface="Calibri"/>
              </a:rPr>
              <a:t>Definitely want to be able to manage keys with existing tools</a:t>
            </a:r>
          </a:p>
          <a:p>
            <a:pPr marL="513715" lvl="1" indent="-170815"/>
            <a:r>
              <a:rPr lang="en-US" dirty="0">
                <a:cs typeface="Calibri"/>
              </a:rPr>
              <a:t>Cloud key stores, Vault, Parsec, </a:t>
            </a:r>
            <a:r>
              <a:rPr lang="en-US" dirty="0" err="1">
                <a:cs typeface="Calibri"/>
              </a:rPr>
              <a:t>Yubikeys</a:t>
            </a:r>
            <a:endParaRPr lang="en-US" dirty="0">
              <a:cs typeface="Calibri"/>
            </a:endParaRPr>
          </a:p>
        </p:txBody>
      </p:sp>
      <p:sp>
        <p:nvSpPr>
          <p:cNvPr id="3" name="Title 2">
            <a:extLst>
              <a:ext uri="{FF2B5EF4-FFF2-40B4-BE49-F238E27FC236}">
                <a16:creationId xmlns:a16="http://schemas.microsoft.com/office/drawing/2014/main" id="{6BC6EE37-2E27-41E6-85E9-7A3C009D4485}"/>
              </a:ext>
            </a:extLst>
          </p:cNvPr>
          <p:cNvSpPr>
            <a:spLocks noGrp="1"/>
          </p:cNvSpPr>
          <p:nvPr>
            <p:ph type="title"/>
          </p:nvPr>
        </p:nvSpPr>
        <p:spPr/>
        <p:txBody>
          <a:bodyPr/>
          <a:lstStyle/>
          <a:p>
            <a:r>
              <a:rPr lang="en-US">
                <a:latin typeface="Arial"/>
                <a:cs typeface="Arial"/>
              </a:rPr>
              <a:t>Key management</a:t>
            </a:r>
            <a:endParaRPr lang="en-US"/>
          </a:p>
        </p:txBody>
      </p:sp>
    </p:spTree>
    <p:extLst>
      <p:ext uri="{BB962C8B-B14F-4D97-AF65-F5344CB8AC3E}">
        <p14:creationId xmlns:p14="http://schemas.microsoft.com/office/powerpoint/2010/main" val="148165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C16D0A-FCFA-4F0D-B68F-9D0F9AFD8285}"/>
              </a:ext>
            </a:extLst>
          </p:cNvPr>
          <p:cNvSpPr>
            <a:spLocks noGrp="1"/>
          </p:cNvSpPr>
          <p:nvPr>
            <p:ph sz="quarter" idx="10"/>
          </p:nvPr>
        </p:nvSpPr>
        <p:spPr/>
        <p:txBody>
          <a:bodyPr vert="horz" lIns="91440" tIns="45720" rIns="91440" bIns="45720" rtlCol="0" anchor="t">
            <a:normAutofit/>
          </a:bodyPr>
          <a:lstStyle/>
          <a:p>
            <a:pPr marL="170815" indent="-170815"/>
            <a:r>
              <a:rPr lang="en-US" dirty="0">
                <a:cs typeface="Calibri"/>
              </a:rPr>
              <a:t>Mapping TUF into OCI registry types</a:t>
            </a:r>
          </a:p>
          <a:p>
            <a:pPr marL="513715" lvl="1" indent="-170815"/>
            <a:r>
              <a:rPr lang="en-US" dirty="0">
                <a:cs typeface="Calibri"/>
              </a:rPr>
              <a:t>The canonical TUF design is for a set of files in a filesystem</a:t>
            </a:r>
          </a:p>
          <a:p>
            <a:pPr marL="513715" lvl="1" indent="-170815"/>
            <a:r>
              <a:rPr lang="en-US" dirty="0">
                <a:cs typeface="Calibri"/>
              </a:rPr>
              <a:t>The OCI registry objects have a slightly different design</a:t>
            </a:r>
          </a:p>
          <a:p>
            <a:pPr marL="856615" lvl="2" indent="-170815"/>
            <a:r>
              <a:rPr lang="en-US" dirty="0">
                <a:cs typeface="Calibri"/>
              </a:rPr>
              <a:t>For example an OCI descriptor includes a mime type</a:t>
            </a:r>
          </a:p>
          <a:p>
            <a:pPr marL="856615" lvl="2" indent="-170815"/>
            <a:r>
              <a:rPr lang="en-US" dirty="0">
                <a:cs typeface="Calibri"/>
              </a:rPr>
              <a:t>If we use external signature objects (not inline as in TUF) this changes the layout a little too</a:t>
            </a:r>
          </a:p>
          <a:p>
            <a:pPr marL="856615" lvl="2" indent="-170815"/>
            <a:r>
              <a:rPr lang="en-US" dirty="0">
                <a:cs typeface="Calibri"/>
              </a:rPr>
              <a:t>This is all fine so long as it is exactly equivalent to preserve security properties</a:t>
            </a:r>
          </a:p>
          <a:p>
            <a:pPr marL="513715" lvl="1" indent="-170815"/>
            <a:r>
              <a:rPr lang="en-US" dirty="0">
                <a:cs typeface="Calibri"/>
              </a:rPr>
              <a:t>The are several options to explore here, the main constraint is that registries tends to use OCI manifests for garbage collection control</a:t>
            </a:r>
          </a:p>
          <a:p>
            <a:pPr marL="170815" indent="-170815"/>
            <a:r>
              <a:rPr lang="en-US" dirty="0">
                <a:cs typeface="Calibri"/>
              </a:rPr>
              <a:t>Once we have a representation, there are still more design decisions</a:t>
            </a:r>
          </a:p>
          <a:p>
            <a:pPr marL="513715" lvl="1" indent="-170815"/>
            <a:r>
              <a:rPr lang="en-US" dirty="0">
                <a:cs typeface="Calibri"/>
              </a:rPr>
              <a:t>Scope of TUF repository: registry, org or repo?</a:t>
            </a:r>
          </a:p>
          <a:p>
            <a:pPr marL="856615" lvl="2" indent="-170815"/>
            <a:r>
              <a:rPr lang="en-US" dirty="0">
                <a:cs typeface="Calibri"/>
              </a:rPr>
              <a:t>Notary v1 chose repo, which was a bad design</a:t>
            </a:r>
          </a:p>
          <a:p>
            <a:pPr marL="856615" lvl="2" indent="-170815"/>
            <a:r>
              <a:rPr lang="en-US" dirty="0">
                <a:cs typeface="Calibri"/>
              </a:rPr>
              <a:t>The TUF team believe that registry is the right scope</a:t>
            </a:r>
          </a:p>
          <a:p>
            <a:pPr marL="856615" lvl="2" indent="-170815"/>
            <a:r>
              <a:rPr lang="en-US" dirty="0">
                <a:cs typeface="Calibri"/>
              </a:rPr>
              <a:t>Some of the registry operators think that is too large</a:t>
            </a:r>
          </a:p>
          <a:p>
            <a:pPr marL="856615" lvl="2" indent="-170815"/>
            <a:r>
              <a:rPr lang="en-US" dirty="0">
                <a:cs typeface="Calibri"/>
              </a:rPr>
              <a:t>Affects key delegations and root of trust</a:t>
            </a:r>
          </a:p>
        </p:txBody>
      </p:sp>
      <p:sp>
        <p:nvSpPr>
          <p:cNvPr id="3" name="Title 2">
            <a:extLst>
              <a:ext uri="{FF2B5EF4-FFF2-40B4-BE49-F238E27FC236}">
                <a16:creationId xmlns:a16="http://schemas.microsoft.com/office/drawing/2014/main" id="{949B15BD-E66E-4307-A988-9522F139A1AD}"/>
              </a:ext>
            </a:extLst>
          </p:cNvPr>
          <p:cNvSpPr>
            <a:spLocks noGrp="1"/>
          </p:cNvSpPr>
          <p:nvPr>
            <p:ph type="title"/>
          </p:nvPr>
        </p:nvSpPr>
        <p:spPr/>
        <p:txBody>
          <a:bodyPr/>
          <a:lstStyle/>
          <a:p>
            <a:r>
              <a:rPr lang="en-US">
                <a:latin typeface="Arial"/>
                <a:cs typeface="Arial"/>
              </a:rPr>
              <a:t>Prototype Roadmap</a:t>
            </a:r>
            <a:endParaRPr lang="en-US"/>
          </a:p>
        </p:txBody>
      </p:sp>
    </p:spTree>
    <p:extLst>
      <p:ext uri="{BB962C8B-B14F-4D97-AF65-F5344CB8AC3E}">
        <p14:creationId xmlns:p14="http://schemas.microsoft.com/office/powerpoint/2010/main" val="341374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CEDD13-7008-4206-B955-9FCB2722965E}"/>
              </a:ext>
            </a:extLst>
          </p:cNvPr>
          <p:cNvSpPr>
            <a:spLocks noGrp="1"/>
          </p:cNvSpPr>
          <p:nvPr>
            <p:ph sz="quarter" idx="10"/>
          </p:nvPr>
        </p:nvSpPr>
        <p:spPr/>
        <p:txBody>
          <a:bodyPr vert="horz" lIns="91440" tIns="45720" rIns="91440" bIns="45720" rtlCol="0" anchor="t">
            <a:normAutofit/>
          </a:bodyPr>
          <a:lstStyle/>
          <a:p>
            <a:pPr marL="170815" indent="-170815"/>
            <a:r>
              <a:rPr lang="en-US">
                <a:cs typeface="Calibri"/>
              </a:rPr>
              <a:t>Ongoing discussion about rollback protection</a:t>
            </a:r>
          </a:p>
          <a:p>
            <a:pPr marL="170815" indent="-170815"/>
            <a:r>
              <a:rPr lang="en-US">
                <a:cs typeface="Calibri"/>
              </a:rPr>
              <a:t>Ephemeral machines don't have a history of the repository state, so if an attacker deletes history they won't notice</a:t>
            </a:r>
          </a:p>
          <a:p>
            <a:pPr marL="513715" lvl="1" indent="-170815"/>
            <a:r>
              <a:rPr lang="en-US">
                <a:cs typeface="Calibri"/>
              </a:rPr>
              <a:t>Potential solution is to regularly update client base images with the repository state; the most generic solution but also requires work</a:t>
            </a:r>
            <a:endParaRPr lang="en-US" dirty="0">
              <a:cs typeface="Calibri"/>
            </a:endParaRPr>
          </a:p>
          <a:p>
            <a:pPr marL="513715" lvl="1" indent="-170815"/>
            <a:r>
              <a:rPr lang="en-US">
                <a:cs typeface="Calibri"/>
              </a:rPr>
              <a:t>Another solution is to use transparency logs as a public record of the state of the world; there is a difficulty though in that these are easiest to use with public data, and they are</a:t>
            </a:r>
            <a:r>
              <a:rPr lang="en-US" dirty="0">
                <a:cs typeface="Calibri"/>
              </a:rPr>
              <a:t> </a:t>
            </a:r>
            <a:r>
              <a:rPr lang="en-US">
                <a:cs typeface="Calibri"/>
              </a:rPr>
              <a:t>additional infrastructure that needs to be maintained outside the registry</a:t>
            </a:r>
          </a:p>
          <a:p>
            <a:pPr marL="170815" indent="-170815"/>
            <a:r>
              <a:rPr lang="en-US">
                <a:cs typeface="Calibri"/>
              </a:rPr>
              <a:t>Ephemeral infrastructure has huge advantages, but it does impact security so we need to think about the consequences</a:t>
            </a:r>
            <a:endParaRPr lang="en-US" dirty="0">
              <a:cs typeface="Calibri"/>
            </a:endParaRPr>
          </a:p>
        </p:txBody>
      </p:sp>
      <p:sp>
        <p:nvSpPr>
          <p:cNvPr id="3" name="Title 2">
            <a:extLst>
              <a:ext uri="{FF2B5EF4-FFF2-40B4-BE49-F238E27FC236}">
                <a16:creationId xmlns:a16="http://schemas.microsoft.com/office/drawing/2014/main" id="{F6A21D32-1AD9-4702-80F0-BAAEB59B4D6C}"/>
              </a:ext>
            </a:extLst>
          </p:cNvPr>
          <p:cNvSpPr>
            <a:spLocks noGrp="1"/>
          </p:cNvSpPr>
          <p:nvPr>
            <p:ph type="title"/>
          </p:nvPr>
        </p:nvSpPr>
        <p:spPr/>
        <p:txBody>
          <a:bodyPr/>
          <a:lstStyle/>
          <a:p>
            <a:r>
              <a:rPr lang="en-US">
                <a:latin typeface="Arial"/>
                <a:cs typeface="Arial"/>
              </a:rPr>
              <a:t>More design work</a:t>
            </a:r>
            <a:endParaRPr lang="en-US"/>
          </a:p>
        </p:txBody>
      </p:sp>
    </p:spTree>
    <p:extLst>
      <p:ext uri="{BB962C8B-B14F-4D97-AF65-F5344CB8AC3E}">
        <p14:creationId xmlns:p14="http://schemas.microsoft.com/office/powerpoint/2010/main" val="335693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039505-79A5-4D1D-916A-E01D953F2955}"/>
              </a:ext>
            </a:extLst>
          </p:cNvPr>
          <p:cNvSpPr>
            <a:spLocks noGrp="1"/>
          </p:cNvSpPr>
          <p:nvPr>
            <p:ph sz="quarter" idx="10"/>
          </p:nvPr>
        </p:nvSpPr>
        <p:spPr/>
        <p:txBody>
          <a:bodyPr vert="horz" lIns="91440" tIns="45720" rIns="91440" bIns="45720" rtlCol="0" anchor="t">
            <a:normAutofit/>
          </a:bodyPr>
          <a:lstStyle/>
          <a:p>
            <a:pPr marL="170815" indent="-170815"/>
            <a:r>
              <a:rPr lang="en-US">
                <a:cs typeface="Calibri"/>
              </a:rPr>
              <a:t>The Update Framework is concerned with updates...</a:t>
            </a:r>
          </a:p>
          <a:p>
            <a:pPr marL="170815" indent="-170815"/>
            <a:r>
              <a:rPr lang="en-US">
                <a:cs typeface="Calibri"/>
              </a:rPr>
              <a:t>We don't have a good exposure of what updates are in a registry</a:t>
            </a:r>
          </a:p>
          <a:p>
            <a:pPr marL="170815" indent="-170815"/>
            <a:r>
              <a:rPr lang="en-US">
                <a:cs typeface="Calibri"/>
              </a:rPr>
              <a:t>We do not tend to delete much content as it is also an archival record, and we want to support rollbacks and clients that have not yet updated</a:t>
            </a:r>
          </a:p>
          <a:p>
            <a:pPr marL="170815" indent="-170815"/>
            <a:r>
              <a:rPr lang="en-US">
                <a:cs typeface="Calibri"/>
              </a:rPr>
              <a:t>So a repository will have a lot of tags in...</a:t>
            </a:r>
          </a:p>
          <a:p>
            <a:pPr marL="513715" lvl="1" indent="-170815"/>
            <a:r>
              <a:rPr lang="en-US">
                <a:cs typeface="Calibri"/>
              </a:rPr>
              <a:t>There are currently 386 tags for Ubuntu in Docker Hub...</a:t>
            </a:r>
          </a:p>
          <a:p>
            <a:pPr marL="513715" lvl="1" indent="-170815"/>
            <a:r>
              <a:rPr lang="en-US">
                <a:cs typeface="Calibri"/>
              </a:rPr>
              <a:t>14.04, 16.04, 18.04, 20.04 and 20.10 and what those point to are current</a:t>
            </a:r>
          </a:p>
          <a:p>
            <a:pPr marL="513715" lvl="1" indent="-170815"/>
            <a:r>
              <a:rPr lang="en-US">
                <a:cs typeface="Calibri"/>
              </a:rPr>
              <a:t>But we discourage use of </a:t>
            </a:r>
            <a:r>
              <a:rPr lang="en-US">
                <a:latin typeface="Courier New"/>
                <a:cs typeface="Calibri"/>
              </a:rPr>
              <a:t>latest</a:t>
            </a:r>
            <a:r>
              <a:rPr lang="en-US">
                <a:cs typeface="Calibri"/>
              </a:rPr>
              <a:t> and generic tags, and many people want immutable tags</a:t>
            </a:r>
          </a:p>
          <a:p>
            <a:pPr marL="513715" lvl="1" indent="-170815"/>
            <a:r>
              <a:rPr lang="en-US">
                <a:cs typeface="Calibri"/>
              </a:rPr>
              <a:t>This means additional information is needed to understand what an update is, eg semver, or external tooling which describes the versioning</a:t>
            </a:r>
          </a:p>
          <a:p>
            <a:pPr marL="170815" indent="-170815"/>
            <a:r>
              <a:rPr lang="en-US">
                <a:cs typeface="Calibri"/>
              </a:rPr>
              <a:t>I think we made some design mistakes here, but rectifying will be difficult</a:t>
            </a:r>
            <a:endParaRPr lang="en-US" dirty="0">
              <a:cs typeface="Calibri"/>
            </a:endParaRPr>
          </a:p>
        </p:txBody>
      </p:sp>
      <p:sp>
        <p:nvSpPr>
          <p:cNvPr id="3" name="Title 2">
            <a:extLst>
              <a:ext uri="{FF2B5EF4-FFF2-40B4-BE49-F238E27FC236}">
                <a16:creationId xmlns:a16="http://schemas.microsoft.com/office/drawing/2014/main" id="{B612B6C7-3D5B-4C77-A1C9-485D2560CC2E}"/>
              </a:ext>
            </a:extLst>
          </p:cNvPr>
          <p:cNvSpPr>
            <a:spLocks noGrp="1"/>
          </p:cNvSpPr>
          <p:nvPr>
            <p:ph type="title"/>
          </p:nvPr>
        </p:nvSpPr>
        <p:spPr/>
        <p:txBody>
          <a:bodyPr/>
          <a:lstStyle/>
          <a:p>
            <a:r>
              <a:rPr lang="en-US">
                <a:latin typeface="Arial"/>
                <a:cs typeface="Arial"/>
              </a:rPr>
              <a:t>Issues about use of registry</a:t>
            </a:r>
            <a:endParaRPr lang="en-US"/>
          </a:p>
        </p:txBody>
      </p:sp>
    </p:spTree>
    <p:extLst>
      <p:ext uri="{BB962C8B-B14F-4D97-AF65-F5344CB8AC3E}">
        <p14:creationId xmlns:p14="http://schemas.microsoft.com/office/powerpoint/2010/main" val="38343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107C49-4BC9-4BE1-B994-3B7051649959}"/>
              </a:ext>
            </a:extLst>
          </p:cNvPr>
          <p:cNvSpPr/>
          <p:nvPr/>
        </p:nvSpPr>
        <p:spPr>
          <a:xfrm>
            <a:off x="2676525" y="781050"/>
            <a:ext cx="9515475" cy="6076950"/>
          </a:xfrm>
          <a:prstGeom prst="rect">
            <a:avLst/>
          </a:prstGeom>
          <a:solidFill>
            <a:srgbClr val="0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boat is docked next to a body of water&#10;&#10;Description automatically generated">
            <a:extLst>
              <a:ext uri="{FF2B5EF4-FFF2-40B4-BE49-F238E27FC236}">
                <a16:creationId xmlns:a16="http://schemas.microsoft.com/office/drawing/2014/main" id="{4607CAAB-63B0-4E0D-9375-B31BF8265775}"/>
              </a:ext>
            </a:extLst>
          </p:cNvPr>
          <p:cNvPicPr>
            <a:picLocks noGrp="1" noChangeAspect="1"/>
          </p:cNvPicPr>
          <p:nvPr>
            <p:ph sz="quarter" idx="10"/>
          </p:nvPr>
        </p:nvPicPr>
        <p:blipFill>
          <a:blip r:embed="rId2"/>
          <a:stretch>
            <a:fillRect/>
          </a:stretch>
        </p:blipFill>
        <p:spPr>
          <a:xfrm>
            <a:off x="2897421" y="878679"/>
            <a:ext cx="8860934" cy="5920677"/>
          </a:xfrm>
        </p:spPr>
      </p:pic>
      <p:sp>
        <p:nvSpPr>
          <p:cNvPr id="3" name="Title 2">
            <a:extLst>
              <a:ext uri="{FF2B5EF4-FFF2-40B4-BE49-F238E27FC236}">
                <a16:creationId xmlns:a16="http://schemas.microsoft.com/office/drawing/2014/main" id="{C74448A3-C131-49A0-AC87-E79440B34B6E}"/>
              </a:ext>
            </a:extLst>
          </p:cNvPr>
          <p:cNvSpPr>
            <a:spLocks noGrp="1"/>
          </p:cNvSpPr>
          <p:nvPr>
            <p:ph type="title"/>
          </p:nvPr>
        </p:nvSpPr>
        <p:spPr/>
        <p:txBody>
          <a:bodyPr/>
          <a:lstStyle/>
          <a:p>
            <a:r>
              <a:rPr lang="en-US">
                <a:latin typeface="Arial"/>
                <a:cs typeface="Arial"/>
              </a:rPr>
              <a:t>Summary</a:t>
            </a:r>
            <a:endParaRPr lang="en-US"/>
          </a:p>
        </p:txBody>
      </p:sp>
    </p:spTree>
    <p:extLst>
      <p:ext uri="{BB962C8B-B14F-4D97-AF65-F5344CB8AC3E}">
        <p14:creationId xmlns:p14="http://schemas.microsoft.com/office/powerpoint/2010/main" val="41184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6AB440-3FDE-414B-AB12-BAEDA1EF5399}"/>
              </a:ext>
            </a:extLst>
          </p:cNvPr>
          <p:cNvSpPr>
            <a:spLocks noGrp="1"/>
          </p:cNvSpPr>
          <p:nvPr>
            <p:ph sz="quarter" idx="10"/>
          </p:nvPr>
        </p:nvSpPr>
        <p:spPr/>
        <p:txBody>
          <a:bodyPr vert="horz" lIns="91440" tIns="45720" rIns="91440" bIns="45720" rtlCol="0" anchor="t">
            <a:normAutofit/>
          </a:bodyPr>
          <a:lstStyle/>
          <a:p>
            <a:r>
              <a:rPr lang="en-US" dirty="0">
                <a:cs typeface="Calibri"/>
              </a:rPr>
              <a:t>Steve Lasker</a:t>
            </a:r>
          </a:p>
          <a:p>
            <a:pPr lvl="1"/>
            <a:r>
              <a:rPr lang="en-US" dirty="0">
                <a:cs typeface="Calibri"/>
              </a:rPr>
              <a:t>@stevelasker</a:t>
            </a:r>
          </a:p>
          <a:p>
            <a:pPr lvl="1"/>
            <a:r>
              <a:rPr lang="en-US" dirty="0">
                <a:cs typeface="Calibri"/>
              </a:rPr>
              <a:t>PM Architect at Microsoft</a:t>
            </a:r>
          </a:p>
          <a:p>
            <a:pPr lvl="1"/>
            <a:r>
              <a:rPr lang="en-US" dirty="0">
                <a:cs typeface="Calibri"/>
              </a:rPr>
              <a:t>OCI – TOB Member</a:t>
            </a:r>
          </a:p>
          <a:p>
            <a:pPr lvl="1"/>
            <a:r>
              <a:rPr lang="en-US" dirty="0">
                <a:cs typeface="Calibri"/>
              </a:rPr>
              <a:t>OCI Artifacts &amp; ORAS maintainer</a:t>
            </a:r>
          </a:p>
          <a:p>
            <a:r>
              <a:rPr lang="en-US" dirty="0">
                <a:cs typeface="Calibri"/>
              </a:rPr>
              <a:t>Justin Cormack</a:t>
            </a:r>
          </a:p>
          <a:p>
            <a:pPr lvl="1"/>
            <a:r>
              <a:rPr lang="en-US" dirty="0">
                <a:cs typeface="Calibri"/>
              </a:rPr>
              <a:t>@justincormack</a:t>
            </a:r>
          </a:p>
          <a:p>
            <a:pPr lvl="1"/>
            <a:r>
              <a:rPr lang="en-US" dirty="0">
                <a:cs typeface="Calibri"/>
              </a:rPr>
              <a:t>Engineer at Docker</a:t>
            </a:r>
          </a:p>
          <a:p>
            <a:pPr lvl="1"/>
            <a:r>
              <a:rPr lang="en-US" dirty="0">
                <a:cs typeface="Calibri"/>
              </a:rPr>
              <a:t>Notary maintainer</a:t>
            </a:r>
          </a:p>
          <a:p>
            <a:pPr lvl="1"/>
            <a:r>
              <a:rPr lang="en-US" dirty="0">
                <a:cs typeface="Calibri"/>
              </a:rPr>
              <a:t>CNCF </a:t>
            </a:r>
            <a:r>
              <a:rPr lang="en-US" dirty="0" err="1">
                <a:cs typeface="Calibri"/>
              </a:rPr>
              <a:t>ToC</a:t>
            </a:r>
            <a:r>
              <a:rPr lang="en-US" dirty="0">
                <a:cs typeface="Calibri"/>
              </a:rPr>
              <a:t> member</a:t>
            </a:r>
          </a:p>
        </p:txBody>
      </p:sp>
      <p:sp>
        <p:nvSpPr>
          <p:cNvPr id="3" name="Title 2">
            <a:extLst>
              <a:ext uri="{FF2B5EF4-FFF2-40B4-BE49-F238E27FC236}">
                <a16:creationId xmlns:a16="http://schemas.microsoft.com/office/drawing/2014/main" id="{53068670-81D2-4BD8-A8E7-A43129B8FFC6}"/>
              </a:ext>
            </a:extLst>
          </p:cNvPr>
          <p:cNvSpPr>
            <a:spLocks noGrp="1"/>
          </p:cNvSpPr>
          <p:nvPr>
            <p:ph type="title"/>
          </p:nvPr>
        </p:nvSpPr>
        <p:spPr/>
        <p:txBody>
          <a:bodyPr/>
          <a:lstStyle/>
          <a:p>
            <a:r>
              <a:rPr lang="en-US">
                <a:latin typeface="Arial"/>
                <a:cs typeface="Arial"/>
              </a:rPr>
              <a:t>Who are we?</a:t>
            </a:r>
            <a:endParaRPr lang="en-US"/>
          </a:p>
        </p:txBody>
      </p:sp>
      <p:pic>
        <p:nvPicPr>
          <p:cNvPr id="4" name="Picture 2" descr="Who are these people? - Jerry Seinfeld | Meme Generator">
            <a:extLst>
              <a:ext uri="{FF2B5EF4-FFF2-40B4-BE49-F238E27FC236}">
                <a16:creationId xmlns:a16="http://schemas.microsoft.com/office/drawing/2014/main" id="{5F27D901-1A80-423B-B89E-09B165FDE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101" y="926628"/>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16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C1EE08-B176-42C9-AF6A-A65A0F61D68F}"/>
              </a:ext>
            </a:extLst>
          </p:cNvPr>
          <p:cNvSpPr>
            <a:spLocks noGrp="1"/>
          </p:cNvSpPr>
          <p:nvPr>
            <p:ph sz="quarter" idx="10"/>
          </p:nvPr>
        </p:nvSpPr>
        <p:spPr/>
        <p:txBody>
          <a:bodyPr/>
          <a:lstStyle/>
          <a:p>
            <a:r>
              <a:rPr lang="en-US" dirty="0">
                <a:hlinkClick r:id="rId2"/>
              </a:rPr>
              <a:t>github.com/</a:t>
            </a:r>
            <a:r>
              <a:rPr lang="en-US" dirty="0" err="1">
                <a:hlinkClick r:id="rId2"/>
              </a:rPr>
              <a:t>notaryproject</a:t>
            </a:r>
            <a:endParaRPr lang="en-US" dirty="0"/>
          </a:p>
          <a:p>
            <a:r>
              <a:rPr lang="en-US" dirty="0"/>
              <a:t>Weekly meetings: </a:t>
            </a:r>
          </a:p>
          <a:p>
            <a:pPr lvl="1"/>
            <a:r>
              <a:rPr lang="en-US" dirty="0"/>
              <a:t>CNCF Calendar </a:t>
            </a:r>
            <a:r>
              <a:rPr lang="en-US" dirty="0">
                <a:hlinkClick r:id="rId3"/>
              </a:rPr>
              <a:t>www.cncf.io/community/calendar/</a:t>
            </a:r>
            <a:endParaRPr lang="en-US" dirty="0"/>
          </a:p>
          <a:p>
            <a:pPr lvl="1"/>
            <a:r>
              <a:rPr lang="en-US" dirty="0"/>
              <a:t>Meeting minutes and recorded videos (link in the calendar)</a:t>
            </a:r>
          </a:p>
        </p:txBody>
      </p:sp>
      <p:sp>
        <p:nvSpPr>
          <p:cNvPr id="3" name="Title 2">
            <a:extLst>
              <a:ext uri="{FF2B5EF4-FFF2-40B4-BE49-F238E27FC236}">
                <a16:creationId xmlns:a16="http://schemas.microsoft.com/office/drawing/2014/main" id="{00F24268-241C-42F1-AF53-892E01F79D23}"/>
              </a:ext>
            </a:extLst>
          </p:cNvPr>
          <p:cNvSpPr>
            <a:spLocks noGrp="1"/>
          </p:cNvSpPr>
          <p:nvPr>
            <p:ph type="title"/>
          </p:nvPr>
        </p:nvSpPr>
        <p:spPr/>
        <p:txBody>
          <a:bodyPr/>
          <a:lstStyle/>
          <a:p>
            <a:r>
              <a:rPr lang="en-US" dirty="0"/>
              <a:t>How to find us</a:t>
            </a:r>
          </a:p>
        </p:txBody>
      </p:sp>
      <p:sp>
        <p:nvSpPr>
          <p:cNvPr id="4" name="TextBox 3">
            <a:extLst>
              <a:ext uri="{FF2B5EF4-FFF2-40B4-BE49-F238E27FC236}">
                <a16:creationId xmlns:a16="http://schemas.microsoft.com/office/drawing/2014/main" id="{A6BDA574-FD7A-47BC-878C-F63DFD1B106F}"/>
              </a:ext>
            </a:extLst>
          </p:cNvPr>
          <p:cNvSpPr txBox="1"/>
          <p:nvPr/>
        </p:nvSpPr>
        <p:spPr>
          <a:xfrm>
            <a:off x="3448947" y="3370341"/>
            <a:ext cx="3157415" cy="1585049"/>
          </a:xfrm>
          <a:prstGeom prst="rect">
            <a:avLst/>
          </a:prstGeom>
          <a:noFill/>
        </p:spPr>
        <p:txBody>
          <a:bodyPr wrap="square" rtlCol="0">
            <a:spAutoFit/>
          </a:bodyPr>
          <a:lstStyle/>
          <a:p>
            <a:r>
              <a:rPr lang="en-US" b="1" dirty="0"/>
              <a:t>Justin Cormack</a:t>
            </a:r>
          </a:p>
          <a:p>
            <a:r>
              <a:rPr lang="en-US" sz="1200" dirty="0"/>
              <a:t>Engineer </a:t>
            </a:r>
          </a:p>
          <a:p>
            <a:r>
              <a:rPr lang="en-US" sz="1400" dirty="0"/>
              <a:t>Docker</a:t>
            </a:r>
          </a:p>
          <a:p>
            <a:r>
              <a:rPr lang="en-US" sz="1100" dirty="0">
                <a:hlinkClick r:id="rId4"/>
              </a:rPr>
              <a:t>justin.cormack@docker.com</a:t>
            </a:r>
            <a:r>
              <a:rPr lang="en-US" sz="1100" dirty="0"/>
              <a:t> </a:t>
            </a:r>
          </a:p>
          <a:p>
            <a:r>
              <a:rPr lang="en-US" sz="1400" dirty="0"/>
              <a:t>@justincormack</a:t>
            </a:r>
          </a:p>
          <a:p>
            <a:r>
              <a:rPr lang="en-US" sz="1400" dirty="0">
                <a:hlinkClick r:id="rId5"/>
              </a:rPr>
              <a:t>https://www.cloudatomiclab.com/</a:t>
            </a:r>
            <a:endParaRPr lang="en-US" sz="1400" dirty="0"/>
          </a:p>
          <a:p>
            <a:r>
              <a:rPr lang="en-US" sz="1400" dirty="0">
                <a:hlinkClick r:id="rId6"/>
              </a:rPr>
              <a:t>github.com/</a:t>
            </a:r>
            <a:r>
              <a:rPr lang="en-US" sz="1400" dirty="0" err="1">
                <a:hlinkClick r:id="rId6"/>
              </a:rPr>
              <a:t>justincormack</a:t>
            </a:r>
            <a:endParaRPr lang="en-US" sz="1400" dirty="0"/>
          </a:p>
        </p:txBody>
      </p:sp>
      <p:pic>
        <p:nvPicPr>
          <p:cNvPr id="5" name="Picture 2" descr="Image result for blog logo">
            <a:extLst>
              <a:ext uri="{FF2B5EF4-FFF2-40B4-BE49-F238E27FC236}">
                <a16:creationId xmlns:a16="http://schemas.microsoft.com/office/drawing/2014/main" id="{3AF3D789-976D-419C-A659-1984755B61B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914" t="25719" r="20598" b="21779"/>
          <a:stretch/>
        </p:blipFill>
        <p:spPr bwMode="auto">
          <a:xfrm>
            <a:off x="3292953" y="4589176"/>
            <a:ext cx="209246" cy="986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twitter logo">
            <a:extLst>
              <a:ext uri="{FF2B5EF4-FFF2-40B4-BE49-F238E27FC236}">
                <a16:creationId xmlns:a16="http://schemas.microsoft.com/office/drawing/2014/main" id="{A0A5F588-9107-4D3C-BA84-45A734A2C7F8}"/>
              </a:ext>
            </a:extLst>
          </p:cNvPr>
          <p:cNvPicPr>
            <a:picLocks noChangeAspect="1" noChangeArrowheads="1"/>
          </p:cNvPicPr>
          <p:nvPr/>
        </p:nvPicPr>
        <p:blipFill>
          <a:blip r:embed="rId8">
            <a:biLevel thresh="75000"/>
            <a:extLst>
              <a:ext uri="{28A0092B-C50C-407E-A947-70E740481C1C}">
                <a14:useLocalDpi xmlns:a14="http://schemas.microsoft.com/office/drawing/2010/main" val="0"/>
              </a:ext>
            </a:extLst>
          </a:blip>
          <a:srcRect/>
          <a:stretch>
            <a:fillRect/>
          </a:stretch>
        </p:blipFill>
        <p:spPr bwMode="auto">
          <a:xfrm>
            <a:off x="3341850" y="4340083"/>
            <a:ext cx="160349" cy="1202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logo&#10;&#10;Description automatically generated">
            <a:extLst>
              <a:ext uri="{FF2B5EF4-FFF2-40B4-BE49-F238E27FC236}">
                <a16:creationId xmlns:a16="http://schemas.microsoft.com/office/drawing/2014/main" id="{76D03ED3-0F8B-4D42-8922-F6C4451187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5694" y="4780002"/>
            <a:ext cx="106505" cy="106505"/>
          </a:xfrm>
          <a:prstGeom prst="rect">
            <a:avLst/>
          </a:prstGeom>
        </p:spPr>
      </p:pic>
      <p:pic>
        <p:nvPicPr>
          <p:cNvPr id="8" name="Picture 6" descr="Image result for email logo">
            <a:extLst>
              <a:ext uri="{FF2B5EF4-FFF2-40B4-BE49-F238E27FC236}">
                <a16:creationId xmlns:a16="http://schemas.microsoft.com/office/drawing/2014/main" id="{96CFB5FA-73DE-4A3C-84DA-B3C4CEAD156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4554" t="25210" r="12924" b="24405"/>
          <a:stretch/>
        </p:blipFill>
        <p:spPr bwMode="auto">
          <a:xfrm>
            <a:off x="3351050" y="4144270"/>
            <a:ext cx="151149" cy="1050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DF1C6C-1E5D-4CB9-8259-30C1CD4BA0AC}"/>
              </a:ext>
            </a:extLst>
          </p:cNvPr>
          <p:cNvSpPr txBox="1"/>
          <p:nvPr/>
        </p:nvSpPr>
        <p:spPr>
          <a:xfrm>
            <a:off x="7990467" y="3370341"/>
            <a:ext cx="3157415" cy="1615827"/>
          </a:xfrm>
          <a:prstGeom prst="rect">
            <a:avLst/>
          </a:prstGeom>
          <a:noFill/>
        </p:spPr>
        <p:txBody>
          <a:bodyPr wrap="square" rtlCol="0">
            <a:spAutoFit/>
          </a:bodyPr>
          <a:lstStyle/>
          <a:p>
            <a:r>
              <a:rPr lang="en-US" b="1" dirty="0"/>
              <a:t>Steve Lasker</a:t>
            </a:r>
          </a:p>
          <a:p>
            <a:r>
              <a:rPr lang="en-US" sz="1200" dirty="0"/>
              <a:t>PM Architect</a:t>
            </a:r>
          </a:p>
          <a:p>
            <a:r>
              <a:rPr lang="en-US" sz="1400" dirty="0"/>
              <a:t>Azure Container Registries</a:t>
            </a:r>
          </a:p>
          <a:p>
            <a:r>
              <a:rPr lang="en-US" sz="1100" dirty="0">
                <a:hlinkClick r:id="rId11"/>
              </a:rPr>
              <a:t>Steve.Lasker@Microsoft.com</a:t>
            </a:r>
            <a:endParaRPr lang="en-US" sz="1100" dirty="0"/>
          </a:p>
          <a:p>
            <a:r>
              <a:rPr lang="en-US" sz="1400" dirty="0"/>
              <a:t>@SteveLasker</a:t>
            </a:r>
          </a:p>
          <a:p>
            <a:r>
              <a:rPr lang="en-US" sz="1400" dirty="0" err="1">
                <a:hlinkClick r:id="rId12"/>
              </a:rPr>
              <a:t>SteveLasker.blog</a:t>
            </a:r>
            <a:endParaRPr lang="en-US" sz="1400" dirty="0"/>
          </a:p>
          <a:p>
            <a:r>
              <a:rPr lang="en-US" sz="1400" dirty="0">
                <a:hlinkClick r:id="rId13"/>
              </a:rPr>
              <a:t>github.com/</a:t>
            </a:r>
            <a:r>
              <a:rPr lang="en-US" sz="1400" dirty="0" err="1">
                <a:hlinkClick r:id="rId13"/>
              </a:rPr>
              <a:t>SteveLasker</a:t>
            </a:r>
            <a:endParaRPr lang="en-US" sz="1400" dirty="0"/>
          </a:p>
        </p:txBody>
      </p:sp>
      <p:pic>
        <p:nvPicPr>
          <p:cNvPr id="11" name="Picture 2" descr="Image result for blog logo">
            <a:extLst>
              <a:ext uri="{FF2B5EF4-FFF2-40B4-BE49-F238E27FC236}">
                <a16:creationId xmlns:a16="http://schemas.microsoft.com/office/drawing/2014/main" id="{9032BDB6-FA59-4F82-80FB-1829C67C0D2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914" t="25719" r="20598" b="21779"/>
          <a:stretch/>
        </p:blipFill>
        <p:spPr bwMode="auto">
          <a:xfrm>
            <a:off x="7834473" y="4589176"/>
            <a:ext cx="209246" cy="986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twitter logo">
            <a:extLst>
              <a:ext uri="{FF2B5EF4-FFF2-40B4-BE49-F238E27FC236}">
                <a16:creationId xmlns:a16="http://schemas.microsoft.com/office/drawing/2014/main" id="{D6C02D28-F2E7-4BFE-9D05-1C920AF9C6BC}"/>
              </a:ext>
            </a:extLst>
          </p:cNvPr>
          <p:cNvPicPr>
            <a:picLocks noChangeAspect="1" noChangeArrowheads="1"/>
          </p:cNvPicPr>
          <p:nvPr/>
        </p:nvPicPr>
        <p:blipFill>
          <a:blip r:embed="rId8">
            <a:biLevel thresh="75000"/>
            <a:extLst>
              <a:ext uri="{28A0092B-C50C-407E-A947-70E740481C1C}">
                <a14:useLocalDpi xmlns:a14="http://schemas.microsoft.com/office/drawing/2010/main" val="0"/>
              </a:ext>
            </a:extLst>
          </a:blip>
          <a:srcRect/>
          <a:stretch>
            <a:fillRect/>
          </a:stretch>
        </p:blipFill>
        <p:spPr bwMode="auto">
          <a:xfrm>
            <a:off x="7883370" y="4340083"/>
            <a:ext cx="160349" cy="1202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lose up of a logo&#10;&#10;Description automatically generated">
            <a:extLst>
              <a:ext uri="{FF2B5EF4-FFF2-40B4-BE49-F238E27FC236}">
                <a16:creationId xmlns:a16="http://schemas.microsoft.com/office/drawing/2014/main" id="{8D35C397-63F7-490E-8B07-DD35C43F9E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37214" y="4780002"/>
            <a:ext cx="106505" cy="106505"/>
          </a:xfrm>
          <a:prstGeom prst="rect">
            <a:avLst/>
          </a:prstGeom>
        </p:spPr>
      </p:pic>
      <p:pic>
        <p:nvPicPr>
          <p:cNvPr id="14" name="Picture 6" descr="Image result for email logo">
            <a:extLst>
              <a:ext uri="{FF2B5EF4-FFF2-40B4-BE49-F238E27FC236}">
                <a16:creationId xmlns:a16="http://schemas.microsoft.com/office/drawing/2014/main" id="{E45C9E5B-6934-4316-B4A9-045B121DF37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4554" t="25210" r="12924" b="24405"/>
          <a:stretch/>
        </p:blipFill>
        <p:spPr bwMode="auto">
          <a:xfrm>
            <a:off x="7892570" y="4144270"/>
            <a:ext cx="151149" cy="10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37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193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C53CF54-CDC3-47ED-B713-048560CDB247}"/>
              </a:ext>
            </a:extLst>
          </p:cNvPr>
          <p:cNvSpPr>
            <a:spLocks noGrp="1"/>
          </p:cNvSpPr>
          <p:nvPr>
            <p:ph sz="quarter" idx="10"/>
          </p:nvPr>
        </p:nvSpPr>
        <p:spPr>
          <a:xfrm>
            <a:off x="3047999" y="1052879"/>
            <a:ext cx="8966201" cy="5313661"/>
          </a:xfrm>
        </p:spPr>
        <p:txBody>
          <a:bodyPr>
            <a:normAutofit fontScale="92500" lnSpcReduction="10000"/>
          </a:bodyPr>
          <a:lstStyle/>
          <a:p>
            <a:r>
              <a:rPr lang="en-US" dirty="0">
                <a:solidFill>
                  <a:schemeClr val="accent1">
                    <a:lumMod val="75000"/>
                  </a:schemeClr>
                </a:solidFill>
              </a:rPr>
              <a:t>Registry-native</a:t>
            </a:r>
          </a:p>
          <a:p>
            <a:pPr marL="342892" lvl="1" indent="0">
              <a:buNone/>
            </a:pPr>
            <a:r>
              <a:rPr lang="en-US" sz="1600" dirty="0"/>
              <a:t>Signatures and artifacts co-located for easier and secure management</a:t>
            </a:r>
            <a:endParaRPr lang="en-US" sz="1600" dirty="0">
              <a:solidFill>
                <a:schemeClr val="accent1">
                  <a:lumMod val="75000"/>
                </a:schemeClr>
              </a:solidFill>
            </a:endParaRPr>
          </a:p>
          <a:p>
            <a:r>
              <a:rPr lang="en-US" dirty="0">
                <a:solidFill>
                  <a:schemeClr val="accent1">
                    <a:lumMod val="75000"/>
                  </a:schemeClr>
                </a:solidFill>
              </a:rPr>
              <a:t>Secure</a:t>
            </a:r>
          </a:p>
          <a:p>
            <a:pPr marL="342892" lvl="1" indent="0">
              <a:buNone/>
            </a:pPr>
            <a:r>
              <a:rPr lang="en-US" sz="1600" dirty="0"/>
              <a:t>Attesting to its authenticity and/or certification</a:t>
            </a:r>
          </a:p>
          <a:p>
            <a:pPr marL="342892" lvl="1" indent="0">
              <a:buNone/>
            </a:pPr>
            <a:r>
              <a:rPr lang="en-US" sz="1600" dirty="0"/>
              <a:t>No trust on first use, no implicit permissions on rotated keys, secure private keys and PKI</a:t>
            </a:r>
          </a:p>
          <a:p>
            <a:r>
              <a:rPr lang="en-US" dirty="0">
                <a:solidFill>
                  <a:schemeClr val="accent1">
                    <a:lumMod val="75000"/>
                  </a:schemeClr>
                </a:solidFill>
              </a:rPr>
              <a:t>Portable</a:t>
            </a:r>
          </a:p>
          <a:p>
            <a:pPr marL="342892" lvl="1" indent="0">
              <a:buNone/>
            </a:pPr>
            <a:r>
              <a:rPr lang="en-US" dirty="0"/>
              <a:t>Artifacts move within and across registries supporting provenance, validation and trust</a:t>
            </a:r>
          </a:p>
          <a:p>
            <a:r>
              <a:rPr lang="en-US" dirty="0">
                <a:solidFill>
                  <a:schemeClr val="accent1">
                    <a:lumMod val="75000"/>
                  </a:schemeClr>
                </a:solidFill>
              </a:rPr>
              <a:t>Multi-tenant</a:t>
            </a:r>
          </a:p>
          <a:p>
            <a:pPr marL="342892" lvl="1" indent="0">
              <a:buNone/>
            </a:pPr>
            <a:r>
              <a:rPr lang="en-US" dirty="0"/>
              <a:t>Enable cloud providers and enterprises to easily support managed services at scale</a:t>
            </a:r>
          </a:p>
          <a:p>
            <a:r>
              <a:rPr lang="en-US" dirty="0">
                <a:solidFill>
                  <a:schemeClr val="accent1">
                    <a:lumMod val="75000"/>
                  </a:schemeClr>
                </a:solidFill>
              </a:rPr>
              <a:t>Offline &amp; Air-gapped</a:t>
            </a:r>
          </a:p>
          <a:p>
            <a:pPr marL="342892" lvl="1" indent="0">
              <a:buNone/>
            </a:pPr>
            <a:r>
              <a:rPr lang="en-US" dirty="0"/>
              <a:t>Artifacts can be signed offline</a:t>
            </a:r>
          </a:p>
          <a:p>
            <a:pPr marL="342892" lvl="1" indent="0">
              <a:buNone/>
            </a:pPr>
            <a:r>
              <a:rPr lang="en-US" dirty="0"/>
              <a:t>Artifacts and signatures can be moved into air-gapped environments</a:t>
            </a:r>
          </a:p>
          <a:p>
            <a:r>
              <a:rPr lang="en-US" dirty="0">
                <a:solidFill>
                  <a:schemeClr val="accent1">
                    <a:lumMod val="75000"/>
                  </a:schemeClr>
                </a:solidFill>
              </a:rPr>
              <a:t>Usable</a:t>
            </a:r>
          </a:p>
          <a:p>
            <a:pPr marL="342892" lvl="1" indent="0">
              <a:buNone/>
            </a:pPr>
            <a:r>
              <a:rPr lang="en-US" dirty="0"/>
              <a:t>Simple commands to integrate with toolchains, supporting key hierarchies</a:t>
            </a:r>
          </a:p>
          <a:p>
            <a:pPr marL="342892" lvl="1" indent="0">
              <a:buNone/>
            </a:pPr>
            <a:endParaRPr lang="en-US" dirty="0"/>
          </a:p>
          <a:p>
            <a:pPr marL="0" indent="0">
              <a:buNone/>
            </a:pPr>
            <a:r>
              <a:rPr lang="en-US" dirty="0"/>
              <a:t>Notary v1 does not meet these requirements</a:t>
            </a:r>
          </a:p>
          <a:p>
            <a:pPr marL="0" indent="0">
              <a:buNone/>
            </a:pPr>
            <a:r>
              <a:rPr lang="en-US" dirty="0"/>
              <a:t>Notary v2 intends to</a:t>
            </a:r>
          </a:p>
          <a:p>
            <a:endParaRPr lang="en-US" dirty="0"/>
          </a:p>
        </p:txBody>
      </p:sp>
      <p:sp>
        <p:nvSpPr>
          <p:cNvPr id="2" name="Title 1"/>
          <p:cNvSpPr>
            <a:spLocks noGrp="1"/>
          </p:cNvSpPr>
          <p:nvPr>
            <p:ph type="title"/>
          </p:nvPr>
        </p:nvSpPr>
        <p:spPr/>
        <p:txBody>
          <a:bodyPr/>
          <a:lstStyle/>
          <a:p>
            <a:r>
              <a:rPr lang="en-US" dirty="0"/>
              <a:t>What: is Notary v2</a:t>
            </a:r>
          </a:p>
        </p:txBody>
      </p:sp>
    </p:spTree>
    <p:extLst>
      <p:ext uri="{BB962C8B-B14F-4D97-AF65-F5344CB8AC3E}">
        <p14:creationId xmlns:p14="http://schemas.microsoft.com/office/powerpoint/2010/main" val="235832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BAFD09-EBC2-4F8C-A917-78B2162BF473}"/>
              </a:ext>
            </a:extLst>
          </p:cNvPr>
          <p:cNvSpPr>
            <a:spLocks noGrp="1"/>
          </p:cNvSpPr>
          <p:nvPr>
            <p:ph sz="quarter" idx="10"/>
          </p:nvPr>
        </p:nvSpPr>
        <p:spPr/>
        <p:txBody>
          <a:bodyPr vert="horz" lIns="91440" tIns="45720" rIns="91440" bIns="45720" rtlCol="0" anchor="t">
            <a:normAutofit/>
          </a:bodyPr>
          <a:lstStyle/>
          <a:p>
            <a:pPr marL="457200" indent="-457200">
              <a:lnSpc>
                <a:spcPct val="80000"/>
              </a:lnSpc>
              <a:buFont typeface="+mj-lt"/>
              <a:buAutoNum type="arabicPeriod"/>
            </a:pPr>
            <a:r>
              <a:rPr lang="en-US" sz="2400" dirty="0">
                <a:solidFill>
                  <a:schemeClr val="accent1">
                    <a:lumMod val="75000"/>
                  </a:schemeClr>
                </a:solidFill>
              </a:rPr>
              <a:t>Offline signing</a:t>
            </a:r>
          </a:p>
          <a:p>
            <a:pPr marL="457200" indent="-457200">
              <a:lnSpc>
                <a:spcPct val="80000"/>
              </a:lnSpc>
              <a:buFont typeface="+mj-lt"/>
              <a:buAutoNum type="arabicPeriod"/>
            </a:pPr>
            <a:r>
              <a:rPr lang="en-US" sz="2400" dirty="0">
                <a:solidFill>
                  <a:schemeClr val="accent1">
                    <a:lumMod val="75000"/>
                  </a:schemeClr>
                </a:solidFill>
              </a:rPr>
              <a:t>Must not change the tag or digest, just to be signed</a:t>
            </a:r>
          </a:p>
          <a:p>
            <a:pPr marL="457200" indent="-457200">
              <a:lnSpc>
                <a:spcPct val="80000"/>
              </a:lnSpc>
              <a:buFont typeface="+mj-lt"/>
              <a:buAutoNum type="arabicPeriod"/>
            </a:pPr>
            <a:r>
              <a:rPr lang="en-US" sz="2400" dirty="0">
                <a:solidFill>
                  <a:schemeClr val="accent1">
                    <a:lumMod val="75000"/>
                  </a:schemeClr>
                </a:solidFill>
              </a:rPr>
              <a:t>Cross cloud, on-prem and air-gapped adoption</a:t>
            </a:r>
          </a:p>
          <a:p>
            <a:pPr marL="457200" indent="-457200">
              <a:lnSpc>
                <a:spcPct val="80000"/>
              </a:lnSpc>
              <a:buFont typeface="+mj-lt"/>
              <a:buAutoNum type="arabicPeriod"/>
            </a:pPr>
            <a:r>
              <a:rPr lang="en-US" sz="2400" dirty="0">
                <a:solidFill>
                  <a:schemeClr val="accent1">
                    <a:lumMod val="75000"/>
                  </a:schemeClr>
                </a:solidFill>
              </a:rPr>
              <a:t>Ephemeral clients</a:t>
            </a:r>
          </a:p>
          <a:p>
            <a:pPr marL="457200" indent="-457200">
              <a:lnSpc>
                <a:spcPct val="80000"/>
              </a:lnSpc>
              <a:buFont typeface="+mj-lt"/>
              <a:buAutoNum type="arabicPeriod"/>
            </a:pPr>
            <a:r>
              <a:rPr lang="en-US" sz="2400" dirty="0">
                <a:solidFill>
                  <a:schemeClr val="accent1">
                    <a:lumMod val="75000"/>
                  </a:schemeClr>
                </a:solidFill>
              </a:rPr>
              <a:t>Multiple signatures </a:t>
            </a:r>
          </a:p>
          <a:p>
            <a:pPr marL="513715" lvl="1" indent="-170815"/>
            <a:r>
              <a:rPr lang="en-US" sz="2000" dirty="0"/>
              <a:t>Enabling originating vendor, aggregator certification, customer validation</a:t>
            </a:r>
            <a:endParaRPr lang="en-US" sz="2000" dirty="0">
              <a:cs typeface="Calibri" panose="020F0502020204030204"/>
            </a:endParaRPr>
          </a:p>
          <a:p>
            <a:pPr marL="457200" indent="-457200">
              <a:lnSpc>
                <a:spcPct val="80000"/>
              </a:lnSpc>
              <a:buFont typeface="+mj-lt"/>
              <a:buAutoNum type="arabicPeriod"/>
            </a:pPr>
            <a:r>
              <a:rPr lang="en-US" sz="2400" dirty="0">
                <a:solidFill>
                  <a:schemeClr val="accent1">
                    <a:lumMod val="75000"/>
                  </a:schemeClr>
                </a:solidFill>
              </a:rPr>
              <a:t>Keys secured by cloud providers key vault offering (pluggable)</a:t>
            </a:r>
          </a:p>
          <a:p>
            <a:pPr marL="457200" indent="-457200">
              <a:lnSpc>
                <a:spcPct val="80000"/>
              </a:lnSpc>
              <a:buFont typeface="+mj-lt"/>
              <a:buAutoNum type="arabicPeriod"/>
            </a:pPr>
            <a:r>
              <a:rPr lang="en-US" sz="2400" dirty="0">
                <a:solidFill>
                  <a:schemeClr val="accent1">
                    <a:lumMod val="75000"/>
                  </a:schemeClr>
                </a:solidFill>
              </a:rPr>
              <a:t>Key acquisition: from hobbyist, open </a:t>
            </a:r>
            <a:r>
              <a:rPr lang="en-US" sz="2400">
                <a:solidFill>
                  <a:schemeClr val="accent1">
                    <a:lumMod val="75000"/>
                  </a:schemeClr>
                </a:solidFill>
              </a:rPr>
              <a:t>source projects</a:t>
            </a:r>
            <a:r>
              <a:rPr lang="en-US" sz="2400" dirty="0">
                <a:solidFill>
                  <a:schemeClr val="accent1">
                    <a:lumMod val="75000"/>
                  </a:schemeClr>
                </a:solidFill>
              </a:rPr>
              <a:t>, to large software vendors</a:t>
            </a:r>
            <a:endParaRPr lang="en-US" sz="2400" dirty="0">
              <a:solidFill>
                <a:schemeClr val="accent1">
                  <a:lumMod val="75000"/>
                </a:schemeClr>
              </a:solidFill>
              <a:cs typeface="Calibri"/>
            </a:endParaRPr>
          </a:p>
        </p:txBody>
      </p:sp>
      <p:sp>
        <p:nvSpPr>
          <p:cNvPr id="3" name="Title 2">
            <a:extLst>
              <a:ext uri="{FF2B5EF4-FFF2-40B4-BE49-F238E27FC236}">
                <a16:creationId xmlns:a16="http://schemas.microsoft.com/office/drawing/2014/main" id="{547B6659-7951-4B6D-A678-114322CCC684}"/>
              </a:ext>
            </a:extLst>
          </p:cNvPr>
          <p:cNvSpPr>
            <a:spLocks noGrp="1"/>
          </p:cNvSpPr>
          <p:nvPr>
            <p:ph type="title"/>
          </p:nvPr>
        </p:nvSpPr>
        <p:spPr/>
        <p:txBody>
          <a:bodyPr/>
          <a:lstStyle/>
          <a:p>
            <a:r>
              <a:rPr lang="en-US" dirty="0"/>
              <a:t>Notary v2 Requirements</a:t>
            </a:r>
          </a:p>
        </p:txBody>
      </p:sp>
    </p:spTree>
    <p:extLst>
      <p:ext uri="{BB962C8B-B14F-4D97-AF65-F5344CB8AC3E}">
        <p14:creationId xmlns:p14="http://schemas.microsoft.com/office/powerpoint/2010/main" val="19736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E6F86-D989-4125-A453-D33F0E1E961A}"/>
              </a:ext>
            </a:extLst>
          </p:cNvPr>
          <p:cNvSpPr>
            <a:spLocks noGrp="1"/>
          </p:cNvSpPr>
          <p:nvPr>
            <p:ph type="title"/>
          </p:nvPr>
        </p:nvSpPr>
        <p:spPr/>
        <p:txBody>
          <a:bodyPr/>
          <a:lstStyle/>
          <a:p>
            <a:r>
              <a:rPr lang="en-US" dirty="0"/>
              <a:t>Notary v2 Workflow</a:t>
            </a:r>
          </a:p>
        </p:txBody>
      </p:sp>
      <p:sp>
        <p:nvSpPr>
          <p:cNvPr id="125" name="TextBox 124">
            <a:extLst>
              <a:ext uri="{FF2B5EF4-FFF2-40B4-BE49-F238E27FC236}">
                <a16:creationId xmlns:a16="http://schemas.microsoft.com/office/drawing/2014/main" id="{FAF9479D-741A-43FE-9F63-EB5A77E70363}"/>
              </a:ext>
            </a:extLst>
          </p:cNvPr>
          <p:cNvSpPr txBox="1"/>
          <p:nvPr/>
        </p:nvSpPr>
        <p:spPr>
          <a:xfrm>
            <a:off x="3863492" y="1220860"/>
            <a:ext cx="1278162" cy="430887"/>
          </a:xfrm>
          <a:prstGeom prst="rect">
            <a:avLst/>
          </a:prstGeom>
          <a:noFill/>
        </p:spPr>
        <p:txBody>
          <a:bodyPr wrap="square" rtlCol="0">
            <a:spAutoFit/>
          </a:bodyPr>
          <a:lstStyle/>
          <a:p>
            <a:pPr algn="ctr"/>
            <a:r>
              <a:rPr lang="en-US" sz="1100" b="1" dirty="0">
                <a:latin typeface="Segoe UI" panose="020B0502040204020203" pitchFamily="34" charset="0"/>
                <a:cs typeface="Segoe UI" panose="020B0502040204020203" pitchFamily="34" charset="0"/>
              </a:rPr>
              <a:t>Wabbit</a:t>
            </a:r>
            <a:br>
              <a:rPr lang="en-US" sz="1100" b="1" dirty="0">
                <a:latin typeface="Segoe UI" panose="020B0502040204020203" pitchFamily="34" charset="0"/>
                <a:cs typeface="Segoe UI" panose="020B0502040204020203" pitchFamily="34" charset="0"/>
              </a:rPr>
            </a:br>
            <a:r>
              <a:rPr lang="en-US" sz="1100" b="1" dirty="0">
                <a:latin typeface="Segoe UI" panose="020B0502040204020203" pitchFamily="34" charset="0"/>
                <a:cs typeface="Segoe UI" panose="020B0502040204020203" pitchFamily="34" charset="0"/>
              </a:rPr>
              <a:t>Networks</a:t>
            </a:r>
          </a:p>
        </p:txBody>
      </p:sp>
      <p:sp>
        <p:nvSpPr>
          <p:cNvPr id="191" name="Oval 190">
            <a:extLst>
              <a:ext uri="{FF2B5EF4-FFF2-40B4-BE49-F238E27FC236}">
                <a16:creationId xmlns:a16="http://schemas.microsoft.com/office/drawing/2014/main" id="{CC453350-0327-40FC-871F-6D9068CC6751}"/>
              </a:ext>
            </a:extLst>
          </p:cNvPr>
          <p:cNvSpPr/>
          <p:nvPr/>
        </p:nvSpPr>
        <p:spPr>
          <a:xfrm>
            <a:off x="5995676" y="1804434"/>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p>
        </p:txBody>
      </p:sp>
      <p:sp>
        <p:nvSpPr>
          <p:cNvPr id="195" name="TextBox 194">
            <a:extLst>
              <a:ext uri="{FF2B5EF4-FFF2-40B4-BE49-F238E27FC236}">
                <a16:creationId xmlns:a16="http://schemas.microsoft.com/office/drawing/2014/main" id="{58CB0ADE-8DA0-41E1-92CD-93FFC1DA4150}"/>
              </a:ext>
            </a:extLst>
          </p:cNvPr>
          <p:cNvSpPr txBox="1"/>
          <p:nvPr/>
        </p:nvSpPr>
        <p:spPr>
          <a:xfrm>
            <a:off x="6116634" y="2071734"/>
            <a:ext cx="646045" cy="430887"/>
          </a:xfrm>
          <a:prstGeom prst="rect">
            <a:avLst/>
          </a:prstGeom>
          <a:noFill/>
        </p:spPr>
        <p:txBody>
          <a:bodyPr wrap="square" rtlCol="0">
            <a:spAutoFit/>
          </a:bodyPr>
          <a:lstStyle/>
          <a:p>
            <a:pPr algn="ctr"/>
            <a:r>
              <a:rPr lang="en-US" sz="1100" dirty="0"/>
              <a:t>Public Registry</a:t>
            </a:r>
          </a:p>
        </p:txBody>
      </p:sp>
      <p:sp>
        <p:nvSpPr>
          <p:cNvPr id="196" name="Rectangle 195">
            <a:extLst>
              <a:ext uri="{FF2B5EF4-FFF2-40B4-BE49-F238E27FC236}">
                <a16:creationId xmlns:a16="http://schemas.microsoft.com/office/drawing/2014/main" id="{303C5D76-95B1-4010-9BA5-1BFC96024566}"/>
              </a:ext>
            </a:extLst>
          </p:cNvPr>
          <p:cNvSpPr/>
          <p:nvPr/>
        </p:nvSpPr>
        <p:spPr>
          <a:xfrm>
            <a:off x="10561447" y="3871645"/>
            <a:ext cx="197331" cy="142862"/>
          </a:xfrm>
          <a:prstGeom prst="rect">
            <a:avLst/>
          </a:prstGeom>
          <a:solidFill>
            <a:srgbClr val="262261"/>
          </a:solidFill>
          <a:ln>
            <a:solidFill>
              <a:srgbClr val="262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a:extLst>
              <a:ext uri="{FF2B5EF4-FFF2-40B4-BE49-F238E27FC236}">
                <a16:creationId xmlns:a16="http://schemas.microsoft.com/office/drawing/2014/main" id="{8EB3B60B-3439-4D32-8A6F-2BAA51E46BF0}"/>
              </a:ext>
            </a:extLst>
          </p:cNvPr>
          <p:cNvSpPr txBox="1"/>
          <p:nvPr/>
        </p:nvSpPr>
        <p:spPr>
          <a:xfrm>
            <a:off x="10693829" y="3848903"/>
            <a:ext cx="1330988" cy="200055"/>
          </a:xfrm>
          <a:prstGeom prst="rect">
            <a:avLst/>
          </a:prstGeom>
          <a:noFill/>
        </p:spPr>
        <p:txBody>
          <a:bodyPr wrap="square" rtlCol="0">
            <a:spAutoFit/>
          </a:bodyPr>
          <a:lstStyle/>
          <a:p>
            <a:r>
              <a:rPr lang="en-US" sz="700" dirty="0"/>
              <a:t>Notary v2 Scope</a:t>
            </a:r>
          </a:p>
        </p:txBody>
      </p:sp>
      <p:sp>
        <p:nvSpPr>
          <p:cNvPr id="198" name="Rectangle 197">
            <a:extLst>
              <a:ext uri="{FF2B5EF4-FFF2-40B4-BE49-F238E27FC236}">
                <a16:creationId xmlns:a16="http://schemas.microsoft.com/office/drawing/2014/main" id="{A3FB6C2D-5229-498C-9383-E6EB3BE10518}"/>
              </a:ext>
            </a:extLst>
          </p:cNvPr>
          <p:cNvSpPr/>
          <p:nvPr/>
        </p:nvSpPr>
        <p:spPr>
          <a:xfrm>
            <a:off x="10561447" y="4048416"/>
            <a:ext cx="197331" cy="142862"/>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6833ACED-65D6-45DE-A83C-F388E4C4B382}"/>
              </a:ext>
            </a:extLst>
          </p:cNvPr>
          <p:cNvSpPr txBox="1"/>
          <p:nvPr/>
        </p:nvSpPr>
        <p:spPr>
          <a:xfrm>
            <a:off x="10693829" y="4025674"/>
            <a:ext cx="1567570" cy="200055"/>
          </a:xfrm>
          <a:prstGeom prst="rect">
            <a:avLst/>
          </a:prstGeom>
          <a:noFill/>
        </p:spPr>
        <p:txBody>
          <a:bodyPr wrap="square" rtlCol="0">
            <a:spAutoFit/>
          </a:bodyPr>
          <a:lstStyle/>
          <a:p>
            <a:r>
              <a:rPr lang="en-US" sz="700" dirty="0"/>
              <a:t>Interoperability with other projects</a:t>
            </a:r>
          </a:p>
        </p:txBody>
      </p:sp>
      <p:pic>
        <p:nvPicPr>
          <p:cNvPr id="205" name="Signature">
            <a:extLst>
              <a:ext uri="{FF2B5EF4-FFF2-40B4-BE49-F238E27FC236}">
                <a16:creationId xmlns:a16="http://schemas.microsoft.com/office/drawing/2014/main" id="{1CC65473-6A76-476B-9E9C-1062328F32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94023" y="1611041"/>
            <a:ext cx="122744" cy="122744"/>
          </a:xfrm>
          <a:prstGeom prst="rect">
            <a:avLst/>
          </a:prstGeom>
        </p:spPr>
      </p:pic>
      <p:grpSp>
        <p:nvGrpSpPr>
          <p:cNvPr id="286" name="acme-rockets keys">
            <a:extLst>
              <a:ext uri="{FF2B5EF4-FFF2-40B4-BE49-F238E27FC236}">
                <a16:creationId xmlns:a16="http://schemas.microsoft.com/office/drawing/2014/main" id="{1BC9EEEE-D464-4FF8-8539-9DF6FD9B5066}"/>
              </a:ext>
            </a:extLst>
          </p:cNvPr>
          <p:cNvGrpSpPr/>
          <p:nvPr/>
        </p:nvGrpSpPr>
        <p:grpSpPr>
          <a:xfrm>
            <a:off x="9740033" y="2256746"/>
            <a:ext cx="414223" cy="1050806"/>
            <a:chOff x="6295268" y="2499829"/>
            <a:chExt cx="414223" cy="1050806"/>
          </a:xfrm>
        </p:grpSpPr>
        <p:pic>
          <p:nvPicPr>
            <p:cNvPr id="219" name="Signature">
              <a:extLst>
                <a:ext uri="{FF2B5EF4-FFF2-40B4-BE49-F238E27FC236}">
                  <a16:creationId xmlns:a16="http://schemas.microsoft.com/office/drawing/2014/main" id="{4A33545A-9486-4D9B-9344-5627FC5278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5268" y="2499829"/>
              <a:ext cx="122744" cy="122744"/>
            </a:xfrm>
            <a:prstGeom prst="rect">
              <a:avLst/>
            </a:prstGeom>
          </p:spPr>
        </p:pic>
        <p:pic>
          <p:nvPicPr>
            <p:cNvPr id="220" name="Signature">
              <a:extLst>
                <a:ext uri="{FF2B5EF4-FFF2-40B4-BE49-F238E27FC236}">
                  <a16:creationId xmlns:a16="http://schemas.microsoft.com/office/drawing/2014/main" id="{5EAABC09-4899-4EA9-9C1D-13C5BEE11B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026" y="2787072"/>
              <a:ext cx="122744" cy="122744"/>
            </a:xfrm>
            <a:prstGeom prst="rect">
              <a:avLst/>
            </a:prstGeom>
          </p:spPr>
        </p:pic>
        <p:pic>
          <p:nvPicPr>
            <p:cNvPr id="221" name="Signature">
              <a:extLst>
                <a:ext uri="{FF2B5EF4-FFF2-40B4-BE49-F238E27FC236}">
                  <a16:creationId xmlns:a16="http://schemas.microsoft.com/office/drawing/2014/main" id="{2F45EC86-CDEF-4C86-AA38-C74AA57E38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747" y="3106552"/>
              <a:ext cx="122744" cy="122744"/>
            </a:xfrm>
            <a:prstGeom prst="rect">
              <a:avLst/>
            </a:prstGeom>
          </p:spPr>
        </p:pic>
        <p:pic>
          <p:nvPicPr>
            <p:cNvPr id="222" name="Signature">
              <a:extLst>
                <a:ext uri="{FF2B5EF4-FFF2-40B4-BE49-F238E27FC236}">
                  <a16:creationId xmlns:a16="http://schemas.microsoft.com/office/drawing/2014/main" id="{02CCCD41-A374-4010-B085-CA6261F6A1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002" y="3427891"/>
              <a:ext cx="122744" cy="122744"/>
            </a:xfrm>
            <a:prstGeom prst="rect">
              <a:avLst/>
            </a:prstGeom>
          </p:spPr>
        </p:pic>
      </p:grpSp>
      <p:grpSp>
        <p:nvGrpSpPr>
          <p:cNvPr id="295" name="Docker Hub Keys">
            <a:extLst>
              <a:ext uri="{FF2B5EF4-FFF2-40B4-BE49-F238E27FC236}">
                <a16:creationId xmlns:a16="http://schemas.microsoft.com/office/drawing/2014/main" id="{28424E61-B218-4885-9EB2-9BD2B161565E}"/>
              </a:ext>
            </a:extLst>
          </p:cNvPr>
          <p:cNvGrpSpPr/>
          <p:nvPr/>
        </p:nvGrpSpPr>
        <p:grpSpPr>
          <a:xfrm>
            <a:off x="7538895" y="2248295"/>
            <a:ext cx="414223" cy="1050806"/>
            <a:chOff x="3695158" y="2499829"/>
            <a:chExt cx="414223" cy="1050806"/>
          </a:xfrm>
        </p:grpSpPr>
        <p:pic>
          <p:nvPicPr>
            <p:cNvPr id="223" name="Signature">
              <a:extLst>
                <a:ext uri="{FF2B5EF4-FFF2-40B4-BE49-F238E27FC236}">
                  <a16:creationId xmlns:a16="http://schemas.microsoft.com/office/drawing/2014/main" id="{0128EDEA-DF28-4882-9EAC-587FA689B6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95158" y="2499829"/>
              <a:ext cx="122744" cy="122744"/>
            </a:xfrm>
            <a:prstGeom prst="rect">
              <a:avLst/>
            </a:prstGeom>
          </p:spPr>
        </p:pic>
        <p:pic>
          <p:nvPicPr>
            <p:cNvPr id="224" name="Signature">
              <a:extLst>
                <a:ext uri="{FF2B5EF4-FFF2-40B4-BE49-F238E27FC236}">
                  <a16:creationId xmlns:a16="http://schemas.microsoft.com/office/drawing/2014/main" id="{1C43CEE4-8C09-4637-92BD-39649A5B13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5916" y="2787072"/>
              <a:ext cx="122744" cy="122744"/>
            </a:xfrm>
            <a:prstGeom prst="rect">
              <a:avLst/>
            </a:prstGeom>
          </p:spPr>
        </p:pic>
        <p:pic>
          <p:nvPicPr>
            <p:cNvPr id="225" name="Signature">
              <a:extLst>
                <a:ext uri="{FF2B5EF4-FFF2-40B4-BE49-F238E27FC236}">
                  <a16:creationId xmlns:a16="http://schemas.microsoft.com/office/drawing/2014/main" id="{30F6E995-809D-4DB6-AF11-5111C66CD7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6637" y="3106552"/>
              <a:ext cx="122744" cy="122744"/>
            </a:xfrm>
            <a:prstGeom prst="rect">
              <a:avLst/>
            </a:prstGeom>
          </p:spPr>
        </p:pic>
        <p:pic>
          <p:nvPicPr>
            <p:cNvPr id="226" name="Signature">
              <a:extLst>
                <a:ext uri="{FF2B5EF4-FFF2-40B4-BE49-F238E27FC236}">
                  <a16:creationId xmlns:a16="http://schemas.microsoft.com/office/drawing/2014/main" id="{8F427849-714E-4E42-AEEC-DF89FF508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5892" y="3427891"/>
              <a:ext cx="122744" cy="122744"/>
            </a:xfrm>
            <a:prstGeom prst="rect">
              <a:avLst/>
            </a:prstGeom>
          </p:spPr>
        </p:pic>
      </p:grpSp>
      <p:grpSp>
        <p:nvGrpSpPr>
          <p:cNvPr id="300" name="Group 299">
            <a:extLst>
              <a:ext uri="{FF2B5EF4-FFF2-40B4-BE49-F238E27FC236}">
                <a16:creationId xmlns:a16="http://schemas.microsoft.com/office/drawing/2014/main" id="{70712806-4A22-4130-BED3-0D9585E1D820}"/>
              </a:ext>
            </a:extLst>
          </p:cNvPr>
          <p:cNvGrpSpPr/>
          <p:nvPr/>
        </p:nvGrpSpPr>
        <p:grpSpPr>
          <a:xfrm>
            <a:off x="9302722" y="2483482"/>
            <a:ext cx="850789" cy="219425"/>
            <a:chOff x="7586049" y="2987821"/>
            <a:chExt cx="850789" cy="219425"/>
          </a:xfrm>
        </p:grpSpPr>
        <p:sp>
          <p:nvSpPr>
            <p:cNvPr id="189" name="Rectangle 188">
              <a:extLst>
                <a:ext uri="{FF2B5EF4-FFF2-40B4-BE49-F238E27FC236}">
                  <a16:creationId xmlns:a16="http://schemas.microsoft.com/office/drawing/2014/main" id="{BBBE0AB8-1811-4238-9C3D-8A45347D69D4}"/>
                </a:ext>
              </a:extLst>
            </p:cNvPr>
            <p:cNvSpPr/>
            <p:nvPr/>
          </p:nvSpPr>
          <p:spPr>
            <a:xfrm>
              <a:off x="7586049" y="298782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Image</a:t>
              </a:r>
              <a:endParaRPr lang="en-US" sz="491" kern="0" dirty="0">
                <a:solidFill>
                  <a:schemeClr val="bg1">
                    <a:lumMod val="65000"/>
                  </a:schemeClr>
                </a:solidFill>
                <a:latin typeface="Calibri"/>
              </a:endParaRPr>
            </a:p>
          </p:txBody>
        </p:sp>
        <p:pic>
          <p:nvPicPr>
            <p:cNvPr id="228" name="Signature">
              <a:extLst>
                <a:ext uri="{FF2B5EF4-FFF2-40B4-BE49-F238E27FC236}">
                  <a16:creationId xmlns:a16="http://schemas.microsoft.com/office/drawing/2014/main" id="{CAED133E-7149-4287-9284-3B63BEA7CC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4094" y="3050952"/>
              <a:ext cx="122744" cy="122744"/>
            </a:xfrm>
            <a:prstGeom prst="rect">
              <a:avLst/>
            </a:prstGeom>
          </p:spPr>
        </p:pic>
      </p:grpSp>
      <p:grpSp>
        <p:nvGrpSpPr>
          <p:cNvPr id="249" name="Group 248">
            <a:extLst>
              <a:ext uri="{FF2B5EF4-FFF2-40B4-BE49-F238E27FC236}">
                <a16:creationId xmlns:a16="http://schemas.microsoft.com/office/drawing/2014/main" id="{D2139133-D7A8-42C4-866C-A8D0EB6C2390}"/>
              </a:ext>
            </a:extLst>
          </p:cNvPr>
          <p:cNvGrpSpPr/>
          <p:nvPr/>
        </p:nvGrpSpPr>
        <p:grpSpPr>
          <a:xfrm>
            <a:off x="3844172" y="1710090"/>
            <a:ext cx="1336612" cy="1650784"/>
            <a:chOff x="285068" y="1953173"/>
            <a:chExt cx="1336612" cy="1650784"/>
          </a:xfrm>
        </p:grpSpPr>
        <p:sp>
          <p:nvSpPr>
            <p:cNvPr id="160" name="Rectangle 159">
              <a:extLst>
                <a:ext uri="{FF2B5EF4-FFF2-40B4-BE49-F238E27FC236}">
                  <a16:creationId xmlns:a16="http://schemas.microsoft.com/office/drawing/2014/main" id="{9863FD42-007F-4AB1-825F-5D6141DA8103}"/>
                </a:ext>
              </a:extLst>
            </p:cNvPr>
            <p:cNvSpPr/>
            <p:nvPr/>
          </p:nvSpPr>
          <p:spPr>
            <a:xfrm>
              <a:off x="1189482" y="27342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Image</a:t>
              </a:r>
              <a:endParaRPr lang="en-US" sz="491" kern="0" dirty="0">
                <a:solidFill>
                  <a:schemeClr val="bg1">
                    <a:lumMod val="65000"/>
                  </a:schemeClr>
                </a:solidFill>
                <a:latin typeface="Calibri"/>
              </a:endParaRPr>
            </a:p>
          </p:txBody>
        </p:sp>
        <p:sp>
          <p:nvSpPr>
            <p:cNvPr id="161" name="Rectangle 160">
              <a:extLst>
                <a:ext uri="{FF2B5EF4-FFF2-40B4-BE49-F238E27FC236}">
                  <a16:creationId xmlns:a16="http://schemas.microsoft.com/office/drawing/2014/main" id="{396D96AE-CDB1-4259-8968-8CBD5269896C}"/>
                </a:ext>
              </a:extLst>
            </p:cNvPr>
            <p:cNvSpPr/>
            <p:nvPr/>
          </p:nvSpPr>
          <p:spPr>
            <a:xfrm>
              <a:off x="1189482" y="30593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err="1">
                  <a:solidFill>
                    <a:schemeClr val="bg1">
                      <a:lumMod val="65000"/>
                    </a:schemeClr>
                  </a:solidFill>
                  <a:latin typeface="Calibri"/>
                </a:rPr>
                <a:t>SBoM</a:t>
              </a:r>
              <a:endParaRPr lang="en-US" sz="491" kern="0" dirty="0">
                <a:solidFill>
                  <a:schemeClr val="bg1">
                    <a:lumMod val="65000"/>
                  </a:schemeClr>
                </a:solidFill>
                <a:latin typeface="Calibri"/>
              </a:endParaRPr>
            </a:p>
          </p:txBody>
        </p:sp>
        <p:sp>
          <p:nvSpPr>
            <p:cNvPr id="162" name="Rectangle 161">
              <a:extLst>
                <a:ext uri="{FF2B5EF4-FFF2-40B4-BE49-F238E27FC236}">
                  <a16:creationId xmlns:a16="http://schemas.microsoft.com/office/drawing/2014/main" id="{339826BD-4A10-450A-9040-2D100CFFFB3E}"/>
                </a:ext>
              </a:extLst>
            </p:cNvPr>
            <p:cNvSpPr/>
            <p:nvPr/>
          </p:nvSpPr>
          <p:spPr>
            <a:xfrm>
              <a:off x="1189482" y="33845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err="1">
                  <a:solidFill>
                    <a:schemeClr val="bg1">
                      <a:lumMod val="65000"/>
                    </a:schemeClr>
                  </a:solidFill>
                  <a:latin typeface="Calibri"/>
                </a:rPr>
                <a:t>src</a:t>
              </a:r>
              <a:endParaRPr lang="en-US" sz="491" kern="0" dirty="0">
                <a:solidFill>
                  <a:schemeClr val="bg1">
                    <a:lumMod val="65000"/>
                  </a:schemeClr>
                </a:solidFill>
                <a:latin typeface="Calibri"/>
              </a:endParaRPr>
            </a:p>
          </p:txBody>
        </p:sp>
        <p:sp>
          <p:nvSpPr>
            <p:cNvPr id="163" name="Rectangle 162">
              <a:extLst>
                <a:ext uri="{FF2B5EF4-FFF2-40B4-BE49-F238E27FC236}">
                  <a16:creationId xmlns:a16="http://schemas.microsoft.com/office/drawing/2014/main" id="{65CA6F15-BD06-4825-BE24-CD6FB5D2F436}"/>
                </a:ext>
              </a:extLst>
            </p:cNvPr>
            <p:cNvSpPr/>
            <p:nvPr/>
          </p:nvSpPr>
          <p:spPr>
            <a:xfrm>
              <a:off x="890185" y="24498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Index</a:t>
              </a:r>
              <a:endParaRPr lang="en-US" sz="491" kern="0" dirty="0">
                <a:solidFill>
                  <a:schemeClr val="bg1">
                    <a:lumMod val="65000"/>
                  </a:schemeClr>
                </a:solidFill>
                <a:latin typeface="Calibri"/>
              </a:endParaRPr>
            </a:p>
          </p:txBody>
        </p:sp>
        <p:cxnSp>
          <p:nvCxnSpPr>
            <p:cNvPr id="164" name="Connector: Elbow 163">
              <a:extLst>
                <a:ext uri="{FF2B5EF4-FFF2-40B4-BE49-F238E27FC236}">
                  <a16:creationId xmlns:a16="http://schemas.microsoft.com/office/drawing/2014/main" id="{771779B1-65D6-45F1-A459-65F2715D1F99}"/>
                </a:ext>
              </a:extLst>
            </p:cNvPr>
            <p:cNvCxnSpPr>
              <a:stCxn id="163" idx="2"/>
              <a:endCxn id="160" idx="1"/>
            </p:cNvCxnSpPr>
            <p:nvPr/>
          </p:nvCxnSpPr>
          <p:spPr>
            <a:xfrm rot="16200000" flipH="1">
              <a:off x="1060561" y="27150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C964E7D4-6E97-4CC8-BA14-38FEEB18A570}"/>
                </a:ext>
              </a:extLst>
            </p:cNvPr>
            <p:cNvCxnSpPr>
              <a:cxnSpLocks/>
              <a:stCxn id="163" idx="2"/>
              <a:endCxn id="161" idx="1"/>
            </p:cNvCxnSpPr>
            <p:nvPr/>
          </p:nvCxnSpPr>
          <p:spPr>
            <a:xfrm rot="16200000" flipH="1">
              <a:off x="897982" y="28775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E2268041-1591-4B0F-9297-FCE85445A95F}"/>
                </a:ext>
              </a:extLst>
            </p:cNvPr>
            <p:cNvCxnSpPr>
              <a:cxnSpLocks/>
              <a:stCxn id="163" idx="2"/>
              <a:endCxn id="162" idx="1"/>
            </p:cNvCxnSpPr>
            <p:nvPr/>
          </p:nvCxnSpPr>
          <p:spPr>
            <a:xfrm rot="16200000" flipH="1">
              <a:off x="735404" y="3040166"/>
              <a:ext cx="824959"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16372DC7-D1DA-4CE6-9E37-BCDD05BEF261}"/>
                </a:ext>
              </a:extLst>
            </p:cNvPr>
            <p:cNvSpPr txBox="1"/>
            <p:nvPr/>
          </p:nvSpPr>
          <p:spPr>
            <a:xfrm>
              <a:off x="295232" y="1953173"/>
              <a:ext cx="973219" cy="430887"/>
            </a:xfrm>
            <a:prstGeom prst="rect">
              <a:avLst/>
            </a:prstGeom>
            <a:noFill/>
          </p:spPr>
          <p:txBody>
            <a:bodyPr wrap="square" rtlCol="0">
              <a:spAutoFit/>
            </a:bodyPr>
            <a:lstStyle/>
            <a:p>
              <a:pPr algn="ctr"/>
              <a:r>
                <a:rPr lang="en-US" sz="1100" dirty="0"/>
                <a:t>Artifact Build Environment</a:t>
              </a:r>
            </a:p>
          </p:txBody>
        </p:sp>
        <p:sp>
          <p:nvSpPr>
            <p:cNvPr id="190" name="Oval 189">
              <a:extLst>
                <a:ext uri="{FF2B5EF4-FFF2-40B4-BE49-F238E27FC236}">
                  <a16:creationId xmlns:a16="http://schemas.microsoft.com/office/drawing/2014/main" id="{A9FC5B5B-3F76-4DD1-9EAC-14F7946A5062}"/>
                </a:ext>
              </a:extLst>
            </p:cNvPr>
            <p:cNvSpPr/>
            <p:nvPr/>
          </p:nvSpPr>
          <p:spPr>
            <a:xfrm>
              <a:off x="1248974" y="204751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pic>
          <p:nvPicPr>
            <p:cNvPr id="231" name="pipeline">
              <a:extLst>
                <a:ext uri="{FF2B5EF4-FFF2-40B4-BE49-F238E27FC236}">
                  <a16:creationId xmlns:a16="http://schemas.microsoft.com/office/drawing/2014/main" id="{764EDAAB-86A1-4912-8F30-7C7DB89404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068" y="2548954"/>
              <a:ext cx="470529" cy="470529"/>
            </a:xfrm>
            <a:prstGeom prst="rect">
              <a:avLst/>
            </a:prstGeom>
          </p:spPr>
        </p:pic>
      </p:grpSp>
      <p:grpSp>
        <p:nvGrpSpPr>
          <p:cNvPr id="298" name="Group 297">
            <a:extLst>
              <a:ext uri="{FF2B5EF4-FFF2-40B4-BE49-F238E27FC236}">
                <a16:creationId xmlns:a16="http://schemas.microsoft.com/office/drawing/2014/main" id="{29BFDE8B-961B-44A9-900B-EF5F83A067DD}"/>
              </a:ext>
            </a:extLst>
          </p:cNvPr>
          <p:cNvGrpSpPr/>
          <p:nvPr/>
        </p:nvGrpSpPr>
        <p:grpSpPr>
          <a:xfrm>
            <a:off x="10354128" y="2412491"/>
            <a:ext cx="622464" cy="982823"/>
            <a:chOff x="6795024" y="2655573"/>
            <a:chExt cx="622464" cy="982823"/>
          </a:xfrm>
        </p:grpSpPr>
        <p:sp>
          <p:nvSpPr>
            <p:cNvPr id="193" name="Oval 192">
              <a:extLst>
                <a:ext uri="{FF2B5EF4-FFF2-40B4-BE49-F238E27FC236}">
                  <a16:creationId xmlns:a16="http://schemas.microsoft.com/office/drawing/2014/main" id="{5CF3AAA6-865D-402A-8073-BE7E783F1EE2}"/>
                </a:ext>
              </a:extLst>
            </p:cNvPr>
            <p:cNvSpPr/>
            <p:nvPr/>
          </p:nvSpPr>
          <p:spPr>
            <a:xfrm>
              <a:off x="6909614" y="2655573"/>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grpSp>
          <p:nvGrpSpPr>
            <p:cNvPr id="297" name="Group 296">
              <a:extLst>
                <a:ext uri="{FF2B5EF4-FFF2-40B4-BE49-F238E27FC236}">
                  <a16:creationId xmlns:a16="http://schemas.microsoft.com/office/drawing/2014/main" id="{8EEB61A3-6847-48C7-91BC-4A1AFA14C9FB}"/>
                </a:ext>
              </a:extLst>
            </p:cNvPr>
            <p:cNvGrpSpPr/>
            <p:nvPr/>
          </p:nvGrpSpPr>
          <p:grpSpPr>
            <a:xfrm>
              <a:off x="6795024" y="3003640"/>
              <a:ext cx="622464" cy="634756"/>
              <a:chOff x="6795024" y="3003640"/>
              <a:chExt cx="622464" cy="634756"/>
            </a:xfrm>
          </p:grpSpPr>
          <p:sp>
            <p:nvSpPr>
              <p:cNvPr id="227" name="label">
                <a:extLst>
                  <a:ext uri="{FF2B5EF4-FFF2-40B4-BE49-F238E27FC236}">
                    <a16:creationId xmlns:a16="http://schemas.microsoft.com/office/drawing/2014/main" id="{522C7A7A-B1B9-4409-84B5-6C1A2A0A2A5B}"/>
                  </a:ext>
                </a:extLst>
              </p:cNvPr>
              <p:cNvSpPr txBox="1"/>
              <p:nvPr/>
            </p:nvSpPr>
            <p:spPr>
              <a:xfrm>
                <a:off x="6795024" y="3361397"/>
                <a:ext cx="622464" cy="276999"/>
              </a:xfrm>
              <a:prstGeom prst="rect">
                <a:avLst/>
              </a:prstGeom>
              <a:noFill/>
            </p:spPr>
            <p:txBody>
              <a:bodyPr wrap="square" rtlCol="0">
                <a:spAutoFit/>
              </a:bodyPr>
              <a:lstStyle/>
              <a:p>
                <a:pPr algn="ctr"/>
                <a:r>
                  <a:rPr lang="en-US" sz="600" dirty="0"/>
                  <a:t>Policy</a:t>
                </a:r>
                <a:br>
                  <a:rPr lang="en-US" sz="600" dirty="0"/>
                </a:br>
                <a:r>
                  <a:rPr lang="en-US" sz="600" dirty="0"/>
                  <a:t>Management</a:t>
                </a:r>
              </a:p>
            </p:txBody>
          </p:sp>
          <p:grpSp>
            <p:nvGrpSpPr>
              <p:cNvPr id="232" name="Picture 6">
                <a:extLst>
                  <a:ext uri="{FF2B5EF4-FFF2-40B4-BE49-F238E27FC236}">
                    <a16:creationId xmlns:a16="http://schemas.microsoft.com/office/drawing/2014/main" id="{347BD2CF-207C-4E65-B399-EF52C3097A52}"/>
                  </a:ext>
                </a:extLst>
              </p:cNvPr>
              <p:cNvGrpSpPr/>
              <p:nvPr/>
            </p:nvGrpSpPr>
            <p:grpSpPr>
              <a:xfrm>
                <a:off x="6954140" y="3003640"/>
                <a:ext cx="380737" cy="385628"/>
                <a:chOff x="6954140" y="3003640"/>
                <a:chExt cx="380737" cy="385628"/>
              </a:xfrm>
            </p:grpSpPr>
            <p:sp>
              <p:nvSpPr>
                <p:cNvPr id="233" name="Freeform: Shape 232">
                  <a:extLst>
                    <a:ext uri="{FF2B5EF4-FFF2-40B4-BE49-F238E27FC236}">
                      <a16:creationId xmlns:a16="http://schemas.microsoft.com/office/drawing/2014/main" id="{AD19B1B4-718B-468A-BF80-2AD963B746C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BF3013D7-05B4-4627-B2FE-215214CA5F6C}"/>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278B779C-AC2F-4E4F-ABDD-2F67E2411A46}"/>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BB9F8A9-F943-42E6-A21C-F4132ABDB5E9}"/>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65884B38-693F-41A7-93F1-3F924EE350AD}"/>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A0B3BF0-A985-4518-A5AE-4D432012C7F0}"/>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0E92B3E1-A941-4C10-A2B3-158E5D53957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3650A8AC-7C0E-4447-93B5-236701262F82}"/>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A7F43DD3-C6C7-4365-B052-B7668FA019F1}"/>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p>
                  <a:endParaRPr lang="en-US"/>
                </a:p>
              </p:txBody>
            </p:sp>
          </p:grpSp>
        </p:grpSp>
      </p:grpSp>
      <p:grpSp>
        <p:nvGrpSpPr>
          <p:cNvPr id="299" name="Group 298">
            <a:extLst>
              <a:ext uri="{FF2B5EF4-FFF2-40B4-BE49-F238E27FC236}">
                <a16:creationId xmlns:a16="http://schemas.microsoft.com/office/drawing/2014/main" id="{9D413EB4-DCCC-413C-A932-EC7F086DC007}"/>
              </a:ext>
            </a:extLst>
          </p:cNvPr>
          <p:cNvGrpSpPr/>
          <p:nvPr/>
        </p:nvGrpSpPr>
        <p:grpSpPr>
          <a:xfrm>
            <a:off x="10772296" y="1656824"/>
            <a:ext cx="794740" cy="1116874"/>
            <a:chOff x="7213192" y="1899907"/>
            <a:chExt cx="794740" cy="1116874"/>
          </a:xfrm>
        </p:grpSpPr>
        <p:grpSp>
          <p:nvGrpSpPr>
            <p:cNvPr id="126" name="Container Host">
              <a:extLst>
                <a:ext uri="{FF2B5EF4-FFF2-40B4-BE49-F238E27FC236}">
                  <a16:creationId xmlns:a16="http://schemas.microsoft.com/office/drawing/2014/main" id="{D5E0AC30-9F06-4888-9190-218333BF4D17}"/>
                </a:ext>
              </a:extLst>
            </p:cNvPr>
            <p:cNvGrpSpPr/>
            <p:nvPr/>
          </p:nvGrpSpPr>
          <p:grpSpPr>
            <a:xfrm>
              <a:off x="7439819" y="2196903"/>
              <a:ext cx="521813" cy="521813"/>
              <a:chOff x="1882487" y="2277671"/>
              <a:chExt cx="521813" cy="521813"/>
            </a:xfrm>
          </p:grpSpPr>
          <p:sp>
            <p:nvSpPr>
              <p:cNvPr id="127" name="Freeform: Shape 126">
                <a:extLst>
                  <a:ext uri="{FF2B5EF4-FFF2-40B4-BE49-F238E27FC236}">
                    <a16:creationId xmlns:a16="http://schemas.microsoft.com/office/drawing/2014/main" id="{C04D463B-208E-493C-9F89-DA7D77F1485C}"/>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937C65A-3B1D-4069-B103-F848E37CB79E}"/>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AA26FC8-4DC2-494D-969A-EDB28F8A3BA5}"/>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D086389-6EF6-424F-9C0A-CC5582EBC953}"/>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CF79A77-FC28-4FC8-A310-8CACE149B891}"/>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0E72A1F-4087-48A3-BC98-B714B40ACEAE}"/>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8FB547D6-FF3F-4238-A5A6-6633FF0353CF}"/>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905CC68-474F-4F6F-A857-1E89DA5A47DD}"/>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B40EE6E-F937-4A3F-A974-84E6404E12C7}"/>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4FEA91E-D5E3-4C63-9D8A-11AEBE338274}"/>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A08EBD3-C2A8-4042-8FBF-A7889D122276}"/>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0940F89-40CC-4751-82C1-264A8210807E}"/>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B1871AA-F023-4707-9FDD-F1738C8BFCD0}"/>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8EBAE9F-5F23-455B-9A46-408B7194F77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B3FBD48-B9AA-4738-8231-9851F0F39E13}"/>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1DD01E8E-9939-4EB7-8E8C-96708344FCE6}"/>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6947783-AE4E-4FA9-A359-958BEE3F927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B613A1D-A328-4A9A-84B2-153E83101DEC}"/>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1E495C0-218D-40CD-80B2-A06FD376ACA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7A97A23-283B-412B-971B-31C4B6BFC70B}"/>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B00D4B7-43F2-42F3-A06C-B3621757DAD9}"/>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9CEB992-D9AC-48DD-AD78-04A9EDB4C0E4}"/>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68F789A-5185-4A3F-8F3D-34B9F1D615CA}"/>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BBA054-5EC4-4DBC-AB1C-F4A7C52E0387}"/>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848AFFA-069D-440C-AE9A-CB370A5DFC53}"/>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7623B23-DAD9-4557-8D8A-FD7EDED80C6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6503D29-EBBB-4D03-BC2A-5450BF5A3156}"/>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7498946-0FBA-4482-A139-2BC1E378831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0CE29715-4DFE-4D92-A05C-E986212B018D}"/>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36CE207-3E4B-4D67-A64C-3E01B6D523B6}"/>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0958C4A-937E-46F4-B910-0C48F81A21B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5CD864A-6A0C-44B1-AAAC-C139F7273A17}"/>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561853F-C413-4FDE-B18F-A35D84BDC05D}"/>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a:p>
            </p:txBody>
          </p:sp>
        </p:grpSp>
        <p:sp>
          <p:nvSpPr>
            <p:cNvPr id="194" name="Oval 193">
              <a:extLst>
                <a:ext uri="{FF2B5EF4-FFF2-40B4-BE49-F238E27FC236}">
                  <a16:creationId xmlns:a16="http://schemas.microsoft.com/office/drawing/2014/main" id="{868A2CDD-6CDF-46C2-A92C-39D5598A9172}"/>
                </a:ext>
              </a:extLst>
            </p:cNvPr>
            <p:cNvSpPr/>
            <p:nvPr/>
          </p:nvSpPr>
          <p:spPr>
            <a:xfrm>
              <a:off x="7213192" y="189990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p>
          </p:txBody>
        </p:sp>
        <p:sp>
          <p:nvSpPr>
            <p:cNvPr id="242" name="TextBox 241">
              <a:extLst>
                <a:ext uri="{FF2B5EF4-FFF2-40B4-BE49-F238E27FC236}">
                  <a16:creationId xmlns:a16="http://schemas.microsoft.com/office/drawing/2014/main" id="{F254D068-8C4A-4653-BFAE-1F2CE3BC09F6}"/>
                </a:ext>
              </a:extLst>
            </p:cNvPr>
            <p:cNvSpPr txBox="1"/>
            <p:nvPr/>
          </p:nvSpPr>
          <p:spPr>
            <a:xfrm>
              <a:off x="7393432" y="2678227"/>
              <a:ext cx="614500" cy="338554"/>
            </a:xfrm>
            <a:prstGeom prst="rect">
              <a:avLst/>
            </a:prstGeom>
            <a:noFill/>
          </p:spPr>
          <p:txBody>
            <a:bodyPr wrap="square" rtlCol="0">
              <a:spAutoFit/>
            </a:bodyPr>
            <a:lstStyle/>
            <a:p>
              <a:pPr algn="ctr"/>
              <a:r>
                <a:rPr lang="en-US" sz="800" dirty="0"/>
                <a:t>Container</a:t>
              </a:r>
              <a:br>
                <a:rPr lang="en-US" sz="800" dirty="0"/>
              </a:br>
              <a:r>
                <a:rPr lang="en-US" sz="800" dirty="0"/>
                <a:t>Host</a:t>
              </a:r>
            </a:p>
          </p:txBody>
        </p:sp>
      </p:grpSp>
      <p:pic>
        <p:nvPicPr>
          <p:cNvPr id="243" name="Distribution">
            <a:extLst>
              <a:ext uri="{FF2B5EF4-FFF2-40B4-BE49-F238E27FC236}">
                <a16:creationId xmlns:a16="http://schemas.microsoft.com/office/drawing/2014/main" id="{BBB3321D-3343-43E6-BE36-CA7C73EC53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95382" y="1729513"/>
            <a:ext cx="335450" cy="335450"/>
          </a:xfrm>
          <a:prstGeom prst="rect">
            <a:avLst/>
          </a:prstGeom>
        </p:spPr>
      </p:pic>
      <p:pic>
        <p:nvPicPr>
          <p:cNvPr id="246" name="Key">
            <a:extLst>
              <a:ext uri="{FF2B5EF4-FFF2-40B4-BE49-F238E27FC236}">
                <a16:creationId xmlns:a16="http://schemas.microsoft.com/office/drawing/2014/main" id="{952DD484-747A-4A7C-BB31-78F24D624A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02308" y="1611042"/>
            <a:ext cx="122745" cy="122745"/>
          </a:xfrm>
          <a:prstGeom prst="rect">
            <a:avLst/>
          </a:prstGeom>
        </p:spPr>
      </p:pic>
      <p:grpSp>
        <p:nvGrpSpPr>
          <p:cNvPr id="287" name="Group 286">
            <a:extLst>
              <a:ext uri="{FF2B5EF4-FFF2-40B4-BE49-F238E27FC236}">
                <a16:creationId xmlns:a16="http://schemas.microsoft.com/office/drawing/2014/main" id="{4DF47109-60DB-4A3C-8690-643AED67B1B3}"/>
              </a:ext>
            </a:extLst>
          </p:cNvPr>
          <p:cNvGrpSpPr/>
          <p:nvPr/>
        </p:nvGrpSpPr>
        <p:grpSpPr>
          <a:xfrm>
            <a:off x="8237577" y="1611042"/>
            <a:ext cx="755767" cy="891579"/>
            <a:chOff x="4678472" y="1854124"/>
            <a:chExt cx="755767" cy="891579"/>
          </a:xfrm>
        </p:grpSpPr>
        <p:sp>
          <p:nvSpPr>
            <p:cNvPr id="192" name="Oval 191">
              <a:extLst>
                <a:ext uri="{FF2B5EF4-FFF2-40B4-BE49-F238E27FC236}">
                  <a16:creationId xmlns:a16="http://schemas.microsoft.com/office/drawing/2014/main" id="{D5F7CB30-5F87-4CC7-8938-F6771CA5ECCE}"/>
                </a:ext>
              </a:extLst>
            </p:cNvPr>
            <p:cNvSpPr/>
            <p:nvPr/>
          </p:nvSpPr>
          <p:spPr>
            <a:xfrm>
              <a:off x="4678472" y="204751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a:t>
              </a:r>
            </a:p>
          </p:txBody>
        </p:sp>
        <p:pic>
          <p:nvPicPr>
            <p:cNvPr id="206" name="Signature">
              <a:extLst>
                <a:ext uri="{FF2B5EF4-FFF2-40B4-BE49-F238E27FC236}">
                  <a16:creationId xmlns:a16="http://schemas.microsoft.com/office/drawing/2014/main" id="{E8C3004A-FFCD-4520-B6BC-FE7F301A08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584" y="1854124"/>
              <a:ext cx="122744" cy="122744"/>
            </a:xfrm>
            <a:prstGeom prst="rect">
              <a:avLst/>
            </a:prstGeom>
          </p:spPr>
        </p:pic>
        <p:pic>
          <p:nvPicPr>
            <p:cNvPr id="244" name="Distribution">
              <a:extLst>
                <a:ext uri="{FF2B5EF4-FFF2-40B4-BE49-F238E27FC236}">
                  <a16:creationId xmlns:a16="http://schemas.microsoft.com/office/drawing/2014/main" id="{CE4E8F28-C3BE-4B39-953B-AD9DB912B7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67084" y="1972596"/>
              <a:ext cx="335450" cy="335450"/>
            </a:xfrm>
            <a:prstGeom prst="rect">
              <a:avLst/>
            </a:prstGeom>
          </p:spPr>
        </p:pic>
        <p:sp>
          <p:nvSpPr>
            <p:cNvPr id="245" name="TextBox 244">
              <a:extLst>
                <a:ext uri="{FF2B5EF4-FFF2-40B4-BE49-F238E27FC236}">
                  <a16:creationId xmlns:a16="http://schemas.microsoft.com/office/drawing/2014/main" id="{26EA59B9-9AE5-459B-8BE6-FB197A628033}"/>
                </a:ext>
              </a:extLst>
            </p:cNvPr>
            <p:cNvSpPr txBox="1"/>
            <p:nvPr/>
          </p:nvSpPr>
          <p:spPr>
            <a:xfrm>
              <a:off x="4788194" y="2314816"/>
              <a:ext cx="646045" cy="430887"/>
            </a:xfrm>
            <a:prstGeom prst="rect">
              <a:avLst/>
            </a:prstGeom>
            <a:noFill/>
          </p:spPr>
          <p:txBody>
            <a:bodyPr wrap="square" rtlCol="0">
              <a:spAutoFit/>
            </a:bodyPr>
            <a:lstStyle/>
            <a:p>
              <a:pPr algn="ctr"/>
              <a:r>
                <a:rPr lang="en-US" sz="1100" dirty="0"/>
                <a:t>Private Registry</a:t>
              </a:r>
            </a:p>
          </p:txBody>
        </p:sp>
        <p:pic>
          <p:nvPicPr>
            <p:cNvPr id="247" name="Key">
              <a:extLst>
                <a:ext uri="{FF2B5EF4-FFF2-40B4-BE49-F238E27FC236}">
                  <a16:creationId xmlns:a16="http://schemas.microsoft.com/office/drawing/2014/main" id="{3E6FBFC4-5BE6-4257-A443-B187DC1D42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72788" y="1854124"/>
              <a:ext cx="122745" cy="122745"/>
            </a:xfrm>
            <a:prstGeom prst="rect">
              <a:avLst/>
            </a:prstGeom>
          </p:spPr>
        </p:pic>
      </p:grpSp>
      <p:sp>
        <p:nvSpPr>
          <p:cNvPr id="248" name="Rectangle 247">
            <a:extLst>
              <a:ext uri="{FF2B5EF4-FFF2-40B4-BE49-F238E27FC236}">
                <a16:creationId xmlns:a16="http://schemas.microsoft.com/office/drawing/2014/main" id="{81B09D3A-EE70-4647-980C-786948BDAB59}"/>
              </a:ext>
            </a:extLst>
          </p:cNvPr>
          <p:cNvSpPr/>
          <p:nvPr/>
        </p:nvSpPr>
        <p:spPr>
          <a:xfrm>
            <a:off x="3663879" y="1176143"/>
            <a:ext cx="1826722" cy="2287201"/>
          </a:xfrm>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noFill/>
          <a:ln w="19050">
            <a:prstDash val="dash"/>
            <a:extLst>
              <a:ext uri="{C807C97D-BFC1-408E-A445-0C87EB9F89A2}">
                <ask:lineSketchStyleProps xmlns:ask="http://schemas.microsoft.com/office/drawing/2018/sketchyshapes" sd="4041759816">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0" name="Group 269">
            <a:extLst>
              <a:ext uri="{FF2B5EF4-FFF2-40B4-BE49-F238E27FC236}">
                <a16:creationId xmlns:a16="http://schemas.microsoft.com/office/drawing/2014/main" id="{BF5D792A-68D3-4BFF-B538-79BD41D82246}"/>
              </a:ext>
            </a:extLst>
          </p:cNvPr>
          <p:cNvGrpSpPr/>
          <p:nvPr/>
        </p:nvGrpSpPr>
        <p:grpSpPr>
          <a:xfrm>
            <a:off x="4451730" y="2206778"/>
            <a:ext cx="887103" cy="1154096"/>
            <a:chOff x="3696469" y="2602261"/>
            <a:chExt cx="887103" cy="1154096"/>
          </a:xfrm>
        </p:grpSpPr>
        <p:sp>
          <p:nvSpPr>
            <p:cNvPr id="259" name="Rectangle 258">
              <a:extLst>
                <a:ext uri="{FF2B5EF4-FFF2-40B4-BE49-F238E27FC236}">
                  <a16:creationId xmlns:a16="http://schemas.microsoft.com/office/drawing/2014/main" id="{AA55F3CC-63E2-4311-B44B-7FF9AD3CB8C6}"/>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Image</a:t>
              </a:r>
              <a:endParaRPr lang="en-US" sz="491" kern="0" dirty="0">
                <a:solidFill>
                  <a:schemeClr val="bg1">
                    <a:lumMod val="65000"/>
                  </a:schemeClr>
                </a:solidFill>
                <a:latin typeface="Calibri"/>
              </a:endParaRPr>
            </a:p>
          </p:txBody>
        </p:sp>
        <p:sp>
          <p:nvSpPr>
            <p:cNvPr id="260" name="Rectangle 259">
              <a:extLst>
                <a:ext uri="{FF2B5EF4-FFF2-40B4-BE49-F238E27FC236}">
                  <a16:creationId xmlns:a16="http://schemas.microsoft.com/office/drawing/2014/main" id="{0F1E1031-1F07-4D14-9688-40669DE56D09}"/>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err="1">
                  <a:solidFill>
                    <a:schemeClr val="bg1">
                      <a:lumMod val="65000"/>
                    </a:schemeClr>
                  </a:solidFill>
                  <a:latin typeface="Calibri"/>
                </a:rPr>
                <a:t>SBoM</a:t>
              </a:r>
              <a:endParaRPr lang="en-US" sz="491" kern="0" dirty="0">
                <a:solidFill>
                  <a:schemeClr val="bg1">
                    <a:lumMod val="65000"/>
                  </a:schemeClr>
                </a:solidFill>
                <a:latin typeface="Calibri"/>
              </a:endParaRPr>
            </a:p>
          </p:txBody>
        </p:sp>
        <p:sp>
          <p:nvSpPr>
            <p:cNvPr id="261" name="Rectangle 260">
              <a:extLst>
                <a:ext uri="{FF2B5EF4-FFF2-40B4-BE49-F238E27FC236}">
                  <a16:creationId xmlns:a16="http://schemas.microsoft.com/office/drawing/2014/main" id="{EC331622-2D50-4D97-826E-C318AB348092}"/>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err="1">
                  <a:solidFill>
                    <a:schemeClr val="bg1">
                      <a:lumMod val="65000"/>
                    </a:schemeClr>
                  </a:solidFill>
                  <a:latin typeface="Calibri"/>
                </a:rPr>
                <a:t>src</a:t>
              </a:r>
              <a:endParaRPr lang="en-US" sz="491" kern="0" dirty="0">
                <a:solidFill>
                  <a:schemeClr val="bg1">
                    <a:lumMod val="65000"/>
                  </a:schemeClr>
                </a:solidFill>
                <a:latin typeface="Calibri"/>
              </a:endParaRPr>
            </a:p>
          </p:txBody>
        </p:sp>
        <p:sp>
          <p:nvSpPr>
            <p:cNvPr id="262" name="Rectangle 261">
              <a:extLst>
                <a:ext uri="{FF2B5EF4-FFF2-40B4-BE49-F238E27FC236}">
                  <a16:creationId xmlns:a16="http://schemas.microsoft.com/office/drawing/2014/main" id="{6B8CAE65-16D3-4A59-94B9-0BA176A7F976}"/>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Index</a:t>
              </a:r>
              <a:endParaRPr lang="en-US" sz="491" kern="0" dirty="0">
                <a:solidFill>
                  <a:schemeClr val="bg1">
                    <a:lumMod val="65000"/>
                  </a:schemeClr>
                </a:solidFill>
                <a:latin typeface="Calibri"/>
              </a:endParaRPr>
            </a:p>
          </p:txBody>
        </p:sp>
        <p:cxnSp>
          <p:nvCxnSpPr>
            <p:cNvPr id="263" name="Connector: Elbow 262">
              <a:extLst>
                <a:ext uri="{FF2B5EF4-FFF2-40B4-BE49-F238E27FC236}">
                  <a16:creationId xmlns:a16="http://schemas.microsoft.com/office/drawing/2014/main" id="{78942E66-ABEC-416C-8D58-185E0A139143}"/>
                </a:ext>
              </a:extLst>
            </p:cNvPr>
            <p:cNvCxnSpPr>
              <a:stCxn id="262" idx="2"/>
              <a:endCxn id="259"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4" name="Connector: Elbow 263">
              <a:extLst>
                <a:ext uri="{FF2B5EF4-FFF2-40B4-BE49-F238E27FC236}">
                  <a16:creationId xmlns:a16="http://schemas.microsoft.com/office/drawing/2014/main" id="{2EE9A5CA-70B1-4417-BFCB-2F3066377B29}"/>
                </a:ext>
              </a:extLst>
            </p:cNvPr>
            <p:cNvCxnSpPr>
              <a:cxnSpLocks/>
              <a:stCxn id="262" idx="2"/>
              <a:endCxn id="260"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5" name="Connector: Elbow 264">
              <a:extLst>
                <a:ext uri="{FF2B5EF4-FFF2-40B4-BE49-F238E27FC236}">
                  <a16:creationId xmlns:a16="http://schemas.microsoft.com/office/drawing/2014/main" id="{91E19ACD-0AD1-4F77-8F46-3F647FC48EF4}"/>
                </a:ext>
              </a:extLst>
            </p:cNvPr>
            <p:cNvCxnSpPr>
              <a:cxnSpLocks/>
              <a:stCxn id="262" idx="2"/>
              <a:endCxn id="261"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6" name="Signature">
              <a:extLst>
                <a:ext uri="{FF2B5EF4-FFF2-40B4-BE49-F238E27FC236}">
                  <a16:creationId xmlns:a16="http://schemas.microsoft.com/office/drawing/2014/main" id="{6C15DEA4-40D8-4F79-913D-9F7DD9A6C3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9349" y="2652229"/>
              <a:ext cx="122744" cy="122744"/>
            </a:xfrm>
            <a:prstGeom prst="rect">
              <a:avLst/>
            </a:prstGeom>
          </p:spPr>
        </p:pic>
        <p:pic>
          <p:nvPicPr>
            <p:cNvPr id="267" name="Signature">
              <a:extLst>
                <a:ext uri="{FF2B5EF4-FFF2-40B4-BE49-F238E27FC236}">
                  <a16:creationId xmlns:a16="http://schemas.microsoft.com/office/drawing/2014/main" id="{226E731F-35D4-4389-84A5-28703F96D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0107" y="2939472"/>
              <a:ext cx="122744" cy="122744"/>
            </a:xfrm>
            <a:prstGeom prst="rect">
              <a:avLst/>
            </a:prstGeom>
          </p:spPr>
        </p:pic>
        <p:pic>
          <p:nvPicPr>
            <p:cNvPr id="268" name="Signature">
              <a:extLst>
                <a:ext uri="{FF2B5EF4-FFF2-40B4-BE49-F238E27FC236}">
                  <a16:creationId xmlns:a16="http://schemas.microsoft.com/office/drawing/2014/main" id="{BE0E81ED-6F05-440C-8DBD-740C4647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0828" y="3258952"/>
              <a:ext cx="122744" cy="122744"/>
            </a:xfrm>
            <a:prstGeom prst="rect">
              <a:avLst/>
            </a:prstGeom>
          </p:spPr>
        </p:pic>
        <p:pic>
          <p:nvPicPr>
            <p:cNvPr id="269" name="Signature">
              <a:extLst>
                <a:ext uri="{FF2B5EF4-FFF2-40B4-BE49-F238E27FC236}">
                  <a16:creationId xmlns:a16="http://schemas.microsoft.com/office/drawing/2014/main" id="{7421F3C2-5FE7-4E51-9A0D-D0DDF3A81A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0083" y="3580291"/>
              <a:ext cx="122744" cy="122744"/>
            </a:xfrm>
            <a:prstGeom prst="rect">
              <a:avLst/>
            </a:prstGeom>
          </p:spPr>
        </p:pic>
      </p:grpSp>
      <p:grpSp>
        <p:nvGrpSpPr>
          <p:cNvPr id="285" name="Group 284">
            <a:extLst>
              <a:ext uri="{FF2B5EF4-FFF2-40B4-BE49-F238E27FC236}">
                <a16:creationId xmlns:a16="http://schemas.microsoft.com/office/drawing/2014/main" id="{C759D008-975B-4660-9ECA-A888F1ADB9A6}"/>
              </a:ext>
            </a:extLst>
          </p:cNvPr>
          <p:cNvGrpSpPr/>
          <p:nvPr/>
        </p:nvGrpSpPr>
        <p:grpSpPr>
          <a:xfrm>
            <a:off x="6937060" y="2200919"/>
            <a:ext cx="1023615" cy="1151505"/>
            <a:chOff x="5700027" y="2602261"/>
            <a:chExt cx="1023615" cy="1151505"/>
          </a:xfrm>
        </p:grpSpPr>
        <p:sp>
          <p:nvSpPr>
            <p:cNvPr id="271" name="Rectangle 270">
              <a:extLst>
                <a:ext uri="{FF2B5EF4-FFF2-40B4-BE49-F238E27FC236}">
                  <a16:creationId xmlns:a16="http://schemas.microsoft.com/office/drawing/2014/main" id="{FD1865D4-70FB-46A1-A263-11562BFE33E1}"/>
                </a:ext>
              </a:extLst>
            </p:cNvPr>
            <p:cNvSpPr/>
            <p:nvPr/>
          </p:nvSpPr>
          <p:spPr>
            <a:xfrm>
              <a:off x="5999324"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Image</a:t>
              </a:r>
              <a:endParaRPr lang="en-US" sz="491" kern="0" dirty="0">
                <a:solidFill>
                  <a:schemeClr val="bg1">
                    <a:lumMod val="65000"/>
                  </a:schemeClr>
                </a:solidFill>
                <a:latin typeface="Calibri"/>
              </a:endParaRPr>
            </a:p>
          </p:txBody>
        </p:sp>
        <p:sp>
          <p:nvSpPr>
            <p:cNvPr id="272" name="Rectangle 271">
              <a:extLst>
                <a:ext uri="{FF2B5EF4-FFF2-40B4-BE49-F238E27FC236}">
                  <a16:creationId xmlns:a16="http://schemas.microsoft.com/office/drawing/2014/main" id="{1355624E-E57B-4326-981D-911D8162BEF6}"/>
                </a:ext>
              </a:extLst>
            </p:cNvPr>
            <p:cNvSpPr/>
            <p:nvPr/>
          </p:nvSpPr>
          <p:spPr>
            <a:xfrm>
              <a:off x="5999324"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err="1">
                  <a:solidFill>
                    <a:schemeClr val="bg1">
                      <a:lumMod val="65000"/>
                    </a:schemeClr>
                  </a:solidFill>
                  <a:latin typeface="Calibri"/>
                </a:rPr>
                <a:t>SBoM</a:t>
              </a:r>
              <a:endParaRPr lang="en-US" sz="491" kern="0" dirty="0">
                <a:solidFill>
                  <a:schemeClr val="bg1">
                    <a:lumMod val="65000"/>
                  </a:schemeClr>
                </a:solidFill>
                <a:latin typeface="Calibri"/>
              </a:endParaRPr>
            </a:p>
          </p:txBody>
        </p:sp>
        <p:sp>
          <p:nvSpPr>
            <p:cNvPr id="273" name="Rectangle 272">
              <a:extLst>
                <a:ext uri="{FF2B5EF4-FFF2-40B4-BE49-F238E27FC236}">
                  <a16:creationId xmlns:a16="http://schemas.microsoft.com/office/drawing/2014/main" id="{C4436405-DD26-4062-A993-EFBC22B99D8B}"/>
                </a:ext>
              </a:extLst>
            </p:cNvPr>
            <p:cNvSpPr/>
            <p:nvPr/>
          </p:nvSpPr>
          <p:spPr>
            <a:xfrm>
              <a:off x="5700027"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Index</a:t>
              </a:r>
              <a:endParaRPr lang="en-US" sz="491" kern="0" dirty="0">
                <a:solidFill>
                  <a:schemeClr val="bg1">
                    <a:lumMod val="65000"/>
                  </a:schemeClr>
                </a:solidFill>
                <a:latin typeface="Calibri"/>
              </a:endParaRPr>
            </a:p>
          </p:txBody>
        </p:sp>
        <p:cxnSp>
          <p:nvCxnSpPr>
            <p:cNvPr id="274" name="Connector: Elbow 273">
              <a:extLst>
                <a:ext uri="{FF2B5EF4-FFF2-40B4-BE49-F238E27FC236}">
                  <a16:creationId xmlns:a16="http://schemas.microsoft.com/office/drawing/2014/main" id="{5A397D30-A63D-4574-BDFF-C8949AD39FA2}"/>
                </a:ext>
              </a:extLst>
            </p:cNvPr>
            <p:cNvCxnSpPr>
              <a:cxnSpLocks/>
              <a:stCxn id="273" idx="2"/>
              <a:endCxn id="271" idx="1"/>
            </p:cNvCxnSpPr>
            <p:nvPr/>
          </p:nvCxnSpPr>
          <p:spPr>
            <a:xfrm rot="16200000" flipH="1">
              <a:off x="5870403"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5" name="Connector: Elbow 274">
              <a:extLst>
                <a:ext uri="{FF2B5EF4-FFF2-40B4-BE49-F238E27FC236}">
                  <a16:creationId xmlns:a16="http://schemas.microsoft.com/office/drawing/2014/main" id="{DDDC6AE0-65E7-493F-881F-7A1D8CF8AB35}"/>
                </a:ext>
              </a:extLst>
            </p:cNvPr>
            <p:cNvCxnSpPr>
              <a:cxnSpLocks/>
              <a:stCxn id="273" idx="2"/>
              <a:endCxn id="272" idx="1"/>
            </p:cNvCxnSpPr>
            <p:nvPr/>
          </p:nvCxnSpPr>
          <p:spPr>
            <a:xfrm rot="16200000" flipH="1">
              <a:off x="5707824"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a:extLst>
                <a:ext uri="{FF2B5EF4-FFF2-40B4-BE49-F238E27FC236}">
                  <a16:creationId xmlns:a16="http://schemas.microsoft.com/office/drawing/2014/main" id="{566C82D0-D6A3-478D-81B1-516F65410CD6}"/>
                </a:ext>
              </a:extLst>
            </p:cNvPr>
            <p:cNvSpPr/>
            <p:nvPr/>
          </p:nvSpPr>
          <p:spPr>
            <a:xfrm>
              <a:off x="6008321" y="353434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err="1">
                  <a:solidFill>
                    <a:schemeClr val="bg1">
                      <a:lumMod val="65000"/>
                    </a:schemeClr>
                  </a:solidFill>
                  <a:latin typeface="Calibri"/>
                </a:rPr>
                <a:t>src</a:t>
              </a:r>
              <a:endParaRPr lang="en-US" sz="491" kern="0" dirty="0">
                <a:solidFill>
                  <a:schemeClr val="bg1">
                    <a:lumMod val="65000"/>
                  </a:schemeClr>
                </a:solidFill>
                <a:latin typeface="Calibri"/>
              </a:endParaRPr>
            </a:p>
          </p:txBody>
        </p:sp>
        <p:pic>
          <p:nvPicPr>
            <p:cNvPr id="277" name="Signature">
              <a:extLst>
                <a:ext uri="{FF2B5EF4-FFF2-40B4-BE49-F238E27FC236}">
                  <a16:creationId xmlns:a16="http://schemas.microsoft.com/office/drawing/2014/main" id="{B07A3712-74AB-432B-A479-7E69D71121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1170" y="2652229"/>
              <a:ext cx="122744" cy="122744"/>
            </a:xfrm>
            <a:prstGeom prst="rect">
              <a:avLst/>
            </a:prstGeom>
          </p:spPr>
        </p:pic>
        <p:pic>
          <p:nvPicPr>
            <p:cNvPr id="278" name="Signature">
              <a:extLst>
                <a:ext uri="{FF2B5EF4-FFF2-40B4-BE49-F238E27FC236}">
                  <a16:creationId xmlns:a16="http://schemas.microsoft.com/office/drawing/2014/main" id="{0739B0E1-B431-4A10-A6C5-8024F8D056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928" y="2939472"/>
              <a:ext cx="122744" cy="122744"/>
            </a:xfrm>
            <a:prstGeom prst="rect">
              <a:avLst/>
            </a:prstGeom>
          </p:spPr>
        </p:pic>
        <p:pic>
          <p:nvPicPr>
            <p:cNvPr id="279" name="Signature">
              <a:extLst>
                <a:ext uri="{FF2B5EF4-FFF2-40B4-BE49-F238E27FC236}">
                  <a16:creationId xmlns:a16="http://schemas.microsoft.com/office/drawing/2014/main" id="{56FBF1D5-01F7-48AB-9845-54EA8B2D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2649" y="3258952"/>
              <a:ext cx="122744" cy="122744"/>
            </a:xfrm>
            <a:prstGeom prst="rect">
              <a:avLst/>
            </a:prstGeom>
          </p:spPr>
        </p:pic>
        <p:pic>
          <p:nvPicPr>
            <p:cNvPr id="280" name="Signature">
              <a:extLst>
                <a:ext uri="{FF2B5EF4-FFF2-40B4-BE49-F238E27FC236}">
                  <a16:creationId xmlns:a16="http://schemas.microsoft.com/office/drawing/2014/main" id="{D5024799-3DB5-4B6E-91AE-3E6F337F47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904" y="3580291"/>
              <a:ext cx="122744" cy="122744"/>
            </a:xfrm>
            <a:prstGeom prst="rect">
              <a:avLst/>
            </a:prstGeom>
          </p:spPr>
        </p:pic>
        <p:pic>
          <p:nvPicPr>
            <p:cNvPr id="281" name="Signature">
              <a:extLst>
                <a:ext uri="{FF2B5EF4-FFF2-40B4-BE49-F238E27FC236}">
                  <a16:creationId xmlns:a16="http://schemas.microsoft.com/office/drawing/2014/main" id="{CD18AEE6-83A0-4E4E-9159-758325B12C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419" y="2652229"/>
              <a:ext cx="122744" cy="122744"/>
            </a:xfrm>
            <a:prstGeom prst="rect">
              <a:avLst/>
            </a:prstGeom>
          </p:spPr>
        </p:pic>
        <p:pic>
          <p:nvPicPr>
            <p:cNvPr id="282" name="Signature">
              <a:extLst>
                <a:ext uri="{FF2B5EF4-FFF2-40B4-BE49-F238E27FC236}">
                  <a16:creationId xmlns:a16="http://schemas.microsoft.com/office/drawing/2014/main" id="{2EB12E85-D41B-4030-9D4E-BBE6FC6461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177" y="2939472"/>
              <a:ext cx="122744" cy="122744"/>
            </a:xfrm>
            <a:prstGeom prst="rect">
              <a:avLst/>
            </a:prstGeom>
          </p:spPr>
        </p:pic>
        <p:pic>
          <p:nvPicPr>
            <p:cNvPr id="283" name="Signature">
              <a:extLst>
                <a:ext uri="{FF2B5EF4-FFF2-40B4-BE49-F238E27FC236}">
                  <a16:creationId xmlns:a16="http://schemas.microsoft.com/office/drawing/2014/main" id="{25B335E3-9948-4BDD-86B0-104972CD25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898" y="3258952"/>
              <a:ext cx="122744" cy="122744"/>
            </a:xfrm>
            <a:prstGeom prst="rect">
              <a:avLst/>
            </a:prstGeom>
          </p:spPr>
        </p:pic>
        <p:pic>
          <p:nvPicPr>
            <p:cNvPr id="284" name="Signature">
              <a:extLst>
                <a:ext uri="{FF2B5EF4-FFF2-40B4-BE49-F238E27FC236}">
                  <a16:creationId xmlns:a16="http://schemas.microsoft.com/office/drawing/2014/main" id="{449973D5-D9CF-49A6-A07D-3B31EEAAC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153" y="3580291"/>
              <a:ext cx="122744" cy="122744"/>
            </a:xfrm>
            <a:prstGeom prst="rect">
              <a:avLst/>
            </a:prstGeom>
          </p:spPr>
        </p:pic>
      </p:grpSp>
      <p:grpSp>
        <p:nvGrpSpPr>
          <p:cNvPr id="292" name="Group 291">
            <a:extLst>
              <a:ext uri="{FF2B5EF4-FFF2-40B4-BE49-F238E27FC236}">
                <a16:creationId xmlns:a16="http://schemas.microsoft.com/office/drawing/2014/main" id="{C903484E-5565-4FC5-9FE3-00EE34A37046}"/>
              </a:ext>
            </a:extLst>
          </p:cNvPr>
          <p:cNvGrpSpPr/>
          <p:nvPr/>
        </p:nvGrpSpPr>
        <p:grpSpPr>
          <a:xfrm>
            <a:off x="4920041" y="2256746"/>
            <a:ext cx="414223" cy="1050806"/>
            <a:chOff x="1360936" y="2499829"/>
            <a:chExt cx="414223" cy="1050806"/>
          </a:xfrm>
        </p:grpSpPr>
        <p:pic>
          <p:nvPicPr>
            <p:cNvPr id="288" name="Signature">
              <a:extLst>
                <a:ext uri="{FF2B5EF4-FFF2-40B4-BE49-F238E27FC236}">
                  <a16:creationId xmlns:a16="http://schemas.microsoft.com/office/drawing/2014/main" id="{DDB6CD9D-E1E5-42D8-ACD4-7914FEB32F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289" name="Signature">
              <a:extLst>
                <a:ext uri="{FF2B5EF4-FFF2-40B4-BE49-F238E27FC236}">
                  <a16:creationId xmlns:a16="http://schemas.microsoft.com/office/drawing/2014/main" id="{3A380381-9962-4D29-9285-C35A0FBC67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290" name="Signature">
              <a:extLst>
                <a:ext uri="{FF2B5EF4-FFF2-40B4-BE49-F238E27FC236}">
                  <a16:creationId xmlns:a16="http://schemas.microsoft.com/office/drawing/2014/main" id="{249834A5-AE2E-4FD3-9582-4AD80B0759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291" name="Signature">
              <a:extLst>
                <a:ext uri="{FF2B5EF4-FFF2-40B4-BE49-F238E27FC236}">
                  <a16:creationId xmlns:a16="http://schemas.microsoft.com/office/drawing/2014/main" id="{AAA51D5A-2A48-4D69-9090-F4819A568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sp>
        <p:nvSpPr>
          <p:cNvPr id="293" name="Docker Hub">
            <a:extLst>
              <a:ext uri="{FF2B5EF4-FFF2-40B4-BE49-F238E27FC236}">
                <a16:creationId xmlns:a16="http://schemas.microsoft.com/office/drawing/2014/main" id="{32801ABB-66A1-4D8F-8352-C62624628CC7}"/>
              </a:ext>
            </a:extLst>
          </p:cNvPr>
          <p:cNvSpPr txBox="1"/>
          <p:nvPr/>
        </p:nvSpPr>
        <p:spPr>
          <a:xfrm>
            <a:off x="5800574" y="1220860"/>
            <a:ext cx="1278162" cy="276999"/>
          </a:xfrm>
          <a:prstGeom prst="rect">
            <a:avLst/>
          </a:prstGeom>
          <a:noFill/>
        </p:spPr>
        <p:txBody>
          <a:bodyPr wrap="square" rtlCol="0">
            <a:spAutoFit/>
          </a:bodyPr>
          <a:lstStyle/>
          <a:p>
            <a:pPr algn="ctr"/>
            <a:r>
              <a:rPr lang="en-US" sz="1200" b="1" dirty="0"/>
              <a:t>Docker Hub</a:t>
            </a:r>
          </a:p>
        </p:txBody>
      </p:sp>
      <p:sp>
        <p:nvSpPr>
          <p:cNvPr id="294" name="TextBox 293">
            <a:extLst>
              <a:ext uri="{FF2B5EF4-FFF2-40B4-BE49-F238E27FC236}">
                <a16:creationId xmlns:a16="http://schemas.microsoft.com/office/drawing/2014/main" id="{9910326E-ABDF-466F-9D7C-F9F6DFF370DF}"/>
              </a:ext>
            </a:extLst>
          </p:cNvPr>
          <p:cNvSpPr txBox="1"/>
          <p:nvPr/>
        </p:nvSpPr>
        <p:spPr>
          <a:xfrm>
            <a:off x="8048521" y="1220860"/>
            <a:ext cx="1278162" cy="276999"/>
          </a:xfrm>
          <a:prstGeom prst="rect">
            <a:avLst/>
          </a:prstGeom>
          <a:noFill/>
        </p:spPr>
        <p:txBody>
          <a:bodyPr wrap="square" rtlCol="0">
            <a:spAutoFit/>
          </a:bodyPr>
          <a:lstStyle/>
          <a:p>
            <a:pPr algn="ctr"/>
            <a:r>
              <a:rPr lang="en-US" sz="1200" b="1" dirty="0"/>
              <a:t>ACME Rockets</a:t>
            </a:r>
          </a:p>
        </p:txBody>
      </p:sp>
      <p:grpSp>
        <p:nvGrpSpPr>
          <p:cNvPr id="305" name="Deploy-Artifact">
            <a:extLst>
              <a:ext uri="{FF2B5EF4-FFF2-40B4-BE49-F238E27FC236}">
                <a16:creationId xmlns:a16="http://schemas.microsoft.com/office/drawing/2014/main" id="{5B461D4C-4EBB-484C-84A4-E7B6D6768008}"/>
              </a:ext>
            </a:extLst>
          </p:cNvPr>
          <p:cNvGrpSpPr/>
          <p:nvPr/>
        </p:nvGrpSpPr>
        <p:grpSpPr>
          <a:xfrm>
            <a:off x="9301357" y="3471696"/>
            <a:ext cx="852154" cy="219425"/>
            <a:chOff x="5742252" y="3714778"/>
            <a:chExt cx="852154" cy="219425"/>
          </a:xfrm>
        </p:grpSpPr>
        <p:sp>
          <p:nvSpPr>
            <p:cNvPr id="303" name="Rectangle 302">
              <a:extLst>
                <a:ext uri="{FF2B5EF4-FFF2-40B4-BE49-F238E27FC236}">
                  <a16:creationId xmlns:a16="http://schemas.microsoft.com/office/drawing/2014/main" id="{A78E65E2-DA96-45AC-A772-73B85AA63BF5}"/>
                </a:ext>
              </a:extLst>
            </p:cNvPr>
            <p:cNvSpPr/>
            <p:nvPr/>
          </p:nvSpPr>
          <p:spPr>
            <a:xfrm>
              <a:off x="5742252" y="371477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980" kern="0" dirty="0">
                  <a:solidFill>
                    <a:schemeClr val="bg1">
                      <a:lumMod val="65000"/>
                    </a:schemeClr>
                  </a:solidFill>
                  <a:latin typeface="Calibri"/>
                </a:rPr>
                <a:t>deploy</a:t>
              </a:r>
              <a:endParaRPr lang="en-US" sz="491" kern="0" dirty="0">
                <a:solidFill>
                  <a:schemeClr val="bg1">
                    <a:lumMod val="65000"/>
                  </a:schemeClr>
                </a:solidFill>
                <a:latin typeface="Calibri"/>
              </a:endParaRPr>
            </a:p>
          </p:txBody>
        </p:sp>
        <p:pic>
          <p:nvPicPr>
            <p:cNvPr id="304" name="Signature">
              <a:extLst>
                <a:ext uri="{FF2B5EF4-FFF2-40B4-BE49-F238E27FC236}">
                  <a16:creationId xmlns:a16="http://schemas.microsoft.com/office/drawing/2014/main" id="{A1927583-ACBD-42A5-AE52-B2F6552658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1662" y="3760728"/>
              <a:ext cx="122744" cy="122744"/>
            </a:xfrm>
            <a:prstGeom prst="rect">
              <a:avLst/>
            </a:prstGeom>
          </p:spPr>
        </p:pic>
      </p:grpSp>
      <p:sp>
        <p:nvSpPr>
          <p:cNvPr id="307" name="Rectangle 306">
            <a:extLst>
              <a:ext uri="{FF2B5EF4-FFF2-40B4-BE49-F238E27FC236}">
                <a16:creationId xmlns:a16="http://schemas.microsoft.com/office/drawing/2014/main" id="{8395185F-0CD2-493C-8A2E-F0745A0BCC69}"/>
              </a:ext>
            </a:extLst>
          </p:cNvPr>
          <p:cNvSpPr/>
          <p:nvPr/>
        </p:nvSpPr>
        <p:spPr>
          <a:xfrm>
            <a:off x="8074535" y="1198107"/>
            <a:ext cx="3735945" cy="2580445"/>
          </a:xfrm>
          <a:prstGeom prst="rect">
            <a:avLst/>
          </a:prstGeom>
          <a:noFill/>
          <a:ln w="28575" cmpd="thickThin">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8" name="Key">
            <a:extLst>
              <a:ext uri="{FF2B5EF4-FFF2-40B4-BE49-F238E27FC236}">
                <a16:creationId xmlns:a16="http://schemas.microsoft.com/office/drawing/2014/main" id="{231A1749-BA52-4AAB-8CC0-D6843455C7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65447" y="1396045"/>
            <a:ext cx="122745" cy="122745"/>
          </a:xfrm>
          <a:prstGeom prst="rect">
            <a:avLst/>
          </a:prstGeom>
        </p:spPr>
      </p:pic>
      <p:sp>
        <p:nvSpPr>
          <p:cNvPr id="2" name="TextBox 1">
            <a:extLst>
              <a:ext uri="{FF2B5EF4-FFF2-40B4-BE49-F238E27FC236}">
                <a16:creationId xmlns:a16="http://schemas.microsoft.com/office/drawing/2014/main" id="{E1FA7A79-A90E-436A-809C-AF5866E6963F}"/>
              </a:ext>
            </a:extLst>
          </p:cNvPr>
          <p:cNvSpPr txBox="1"/>
          <p:nvPr/>
        </p:nvSpPr>
        <p:spPr>
          <a:xfrm>
            <a:off x="3232798" y="3844151"/>
            <a:ext cx="8114556" cy="2923877"/>
          </a:xfrm>
          <a:prstGeom prst="rect">
            <a:avLst/>
          </a:prstGeom>
          <a:noFill/>
        </p:spPr>
        <p:txBody>
          <a:bodyPr wrap="square" rtlCol="0">
            <a:spAutoFit/>
          </a:bodyPr>
          <a:lstStyle/>
          <a:p>
            <a:pPr marL="342900" indent="-342900">
              <a:buFont typeface="+mj-lt"/>
              <a:buAutoNum type="arabicPeriod"/>
            </a:pPr>
            <a:r>
              <a:rPr lang="en-US" sz="1600" dirty="0"/>
              <a:t>An entity authors content</a:t>
            </a:r>
          </a:p>
          <a:p>
            <a:pPr marL="800100" lvl="1" indent="-342900">
              <a:buFont typeface="Arial" panose="020B0604020202020204" pitchFamily="34" charset="0"/>
              <a:buChar char="•"/>
            </a:pPr>
            <a:r>
              <a:rPr lang="en-US" sz="1600" dirty="0"/>
              <a:t>signs their content with their key</a:t>
            </a:r>
          </a:p>
          <a:p>
            <a:pPr marL="342900" indent="-342900">
              <a:buFont typeface="+mj-lt"/>
              <a:buAutoNum type="arabicPeriod"/>
            </a:pPr>
            <a:r>
              <a:rPr lang="en-US" sz="1600" dirty="0"/>
              <a:t>Publish to a well-known location</a:t>
            </a:r>
          </a:p>
          <a:p>
            <a:pPr marL="800100" lvl="1" indent="-342900">
              <a:buFont typeface="Arial" panose="020B0604020202020204" pitchFamily="34" charset="0"/>
              <a:buChar char="•"/>
            </a:pPr>
            <a:r>
              <a:rPr lang="en-US" sz="1600" dirty="0"/>
              <a:t>May get certified by the aggregator</a:t>
            </a:r>
          </a:p>
          <a:p>
            <a:pPr marL="342900" indent="-342900">
              <a:buFont typeface="+mj-lt"/>
              <a:buAutoNum type="arabicPeriod"/>
            </a:pPr>
            <a:r>
              <a:rPr lang="en-US" sz="1600" dirty="0"/>
              <a:t>Consume the public content into an entity's private registry</a:t>
            </a:r>
          </a:p>
          <a:p>
            <a:pPr marL="800100" lvl="1" indent="-342900">
              <a:buFont typeface="Arial" panose="020B0604020202020204" pitchFamily="34" charset="0"/>
              <a:buChar char="•"/>
            </a:pPr>
            <a:r>
              <a:rPr lang="en-US" sz="1600" dirty="0"/>
              <a:t>Add a verification signature, attesting to its usage in the company</a:t>
            </a:r>
          </a:p>
          <a:p>
            <a:pPr marL="342900" indent="-342900">
              <a:buFont typeface="+mj-lt"/>
              <a:buAutoNum type="arabicPeriod"/>
            </a:pPr>
            <a:r>
              <a:rPr lang="en-US" sz="1600" dirty="0"/>
              <a:t>Policy management enforces which keys can be used for deployment, even what registries content can be pulled from</a:t>
            </a:r>
          </a:p>
          <a:p>
            <a:pPr marL="342900" indent="-342900">
              <a:buFont typeface="+mj-lt"/>
              <a:buAutoNum type="arabicPeriod"/>
            </a:pPr>
            <a:r>
              <a:rPr lang="en-US" sz="1600" dirty="0"/>
              <a:t>Only after all signatures and policies are verified can the artifact be deployed</a:t>
            </a:r>
          </a:p>
          <a:p>
            <a:pPr marL="342900" indent="-342900">
              <a:buFont typeface="Arial" panose="020B0604020202020204" pitchFamily="34" charset="0"/>
              <a:buChar char="•"/>
            </a:pPr>
            <a:endParaRPr lang="en-US" sz="2000" dirty="0"/>
          </a:p>
          <a:p>
            <a:pPr marL="342900" indent="-342900">
              <a:buFont typeface="+mj-lt"/>
              <a:buAutoNum type="arabicPeriod"/>
            </a:pPr>
            <a:endParaRPr lang="en-US" sz="2000" dirty="0"/>
          </a:p>
        </p:txBody>
      </p:sp>
    </p:spTree>
    <p:extLst>
      <p:ext uri="{BB962C8B-B14F-4D97-AF65-F5344CB8AC3E}">
        <p14:creationId xmlns:p14="http://schemas.microsoft.com/office/powerpoint/2010/main" val="123491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49"/>
                                        </p:tgtEl>
                                        <p:attrNameLst>
                                          <p:attrName>style.visibility</p:attrName>
                                        </p:attrNameLst>
                                      </p:cBhvr>
                                      <p:to>
                                        <p:strVal val="visible"/>
                                      </p:to>
                                    </p:set>
                                    <p:animEffect transition="in" filter="fade">
                                      <p:cBhvr>
                                        <p:cTn id="11" dur="500"/>
                                        <p:tgtEl>
                                          <p:spTgt spid="24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8"/>
                                        </p:tgtEl>
                                        <p:attrNameLst>
                                          <p:attrName>style.visibility</p:attrName>
                                        </p:attrNameLst>
                                      </p:cBhvr>
                                      <p:to>
                                        <p:strVal val="visible"/>
                                      </p:to>
                                    </p:set>
                                    <p:animEffect transition="in" filter="fade">
                                      <p:cBhvr>
                                        <p:cTn id="14" dur="500"/>
                                        <p:tgtEl>
                                          <p:spTgt spid="2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92"/>
                                        </p:tgtEl>
                                        <p:attrNameLst>
                                          <p:attrName>style.visibility</p:attrName>
                                        </p:attrNameLst>
                                      </p:cBhvr>
                                      <p:to>
                                        <p:strVal val="visible"/>
                                      </p:to>
                                    </p:set>
                                    <p:animEffect transition="in" filter="fade">
                                      <p:cBhvr>
                                        <p:cTn id="30" dur="500"/>
                                        <p:tgtEl>
                                          <p:spTgt spid="29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animEffect transition="in" filter="fade">
                                      <p:cBhvr>
                                        <p:cTn id="35" dur="500"/>
                                        <p:tgtEl>
                                          <p:spTgt spid="2">
                                            <p:txEl>
                                              <p:pRg st="2" end="2"/>
                                            </p:txEl>
                                          </p:spTgt>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93"/>
                                        </p:tgtEl>
                                        <p:attrNameLst>
                                          <p:attrName>style.visibility</p:attrName>
                                        </p:attrNameLst>
                                      </p:cBhvr>
                                      <p:to>
                                        <p:strVal val="visible"/>
                                      </p:to>
                                    </p:set>
                                    <p:animEffect transition="in" filter="fade">
                                      <p:cBhvr>
                                        <p:cTn id="39" dur="500"/>
                                        <p:tgtEl>
                                          <p:spTgt spid="29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1"/>
                                        </p:tgtEl>
                                        <p:attrNameLst>
                                          <p:attrName>style.visibility</p:attrName>
                                        </p:attrNameLst>
                                      </p:cBhvr>
                                      <p:to>
                                        <p:strVal val="visible"/>
                                      </p:to>
                                    </p:set>
                                    <p:animEffect transition="in" filter="fade">
                                      <p:cBhvr>
                                        <p:cTn id="42" dur="500"/>
                                        <p:tgtEl>
                                          <p:spTgt spid="1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5"/>
                                        </p:tgtEl>
                                        <p:attrNameLst>
                                          <p:attrName>style.visibility</p:attrName>
                                        </p:attrNameLst>
                                      </p:cBhvr>
                                      <p:to>
                                        <p:strVal val="visible"/>
                                      </p:to>
                                    </p:set>
                                    <p:animEffect transition="in" filter="fade">
                                      <p:cBhvr>
                                        <p:cTn id="45" dur="500"/>
                                        <p:tgtEl>
                                          <p:spTgt spid="195"/>
                                        </p:tgtEl>
                                      </p:cBhvr>
                                    </p:animEffect>
                                  </p:childTnLst>
                                </p:cTn>
                              </p:par>
                              <p:par>
                                <p:cTn id="46" presetID="10" presetClass="entr" presetSubtype="0" fill="hold" nodeType="withEffect">
                                  <p:stCondLst>
                                    <p:cond delay="0"/>
                                  </p:stCondLst>
                                  <p:childTnLst>
                                    <p:set>
                                      <p:cBhvr>
                                        <p:cTn id="47" dur="1" fill="hold">
                                          <p:stCondLst>
                                            <p:cond delay="0"/>
                                          </p:stCondLst>
                                        </p:cTn>
                                        <p:tgtEl>
                                          <p:spTgt spid="205"/>
                                        </p:tgtEl>
                                        <p:attrNameLst>
                                          <p:attrName>style.visibility</p:attrName>
                                        </p:attrNameLst>
                                      </p:cBhvr>
                                      <p:to>
                                        <p:strVal val="visible"/>
                                      </p:to>
                                    </p:set>
                                    <p:animEffect transition="in" filter="fade">
                                      <p:cBhvr>
                                        <p:cTn id="48" dur="500"/>
                                        <p:tgtEl>
                                          <p:spTgt spid="205"/>
                                        </p:tgtEl>
                                      </p:cBhvr>
                                    </p:animEffect>
                                  </p:childTnLst>
                                </p:cTn>
                              </p:par>
                              <p:par>
                                <p:cTn id="49" presetID="10" presetClass="entr" presetSubtype="0" fill="hold" nodeType="withEffect">
                                  <p:stCondLst>
                                    <p:cond delay="0"/>
                                  </p:stCondLst>
                                  <p:childTnLst>
                                    <p:set>
                                      <p:cBhvr>
                                        <p:cTn id="50" dur="1" fill="hold">
                                          <p:stCondLst>
                                            <p:cond delay="0"/>
                                          </p:stCondLst>
                                        </p:cTn>
                                        <p:tgtEl>
                                          <p:spTgt spid="243"/>
                                        </p:tgtEl>
                                        <p:attrNameLst>
                                          <p:attrName>style.visibility</p:attrName>
                                        </p:attrNameLst>
                                      </p:cBhvr>
                                      <p:to>
                                        <p:strVal val="visible"/>
                                      </p:to>
                                    </p:set>
                                    <p:animEffect transition="in" filter="fade">
                                      <p:cBhvr>
                                        <p:cTn id="51" dur="500"/>
                                        <p:tgtEl>
                                          <p:spTgt spid="243"/>
                                        </p:tgtEl>
                                      </p:cBhvr>
                                    </p:animEffect>
                                  </p:childTnLst>
                                </p:cTn>
                              </p:par>
                              <p:par>
                                <p:cTn id="52" presetID="10" presetClass="entr" presetSubtype="0" fill="hold" nodeType="withEffect">
                                  <p:stCondLst>
                                    <p:cond delay="0"/>
                                  </p:stCondLst>
                                  <p:childTnLst>
                                    <p:set>
                                      <p:cBhvr>
                                        <p:cTn id="53" dur="1" fill="hold">
                                          <p:stCondLst>
                                            <p:cond delay="0"/>
                                          </p:stCondLst>
                                        </p:cTn>
                                        <p:tgtEl>
                                          <p:spTgt spid="246"/>
                                        </p:tgtEl>
                                        <p:attrNameLst>
                                          <p:attrName>style.visibility</p:attrName>
                                        </p:attrNameLst>
                                      </p:cBhvr>
                                      <p:to>
                                        <p:strVal val="visible"/>
                                      </p:to>
                                    </p:set>
                                    <p:animEffect transition="in" filter="fade">
                                      <p:cBhvr>
                                        <p:cTn id="54" dur="500"/>
                                        <p:tgtEl>
                                          <p:spTgt spid="2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0"/>
                                        </p:tgtEl>
                                        <p:attrNameLst>
                                          <p:attrName>style.visibility</p:attrName>
                                        </p:attrNameLst>
                                      </p:cBhvr>
                                      <p:to>
                                        <p:strVal val="visible"/>
                                      </p:to>
                                    </p:set>
                                    <p:animEffect transition="in" filter="fade">
                                      <p:cBhvr>
                                        <p:cTn id="59" dur="500"/>
                                        <p:tgtEl>
                                          <p:spTgt spid="270"/>
                                        </p:tgtEl>
                                      </p:cBhvr>
                                    </p:animEffect>
                                  </p:childTnLst>
                                </p:cTn>
                              </p:par>
                              <p:par>
                                <p:cTn id="60" presetID="42" presetClass="path" presetSubtype="0" accel="50000" decel="50000" fill="hold" nodeType="withEffect">
                                  <p:stCondLst>
                                    <p:cond delay="0"/>
                                  </p:stCondLst>
                                  <p:childTnLst>
                                    <p:animMotion origin="layout" path="M -2.29167E-6 2.96296E-6 L 0.20326 0.00024 " pathEditMode="relative" rAng="0" ptsTypes="AA">
                                      <p:cBhvr>
                                        <p:cTn id="61" dur="2000" fill="hold"/>
                                        <p:tgtEl>
                                          <p:spTgt spid="270"/>
                                        </p:tgtEl>
                                        <p:attrNameLst>
                                          <p:attrName>ppt_x</p:attrName>
                                          <p:attrName>ppt_y</p:attrName>
                                        </p:attrNameLst>
                                      </p:cBhvr>
                                      <p:rCtr x="9909" y="69"/>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
                                            <p:txEl>
                                              <p:pRg st="3" end="3"/>
                                            </p:txEl>
                                          </p:spTgt>
                                        </p:tgtEl>
                                        <p:attrNameLst>
                                          <p:attrName>style.visibility</p:attrName>
                                        </p:attrNameLst>
                                      </p:cBhvr>
                                      <p:to>
                                        <p:strVal val="visible"/>
                                      </p:to>
                                    </p:set>
                                    <p:animEffect transition="in" filter="fade">
                                      <p:cBhvr>
                                        <p:cTn id="66" dur="500"/>
                                        <p:tgtEl>
                                          <p:spTgt spid="2">
                                            <p:txEl>
                                              <p:pRg st="3" end="3"/>
                                            </p:txEl>
                                          </p:spTgt>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500"/>
                                        <p:tgtEl>
                                          <p:spTgt spid="29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
                                            <p:txEl>
                                              <p:pRg st="4" end="4"/>
                                            </p:txEl>
                                          </p:spTgt>
                                        </p:tgtEl>
                                        <p:attrNameLst>
                                          <p:attrName>style.visibility</p:attrName>
                                        </p:attrNameLst>
                                      </p:cBhvr>
                                      <p:to>
                                        <p:strVal val="visible"/>
                                      </p:to>
                                    </p:set>
                                    <p:animEffect transition="in" filter="fade">
                                      <p:cBhvr>
                                        <p:cTn id="75" dur="500"/>
                                        <p:tgtEl>
                                          <p:spTgt spid="2">
                                            <p:txEl>
                                              <p:pRg st="4" end="4"/>
                                            </p:txEl>
                                          </p:spTgt>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287"/>
                                        </p:tgtEl>
                                        <p:attrNameLst>
                                          <p:attrName>style.visibility</p:attrName>
                                        </p:attrNameLst>
                                      </p:cBhvr>
                                      <p:to>
                                        <p:strVal val="visible"/>
                                      </p:to>
                                    </p:set>
                                    <p:animEffect transition="in" filter="fade">
                                      <p:cBhvr>
                                        <p:cTn id="79" dur="500"/>
                                        <p:tgtEl>
                                          <p:spTgt spid="2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4"/>
                                        </p:tgtEl>
                                        <p:attrNameLst>
                                          <p:attrName>style.visibility</p:attrName>
                                        </p:attrNameLst>
                                      </p:cBhvr>
                                      <p:to>
                                        <p:strVal val="visible"/>
                                      </p:to>
                                    </p:set>
                                    <p:animEffect transition="in" filter="fade">
                                      <p:cBhvr>
                                        <p:cTn id="82" dur="500"/>
                                        <p:tgtEl>
                                          <p:spTgt spid="29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85"/>
                                        </p:tgtEl>
                                        <p:attrNameLst>
                                          <p:attrName>style.visibility</p:attrName>
                                        </p:attrNameLst>
                                      </p:cBhvr>
                                      <p:to>
                                        <p:strVal val="visible"/>
                                      </p:to>
                                    </p:set>
                                    <p:animEffect transition="in" filter="fade">
                                      <p:cBhvr>
                                        <p:cTn id="87" dur="500"/>
                                        <p:tgtEl>
                                          <p:spTgt spid="285"/>
                                        </p:tgtEl>
                                      </p:cBhvr>
                                    </p:animEffect>
                                  </p:childTnLst>
                                </p:cTn>
                              </p:par>
                              <p:par>
                                <p:cTn id="88" presetID="42" presetClass="path" presetSubtype="0" accel="50000" decel="50000" fill="hold" nodeType="withEffect">
                                  <p:stCondLst>
                                    <p:cond delay="0"/>
                                  </p:stCondLst>
                                  <p:childTnLst>
                                    <p:animMotion origin="layout" path="M 2.5E-6 -1.11111E-6 L 0.16953 -1.11111E-6 " pathEditMode="relative" rAng="0" ptsTypes="AA">
                                      <p:cBhvr>
                                        <p:cTn id="89" dur="2000" fill="hold"/>
                                        <p:tgtEl>
                                          <p:spTgt spid="285"/>
                                        </p:tgtEl>
                                        <p:attrNameLst>
                                          <p:attrName>ppt_x</p:attrName>
                                          <p:attrName>ppt_y</p:attrName>
                                        </p:attrNameLst>
                                      </p:cBhvr>
                                      <p:rCtr x="8477" y="0"/>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
                                            <p:txEl>
                                              <p:pRg st="5" end="5"/>
                                            </p:txEl>
                                          </p:spTgt>
                                        </p:tgtEl>
                                        <p:attrNameLst>
                                          <p:attrName>style.visibility</p:attrName>
                                        </p:attrNameLst>
                                      </p:cBhvr>
                                      <p:to>
                                        <p:strVal val="visible"/>
                                      </p:to>
                                    </p:set>
                                    <p:animEffect transition="in" filter="fade">
                                      <p:cBhvr>
                                        <p:cTn id="94" dur="500"/>
                                        <p:tgtEl>
                                          <p:spTgt spid="2">
                                            <p:txEl>
                                              <p:pRg st="5" end="5"/>
                                            </p:txEl>
                                          </p:spTgt>
                                        </p:tgtEl>
                                      </p:cBhvr>
                                    </p:animEffect>
                                  </p:childTnLst>
                                </p:cTn>
                              </p:par>
                            </p:childTnLst>
                          </p:cTn>
                        </p:par>
                        <p:par>
                          <p:cTn id="95" fill="hold">
                            <p:stCondLst>
                              <p:cond delay="500"/>
                            </p:stCondLst>
                            <p:childTnLst>
                              <p:par>
                                <p:cTn id="96" presetID="10" presetClass="entr" presetSubtype="0" fill="hold" nodeType="afterEffect">
                                  <p:stCondLst>
                                    <p:cond delay="0"/>
                                  </p:stCondLst>
                                  <p:childTnLst>
                                    <p:set>
                                      <p:cBhvr>
                                        <p:cTn id="97" dur="1" fill="hold">
                                          <p:stCondLst>
                                            <p:cond delay="0"/>
                                          </p:stCondLst>
                                        </p:cTn>
                                        <p:tgtEl>
                                          <p:spTgt spid="286"/>
                                        </p:tgtEl>
                                        <p:attrNameLst>
                                          <p:attrName>style.visibility</p:attrName>
                                        </p:attrNameLst>
                                      </p:cBhvr>
                                      <p:to>
                                        <p:strVal val="visible"/>
                                      </p:to>
                                    </p:set>
                                    <p:animEffect transition="in" filter="fade">
                                      <p:cBhvr>
                                        <p:cTn id="98" dur="500"/>
                                        <p:tgtEl>
                                          <p:spTgt spid="28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305"/>
                                        </p:tgtEl>
                                        <p:attrNameLst>
                                          <p:attrName>style.visibility</p:attrName>
                                        </p:attrNameLst>
                                      </p:cBhvr>
                                      <p:to>
                                        <p:strVal val="visible"/>
                                      </p:to>
                                    </p:set>
                                    <p:animEffect transition="in" filter="fade">
                                      <p:cBhvr>
                                        <p:cTn id="103" dur="500"/>
                                        <p:tgtEl>
                                          <p:spTgt spid="30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2">
                                            <p:txEl>
                                              <p:pRg st="6" end="6"/>
                                            </p:txEl>
                                          </p:spTgt>
                                        </p:tgtEl>
                                        <p:attrNameLst>
                                          <p:attrName>style.visibility</p:attrName>
                                        </p:attrNameLst>
                                      </p:cBhvr>
                                      <p:to>
                                        <p:strVal val="visible"/>
                                      </p:to>
                                    </p:set>
                                    <p:animEffect transition="in" filter="fade">
                                      <p:cBhvr>
                                        <p:cTn id="108" dur="500"/>
                                        <p:tgtEl>
                                          <p:spTgt spid="2">
                                            <p:txEl>
                                              <p:pRg st="6" end="6"/>
                                            </p:txEl>
                                          </p:spTgt>
                                        </p:tgtEl>
                                      </p:cBhvr>
                                    </p:animEffect>
                                  </p:childTnLst>
                                </p:cTn>
                              </p:par>
                            </p:childTnLst>
                          </p:cTn>
                        </p:par>
                        <p:par>
                          <p:cTn id="109" fill="hold">
                            <p:stCondLst>
                              <p:cond delay="500"/>
                            </p:stCondLst>
                            <p:childTnLst>
                              <p:par>
                                <p:cTn id="110" presetID="10" presetClass="entr" presetSubtype="0" fill="hold" nodeType="afterEffect">
                                  <p:stCondLst>
                                    <p:cond delay="0"/>
                                  </p:stCondLst>
                                  <p:childTnLst>
                                    <p:set>
                                      <p:cBhvr>
                                        <p:cTn id="111" dur="1" fill="hold">
                                          <p:stCondLst>
                                            <p:cond delay="0"/>
                                          </p:stCondLst>
                                        </p:cTn>
                                        <p:tgtEl>
                                          <p:spTgt spid="298"/>
                                        </p:tgtEl>
                                        <p:attrNameLst>
                                          <p:attrName>style.visibility</p:attrName>
                                        </p:attrNameLst>
                                      </p:cBhvr>
                                      <p:to>
                                        <p:strVal val="visible"/>
                                      </p:to>
                                    </p:set>
                                    <p:animEffect transition="in" filter="fade">
                                      <p:cBhvr>
                                        <p:cTn id="112" dur="500"/>
                                        <p:tgtEl>
                                          <p:spTgt spid="29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
                                            <p:txEl>
                                              <p:pRg st="7" end="7"/>
                                            </p:txEl>
                                          </p:spTgt>
                                        </p:tgtEl>
                                        <p:attrNameLst>
                                          <p:attrName>style.visibility</p:attrName>
                                        </p:attrNameLst>
                                      </p:cBhvr>
                                      <p:to>
                                        <p:strVal val="visible"/>
                                      </p:to>
                                    </p:set>
                                    <p:animEffect transition="in" filter="fade">
                                      <p:cBhvr>
                                        <p:cTn id="117" dur="500"/>
                                        <p:tgtEl>
                                          <p:spTgt spid="2">
                                            <p:txEl>
                                              <p:pRg st="7" end="7"/>
                                            </p:txEl>
                                          </p:spTgt>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299"/>
                                        </p:tgtEl>
                                        <p:attrNameLst>
                                          <p:attrName>style.visibility</p:attrName>
                                        </p:attrNameLst>
                                      </p:cBhvr>
                                      <p:to>
                                        <p:strVal val="visible"/>
                                      </p:to>
                                    </p:set>
                                    <p:animEffect transition="in" filter="fade">
                                      <p:cBhvr>
                                        <p:cTn id="121" dur="500"/>
                                        <p:tgtEl>
                                          <p:spTgt spid="29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00"/>
                                        </p:tgtEl>
                                        <p:attrNameLst>
                                          <p:attrName>style.visibility</p:attrName>
                                        </p:attrNameLst>
                                      </p:cBhvr>
                                      <p:to>
                                        <p:strVal val="visible"/>
                                      </p:to>
                                    </p:set>
                                    <p:animEffect transition="in" filter="fade">
                                      <p:cBhvr>
                                        <p:cTn id="126" dur="500"/>
                                        <p:tgtEl>
                                          <p:spTgt spid="300"/>
                                        </p:tgtEl>
                                      </p:cBhvr>
                                    </p:animEffect>
                                  </p:childTnLst>
                                </p:cTn>
                              </p:par>
                              <p:par>
                                <p:cTn id="127" presetID="42" presetClass="path" presetSubtype="0" accel="50000" decel="50000" fill="hold" nodeType="withEffect">
                                  <p:stCondLst>
                                    <p:cond delay="0"/>
                                  </p:stCondLst>
                                  <p:childTnLst>
                                    <p:animMotion origin="layout" path="M -6.25E-7 7.40741E-7 L 0.14388 0.04028 " pathEditMode="relative" rAng="0" ptsTypes="AA">
                                      <p:cBhvr>
                                        <p:cTn id="128" dur="2000" fill="hold"/>
                                        <p:tgtEl>
                                          <p:spTgt spid="300"/>
                                        </p:tgtEl>
                                        <p:attrNameLst>
                                          <p:attrName>ppt_x</p:attrName>
                                          <p:attrName>ppt_y</p:attrName>
                                        </p:attrNameLst>
                                      </p:cBhvr>
                                      <p:rCtr x="7187" y="2014"/>
                                    </p:animMotion>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307"/>
                                        </p:tgtEl>
                                        <p:attrNameLst>
                                          <p:attrName>style.visibility</p:attrName>
                                        </p:attrNameLst>
                                      </p:cBhvr>
                                      <p:to>
                                        <p:strVal val="visible"/>
                                      </p:to>
                                    </p:set>
                                    <p:animEffect transition="in" filter="fade">
                                      <p:cBhvr>
                                        <p:cTn id="133"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91" grpId="0" animBg="1"/>
      <p:bldP spid="195" grpId="0"/>
      <p:bldP spid="248" grpId="0" animBg="1"/>
      <p:bldP spid="293" grpId="0"/>
      <p:bldP spid="294" grpId="0"/>
      <p:bldP spid="3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2105B-3E12-4551-B0D5-69E98865155B}"/>
              </a:ext>
            </a:extLst>
          </p:cNvPr>
          <p:cNvSpPr>
            <a:spLocks noGrp="1"/>
          </p:cNvSpPr>
          <p:nvPr>
            <p:ph sz="quarter" idx="10"/>
          </p:nvPr>
        </p:nvSpPr>
        <p:spPr>
          <a:xfrm>
            <a:off x="3111500" y="1317798"/>
            <a:ext cx="8792175" cy="5313661"/>
          </a:xfrm>
        </p:spPr>
        <p:txBody>
          <a:bodyPr>
            <a:normAutofit lnSpcReduction="10000"/>
          </a:bodyPr>
          <a:lstStyle/>
          <a:p>
            <a:r>
              <a:rPr lang="en-US" dirty="0"/>
              <a:t>How to build complex systems?</a:t>
            </a:r>
          </a:p>
          <a:p>
            <a:pPr lvl="1"/>
            <a:r>
              <a:rPr lang="en-US" dirty="0"/>
              <a:t>How do we establish a model for communication?</a:t>
            </a:r>
          </a:p>
          <a:p>
            <a:endParaRPr lang="en-US" dirty="0"/>
          </a:p>
          <a:p>
            <a:r>
              <a:rPr lang="en-US" dirty="0"/>
              <a:t>We want to build a house?</a:t>
            </a:r>
          </a:p>
          <a:p>
            <a:pPr lvl="1"/>
            <a:r>
              <a:rPr lang="en-US" dirty="0"/>
              <a:t>What does that mean?</a:t>
            </a:r>
          </a:p>
          <a:p>
            <a:pPr lvl="1"/>
            <a:r>
              <a:rPr lang="en-US" dirty="0"/>
              <a:t>What style?</a:t>
            </a:r>
          </a:p>
          <a:p>
            <a:pPr lvl="1"/>
            <a:r>
              <a:rPr lang="en-US" dirty="0"/>
              <a:t>How many rooms?</a:t>
            </a:r>
          </a:p>
          <a:p>
            <a:pPr lvl="1"/>
            <a:r>
              <a:rPr lang="en-US" dirty="0"/>
              <a:t>City, Suburb, Mountain, Beach?</a:t>
            </a:r>
          </a:p>
          <a:p>
            <a:pPr lvl="1"/>
            <a:r>
              <a:rPr lang="en-US" dirty="0"/>
              <a:t>What style of kitchen?</a:t>
            </a:r>
          </a:p>
          <a:p>
            <a:pPr lvl="1"/>
            <a:r>
              <a:rPr lang="en-US" dirty="0"/>
              <a:t>What style of bathroom?</a:t>
            </a:r>
          </a:p>
          <a:p>
            <a:r>
              <a:rPr lang="en-US" dirty="0"/>
              <a:t>Enlisting expertise of the trades</a:t>
            </a:r>
          </a:p>
          <a:p>
            <a:pPr lvl="1"/>
            <a:r>
              <a:rPr lang="en-US" dirty="0"/>
              <a:t>Grading contractors</a:t>
            </a:r>
          </a:p>
          <a:p>
            <a:pPr lvl="1"/>
            <a:r>
              <a:rPr lang="en-US" dirty="0"/>
              <a:t>Foundation contractors </a:t>
            </a:r>
          </a:p>
          <a:p>
            <a:pPr lvl="1"/>
            <a:r>
              <a:rPr lang="en-US" dirty="0"/>
              <a:t>Framing contractors</a:t>
            </a:r>
          </a:p>
          <a:p>
            <a:pPr lvl="1"/>
            <a:r>
              <a:rPr lang="en-US" dirty="0"/>
              <a:t>HVAC contractors </a:t>
            </a:r>
          </a:p>
          <a:p>
            <a:pPr lvl="1"/>
            <a:r>
              <a:rPr lang="en-US" dirty="0"/>
              <a:t>Plumbing contractors </a:t>
            </a:r>
          </a:p>
          <a:p>
            <a:pPr lvl="1"/>
            <a:r>
              <a:rPr lang="en-US" dirty="0"/>
              <a:t>Electrical contractors</a:t>
            </a:r>
          </a:p>
          <a:p>
            <a:pPr lvl="1"/>
            <a:endParaRPr lang="en-US" dirty="0"/>
          </a:p>
          <a:p>
            <a:pPr lvl="1"/>
            <a:endParaRPr lang="en-US" dirty="0"/>
          </a:p>
        </p:txBody>
      </p:sp>
      <p:sp>
        <p:nvSpPr>
          <p:cNvPr id="3" name="Title 2">
            <a:extLst>
              <a:ext uri="{FF2B5EF4-FFF2-40B4-BE49-F238E27FC236}">
                <a16:creationId xmlns:a16="http://schemas.microsoft.com/office/drawing/2014/main" id="{3E14C6C2-2DED-4D11-9633-8A358A08E79E}"/>
              </a:ext>
            </a:extLst>
          </p:cNvPr>
          <p:cNvSpPr>
            <a:spLocks noGrp="1"/>
          </p:cNvSpPr>
          <p:nvPr>
            <p:ph type="title"/>
          </p:nvPr>
        </p:nvSpPr>
        <p:spPr/>
        <p:txBody>
          <a:bodyPr/>
          <a:lstStyle/>
          <a:p>
            <a:r>
              <a:rPr lang="en-US" dirty="0"/>
              <a:t>Prototyping Approach</a:t>
            </a:r>
          </a:p>
        </p:txBody>
      </p:sp>
      <p:grpSp>
        <p:nvGrpSpPr>
          <p:cNvPr id="7" name="Group 6">
            <a:extLst>
              <a:ext uri="{FF2B5EF4-FFF2-40B4-BE49-F238E27FC236}">
                <a16:creationId xmlns:a16="http://schemas.microsoft.com/office/drawing/2014/main" id="{120E17D0-1907-41D8-8D7B-9BE11739B065}"/>
              </a:ext>
            </a:extLst>
          </p:cNvPr>
          <p:cNvGrpSpPr/>
          <p:nvPr/>
        </p:nvGrpSpPr>
        <p:grpSpPr>
          <a:xfrm>
            <a:off x="9962737" y="1120883"/>
            <a:ext cx="1811383" cy="1854926"/>
            <a:chOff x="7585165" y="3204754"/>
            <a:chExt cx="1811383" cy="1854926"/>
          </a:xfrm>
        </p:grpSpPr>
        <p:sp>
          <p:nvSpPr>
            <p:cNvPr id="4" name="Rectangle 3">
              <a:extLst>
                <a:ext uri="{FF2B5EF4-FFF2-40B4-BE49-F238E27FC236}">
                  <a16:creationId xmlns:a16="http://schemas.microsoft.com/office/drawing/2014/main" id="{6485E4FB-04FC-4057-9A3E-BD14321F2BFC}"/>
                </a:ext>
              </a:extLst>
            </p:cNvPr>
            <p:cNvSpPr/>
            <p:nvPr/>
          </p:nvSpPr>
          <p:spPr>
            <a:xfrm>
              <a:off x="7781107" y="4014651"/>
              <a:ext cx="1419498" cy="104502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BA6DA9DB-9089-4136-A21A-C78A560AAF28}"/>
                </a:ext>
              </a:extLst>
            </p:cNvPr>
            <p:cNvSpPr/>
            <p:nvPr/>
          </p:nvSpPr>
          <p:spPr>
            <a:xfrm>
              <a:off x="7585165" y="3204754"/>
              <a:ext cx="1811383" cy="809897"/>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E10072F-FAC7-4F2C-B00D-DC242F08417E}"/>
                </a:ext>
              </a:extLst>
            </p:cNvPr>
            <p:cNvSpPr/>
            <p:nvPr/>
          </p:nvSpPr>
          <p:spPr>
            <a:xfrm>
              <a:off x="8310153" y="4567645"/>
              <a:ext cx="361406" cy="49203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CC5106F5-1413-4C01-83D3-C6F75E26E5EC}"/>
              </a:ext>
            </a:extLst>
          </p:cNvPr>
          <p:cNvGrpSpPr/>
          <p:nvPr/>
        </p:nvGrpSpPr>
        <p:grpSpPr>
          <a:xfrm>
            <a:off x="6846587" y="2924292"/>
            <a:ext cx="3590582" cy="2224651"/>
            <a:chOff x="7141029" y="4711337"/>
            <a:chExt cx="3590582" cy="2224651"/>
          </a:xfrm>
        </p:grpSpPr>
        <p:grpSp>
          <p:nvGrpSpPr>
            <p:cNvPr id="52" name="Group 51">
              <a:extLst>
                <a:ext uri="{FF2B5EF4-FFF2-40B4-BE49-F238E27FC236}">
                  <a16:creationId xmlns:a16="http://schemas.microsoft.com/office/drawing/2014/main" id="{92DC1D28-01FA-4725-8D23-5E9EFE403827}"/>
                </a:ext>
              </a:extLst>
            </p:cNvPr>
            <p:cNvGrpSpPr>
              <a:grpSpLocks noChangeAspect="1"/>
            </p:cNvGrpSpPr>
            <p:nvPr/>
          </p:nvGrpSpPr>
          <p:grpSpPr>
            <a:xfrm flipH="1">
              <a:off x="7664206" y="6093224"/>
              <a:ext cx="768346" cy="842764"/>
              <a:chOff x="8306208" y="5033100"/>
              <a:chExt cx="637084" cy="646327"/>
            </a:xfrm>
          </p:grpSpPr>
          <p:sp>
            <p:nvSpPr>
              <p:cNvPr id="53" name="Partial Circle 52">
                <a:extLst>
                  <a:ext uri="{FF2B5EF4-FFF2-40B4-BE49-F238E27FC236}">
                    <a16:creationId xmlns:a16="http://schemas.microsoft.com/office/drawing/2014/main" id="{F11937EA-93CE-437F-AEBB-AFAE750DB70D}"/>
                  </a:ext>
                </a:extLst>
              </p:cNvPr>
              <p:cNvSpPr/>
              <p:nvPr/>
            </p:nvSpPr>
            <p:spPr>
              <a:xfrm rot="10800000">
                <a:off x="8306208"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4" name="Straight Connector 53">
                <a:extLst>
                  <a:ext uri="{FF2B5EF4-FFF2-40B4-BE49-F238E27FC236}">
                    <a16:creationId xmlns:a16="http://schemas.microsoft.com/office/drawing/2014/main" id="{7C41C376-344A-41D6-916C-50CC9D02CAFA}"/>
                  </a:ext>
                </a:extLst>
              </p:cNvPr>
              <p:cNvCxnSpPr>
                <a:cxnSpLocks/>
              </p:cNvCxnSpPr>
              <p:nvPr/>
            </p:nvCxnSpPr>
            <p:spPr>
              <a:xfrm flipV="1">
                <a:off x="8624750"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99A7800E-7889-4C9F-BF63-FD968460B59D}"/>
                </a:ext>
              </a:extLst>
            </p:cNvPr>
            <p:cNvSpPr/>
            <p:nvPr/>
          </p:nvSpPr>
          <p:spPr>
            <a:xfrm>
              <a:off x="7141030" y="4711337"/>
              <a:ext cx="3173248" cy="18042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C9209BB-39DC-4F24-9569-5C0543F656E1}"/>
                </a:ext>
              </a:extLst>
            </p:cNvPr>
            <p:cNvGrpSpPr/>
            <p:nvPr/>
          </p:nvGrpSpPr>
          <p:grpSpPr>
            <a:xfrm>
              <a:off x="7141029" y="4711338"/>
              <a:ext cx="1541416" cy="653142"/>
              <a:chOff x="7206343" y="4785360"/>
              <a:chExt cx="1476102" cy="579119"/>
            </a:xfrm>
          </p:grpSpPr>
          <p:sp>
            <p:nvSpPr>
              <p:cNvPr id="12" name="Isosceles Triangle 11">
                <a:extLst>
                  <a:ext uri="{FF2B5EF4-FFF2-40B4-BE49-F238E27FC236}">
                    <a16:creationId xmlns:a16="http://schemas.microsoft.com/office/drawing/2014/main" id="{435DEA3C-67A5-4E77-BB23-2028DE985024}"/>
                  </a:ext>
                </a:extLst>
              </p:cNvPr>
              <p:cNvSpPr/>
              <p:nvPr/>
            </p:nvSpPr>
            <p:spPr>
              <a:xfrm rot="16200000">
                <a:off x="7189269" y="5040033"/>
                <a:ext cx="147302" cy="92968"/>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3ED3927B-4941-486B-BD23-41D3B4C82688}"/>
                  </a:ext>
                </a:extLst>
              </p:cNvPr>
              <p:cNvCxnSpPr>
                <a:cxnSpLocks/>
              </p:cNvCxnSpPr>
              <p:nvPr/>
            </p:nvCxnSpPr>
            <p:spPr>
              <a:xfrm>
                <a:off x="7206343" y="4785360"/>
                <a:ext cx="1476102" cy="579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74D54D-07B7-4D76-99BC-F24048DC08F3}"/>
                  </a:ext>
                </a:extLst>
              </p:cNvPr>
              <p:cNvCxnSpPr>
                <a:cxnSpLocks/>
              </p:cNvCxnSpPr>
              <p:nvPr/>
            </p:nvCxnSpPr>
            <p:spPr>
              <a:xfrm flipV="1">
                <a:off x="7206343" y="4785360"/>
                <a:ext cx="1476102" cy="579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73403B2-CE6D-44BC-88D6-B15BDD5886A4}"/>
                  </a:ext>
                </a:extLst>
              </p:cNvPr>
              <p:cNvSpPr/>
              <p:nvPr/>
            </p:nvSpPr>
            <p:spPr>
              <a:xfrm>
                <a:off x="7206343" y="4785360"/>
                <a:ext cx="1476102" cy="5791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475E982-B772-445D-BCC3-657E1A51D48E}"/>
                </a:ext>
              </a:extLst>
            </p:cNvPr>
            <p:cNvGrpSpPr/>
            <p:nvPr/>
          </p:nvGrpSpPr>
          <p:grpSpPr>
            <a:xfrm>
              <a:off x="8319883" y="5028478"/>
              <a:ext cx="637084" cy="646327"/>
              <a:chOff x="8306208" y="5033100"/>
              <a:chExt cx="637084" cy="646327"/>
            </a:xfrm>
          </p:grpSpPr>
          <p:sp>
            <p:nvSpPr>
              <p:cNvPr id="11" name="Partial Circle 10">
                <a:extLst>
                  <a:ext uri="{FF2B5EF4-FFF2-40B4-BE49-F238E27FC236}">
                    <a16:creationId xmlns:a16="http://schemas.microsoft.com/office/drawing/2014/main" id="{D3315ACA-314D-4D6B-BE88-533E927B717E}"/>
                  </a:ext>
                </a:extLst>
              </p:cNvPr>
              <p:cNvSpPr/>
              <p:nvPr/>
            </p:nvSpPr>
            <p:spPr>
              <a:xfrm rot="10800000">
                <a:off x="8306208"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a:extLst>
                  <a:ext uri="{FF2B5EF4-FFF2-40B4-BE49-F238E27FC236}">
                    <a16:creationId xmlns:a16="http://schemas.microsoft.com/office/drawing/2014/main" id="{6543678D-C4CE-46C0-84B2-286DBB6752FE}"/>
                  </a:ext>
                </a:extLst>
              </p:cNvPr>
              <p:cNvCxnSpPr>
                <a:cxnSpLocks/>
              </p:cNvCxnSpPr>
              <p:nvPr/>
            </p:nvCxnSpPr>
            <p:spPr>
              <a:xfrm flipV="1">
                <a:off x="8624750"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3BA51F14-3EBD-4ED9-9232-F0DEC29712A2}"/>
                </a:ext>
              </a:extLst>
            </p:cNvPr>
            <p:cNvCxnSpPr>
              <a:cxnSpLocks/>
            </p:cNvCxnSpPr>
            <p:nvPr/>
          </p:nvCxnSpPr>
          <p:spPr>
            <a:xfrm flipH="1">
              <a:off x="7160170" y="5325699"/>
              <a:ext cx="1132748" cy="1"/>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71769F5-A222-4F80-BC14-B4843A753C73}"/>
                </a:ext>
              </a:extLst>
            </p:cNvPr>
            <p:cNvCxnSpPr>
              <a:cxnSpLocks/>
            </p:cNvCxnSpPr>
            <p:nvPr/>
          </p:nvCxnSpPr>
          <p:spPr>
            <a:xfrm>
              <a:off x="8727656" y="4711337"/>
              <a:ext cx="0" cy="670288"/>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84B29417-F34B-4BD4-BD10-A1E487775698}"/>
                </a:ext>
              </a:extLst>
            </p:cNvPr>
            <p:cNvSpPr/>
            <p:nvPr/>
          </p:nvSpPr>
          <p:spPr>
            <a:xfrm>
              <a:off x="8748950" y="4711963"/>
              <a:ext cx="1565327" cy="6525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sp>
          <p:nvSpPr>
            <p:cNvPr id="39" name="Rectangle 38">
              <a:extLst>
                <a:ext uri="{FF2B5EF4-FFF2-40B4-BE49-F238E27FC236}">
                  <a16:creationId xmlns:a16="http://schemas.microsoft.com/office/drawing/2014/main" id="{4B1D45B4-230E-4877-82B2-F898E1168083}"/>
                </a:ext>
              </a:extLst>
            </p:cNvPr>
            <p:cNvSpPr/>
            <p:nvPr/>
          </p:nvSpPr>
          <p:spPr>
            <a:xfrm>
              <a:off x="8828357" y="4786830"/>
              <a:ext cx="1395954" cy="48329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2F528F"/>
                  </a:solidFill>
                  <a:latin typeface="Viner Hand ITC" panose="03070502030502020203" pitchFamily="66" charset="0"/>
                </a:rPr>
                <a:t>tub</a:t>
              </a:r>
            </a:p>
          </p:txBody>
        </p:sp>
        <p:sp>
          <p:nvSpPr>
            <p:cNvPr id="40" name="Rectangle 39">
              <a:extLst>
                <a:ext uri="{FF2B5EF4-FFF2-40B4-BE49-F238E27FC236}">
                  <a16:creationId xmlns:a16="http://schemas.microsoft.com/office/drawing/2014/main" id="{2C51F03B-011B-4CDD-912B-307AEA5C345B}"/>
                </a:ext>
              </a:extLst>
            </p:cNvPr>
            <p:cNvSpPr/>
            <p:nvPr/>
          </p:nvSpPr>
          <p:spPr>
            <a:xfrm>
              <a:off x="8540491" y="6062749"/>
              <a:ext cx="1759712" cy="452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grpSp>
          <p:nvGrpSpPr>
            <p:cNvPr id="44" name="Group 43">
              <a:extLst>
                <a:ext uri="{FF2B5EF4-FFF2-40B4-BE49-F238E27FC236}">
                  <a16:creationId xmlns:a16="http://schemas.microsoft.com/office/drawing/2014/main" id="{DF20928D-A6FF-4693-B26D-217508335620}"/>
                </a:ext>
              </a:extLst>
            </p:cNvPr>
            <p:cNvGrpSpPr/>
            <p:nvPr/>
          </p:nvGrpSpPr>
          <p:grpSpPr>
            <a:xfrm>
              <a:off x="8755348" y="6158425"/>
              <a:ext cx="459315" cy="259894"/>
              <a:chOff x="8898021" y="6339722"/>
              <a:chExt cx="386473" cy="259894"/>
            </a:xfrm>
          </p:grpSpPr>
          <p:sp>
            <p:nvSpPr>
              <p:cNvPr id="41" name="Rectangle 40">
                <a:extLst>
                  <a:ext uri="{FF2B5EF4-FFF2-40B4-BE49-F238E27FC236}">
                    <a16:creationId xmlns:a16="http://schemas.microsoft.com/office/drawing/2014/main" id="{03C78963-65C2-4D0D-98AE-190DD35AF906}"/>
                  </a:ext>
                </a:extLst>
              </p:cNvPr>
              <p:cNvSpPr/>
              <p:nvPr/>
            </p:nvSpPr>
            <p:spPr>
              <a:xfrm>
                <a:off x="8898021" y="6339722"/>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cxnSp>
            <p:nvCxnSpPr>
              <p:cNvPr id="43" name="Straight Connector 42">
                <a:extLst>
                  <a:ext uri="{FF2B5EF4-FFF2-40B4-BE49-F238E27FC236}">
                    <a16:creationId xmlns:a16="http://schemas.microsoft.com/office/drawing/2014/main" id="{A8BDF2C6-326C-4839-BCB1-291DD2E61317}"/>
                  </a:ext>
                </a:extLst>
              </p:cNvPr>
              <p:cNvCxnSpPr>
                <a:cxnSpLocks/>
              </p:cNvCxnSpPr>
              <p:nvPr/>
            </p:nvCxnSpPr>
            <p:spPr>
              <a:xfrm flipH="1" flipV="1">
                <a:off x="9091257" y="6515712"/>
                <a:ext cx="1" cy="83904"/>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grpSp>
        <p:grpSp>
          <p:nvGrpSpPr>
            <p:cNvPr id="46" name="Group 45">
              <a:extLst>
                <a:ext uri="{FF2B5EF4-FFF2-40B4-BE49-F238E27FC236}">
                  <a16:creationId xmlns:a16="http://schemas.microsoft.com/office/drawing/2014/main" id="{6D57A0B3-4F58-4D5B-A954-E78324F1B951}"/>
                </a:ext>
              </a:extLst>
            </p:cNvPr>
            <p:cNvGrpSpPr/>
            <p:nvPr/>
          </p:nvGrpSpPr>
          <p:grpSpPr>
            <a:xfrm>
              <a:off x="9690763" y="6162862"/>
              <a:ext cx="459315" cy="259894"/>
              <a:chOff x="8898021" y="6339722"/>
              <a:chExt cx="386473" cy="259894"/>
            </a:xfrm>
          </p:grpSpPr>
          <p:sp>
            <p:nvSpPr>
              <p:cNvPr id="47" name="Rectangle 46">
                <a:extLst>
                  <a:ext uri="{FF2B5EF4-FFF2-40B4-BE49-F238E27FC236}">
                    <a16:creationId xmlns:a16="http://schemas.microsoft.com/office/drawing/2014/main" id="{04C2E9A0-1BA4-4EA2-9221-7CAB03B3FBB0}"/>
                  </a:ext>
                </a:extLst>
              </p:cNvPr>
              <p:cNvSpPr/>
              <p:nvPr/>
            </p:nvSpPr>
            <p:spPr>
              <a:xfrm>
                <a:off x="8898021" y="6339722"/>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cxnSp>
            <p:nvCxnSpPr>
              <p:cNvPr id="48" name="Straight Connector 47">
                <a:extLst>
                  <a:ext uri="{FF2B5EF4-FFF2-40B4-BE49-F238E27FC236}">
                    <a16:creationId xmlns:a16="http://schemas.microsoft.com/office/drawing/2014/main" id="{9CDD6ED8-C300-4081-8487-CE6CF3B323D9}"/>
                  </a:ext>
                </a:extLst>
              </p:cNvPr>
              <p:cNvCxnSpPr>
                <a:cxnSpLocks/>
              </p:cNvCxnSpPr>
              <p:nvPr/>
            </p:nvCxnSpPr>
            <p:spPr>
              <a:xfrm flipH="1" flipV="1">
                <a:off x="9091257" y="6515712"/>
                <a:ext cx="1" cy="83904"/>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grpSp>
        <p:grpSp>
          <p:nvGrpSpPr>
            <p:cNvPr id="49" name="Group 48">
              <a:extLst>
                <a:ext uri="{FF2B5EF4-FFF2-40B4-BE49-F238E27FC236}">
                  <a16:creationId xmlns:a16="http://schemas.microsoft.com/office/drawing/2014/main" id="{DC5CC5E1-D396-420A-A4EA-D06E4EAFBDB7}"/>
                </a:ext>
              </a:extLst>
            </p:cNvPr>
            <p:cNvGrpSpPr/>
            <p:nvPr/>
          </p:nvGrpSpPr>
          <p:grpSpPr>
            <a:xfrm rot="16200000">
              <a:off x="9894873" y="5051674"/>
              <a:ext cx="830712" cy="842764"/>
              <a:chOff x="8306208" y="5033100"/>
              <a:chExt cx="637084" cy="646327"/>
            </a:xfrm>
          </p:grpSpPr>
          <p:sp>
            <p:nvSpPr>
              <p:cNvPr id="50" name="Partial Circle 49">
                <a:extLst>
                  <a:ext uri="{FF2B5EF4-FFF2-40B4-BE49-F238E27FC236}">
                    <a16:creationId xmlns:a16="http://schemas.microsoft.com/office/drawing/2014/main" id="{85172695-02DA-48E4-92E0-DCADB1A774D1}"/>
                  </a:ext>
                </a:extLst>
              </p:cNvPr>
              <p:cNvSpPr/>
              <p:nvPr/>
            </p:nvSpPr>
            <p:spPr>
              <a:xfrm rot="10800000">
                <a:off x="8306208"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1" name="Straight Connector 50">
                <a:extLst>
                  <a:ext uri="{FF2B5EF4-FFF2-40B4-BE49-F238E27FC236}">
                    <a16:creationId xmlns:a16="http://schemas.microsoft.com/office/drawing/2014/main" id="{15C90A47-051D-4FD5-BDCB-4E396EFC3AEC}"/>
                  </a:ext>
                </a:extLst>
              </p:cNvPr>
              <p:cNvCxnSpPr>
                <a:cxnSpLocks/>
              </p:cNvCxnSpPr>
              <p:nvPr/>
            </p:nvCxnSpPr>
            <p:spPr>
              <a:xfrm flipV="1">
                <a:off x="8624750"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a:extLst>
                <a:ext uri="{FF2B5EF4-FFF2-40B4-BE49-F238E27FC236}">
                  <a16:creationId xmlns:a16="http://schemas.microsoft.com/office/drawing/2014/main" id="{D0BE2C97-CE62-422E-84E1-3BBDCC7D8C39}"/>
                </a:ext>
              </a:extLst>
            </p:cNvPr>
            <p:cNvCxnSpPr>
              <a:cxnSpLocks/>
            </p:cNvCxnSpPr>
            <p:nvPr/>
          </p:nvCxnSpPr>
          <p:spPr>
            <a:xfrm>
              <a:off x="7847836" y="5845306"/>
              <a:ext cx="0" cy="670288"/>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558C411A-3AC1-45BF-A7E7-C1108BF33EE8}"/>
                </a:ext>
              </a:extLst>
            </p:cNvPr>
            <p:cNvGrpSpPr/>
            <p:nvPr/>
          </p:nvGrpSpPr>
          <p:grpSpPr>
            <a:xfrm>
              <a:off x="7266109" y="5888412"/>
              <a:ext cx="386473" cy="615409"/>
              <a:chOff x="7266109" y="5888412"/>
              <a:chExt cx="386473" cy="615409"/>
            </a:xfrm>
          </p:grpSpPr>
          <p:sp>
            <p:nvSpPr>
              <p:cNvPr id="56" name="Rectangle 55">
                <a:extLst>
                  <a:ext uri="{FF2B5EF4-FFF2-40B4-BE49-F238E27FC236}">
                    <a16:creationId xmlns:a16="http://schemas.microsoft.com/office/drawing/2014/main" id="{94FA54E5-280D-4428-9ED5-8667CB45FE3A}"/>
                  </a:ext>
                </a:extLst>
              </p:cNvPr>
              <p:cNvSpPr/>
              <p:nvPr/>
            </p:nvSpPr>
            <p:spPr>
              <a:xfrm>
                <a:off x="7266109" y="6289171"/>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sp>
            <p:nvSpPr>
              <p:cNvPr id="45" name="Oval 44">
                <a:extLst>
                  <a:ext uri="{FF2B5EF4-FFF2-40B4-BE49-F238E27FC236}">
                    <a16:creationId xmlns:a16="http://schemas.microsoft.com/office/drawing/2014/main" id="{7DAD5DEE-512A-48D1-BB7F-0C0039983ABA}"/>
                  </a:ext>
                </a:extLst>
              </p:cNvPr>
              <p:cNvSpPr/>
              <p:nvPr/>
            </p:nvSpPr>
            <p:spPr>
              <a:xfrm>
                <a:off x="7311241" y="5888412"/>
                <a:ext cx="296208" cy="39383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F528F"/>
                  </a:solidFill>
                </a:endParaRPr>
              </a:p>
            </p:txBody>
          </p:sp>
        </p:grpSp>
        <p:grpSp>
          <p:nvGrpSpPr>
            <p:cNvPr id="59" name="Group 58">
              <a:extLst>
                <a:ext uri="{FF2B5EF4-FFF2-40B4-BE49-F238E27FC236}">
                  <a16:creationId xmlns:a16="http://schemas.microsoft.com/office/drawing/2014/main" id="{43E03C26-2674-427C-B8CE-957DA8D56EAD}"/>
                </a:ext>
              </a:extLst>
            </p:cNvPr>
            <p:cNvGrpSpPr>
              <a:grpSpLocks noChangeAspect="1"/>
            </p:cNvGrpSpPr>
            <p:nvPr/>
          </p:nvGrpSpPr>
          <p:grpSpPr>
            <a:xfrm rot="10800000" flipH="1">
              <a:off x="7470511" y="5013686"/>
              <a:ext cx="768346" cy="842764"/>
              <a:chOff x="8306208" y="5033100"/>
              <a:chExt cx="637084" cy="646327"/>
            </a:xfrm>
          </p:grpSpPr>
          <p:sp>
            <p:nvSpPr>
              <p:cNvPr id="60" name="Partial Circle 59">
                <a:extLst>
                  <a:ext uri="{FF2B5EF4-FFF2-40B4-BE49-F238E27FC236}">
                    <a16:creationId xmlns:a16="http://schemas.microsoft.com/office/drawing/2014/main" id="{646AC367-285D-49AE-B428-540DD6C133AF}"/>
                  </a:ext>
                </a:extLst>
              </p:cNvPr>
              <p:cNvSpPr/>
              <p:nvPr/>
            </p:nvSpPr>
            <p:spPr>
              <a:xfrm rot="10800000">
                <a:off x="8306208"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1" name="Straight Connector 60">
                <a:extLst>
                  <a:ext uri="{FF2B5EF4-FFF2-40B4-BE49-F238E27FC236}">
                    <a16:creationId xmlns:a16="http://schemas.microsoft.com/office/drawing/2014/main" id="{25EEC4D5-BF08-41BD-AF4B-4093B74B6958}"/>
                  </a:ext>
                </a:extLst>
              </p:cNvPr>
              <p:cNvCxnSpPr>
                <a:cxnSpLocks/>
              </p:cNvCxnSpPr>
              <p:nvPr/>
            </p:nvCxnSpPr>
            <p:spPr>
              <a:xfrm flipV="1">
                <a:off x="8624750"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4B472176-C49A-4411-9DDA-E279A479E826}"/>
                </a:ext>
              </a:extLst>
            </p:cNvPr>
            <p:cNvCxnSpPr>
              <a:cxnSpLocks/>
            </p:cNvCxnSpPr>
            <p:nvPr/>
          </p:nvCxnSpPr>
          <p:spPr>
            <a:xfrm>
              <a:off x="7847836" y="5325699"/>
              <a:ext cx="0" cy="98657"/>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41C190F5-C671-44B1-A304-4DF5164F858B}"/>
              </a:ext>
            </a:extLst>
          </p:cNvPr>
          <p:cNvGrpSpPr/>
          <p:nvPr/>
        </p:nvGrpSpPr>
        <p:grpSpPr>
          <a:xfrm>
            <a:off x="8682893" y="4879640"/>
            <a:ext cx="3590582" cy="1804257"/>
            <a:chOff x="7141029" y="4711337"/>
            <a:chExt cx="3590582" cy="1804257"/>
          </a:xfrm>
        </p:grpSpPr>
        <p:sp>
          <p:nvSpPr>
            <p:cNvPr id="66" name="Rectangle 65">
              <a:extLst>
                <a:ext uri="{FF2B5EF4-FFF2-40B4-BE49-F238E27FC236}">
                  <a16:creationId xmlns:a16="http://schemas.microsoft.com/office/drawing/2014/main" id="{492A5356-6AC1-46BC-82C8-4213D9A92938}"/>
                </a:ext>
              </a:extLst>
            </p:cNvPr>
            <p:cNvSpPr/>
            <p:nvPr/>
          </p:nvSpPr>
          <p:spPr>
            <a:xfrm>
              <a:off x="7141030" y="4711337"/>
              <a:ext cx="3173248" cy="18042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9D0389E-71DC-4F07-95F2-CCAD19677D8E}"/>
                </a:ext>
              </a:extLst>
            </p:cNvPr>
            <p:cNvGrpSpPr/>
            <p:nvPr/>
          </p:nvGrpSpPr>
          <p:grpSpPr>
            <a:xfrm>
              <a:off x="7141029" y="4711338"/>
              <a:ext cx="1541416" cy="653142"/>
              <a:chOff x="7206343" y="4785360"/>
              <a:chExt cx="1476102" cy="579119"/>
            </a:xfrm>
          </p:grpSpPr>
          <p:sp>
            <p:nvSpPr>
              <p:cNvPr id="93" name="Isosceles Triangle 92">
                <a:extLst>
                  <a:ext uri="{FF2B5EF4-FFF2-40B4-BE49-F238E27FC236}">
                    <a16:creationId xmlns:a16="http://schemas.microsoft.com/office/drawing/2014/main" id="{06904535-B6D7-4AC8-AB04-B9371C0935FF}"/>
                  </a:ext>
                </a:extLst>
              </p:cNvPr>
              <p:cNvSpPr/>
              <p:nvPr/>
            </p:nvSpPr>
            <p:spPr>
              <a:xfrm rot="16200000">
                <a:off x="7189269" y="5040033"/>
                <a:ext cx="147302" cy="92968"/>
              </a:xfrm>
              <a:prstGeom prst="triangl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a:extLst>
                  <a:ext uri="{FF2B5EF4-FFF2-40B4-BE49-F238E27FC236}">
                    <a16:creationId xmlns:a16="http://schemas.microsoft.com/office/drawing/2014/main" id="{E74ABC4C-9D03-4384-B16B-E7D9269CEA29}"/>
                  </a:ext>
                </a:extLst>
              </p:cNvPr>
              <p:cNvCxnSpPr>
                <a:cxnSpLocks/>
              </p:cNvCxnSpPr>
              <p:nvPr/>
            </p:nvCxnSpPr>
            <p:spPr>
              <a:xfrm>
                <a:off x="7206343" y="4785360"/>
                <a:ext cx="1476102" cy="579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19BD9F3-552E-4E60-944E-21EA1A138927}"/>
                  </a:ext>
                </a:extLst>
              </p:cNvPr>
              <p:cNvCxnSpPr>
                <a:cxnSpLocks/>
              </p:cNvCxnSpPr>
              <p:nvPr/>
            </p:nvCxnSpPr>
            <p:spPr>
              <a:xfrm flipV="1">
                <a:off x="7206343" y="4785360"/>
                <a:ext cx="1476102" cy="579119"/>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7176BB30-E83D-4B0D-8D13-497B46262021}"/>
                  </a:ext>
                </a:extLst>
              </p:cNvPr>
              <p:cNvSpPr/>
              <p:nvPr/>
            </p:nvSpPr>
            <p:spPr>
              <a:xfrm>
                <a:off x="7206343" y="4785360"/>
                <a:ext cx="1476102" cy="57911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E215430B-AEE9-4195-8922-99E4F7270CF3}"/>
                </a:ext>
              </a:extLst>
            </p:cNvPr>
            <p:cNvGrpSpPr/>
            <p:nvPr/>
          </p:nvGrpSpPr>
          <p:grpSpPr>
            <a:xfrm>
              <a:off x="8319883" y="5028478"/>
              <a:ext cx="637084" cy="646327"/>
              <a:chOff x="8306208" y="5033100"/>
              <a:chExt cx="637084" cy="646327"/>
            </a:xfrm>
          </p:grpSpPr>
          <p:sp>
            <p:nvSpPr>
              <p:cNvPr id="91" name="Partial Circle 90">
                <a:extLst>
                  <a:ext uri="{FF2B5EF4-FFF2-40B4-BE49-F238E27FC236}">
                    <a16:creationId xmlns:a16="http://schemas.microsoft.com/office/drawing/2014/main" id="{CBACD2ED-8235-44D0-A150-CF8BBA4191B9}"/>
                  </a:ext>
                </a:extLst>
              </p:cNvPr>
              <p:cNvSpPr/>
              <p:nvPr/>
            </p:nvSpPr>
            <p:spPr>
              <a:xfrm rot="10800000">
                <a:off x="8306208"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2" name="Straight Connector 91">
                <a:extLst>
                  <a:ext uri="{FF2B5EF4-FFF2-40B4-BE49-F238E27FC236}">
                    <a16:creationId xmlns:a16="http://schemas.microsoft.com/office/drawing/2014/main" id="{4147E7D4-7002-44AA-B005-3F67710212F6}"/>
                  </a:ext>
                </a:extLst>
              </p:cNvPr>
              <p:cNvCxnSpPr>
                <a:cxnSpLocks/>
              </p:cNvCxnSpPr>
              <p:nvPr/>
            </p:nvCxnSpPr>
            <p:spPr>
              <a:xfrm flipV="1">
                <a:off x="8624750"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A0B9A808-1889-49B0-9879-56DF43FE93B6}"/>
                </a:ext>
              </a:extLst>
            </p:cNvPr>
            <p:cNvCxnSpPr>
              <a:cxnSpLocks/>
            </p:cNvCxnSpPr>
            <p:nvPr/>
          </p:nvCxnSpPr>
          <p:spPr>
            <a:xfrm flipH="1">
              <a:off x="7160170" y="5325699"/>
              <a:ext cx="1132748" cy="1"/>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7EFEA18-14A2-4E65-A928-FC3D9A16AB76}"/>
                </a:ext>
              </a:extLst>
            </p:cNvPr>
            <p:cNvCxnSpPr>
              <a:cxnSpLocks/>
            </p:cNvCxnSpPr>
            <p:nvPr/>
          </p:nvCxnSpPr>
          <p:spPr>
            <a:xfrm>
              <a:off x="8727656" y="4711337"/>
              <a:ext cx="0" cy="670288"/>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705B3FD-8A96-4C6D-8953-9FB67AB65C44}"/>
                </a:ext>
              </a:extLst>
            </p:cNvPr>
            <p:cNvSpPr/>
            <p:nvPr/>
          </p:nvSpPr>
          <p:spPr>
            <a:xfrm>
              <a:off x="8748950" y="4711963"/>
              <a:ext cx="1565327" cy="65251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sp>
          <p:nvSpPr>
            <p:cNvPr id="72" name="Rectangle 71">
              <a:extLst>
                <a:ext uri="{FF2B5EF4-FFF2-40B4-BE49-F238E27FC236}">
                  <a16:creationId xmlns:a16="http://schemas.microsoft.com/office/drawing/2014/main" id="{996FDE98-60D6-46DF-B10A-0FD52E6534AE}"/>
                </a:ext>
              </a:extLst>
            </p:cNvPr>
            <p:cNvSpPr/>
            <p:nvPr/>
          </p:nvSpPr>
          <p:spPr>
            <a:xfrm>
              <a:off x="8828357" y="4786830"/>
              <a:ext cx="1395954" cy="48329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rgbClr val="2F528F"/>
                  </a:solidFill>
                  <a:latin typeface="Viner Hand ITC" panose="03070502030502020203" pitchFamily="66" charset="0"/>
                </a:rPr>
                <a:t>tub</a:t>
              </a:r>
            </a:p>
          </p:txBody>
        </p:sp>
        <p:sp>
          <p:nvSpPr>
            <p:cNvPr id="73" name="Rectangle 72">
              <a:extLst>
                <a:ext uri="{FF2B5EF4-FFF2-40B4-BE49-F238E27FC236}">
                  <a16:creationId xmlns:a16="http://schemas.microsoft.com/office/drawing/2014/main" id="{85AF698A-FF67-42EC-98DB-7CF5E5E99493}"/>
                </a:ext>
              </a:extLst>
            </p:cNvPr>
            <p:cNvSpPr/>
            <p:nvPr/>
          </p:nvSpPr>
          <p:spPr>
            <a:xfrm>
              <a:off x="8540491" y="6062749"/>
              <a:ext cx="1759712" cy="4528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grpSp>
          <p:nvGrpSpPr>
            <p:cNvPr id="74" name="Group 73">
              <a:extLst>
                <a:ext uri="{FF2B5EF4-FFF2-40B4-BE49-F238E27FC236}">
                  <a16:creationId xmlns:a16="http://schemas.microsoft.com/office/drawing/2014/main" id="{E1E72B1C-3A2E-40B7-BBE4-7BF3A9A36A5B}"/>
                </a:ext>
              </a:extLst>
            </p:cNvPr>
            <p:cNvGrpSpPr/>
            <p:nvPr/>
          </p:nvGrpSpPr>
          <p:grpSpPr>
            <a:xfrm>
              <a:off x="8755348" y="6158425"/>
              <a:ext cx="459315" cy="259894"/>
              <a:chOff x="8898021" y="6339722"/>
              <a:chExt cx="386473" cy="259894"/>
            </a:xfrm>
          </p:grpSpPr>
          <p:sp>
            <p:nvSpPr>
              <p:cNvPr id="89" name="Rectangle 88">
                <a:extLst>
                  <a:ext uri="{FF2B5EF4-FFF2-40B4-BE49-F238E27FC236}">
                    <a16:creationId xmlns:a16="http://schemas.microsoft.com/office/drawing/2014/main" id="{1FC7C10E-DAE1-471F-9F8C-54876E50C388}"/>
                  </a:ext>
                </a:extLst>
              </p:cNvPr>
              <p:cNvSpPr/>
              <p:nvPr/>
            </p:nvSpPr>
            <p:spPr>
              <a:xfrm>
                <a:off x="8898021" y="6339722"/>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cxnSp>
            <p:nvCxnSpPr>
              <p:cNvPr id="90" name="Straight Connector 89">
                <a:extLst>
                  <a:ext uri="{FF2B5EF4-FFF2-40B4-BE49-F238E27FC236}">
                    <a16:creationId xmlns:a16="http://schemas.microsoft.com/office/drawing/2014/main" id="{C937FC70-E620-4739-90CB-C896168033C2}"/>
                  </a:ext>
                </a:extLst>
              </p:cNvPr>
              <p:cNvCxnSpPr>
                <a:cxnSpLocks/>
              </p:cNvCxnSpPr>
              <p:nvPr/>
            </p:nvCxnSpPr>
            <p:spPr>
              <a:xfrm flipH="1" flipV="1">
                <a:off x="9091257" y="6515712"/>
                <a:ext cx="1" cy="83904"/>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grpSp>
        <p:grpSp>
          <p:nvGrpSpPr>
            <p:cNvPr id="75" name="Group 74">
              <a:extLst>
                <a:ext uri="{FF2B5EF4-FFF2-40B4-BE49-F238E27FC236}">
                  <a16:creationId xmlns:a16="http://schemas.microsoft.com/office/drawing/2014/main" id="{0A729B9B-BC81-4D9F-BD16-8E2A3D7E3353}"/>
                </a:ext>
              </a:extLst>
            </p:cNvPr>
            <p:cNvGrpSpPr/>
            <p:nvPr/>
          </p:nvGrpSpPr>
          <p:grpSpPr>
            <a:xfrm>
              <a:off x="9690763" y="6162862"/>
              <a:ext cx="459315" cy="259894"/>
              <a:chOff x="8898021" y="6339722"/>
              <a:chExt cx="386473" cy="259894"/>
            </a:xfrm>
          </p:grpSpPr>
          <p:sp>
            <p:nvSpPr>
              <p:cNvPr id="87" name="Rectangle 86">
                <a:extLst>
                  <a:ext uri="{FF2B5EF4-FFF2-40B4-BE49-F238E27FC236}">
                    <a16:creationId xmlns:a16="http://schemas.microsoft.com/office/drawing/2014/main" id="{C7ADA722-737E-43A1-878B-AA9C0EB44C9A}"/>
                  </a:ext>
                </a:extLst>
              </p:cNvPr>
              <p:cNvSpPr/>
              <p:nvPr/>
            </p:nvSpPr>
            <p:spPr>
              <a:xfrm>
                <a:off x="8898021" y="6339722"/>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cxnSp>
            <p:nvCxnSpPr>
              <p:cNvPr id="88" name="Straight Connector 87">
                <a:extLst>
                  <a:ext uri="{FF2B5EF4-FFF2-40B4-BE49-F238E27FC236}">
                    <a16:creationId xmlns:a16="http://schemas.microsoft.com/office/drawing/2014/main" id="{42AA9A07-E169-4CE1-A9B4-F25FF7538DF3}"/>
                  </a:ext>
                </a:extLst>
              </p:cNvPr>
              <p:cNvCxnSpPr>
                <a:cxnSpLocks/>
              </p:cNvCxnSpPr>
              <p:nvPr/>
            </p:nvCxnSpPr>
            <p:spPr>
              <a:xfrm flipH="1" flipV="1">
                <a:off x="9091257" y="6515712"/>
                <a:ext cx="1" cy="83904"/>
              </a:xfrm>
              <a:prstGeom prst="line">
                <a:avLst/>
              </a:prstGeom>
              <a:noFill/>
              <a:ln w="28575"/>
            </p:spPr>
            <p:style>
              <a:lnRef idx="2">
                <a:schemeClr val="accent1">
                  <a:shade val="50000"/>
                </a:schemeClr>
              </a:lnRef>
              <a:fillRef idx="1">
                <a:schemeClr val="accent1"/>
              </a:fillRef>
              <a:effectRef idx="0">
                <a:schemeClr val="accent1"/>
              </a:effectRef>
              <a:fontRef idx="minor">
                <a:schemeClr val="lt1"/>
              </a:fontRef>
            </p:style>
          </p:cxnSp>
        </p:grpSp>
        <p:grpSp>
          <p:nvGrpSpPr>
            <p:cNvPr id="76" name="Group 75">
              <a:extLst>
                <a:ext uri="{FF2B5EF4-FFF2-40B4-BE49-F238E27FC236}">
                  <a16:creationId xmlns:a16="http://schemas.microsoft.com/office/drawing/2014/main" id="{F936602F-5645-4BA5-B05C-BA1541C86AF3}"/>
                </a:ext>
              </a:extLst>
            </p:cNvPr>
            <p:cNvGrpSpPr/>
            <p:nvPr/>
          </p:nvGrpSpPr>
          <p:grpSpPr>
            <a:xfrm rot="16200000">
              <a:off x="9894873" y="5051674"/>
              <a:ext cx="830712" cy="842764"/>
              <a:chOff x="8306208" y="5033100"/>
              <a:chExt cx="637084" cy="646327"/>
            </a:xfrm>
          </p:grpSpPr>
          <p:sp>
            <p:nvSpPr>
              <p:cNvPr id="85" name="Partial Circle 84">
                <a:extLst>
                  <a:ext uri="{FF2B5EF4-FFF2-40B4-BE49-F238E27FC236}">
                    <a16:creationId xmlns:a16="http://schemas.microsoft.com/office/drawing/2014/main" id="{C28024A3-F464-446E-84AC-B16391373CE1}"/>
                  </a:ext>
                </a:extLst>
              </p:cNvPr>
              <p:cNvSpPr/>
              <p:nvPr/>
            </p:nvSpPr>
            <p:spPr>
              <a:xfrm rot="10800000">
                <a:off x="8306208"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Connector 85">
                <a:extLst>
                  <a:ext uri="{FF2B5EF4-FFF2-40B4-BE49-F238E27FC236}">
                    <a16:creationId xmlns:a16="http://schemas.microsoft.com/office/drawing/2014/main" id="{6D363BF8-225A-419D-9E36-C299ECF3C4D5}"/>
                  </a:ext>
                </a:extLst>
              </p:cNvPr>
              <p:cNvCxnSpPr>
                <a:cxnSpLocks/>
              </p:cNvCxnSpPr>
              <p:nvPr/>
            </p:nvCxnSpPr>
            <p:spPr>
              <a:xfrm flipV="1">
                <a:off x="8624750"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17202071-2DF3-4203-BDAC-2B702D32E9EE}"/>
                </a:ext>
              </a:extLst>
            </p:cNvPr>
            <p:cNvCxnSpPr>
              <a:cxnSpLocks/>
            </p:cNvCxnSpPr>
            <p:nvPr/>
          </p:nvCxnSpPr>
          <p:spPr>
            <a:xfrm>
              <a:off x="8261059" y="5845306"/>
              <a:ext cx="0" cy="670288"/>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2AEF518-C2D1-484D-8BA1-9895EB890F3F}"/>
                </a:ext>
              </a:extLst>
            </p:cNvPr>
            <p:cNvGrpSpPr/>
            <p:nvPr/>
          </p:nvGrpSpPr>
          <p:grpSpPr>
            <a:xfrm>
              <a:off x="7197529" y="5888412"/>
              <a:ext cx="858913" cy="615886"/>
              <a:chOff x="7197529" y="5888412"/>
              <a:chExt cx="858913" cy="615886"/>
            </a:xfrm>
          </p:grpSpPr>
          <p:sp>
            <p:nvSpPr>
              <p:cNvPr id="83" name="Rectangle 82">
                <a:extLst>
                  <a:ext uri="{FF2B5EF4-FFF2-40B4-BE49-F238E27FC236}">
                    <a16:creationId xmlns:a16="http://schemas.microsoft.com/office/drawing/2014/main" id="{BCDD091E-9DF0-4863-B4CD-A4B2BF0A7677}"/>
                  </a:ext>
                </a:extLst>
              </p:cNvPr>
              <p:cNvSpPr/>
              <p:nvPr/>
            </p:nvSpPr>
            <p:spPr>
              <a:xfrm>
                <a:off x="7197529" y="6289171"/>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sp>
            <p:nvSpPr>
              <p:cNvPr id="84" name="Oval 83">
                <a:extLst>
                  <a:ext uri="{FF2B5EF4-FFF2-40B4-BE49-F238E27FC236}">
                    <a16:creationId xmlns:a16="http://schemas.microsoft.com/office/drawing/2014/main" id="{E6DB5D90-2D80-4A86-A928-A3B09406D194}"/>
                  </a:ext>
                </a:extLst>
              </p:cNvPr>
              <p:cNvSpPr/>
              <p:nvPr/>
            </p:nvSpPr>
            <p:spPr>
              <a:xfrm>
                <a:off x="7242661" y="5888412"/>
                <a:ext cx="296208" cy="39383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F528F"/>
                  </a:solidFill>
                </a:endParaRPr>
              </a:p>
            </p:txBody>
          </p:sp>
          <p:sp>
            <p:nvSpPr>
              <p:cNvPr id="97" name="Rectangle 96">
                <a:extLst>
                  <a:ext uri="{FF2B5EF4-FFF2-40B4-BE49-F238E27FC236}">
                    <a16:creationId xmlns:a16="http://schemas.microsoft.com/office/drawing/2014/main" id="{3A0FABDC-A449-470A-9543-8A3D3F211AEB}"/>
                  </a:ext>
                </a:extLst>
              </p:cNvPr>
              <p:cNvSpPr/>
              <p:nvPr/>
            </p:nvSpPr>
            <p:spPr>
              <a:xfrm>
                <a:off x="7669969" y="6289648"/>
                <a:ext cx="386473" cy="21465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F528F"/>
                  </a:solidFill>
                </a:endParaRPr>
              </a:p>
            </p:txBody>
          </p:sp>
          <p:sp>
            <p:nvSpPr>
              <p:cNvPr id="98" name="Oval 97">
                <a:extLst>
                  <a:ext uri="{FF2B5EF4-FFF2-40B4-BE49-F238E27FC236}">
                    <a16:creationId xmlns:a16="http://schemas.microsoft.com/office/drawing/2014/main" id="{1978654E-AA59-4832-8C31-5A87620012DA}"/>
                  </a:ext>
                </a:extLst>
              </p:cNvPr>
              <p:cNvSpPr/>
              <p:nvPr/>
            </p:nvSpPr>
            <p:spPr>
              <a:xfrm>
                <a:off x="7715101" y="5968626"/>
                <a:ext cx="296208" cy="31409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F528F"/>
                  </a:solidFill>
                </a:endParaRPr>
              </a:p>
            </p:txBody>
          </p:sp>
        </p:grpSp>
        <p:grpSp>
          <p:nvGrpSpPr>
            <p:cNvPr id="79" name="Group 78">
              <a:extLst>
                <a:ext uri="{FF2B5EF4-FFF2-40B4-BE49-F238E27FC236}">
                  <a16:creationId xmlns:a16="http://schemas.microsoft.com/office/drawing/2014/main" id="{A127EBDE-F2BF-40ED-B9AC-8CB33D67DBDA}"/>
                </a:ext>
              </a:extLst>
            </p:cNvPr>
            <p:cNvGrpSpPr>
              <a:grpSpLocks noChangeAspect="1"/>
            </p:cNvGrpSpPr>
            <p:nvPr/>
          </p:nvGrpSpPr>
          <p:grpSpPr>
            <a:xfrm rot="10800000" flipH="1">
              <a:off x="7883732" y="5013686"/>
              <a:ext cx="768346" cy="842764"/>
              <a:chOff x="8648835" y="5033100"/>
              <a:chExt cx="637084" cy="646327"/>
            </a:xfrm>
          </p:grpSpPr>
          <p:sp>
            <p:nvSpPr>
              <p:cNvPr id="81" name="Partial Circle 80">
                <a:extLst>
                  <a:ext uri="{FF2B5EF4-FFF2-40B4-BE49-F238E27FC236}">
                    <a16:creationId xmlns:a16="http://schemas.microsoft.com/office/drawing/2014/main" id="{ECBCED6B-014C-4EFD-84B2-AF7161529BE1}"/>
                  </a:ext>
                </a:extLst>
              </p:cNvPr>
              <p:cNvSpPr/>
              <p:nvPr/>
            </p:nvSpPr>
            <p:spPr>
              <a:xfrm rot="10800000">
                <a:off x="8648835" y="5042343"/>
                <a:ext cx="637084" cy="637084"/>
              </a:xfrm>
              <a:prstGeom prst="pie">
                <a:avLst>
                  <a:gd name="adj1" fmla="val 0"/>
                  <a:gd name="adj2" fmla="val 5338618"/>
                </a:avLst>
              </a:prstGeom>
              <a:no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2" name="Straight Connector 81">
                <a:extLst>
                  <a:ext uri="{FF2B5EF4-FFF2-40B4-BE49-F238E27FC236}">
                    <a16:creationId xmlns:a16="http://schemas.microsoft.com/office/drawing/2014/main" id="{6D320ABD-CBE5-47B5-A837-EB965F5D216D}"/>
                  </a:ext>
                </a:extLst>
              </p:cNvPr>
              <p:cNvCxnSpPr>
                <a:cxnSpLocks/>
              </p:cNvCxnSpPr>
              <p:nvPr/>
            </p:nvCxnSpPr>
            <p:spPr>
              <a:xfrm flipV="1">
                <a:off x="8967379" y="5033100"/>
                <a:ext cx="0" cy="331379"/>
              </a:xfrm>
              <a:prstGeom prst="line">
                <a:avLst/>
              </a:prstGeom>
              <a:ln w="38100">
                <a:solidFill>
                  <a:srgbClr val="2F528F"/>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35048DCE-99B4-4384-8BB2-BB31E462929C}"/>
                </a:ext>
              </a:extLst>
            </p:cNvPr>
            <p:cNvCxnSpPr>
              <a:cxnSpLocks/>
            </p:cNvCxnSpPr>
            <p:nvPr/>
          </p:nvCxnSpPr>
          <p:spPr>
            <a:xfrm>
              <a:off x="8261059" y="5325699"/>
              <a:ext cx="0" cy="98657"/>
            </a:xfrm>
            <a:prstGeom prst="line">
              <a:avLst/>
            </a:prstGeom>
            <a:ln w="76200">
              <a:solidFill>
                <a:srgbClr val="2F528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903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
                                            <p:txEl>
                                              <p:pRg st="10" end="10"/>
                                            </p:txEl>
                                          </p:spTgt>
                                        </p:tgtEl>
                                        <p:attrNameLst>
                                          <p:attrName>style.visibility</p:attrName>
                                        </p:attrNameLst>
                                      </p:cBhvr>
                                      <p:to>
                                        <p:strVal val="visible"/>
                                      </p:to>
                                    </p:set>
                                    <p:animEffect transition="in" filter="fade">
                                      <p:cBhvr>
                                        <p:cTn id="60" dur="500"/>
                                        <p:tgtEl>
                                          <p:spTgt spid="2">
                                            <p:txEl>
                                              <p:pRg st="10" end="10"/>
                                            </p:txEl>
                                          </p:spTgt>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2">
                                            <p:txEl>
                                              <p:pRg st="11" end="11"/>
                                            </p:txEl>
                                          </p:spTgt>
                                        </p:tgtEl>
                                        <p:attrNameLst>
                                          <p:attrName>style.visibility</p:attrName>
                                        </p:attrNameLst>
                                      </p:cBhvr>
                                      <p:to>
                                        <p:strVal val="visible"/>
                                      </p:to>
                                    </p:set>
                                    <p:animEffect transition="in" filter="fade">
                                      <p:cBhvr>
                                        <p:cTn id="64" dur="500"/>
                                        <p:tgtEl>
                                          <p:spTgt spid="2">
                                            <p:txEl>
                                              <p:pRg st="11" end="11"/>
                                            </p:txEl>
                                          </p:spTgt>
                                        </p:tgtEl>
                                      </p:cBhvr>
                                    </p:animEffect>
                                  </p:childTnLst>
                                </p:cTn>
                              </p:par>
                            </p:childTnLst>
                          </p:cTn>
                        </p:par>
                        <p:par>
                          <p:cTn id="65" fill="hold">
                            <p:stCondLst>
                              <p:cond delay="1000"/>
                            </p:stCondLst>
                            <p:childTnLst>
                              <p:par>
                                <p:cTn id="66" presetID="10" presetClass="entr" presetSubtype="0" fill="hold" nodeType="afterEffect">
                                  <p:stCondLst>
                                    <p:cond delay="0"/>
                                  </p:stCondLst>
                                  <p:childTnLst>
                                    <p:set>
                                      <p:cBhvr>
                                        <p:cTn id="67" dur="1" fill="hold">
                                          <p:stCondLst>
                                            <p:cond delay="0"/>
                                          </p:stCondLst>
                                        </p:cTn>
                                        <p:tgtEl>
                                          <p:spTgt spid="2">
                                            <p:txEl>
                                              <p:pRg st="12" end="12"/>
                                            </p:txEl>
                                          </p:spTgt>
                                        </p:tgtEl>
                                        <p:attrNameLst>
                                          <p:attrName>style.visibility</p:attrName>
                                        </p:attrNameLst>
                                      </p:cBhvr>
                                      <p:to>
                                        <p:strVal val="visible"/>
                                      </p:to>
                                    </p:set>
                                    <p:animEffect transition="in" filter="fade">
                                      <p:cBhvr>
                                        <p:cTn id="68" dur="500"/>
                                        <p:tgtEl>
                                          <p:spTgt spid="2">
                                            <p:txEl>
                                              <p:pRg st="12" end="12"/>
                                            </p:txEl>
                                          </p:spTgt>
                                        </p:tgtEl>
                                      </p:cBhvr>
                                    </p:animEffect>
                                  </p:childTnLst>
                                </p:cTn>
                              </p:par>
                            </p:childTnLst>
                          </p:cTn>
                        </p:par>
                        <p:par>
                          <p:cTn id="69" fill="hold">
                            <p:stCondLst>
                              <p:cond delay="1500"/>
                            </p:stCondLst>
                            <p:childTnLst>
                              <p:par>
                                <p:cTn id="70" presetID="10" presetClass="entr" presetSubtype="0" fill="hold" nodeType="afterEffect">
                                  <p:stCondLst>
                                    <p:cond delay="0"/>
                                  </p:stCondLst>
                                  <p:childTnLst>
                                    <p:set>
                                      <p:cBhvr>
                                        <p:cTn id="71" dur="1" fill="hold">
                                          <p:stCondLst>
                                            <p:cond delay="0"/>
                                          </p:stCondLst>
                                        </p:cTn>
                                        <p:tgtEl>
                                          <p:spTgt spid="2">
                                            <p:txEl>
                                              <p:pRg st="13" end="13"/>
                                            </p:txEl>
                                          </p:spTgt>
                                        </p:tgtEl>
                                        <p:attrNameLst>
                                          <p:attrName>style.visibility</p:attrName>
                                        </p:attrNameLst>
                                      </p:cBhvr>
                                      <p:to>
                                        <p:strVal val="visible"/>
                                      </p:to>
                                    </p:set>
                                    <p:animEffect transition="in" filter="fade">
                                      <p:cBhvr>
                                        <p:cTn id="72" dur="500"/>
                                        <p:tgtEl>
                                          <p:spTgt spid="2">
                                            <p:txEl>
                                              <p:pRg st="13" end="13"/>
                                            </p:txEl>
                                          </p:spTgt>
                                        </p:tgtEl>
                                      </p:cBhvr>
                                    </p:animEffect>
                                  </p:childTnLst>
                                </p:cTn>
                              </p:par>
                            </p:childTnLst>
                          </p:cTn>
                        </p:par>
                        <p:par>
                          <p:cTn id="73" fill="hold">
                            <p:stCondLst>
                              <p:cond delay="2000"/>
                            </p:stCondLst>
                            <p:childTnLst>
                              <p:par>
                                <p:cTn id="74" presetID="10" presetClass="entr" presetSubtype="0" fill="hold" nodeType="afterEffect">
                                  <p:stCondLst>
                                    <p:cond delay="0"/>
                                  </p:stCondLst>
                                  <p:childTnLst>
                                    <p:set>
                                      <p:cBhvr>
                                        <p:cTn id="75" dur="1" fill="hold">
                                          <p:stCondLst>
                                            <p:cond delay="0"/>
                                          </p:stCondLst>
                                        </p:cTn>
                                        <p:tgtEl>
                                          <p:spTgt spid="2">
                                            <p:txEl>
                                              <p:pRg st="14" end="14"/>
                                            </p:txEl>
                                          </p:spTgt>
                                        </p:tgtEl>
                                        <p:attrNameLst>
                                          <p:attrName>style.visibility</p:attrName>
                                        </p:attrNameLst>
                                      </p:cBhvr>
                                      <p:to>
                                        <p:strVal val="visible"/>
                                      </p:to>
                                    </p:set>
                                    <p:animEffect transition="in" filter="fade">
                                      <p:cBhvr>
                                        <p:cTn id="76" dur="500"/>
                                        <p:tgtEl>
                                          <p:spTgt spid="2">
                                            <p:txEl>
                                              <p:pRg st="14" end="14"/>
                                            </p:txEl>
                                          </p:spTgt>
                                        </p:tgtEl>
                                      </p:cBhvr>
                                    </p:animEffec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
                                            <p:txEl>
                                              <p:pRg st="15" end="15"/>
                                            </p:txEl>
                                          </p:spTgt>
                                        </p:tgtEl>
                                        <p:attrNameLst>
                                          <p:attrName>style.visibility</p:attrName>
                                        </p:attrNameLst>
                                      </p:cBhvr>
                                      <p:to>
                                        <p:strVal val="visible"/>
                                      </p:to>
                                    </p:set>
                                    <p:animEffect transition="in" filter="fade">
                                      <p:cBhvr>
                                        <p:cTn id="80" dur="500"/>
                                        <p:tgtEl>
                                          <p:spTgt spid="2">
                                            <p:txEl>
                                              <p:pRg st="15" end="15"/>
                                            </p:txEl>
                                          </p:spTgt>
                                        </p:tgtEl>
                                      </p:cBhvr>
                                    </p:animEffect>
                                  </p:childTnLst>
                                </p:cTn>
                              </p:par>
                            </p:childTnLst>
                          </p:cTn>
                        </p:par>
                        <p:par>
                          <p:cTn id="81" fill="hold">
                            <p:stCondLst>
                              <p:cond delay="3000"/>
                            </p:stCondLst>
                            <p:childTnLst>
                              <p:par>
                                <p:cTn id="82" presetID="10" presetClass="entr" presetSubtype="0" fill="hold" nodeType="afterEffect">
                                  <p:stCondLst>
                                    <p:cond delay="0"/>
                                  </p:stCondLst>
                                  <p:childTnLst>
                                    <p:set>
                                      <p:cBhvr>
                                        <p:cTn id="83" dur="1" fill="hold">
                                          <p:stCondLst>
                                            <p:cond delay="0"/>
                                          </p:stCondLst>
                                        </p:cTn>
                                        <p:tgtEl>
                                          <p:spTgt spid="2">
                                            <p:txEl>
                                              <p:pRg st="16" end="16"/>
                                            </p:txEl>
                                          </p:spTgt>
                                        </p:tgtEl>
                                        <p:attrNameLst>
                                          <p:attrName>style.visibility</p:attrName>
                                        </p:attrNameLst>
                                      </p:cBhvr>
                                      <p:to>
                                        <p:strVal val="visible"/>
                                      </p:to>
                                    </p:set>
                                    <p:animEffect transition="in" filter="fade">
                                      <p:cBhvr>
                                        <p:cTn id="84"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56CA973-3A95-45C1-8C7E-A00543499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517" y="2069115"/>
            <a:ext cx="4257675" cy="30670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3E14C6C2-2DED-4D11-9633-8A358A08E79E}"/>
              </a:ext>
            </a:extLst>
          </p:cNvPr>
          <p:cNvSpPr>
            <a:spLocks noGrp="1"/>
          </p:cNvSpPr>
          <p:nvPr>
            <p:ph type="title"/>
          </p:nvPr>
        </p:nvSpPr>
        <p:spPr/>
        <p:txBody>
          <a:bodyPr/>
          <a:lstStyle/>
          <a:p>
            <a:r>
              <a:rPr lang="en-US" dirty="0"/>
              <a:t>Prototyping Approach</a:t>
            </a:r>
          </a:p>
        </p:txBody>
      </p:sp>
      <p:pic>
        <p:nvPicPr>
          <p:cNvPr id="1026" name="Picture 2">
            <a:extLst>
              <a:ext uri="{FF2B5EF4-FFF2-40B4-BE49-F238E27FC236}">
                <a16:creationId xmlns:a16="http://schemas.microsoft.com/office/drawing/2014/main" id="{235DA622-854A-45F2-8D43-3F7B62677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204" y="945810"/>
            <a:ext cx="2461258" cy="53136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6B843E4-5271-4616-A9E2-30D99692B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146" y="945809"/>
            <a:ext cx="3984017" cy="531366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D1335199-162E-46F4-8CF1-A806966099FE}"/>
              </a:ext>
            </a:extLst>
          </p:cNvPr>
          <p:cNvGrpSpPr/>
          <p:nvPr/>
        </p:nvGrpSpPr>
        <p:grpSpPr>
          <a:xfrm>
            <a:off x="3331755" y="2417291"/>
            <a:ext cx="1676400" cy="2626671"/>
            <a:chOff x="3331755" y="2417291"/>
            <a:chExt cx="1676400" cy="2626671"/>
          </a:xfrm>
        </p:grpSpPr>
        <p:pic>
          <p:nvPicPr>
            <p:cNvPr id="1028" name="Picture 4">
              <a:extLst>
                <a:ext uri="{FF2B5EF4-FFF2-40B4-BE49-F238E27FC236}">
                  <a16:creationId xmlns:a16="http://schemas.microsoft.com/office/drawing/2014/main" id="{89C74C47-3C06-4B4B-8F41-AD620E9DC9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1755" y="2417291"/>
              <a:ext cx="1676400" cy="2276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853729B-8625-477D-86AA-7CFD2882F1C6}"/>
                </a:ext>
              </a:extLst>
            </p:cNvPr>
            <p:cNvSpPr/>
            <p:nvPr/>
          </p:nvSpPr>
          <p:spPr>
            <a:xfrm>
              <a:off x="3433439" y="4674630"/>
              <a:ext cx="1473032" cy="369332"/>
            </a:xfrm>
            <a:prstGeom prst="rect">
              <a:avLst/>
            </a:prstGeom>
          </p:spPr>
          <p:txBody>
            <a:bodyPr wrap="none">
              <a:spAutoFit/>
            </a:bodyPr>
            <a:lstStyle/>
            <a:p>
              <a:r>
                <a:rPr lang="en-US" dirty="0">
                  <a:solidFill>
                    <a:srgbClr val="000000"/>
                  </a:solidFill>
                  <a:latin typeface="Linux Libertine"/>
                </a:rPr>
                <a:t>Antoni </a:t>
              </a:r>
              <a:r>
                <a:rPr lang="en-US" dirty="0" err="1">
                  <a:solidFill>
                    <a:srgbClr val="000000"/>
                  </a:solidFill>
                  <a:latin typeface="Linux Libertine"/>
                </a:rPr>
                <a:t>Gaudí</a:t>
              </a:r>
              <a:endParaRPr lang="en-US" b="0" i="0" dirty="0">
                <a:solidFill>
                  <a:srgbClr val="000000"/>
                </a:solidFill>
                <a:effectLst/>
                <a:latin typeface="Linux Libertine"/>
              </a:endParaRPr>
            </a:p>
          </p:txBody>
        </p:sp>
      </p:grpSp>
      <p:sp>
        <p:nvSpPr>
          <p:cNvPr id="5" name="Rectangle 4">
            <a:extLst>
              <a:ext uri="{FF2B5EF4-FFF2-40B4-BE49-F238E27FC236}">
                <a16:creationId xmlns:a16="http://schemas.microsoft.com/office/drawing/2014/main" id="{72281568-7D62-4977-A2E9-8C5F27C9F9B1}"/>
              </a:ext>
            </a:extLst>
          </p:cNvPr>
          <p:cNvSpPr/>
          <p:nvPr/>
        </p:nvSpPr>
        <p:spPr>
          <a:xfrm>
            <a:off x="6113898" y="5879107"/>
            <a:ext cx="4074064" cy="369332"/>
          </a:xfrm>
          <a:prstGeom prst="rect">
            <a:avLst/>
          </a:prstGeom>
        </p:spPr>
        <p:txBody>
          <a:bodyPr wrap="none">
            <a:spAutoFit/>
          </a:bodyPr>
          <a:lstStyle/>
          <a:p>
            <a:r>
              <a:rPr lang="en-US" dirty="0" err="1">
                <a:hlinkClick r:id="rId6"/>
              </a:rPr>
              <a:t>stevelasker.blog</a:t>
            </a:r>
            <a:r>
              <a:rPr lang="en-US" dirty="0">
                <a:hlinkClick r:id="rId6"/>
              </a:rPr>
              <a:t>/sketch-prototype-build/</a:t>
            </a:r>
            <a:endParaRPr lang="en-US" dirty="0"/>
          </a:p>
        </p:txBody>
      </p:sp>
      <p:pic>
        <p:nvPicPr>
          <p:cNvPr id="1032" name="Picture 8">
            <a:extLst>
              <a:ext uri="{FF2B5EF4-FFF2-40B4-BE49-F238E27FC236}">
                <a16:creationId xmlns:a16="http://schemas.microsoft.com/office/drawing/2014/main" id="{B1C01DAF-DFAA-4AA7-9193-7242A528A0F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3833"/>
          <a:stretch/>
        </p:blipFill>
        <p:spPr bwMode="auto">
          <a:xfrm>
            <a:off x="4906471" y="1280379"/>
            <a:ext cx="3244459" cy="48959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BD3F36B-C714-4816-A995-4B11D17D7C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8155" y="1059014"/>
            <a:ext cx="7127776" cy="473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4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xit" presetSubtype="0" fill="hold" nodeType="with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0">
                                      <p:cBhvr>
                                        <p:cTn id="24" dur="2000" fill="hold"/>
                                        <p:tgtEl>
                                          <p:spTgt spid="1030"/>
                                        </p:tgtEl>
                                        <p:attrNameLst>
                                          <p:attrName>r</p:attrName>
                                        </p:attrNameLst>
                                      </p:cBhvr>
                                    </p:animRo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032"/>
                                        </p:tgtEl>
                                        <p:attrNameLst>
                                          <p:attrName>style.visibility</p:attrName>
                                        </p:attrNameLst>
                                      </p:cBhvr>
                                      <p:to>
                                        <p:strVal val="visible"/>
                                      </p:to>
                                    </p:set>
                                    <p:animEffect transition="in" filter="fade">
                                      <p:cBhvr>
                                        <p:cTn id="28" dur="500"/>
                                        <p:tgtEl>
                                          <p:spTgt spid="1032"/>
                                        </p:tgtEl>
                                      </p:cBhvr>
                                    </p:animEffect>
                                  </p:childTnLst>
                                </p:cTn>
                              </p:par>
                              <p:par>
                                <p:cTn id="29" presetID="10" presetClass="exit" presetSubtype="0" fill="hold" nodeType="withEffect">
                                  <p:stCondLst>
                                    <p:cond delay="0"/>
                                  </p:stCondLst>
                                  <p:childTnLst>
                                    <p:animEffect transition="out" filter="fade">
                                      <p:cBhvr>
                                        <p:cTn id="30" dur="500"/>
                                        <p:tgtEl>
                                          <p:spTgt spid="1026"/>
                                        </p:tgtEl>
                                      </p:cBhvr>
                                    </p:animEffect>
                                    <p:set>
                                      <p:cBhvr>
                                        <p:cTn id="31" dur="1" fill="hold">
                                          <p:stCondLst>
                                            <p:cond delay="499"/>
                                          </p:stCondLst>
                                        </p:cTn>
                                        <p:tgtEl>
                                          <p:spTgt spid="102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030"/>
                                        </p:tgtEl>
                                      </p:cBhvr>
                                    </p:animEffect>
                                    <p:set>
                                      <p:cBhvr>
                                        <p:cTn id="36" dur="1" fill="hold">
                                          <p:stCondLst>
                                            <p:cond delay="499"/>
                                          </p:stCondLst>
                                        </p:cTn>
                                        <p:tgtEl>
                                          <p:spTgt spid="103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32"/>
                                        </p:tgtEl>
                                      </p:cBhvr>
                                    </p:animEffect>
                                    <p:set>
                                      <p:cBhvr>
                                        <p:cTn id="39" dur="1" fill="hold">
                                          <p:stCondLst>
                                            <p:cond delay="499"/>
                                          </p:stCondLst>
                                        </p:cTn>
                                        <p:tgtEl>
                                          <p:spTgt spid="1032"/>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2EFD2F-800A-4CF4-8184-4E1750B60E5A}"/>
              </a:ext>
            </a:extLst>
          </p:cNvPr>
          <p:cNvSpPr>
            <a:spLocks noGrp="1"/>
          </p:cNvSpPr>
          <p:nvPr>
            <p:ph sz="quarter" idx="10"/>
          </p:nvPr>
        </p:nvSpPr>
        <p:spPr/>
        <p:txBody>
          <a:bodyPr vert="horz" lIns="91440" tIns="45720" rIns="91440" bIns="45720" rtlCol="0" anchor="t">
            <a:normAutofit/>
          </a:bodyPr>
          <a:lstStyle/>
          <a:p>
            <a:pPr marL="170815" indent="-170815"/>
            <a:r>
              <a:rPr lang="en-US"/>
              <a:t>Prototyping to get closer to where we want to be</a:t>
            </a:r>
          </a:p>
          <a:p>
            <a:pPr marL="170815" indent="-170815"/>
            <a:r>
              <a:rPr lang="en-US"/>
              <a:t>Prototype </a:t>
            </a:r>
            <a:r>
              <a:rPr lang="en-US" dirty="0"/>
              <a:t>1</a:t>
            </a:r>
            <a:endParaRPr lang="en-US">
              <a:cs typeface="Calibri"/>
            </a:endParaRPr>
          </a:p>
          <a:p>
            <a:pPr marL="513715" lvl="1" indent="-170815"/>
            <a:r>
              <a:rPr lang="en-US"/>
              <a:t>Generic signing </a:t>
            </a:r>
            <a:r>
              <a:rPr lang="en-US" dirty="0"/>
              <a:t>of content</a:t>
            </a:r>
            <a:endParaRPr lang="en-US">
              <a:cs typeface="Calibri"/>
            </a:endParaRPr>
          </a:p>
          <a:p>
            <a:pPr marL="856615" lvl="2" indent="-170815"/>
            <a:r>
              <a:rPr lang="en-US" dirty="0"/>
              <a:t>Supporting any content pushed to an OCI Artifacts enabled registry</a:t>
            </a:r>
            <a:endParaRPr lang="en-US" dirty="0">
              <a:cs typeface="Calibri" panose="020F0502020204030204"/>
            </a:endParaRPr>
          </a:p>
          <a:p>
            <a:pPr marL="856615" lvl="2" indent="-170815"/>
            <a:r>
              <a:rPr lang="en-US" dirty="0"/>
              <a:t>Attesting to its authenticity and/or certification</a:t>
            </a:r>
            <a:endParaRPr lang="en-US" dirty="0">
              <a:cs typeface="Calibri" panose="020F0502020204030204"/>
            </a:endParaRPr>
          </a:p>
          <a:p>
            <a:pPr marL="513715" lvl="1" indent="-170815"/>
            <a:r>
              <a:rPr lang="en-US" dirty="0"/>
              <a:t>Content copying, with signatures</a:t>
            </a:r>
            <a:endParaRPr lang="en-US" dirty="0">
              <a:cs typeface="Calibri" panose="020F0502020204030204"/>
            </a:endParaRPr>
          </a:p>
          <a:p>
            <a:pPr marL="856615" lvl="2" indent="-170815"/>
            <a:r>
              <a:rPr lang="en-US" dirty="0"/>
              <a:t>within and across registries</a:t>
            </a:r>
            <a:endParaRPr lang="en-US" dirty="0">
              <a:cs typeface="Calibri"/>
            </a:endParaRPr>
          </a:p>
          <a:p>
            <a:pPr marL="856615" lvl="2" indent="-170815"/>
            <a:r>
              <a:rPr lang="en-US" dirty="0"/>
              <a:t>Into air-gapped environments</a:t>
            </a:r>
            <a:endParaRPr lang="en-US" dirty="0">
              <a:cs typeface="Calibri"/>
            </a:endParaRPr>
          </a:p>
          <a:p>
            <a:pPr marL="513715" lvl="1" indent="-170815"/>
            <a:r>
              <a:rPr lang="en-US"/>
              <a:t>Looking at the key management issues, types </a:t>
            </a:r>
            <a:r>
              <a:rPr lang="en-US" dirty="0"/>
              <a:t>of keys</a:t>
            </a:r>
            <a:endParaRPr lang="en-US"/>
          </a:p>
          <a:p>
            <a:pPr marL="513715" lvl="1" indent="-170815"/>
            <a:r>
              <a:rPr lang="en-US" dirty="0"/>
              <a:t>Registry persistence and retrieval</a:t>
            </a:r>
            <a:endParaRPr lang="en-US" dirty="0">
              <a:cs typeface="Calibri" panose="020F0502020204030204"/>
            </a:endParaRPr>
          </a:p>
          <a:p>
            <a:pPr marL="856615" lvl="2" indent="-170815"/>
            <a:r>
              <a:rPr lang="en-US" dirty="0"/>
              <a:t>An artifact?</a:t>
            </a:r>
            <a:endParaRPr lang="en-US" dirty="0">
              <a:cs typeface="Calibri" panose="020F0502020204030204"/>
            </a:endParaRPr>
          </a:p>
          <a:p>
            <a:pPr marL="856615" lvl="2" indent="-170815"/>
            <a:r>
              <a:rPr lang="en-US" dirty="0"/>
              <a:t>Different permissions?</a:t>
            </a:r>
            <a:endParaRPr lang="en-US" dirty="0">
              <a:cs typeface="Calibri" panose="020F0502020204030204"/>
            </a:endParaRPr>
          </a:p>
          <a:p>
            <a:pPr marL="170815" indent="-170815"/>
            <a:r>
              <a:rPr lang="en-US"/>
              <a:t>Further prototypes and design decisions</a:t>
            </a:r>
            <a:endParaRPr lang="en-US">
              <a:cs typeface="Calibri"/>
            </a:endParaRPr>
          </a:p>
          <a:p>
            <a:pPr marL="513715" lvl="1" indent="-170815"/>
            <a:r>
              <a:rPr lang="en-US" dirty="0"/>
              <a:t>TUF</a:t>
            </a:r>
            <a:endParaRPr lang="en-US"/>
          </a:p>
          <a:p>
            <a:pPr marL="513715" lvl="1" indent="-170815"/>
            <a:r>
              <a:rPr lang="en-US"/>
              <a:t>Rollback </a:t>
            </a:r>
            <a:r>
              <a:rPr lang="en-US" dirty="0"/>
              <a:t>protection</a:t>
            </a:r>
            <a:r>
              <a:rPr lang="en-US"/>
              <a:t> in a registry context</a:t>
            </a:r>
          </a:p>
          <a:p>
            <a:pPr marL="513715" lvl="1" indent="-170815"/>
            <a:r>
              <a:rPr lang="en-US" dirty="0"/>
              <a:t>ephemeral </a:t>
            </a:r>
            <a:r>
              <a:rPr lang="en-US"/>
              <a:t>clients and their issues</a:t>
            </a:r>
            <a:endParaRPr lang="en-US">
              <a:cs typeface="Calibri"/>
            </a:endParaRPr>
          </a:p>
          <a:p>
            <a:pPr marL="513715" lvl="1" indent="-170815"/>
            <a:endParaRPr lang="en-US" dirty="0">
              <a:cs typeface="Calibri" panose="020F0502020204030204"/>
            </a:endParaRPr>
          </a:p>
        </p:txBody>
      </p:sp>
      <p:sp>
        <p:nvSpPr>
          <p:cNvPr id="2" name="Title 1">
            <a:extLst>
              <a:ext uri="{FF2B5EF4-FFF2-40B4-BE49-F238E27FC236}">
                <a16:creationId xmlns:a16="http://schemas.microsoft.com/office/drawing/2014/main" id="{E5C6C2C9-EE77-44D3-9D29-351C932F4715}"/>
              </a:ext>
            </a:extLst>
          </p:cNvPr>
          <p:cNvSpPr>
            <a:spLocks noGrp="1"/>
          </p:cNvSpPr>
          <p:nvPr>
            <p:ph type="title"/>
          </p:nvPr>
        </p:nvSpPr>
        <p:spPr/>
        <p:txBody>
          <a:bodyPr/>
          <a:lstStyle/>
          <a:p>
            <a:r>
              <a:rPr lang="en-US" dirty="0"/>
              <a:t>Where are we now?</a:t>
            </a:r>
          </a:p>
        </p:txBody>
      </p:sp>
    </p:spTree>
    <p:extLst>
      <p:ext uri="{BB962C8B-B14F-4D97-AF65-F5344CB8AC3E}">
        <p14:creationId xmlns:p14="http://schemas.microsoft.com/office/powerpoint/2010/main" val="408923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96B00-46DD-4F12-BBB0-E082D31F0607}"/>
              </a:ext>
            </a:extLst>
          </p:cNvPr>
          <p:cNvSpPr>
            <a:spLocks noGrp="1"/>
          </p:cNvSpPr>
          <p:nvPr>
            <p:ph type="title"/>
          </p:nvPr>
        </p:nvSpPr>
        <p:spPr/>
        <p:txBody>
          <a:bodyPr/>
          <a:lstStyle/>
          <a:p>
            <a:r>
              <a:rPr lang="en-US" dirty="0"/>
              <a:t>Breaking down the pieces</a:t>
            </a:r>
          </a:p>
        </p:txBody>
      </p:sp>
      <p:grpSp>
        <p:nvGrpSpPr>
          <p:cNvPr id="6" name="Group 5">
            <a:extLst>
              <a:ext uri="{FF2B5EF4-FFF2-40B4-BE49-F238E27FC236}">
                <a16:creationId xmlns:a16="http://schemas.microsoft.com/office/drawing/2014/main" id="{193CA3E5-CD5F-46CE-9641-780FB2ABD8E0}"/>
              </a:ext>
            </a:extLst>
          </p:cNvPr>
          <p:cNvGrpSpPr/>
          <p:nvPr/>
        </p:nvGrpSpPr>
        <p:grpSpPr>
          <a:xfrm>
            <a:off x="5601097" y="960338"/>
            <a:ext cx="4549297" cy="5071954"/>
            <a:chOff x="4549293" y="1114165"/>
            <a:chExt cx="2316484" cy="2582619"/>
          </a:xfrm>
        </p:grpSpPr>
        <p:grpSp>
          <p:nvGrpSpPr>
            <p:cNvPr id="7" name="Group 6">
              <a:extLst>
                <a:ext uri="{FF2B5EF4-FFF2-40B4-BE49-F238E27FC236}">
                  <a16:creationId xmlns:a16="http://schemas.microsoft.com/office/drawing/2014/main" id="{6349A81C-8608-44B5-9DEF-FA9658F4DEFC}"/>
                </a:ext>
              </a:extLst>
            </p:cNvPr>
            <p:cNvGrpSpPr/>
            <p:nvPr/>
          </p:nvGrpSpPr>
          <p:grpSpPr>
            <a:xfrm>
              <a:off x="4863561" y="2307314"/>
              <a:ext cx="1010034" cy="721217"/>
              <a:chOff x="5308157" y="2060309"/>
              <a:chExt cx="1010034" cy="721217"/>
            </a:xfrm>
          </p:grpSpPr>
          <p:pic>
            <p:nvPicPr>
              <p:cNvPr id="8" name="x_Picture 1">
                <a:extLst>
                  <a:ext uri="{FF2B5EF4-FFF2-40B4-BE49-F238E27FC236}">
                    <a16:creationId xmlns:a16="http://schemas.microsoft.com/office/drawing/2014/main" id="{2ACE8957-97B8-4E6D-B77C-1A64F19FCEA1}"/>
                  </a:ext>
                </a:extLst>
              </p:cNvPr>
              <p:cNvPicPr/>
              <p:nvPr/>
            </p:nvPicPr>
            <p:blipFill rotWithShape="1">
              <a:blip r:embed="rId2">
                <a:extLst>
                  <a:ext uri="{28A0092B-C50C-407E-A947-70E740481C1C}">
                    <a14:useLocalDpi xmlns:a14="http://schemas.microsoft.com/office/drawing/2010/main" val="0"/>
                  </a:ext>
                </a:extLst>
              </a:blip>
              <a:srcRect l="6386" t="10178" r="77161" b="71938"/>
              <a:stretch/>
            </p:blipFill>
            <p:spPr bwMode="auto">
              <a:xfrm>
                <a:off x="5591106" y="2060309"/>
                <a:ext cx="444137" cy="503753"/>
              </a:xfrm>
              <a:prstGeom prst="rect">
                <a:avLst/>
              </a:prstGeom>
              <a:noFill/>
              <a:ln>
                <a:noFill/>
              </a:ln>
              <a:extLst>
                <a:ext uri="{53640926-AAD7-44D8-BBD7-CCE9431645EC}">
                  <a14:shadowObscured xmlns:a14="http://schemas.microsoft.com/office/drawing/2010/main"/>
                </a:ext>
              </a:extLst>
            </p:spPr>
          </p:pic>
          <p:sp>
            <p:nvSpPr>
              <p:cNvPr id="9" name="label">
                <a:extLst>
                  <a:ext uri="{FF2B5EF4-FFF2-40B4-BE49-F238E27FC236}">
                    <a16:creationId xmlns:a16="http://schemas.microsoft.com/office/drawing/2014/main" id="{4E1997AE-1D99-4FFC-8D73-C5DFF17E256E}"/>
                  </a:ext>
                </a:extLst>
              </p:cNvPr>
              <p:cNvSpPr txBox="1"/>
              <p:nvPr/>
            </p:nvSpPr>
            <p:spPr>
              <a:xfrm>
                <a:off x="5308157" y="2577792"/>
                <a:ext cx="1010034" cy="203734"/>
              </a:xfrm>
              <a:prstGeom prst="rect">
                <a:avLst/>
              </a:prstGeom>
              <a:noFill/>
            </p:spPr>
            <p:txBody>
              <a:bodyPr wrap="square" rtlCol="0">
                <a:spAutoFit/>
              </a:bodyPr>
              <a:lstStyle/>
              <a:p>
                <a:pPr algn="ctr"/>
                <a:r>
                  <a:rPr lang="en-US" sz="2000" dirty="0"/>
                  <a:t>Artifact</a:t>
                </a:r>
              </a:p>
            </p:txBody>
          </p:sp>
        </p:grpSp>
        <p:grpSp>
          <p:nvGrpSpPr>
            <p:cNvPr id="10" name="Signature">
              <a:extLst>
                <a:ext uri="{FF2B5EF4-FFF2-40B4-BE49-F238E27FC236}">
                  <a16:creationId xmlns:a16="http://schemas.microsoft.com/office/drawing/2014/main" id="{48C799DF-686E-461E-8ECE-3F74080EA5C0}"/>
                </a:ext>
              </a:extLst>
            </p:cNvPr>
            <p:cNvGrpSpPr/>
            <p:nvPr/>
          </p:nvGrpSpPr>
          <p:grpSpPr>
            <a:xfrm>
              <a:off x="5486254" y="2360024"/>
              <a:ext cx="1010034" cy="665881"/>
              <a:chOff x="10144411" y="3029273"/>
              <a:chExt cx="1010034" cy="665881"/>
            </a:xfrm>
          </p:grpSpPr>
          <p:sp>
            <p:nvSpPr>
              <p:cNvPr id="11" name="label">
                <a:extLst>
                  <a:ext uri="{FF2B5EF4-FFF2-40B4-BE49-F238E27FC236}">
                    <a16:creationId xmlns:a16="http://schemas.microsoft.com/office/drawing/2014/main" id="{9A3CF46E-1ECE-498A-9628-A88C799B6FF6}"/>
                  </a:ext>
                </a:extLst>
              </p:cNvPr>
              <p:cNvSpPr txBox="1"/>
              <p:nvPr/>
            </p:nvSpPr>
            <p:spPr>
              <a:xfrm>
                <a:off x="10144411" y="3491420"/>
                <a:ext cx="1010034" cy="203734"/>
              </a:xfrm>
              <a:prstGeom prst="rect">
                <a:avLst/>
              </a:prstGeom>
              <a:noFill/>
            </p:spPr>
            <p:txBody>
              <a:bodyPr wrap="square" rtlCol="0">
                <a:spAutoFit/>
              </a:bodyPr>
              <a:lstStyle/>
              <a:p>
                <a:pPr algn="ctr"/>
                <a:r>
                  <a:rPr lang="en-US" sz="2000" dirty="0"/>
                  <a:t>Signature</a:t>
                </a:r>
              </a:p>
            </p:txBody>
          </p:sp>
          <p:pic>
            <p:nvPicPr>
              <p:cNvPr id="12" name="Signature">
                <a:extLst>
                  <a:ext uri="{FF2B5EF4-FFF2-40B4-BE49-F238E27FC236}">
                    <a16:creationId xmlns:a16="http://schemas.microsoft.com/office/drawing/2014/main" id="{972814E3-E77D-457C-B0C9-CD4DE47C8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3396" y="3029273"/>
                <a:ext cx="412064" cy="412064"/>
              </a:xfrm>
              <a:prstGeom prst="rect">
                <a:avLst/>
              </a:prstGeom>
            </p:spPr>
          </p:pic>
        </p:grpSp>
        <p:grpSp>
          <p:nvGrpSpPr>
            <p:cNvPr id="13" name="Group 12">
              <a:extLst>
                <a:ext uri="{FF2B5EF4-FFF2-40B4-BE49-F238E27FC236}">
                  <a16:creationId xmlns:a16="http://schemas.microsoft.com/office/drawing/2014/main" id="{FC06FA50-7467-48A2-BE5B-7C9A904EE6D2}"/>
                </a:ext>
              </a:extLst>
            </p:cNvPr>
            <p:cNvGrpSpPr>
              <a:grpSpLocks noChangeAspect="1"/>
            </p:cNvGrpSpPr>
            <p:nvPr/>
          </p:nvGrpSpPr>
          <p:grpSpPr>
            <a:xfrm>
              <a:off x="4633138" y="1114165"/>
              <a:ext cx="2003882" cy="887856"/>
              <a:chOff x="1499608" y="125108"/>
              <a:chExt cx="5090683" cy="2255516"/>
            </a:xfrm>
          </p:grpSpPr>
          <p:pic>
            <p:nvPicPr>
              <p:cNvPr id="14" name="Distribution">
                <a:extLst>
                  <a:ext uri="{FF2B5EF4-FFF2-40B4-BE49-F238E27FC236}">
                    <a16:creationId xmlns:a16="http://schemas.microsoft.com/office/drawing/2014/main" id="{1FC0D1F3-2CCA-4F25-9489-8DBFBADCA5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513" y="125108"/>
                <a:ext cx="904874" cy="904875"/>
              </a:xfrm>
              <a:prstGeom prst="rect">
                <a:avLst/>
              </a:prstGeom>
            </p:spPr>
          </p:pic>
          <p:sp>
            <p:nvSpPr>
              <p:cNvPr id="15" name="TextBox 14">
                <a:extLst>
                  <a:ext uri="{FF2B5EF4-FFF2-40B4-BE49-F238E27FC236}">
                    <a16:creationId xmlns:a16="http://schemas.microsoft.com/office/drawing/2014/main" id="{671FB7CD-9308-4C1A-A288-BC9B52CBE728}"/>
                  </a:ext>
                </a:extLst>
              </p:cNvPr>
              <p:cNvSpPr txBox="1"/>
              <p:nvPr/>
            </p:nvSpPr>
            <p:spPr>
              <a:xfrm>
                <a:off x="1499608" y="1066798"/>
                <a:ext cx="5090683" cy="1313826"/>
              </a:xfrm>
              <a:prstGeom prst="rect">
                <a:avLst/>
              </a:prstGeom>
              <a:noFill/>
            </p:spPr>
            <p:txBody>
              <a:bodyPr wrap="square" rtlCol="0">
                <a:spAutoFit/>
              </a:bodyPr>
              <a:lstStyle/>
              <a:p>
                <a:pPr algn="ctr"/>
                <a:r>
                  <a:rPr lang="en-US" sz="2000" dirty="0"/>
                  <a:t>Registry</a:t>
                </a:r>
                <a:br>
                  <a:rPr lang="en-US" sz="2000" dirty="0"/>
                </a:br>
                <a:r>
                  <a:rPr lang="en-US" sz="2000" dirty="0"/>
                  <a:t>OCI Artifact enabled</a:t>
                </a:r>
                <a:br>
                  <a:rPr lang="en-US" sz="2000" dirty="0"/>
                </a:br>
                <a:r>
                  <a:rPr lang="en-US" sz="2000" dirty="0"/>
                  <a:t>OCI distribution-spec compliant</a:t>
                </a:r>
              </a:p>
            </p:txBody>
          </p:sp>
        </p:grpSp>
        <p:cxnSp>
          <p:nvCxnSpPr>
            <p:cNvPr id="16" name="Straight Arrow Connector 15">
              <a:extLst>
                <a:ext uri="{FF2B5EF4-FFF2-40B4-BE49-F238E27FC236}">
                  <a16:creationId xmlns:a16="http://schemas.microsoft.com/office/drawing/2014/main" id="{E9FF7D7B-DA35-4000-842E-3E543D440A02}"/>
                </a:ext>
              </a:extLst>
            </p:cNvPr>
            <p:cNvCxnSpPr>
              <a:cxnSpLocks/>
            </p:cNvCxnSpPr>
            <p:nvPr/>
          </p:nvCxnSpPr>
          <p:spPr>
            <a:xfrm flipV="1">
              <a:off x="5368578" y="1977203"/>
              <a:ext cx="0" cy="260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B62F9B-086C-4BA2-82C4-B5EE0EA42A4B}"/>
                </a:ext>
              </a:extLst>
            </p:cNvPr>
            <p:cNvCxnSpPr>
              <a:cxnSpLocks/>
            </p:cNvCxnSpPr>
            <p:nvPr/>
          </p:nvCxnSpPr>
          <p:spPr>
            <a:xfrm flipV="1">
              <a:off x="5999723" y="1977202"/>
              <a:ext cx="0" cy="260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93F8B0D-6665-4E9A-ADEF-8EE3581880D8}"/>
                </a:ext>
              </a:extLst>
            </p:cNvPr>
            <p:cNvSpPr/>
            <p:nvPr/>
          </p:nvSpPr>
          <p:spPr>
            <a:xfrm>
              <a:off x="4723794" y="2562806"/>
              <a:ext cx="195105"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2</a:t>
              </a:r>
            </a:p>
          </p:txBody>
        </p:sp>
        <p:sp>
          <p:nvSpPr>
            <p:cNvPr id="19" name="Oval 18">
              <a:extLst>
                <a:ext uri="{FF2B5EF4-FFF2-40B4-BE49-F238E27FC236}">
                  <a16:creationId xmlns:a16="http://schemas.microsoft.com/office/drawing/2014/main" id="{0350ECFA-39EF-48CB-B090-7FFB8E7381D5}"/>
                </a:ext>
              </a:extLst>
            </p:cNvPr>
            <p:cNvSpPr/>
            <p:nvPr/>
          </p:nvSpPr>
          <p:spPr>
            <a:xfrm>
              <a:off x="5044119" y="1301141"/>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5</a:t>
              </a:r>
            </a:p>
          </p:txBody>
        </p:sp>
        <p:sp>
          <p:nvSpPr>
            <p:cNvPr id="20" name="Oval 19">
              <a:extLst>
                <a:ext uri="{FF2B5EF4-FFF2-40B4-BE49-F238E27FC236}">
                  <a16:creationId xmlns:a16="http://schemas.microsoft.com/office/drawing/2014/main" id="{AB8F6BDB-5282-4ACA-B054-6D40801C214C}"/>
                </a:ext>
              </a:extLst>
            </p:cNvPr>
            <p:cNvSpPr/>
            <p:nvPr/>
          </p:nvSpPr>
          <p:spPr>
            <a:xfrm>
              <a:off x="6284119" y="2551455"/>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3</a:t>
              </a:r>
            </a:p>
          </p:txBody>
        </p:sp>
        <p:grpSp>
          <p:nvGrpSpPr>
            <p:cNvPr id="21" name="Group 20">
              <a:extLst>
                <a:ext uri="{FF2B5EF4-FFF2-40B4-BE49-F238E27FC236}">
                  <a16:creationId xmlns:a16="http://schemas.microsoft.com/office/drawing/2014/main" id="{270AC5E3-EA47-4CF8-91D1-9F5EB1750B64}"/>
                </a:ext>
              </a:extLst>
            </p:cNvPr>
            <p:cNvGrpSpPr/>
            <p:nvPr/>
          </p:nvGrpSpPr>
          <p:grpSpPr>
            <a:xfrm>
              <a:off x="4549293" y="3076199"/>
              <a:ext cx="2316484" cy="620585"/>
              <a:chOff x="5113173" y="3115178"/>
              <a:chExt cx="2316484" cy="620585"/>
            </a:xfrm>
          </p:grpSpPr>
          <p:grpSp>
            <p:nvGrpSpPr>
              <p:cNvPr id="22" name="Signature">
                <a:extLst>
                  <a:ext uri="{FF2B5EF4-FFF2-40B4-BE49-F238E27FC236}">
                    <a16:creationId xmlns:a16="http://schemas.microsoft.com/office/drawing/2014/main" id="{AA8A39AF-9BC7-433D-906E-4187D20E3BC3}"/>
                  </a:ext>
                </a:extLst>
              </p:cNvPr>
              <p:cNvGrpSpPr/>
              <p:nvPr/>
            </p:nvGrpSpPr>
            <p:grpSpPr>
              <a:xfrm>
                <a:off x="5146510" y="3115178"/>
                <a:ext cx="1010034" cy="620585"/>
                <a:chOff x="9296027" y="2773687"/>
                <a:chExt cx="1010034" cy="620585"/>
              </a:xfrm>
            </p:grpSpPr>
            <p:sp>
              <p:nvSpPr>
                <p:cNvPr id="28" name="label">
                  <a:extLst>
                    <a:ext uri="{FF2B5EF4-FFF2-40B4-BE49-F238E27FC236}">
                      <a16:creationId xmlns:a16="http://schemas.microsoft.com/office/drawing/2014/main" id="{00974948-1016-4CA2-8671-B3CC0F3642FF}"/>
                    </a:ext>
                  </a:extLst>
                </p:cNvPr>
                <p:cNvSpPr txBox="1"/>
                <p:nvPr/>
              </p:nvSpPr>
              <p:spPr>
                <a:xfrm>
                  <a:off x="9296027" y="3190537"/>
                  <a:ext cx="1010034" cy="203735"/>
                </a:xfrm>
                <a:prstGeom prst="rect">
                  <a:avLst/>
                </a:prstGeom>
                <a:noFill/>
              </p:spPr>
              <p:txBody>
                <a:bodyPr wrap="square" rtlCol="0">
                  <a:spAutoFit/>
                </a:bodyPr>
                <a:lstStyle/>
                <a:p>
                  <a:pPr algn="ctr"/>
                  <a:r>
                    <a:rPr lang="en-US" sz="2000" dirty="0"/>
                    <a:t>nv2 client</a:t>
                  </a:r>
                </a:p>
              </p:txBody>
            </p:sp>
            <p:pic>
              <p:nvPicPr>
                <p:cNvPr id="29" name="Signature">
                  <a:extLst>
                    <a:ext uri="{FF2B5EF4-FFF2-40B4-BE49-F238E27FC236}">
                      <a16:creationId xmlns:a16="http://schemas.microsoft.com/office/drawing/2014/main" id="{0A8CE164-6EA4-4A12-A7B0-ADB217F355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616378" y="2773687"/>
                  <a:ext cx="369332" cy="369332"/>
                </a:xfrm>
                <a:prstGeom prst="rect">
                  <a:avLst/>
                </a:prstGeom>
              </p:spPr>
            </p:pic>
          </p:grpSp>
          <p:grpSp>
            <p:nvGrpSpPr>
              <p:cNvPr id="23" name="Group 22">
                <a:extLst>
                  <a:ext uri="{FF2B5EF4-FFF2-40B4-BE49-F238E27FC236}">
                    <a16:creationId xmlns:a16="http://schemas.microsoft.com/office/drawing/2014/main" id="{9A0DE8CC-F554-4562-BDF8-75E729E51DC6}"/>
                  </a:ext>
                </a:extLst>
              </p:cNvPr>
              <p:cNvGrpSpPr/>
              <p:nvPr/>
            </p:nvGrpSpPr>
            <p:grpSpPr>
              <a:xfrm>
                <a:off x="6330939" y="3171907"/>
                <a:ext cx="1010034" cy="563856"/>
                <a:chOff x="5644885" y="2808603"/>
                <a:chExt cx="1010034" cy="563856"/>
              </a:xfrm>
            </p:grpSpPr>
            <p:pic>
              <p:nvPicPr>
                <p:cNvPr id="26" name="Picture 2">
                  <a:extLst>
                    <a:ext uri="{FF2B5EF4-FFF2-40B4-BE49-F238E27FC236}">
                      <a16:creationId xmlns:a16="http://schemas.microsoft.com/office/drawing/2014/main" id="{528365DE-CFA3-4FFA-B9AC-A621016A77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8430" y="2808603"/>
                  <a:ext cx="702945" cy="255872"/>
                </a:xfrm>
                <a:prstGeom prst="rect">
                  <a:avLst/>
                </a:prstGeom>
                <a:noFill/>
                <a:extLst>
                  <a:ext uri="{909E8E84-426E-40DD-AFC4-6F175D3DCCD1}">
                    <a14:hiddenFill xmlns:a14="http://schemas.microsoft.com/office/drawing/2010/main">
                      <a:solidFill>
                        <a:srgbClr val="FFFFFF"/>
                      </a:solidFill>
                    </a14:hiddenFill>
                  </a:ext>
                </a:extLst>
              </p:spPr>
            </p:pic>
            <p:sp>
              <p:nvSpPr>
                <p:cNvPr id="27" name="label">
                  <a:extLst>
                    <a:ext uri="{FF2B5EF4-FFF2-40B4-BE49-F238E27FC236}">
                      <a16:creationId xmlns:a16="http://schemas.microsoft.com/office/drawing/2014/main" id="{A304269C-27BC-41FC-8699-DBC641B5BDF5}"/>
                    </a:ext>
                  </a:extLst>
                </p:cNvPr>
                <p:cNvSpPr txBox="1"/>
                <p:nvPr/>
              </p:nvSpPr>
              <p:spPr>
                <a:xfrm>
                  <a:off x="5644885" y="3168724"/>
                  <a:ext cx="1010034" cy="203735"/>
                </a:xfrm>
                <a:prstGeom prst="rect">
                  <a:avLst/>
                </a:prstGeom>
                <a:noFill/>
              </p:spPr>
              <p:txBody>
                <a:bodyPr wrap="square" rtlCol="0">
                  <a:spAutoFit/>
                </a:bodyPr>
                <a:lstStyle/>
                <a:p>
                  <a:pPr algn="ctr"/>
                  <a:r>
                    <a:rPr lang="en-US" sz="2000" dirty="0"/>
                    <a:t>ORAS client</a:t>
                  </a:r>
                </a:p>
              </p:txBody>
            </p:sp>
          </p:grpSp>
          <p:sp>
            <p:nvSpPr>
              <p:cNvPr id="24" name="Oval 23">
                <a:extLst>
                  <a:ext uri="{FF2B5EF4-FFF2-40B4-BE49-F238E27FC236}">
                    <a16:creationId xmlns:a16="http://schemas.microsoft.com/office/drawing/2014/main" id="{A1499C61-DD28-423D-A09C-ED7C3A3DDF47}"/>
                  </a:ext>
                </a:extLst>
              </p:cNvPr>
              <p:cNvSpPr/>
              <p:nvPr/>
            </p:nvSpPr>
            <p:spPr>
              <a:xfrm>
                <a:off x="5113173" y="3391219"/>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a:t>
                </a:r>
              </a:p>
            </p:txBody>
          </p:sp>
          <p:sp>
            <p:nvSpPr>
              <p:cNvPr id="25" name="Oval 24">
                <a:extLst>
                  <a:ext uri="{FF2B5EF4-FFF2-40B4-BE49-F238E27FC236}">
                    <a16:creationId xmlns:a16="http://schemas.microsoft.com/office/drawing/2014/main" id="{EC370012-A088-4B38-9E70-0B76C57ABF13}"/>
                  </a:ext>
                </a:extLst>
              </p:cNvPr>
              <p:cNvSpPr/>
              <p:nvPr/>
            </p:nvSpPr>
            <p:spPr>
              <a:xfrm>
                <a:off x="7252289" y="3391219"/>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4</a:t>
                </a:r>
              </a:p>
            </p:txBody>
          </p:sp>
        </p:grpSp>
      </p:grpSp>
    </p:spTree>
    <p:extLst>
      <p:ext uri="{BB962C8B-B14F-4D97-AF65-F5344CB8AC3E}">
        <p14:creationId xmlns:p14="http://schemas.microsoft.com/office/powerpoint/2010/main" val="290424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479F3A9-71F4-BD47-9A17-6F4619C5634D}" vid="{2B07143B-CE63-1844-B53E-9D0EDAD8F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5211</TotalTime>
  <Words>1930</Words>
  <Application>Microsoft Office PowerPoint</Application>
  <PresentationFormat>Widescreen</PresentationFormat>
  <Paragraphs>279</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Consolas</vt:lpstr>
      <vt:lpstr>Courier New</vt:lpstr>
      <vt:lpstr>Linux Libertine</vt:lpstr>
      <vt:lpstr>Segoe UI</vt:lpstr>
      <vt:lpstr>Viner Hand ITC</vt:lpstr>
      <vt:lpstr>Office Theme</vt:lpstr>
      <vt:lpstr>PowerPoint Presentation</vt:lpstr>
      <vt:lpstr>Who are we?</vt:lpstr>
      <vt:lpstr>What: is Notary v2</vt:lpstr>
      <vt:lpstr>Notary v2 Requirements</vt:lpstr>
      <vt:lpstr>Notary v2 Workflow</vt:lpstr>
      <vt:lpstr>Prototyping Approach</vt:lpstr>
      <vt:lpstr>Prototyping Approach</vt:lpstr>
      <vt:lpstr>Where are we now?</vt:lpstr>
      <vt:lpstr>Breaking down the pieces</vt:lpstr>
      <vt:lpstr>Key – x509</vt:lpstr>
      <vt:lpstr>nv2 cli</vt:lpstr>
      <vt:lpstr>Signature</vt:lpstr>
      <vt:lpstr>Signature</vt:lpstr>
      <vt:lpstr>PowerPoint Presentation</vt:lpstr>
      <vt:lpstr>Key management</vt:lpstr>
      <vt:lpstr>Prototype Roadmap</vt:lpstr>
      <vt:lpstr>More design work</vt:lpstr>
      <vt:lpstr>Issues about use of registry</vt:lpstr>
      <vt:lpstr>Summary</vt:lpstr>
      <vt:lpstr>How to find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Contini</dc:creator>
  <cp:lastModifiedBy>Steve Lasker</cp:lastModifiedBy>
  <cp:revision>7</cp:revision>
  <dcterms:created xsi:type="dcterms:W3CDTF">2020-06-01T17:37:55Z</dcterms:created>
  <dcterms:modified xsi:type="dcterms:W3CDTF">2021-03-02T03:10:43Z</dcterms:modified>
</cp:coreProperties>
</file>