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11" r:id="rId3"/>
    <p:sldId id="400" r:id="rId4"/>
    <p:sldId id="257" r:id="rId5"/>
    <p:sldId id="258" r:id="rId6"/>
    <p:sldId id="259" r:id="rId7"/>
    <p:sldId id="260" r:id="rId8"/>
    <p:sldId id="261" r:id="rId9"/>
    <p:sldId id="402" r:id="rId10"/>
    <p:sldId id="262" r:id="rId11"/>
    <p:sldId id="264" r:id="rId12"/>
    <p:sldId id="381" r:id="rId13"/>
    <p:sldId id="382" r:id="rId14"/>
    <p:sldId id="385" r:id="rId15"/>
    <p:sldId id="389" r:id="rId16"/>
    <p:sldId id="391" r:id="rId17"/>
    <p:sldId id="403" r:id="rId18"/>
    <p:sldId id="410" r:id="rId19"/>
    <p:sldId id="393" r:id="rId20"/>
    <p:sldId id="388" r:id="rId21"/>
    <p:sldId id="412" r:id="rId22"/>
    <p:sldId id="413" r:id="rId23"/>
    <p:sldId id="404" r:id="rId24"/>
    <p:sldId id="4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BCCCEA"/>
    <a:srgbClr val="4472C4"/>
    <a:srgbClr val="18A6D1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972" autoAdjust="0"/>
    <p:restoredTop sz="96807" autoAdjust="0"/>
  </p:normalViewPr>
  <p:slideViewPr>
    <p:cSldViewPr snapToGrid="0">
      <p:cViewPr varScale="1">
        <p:scale>
          <a:sx n="82" d="100"/>
          <a:sy n="82" d="100"/>
        </p:scale>
        <p:origin x="576" y="90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37AF77-DF1E-42F3-9067-8F6B72E7D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2AC1-6E00-44FC-A4A9-9D678D7489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9DC-814D-4DE3-8B5C-9862FD242EE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969E04-6BD1-46E6-84CC-B6047C462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67E76D-C3A5-423F-83D7-6A492FB28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D674-8466-4F3D-9902-D9A2DF362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8319-6AFC-4959-BFA8-E4566469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78FB-1D52-4CFB-8513-901DF39875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You’re already building the thing, and all the experiences around the thing</a:t>
            </a:r>
          </a:p>
          <a:p>
            <a:r>
              <a:rPr lang="en-US" dirty="0"/>
              <a:t>What do you do for storage?</a:t>
            </a:r>
          </a:p>
          <a:p>
            <a:pPr lvl="1"/>
            <a:r>
              <a:rPr lang="en-US" dirty="0"/>
              <a:t>Build yet another storage solution (YASS)? </a:t>
            </a:r>
          </a:p>
          <a:p>
            <a:pPr lvl="1"/>
            <a:r>
              <a:rPr lang="en-US" dirty="0"/>
              <a:t>Leverage an existing solution?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each cloud run a managed instance of your YASS Thing?</a:t>
            </a:r>
          </a:p>
          <a:p>
            <a:r>
              <a:rPr lang="en-US" dirty="0"/>
              <a:t>What does it take to convince each vendor to host your YASS Thing?</a:t>
            </a:r>
          </a:p>
          <a:p>
            <a:r>
              <a:rPr lang="en-US" dirty="0"/>
              <a:t>Does a customer have to run your YASS Thing in their environment?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3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974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97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5252-C0FE-4FC7-B1E4-1543759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EA58-C1C2-45A5-9390-524D8355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2BD33-6E10-4FDF-BD53-1652A6BC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B792-513F-45F6-B734-75B5D23C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1306-25DD-437E-9D61-B3625A4E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2A75-ABBF-4AC6-978F-D998E22B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030F6-EA36-4576-9DD4-FF13D01B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8FB5-C613-4F71-8F16-CF378564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EBBE-F49B-4068-8020-B4D099FD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DA10-812C-4C28-A01B-CB1141B0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CC8D0-34DD-46A8-8623-A72D6EA32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4F7B8-6D03-4ECD-A79C-6BE086271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2C8DC-63A8-44F4-8142-E7542292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A385-6CAD-431B-8098-9A6A349E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96FD-D444-4E96-877F-010C5DF6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7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A73A-D19C-4687-8E23-6DD2114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A973-5AD2-41E8-BC1A-C1FC4EC7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96596-3DA0-41AD-812A-F8AD5299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059B-B096-40D6-811F-D9D461E5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F0E22-F35B-4145-A8D4-3D865761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88F1-EA8D-443E-9C60-5F2F8EA6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012D-B14E-4A5A-9230-02E8CF58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4D2E-0E2C-4CE0-8505-05A30643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8B53-A2EC-4439-A1E7-FC68F60B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8C93-F510-4E4D-B3FC-712DE734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2D5A-667E-4024-A829-77CA8289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D234-A350-44DB-92EF-5C4A5AE4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95CE-EA5E-4078-9977-9ECA5E520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02087-8F1E-4B17-9713-4996B399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D540-271B-466F-B669-DEB21A2C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7662-552A-4711-B532-33CBCA6E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FB3-E503-4994-82C0-51E55E0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D42F-2EB3-48CB-A9DB-690E99F0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14F7C-924A-41F2-9B8A-D1602AD80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C0BE9-FF54-4259-B6FC-D35A8313A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EB875-B8D5-4A83-944E-28E1A397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707A5-E65B-4FA7-A40A-7D9903EF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B0514-DF26-4A86-A089-2B960C9E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B4452-BB5F-48CB-ACF4-3EAE4600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031E0-93E3-44F7-A199-E4073290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7ABFE-54D2-41A7-B2DF-55D03178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BEB2-1DF2-45C6-9FB2-ED8BAD01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A1BCA-57CB-4C66-9EF3-8645D5C6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8340E-B22D-441F-9CF2-B1EF0305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6EC0E-5816-41FD-9D6D-7D17EA72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D71-54B1-431C-B63E-7C790756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065B-4A0B-4C1C-B02D-86AA313E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40A2-5708-421D-9786-349457AB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C9E7F-268B-49B4-81E8-1D0481E9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5B3B0-F328-40FD-968F-87E3A48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9FC0-B96B-4C08-BE79-5DFD6A8A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F922-8713-4F6B-8001-FC403188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7AA13-CA73-43BC-A98F-971D0A7A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7561-45F4-4CCC-B3C6-F6844708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10C05-AE0B-40DE-95A0-0B5D13E2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78AF6-B0F9-41A2-B24C-9E107C51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05099-0BB3-4E88-8F41-63380CA6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C518-54D0-4C9F-B3FD-AED7C0F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BF32-9511-4817-BAEA-3BC6FCE4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CEB5-1F55-4994-AF6C-CBB617683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87BE-945F-48EA-BCBE-B1B5ADEB9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A362-9841-4EE1-8DE2-946ECF3C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hyperlink" Target="https://github.com/stevelasker/presentations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evelasker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stevelasker.blog/" TargetMode="External"/><Relationship Id="rId10" Type="http://schemas.openxmlformats.org/officeDocument/2006/relationships/image" Target="../media/image4.png"/><Relationship Id="rId4" Type="http://schemas.openxmlformats.org/officeDocument/2006/relationships/hyperlink" Target="mailto:Steve.Lasker@Microsoft.com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hyperlink" Target="https://nam06.safelinks.protection.outlook.com/?url=https%3A%2F%2Fmanagedteststore3.blob.core.windows.net%2F75a9eeebd1942155-7b07d607ec09477b99f12fc13fb77342-662c16123e%2Fdocker%2Fregistry%2Fv2%2Fblobs%2Fsha256%2F75%2F75a9eeebd1942155f07f01666ccb4cc03afc6ef49c5b18a6ecd5777b89c52842%2Fdata%3Fse%3D2019-05-01T19%253A22%253A00Z%26sig%3Dvw7v2SVhGjtievmBs7HuQLlcNHNGlz6B6RbGGxdcoCg%253D%26sp%3Dr%26sr%3Db%26sv%3D2016-05-31%26regid%3D7b07d607ec09477b99f12fc13fb77342&amp;data=01%7C01%7CSteve.Lasker%40microsoft.com%7C7bba7d91d9a44678c2ec08d6ce67d40d%7C72f988bf86f141af91ab2d7cd011db47%7C1&amp;sdata=JWXezlCOBmC1SxMMaWIfLBpdLmGiHaFsNremyxDmpLk%3D&amp;reserved=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0.png"/><Relationship Id="rId4" Type="http://schemas.openxmlformats.org/officeDocument/2006/relationships/image" Target="../media/image2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sv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github.com/stevelasker" TargetMode="External"/><Relationship Id="rId18" Type="http://schemas.openxmlformats.org/officeDocument/2006/relationships/image" Target="../media/image5.png"/><Relationship Id="rId3" Type="http://schemas.openxmlformats.org/officeDocument/2006/relationships/hyperlink" Target="https://opencontainers.slack.com/" TargetMode="External"/><Relationship Id="rId7" Type="http://schemas.openxmlformats.org/officeDocument/2006/relationships/image" Target="../media/image1.png"/><Relationship Id="rId12" Type="http://schemas.openxmlformats.org/officeDocument/2006/relationships/hyperlink" Target="mailto:Steve.Lasker@Microsoft.com" TargetMode="External"/><Relationship Id="rId17" Type="http://schemas.openxmlformats.org/officeDocument/2006/relationships/image" Target="../media/image4.png"/><Relationship Id="rId2" Type="http://schemas.openxmlformats.org/officeDocument/2006/relationships/hyperlink" Target="https://stevelasker.blog/" TargetMode="Externa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teveLasker/dim" TargetMode="External"/><Relationship Id="rId11" Type="http://schemas.openxmlformats.org/officeDocument/2006/relationships/image" Target="../media/image14.svg"/><Relationship Id="rId5" Type="http://schemas.openxmlformats.org/officeDocument/2006/relationships/hyperlink" Target="https://github/com/deislabs/oras" TargetMode="External"/><Relationship Id="rId1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openxmlformats.org/officeDocument/2006/relationships/hyperlink" Target="https://chat.opencontainers.org/" TargetMode="External"/><Relationship Id="rId9" Type="http://schemas.openxmlformats.org/officeDocument/2006/relationships/image" Target="../media/image11.svg"/><Relationship Id="rId14" Type="http://schemas.openxmlformats.org/officeDocument/2006/relationships/hyperlink" Target="https://github.com/stevelasker/presentation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://aka.ms/acr/helm-repos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690-EE2A-47E8-908C-BDB7A5305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95379"/>
          </a:xfrm>
        </p:spPr>
        <p:txBody>
          <a:bodyPr/>
          <a:lstStyle/>
          <a:p>
            <a:r>
              <a:rPr lang="en-US" dirty="0"/>
              <a:t>OCI </a:t>
            </a:r>
            <a:r>
              <a:rPr lang="en-US" b="1" dirty="0"/>
              <a:t>Artifact Registries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45D53-3904-49EA-88E5-A6CD2902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4103"/>
            <a:ext cx="9144000" cy="1655762"/>
          </a:xfrm>
        </p:spPr>
        <p:txBody>
          <a:bodyPr/>
          <a:lstStyle/>
          <a:p>
            <a:r>
              <a:rPr lang="en-US" dirty="0"/>
              <a:t>Leveraging OCI Distribution for new Cloud Native Artifacts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A9C73-EFAE-45E2-8E0E-6C677156D13A}"/>
              </a:ext>
            </a:extLst>
          </p:cNvPr>
          <p:cNvSpPr txBox="1"/>
          <p:nvPr/>
        </p:nvSpPr>
        <p:spPr>
          <a:xfrm rot="21411113">
            <a:off x="3373927" y="3779872"/>
            <a:ext cx="556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The journey of adding Helm Repos to ACR…</a:t>
            </a:r>
          </a:p>
        </p:txBody>
      </p:sp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283CA02C-4E7B-438B-BBDF-79EB7B182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429">
            <a:off x="6716360" y="4544665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8136CA-9359-482A-A9EC-A031EF54803C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4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5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6"/>
              </a:rPr>
              <a:t>github.com/</a:t>
            </a:r>
            <a:r>
              <a:rPr lang="en-US" sz="1400" dirty="0" err="1">
                <a:hlinkClick r:id="rId6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7"/>
              </a:rPr>
              <a:t>github.com/</a:t>
            </a:r>
            <a:r>
              <a:rPr lang="en-US" sz="1400" dirty="0" err="1">
                <a:hlinkClick r:id="rId7"/>
              </a:rPr>
              <a:t>SteveLasker</a:t>
            </a:r>
            <a:r>
              <a:rPr lang="en-US" sz="1400" dirty="0">
                <a:hlinkClick r:id="rId7"/>
              </a:rPr>
              <a:t>/presentations</a:t>
            </a:r>
            <a:endParaRPr lang="en-US" sz="1400" dirty="0"/>
          </a:p>
        </p:txBody>
      </p:sp>
      <p:pic>
        <p:nvPicPr>
          <p:cNvPr id="1026" name="Picture 2" descr="Image result for blog logo">
            <a:extLst>
              <a:ext uri="{FF2B5EF4-FFF2-40B4-BE49-F238E27FC236}">
                <a16:creationId xmlns:a16="http://schemas.microsoft.com/office/drawing/2014/main" id="{FC6C3B30-0081-4491-95B0-4514572A9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26867835-11AC-46A5-AE71-C723D6C6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972B029-CCC7-49A2-B006-EF8442C6E5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030" name="Picture 6" descr="Image result for email logo">
            <a:extLst>
              <a:ext uri="{FF2B5EF4-FFF2-40B4-BE49-F238E27FC236}">
                <a16:creationId xmlns:a16="http://schemas.microsoft.com/office/drawing/2014/main" id="{C706FC40-82B5-4BA3-907F-96945057A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54B9FB-04C3-42ED-A341-731CD7092E7D}"/>
              </a:ext>
            </a:extLst>
          </p:cNvPr>
          <p:cNvSpPr/>
          <p:nvPr/>
        </p:nvSpPr>
        <p:spPr>
          <a:xfrm>
            <a:off x="2731605" y="1920052"/>
            <a:ext cx="1268895" cy="59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876758-F96C-46D6-B57D-57A76B4D2B2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71"/>
          <a:stretch/>
        </p:blipFill>
        <p:spPr>
          <a:xfrm>
            <a:off x="3093509" y="1807766"/>
            <a:ext cx="906991" cy="8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A2A4-597A-4C76-B487-A6E42DFC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76CE-EB53-4BB2-B19C-F3B2AED6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login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push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pull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do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info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60D0DF-0B78-487B-80FC-4701A530C391}"/>
              </a:ext>
            </a:extLst>
          </p:cNvPr>
          <p:cNvCxnSpPr>
            <a:cxnSpLocks/>
          </p:cNvCxnSpPr>
          <p:nvPr/>
        </p:nvCxnSpPr>
        <p:spPr>
          <a:xfrm flipV="1">
            <a:off x="4645273" y="2371725"/>
            <a:ext cx="2688977" cy="6411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D4D7E6-3C54-4DCE-9A8F-5F786DEAE01B}"/>
              </a:ext>
            </a:extLst>
          </p:cNvPr>
          <p:cNvGrpSpPr/>
          <p:nvPr/>
        </p:nvGrpSpPr>
        <p:grpSpPr>
          <a:xfrm>
            <a:off x="7410450" y="1866899"/>
            <a:ext cx="3390900" cy="942976"/>
            <a:chOff x="7410450" y="1866899"/>
            <a:chExt cx="3390900" cy="942976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FCC0223C-758A-40DA-904E-330D22A4FB17}"/>
                </a:ext>
              </a:extLst>
            </p:cNvPr>
            <p:cNvSpPr/>
            <p:nvPr/>
          </p:nvSpPr>
          <p:spPr>
            <a:xfrm rot="16200000">
              <a:off x="7381875" y="1895475"/>
              <a:ext cx="942975" cy="88582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3A433D-EC7A-419B-8647-2EDCAC3E3E98}"/>
                </a:ext>
              </a:extLst>
            </p:cNvPr>
            <p:cNvSpPr/>
            <p:nvPr/>
          </p:nvSpPr>
          <p:spPr>
            <a:xfrm>
              <a:off x="8372475" y="1866899"/>
              <a:ext cx="2428875" cy="9429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YASS - Thing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E25FE8F-6844-4AA0-90B8-55FA85852A9C}"/>
              </a:ext>
            </a:extLst>
          </p:cNvPr>
          <p:cNvSpPr/>
          <p:nvPr/>
        </p:nvSpPr>
        <p:spPr>
          <a:xfrm>
            <a:off x="3688518" y="2720459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endParaRPr lang="en-US" sz="3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9AEEEF-53AB-46A1-90A5-7793318121AE}"/>
              </a:ext>
            </a:extLst>
          </p:cNvPr>
          <p:cNvCxnSpPr>
            <a:cxnSpLocks/>
          </p:cNvCxnSpPr>
          <p:nvPr/>
        </p:nvCxnSpPr>
        <p:spPr>
          <a:xfrm>
            <a:off x="4645273" y="3012846"/>
            <a:ext cx="2688977" cy="887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05D245-0553-406B-B5A9-A916FE65BADC}"/>
              </a:ext>
            </a:extLst>
          </p:cNvPr>
          <p:cNvGrpSpPr/>
          <p:nvPr/>
        </p:nvGrpSpPr>
        <p:grpSpPr>
          <a:xfrm>
            <a:off x="7410450" y="3429000"/>
            <a:ext cx="3390900" cy="942976"/>
            <a:chOff x="7410450" y="3429000"/>
            <a:chExt cx="3390900" cy="9429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3221EDD-68E8-4409-867F-72F4DD7591A6}"/>
                </a:ext>
              </a:extLst>
            </p:cNvPr>
            <p:cNvGrpSpPr/>
            <p:nvPr/>
          </p:nvGrpSpPr>
          <p:grpSpPr>
            <a:xfrm>
              <a:off x="7410450" y="3429000"/>
              <a:ext cx="3390900" cy="942976"/>
              <a:chOff x="7410450" y="3429000"/>
              <a:chExt cx="3390900" cy="942976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6E4A1A60-28FA-45DD-BF2A-86DF10192C90}"/>
                  </a:ext>
                </a:extLst>
              </p:cNvPr>
              <p:cNvSpPr/>
              <p:nvPr/>
            </p:nvSpPr>
            <p:spPr>
              <a:xfrm rot="16200000">
                <a:off x="7381875" y="3457576"/>
                <a:ext cx="942975" cy="88582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6EC2F37-33C4-491B-9275-849E7BC2B556}"/>
                  </a:ext>
                </a:extLst>
              </p:cNvPr>
              <p:cNvSpPr/>
              <p:nvPr/>
            </p:nvSpPr>
            <p:spPr>
              <a:xfrm>
                <a:off x="8372475" y="3429000"/>
                <a:ext cx="2428875" cy="9429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OCI    Artifact Registry</a:t>
                </a:r>
              </a:p>
            </p:txBody>
          </p:sp>
        </p:grpSp>
        <p:pic>
          <p:nvPicPr>
            <p:cNvPr id="1026" name="Picture 2" descr="Image result for open container initiative logo">
              <a:extLst>
                <a:ext uri="{FF2B5EF4-FFF2-40B4-BE49-F238E27FC236}">
                  <a16:creationId xmlns:a16="http://schemas.microsoft.com/office/drawing/2014/main" id="{6EB05B19-9C50-4CB0-A5D0-9445E98C02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055" y="3602831"/>
              <a:ext cx="595313" cy="59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C09D947-9832-4761-9E19-BDF7745C4E2A}"/>
              </a:ext>
            </a:extLst>
          </p:cNvPr>
          <p:cNvSpPr/>
          <p:nvPr/>
        </p:nvSpPr>
        <p:spPr>
          <a:xfrm>
            <a:off x="654396" y="5269439"/>
            <a:ext cx="105240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login demo42.azurecr.io -u $user -p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push demo42.azurecr.io/marketing/campaign/thingthang:1.0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thingthang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pull demo42.azurecr.io/marketing/campaign/thingthang:1.0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do demo42.azurecr.io/marketing/campaign/thingthang:1.0</a:t>
            </a:r>
          </a:p>
        </p:txBody>
      </p:sp>
    </p:spTree>
    <p:extLst>
      <p:ext uri="{BB962C8B-B14F-4D97-AF65-F5344CB8AC3E}">
        <p14:creationId xmlns:p14="http://schemas.microsoft.com/office/powerpoint/2010/main" val="80001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89D2-A13A-47F5-9311-F14109A1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Images Stored </a:t>
            </a:r>
            <a:br>
              <a:rPr lang="en-US" dirty="0"/>
            </a:br>
            <a:r>
              <a:rPr lang="en-US" dirty="0"/>
              <a:t>					in OCI Registries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B5D3D-EB09-46BE-9A98-B108B1EA2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379B177D-A3FE-41B2-82FD-1275F2FC4B59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64" name="Storage">
            <a:extLst>
              <a:ext uri="{FF2B5EF4-FFF2-40B4-BE49-F238E27FC236}">
                <a16:creationId xmlns:a16="http://schemas.microsoft.com/office/drawing/2014/main" id="{AAC3DA53-FB6B-4FE7-986A-6F6DB77883EA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65" name="Hexagon 64">
              <a:extLst>
                <a:ext uri="{FF2B5EF4-FFF2-40B4-BE49-F238E27FC236}">
                  <a16:creationId xmlns:a16="http://schemas.microsoft.com/office/drawing/2014/main" id="{581CE105-A910-496A-B002-A4F5230CD77D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E5A5E00-04F6-46AD-A163-E5658D6F9E95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55709EA-2028-41F0-BABD-40A424AEA22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Picture 2" descr="See the source image">
                <a:extLst>
                  <a:ext uri="{FF2B5EF4-FFF2-40B4-BE49-F238E27FC236}">
                    <a16:creationId xmlns:a16="http://schemas.microsoft.com/office/drawing/2014/main" id="{288270DC-63AA-4992-9520-B59BCF0363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7" name="REST API">
            <a:extLst>
              <a:ext uri="{FF2B5EF4-FFF2-40B4-BE49-F238E27FC236}">
                <a16:creationId xmlns:a16="http://schemas.microsoft.com/office/drawing/2014/main" id="{FDE19E34-B4C6-4527-BB32-103E40EE884E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B02A95-3B2E-4E93-A8E0-2B87CE7FFEEA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34B5D-7D6F-418B-984F-4BD15111C475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C92CD941-A8B8-464D-B5F9-E483EA270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75C5BF1D-B0BD-4618-93FD-7C7ABF8EEFFD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E4338E-B3AC-4372-9980-7B758F17CA99}"/>
              </a:ext>
            </a:extLst>
          </p:cNvPr>
          <p:cNvSpPr/>
          <p:nvPr/>
        </p:nvSpPr>
        <p:spPr bwMode="auto">
          <a:xfrm>
            <a:off x="477796" y="3562758"/>
            <a:ext cx="5055475" cy="1997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0" rIns="91438" bIns="0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Layer Cache</a:t>
            </a:r>
            <a:endParaRPr lang="en-US" sz="2000" kern="0" baseline="300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Segoe UI"/>
            </a:endParaRP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LAYER ID</a:t>
            </a:r>
            <a:b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US" sz="981" kern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20054F6-48A1-4256-B97C-438C577F0F1C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3147"/>
            <a:ext cx="10515451" cy="774684"/>
          </a:xfrm>
        </p:spPr>
        <p:txBody>
          <a:bodyPr/>
          <a:lstStyle/>
          <a:p>
            <a:r>
              <a:rPr lang="en-US" dirty="0"/>
              <a:t>Docker Pull Flow</a:t>
            </a:r>
          </a:p>
        </p:txBody>
      </p:sp>
      <p:sp>
        <p:nvSpPr>
          <p:cNvPr id="42" name="docker pull">
            <a:extLst>
              <a:ext uri="{FF2B5EF4-FFF2-40B4-BE49-F238E27FC236}">
                <a16:creationId xmlns:a16="http://schemas.microsoft.com/office/drawing/2014/main" id="{CB5F1516-976B-447D-8081-9199ECAE058B}"/>
              </a:ext>
            </a:extLst>
          </p:cNvPr>
          <p:cNvSpPr/>
          <p:nvPr/>
        </p:nvSpPr>
        <p:spPr>
          <a:xfrm>
            <a:off x="142834" y="1102823"/>
            <a:ext cx="557205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pull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14924C-E6CD-4520-A856-C4B7B1AF46DD}"/>
              </a:ext>
            </a:extLst>
          </p:cNvPr>
          <p:cNvSpPr/>
          <p:nvPr/>
        </p:nvSpPr>
        <p:spPr>
          <a:xfrm>
            <a:off x="2052840" y="1614587"/>
            <a:ext cx="2897198" cy="37484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388">
              <a:defRPr/>
            </a:pPr>
            <a:endParaRPr lang="en-US" kern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0" name="-pull-&gt;">
            <a:extLst>
              <a:ext uri="{FF2B5EF4-FFF2-40B4-BE49-F238E27FC236}">
                <a16:creationId xmlns:a16="http://schemas.microsoft.com/office/drawing/2014/main" id="{BF6E351B-0F81-4B13-9CC1-B60113309FC4}"/>
              </a:ext>
            </a:extLst>
          </p:cNvPr>
          <p:cNvGrpSpPr/>
          <p:nvPr/>
        </p:nvGrpSpPr>
        <p:grpSpPr>
          <a:xfrm>
            <a:off x="5810789" y="1208083"/>
            <a:ext cx="2499745" cy="232387"/>
            <a:chOff x="4358087" y="906037"/>
            <a:chExt cx="1874836" cy="174293"/>
          </a:xfrm>
        </p:grpSpPr>
        <p:sp>
          <p:nvSpPr>
            <p:cNvPr id="43" name="TextBox 36">
              <a:extLst>
                <a:ext uri="{FF2B5EF4-FFF2-40B4-BE49-F238E27FC236}">
                  <a16:creationId xmlns:a16="http://schemas.microsoft.com/office/drawing/2014/main" id="{F0EF40E7-D2F6-4487-B747-29B7C48CD7A8}"/>
                </a:ext>
              </a:extLst>
            </p:cNvPr>
            <p:cNvSpPr txBox="1"/>
            <p:nvPr/>
          </p:nvSpPr>
          <p:spPr>
            <a:xfrm>
              <a:off x="4760047" y="90603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1. Pull</a:t>
              </a:r>
            </a:p>
          </p:txBody>
        </p:sp>
        <p:cxnSp>
          <p:nvCxnSpPr>
            <p:cNvPr id="51" name="Straight Arrow Connector 12">
              <a:extLst>
                <a:ext uri="{FF2B5EF4-FFF2-40B4-BE49-F238E27FC236}">
                  <a16:creationId xmlns:a16="http://schemas.microsoft.com/office/drawing/2014/main" id="{6707C63B-0510-4DAF-AE33-C4761F48B4D1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024609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1" name="&lt;-manifest return-">
            <a:extLst>
              <a:ext uri="{FF2B5EF4-FFF2-40B4-BE49-F238E27FC236}">
                <a16:creationId xmlns:a16="http://schemas.microsoft.com/office/drawing/2014/main" id="{09CC39C7-C1E4-4604-83CB-2E587A955B54}"/>
              </a:ext>
            </a:extLst>
          </p:cNvPr>
          <p:cNvGrpSpPr/>
          <p:nvPr/>
        </p:nvGrpSpPr>
        <p:grpSpPr>
          <a:xfrm>
            <a:off x="5810789" y="1614589"/>
            <a:ext cx="2499745" cy="232387"/>
            <a:chOff x="4358087" y="1210921"/>
            <a:chExt cx="1874836" cy="174293"/>
          </a:xfrm>
        </p:grpSpPr>
        <p:sp>
          <p:nvSpPr>
            <p:cNvPr id="44" name="TextBox 36">
              <a:extLst>
                <a:ext uri="{FF2B5EF4-FFF2-40B4-BE49-F238E27FC236}">
                  <a16:creationId xmlns:a16="http://schemas.microsoft.com/office/drawing/2014/main" id="{F6C12F6C-5EAE-4CAD-BD90-2310E5B7D69F}"/>
                </a:ext>
              </a:extLst>
            </p:cNvPr>
            <p:cNvSpPr txBox="1"/>
            <p:nvPr/>
          </p:nvSpPr>
          <p:spPr>
            <a:xfrm>
              <a:off x="4760047" y="1210921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2. Manifest Returned</a:t>
              </a:r>
            </a:p>
          </p:txBody>
        </p:sp>
        <p:cxnSp>
          <p:nvCxnSpPr>
            <p:cNvPr id="52" name="Straight Arrow Connector 12">
              <a:extLst>
                <a:ext uri="{FF2B5EF4-FFF2-40B4-BE49-F238E27FC236}">
                  <a16:creationId xmlns:a16="http://schemas.microsoft.com/office/drawing/2014/main" id="{C061CA5D-EEEA-48EA-9ABA-2865B3DB5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330630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2" name="-delta layers-&gt;">
            <a:extLst>
              <a:ext uri="{FF2B5EF4-FFF2-40B4-BE49-F238E27FC236}">
                <a16:creationId xmlns:a16="http://schemas.microsoft.com/office/drawing/2014/main" id="{04116A59-AF0F-4E47-848D-60614B7998B3}"/>
              </a:ext>
            </a:extLst>
          </p:cNvPr>
          <p:cNvGrpSpPr/>
          <p:nvPr/>
        </p:nvGrpSpPr>
        <p:grpSpPr>
          <a:xfrm>
            <a:off x="5810789" y="2021096"/>
            <a:ext cx="2499745" cy="232387"/>
            <a:chOff x="4358087" y="1515805"/>
            <a:chExt cx="1874836" cy="174293"/>
          </a:xfrm>
        </p:grpSpPr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E5B7BFD5-C752-4CD8-8ABF-3FC283E2C9FD}"/>
                </a:ext>
              </a:extLst>
            </p:cNvPr>
            <p:cNvSpPr txBox="1"/>
            <p:nvPr/>
          </p:nvSpPr>
          <p:spPr>
            <a:xfrm>
              <a:off x="4760047" y="1515805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3. Delta Layer Requests</a:t>
              </a:r>
            </a:p>
          </p:txBody>
        </p:sp>
        <p:cxnSp>
          <p:nvCxnSpPr>
            <p:cNvPr id="53" name="Straight Arrow Connector 12">
              <a:extLst>
                <a:ext uri="{FF2B5EF4-FFF2-40B4-BE49-F238E27FC236}">
                  <a16:creationId xmlns:a16="http://schemas.microsoft.com/office/drawing/2014/main" id="{011E40EA-9A32-422A-98DB-FE9240D7F66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636651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3" name="&lt;layer urls-">
            <a:extLst>
              <a:ext uri="{FF2B5EF4-FFF2-40B4-BE49-F238E27FC236}">
                <a16:creationId xmlns:a16="http://schemas.microsoft.com/office/drawing/2014/main" id="{543B81AF-ECC9-4175-A8FB-8E6561E5A850}"/>
              </a:ext>
            </a:extLst>
          </p:cNvPr>
          <p:cNvGrpSpPr/>
          <p:nvPr/>
        </p:nvGrpSpPr>
        <p:grpSpPr>
          <a:xfrm>
            <a:off x="5810789" y="2427601"/>
            <a:ext cx="2499745" cy="232387"/>
            <a:chOff x="4358087" y="1820689"/>
            <a:chExt cx="1874836" cy="174293"/>
          </a:xfrm>
        </p:grpSpPr>
        <p:sp>
          <p:nvSpPr>
            <p:cNvPr id="47" name="TextBox 36">
              <a:extLst>
                <a:ext uri="{FF2B5EF4-FFF2-40B4-BE49-F238E27FC236}">
                  <a16:creationId xmlns:a16="http://schemas.microsoft.com/office/drawing/2014/main" id="{A57175DE-A84C-4408-9BF8-2509DBAFBF26}"/>
                </a:ext>
              </a:extLst>
            </p:cNvPr>
            <p:cNvSpPr txBox="1"/>
            <p:nvPr/>
          </p:nvSpPr>
          <p:spPr>
            <a:xfrm>
              <a:off x="4760047" y="1820689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4. Layer URLs Returned</a:t>
              </a:r>
            </a:p>
          </p:txBody>
        </p:sp>
        <p:cxnSp>
          <p:nvCxnSpPr>
            <p:cNvPr id="54" name="Straight Arrow Connector 12">
              <a:extLst>
                <a:ext uri="{FF2B5EF4-FFF2-40B4-BE49-F238E27FC236}">
                  <a16:creationId xmlns:a16="http://schemas.microsoft.com/office/drawing/2014/main" id="{6C462B5D-D690-4715-8453-EAC449E76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942672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4" name="-layer request-&gt;">
            <a:extLst>
              <a:ext uri="{FF2B5EF4-FFF2-40B4-BE49-F238E27FC236}">
                <a16:creationId xmlns:a16="http://schemas.microsoft.com/office/drawing/2014/main" id="{C62D0CE0-8AD5-4195-9A16-0E937BB83167}"/>
              </a:ext>
            </a:extLst>
          </p:cNvPr>
          <p:cNvGrpSpPr/>
          <p:nvPr/>
        </p:nvGrpSpPr>
        <p:grpSpPr>
          <a:xfrm>
            <a:off x="5810789" y="2834108"/>
            <a:ext cx="2499745" cy="232387"/>
            <a:chOff x="4358087" y="2125573"/>
            <a:chExt cx="1874836" cy="174293"/>
          </a:xfrm>
        </p:grpSpPr>
        <p:sp>
          <p:nvSpPr>
            <p:cNvPr id="48" name="TextBox 36">
              <a:extLst>
                <a:ext uri="{FF2B5EF4-FFF2-40B4-BE49-F238E27FC236}">
                  <a16:creationId xmlns:a16="http://schemas.microsoft.com/office/drawing/2014/main" id="{7891886A-FEEC-410A-A38C-57B6A056C5BE}"/>
                </a:ext>
              </a:extLst>
            </p:cNvPr>
            <p:cNvSpPr txBox="1"/>
            <p:nvPr/>
          </p:nvSpPr>
          <p:spPr>
            <a:xfrm>
              <a:off x="4760047" y="2125573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5. Layer Request</a:t>
              </a:r>
            </a:p>
          </p:txBody>
        </p:sp>
        <p:cxnSp>
          <p:nvCxnSpPr>
            <p:cNvPr id="55" name="Straight Arrow Connector 12">
              <a:extLst>
                <a:ext uri="{FF2B5EF4-FFF2-40B4-BE49-F238E27FC236}">
                  <a16:creationId xmlns:a16="http://schemas.microsoft.com/office/drawing/2014/main" id="{2B45313D-2F28-4061-BCA0-E7BF6AFE238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2248693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5" name="&lt;-layers returned-">
            <a:extLst>
              <a:ext uri="{FF2B5EF4-FFF2-40B4-BE49-F238E27FC236}">
                <a16:creationId xmlns:a16="http://schemas.microsoft.com/office/drawing/2014/main" id="{33737E11-B7E4-4D4D-8EBF-ED77C1791A09}"/>
              </a:ext>
            </a:extLst>
          </p:cNvPr>
          <p:cNvGrpSpPr/>
          <p:nvPr/>
        </p:nvGrpSpPr>
        <p:grpSpPr>
          <a:xfrm>
            <a:off x="5810789" y="3266693"/>
            <a:ext cx="2499745" cy="232387"/>
            <a:chOff x="4358087" y="2430457"/>
            <a:chExt cx="1874836" cy="174293"/>
          </a:xfrm>
        </p:grpSpPr>
        <p:sp>
          <p:nvSpPr>
            <p:cNvPr id="49" name="TextBox 36">
              <a:extLst>
                <a:ext uri="{FF2B5EF4-FFF2-40B4-BE49-F238E27FC236}">
                  <a16:creationId xmlns:a16="http://schemas.microsoft.com/office/drawing/2014/main" id="{B1E172C4-34A4-40BB-84E6-06D4AEB50517}"/>
                </a:ext>
              </a:extLst>
            </p:cNvPr>
            <p:cNvSpPr txBox="1"/>
            <p:nvPr/>
          </p:nvSpPr>
          <p:spPr>
            <a:xfrm>
              <a:off x="4760047" y="243045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6. Layers Returned</a:t>
              </a:r>
            </a:p>
          </p:txBody>
        </p:sp>
        <p:cxnSp>
          <p:nvCxnSpPr>
            <p:cNvPr id="56" name="Straight Arrow Connector 12">
              <a:extLst>
                <a:ext uri="{FF2B5EF4-FFF2-40B4-BE49-F238E27FC236}">
                  <a16:creationId xmlns:a16="http://schemas.microsoft.com/office/drawing/2014/main" id="{828E2FC4-66ED-4E09-8777-71AD311C7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2554715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C06F839-9C50-4D7B-AC0F-3EF6743ABB6F}"/>
              </a:ext>
            </a:extLst>
          </p:cNvPr>
          <p:cNvSpPr/>
          <p:nvPr/>
        </p:nvSpPr>
        <p:spPr bwMode="auto">
          <a:xfrm>
            <a:off x="477796" y="2413913"/>
            <a:ext cx="5055475" cy="10832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146302" rIns="91438" bIns="146302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Image Cache</a:t>
            </a: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IMAGE ID     REPOSITORY                          TAG    SIZE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382381-F01E-4CF2-AFC6-88D1E20277A3}"/>
              </a:ext>
            </a:extLst>
          </p:cNvPr>
          <p:cNvSpPr/>
          <p:nvPr/>
        </p:nvSpPr>
        <p:spPr bwMode="auto">
          <a:xfrm>
            <a:off x="142834" y="1475768"/>
            <a:ext cx="5611543" cy="5340357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Win Layer 2">
            <a:extLst>
              <a:ext uri="{FF2B5EF4-FFF2-40B4-BE49-F238E27FC236}">
                <a16:creationId xmlns:a16="http://schemas.microsoft.com/office/drawing/2014/main" id="{396F764F-53A3-4B96-BA04-98438B8EEE2E}"/>
              </a:ext>
            </a:extLst>
          </p:cNvPr>
          <p:cNvSpPr/>
          <p:nvPr/>
        </p:nvSpPr>
        <p:spPr>
          <a:xfrm>
            <a:off x="605119" y="406290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sha256:cf4ecb49238476635f551fe11987ae4c3</a:t>
            </a:r>
          </a:p>
        </p:txBody>
      </p:sp>
      <p:sp>
        <p:nvSpPr>
          <p:cNvPr id="127" name="Win Layer1">
            <a:extLst>
              <a:ext uri="{FF2B5EF4-FFF2-40B4-BE49-F238E27FC236}">
                <a16:creationId xmlns:a16="http://schemas.microsoft.com/office/drawing/2014/main" id="{36B375F4-3262-4965-A200-13335BEBF85A}"/>
              </a:ext>
            </a:extLst>
          </p:cNvPr>
          <p:cNvSpPr/>
          <p:nvPr/>
        </p:nvSpPr>
        <p:spPr>
          <a:xfrm>
            <a:off x="605119" y="428887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sha256:e41864ee12411ff073f0a58417cf7e160</a:t>
            </a:r>
          </a:p>
          <a:p>
            <a:pPr defTabSz="914554"/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7D07777-82FE-4054-975A-43F13F1499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" y="1511940"/>
            <a:ext cx="1134150" cy="756100"/>
          </a:xfrm>
          <a:prstGeom prst="rect">
            <a:avLst/>
          </a:prstGeom>
        </p:spPr>
      </p:pic>
      <p:pic>
        <p:nvPicPr>
          <p:cNvPr id="100" name="Picture 6" descr="Image result for shipping manifest icon">
            <a:extLst>
              <a:ext uri="{FF2B5EF4-FFF2-40B4-BE49-F238E27FC236}">
                <a16:creationId xmlns:a16="http://schemas.microsoft.com/office/drawing/2014/main" id="{EA9506AD-22BD-455E-B84A-C27000C52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7ED0F0-DE00-4F07-AADA-997BBC8983F8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0E07566-C750-4E56-8AA6-052072BCD6D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A3F9654-74AD-4ADD-BFB1-7BCD44952855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4F6752A-ED50-491D-B141-8AADF2660890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2B11D02-C5F3-4E6C-BB62-D4BF5D3A29FB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E43F6EC-7648-4766-B23E-0103033E3514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02203E-1D72-4893-8B7C-DBD118D8E215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Win Layer1">
            <a:extLst>
              <a:ext uri="{FF2B5EF4-FFF2-40B4-BE49-F238E27FC236}">
                <a16:creationId xmlns:a16="http://schemas.microsoft.com/office/drawing/2014/main" id="{54F667BE-81FC-43EE-A3CD-6CD2B4F47138}"/>
              </a:ext>
            </a:extLst>
          </p:cNvPr>
          <p:cNvSpPr/>
          <p:nvPr/>
        </p:nvSpPr>
        <p:spPr>
          <a:xfrm>
            <a:off x="605119" y="451484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sha256:85bef57c324acc96f7067488d35b7e3c1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5014C28-5A2D-45BF-A059-BABF0558E764}"/>
              </a:ext>
            </a:extLst>
          </p:cNvPr>
          <p:cNvSpPr/>
          <p:nvPr/>
        </p:nvSpPr>
        <p:spPr bwMode="auto">
          <a:xfrm>
            <a:off x="5708425" y="2240910"/>
            <a:ext cx="2818284" cy="1204464"/>
          </a:xfrm>
          <a:prstGeom prst="wedgeRectCallout">
            <a:avLst>
              <a:gd name="adj1" fmla="val 44467"/>
              <a:gd name="adj2" fmla="val -86179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List of layer ID’s representing the entire thing</a:t>
            </a: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6B285892-7004-4934-B4F1-D99ABEB21578}"/>
              </a:ext>
            </a:extLst>
          </p:cNvPr>
          <p:cNvSpPr/>
          <p:nvPr/>
        </p:nvSpPr>
        <p:spPr bwMode="auto">
          <a:xfrm>
            <a:off x="5688247" y="3155737"/>
            <a:ext cx="2818284" cy="597351"/>
          </a:xfrm>
          <a:prstGeom prst="wedgeRectCallout">
            <a:avLst>
              <a:gd name="adj1" fmla="val 49778"/>
              <a:gd name="adj2" fmla="val -21021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Layers Please: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CE5756CF-C203-4778-84F0-04DFB6B4AB17}"/>
              </a:ext>
            </a:extLst>
          </p:cNvPr>
          <p:cNvSpPr/>
          <p:nvPr/>
        </p:nvSpPr>
        <p:spPr bwMode="auto">
          <a:xfrm>
            <a:off x="5733265" y="2083034"/>
            <a:ext cx="2829610" cy="801088"/>
          </a:xfrm>
          <a:prstGeom prst="wedgeRectCallout">
            <a:avLst>
              <a:gd name="adj1" fmla="val 43279"/>
              <a:gd name="adj2" fmla="val -14236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Pull: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 want this “thing”, </a:t>
            </a:r>
          </a:p>
        </p:txBody>
      </p:sp>
      <p:grpSp>
        <p:nvGrpSpPr>
          <p:cNvPr id="58" name="Authentication">
            <a:extLst>
              <a:ext uri="{FF2B5EF4-FFF2-40B4-BE49-F238E27FC236}">
                <a16:creationId xmlns:a16="http://schemas.microsoft.com/office/drawing/2014/main" id="{D67627DA-DB97-4596-84D9-B9B78887CE7E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70BE7A8F-ACE6-44BF-9383-143F809F57D9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2" descr="See the source image">
              <a:extLst>
                <a:ext uri="{FF2B5EF4-FFF2-40B4-BE49-F238E27FC236}">
                  <a16:creationId xmlns:a16="http://schemas.microsoft.com/office/drawing/2014/main" id="{E7C7F4BD-1031-4E73-8D50-5C5F168E2C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Cache">
            <a:extLst>
              <a:ext uri="{FF2B5EF4-FFF2-40B4-BE49-F238E27FC236}">
                <a16:creationId xmlns:a16="http://schemas.microsoft.com/office/drawing/2014/main" id="{0FE8F3FC-CA0B-4BF0-9CB2-6B6F6E4E7EF5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73" name="REST API">
              <a:extLst>
                <a:ext uri="{FF2B5EF4-FFF2-40B4-BE49-F238E27FC236}">
                  <a16:creationId xmlns:a16="http://schemas.microsoft.com/office/drawing/2014/main" id="{D4791138-BFD8-4AB7-88FB-BC411828C358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lowchart: Magnetic Disk 73">
              <a:extLst>
                <a:ext uri="{FF2B5EF4-FFF2-40B4-BE49-F238E27FC236}">
                  <a16:creationId xmlns:a16="http://schemas.microsoft.com/office/drawing/2014/main" id="{998B1D30-3384-4666-AF4A-2D729B6286D5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15D81B7-7AC9-4F31-90B4-65580FBEEC24}"/>
              </a:ext>
            </a:extLst>
          </p:cNvPr>
          <p:cNvSpPr/>
          <p:nvPr/>
        </p:nvSpPr>
        <p:spPr>
          <a:xfrm>
            <a:off x="476268" y="3043629"/>
            <a:ext cx="5033888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694950fbcb3f hello-world                         latest 1.2 GB</a:t>
            </a:r>
          </a:p>
        </p:txBody>
      </p: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215E769E-B6A3-4CDB-BF38-44609DC5D53A}"/>
              </a:ext>
            </a:extLst>
          </p:cNvPr>
          <p:cNvSpPr/>
          <p:nvPr/>
        </p:nvSpPr>
        <p:spPr bwMode="auto">
          <a:xfrm>
            <a:off x="3172438" y="2334984"/>
            <a:ext cx="2410994" cy="1083215"/>
          </a:xfrm>
          <a:prstGeom prst="wedgeRectCallout">
            <a:avLst>
              <a:gd name="adj1" fmla="val 9262"/>
              <a:gd name="adj2" fmla="val 8870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What layers do I already have? </a:t>
            </a:r>
          </a:p>
        </p:txBody>
      </p:sp>
    </p:spTree>
    <p:extLst>
      <p:ext uri="{BB962C8B-B14F-4D97-AF65-F5344CB8AC3E}">
        <p14:creationId xmlns:p14="http://schemas.microsoft.com/office/powerpoint/2010/main" val="186693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26" grpId="0" animBg="1"/>
      <p:bldP spid="127" grpId="0" animBg="1"/>
      <p:bldP spid="59" grpId="0" animBg="1"/>
      <p:bldP spid="2" grpId="0" animBg="1"/>
      <p:bldP spid="2" grpId="1" animBg="1"/>
      <p:bldP spid="69" grpId="0" animBg="1"/>
      <p:bldP spid="69" grpId="1" animBg="1"/>
      <p:bldP spid="61" grpId="0" animBg="1"/>
      <p:bldP spid="61" grpId="1" animBg="1"/>
      <p:bldP spid="7" grpId="0" animBg="1"/>
      <p:bldP spid="67" grpId="0" animBg="1"/>
      <p:bldP spid="6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BDA57A-71B6-496C-A1E9-24DF3E87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374"/>
            <a:ext cx="7229475" cy="87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OCI Image: </a:t>
            </a:r>
            <a:r>
              <a:rPr lang="en-US" dirty="0"/>
              <a:t>an ordinal collection of layers, where each layer overlays the previous contents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3B11E38-63C5-4E1C-BECA-415E2D8FDA13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B4C70F-A63A-41A1-BED5-32A55FA07961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3EA9389-69BF-4086-811E-AEB24A3F3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7B95207-C0F9-418F-B73E-76355FD8CDDE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F1B884-5113-4119-AF5B-6382DE0ADE87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1C3341-FFAE-43ED-BE60-EA35795FF826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pic>
        <p:nvPicPr>
          <p:cNvPr id="29" name="Picture 6" descr="Image result for shipping manifest icon">
            <a:extLst>
              <a:ext uri="{FF2B5EF4-FFF2-40B4-BE49-F238E27FC236}">
                <a16:creationId xmlns:a16="http://schemas.microsoft.com/office/drawing/2014/main" id="{FF7A965B-2CCA-4A94-8417-7BD1782F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0911AE7-6E66-4AB4-A164-2EA080AC3472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296210-37B3-42A7-8126-F0321267319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66DE90-8F6B-46A9-A012-2F3B3456BDB0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91576D-376A-4ECB-90BA-9CEA001BA17E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683FCE-B9A1-42C4-AC6E-D657714B02C7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953F3-C3AF-40D4-8B1E-1B4FEC5AADCE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8CFFE-5A92-44B8-B646-14D17E0F11F9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ST API">
            <a:extLst>
              <a:ext uri="{FF2B5EF4-FFF2-40B4-BE49-F238E27FC236}">
                <a16:creationId xmlns:a16="http://schemas.microsoft.com/office/drawing/2014/main" id="{831B8BAD-DB7E-442B-B2AC-D6CB5D901C27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38" name="Authentication">
            <a:extLst>
              <a:ext uri="{FF2B5EF4-FFF2-40B4-BE49-F238E27FC236}">
                <a16:creationId xmlns:a16="http://schemas.microsoft.com/office/drawing/2014/main" id="{FBA531FA-4B9C-433C-9CA2-8BD38848660D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08F69534-DCF2-46C2-B69D-F18124506D21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Picture 2" descr="See the source image">
              <a:extLst>
                <a:ext uri="{FF2B5EF4-FFF2-40B4-BE49-F238E27FC236}">
                  <a16:creationId xmlns:a16="http://schemas.microsoft.com/office/drawing/2014/main" id="{BC8923A0-B57E-47D5-8B85-B601920772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Storage">
            <a:extLst>
              <a:ext uri="{FF2B5EF4-FFF2-40B4-BE49-F238E27FC236}">
                <a16:creationId xmlns:a16="http://schemas.microsoft.com/office/drawing/2014/main" id="{8DFCCFEA-BAEE-41BD-A33D-3E518F9E56BD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815BA1F2-F0CD-4A63-B927-DE55CFA5870A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1113BD7-4A1E-426B-BFD7-38A85BAC3CB7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6F165A-DA64-401E-880A-BA08AE63291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See the source image">
                <a:extLst>
                  <a:ext uri="{FF2B5EF4-FFF2-40B4-BE49-F238E27FC236}">
                    <a16:creationId xmlns:a16="http://schemas.microsoft.com/office/drawing/2014/main" id="{F08B9828-0A2D-432B-8B88-7802339C7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6" name="Cache">
            <a:extLst>
              <a:ext uri="{FF2B5EF4-FFF2-40B4-BE49-F238E27FC236}">
                <a16:creationId xmlns:a16="http://schemas.microsoft.com/office/drawing/2014/main" id="{3FC18178-D6E2-4581-9207-5478A0B973DE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47" name="REST API">
              <a:extLst>
                <a:ext uri="{FF2B5EF4-FFF2-40B4-BE49-F238E27FC236}">
                  <a16:creationId xmlns:a16="http://schemas.microsoft.com/office/drawing/2014/main" id="{A8B3955C-EB86-4F4B-9230-31F52B152F74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Magnetic Disk 47">
              <a:extLst>
                <a:ext uri="{FF2B5EF4-FFF2-40B4-BE49-F238E27FC236}">
                  <a16:creationId xmlns:a16="http://schemas.microsoft.com/office/drawing/2014/main" id="{3D7BD673-BE41-4EFC-B883-96CE67A355CC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56" name="Image Manifest">
            <a:extLst>
              <a:ext uri="{FF2B5EF4-FFF2-40B4-BE49-F238E27FC236}">
                <a16:creationId xmlns:a16="http://schemas.microsoft.com/office/drawing/2014/main" id="{A2354B15-E893-4993-9003-D3DA95FF644D}"/>
              </a:ext>
            </a:extLst>
          </p:cNvPr>
          <p:cNvSpPr/>
          <p:nvPr/>
        </p:nvSpPr>
        <p:spPr>
          <a:xfrm>
            <a:off x="2076450" y="2959484"/>
            <a:ext cx="2714625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1AC3AF91-9AEB-40BF-98C1-F0A850A2A728}"/>
              </a:ext>
            </a:extLst>
          </p:cNvPr>
          <p:cNvSpPr/>
          <p:nvPr/>
        </p:nvSpPr>
        <p:spPr>
          <a:xfrm>
            <a:off x="1028700" y="2959484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58" name="Picture 2" descr="See the source image">
            <a:extLst>
              <a:ext uri="{FF2B5EF4-FFF2-40B4-BE49-F238E27FC236}">
                <a16:creationId xmlns:a16="http://schemas.microsoft.com/office/drawing/2014/main" id="{DA6E6779-3F38-4E06-B5CE-FE2671C5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752594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fig">
            <a:extLst>
              <a:ext uri="{FF2B5EF4-FFF2-40B4-BE49-F238E27FC236}">
                <a16:creationId xmlns:a16="http://schemas.microsoft.com/office/drawing/2014/main" id="{E292A039-A113-4D89-AC3B-FC83ED76196D}"/>
              </a:ext>
            </a:extLst>
          </p:cNvPr>
          <p:cNvSpPr/>
          <p:nvPr/>
        </p:nvSpPr>
        <p:spPr>
          <a:xfrm>
            <a:off x="2352675" y="3649225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60" name="Layers []">
            <a:extLst>
              <a:ext uri="{FF2B5EF4-FFF2-40B4-BE49-F238E27FC236}">
                <a16:creationId xmlns:a16="http://schemas.microsoft.com/office/drawing/2014/main" id="{61717086-0221-427D-AA64-CF4EFD4A45C2}"/>
              </a:ext>
            </a:extLst>
          </p:cNvPr>
          <p:cNvSpPr/>
          <p:nvPr/>
        </p:nvSpPr>
        <p:spPr>
          <a:xfrm>
            <a:off x="2352675" y="4108014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61" name="Layers - Blob Storage">
            <a:extLst>
              <a:ext uri="{FF2B5EF4-FFF2-40B4-BE49-F238E27FC236}">
                <a16:creationId xmlns:a16="http://schemas.microsoft.com/office/drawing/2014/main" id="{0AEAF276-5CA7-4764-BC4B-10E8FC2D1E5C}"/>
              </a:ext>
            </a:extLst>
          </p:cNvPr>
          <p:cNvSpPr/>
          <p:nvPr/>
        </p:nvSpPr>
        <p:spPr>
          <a:xfrm>
            <a:off x="2076449" y="4834759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62" name="LayerA">
            <a:extLst>
              <a:ext uri="{FF2B5EF4-FFF2-40B4-BE49-F238E27FC236}">
                <a16:creationId xmlns:a16="http://schemas.microsoft.com/office/drawing/2014/main" id="{5C7E18F0-3F4A-45DB-ADF8-667D3A504D53}"/>
              </a:ext>
            </a:extLst>
          </p:cNvPr>
          <p:cNvSpPr/>
          <p:nvPr/>
        </p:nvSpPr>
        <p:spPr>
          <a:xfrm>
            <a:off x="2176462" y="5440365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A</a:t>
            </a:r>
          </a:p>
        </p:txBody>
      </p:sp>
      <p:sp>
        <p:nvSpPr>
          <p:cNvPr id="63" name="LayberB">
            <a:extLst>
              <a:ext uri="{FF2B5EF4-FFF2-40B4-BE49-F238E27FC236}">
                <a16:creationId xmlns:a16="http://schemas.microsoft.com/office/drawing/2014/main" id="{C46B5BEE-EF4B-4962-B095-9F775E6713F4}"/>
              </a:ext>
            </a:extLst>
          </p:cNvPr>
          <p:cNvSpPr/>
          <p:nvPr/>
        </p:nvSpPr>
        <p:spPr>
          <a:xfrm>
            <a:off x="2176462" y="5863432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B</a:t>
            </a:r>
          </a:p>
        </p:txBody>
      </p:sp>
      <p:sp>
        <p:nvSpPr>
          <p:cNvPr id="64" name="Layer...">
            <a:extLst>
              <a:ext uri="{FF2B5EF4-FFF2-40B4-BE49-F238E27FC236}">
                <a16:creationId xmlns:a16="http://schemas.microsoft.com/office/drawing/2014/main" id="{3E98968B-9CF1-4A11-9AC9-43F391A1A744}"/>
              </a:ext>
            </a:extLst>
          </p:cNvPr>
          <p:cNvSpPr/>
          <p:nvPr/>
        </p:nvSpPr>
        <p:spPr>
          <a:xfrm>
            <a:off x="2176462" y="6286499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16048F-D21C-4ACC-A63B-B593E29541C4}"/>
              </a:ext>
            </a:extLst>
          </p:cNvPr>
          <p:cNvSpPr/>
          <p:nvPr/>
        </p:nvSpPr>
        <p:spPr>
          <a:xfrm>
            <a:off x="6121364" y="5566082"/>
            <a:ext cx="607063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prstClr val="black"/>
                </a:solidFill>
              </a:rPr>
              <a:t>Layer</a:t>
            </a:r>
            <a:r>
              <a:rPr lang="en-US" sz="2800" dirty="0">
                <a:solidFill>
                  <a:prstClr val="black"/>
                </a:solidFill>
              </a:rPr>
              <a:t>: each layer is a </a:t>
            </a:r>
            <a:r>
              <a:rPr lang="en-US" sz="2800" dirty="0" err="1">
                <a:solidFill>
                  <a:prstClr val="black"/>
                </a:solidFill>
              </a:rPr>
              <a:t>tarball</a:t>
            </a:r>
            <a:r>
              <a:rPr lang="en-US" sz="2800" dirty="0">
                <a:solidFill>
                  <a:prstClr val="black"/>
                </a:solidFill>
              </a:rPr>
              <a:t> of the files</a:t>
            </a:r>
          </a:p>
        </p:txBody>
      </p:sp>
      <p:grpSp>
        <p:nvGrpSpPr>
          <p:cNvPr id="8" name="Manifest Sample">
            <a:extLst>
              <a:ext uri="{FF2B5EF4-FFF2-40B4-BE49-F238E27FC236}">
                <a16:creationId xmlns:a16="http://schemas.microsoft.com/office/drawing/2014/main" id="{0CCF9F19-79BF-47E2-AE74-EDA5C43F1B3B}"/>
              </a:ext>
            </a:extLst>
          </p:cNvPr>
          <p:cNvGrpSpPr/>
          <p:nvPr/>
        </p:nvGrpSpPr>
        <p:grpSpPr>
          <a:xfrm>
            <a:off x="2076448" y="2508346"/>
            <a:ext cx="8296275" cy="4224336"/>
            <a:chOff x="2029044" y="2607538"/>
            <a:chExt cx="8296275" cy="4224336"/>
          </a:xfrm>
        </p:grpSpPr>
        <p:sp>
          <p:nvSpPr>
            <p:cNvPr id="67" name="Rectangle: Single Corner Snipped 66">
              <a:extLst>
                <a:ext uri="{FF2B5EF4-FFF2-40B4-BE49-F238E27FC236}">
                  <a16:creationId xmlns:a16="http://schemas.microsoft.com/office/drawing/2014/main" id="{81677035-BB1D-4E6F-BDF7-F0D5504E4E74}"/>
                </a:ext>
              </a:extLst>
            </p:cNvPr>
            <p:cNvSpPr/>
            <p:nvPr/>
          </p:nvSpPr>
          <p:spPr>
            <a:xfrm>
              <a:off x="2029044" y="2607538"/>
              <a:ext cx="8296275" cy="4224336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Image Manifest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schemaVersion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"application/vnd.oci.image.manifest.v1+json"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"config"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"application/vnd.oci.image.config.v1+json"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"size"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16078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"digest"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"sha256:bd698aa18aa02a2f083292b9448130a3afaa9a3e5fba24fc0aef7845c336b8ad"</a:t>
              </a:r>
              <a:endParaRPr lang="en-US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"layers"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[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"application/vnd.oci.image.layer.v1.tar+gzip"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"size"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23133155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"digest"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"sha256:9a1a13172ed974323f7c35153e8b23b8fa1c85355b6b26cc3127e640e45ef0aa"</a:t>
              </a:r>
              <a:endParaRPr lang="en-US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},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"application/vnd.oci.image.layer.v1.tar+gzip"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"size"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226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"digest"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"sha256:5094d5d656a95c6aa92f5f2adc56a794564b1e340bc4065db2947d7ce0c1a394"</a:t>
              </a:r>
              <a:endParaRPr lang="en-US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]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6F943B0-9A06-4AF3-8C33-468CBD26A238}"/>
                </a:ext>
              </a:extLst>
            </p:cNvPr>
            <p:cNvSpPr txBox="1"/>
            <p:nvPr/>
          </p:nvSpPr>
          <p:spPr>
            <a:xfrm>
              <a:off x="5610444" y="2811243"/>
              <a:ext cx="381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Contest Addressable Manifest</a:t>
              </a:r>
            </a:p>
            <a:p>
              <a:r>
                <a:rPr lang="en-US" dirty="0"/>
                <a:t>Describes the collection of layers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568F588C-AC7B-45F0-AC3E-BE8364F6213F}"/>
              </a:ext>
            </a:extLst>
          </p:cNvPr>
          <p:cNvSpPr/>
          <p:nvPr/>
        </p:nvSpPr>
        <p:spPr>
          <a:xfrm>
            <a:off x="4689356" y="5339257"/>
            <a:ext cx="7343553" cy="1085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Layer</a:t>
            </a:r>
            <a:br>
              <a:rPr lang="en-US" sz="2800" b="1" dirty="0">
                <a:solidFill>
                  <a:srgbClr val="000000"/>
                </a:solidFill>
              </a:rPr>
            </a:br>
            <a:r>
              <a:rPr lang="en-US" sz="900" dirty="0" err="1">
                <a:solidFill>
                  <a:schemeClr val="tx1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href</a:t>
            </a:r>
            <a:r>
              <a:rPr lang="en-US" sz="900" dirty="0">
                <a:latin typeface="Lucida Console" panose="020B0609040504020204" pitchFamily="49" charset="0"/>
                <a:ea typeface="Calibri" panose="020F0502020204030204" pitchFamily="34" charset="0"/>
              </a:rPr>
              <a:t>="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https://managedteststore3.blob.core.windows.net/75a9eeebd1942155-7b07d607ec09477b99f12fc13fb77342-662c16123e//docker/registry/v2/blobs/sha256/75/75a9eeebd194.../</a:t>
            </a:r>
            <a:r>
              <a:rPr lang="en-US" sz="900" dirty="0" err="1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data?se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=2019-05-01T19%3A22%3A00Z&amp;amp;sig=vw7v2SVhGjtievmBs7....GGxdcoCg%3D&amp;amp;sp=</a:t>
            </a:r>
            <a:r>
              <a:rPr lang="en-US" sz="900" dirty="0" err="1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r&amp;amp;sr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=</a:t>
            </a:r>
            <a:r>
              <a:rPr lang="en-US" sz="900" dirty="0" err="1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b&amp;amp;sv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=2016-05-31&amp;amp;regid=7b07d607...77342</a:t>
            </a:r>
            <a:r>
              <a:rPr lang="en-US" sz="900" dirty="0">
                <a:latin typeface="Lucida Console" panose="020B0609040504020204" pitchFamily="49" charset="0"/>
                <a:ea typeface="Calibri" panose="020F0502020204030204" pitchFamily="34" charset="0"/>
              </a:rPr>
              <a:t>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F459A9-39E5-4692-8CCE-FBB7899A4192}"/>
              </a:ext>
            </a:extLst>
          </p:cNvPr>
          <p:cNvSpPr/>
          <p:nvPr/>
        </p:nvSpPr>
        <p:spPr>
          <a:xfrm>
            <a:off x="6196013" y="4967712"/>
            <a:ext cx="5995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GET demo42.azurecr.io/v2/hello-world/blobs/sha256:9a1a1…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C3B470-7C5E-4F96-8BB0-3D81D8F44501}"/>
              </a:ext>
            </a:extLst>
          </p:cNvPr>
          <p:cNvSpPr/>
          <p:nvPr/>
        </p:nvSpPr>
        <p:spPr>
          <a:xfrm>
            <a:off x="4452937" y="3604651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0F3126-83EC-4F59-B6E5-F8C0FF3EC405}"/>
              </a:ext>
            </a:extLst>
          </p:cNvPr>
          <p:cNvSpPr/>
          <p:nvPr/>
        </p:nvSpPr>
        <p:spPr>
          <a:xfrm>
            <a:off x="4534381" y="3941014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71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2" grpId="0"/>
      <p:bldP spid="72" grpId="1"/>
      <p:bldP spid="49" grpId="0" animBg="1"/>
      <p:bldP spid="49" grpId="1" animBg="1"/>
      <p:bldP spid="50" grpId="0" animBg="1"/>
      <p:bldP spid="5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7476CED9-460D-4A6A-8B34-457E845A7EAD}"/>
              </a:ext>
            </a:extLst>
          </p:cNvPr>
          <p:cNvSpPr/>
          <p:nvPr/>
        </p:nvSpPr>
        <p:spPr>
          <a:xfrm>
            <a:off x="2076450" y="2560902"/>
            <a:ext cx="2714625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BD4D247B-8E65-4D0F-AA50-9C69C4CFF28B}"/>
              </a:ext>
            </a:extLst>
          </p:cNvPr>
          <p:cNvSpPr/>
          <p:nvPr/>
        </p:nvSpPr>
        <p:spPr>
          <a:xfrm>
            <a:off x="1028700" y="2560902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83DBE211-BB88-4AD3-9903-4B7B642FC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354012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F63524-FE54-4226-83D9-3FA3E827DF97}"/>
              </a:ext>
            </a:extLst>
          </p:cNvPr>
          <p:cNvSpPr/>
          <p:nvPr/>
        </p:nvSpPr>
        <p:spPr>
          <a:xfrm>
            <a:off x="2352675" y="3250643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5A319C-C1DD-43B3-83E3-97B0FA0AE3F8}"/>
              </a:ext>
            </a:extLst>
          </p:cNvPr>
          <p:cNvSpPr/>
          <p:nvPr/>
        </p:nvSpPr>
        <p:spPr>
          <a:xfrm>
            <a:off x="2352675" y="3709432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A012ABB2-3CF8-4939-B300-01CFD5402355}"/>
              </a:ext>
            </a:extLst>
          </p:cNvPr>
          <p:cNvSpPr/>
          <p:nvPr/>
        </p:nvSpPr>
        <p:spPr>
          <a:xfrm>
            <a:off x="2076449" y="4436177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32D342-231B-44F8-9FF2-31425325A886}"/>
              </a:ext>
            </a:extLst>
          </p:cNvPr>
          <p:cNvSpPr/>
          <p:nvPr/>
        </p:nvSpPr>
        <p:spPr>
          <a:xfrm>
            <a:off x="2176462" y="5041783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EC77EB-F80F-46F6-A6C4-AF5C7ABA4B37}"/>
              </a:ext>
            </a:extLst>
          </p:cNvPr>
          <p:cNvSpPr/>
          <p:nvPr/>
        </p:nvSpPr>
        <p:spPr>
          <a:xfrm>
            <a:off x="2176462" y="5464850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D7B433-7C8C-4161-9D17-DED4A3D58A3D}"/>
              </a:ext>
            </a:extLst>
          </p:cNvPr>
          <p:cNvSpPr/>
          <p:nvPr/>
        </p:nvSpPr>
        <p:spPr>
          <a:xfrm>
            <a:off x="2176462" y="5887917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…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9A8A815-91B5-445B-918F-21BF7E0C8C52}"/>
              </a:ext>
            </a:extLst>
          </p:cNvPr>
          <p:cNvGrpSpPr/>
          <p:nvPr/>
        </p:nvGrpSpPr>
        <p:grpSpPr>
          <a:xfrm>
            <a:off x="3743325" y="365125"/>
            <a:ext cx="3762375" cy="1558925"/>
            <a:chOff x="3743325" y="365125"/>
            <a:chExt cx="3762375" cy="1558925"/>
          </a:xfrm>
        </p:grpSpPr>
        <p:sp>
          <p:nvSpPr>
            <p:cNvPr id="14" name="Rectangle: Single Corner Snipped 13">
              <a:extLst>
                <a:ext uri="{FF2B5EF4-FFF2-40B4-BE49-F238E27FC236}">
                  <a16:creationId xmlns:a16="http://schemas.microsoft.com/office/drawing/2014/main" id="{A6CE9EEA-4384-4C7F-9B0C-C2EB190BAA88}"/>
                </a:ext>
              </a:extLst>
            </p:cNvPr>
            <p:cNvSpPr/>
            <p:nvPr/>
          </p:nvSpPr>
          <p:spPr>
            <a:xfrm>
              <a:off x="4791075" y="365125"/>
              <a:ext cx="2714625" cy="15589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Image Index</a:t>
              </a: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00212A0D-8FBE-4473-8FA1-C1828599D9D3}"/>
                </a:ext>
              </a:extLst>
            </p:cNvPr>
            <p:cNvSpPr/>
            <p:nvPr/>
          </p:nvSpPr>
          <p:spPr>
            <a:xfrm>
              <a:off x="3743325" y="365125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&lt;-&gt;</a:t>
              </a:r>
              <a:br>
                <a:rPr lang="en-US" dirty="0"/>
              </a:br>
              <a:r>
                <a:rPr lang="en-US" sz="1400" dirty="0"/>
                <a:t>REST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BF3304-32BC-4610-9370-E79F1E2BF390}"/>
                </a:ext>
              </a:extLst>
            </p:cNvPr>
            <p:cNvSpPr/>
            <p:nvPr/>
          </p:nvSpPr>
          <p:spPr>
            <a:xfrm>
              <a:off x="5067300" y="1027906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Manifests[]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BA44BAE-B6D8-479B-AE52-DB71C7087608}"/>
                </a:ext>
              </a:extLst>
            </p:cNvPr>
            <p:cNvSpPr/>
            <p:nvPr/>
          </p:nvSpPr>
          <p:spPr>
            <a:xfrm>
              <a:off x="5067300" y="1456490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Platform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A12DD4-225D-43CA-84EF-D88592C1230B}"/>
              </a:ext>
            </a:extLst>
          </p:cNvPr>
          <p:cNvGrpSpPr/>
          <p:nvPr/>
        </p:nvGrpSpPr>
        <p:grpSpPr>
          <a:xfrm>
            <a:off x="6715125" y="2560902"/>
            <a:ext cx="3762375" cy="1828800"/>
            <a:chOff x="6715125" y="2514600"/>
            <a:chExt cx="3762375" cy="1828800"/>
          </a:xfrm>
        </p:grpSpPr>
        <p:sp>
          <p:nvSpPr>
            <p:cNvPr id="21" name="Rectangle: Single Corner Snipped 20">
              <a:extLst>
                <a:ext uri="{FF2B5EF4-FFF2-40B4-BE49-F238E27FC236}">
                  <a16:creationId xmlns:a16="http://schemas.microsoft.com/office/drawing/2014/main" id="{17EB862E-80E2-417E-BECB-5BD2CA422595}"/>
                </a:ext>
              </a:extLst>
            </p:cNvPr>
            <p:cNvSpPr/>
            <p:nvPr/>
          </p:nvSpPr>
          <p:spPr>
            <a:xfrm>
              <a:off x="7762875" y="2514600"/>
              <a:ext cx="2714625" cy="1828800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Image Manifest</a:t>
              </a: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9B5F4B88-E864-418D-80F8-DCAEE3E807A7}"/>
                </a:ext>
              </a:extLst>
            </p:cNvPr>
            <p:cNvSpPr/>
            <p:nvPr/>
          </p:nvSpPr>
          <p:spPr>
            <a:xfrm>
              <a:off x="6715125" y="2514600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&lt;-&gt;</a:t>
              </a:r>
              <a:br>
                <a:rPr lang="en-US" dirty="0"/>
              </a:br>
              <a:r>
                <a:rPr lang="en-US" sz="1400" dirty="0"/>
                <a:t>REST</a:t>
              </a:r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B6A1A1-9F8D-4A39-95C5-BA4F8EE97A4B}"/>
                </a:ext>
              </a:extLst>
            </p:cNvPr>
            <p:cNvSpPr/>
            <p:nvPr/>
          </p:nvSpPr>
          <p:spPr>
            <a:xfrm>
              <a:off x="8039100" y="3204341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FC8EE3-84E4-4402-A7AF-1D4BB6B0C043}"/>
                </a:ext>
              </a:extLst>
            </p:cNvPr>
            <p:cNvSpPr/>
            <p:nvPr/>
          </p:nvSpPr>
          <p:spPr>
            <a:xfrm>
              <a:off x="8039100" y="3663130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Layers[]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22219A-FE87-4EF0-86D9-B47F9AC6A2D5}"/>
              </a:ext>
            </a:extLst>
          </p:cNvPr>
          <p:cNvGrpSpPr/>
          <p:nvPr/>
        </p:nvGrpSpPr>
        <p:grpSpPr>
          <a:xfrm>
            <a:off x="6696075" y="4354012"/>
            <a:ext cx="5086350" cy="2006214"/>
            <a:chOff x="6696075" y="4752594"/>
            <a:chExt cx="5086350" cy="2006214"/>
          </a:xfrm>
        </p:grpSpPr>
        <p:pic>
          <p:nvPicPr>
            <p:cNvPr id="23" name="Picture 2" descr="See the source image">
              <a:extLst>
                <a:ext uri="{FF2B5EF4-FFF2-40B4-BE49-F238E27FC236}">
                  <a16:creationId xmlns:a16="http://schemas.microsoft.com/office/drawing/2014/main" id="{8110E144-0799-48C4-AC1A-82020DAC7B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075" y="4752594"/>
              <a:ext cx="876300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580F0C5E-C1FE-419A-A2B8-4554D192DA06}"/>
                </a:ext>
              </a:extLst>
            </p:cNvPr>
            <p:cNvSpPr/>
            <p:nvPr/>
          </p:nvSpPr>
          <p:spPr>
            <a:xfrm>
              <a:off x="7762874" y="4834759"/>
              <a:ext cx="4019551" cy="1924049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Layers – Blob Storage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8A316C0-8C75-4DE4-9656-81AB11FAB1CE}"/>
                </a:ext>
              </a:extLst>
            </p:cNvPr>
            <p:cNvSpPr/>
            <p:nvPr/>
          </p:nvSpPr>
          <p:spPr>
            <a:xfrm>
              <a:off x="7862887" y="5440365"/>
              <a:ext cx="3252788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 A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5937ED-930E-4DD3-B586-B61AD997A4E7}"/>
                </a:ext>
              </a:extLst>
            </p:cNvPr>
            <p:cNvSpPr/>
            <p:nvPr/>
          </p:nvSpPr>
          <p:spPr>
            <a:xfrm>
              <a:off x="7862887" y="5863432"/>
              <a:ext cx="3252788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 B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26B8471-5552-438D-8339-F35C598F8F32}"/>
                </a:ext>
              </a:extLst>
            </p:cNvPr>
            <p:cNvSpPr/>
            <p:nvPr/>
          </p:nvSpPr>
          <p:spPr>
            <a:xfrm>
              <a:off x="7862887" y="6286499"/>
              <a:ext cx="3252788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 …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6C03A84-CAD0-459C-A395-972E645A4F95}"/>
              </a:ext>
            </a:extLst>
          </p:cNvPr>
          <p:cNvSpPr/>
          <p:nvPr/>
        </p:nvSpPr>
        <p:spPr>
          <a:xfrm>
            <a:off x="2162174" y="1965887"/>
            <a:ext cx="226695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88D87C-7A59-4CC8-B41B-D79364EA0535}"/>
              </a:ext>
            </a:extLst>
          </p:cNvPr>
          <p:cNvSpPr/>
          <p:nvPr/>
        </p:nvSpPr>
        <p:spPr>
          <a:xfrm>
            <a:off x="7862887" y="1969150"/>
            <a:ext cx="226695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“windows"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95B98F-4EAE-4B12-BFA2-32BE36C3C3EE}"/>
              </a:ext>
            </a:extLst>
          </p:cNvPr>
          <p:cNvCxnSpPr>
            <a:cxnSpLocks/>
            <a:stCxn id="14" idx="1"/>
            <a:endCxn id="30" idx="3"/>
          </p:cNvCxnSpPr>
          <p:nvPr/>
        </p:nvCxnSpPr>
        <p:spPr>
          <a:xfrm flipH="1">
            <a:off x="4429125" y="1924050"/>
            <a:ext cx="1719263" cy="330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0A236F-FEAE-44F8-8686-276EBEC2CB9B}"/>
              </a:ext>
            </a:extLst>
          </p:cNvPr>
          <p:cNvCxnSpPr>
            <a:cxnSpLocks/>
            <a:stCxn id="14" idx="1"/>
            <a:endCxn id="31" idx="1"/>
          </p:cNvCxnSpPr>
          <p:nvPr/>
        </p:nvCxnSpPr>
        <p:spPr>
          <a:xfrm>
            <a:off x="6148388" y="1924050"/>
            <a:ext cx="1714499" cy="3336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D2FCCD-1EED-4C4C-AA77-D79E06C84A67}"/>
              </a:ext>
            </a:extLst>
          </p:cNvPr>
          <p:cNvCxnSpPr/>
          <p:nvPr/>
        </p:nvCxnSpPr>
        <p:spPr>
          <a:xfrm>
            <a:off x="6324600" y="2098084"/>
            <a:ext cx="0" cy="436133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CA471E46-F2B1-44BD-8A18-F47B84E5385B}"/>
              </a:ext>
            </a:extLst>
          </p:cNvPr>
          <p:cNvSpPr/>
          <p:nvPr/>
        </p:nvSpPr>
        <p:spPr>
          <a:xfrm>
            <a:off x="5529263" y="1669164"/>
            <a:ext cx="5443537" cy="408261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Index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"application/vnd.oci.image.index.v1+json"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"manifests"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"sha256:33c5d954c76495826126178ded2113d1ada0a..."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amd64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“windows"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00486247-6635-4342-898C-E76E88B1B5C1}"/>
              </a:ext>
            </a:extLst>
          </p:cNvPr>
          <p:cNvSpPr txBox="1">
            <a:spLocks/>
          </p:cNvSpPr>
          <p:nvPr/>
        </p:nvSpPr>
        <p:spPr>
          <a:xfrm>
            <a:off x="7629524" y="439307"/>
            <a:ext cx="4562476" cy="876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 optional</a:t>
            </a:r>
            <a:br>
              <a:rPr lang="en-US" dirty="0"/>
            </a:br>
            <a:r>
              <a:rPr lang="en-US" dirty="0"/>
              <a:t>	 collection of manifests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570CE1-80B6-4C51-B247-F79E2A278932}"/>
              </a:ext>
            </a:extLst>
          </p:cNvPr>
          <p:cNvSpPr/>
          <p:nvPr/>
        </p:nvSpPr>
        <p:spPr>
          <a:xfrm>
            <a:off x="7923015" y="2757049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09F845-1A49-4284-B736-7A892BFCC762}"/>
              </a:ext>
            </a:extLst>
          </p:cNvPr>
          <p:cNvSpPr/>
          <p:nvPr/>
        </p:nvSpPr>
        <p:spPr>
          <a:xfrm>
            <a:off x="8059469" y="3227976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37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4" grpId="0" animBg="1"/>
      <p:bldP spid="34" grpId="1" animBg="1"/>
      <p:bldP spid="36" grpId="0"/>
      <p:bldP spid="37" grpId="0" animBg="1"/>
      <p:bldP spid="37" grpId="1" animBg="1"/>
      <p:bldP spid="41" grpId="0" animBg="1"/>
      <p:bldP spid="4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mage Manifest">
            <a:extLst>
              <a:ext uri="{FF2B5EF4-FFF2-40B4-BE49-F238E27FC236}">
                <a16:creationId xmlns:a16="http://schemas.microsoft.com/office/drawing/2014/main" id="{A2354B15-E893-4993-9003-D3DA95FF644D}"/>
              </a:ext>
            </a:extLst>
          </p:cNvPr>
          <p:cNvSpPr/>
          <p:nvPr/>
        </p:nvSpPr>
        <p:spPr>
          <a:xfrm>
            <a:off x="2076450" y="2959484"/>
            <a:ext cx="2837177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1" name="Image Manifest">
            <a:extLst>
              <a:ext uri="{FF2B5EF4-FFF2-40B4-BE49-F238E27FC236}">
                <a16:creationId xmlns:a16="http://schemas.microsoft.com/office/drawing/2014/main" id="{78BD5866-EE37-43EB-9453-E8B4AB32AF8A}"/>
              </a:ext>
            </a:extLst>
          </p:cNvPr>
          <p:cNvSpPr/>
          <p:nvPr/>
        </p:nvSpPr>
        <p:spPr>
          <a:xfrm>
            <a:off x="2080312" y="2959484"/>
            <a:ext cx="2837177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rtlCol="0" anchor="t"/>
          <a:lstStyle/>
          <a:p>
            <a:r>
              <a:rPr lang="en-US" sz="2800" b="1" dirty="0">
                <a:solidFill>
                  <a:srgbClr val="0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Artifact </a:t>
            </a:r>
            <a:r>
              <a:rPr lang="en-US" sz="2800" b="1" dirty="0">
                <a:solidFill>
                  <a:srgbClr val="000000"/>
                </a:solidFill>
              </a:rPr>
              <a:t>Manifest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to Artifacts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B11E38-63C5-4E1C-BECA-415E2D8FDA13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B4C70F-A63A-41A1-BED5-32A55FA07961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3EA9389-69BF-4086-811E-AEB24A3F3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7B95207-C0F9-418F-B73E-76355FD8CDDE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F1B884-5113-4119-AF5B-6382DE0ADE87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1C3341-FFAE-43ED-BE60-EA35795FF826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pic>
        <p:nvPicPr>
          <p:cNvPr id="29" name="Picture 6" descr="Image result for shipping manifest icon">
            <a:extLst>
              <a:ext uri="{FF2B5EF4-FFF2-40B4-BE49-F238E27FC236}">
                <a16:creationId xmlns:a16="http://schemas.microsoft.com/office/drawing/2014/main" id="{FF7A965B-2CCA-4A94-8417-7BD1782F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0911AE7-6E66-4AB4-A164-2EA080AC3472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296210-37B3-42A7-8126-F0321267319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66DE90-8F6B-46A9-A012-2F3B3456BDB0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91576D-376A-4ECB-90BA-9CEA001BA17E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683FCE-B9A1-42C4-AC6E-D657714B02C7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953F3-C3AF-40D4-8B1E-1B4FEC5AADCE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8CFFE-5A92-44B8-B646-14D17E0F11F9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ST API">
            <a:extLst>
              <a:ext uri="{FF2B5EF4-FFF2-40B4-BE49-F238E27FC236}">
                <a16:creationId xmlns:a16="http://schemas.microsoft.com/office/drawing/2014/main" id="{831B8BAD-DB7E-442B-B2AC-D6CB5D901C27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38" name="Authentication">
            <a:extLst>
              <a:ext uri="{FF2B5EF4-FFF2-40B4-BE49-F238E27FC236}">
                <a16:creationId xmlns:a16="http://schemas.microsoft.com/office/drawing/2014/main" id="{FBA531FA-4B9C-433C-9CA2-8BD38848660D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08F69534-DCF2-46C2-B69D-F18124506D21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Picture 2" descr="See the source image">
              <a:extLst>
                <a:ext uri="{FF2B5EF4-FFF2-40B4-BE49-F238E27FC236}">
                  <a16:creationId xmlns:a16="http://schemas.microsoft.com/office/drawing/2014/main" id="{BC8923A0-B57E-47D5-8B85-B601920772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Storage">
            <a:extLst>
              <a:ext uri="{FF2B5EF4-FFF2-40B4-BE49-F238E27FC236}">
                <a16:creationId xmlns:a16="http://schemas.microsoft.com/office/drawing/2014/main" id="{8DFCCFEA-BAEE-41BD-A33D-3E518F9E56BD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815BA1F2-F0CD-4A63-B927-DE55CFA5870A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1113BD7-4A1E-426B-BFD7-38A85BAC3CB7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6F165A-DA64-401E-880A-BA08AE63291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See the source image">
                <a:extLst>
                  <a:ext uri="{FF2B5EF4-FFF2-40B4-BE49-F238E27FC236}">
                    <a16:creationId xmlns:a16="http://schemas.microsoft.com/office/drawing/2014/main" id="{F08B9828-0A2D-432B-8B88-7802339C7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6" name="Cache">
            <a:extLst>
              <a:ext uri="{FF2B5EF4-FFF2-40B4-BE49-F238E27FC236}">
                <a16:creationId xmlns:a16="http://schemas.microsoft.com/office/drawing/2014/main" id="{3FC18178-D6E2-4581-9207-5478A0B973DE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47" name="REST API">
              <a:extLst>
                <a:ext uri="{FF2B5EF4-FFF2-40B4-BE49-F238E27FC236}">
                  <a16:creationId xmlns:a16="http://schemas.microsoft.com/office/drawing/2014/main" id="{A8B3955C-EB86-4F4B-9230-31F52B152F74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Magnetic Disk 47">
              <a:extLst>
                <a:ext uri="{FF2B5EF4-FFF2-40B4-BE49-F238E27FC236}">
                  <a16:creationId xmlns:a16="http://schemas.microsoft.com/office/drawing/2014/main" id="{3D7BD673-BE41-4EFC-B883-96CE67A355CC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57" name="Hexagon 56">
            <a:extLst>
              <a:ext uri="{FF2B5EF4-FFF2-40B4-BE49-F238E27FC236}">
                <a16:creationId xmlns:a16="http://schemas.microsoft.com/office/drawing/2014/main" id="{1AC3AF91-9AEB-40BF-98C1-F0A850A2A728}"/>
              </a:ext>
            </a:extLst>
          </p:cNvPr>
          <p:cNvSpPr/>
          <p:nvPr/>
        </p:nvSpPr>
        <p:spPr>
          <a:xfrm>
            <a:off x="1028700" y="2959484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58" name="Picture 2" descr="See the source image">
            <a:extLst>
              <a:ext uri="{FF2B5EF4-FFF2-40B4-BE49-F238E27FC236}">
                <a16:creationId xmlns:a16="http://schemas.microsoft.com/office/drawing/2014/main" id="{DA6E6779-3F38-4E06-B5CE-FE2671C5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752594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fig">
            <a:extLst>
              <a:ext uri="{FF2B5EF4-FFF2-40B4-BE49-F238E27FC236}">
                <a16:creationId xmlns:a16="http://schemas.microsoft.com/office/drawing/2014/main" id="{E292A039-A113-4D89-AC3B-FC83ED76196D}"/>
              </a:ext>
            </a:extLst>
          </p:cNvPr>
          <p:cNvSpPr/>
          <p:nvPr/>
        </p:nvSpPr>
        <p:spPr>
          <a:xfrm>
            <a:off x="2352675" y="3649225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60" name="Layers []">
            <a:extLst>
              <a:ext uri="{FF2B5EF4-FFF2-40B4-BE49-F238E27FC236}">
                <a16:creationId xmlns:a16="http://schemas.microsoft.com/office/drawing/2014/main" id="{61717086-0221-427D-AA64-CF4EFD4A45C2}"/>
              </a:ext>
            </a:extLst>
          </p:cNvPr>
          <p:cNvSpPr/>
          <p:nvPr/>
        </p:nvSpPr>
        <p:spPr>
          <a:xfrm>
            <a:off x="2352675" y="4108014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61" name="Layers - Blob Storage">
            <a:extLst>
              <a:ext uri="{FF2B5EF4-FFF2-40B4-BE49-F238E27FC236}">
                <a16:creationId xmlns:a16="http://schemas.microsoft.com/office/drawing/2014/main" id="{0AEAF276-5CA7-4764-BC4B-10E8FC2D1E5C}"/>
              </a:ext>
            </a:extLst>
          </p:cNvPr>
          <p:cNvSpPr/>
          <p:nvPr/>
        </p:nvSpPr>
        <p:spPr>
          <a:xfrm>
            <a:off x="2076449" y="4834759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62" name="LayerA">
            <a:extLst>
              <a:ext uri="{FF2B5EF4-FFF2-40B4-BE49-F238E27FC236}">
                <a16:creationId xmlns:a16="http://schemas.microsoft.com/office/drawing/2014/main" id="{5C7E18F0-3F4A-45DB-ADF8-667D3A504D53}"/>
              </a:ext>
            </a:extLst>
          </p:cNvPr>
          <p:cNvSpPr/>
          <p:nvPr/>
        </p:nvSpPr>
        <p:spPr>
          <a:xfrm>
            <a:off x="2176462" y="5440365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A</a:t>
            </a:r>
          </a:p>
        </p:txBody>
      </p:sp>
      <p:sp>
        <p:nvSpPr>
          <p:cNvPr id="63" name="LayberB">
            <a:extLst>
              <a:ext uri="{FF2B5EF4-FFF2-40B4-BE49-F238E27FC236}">
                <a16:creationId xmlns:a16="http://schemas.microsoft.com/office/drawing/2014/main" id="{C46B5BEE-EF4B-4962-B095-9F775E6713F4}"/>
              </a:ext>
            </a:extLst>
          </p:cNvPr>
          <p:cNvSpPr/>
          <p:nvPr/>
        </p:nvSpPr>
        <p:spPr>
          <a:xfrm>
            <a:off x="2176462" y="5863432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B</a:t>
            </a:r>
          </a:p>
        </p:txBody>
      </p:sp>
      <p:sp>
        <p:nvSpPr>
          <p:cNvPr id="64" name="Layer...">
            <a:extLst>
              <a:ext uri="{FF2B5EF4-FFF2-40B4-BE49-F238E27FC236}">
                <a16:creationId xmlns:a16="http://schemas.microsoft.com/office/drawing/2014/main" id="{3E98968B-9CF1-4A11-9AC9-43F391A1A744}"/>
              </a:ext>
            </a:extLst>
          </p:cNvPr>
          <p:cNvSpPr/>
          <p:nvPr/>
        </p:nvSpPr>
        <p:spPr>
          <a:xfrm>
            <a:off x="2176462" y="6286499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A9592-3CB5-4D23-8A02-079EFD7B6759}"/>
              </a:ext>
            </a:extLst>
          </p:cNvPr>
          <p:cNvSpPr/>
          <p:nvPr/>
        </p:nvSpPr>
        <p:spPr>
          <a:xfrm>
            <a:off x="3048000" y="-79741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0DD2D8-FB00-450A-9593-FB3CF503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cker pull">
            <a:extLst>
              <a:ext uri="{FF2B5EF4-FFF2-40B4-BE49-F238E27FC236}">
                <a16:creationId xmlns:a16="http://schemas.microsoft.com/office/drawing/2014/main" id="{5684CF72-9A36-4158-BEBE-E1A7E6F47D20}"/>
              </a:ext>
            </a:extLst>
          </p:cNvPr>
          <p:cNvSpPr/>
          <p:nvPr/>
        </p:nvSpPr>
        <p:spPr>
          <a:xfrm>
            <a:off x="395754" y="5657286"/>
            <a:ext cx="5813737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run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sp>
        <p:nvSpPr>
          <p:cNvPr id="11" name="helm update">
            <a:extLst>
              <a:ext uri="{FF2B5EF4-FFF2-40B4-BE49-F238E27FC236}">
                <a16:creationId xmlns:a16="http://schemas.microsoft.com/office/drawing/2014/main" id="{904507AF-216B-4F09-8B3F-03E3B628ADBE}"/>
              </a:ext>
            </a:extLst>
          </p:cNvPr>
          <p:cNvSpPr/>
          <p:nvPr/>
        </p:nvSpPr>
        <p:spPr>
          <a:xfrm>
            <a:off x="395753" y="5657286"/>
            <a:ext cx="581373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helm update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6136387C-F6B3-4300-A7A6-C6CC5917B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351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4F696-3B51-4424-A6D2-FE7F7F01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Artifact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C059-EF54-4CD6-9AFF-D72699F3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Registries shall know the type they store</a:t>
            </a:r>
          </a:p>
          <a:p>
            <a:r>
              <a:rPr lang="en-US" dirty="0"/>
              <a:t>Vulnerability scanning products must know what they’re scanning</a:t>
            </a:r>
          </a:p>
          <a:p>
            <a:r>
              <a:rPr lang="en-US" dirty="0"/>
              <a:t>Registries may provide options, based on the type</a:t>
            </a:r>
          </a:p>
          <a:p>
            <a:r>
              <a:rPr lang="en-US" dirty="0"/>
              <a:t>Client tooling must know what they’re pulling – so they don’t fail</a:t>
            </a:r>
          </a:p>
          <a:p>
            <a:endParaRPr lang="en-US" dirty="0"/>
          </a:p>
        </p:txBody>
      </p:sp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DB22A7C2-4BB0-4D81-837B-BF7E05C28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4746906"/>
            <a:ext cx="1190625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0FB17B4C-69DF-4990-9EA0-3B572406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159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9526AF-BEEB-4179-B5EF-DE69DA09D295}"/>
              </a:ext>
            </a:extLst>
          </p:cNvPr>
          <p:cNvSpPr/>
          <p:nvPr/>
        </p:nvSpPr>
        <p:spPr>
          <a:xfrm>
            <a:off x="9879105" y="4230587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F322719-B8F7-49C5-81B3-6662662A0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2737" y="3960033"/>
            <a:ext cx="769545" cy="7695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04EF02-AB51-474C-A6DB-4DF0BACDB0C6}"/>
              </a:ext>
            </a:extLst>
          </p:cNvPr>
          <p:cNvSpPr/>
          <p:nvPr/>
        </p:nvSpPr>
        <p:spPr>
          <a:xfrm>
            <a:off x="9247675" y="4681914"/>
            <a:ext cx="2780087" cy="97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REST API">
            <a:extLst>
              <a:ext uri="{FF2B5EF4-FFF2-40B4-BE49-F238E27FC236}">
                <a16:creationId xmlns:a16="http://schemas.microsoft.com/office/drawing/2014/main" id="{92187EB6-8C9E-47D9-9120-6540AB865055}"/>
              </a:ext>
            </a:extLst>
          </p:cNvPr>
          <p:cNvSpPr/>
          <p:nvPr/>
        </p:nvSpPr>
        <p:spPr>
          <a:xfrm>
            <a:off x="8709107" y="4792297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6D744C2D-1179-4348-BE5F-15840C00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5" y="4681914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12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0.71523 -0.0101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523 -0.01019 L -0.71523 -0.00996 C -0.71146 -0.00533 -0.70859 -0.00579 -0.70859 0.0037 C -0.70859 0.00995 -0.71002 0.01157 -0.71159 0.01643 C -0.71263 0.01944 -0.71458 0.02569 -0.71458 0.02615 C -0.71432 0.02731 -0.71445 0.02916 -0.7138 0.03032 C -0.71315 0.03194 -0.71185 0.0324 -0.71094 0.03356 C -0.7069 0.03842 -0.71055 0.03541 -0.7056 0.03842 C -0.70521 0.03935 -0.70469 0.04074 -0.70417 0.04143 C -0.70312 0.04259 -0.70221 0.04351 -0.70117 0.04444 C -0.69752 0.04791 -0.69792 0.04722 -0.6944 0.04907 C -0.69362 0.05046 -0.6931 0.05162 -0.69219 0.05231 C -0.68568 0.05671 -0.68932 0.05046 -0.6862 0.05694 C -0.68646 0.05949 -0.68789 0.07199 -0.68841 0.07268 L -0.69062 0.07592 C -0.69101 0.07847 -0.69101 0.08101 -0.6914 0.08356 C -0.69154 0.08541 -0.69219 0.0868 -0.69219 0.08842 C -0.69219 0.09282 -0.69101 0.09907 -0.68984 0.10254 C -0.68919 0.10439 -0.68841 0.10578 -0.68763 0.10717 C -0.68737 0.10949 -0.68724 0.11157 -0.68698 0.11365 C -0.68659 0.1155 -0.68542 0.11643 -0.68542 0.11828 C -0.68515 0.12407 -0.68594 0.12986 -0.6862 0.13564 C -0.68568 0.13819 -0.68555 0.1412 -0.68463 0.14328 C -0.68255 0.14837 -0.6793 0.14884 -0.67643 0.14976 C -0.67396 0.15023 -0.67135 0.15069 -0.66888 0.15115 C -0.66823 0.15185 -0.66654 0.15115 -0.66667 0.15277 C -0.66693 0.15601 -0.66862 0.1581 -0.66966 0.16064 C -0.67135 0.16458 -0.67318 0.16782 -0.67487 0.17175 L -0.67708 0.17638 C -0.67864 0.18796 -0.67877 0.18773 -0.67943 0.19837 C -0.68047 0.21388 -0.67943 0.20625 -0.68086 0.2155 C -0.68177 0.23009 -0.68281 0.24097 -0.68086 0.25648 C -0.68073 0.25879 -0.6789 0.25856 -0.67786 0.25949 C -0.67682 0.26087 -0.67318 0.2662 -0.67279 0.26759 C -0.672 0.26875 -0.67161 0.2706 -0.67109 0.27222 C -0.67083 0.27361 -0.67083 0.27546 -0.67044 0.27662 C -0.67005 0.278 -0.66901 0.27847 -0.66888 0.28009 C -0.66836 0.28518 -0.66862 0.2905 -0.66823 0.2956 C -0.6681 0.29722 -0.66771 0.29884 -0.66745 0.30023 C -0.66667 0.3118 -0.66667 0.30763 -0.66667 0.31319 " pathEditMode="relative" rAng="0" ptsTypes="AAAAAAAAAAAAAAAAAAAAAAAAAAAAAAAAAAAAAA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74336 -0.01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74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F85B19C-F3B3-44C9-A9D5-E344C751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05" y="732669"/>
            <a:ext cx="6885714" cy="390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100E9-1F73-4C7E-AC9B-5FF7783C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8" y="732669"/>
            <a:ext cx="6885714" cy="39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D93111-82F9-4E31-B67F-9E6384A5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123031"/>
            <a:ext cx="10282219" cy="390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8CF30-AC8B-4AA5-8ACC-FF7689AC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757" y="1561126"/>
            <a:ext cx="8104762" cy="425714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698691F-DB31-4966-8A3D-904BA57C1DEB}"/>
              </a:ext>
            </a:extLst>
          </p:cNvPr>
          <p:cNvSpPr/>
          <p:nvPr/>
        </p:nvSpPr>
        <p:spPr bwMode="auto">
          <a:xfrm>
            <a:off x="5438155" y="681037"/>
            <a:ext cx="2818284" cy="597351"/>
          </a:xfrm>
          <a:prstGeom prst="wedgeRectCallout">
            <a:avLst>
              <a:gd name="adj1" fmla="val -60037"/>
              <a:gd name="adj2" fmla="val 1077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repo/</a:t>
            </a:r>
            <a:r>
              <a: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image:tag</a:t>
            </a: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EC00754-FD53-4C91-B9DA-B76049C0F911}"/>
              </a:ext>
            </a:extLst>
          </p:cNvPr>
          <p:cNvSpPr/>
          <p:nvPr/>
        </p:nvSpPr>
        <p:spPr bwMode="auto">
          <a:xfrm>
            <a:off x="1729036" y="691793"/>
            <a:ext cx="2818284" cy="597351"/>
          </a:xfrm>
          <a:prstGeom prst="wedgeRectCallout">
            <a:avLst>
              <a:gd name="adj1" fmla="val -138"/>
              <a:gd name="adj2" fmla="val 1234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Type: Helm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C4BDC66-F7FD-4E50-8BFC-257EF80C8C3B}"/>
              </a:ext>
            </a:extLst>
          </p:cNvPr>
          <p:cNvSpPr/>
          <p:nvPr/>
        </p:nvSpPr>
        <p:spPr bwMode="auto">
          <a:xfrm>
            <a:off x="5804040" y="4001294"/>
            <a:ext cx="4457560" cy="597351"/>
          </a:xfrm>
          <a:prstGeom prst="wedgeRectCallout">
            <a:avLst>
              <a:gd name="adj1" fmla="val -37852"/>
              <a:gd name="adj2" fmla="val 11817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How a registry knows it’s type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752552-30AE-4BAB-9D77-9AB04E65E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" y="1513280"/>
            <a:ext cx="2123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7439CB-CF57-4C21-851B-B9734F31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957" y="1562975"/>
            <a:ext cx="8133333" cy="61523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85B19C-F3B3-44C9-A9D5-E344C7516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805" y="732669"/>
            <a:ext cx="6885714" cy="390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100E9-1F73-4C7E-AC9B-5FF7783C6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8" y="732669"/>
            <a:ext cx="6885714" cy="39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D93111-82F9-4E31-B67F-9E6384A54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1123031"/>
            <a:ext cx="10282219" cy="390249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698691F-DB31-4966-8A3D-904BA57C1DEB}"/>
              </a:ext>
            </a:extLst>
          </p:cNvPr>
          <p:cNvSpPr/>
          <p:nvPr/>
        </p:nvSpPr>
        <p:spPr bwMode="auto">
          <a:xfrm>
            <a:off x="5438155" y="681037"/>
            <a:ext cx="2818284" cy="597351"/>
          </a:xfrm>
          <a:prstGeom prst="wedgeRectCallout">
            <a:avLst>
              <a:gd name="adj1" fmla="val -60037"/>
              <a:gd name="adj2" fmla="val 1077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repo/</a:t>
            </a:r>
            <a:r>
              <a: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image:tag</a:t>
            </a: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EC00754-FD53-4C91-B9DA-B76049C0F911}"/>
              </a:ext>
            </a:extLst>
          </p:cNvPr>
          <p:cNvSpPr/>
          <p:nvPr/>
        </p:nvSpPr>
        <p:spPr bwMode="auto">
          <a:xfrm>
            <a:off x="1729036" y="680070"/>
            <a:ext cx="2818284" cy="597351"/>
          </a:xfrm>
          <a:prstGeom prst="wedgeRectCallout">
            <a:avLst>
              <a:gd name="adj1" fmla="val -138"/>
              <a:gd name="adj2" fmla="val 1234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Type: Singularity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C4BDC66-F7FD-4E50-8BFC-257EF80C8C3B}"/>
              </a:ext>
            </a:extLst>
          </p:cNvPr>
          <p:cNvSpPr/>
          <p:nvPr/>
        </p:nvSpPr>
        <p:spPr bwMode="auto">
          <a:xfrm>
            <a:off x="5804040" y="4001294"/>
            <a:ext cx="4457560" cy="597351"/>
          </a:xfrm>
          <a:prstGeom prst="wedgeRectCallout">
            <a:avLst>
              <a:gd name="adj1" fmla="val -37852"/>
              <a:gd name="adj2" fmla="val 11817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How a registry knows it’s type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752552-30AE-4BAB-9D77-9AB04E65E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" y="1513280"/>
            <a:ext cx="2123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Differentiating Artifact Types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BDA57A-71B6-496C-A1E9-24DF3E87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374"/>
            <a:ext cx="7229475" cy="87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manifest.config.mediaType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/>
              <a:t>Defines the Artifact Type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3B11E38-63C5-4E1C-BECA-415E2D8FDA13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B4C70F-A63A-41A1-BED5-32A55FA07961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3EA9389-69BF-4086-811E-AEB24A3F3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7B95207-C0F9-418F-B73E-76355FD8CDDE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F1B884-5113-4119-AF5B-6382DE0ADE87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1C3341-FFAE-43ED-BE60-EA35795FF826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pic>
        <p:nvPicPr>
          <p:cNvPr id="29" name="Picture 6" descr="Image result for shipping manifest icon">
            <a:extLst>
              <a:ext uri="{FF2B5EF4-FFF2-40B4-BE49-F238E27FC236}">
                <a16:creationId xmlns:a16="http://schemas.microsoft.com/office/drawing/2014/main" id="{FF7A965B-2CCA-4A94-8417-7BD1782F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0911AE7-6E66-4AB4-A164-2EA080AC3472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296210-37B3-42A7-8126-F0321267319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66DE90-8F6B-46A9-A012-2F3B3456BDB0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91576D-376A-4ECB-90BA-9CEA001BA17E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683FCE-B9A1-42C4-AC6E-D657714B02C7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953F3-C3AF-40D4-8B1E-1B4FEC5AADCE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8CFFE-5A92-44B8-B646-14D17E0F11F9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ST API">
            <a:extLst>
              <a:ext uri="{FF2B5EF4-FFF2-40B4-BE49-F238E27FC236}">
                <a16:creationId xmlns:a16="http://schemas.microsoft.com/office/drawing/2014/main" id="{831B8BAD-DB7E-442B-B2AC-D6CB5D901C27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41" name="Storage">
            <a:extLst>
              <a:ext uri="{FF2B5EF4-FFF2-40B4-BE49-F238E27FC236}">
                <a16:creationId xmlns:a16="http://schemas.microsoft.com/office/drawing/2014/main" id="{8DFCCFEA-BAEE-41BD-A33D-3E518F9E56BD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815BA1F2-F0CD-4A63-B927-DE55CFA5870A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1113BD7-4A1E-426B-BFD7-38A85BAC3CB7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6F165A-DA64-401E-880A-BA08AE63291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See the source image">
                <a:extLst>
                  <a:ext uri="{FF2B5EF4-FFF2-40B4-BE49-F238E27FC236}">
                    <a16:creationId xmlns:a16="http://schemas.microsoft.com/office/drawing/2014/main" id="{F08B9828-0A2D-432B-8B88-7802339C7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6" name="Image Manifest">
            <a:extLst>
              <a:ext uri="{FF2B5EF4-FFF2-40B4-BE49-F238E27FC236}">
                <a16:creationId xmlns:a16="http://schemas.microsoft.com/office/drawing/2014/main" id="{A2354B15-E893-4993-9003-D3DA95FF644D}"/>
              </a:ext>
            </a:extLst>
          </p:cNvPr>
          <p:cNvSpPr/>
          <p:nvPr/>
        </p:nvSpPr>
        <p:spPr>
          <a:xfrm>
            <a:off x="2076450" y="2959484"/>
            <a:ext cx="2714625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1AC3AF91-9AEB-40BF-98C1-F0A850A2A728}"/>
              </a:ext>
            </a:extLst>
          </p:cNvPr>
          <p:cNvSpPr/>
          <p:nvPr/>
        </p:nvSpPr>
        <p:spPr>
          <a:xfrm>
            <a:off x="1028700" y="2959484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58" name="Picture 2" descr="See the source image">
            <a:extLst>
              <a:ext uri="{FF2B5EF4-FFF2-40B4-BE49-F238E27FC236}">
                <a16:creationId xmlns:a16="http://schemas.microsoft.com/office/drawing/2014/main" id="{DA6E6779-3F38-4E06-B5CE-FE2671C5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752594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fig">
            <a:extLst>
              <a:ext uri="{FF2B5EF4-FFF2-40B4-BE49-F238E27FC236}">
                <a16:creationId xmlns:a16="http://schemas.microsoft.com/office/drawing/2014/main" id="{E292A039-A113-4D89-AC3B-FC83ED76196D}"/>
              </a:ext>
            </a:extLst>
          </p:cNvPr>
          <p:cNvSpPr/>
          <p:nvPr/>
        </p:nvSpPr>
        <p:spPr>
          <a:xfrm>
            <a:off x="2352675" y="3649225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60" name="Layers []">
            <a:extLst>
              <a:ext uri="{FF2B5EF4-FFF2-40B4-BE49-F238E27FC236}">
                <a16:creationId xmlns:a16="http://schemas.microsoft.com/office/drawing/2014/main" id="{61717086-0221-427D-AA64-CF4EFD4A45C2}"/>
              </a:ext>
            </a:extLst>
          </p:cNvPr>
          <p:cNvSpPr/>
          <p:nvPr/>
        </p:nvSpPr>
        <p:spPr>
          <a:xfrm>
            <a:off x="2352675" y="4108014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61" name="Layers - Blob Storage">
            <a:extLst>
              <a:ext uri="{FF2B5EF4-FFF2-40B4-BE49-F238E27FC236}">
                <a16:creationId xmlns:a16="http://schemas.microsoft.com/office/drawing/2014/main" id="{0AEAF276-5CA7-4764-BC4B-10E8FC2D1E5C}"/>
              </a:ext>
            </a:extLst>
          </p:cNvPr>
          <p:cNvSpPr/>
          <p:nvPr/>
        </p:nvSpPr>
        <p:spPr>
          <a:xfrm>
            <a:off x="2076449" y="4834759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62" name="LayerA">
            <a:extLst>
              <a:ext uri="{FF2B5EF4-FFF2-40B4-BE49-F238E27FC236}">
                <a16:creationId xmlns:a16="http://schemas.microsoft.com/office/drawing/2014/main" id="{5C7E18F0-3F4A-45DB-ADF8-667D3A504D53}"/>
              </a:ext>
            </a:extLst>
          </p:cNvPr>
          <p:cNvSpPr/>
          <p:nvPr/>
        </p:nvSpPr>
        <p:spPr>
          <a:xfrm>
            <a:off x="2176462" y="5440365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CCEA"/>
                </a:solidFill>
              </a:rPr>
              <a:t>Layer A</a:t>
            </a:r>
          </a:p>
        </p:txBody>
      </p:sp>
      <p:sp>
        <p:nvSpPr>
          <p:cNvPr id="63" name="LayberB">
            <a:extLst>
              <a:ext uri="{FF2B5EF4-FFF2-40B4-BE49-F238E27FC236}">
                <a16:creationId xmlns:a16="http://schemas.microsoft.com/office/drawing/2014/main" id="{C46B5BEE-EF4B-4962-B095-9F775E6713F4}"/>
              </a:ext>
            </a:extLst>
          </p:cNvPr>
          <p:cNvSpPr/>
          <p:nvPr/>
        </p:nvSpPr>
        <p:spPr>
          <a:xfrm>
            <a:off x="2176462" y="5863432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CCEA"/>
                </a:solidFill>
              </a:rPr>
              <a:t>Layer B</a:t>
            </a:r>
          </a:p>
        </p:txBody>
      </p:sp>
      <p:sp>
        <p:nvSpPr>
          <p:cNvPr id="64" name="Layer...">
            <a:extLst>
              <a:ext uri="{FF2B5EF4-FFF2-40B4-BE49-F238E27FC236}">
                <a16:creationId xmlns:a16="http://schemas.microsoft.com/office/drawing/2014/main" id="{3E98968B-9CF1-4A11-9AC9-43F391A1A744}"/>
              </a:ext>
            </a:extLst>
          </p:cNvPr>
          <p:cNvSpPr/>
          <p:nvPr/>
        </p:nvSpPr>
        <p:spPr>
          <a:xfrm>
            <a:off x="2176462" y="6286499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CCEA"/>
                </a:solidFill>
              </a:rPr>
              <a:t>Layer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A9592-3CB5-4D23-8A02-079EFD7B6759}"/>
              </a:ext>
            </a:extLst>
          </p:cNvPr>
          <p:cNvSpPr/>
          <p:nvPr/>
        </p:nvSpPr>
        <p:spPr>
          <a:xfrm>
            <a:off x="3048000" y="-79741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7" name="Rectangle: Single Corner Snipped 66">
            <a:extLst>
              <a:ext uri="{FF2B5EF4-FFF2-40B4-BE49-F238E27FC236}">
                <a16:creationId xmlns:a16="http://schemas.microsoft.com/office/drawing/2014/main" id="{81677035-BB1D-4E6F-BDF7-F0D5504E4E74}"/>
              </a:ext>
            </a:extLst>
          </p:cNvPr>
          <p:cNvSpPr/>
          <p:nvPr/>
        </p:nvSpPr>
        <p:spPr>
          <a:xfrm>
            <a:off x="2076448" y="2633664"/>
            <a:ext cx="7029035" cy="4224336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"sha256:9a1a13172ed974323f7c35153e8b23b8fa1c85355b6b26cc3127e640e45ef0aa"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226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"sha256:5094d5d656a95c6aa92f5f2adc56a794564b1e340bc4065db2947d7ce0c1a394"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1975F8-CFF1-4712-9A41-552AEBFCE5C9}"/>
              </a:ext>
            </a:extLst>
          </p:cNvPr>
          <p:cNvSpPr/>
          <p:nvPr/>
        </p:nvSpPr>
        <p:spPr>
          <a:xfrm>
            <a:off x="2428875" y="4061554"/>
            <a:ext cx="5562600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4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9" grpId="0" animBg="1"/>
      <p:bldP spid="67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3554-3619-4D6F-BCC5-17C7565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5AD1-AA41-4568-802C-0D851A19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Who’s here, and what’s your interests?</a:t>
            </a:r>
          </a:p>
          <a:p>
            <a:r>
              <a:rPr lang="en-US" dirty="0"/>
              <a:t>Overview of OCI Artifact Registries?</a:t>
            </a:r>
          </a:p>
          <a:p>
            <a:r>
              <a:rPr lang="en-US" dirty="0"/>
              <a:t>Discussion</a:t>
            </a:r>
          </a:p>
          <a:p>
            <a:pPr lvl="1"/>
            <a:r>
              <a:rPr lang="en-US" dirty="0"/>
              <a:t>Interests</a:t>
            </a:r>
          </a:p>
          <a:p>
            <a:pPr lvl="1"/>
            <a:r>
              <a:rPr lang="en-US" dirty="0"/>
              <a:t>Concerns</a:t>
            </a:r>
          </a:p>
          <a:p>
            <a:pPr lvl="1"/>
            <a:r>
              <a:rPr lang="en-US" dirty="0"/>
              <a:t>Questions</a:t>
            </a:r>
          </a:p>
          <a:p>
            <a:pPr lvl="1"/>
            <a:r>
              <a:rPr lang="en-US" dirty="0"/>
              <a:t>How to get started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8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Ingularity">
            <a:extLst>
              <a:ext uri="{FF2B5EF4-FFF2-40B4-BE49-F238E27FC236}">
                <a16:creationId xmlns:a16="http://schemas.microsoft.com/office/drawing/2014/main" id="{FF9BB375-0625-4486-8B9F-0206057D8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35" t="4842" r="4720" b="4024"/>
          <a:stretch/>
        </p:blipFill>
        <p:spPr>
          <a:xfrm>
            <a:off x="1633332" y="3352936"/>
            <a:ext cx="519780" cy="526067"/>
          </a:xfrm>
        </p:spPr>
      </p:pic>
      <p:pic>
        <p:nvPicPr>
          <p:cNvPr id="4100" name="Docker" descr="See the source image">
            <a:extLst>
              <a:ext uri="{FF2B5EF4-FFF2-40B4-BE49-F238E27FC236}">
                <a16:creationId xmlns:a16="http://schemas.microsoft.com/office/drawing/2014/main" id="{36033A41-2099-4BD8-8568-4B8040FC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91" y="1535676"/>
            <a:ext cx="858885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Helm" descr="Related image">
            <a:extLst>
              <a:ext uri="{FF2B5EF4-FFF2-40B4-BE49-F238E27FC236}">
                <a16:creationId xmlns:a16="http://schemas.microsoft.com/office/drawing/2014/main" id="{57F795AA-F204-487D-B2B8-2845C7AA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74" y="2746511"/>
            <a:ext cx="526067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OCI" descr="Image result for oci image logo">
            <a:extLst>
              <a:ext uri="{FF2B5EF4-FFF2-40B4-BE49-F238E27FC236}">
                <a16:creationId xmlns:a16="http://schemas.microsoft.com/office/drawing/2014/main" id="{3FF489BB-5614-477B-8472-3EBDAE0BA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50"/>
          <a:stretch/>
        </p:blipFill>
        <p:spPr bwMode="auto">
          <a:xfrm>
            <a:off x="1628647" y="2143417"/>
            <a:ext cx="524466" cy="51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OPA">
            <a:extLst>
              <a:ext uri="{FF2B5EF4-FFF2-40B4-BE49-F238E27FC236}">
                <a16:creationId xmlns:a16="http://schemas.microsoft.com/office/drawing/2014/main" id="{A2787795-9859-486D-B92A-8A39956D9B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65233" y="3923773"/>
            <a:ext cx="587879" cy="587879"/>
          </a:xfrm>
          <a:prstGeom prst="rect">
            <a:avLst/>
          </a:prstGeom>
        </p:spPr>
      </p:pic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A0D45976-23F3-49BE-9753-46CD73CCBB48}"/>
              </a:ext>
            </a:extLst>
          </p:cNvPr>
          <p:cNvSpPr/>
          <p:nvPr/>
        </p:nvSpPr>
        <p:spPr>
          <a:xfrm>
            <a:off x="2061954" y="4729835"/>
            <a:ext cx="7172534" cy="2128165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strike="sngStrike" dirty="0">
                <a:solidFill>
                  <a:srgbClr val="000000"/>
                </a:solidFill>
              </a:rPr>
              <a:t>Image</a:t>
            </a:r>
            <a:r>
              <a:rPr lang="en-US" sz="2800" b="1" dirty="0">
                <a:solidFill>
                  <a:srgbClr val="000000"/>
                </a:solidFill>
              </a:rPr>
              <a:t>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960DD-E23B-4216-B90D-D5DE3A0A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Artifact Types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FA7EE-57E7-470A-95FD-7FED071E7E1F}"/>
              </a:ext>
            </a:extLst>
          </p:cNvPr>
          <p:cNvSpPr/>
          <p:nvPr/>
        </p:nvSpPr>
        <p:spPr>
          <a:xfrm>
            <a:off x="2257176" y="2227814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440A00-19D5-458C-96BD-90E00BF3CB29}"/>
              </a:ext>
            </a:extLst>
          </p:cNvPr>
          <p:cNvSpPr/>
          <p:nvPr/>
        </p:nvSpPr>
        <p:spPr>
          <a:xfrm>
            <a:off x="2257176" y="1626069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docker.container.image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9F9E48-6936-438F-9A12-8D773349C6A9}"/>
              </a:ext>
            </a:extLst>
          </p:cNvPr>
          <p:cNvSpPr/>
          <p:nvPr/>
        </p:nvSpPr>
        <p:spPr>
          <a:xfrm>
            <a:off x="2257176" y="2829559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cncf.helm.chart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DAC7B2-242F-4A34-AF1E-124160533DC7}"/>
              </a:ext>
            </a:extLst>
          </p:cNvPr>
          <p:cNvSpPr/>
          <p:nvPr/>
        </p:nvSpPr>
        <p:spPr>
          <a:xfrm>
            <a:off x="2257176" y="3431304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sylabs.sif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dirty="0"/>
          </a:p>
        </p:txBody>
      </p:sp>
      <p:sp>
        <p:nvSpPr>
          <p:cNvPr id="4" name="mediaType-Docker">
            <a:extLst>
              <a:ext uri="{FF2B5EF4-FFF2-40B4-BE49-F238E27FC236}">
                <a16:creationId xmlns:a16="http://schemas.microsoft.com/office/drawing/2014/main" id="{97C96F1B-113F-43DE-81BA-141243F55613}"/>
              </a:ext>
            </a:extLst>
          </p:cNvPr>
          <p:cNvSpPr/>
          <p:nvPr/>
        </p:nvSpPr>
        <p:spPr>
          <a:xfrm>
            <a:off x="2444907" y="5971719"/>
            <a:ext cx="6261329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docker.container.image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16" name="mediaType-Helm">
            <a:extLst>
              <a:ext uri="{FF2B5EF4-FFF2-40B4-BE49-F238E27FC236}">
                <a16:creationId xmlns:a16="http://schemas.microsoft.com/office/drawing/2014/main" id="{A6CFF6A4-F72A-42A3-BB37-8564629289A0}"/>
              </a:ext>
            </a:extLst>
          </p:cNvPr>
          <p:cNvSpPr/>
          <p:nvPr/>
        </p:nvSpPr>
        <p:spPr>
          <a:xfrm>
            <a:off x="2444907" y="5971719"/>
            <a:ext cx="6261329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cncf.helm.chart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17" name="mediaType-Sylabs">
            <a:extLst>
              <a:ext uri="{FF2B5EF4-FFF2-40B4-BE49-F238E27FC236}">
                <a16:creationId xmlns:a16="http://schemas.microsoft.com/office/drawing/2014/main" id="{33CB8C3D-1B41-42D8-8E16-08EC4874D373}"/>
              </a:ext>
            </a:extLst>
          </p:cNvPr>
          <p:cNvSpPr/>
          <p:nvPr/>
        </p:nvSpPr>
        <p:spPr>
          <a:xfrm>
            <a:off x="2444907" y="5971719"/>
            <a:ext cx="5764399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sylabs.sif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20" name="mediaType-OPA">
            <a:extLst>
              <a:ext uri="{FF2B5EF4-FFF2-40B4-BE49-F238E27FC236}">
                <a16:creationId xmlns:a16="http://schemas.microsoft.com/office/drawing/2014/main" id="{BFB8E40B-1258-4B8E-82F2-4FA0C51D804F}"/>
              </a:ext>
            </a:extLst>
          </p:cNvPr>
          <p:cNvSpPr/>
          <p:nvPr/>
        </p:nvSpPr>
        <p:spPr>
          <a:xfrm>
            <a:off x="2444907" y="5971719"/>
            <a:ext cx="6758260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cncf.openpolicyagent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0ECCB2-593F-48A2-8695-CEBDBF3CE5D9}"/>
              </a:ext>
            </a:extLst>
          </p:cNvPr>
          <p:cNvSpPr/>
          <p:nvPr/>
        </p:nvSpPr>
        <p:spPr>
          <a:xfrm>
            <a:off x="2257176" y="4033047"/>
            <a:ext cx="6896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"application/vnd.cncf.openpolicyagent.config.v1+json"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4EA6A-E468-4219-BDBA-823E28E6AB8F}"/>
              </a:ext>
            </a:extLst>
          </p:cNvPr>
          <p:cNvSpPr/>
          <p:nvPr/>
        </p:nvSpPr>
        <p:spPr>
          <a:xfrm>
            <a:off x="2510155" y="5975981"/>
            <a:ext cx="6643461" cy="2111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8" grpId="0"/>
      <p:bldP spid="19" grpId="0"/>
      <p:bldP spid="4" grpId="0" animBg="1"/>
      <p:bldP spid="4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E17C-98D4-4C75-8990-42F53D46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OCI Image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66D99-994C-469E-9B6E-232D11F8C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1239"/>
            <a:ext cx="11353800" cy="3315724"/>
          </a:xfrm>
        </p:spPr>
        <p:txBody>
          <a:bodyPr/>
          <a:lstStyle/>
          <a:p>
            <a:r>
              <a:rPr lang="en-US" dirty="0"/>
              <a:t>Is 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oci.image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the new “docker” image?</a:t>
            </a:r>
          </a:p>
          <a:p>
            <a:pPr lvl="1"/>
            <a:r>
              <a:rPr lang="en-US" dirty="0"/>
              <a:t>Can all container tools pull &amp; run 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oci.image</a:t>
            </a:r>
            <a:r>
              <a:rPr lang="en-US" dirty="0"/>
              <a:t> ?</a:t>
            </a:r>
          </a:p>
          <a:p>
            <a:r>
              <a:rPr lang="en-US" dirty="0"/>
              <a:t>If so, what happens if things that aren’t runnable images use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oci.image</a:t>
            </a:r>
            <a:endParaRPr lang="en-US" b="1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What is the equivalent of “unknown” 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file.</a:t>
            </a:r>
          </a:p>
        </p:txBody>
      </p:sp>
      <p:pic>
        <p:nvPicPr>
          <p:cNvPr id="4" name="Docker" descr="See the source image">
            <a:extLst>
              <a:ext uri="{FF2B5EF4-FFF2-40B4-BE49-F238E27FC236}">
                <a16:creationId xmlns:a16="http://schemas.microsoft.com/office/drawing/2014/main" id="{384CDC06-BBA3-4E33-BB02-BED045AA0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91" y="1535676"/>
            <a:ext cx="858885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CI" descr="Image result for oci image logo">
            <a:extLst>
              <a:ext uri="{FF2B5EF4-FFF2-40B4-BE49-F238E27FC236}">
                <a16:creationId xmlns:a16="http://schemas.microsoft.com/office/drawing/2014/main" id="{DCA0B4ED-AADC-4A51-9AC7-7D2B06C07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50"/>
          <a:stretch/>
        </p:blipFill>
        <p:spPr bwMode="auto">
          <a:xfrm>
            <a:off x="1628647" y="2143417"/>
            <a:ext cx="524466" cy="51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977C2F-163C-44AF-A64E-ED67FF88E25A}"/>
              </a:ext>
            </a:extLst>
          </p:cNvPr>
          <p:cNvSpPr/>
          <p:nvPr/>
        </p:nvSpPr>
        <p:spPr>
          <a:xfrm>
            <a:off x="2257176" y="2227814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AB976-8197-470B-97BB-005D821E4090}"/>
              </a:ext>
            </a:extLst>
          </p:cNvPr>
          <p:cNvSpPr/>
          <p:nvPr/>
        </p:nvSpPr>
        <p:spPr>
          <a:xfrm>
            <a:off x="2257176" y="1626069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docker.container.image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27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5876-E2AD-41DC-82C7-DB551A7D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OCI Index?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3B71-C418-4E6D-A1B3-892B6FA5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Scenarios:</a:t>
            </a:r>
          </a:p>
          <a:p>
            <a:pPr lvl="1"/>
            <a:r>
              <a:rPr lang="en-US" dirty="0"/>
              <a:t>Collection of arbitrary artifacts</a:t>
            </a:r>
          </a:p>
          <a:p>
            <a:pPr lvl="2"/>
            <a:r>
              <a:rPr lang="en-US" dirty="0"/>
              <a:t>Images, pivoted on architecture</a:t>
            </a:r>
          </a:p>
          <a:p>
            <a:pPr lvl="2"/>
            <a:r>
              <a:rPr lang="en-US" dirty="0"/>
              <a:t>Images, Docs and scan results</a:t>
            </a:r>
          </a:p>
          <a:p>
            <a:pPr lvl="2"/>
            <a:r>
              <a:rPr lang="en-US" dirty="0"/>
              <a:t>Images, Policies and Helm Chart – but not a CNAB</a:t>
            </a:r>
          </a:p>
          <a:p>
            <a:pPr lvl="1"/>
            <a:r>
              <a:rPr lang="en-US" dirty="0"/>
              <a:t>The collection is a thing</a:t>
            </a:r>
          </a:p>
          <a:p>
            <a:pPr lvl="2"/>
            <a:r>
              <a:rPr lang="en-US" dirty="0"/>
              <a:t>CNAB </a:t>
            </a:r>
          </a:p>
        </p:txBody>
      </p:sp>
    </p:spTree>
    <p:extLst>
      <p:ext uri="{BB962C8B-B14F-4D97-AF65-F5344CB8AC3E}">
        <p14:creationId xmlns:p14="http://schemas.microsoft.com/office/powerpoint/2010/main" val="3321654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B6D-637E-4361-A93F-CFC5B9B4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8EC8-82E8-4978-BFAA-E347C3506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with </a:t>
            </a:r>
            <a:r>
              <a:rPr lang="en-US" b="1" dirty="0" err="1"/>
              <a:t>artifactType</a:t>
            </a:r>
            <a:r>
              <a:rPr lang="en-US" dirty="0"/>
              <a:t> – too impacting to existing OCI tooling</a:t>
            </a:r>
            <a:endParaRPr lang="en-US" b="1" dirty="0"/>
          </a:p>
          <a:p>
            <a:r>
              <a:rPr lang="en-US" dirty="0"/>
              <a:t>Minimal change to existing OCI compliant tooling</a:t>
            </a:r>
          </a:p>
          <a:p>
            <a:r>
              <a:rPr lang="en-US" dirty="0"/>
              <a:t>Enables artifact configuration data</a:t>
            </a:r>
          </a:p>
          <a:p>
            <a:r>
              <a:rPr lang="en-US" dirty="0"/>
              <a:t>The config object, can be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A36D8135-EE50-40B3-B74D-BC36320AEE01}"/>
              </a:ext>
            </a:extLst>
          </p:cNvPr>
          <p:cNvSpPr/>
          <p:nvPr/>
        </p:nvSpPr>
        <p:spPr>
          <a:xfrm>
            <a:off x="1919079" y="3891636"/>
            <a:ext cx="7172534" cy="2285328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strike="sngStrike" dirty="0">
                <a:solidFill>
                  <a:srgbClr val="000000"/>
                </a:solidFill>
              </a:rPr>
              <a:t>Image</a:t>
            </a:r>
            <a:r>
              <a:rPr lang="en-US" sz="2800" b="1" dirty="0">
                <a:solidFill>
                  <a:srgbClr val="000000"/>
                </a:solidFill>
              </a:rPr>
              <a:t>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vnd.cncf.helm.chart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sz="12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</p:txBody>
      </p:sp>
    </p:spTree>
    <p:extLst>
      <p:ext uri="{BB962C8B-B14F-4D97-AF65-F5344CB8AC3E}">
        <p14:creationId xmlns:p14="http://schemas.microsoft.com/office/powerpoint/2010/main" val="21329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FAFB-A144-4F70-9E45-6DA3F52C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Involved with OCI Artifact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8D06-31D0-4E8E-B2FB-1A890252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Started: </a:t>
            </a:r>
            <a:r>
              <a:rPr lang="en-US" dirty="0" err="1">
                <a:hlinkClick r:id="rId2"/>
              </a:rPr>
              <a:t>stevelasker.blog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Authoring OCI Registry Artifacts – Quick Guide</a:t>
            </a:r>
          </a:p>
          <a:p>
            <a:r>
              <a:rPr lang="en-US" dirty="0"/>
              <a:t>Slack:  </a:t>
            </a:r>
            <a:r>
              <a:rPr lang="en-US" dirty="0">
                <a:hlinkClick r:id="rId3"/>
              </a:rPr>
              <a:t>opencontainers.slack.com</a:t>
            </a:r>
            <a:r>
              <a:rPr lang="en-US" dirty="0"/>
              <a:t>  #artifact-registry</a:t>
            </a:r>
          </a:p>
          <a:p>
            <a:pPr lvl="1"/>
            <a:r>
              <a:rPr lang="en-US" dirty="0"/>
              <a:t>To Join: </a:t>
            </a:r>
            <a:r>
              <a:rPr lang="en-US" dirty="0">
                <a:hlinkClick r:id="rId4"/>
              </a:rPr>
              <a:t>chat.opencontainers.org/</a:t>
            </a:r>
            <a:endParaRPr lang="en-US" dirty="0"/>
          </a:p>
          <a:p>
            <a:r>
              <a:rPr lang="en-US" dirty="0"/>
              <a:t>ORAS: </a:t>
            </a:r>
            <a:r>
              <a:rPr lang="en-US" dirty="0" err="1">
                <a:hlinkClick r:id="rId5"/>
              </a:rPr>
              <a:t>github</a:t>
            </a:r>
            <a:r>
              <a:rPr lang="en-US" dirty="0">
                <a:hlinkClick r:id="rId5"/>
              </a:rPr>
              <a:t>/com/deislabs/</a:t>
            </a:r>
            <a:r>
              <a:rPr lang="en-US" dirty="0" err="1">
                <a:hlinkClick r:id="rId5"/>
              </a:rPr>
              <a:t>oras</a:t>
            </a:r>
            <a:endParaRPr lang="en-US" dirty="0"/>
          </a:p>
          <a:p>
            <a:r>
              <a:rPr lang="en-US" dirty="0"/>
              <a:t>Docs In Markdown (dim): </a:t>
            </a:r>
            <a:r>
              <a:rPr lang="en-US" dirty="0">
                <a:hlinkClick r:id="rId6"/>
              </a:rPr>
              <a:t>https://github.com/SteveLasker/dim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359D2-A924-4789-8773-2CCC07952BF7}"/>
              </a:ext>
            </a:extLst>
          </p:cNvPr>
          <p:cNvSpPr/>
          <p:nvPr/>
        </p:nvSpPr>
        <p:spPr>
          <a:xfrm>
            <a:off x="838200" y="282523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/>
          </a:p>
        </p:txBody>
      </p:sp>
      <p:pic>
        <p:nvPicPr>
          <p:cNvPr id="6" name="Helm" descr="Related image">
            <a:extLst>
              <a:ext uri="{FF2B5EF4-FFF2-40B4-BE49-F238E27FC236}">
                <a16:creationId xmlns:a16="http://schemas.microsoft.com/office/drawing/2014/main" id="{25CBF47B-C7A5-43D0-92B0-C65888663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154" y="5421691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ngularity">
            <a:extLst>
              <a:ext uri="{FF2B5EF4-FFF2-40B4-BE49-F238E27FC236}">
                <a16:creationId xmlns:a16="http://schemas.microsoft.com/office/drawing/2014/main" id="{74A385E8-AD9B-42C3-B885-5B0F26D4248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235" t="4842" r="4720" b="4024"/>
          <a:stretch/>
        </p:blipFill>
        <p:spPr>
          <a:xfrm>
            <a:off x="10296991" y="5447705"/>
            <a:ext cx="720542" cy="729258"/>
          </a:xfrm>
          <a:prstGeom prst="rect">
            <a:avLst/>
          </a:prstGeom>
        </p:spPr>
      </p:pic>
      <p:pic>
        <p:nvPicPr>
          <p:cNvPr id="11" name="OPA">
            <a:extLst>
              <a:ext uri="{FF2B5EF4-FFF2-40B4-BE49-F238E27FC236}">
                <a16:creationId xmlns:a16="http://schemas.microsoft.com/office/drawing/2014/main" id="{C9A4AECA-1F46-4218-AB0D-4ADDA9230B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59845" y="5391099"/>
            <a:ext cx="785864" cy="785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2935F3-BECD-485B-93FB-F5C69A271773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12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2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13"/>
              </a:rPr>
              <a:t>github.com/</a:t>
            </a:r>
            <a:r>
              <a:rPr lang="en-US" sz="1400" dirty="0" err="1">
                <a:hlinkClick r:id="rId13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14"/>
              </a:rPr>
              <a:t>github.com/</a:t>
            </a:r>
            <a:r>
              <a:rPr lang="en-US" sz="1400" dirty="0" err="1">
                <a:hlinkClick r:id="rId14"/>
              </a:rPr>
              <a:t>SteveLasker</a:t>
            </a:r>
            <a:r>
              <a:rPr lang="en-US" sz="1400" dirty="0">
                <a:hlinkClick r:id="rId14"/>
              </a:rPr>
              <a:t>/presentations</a:t>
            </a:r>
            <a:endParaRPr lang="en-US" sz="1400" dirty="0"/>
          </a:p>
        </p:txBody>
      </p:sp>
      <p:pic>
        <p:nvPicPr>
          <p:cNvPr id="12" name="Picture 2" descr="Image result for blog logo">
            <a:extLst>
              <a:ext uri="{FF2B5EF4-FFF2-40B4-BE49-F238E27FC236}">
                <a16:creationId xmlns:a16="http://schemas.microsoft.com/office/drawing/2014/main" id="{3D127C5F-B3C3-4D26-A666-ACFDD5866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witter logo">
            <a:extLst>
              <a:ext uri="{FF2B5EF4-FFF2-40B4-BE49-F238E27FC236}">
                <a16:creationId xmlns:a16="http://schemas.microsoft.com/office/drawing/2014/main" id="{9F28CAC8-315B-4C2B-A750-197653AC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32F1B45-7212-41C8-BB17-BF8B6729DD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5" name="Picture 6" descr="Image result for email logo">
            <a:extLst>
              <a:ext uri="{FF2B5EF4-FFF2-40B4-BE49-F238E27FC236}">
                <a16:creationId xmlns:a16="http://schemas.microsoft.com/office/drawing/2014/main" id="{5FD1DAC4-0C8D-454C-A66A-2EF7B4ED8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28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CR Sprawl">
            <a:extLst>
              <a:ext uri="{FF2B5EF4-FFF2-40B4-BE49-F238E27FC236}">
                <a16:creationId xmlns:a16="http://schemas.microsoft.com/office/drawing/2014/main" id="{5E6FAA3B-B2EE-48E9-838F-216C5B4B60EA}"/>
              </a:ext>
            </a:extLst>
          </p:cNvPr>
          <p:cNvGrpSpPr/>
          <p:nvPr/>
        </p:nvGrpSpPr>
        <p:grpSpPr>
          <a:xfrm>
            <a:off x="6219467" y="4528291"/>
            <a:ext cx="5486400" cy="1640423"/>
            <a:chOff x="345232" y="4413102"/>
            <a:chExt cx="5303521" cy="1184815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28" name="Rounded Rectangle 15">
              <a:extLst>
                <a:ext uri="{FF2B5EF4-FFF2-40B4-BE49-F238E27FC236}">
                  <a16:creationId xmlns:a16="http://schemas.microsoft.com/office/drawing/2014/main" id="{0EE20A96-8DC9-46D7-9856-5057A9514280}"/>
                </a:ext>
              </a:extLst>
            </p:cNvPr>
            <p:cNvSpPr/>
            <p:nvPr/>
          </p:nvSpPr>
          <p:spPr>
            <a:xfrm>
              <a:off x="345232" y="4413102"/>
              <a:ext cx="5303521" cy="1184814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ACR Sprawl…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FAB79E-9D66-47B5-B5C2-D100ACEBF35C}"/>
                </a:ext>
              </a:extLst>
            </p:cNvPr>
            <p:cNvSpPr/>
            <p:nvPr/>
          </p:nvSpPr>
          <p:spPr>
            <a:xfrm>
              <a:off x="345233" y="4656232"/>
              <a:ext cx="5303520" cy="941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08D1C93-88B7-4194-B7D2-853E77E8A6A2}"/>
              </a:ext>
            </a:extLst>
          </p:cNvPr>
          <p:cNvSpPr/>
          <p:nvPr/>
        </p:nvSpPr>
        <p:spPr>
          <a:xfrm>
            <a:off x="6281270" y="4937891"/>
            <a:ext cx="6138863" cy="1390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cnab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singularity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msix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terraform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opa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CFDC9-2D07-4664-A336-31C8D1AB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Helm Repos to </a:t>
            </a:r>
            <a:br>
              <a:rPr lang="en-US" dirty="0"/>
            </a:br>
            <a:r>
              <a:rPr lang="en-US" dirty="0"/>
              <a:t>				Azure Container Registry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7D66753-E648-47B5-A7D2-7918574B7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336108">
            <a:off x="173307" y="1882157"/>
            <a:ext cx="5078631" cy="221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Helm" descr="Related image">
            <a:extLst>
              <a:ext uri="{FF2B5EF4-FFF2-40B4-BE49-F238E27FC236}">
                <a16:creationId xmlns:a16="http://schemas.microsoft.com/office/drawing/2014/main" id="{4C9249B9-D13E-4AE1-AF67-50C2885B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429">
            <a:off x="7249760" y="2191638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NAB" descr="See the source image">
            <a:extLst>
              <a:ext uri="{FF2B5EF4-FFF2-40B4-BE49-F238E27FC236}">
                <a16:creationId xmlns:a16="http://schemas.microsoft.com/office/drawing/2014/main" id="{DA2FA5E0-944B-47D2-82F6-6CA27E707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17"/>
          <a:stretch/>
        </p:blipFill>
        <p:spPr bwMode="auto">
          <a:xfrm>
            <a:off x="8855358" y="2377952"/>
            <a:ext cx="895350" cy="67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Terraform" descr="See the source image">
            <a:extLst>
              <a:ext uri="{FF2B5EF4-FFF2-40B4-BE49-F238E27FC236}">
                <a16:creationId xmlns:a16="http://schemas.microsoft.com/office/drawing/2014/main" id="{9C04B9EB-B039-486E-BB4E-A9EF9F7C0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527" y="3210237"/>
            <a:ext cx="913976" cy="91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SIngularity">
            <a:extLst>
              <a:ext uri="{FF2B5EF4-FFF2-40B4-BE49-F238E27FC236}">
                <a16:creationId xmlns:a16="http://schemas.microsoft.com/office/drawing/2014/main" id="{525FD0B9-B09A-40D2-82C5-155D02EF5A5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35" t="4842" r="4720" b="4024"/>
          <a:stretch/>
        </p:blipFill>
        <p:spPr>
          <a:xfrm>
            <a:off x="9930896" y="2547898"/>
            <a:ext cx="720542" cy="729258"/>
          </a:xfrm>
          <a:prstGeom prst="rect">
            <a:avLst/>
          </a:prstGeom>
        </p:spPr>
      </p:pic>
      <p:pic>
        <p:nvPicPr>
          <p:cNvPr id="8" name="MSIX" descr="See the source image">
            <a:extLst>
              <a:ext uri="{FF2B5EF4-FFF2-40B4-BE49-F238E27FC236}">
                <a16:creationId xmlns:a16="http://schemas.microsoft.com/office/drawing/2014/main" id="{563A1C2C-4EF7-4B3B-9BBD-59B9309DA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7" r="21490"/>
          <a:stretch/>
        </p:blipFill>
        <p:spPr bwMode="auto">
          <a:xfrm>
            <a:off x="8566642" y="3120089"/>
            <a:ext cx="854793" cy="91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PA">
            <a:extLst>
              <a:ext uri="{FF2B5EF4-FFF2-40B4-BE49-F238E27FC236}">
                <a16:creationId xmlns:a16="http://schemas.microsoft.com/office/drawing/2014/main" id="{E1D57D43-6FD9-4C1E-822E-2C972D867C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83595" y="3247850"/>
            <a:ext cx="785864" cy="78586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DBF4858-4D00-A145-88D9-1809AFFA944E}"/>
              </a:ext>
            </a:extLst>
          </p:cNvPr>
          <p:cNvGrpSpPr/>
          <p:nvPr/>
        </p:nvGrpSpPr>
        <p:grpSpPr>
          <a:xfrm>
            <a:off x="287517" y="4533731"/>
            <a:ext cx="5486400" cy="1640422"/>
            <a:chOff x="345233" y="4421462"/>
            <a:chExt cx="5303520" cy="1184815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6" name="Rounded Rectangle 10">
              <a:extLst>
                <a:ext uri="{FF2B5EF4-FFF2-40B4-BE49-F238E27FC236}">
                  <a16:creationId xmlns:a16="http://schemas.microsoft.com/office/drawing/2014/main" id="{07BDC904-E424-2343-BB0B-7AD706D4D078}"/>
                </a:ext>
              </a:extLst>
            </p:cNvPr>
            <p:cNvSpPr/>
            <p:nvPr/>
          </p:nvSpPr>
          <p:spPr>
            <a:xfrm>
              <a:off x="345233" y="4421462"/>
              <a:ext cx="5303520" cy="1184815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HELM </a:t>
              </a:r>
              <a:r>
                <a:rPr lang="en-US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7BA450-A470-4949-B062-29C8A9651F61}"/>
                </a:ext>
              </a:extLst>
            </p:cNvPr>
            <p:cNvSpPr/>
            <p:nvPr/>
          </p:nvSpPr>
          <p:spPr>
            <a:xfrm>
              <a:off x="345233" y="4664591"/>
              <a:ext cx="5303520" cy="941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BC5C1C-391E-2D44-B927-79574D44B482}"/>
              </a:ext>
            </a:extLst>
          </p:cNvPr>
          <p:cNvGrpSpPr/>
          <p:nvPr/>
        </p:nvGrpSpPr>
        <p:grpSpPr>
          <a:xfrm>
            <a:off x="6219467" y="4533733"/>
            <a:ext cx="5486400" cy="1640423"/>
            <a:chOff x="345232" y="4413102"/>
            <a:chExt cx="5303521" cy="1184815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4" name="Rounded Rectangle 15">
              <a:extLst>
                <a:ext uri="{FF2B5EF4-FFF2-40B4-BE49-F238E27FC236}">
                  <a16:creationId xmlns:a16="http://schemas.microsoft.com/office/drawing/2014/main" id="{068F50A9-22CE-0041-A7F4-750752DFE24E}"/>
                </a:ext>
              </a:extLst>
            </p:cNvPr>
            <p:cNvSpPr/>
            <p:nvPr/>
          </p:nvSpPr>
          <p:spPr>
            <a:xfrm>
              <a:off x="345232" y="4413102"/>
              <a:ext cx="5303521" cy="1184814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HELM </a:t>
              </a:r>
              <a:r>
                <a:rPr lang="en-US" b="1" dirty="0">
                  <a:solidFill>
                    <a:schemeClr val="bg1"/>
                  </a:solidFill>
                </a:rPr>
                <a:t>3 </a:t>
              </a:r>
              <a:r>
                <a:rPr lang="en-US" dirty="0">
                  <a:solidFill>
                    <a:schemeClr val="bg1"/>
                  </a:solidFill>
                </a:rPr>
                <a:t>with OCI Artifacts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EA1416-0410-E644-B8D5-22AF04569E3E}"/>
                </a:ext>
              </a:extLst>
            </p:cNvPr>
            <p:cNvSpPr/>
            <p:nvPr/>
          </p:nvSpPr>
          <p:spPr>
            <a:xfrm>
              <a:off x="345233" y="4656232"/>
              <a:ext cx="5303520" cy="941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5F42B90-875C-CB49-B19C-15EBEA56A722}"/>
              </a:ext>
            </a:extLst>
          </p:cNvPr>
          <p:cNvSpPr/>
          <p:nvPr/>
        </p:nvSpPr>
        <p:spPr>
          <a:xfrm>
            <a:off x="149391" y="4943334"/>
            <a:ext cx="5354231" cy="1147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login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acr helm repo add -r $registry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package ./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wordpress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acr helm push wordpress-5.7.tgz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fetch $registry/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wordpress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--version 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B8CA13-92B3-A343-ADDD-C6CA0B71A455}"/>
              </a:ext>
            </a:extLst>
          </p:cNvPr>
          <p:cNvSpPr/>
          <p:nvPr/>
        </p:nvSpPr>
        <p:spPr>
          <a:xfrm>
            <a:off x="6192157" y="4943333"/>
            <a:ext cx="6138863" cy="1390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registry login $registry -u $user -p 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chart save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wordpress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 $registry/wordpress:5.7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chart push $registry/wordpress:5.7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chart pull $registry/wordpress:5.7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57557A-2530-41B2-A2AC-CE008765121A}"/>
              </a:ext>
            </a:extLst>
          </p:cNvPr>
          <p:cNvSpPr/>
          <p:nvPr/>
        </p:nvSpPr>
        <p:spPr>
          <a:xfrm rot="21345770">
            <a:off x="3482009" y="3741375"/>
            <a:ext cx="18325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11"/>
              </a:rPr>
              <a:t>http://aka.ms/acr/helm-repos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325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360B292-3BD5-488C-A673-786592554286}"/>
              </a:ext>
            </a:extLst>
          </p:cNvPr>
          <p:cNvGrpSpPr/>
          <p:nvPr/>
        </p:nvGrpSpPr>
        <p:grpSpPr>
          <a:xfrm>
            <a:off x="434291" y="2993301"/>
            <a:ext cx="4909771" cy="3757345"/>
            <a:chOff x="434291" y="2993301"/>
            <a:chExt cx="4909771" cy="3757345"/>
          </a:xfrm>
        </p:grpSpPr>
        <p:pic>
          <p:nvPicPr>
            <p:cNvPr id="2050" name="Picture 2" descr="Image result for focus">
              <a:extLst>
                <a:ext uri="{FF2B5EF4-FFF2-40B4-BE49-F238E27FC236}">
                  <a16:creationId xmlns:a16="http://schemas.microsoft.com/office/drawing/2014/main" id="{0271FC75-5CC0-4893-B694-15D22823B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91" y="2993301"/>
              <a:ext cx="4909771" cy="3757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hing">
              <a:extLst>
                <a:ext uri="{FF2B5EF4-FFF2-40B4-BE49-F238E27FC236}">
                  <a16:creationId xmlns:a16="http://schemas.microsoft.com/office/drawing/2014/main" id="{A4A37B3B-9141-435B-84A1-17B70F76B04A}"/>
                </a:ext>
              </a:extLst>
            </p:cNvPr>
            <p:cNvSpPr/>
            <p:nvPr/>
          </p:nvSpPr>
          <p:spPr>
            <a:xfrm>
              <a:off x="2032821" y="4544350"/>
              <a:ext cx="1460655" cy="593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Thing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44FB76-A8F8-4F11-ABFC-26518AD5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67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You have a thing. </a:t>
            </a:r>
            <a:br>
              <a:rPr lang="en-US" dirty="0"/>
            </a:br>
            <a:r>
              <a:rPr lang="en-US" dirty="0"/>
              <a:t>			Where will you store your thing?</a:t>
            </a:r>
          </a:p>
        </p:txBody>
      </p:sp>
      <p:sp>
        <p:nvSpPr>
          <p:cNvPr id="5" name="YASS">
            <a:extLst>
              <a:ext uri="{FF2B5EF4-FFF2-40B4-BE49-F238E27FC236}">
                <a16:creationId xmlns:a16="http://schemas.microsoft.com/office/drawing/2014/main" id="{12645E52-9D66-4180-A1C1-3C6F719B1B1F}"/>
              </a:ext>
            </a:extLst>
          </p:cNvPr>
          <p:cNvSpPr/>
          <p:nvPr/>
        </p:nvSpPr>
        <p:spPr>
          <a:xfrm>
            <a:off x="434291" y="3023047"/>
            <a:ext cx="1728339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YASS?</a:t>
            </a:r>
          </a:p>
        </p:txBody>
      </p:sp>
      <p:sp>
        <p:nvSpPr>
          <p:cNvPr id="6" name="REST API">
            <a:extLst>
              <a:ext uri="{FF2B5EF4-FFF2-40B4-BE49-F238E27FC236}">
                <a16:creationId xmlns:a16="http://schemas.microsoft.com/office/drawing/2014/main" id="{7C7781AC-0BE5-434D-9551-9DA572977D45}"/>
              </a:ext>
            </a:extLst>
          </p:cNvPr>
          <p:cNvSpPr/>
          <p:nvPr/>
        </p:nvSpPr>
        <p:spPr>
          <a:xfrm>
            <a:off x="8867085" y="352057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8" name="Authentication">
            <a:extLst>
              <a:ext uri="{FF2B5EF4-FFF2-40B4-BE49-F238E27FC236}">
                <a16:creationId xmlns:a16="http://schemas.microsoft.com/office/drawing/2014/main" id="{FA589D40-019C-4803-B08B-E4A052C1ED19}"/>
              </a:ext>
            </a:extLst>
          </p:cNvPr>
          <p:cNvGrpSpPr/>
          <p:nvPr/>
        </p:nvGrpSpPr>
        <p:grpSpPr>
          <a:xfrm>
            <a:off x="9532597" y="3890079"/>
            <a:ext cx="857250" cy="739009"/>
            <a:chOff x="4314167" y="3606147"/>
            <a:chExt cx="857250" cy="739009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EAF238B-0E00-44AF-BBD9-A3113020024E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455081E1-A2B4-4F0F-B930-6732DADF20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Storage">
            <a:extLst>
              <a:ext uri="{FF2B5EF4-FFF2-40B4-BE49-F238E27FC236}">
                <a16:creationId xmlns:a16="http://schemas.microsoft.com/office/drawing/2014/main" id="{043D92E5-64BE-4254-957B-F7BE92CCA437}"/>
              </a:ext>
            </a:extLst>
          </p:cNvPr>
          <p:cNvGrpSpPr/>
          <p:nvPr/>
        </p:nvGrpSpPr>
        <p:grpSpPr>
          <a:xfrm>
            <a:off x="8860800" y="4259583"/>
            <a:ext cx="857250" cy="739009"/>
            <a:chOff x="3377802" y="4632193"/>
            <a:chExt cx="857250" cy="739009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B0EE9D25-C160-4012-AC9D-D41A915E9631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ECEB8B-99B9-42C0-8C6C-C7E86A1E054D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0553CA-E6C9-429E-910B-3E0ADBFBA80A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2" descr="See the source image">
                <a:extLst>
                  <a:ext uri="{FF2B5EF4-FFF2-40B4-BE49-F238E27FC236}">
                    <a16:creationId xmlns:a16="http://schemas.microsoft.com/office/drawing/2014/main" id="{58F63C21-E69F-407C-ADED-0011ABFB4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5" name="Cache">
            <a:extLst>
              <a:ext uri="{FF2B5EF4-FFF2-40B4-BE49-F238E27FC236}">
                <a16:creationId xmlns:a16="http://schemas.microsoft.com/office/drawing/2014/main" id="{1AD22DB9-6756-433A-847E-515CABF30DCD}"/>
              </a:ext>
            </a:extLst>
          </p:cNvPr>
          <p:cNvGrpSpPr/>
          <p:nvPr/>
        </p:nvGrpSpPr>
        <p:grpSpPr>
          <a:xfrm>
            <a:off x="9527777" y="3141584"/>
            <a:ext cx="857250" cy="739009"/>
            <a:chOff x="8740377" y="4194722"/>
            <a:chExt cx="857250" cy="739009"/>
          </a:xfrm>
        </p:grpSpPr>
        <p:sp>
          <p:nvSpPr>
            <p:cNvPr id="18" name="REST API">
              <a:extLst>
                <a:ext uri="{FF2B5EF4-FFF2-40B4-BE49-F238E27FC236}">
                  <a16:creationId xmlns:a16="http://schemas.microsoft.com/office/drawing/2014/main" id="{1CE53AE3-03D4-4553-AD80-BCB9402F7471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F0BB2631-5B6B-4334-8FE9-30C491D25945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grpSp>
        <p:nvGrpSpPr>
          <p:cNvPr id="19" name="Support">
            <a:extLst>
              <a:ext uri="{FF2B5EF4-FFF2-40B4-BE49-F238E27FC236}">
                <a16:creationId xmlns:a16="http://schemas.microsoft.com/office/drawing/2014/main" id="{11BF49CA-DE0D-4E43-94CC-0132C37C49FB}"/>
              </a:ext>
            </a:extLst>
          </p:cNvPr>
          <p:cNvGrpSpPr/>
          <p:nvPr/>
        </p:nvGrpSpPr>
        <p:grpSpPr>
          <a:xfrm>
            <a:off x="9526312" y="4629084"/>
            <a:ext cx="857250" cy="739009"/>
            <a:chOff x="7644775" y="5284382"/>
            <a:chExt cx="857250" cy="739009"/>
          </a:xfrm>
        </p:grpSpPr>
        <p:sp>
          <p:nvSpPr>
            <p:cNvPr id="23" name="REST API">
              <a:extLst>
                <a:ext uri="{FF2B5EF4-FFF2-40B4-BE49-F238E27FC236}">
                  <a16:creationId xmlns:a16="http://schemas.microsoft.com/office/drawing/2014/main" id="{2FB3162E-5665-44C9-8756-D5880D01FFA1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2AE39CE6-E721-48C2-9A17-2CCF6B8618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74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7476-F388-49E8-BE83-EDC15F10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Storage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89E-1122-446A-A495-515CB6E8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What will you use? </a:t>
            </a:r>
          </a:p>
          <a:p>
            <a:pPr lvl="1"/>
            <a:r>
              <a:rPr lang="en-US" dirty="0"/>
              <a:t>Will it integrate with the rest of “the platform”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How do you prevent hacks, DOS attacks, abuse?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Will you justify the costs to run the YASS? </a:t>
            </a:r>
          </a:p>
          <a:p>
            <a:pPr lvl="1"/>
            <a:r>
              <a:rPr lang="en-US" dirty="0"/>
              <a:t>Will you charge, offer for free- your YASS? </a:t>
            </a:r>
          </a:p>
          <a:p>
            <a:r>
              <a:rPr lang="en-US" dirty="0"/>
              <a:t>Multiple clouds?</a:t>
            </a:r>
          </a:p>
          <a:p>
            <a:pPr lvl="1"/>
            <a:r>
              <a:rPr lang="en-US" dirty="0"/>
              <a:t>Will other cloud vendors host this YASS for you?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18DF1-A448-47B6-9837-F527C8D48772}"/>
              </a:ext>
            </a:extLst>
          </p:cNvPr>
          <p:cNvSpPr/>
          <p:nvPr/>
        </p:nvSpPr>
        <p:spPr>
          <a:xfrm rot="508507">
            <a:off x="9336125" y="2196367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Compliance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156C01-9057-474B-A9DF-BBB493883CA6}"/>
              </a:ext>
            </a:extLst>
          </p:cNvPr>
          <p:cNvSpPr/>
          <p:nvPr/>
        </p:nvSpPr>
        <p:spPr>
          <a:xfrm>
            <a:off x="5249639" y="1529377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Courier New" panose="02070309020205020404" pitchFamily="49" charset="0"/>
                <a:ea typeface="Anonymice Powerline" panose="02060609030202000504" pitchFamily="49" charset="0"/>
                <a:cs typeface="Courier New" panose="02070309020205020404" pitchFamily="49" charset="0"/>
              </a:rPr>
              <a:t>Documentation?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42716-5538-47E5-8604-5319EC5FB32A}"/>
              </a:ext>
            </a:extLst>
          </p:cNvPr>
          <p:cNvSpPr/>
          <p:nvPr/>
        </p:nvSpPr>
        <p:spPr>
          <a:xfrm rot="21105334">
            <a:off x="8788494" y="5530937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Regional</a:t>
            </a:r>
            <a:b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</a:br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Replication?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BE440B-013F-499C-BE5F-B73ED0B13B7A}"/>
              </a:ext>
            </a:extLst>
          </p:cNvPr>
          <p:cNvSpPr/>
          <p:nvPr/>
        </p:nvSpPr>
        <p:spPr>
          <a:xfrm rot="278885">
            <a:off x="8593476" y="617358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atin typeface="Fira Mono for Powerline" panose="020B0509050000020004" pitchFamily="49" charset="0"/>
                <a:ea typeface="Fira Mono for Powerline" panose="020B0509050000020004" pitchFamily="49" charset="0"/>
                <a:cs typeface="Hack" panose="020B0609030202020204" pitchFamily="50" charset="0"/>
              </a:rPr>
              <a:t>VNET &amp; Firewall Rules?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07F48-A383-4843-B8D2-2E18FEC28EBA}"/>
              </a:ext>
            </a:extLst>
          </p:cNvPr>
          <p:cNvSpPr/>
          <p:nvPr/>
        </p:nvSpPr>
        <p:spPr>
          <a:xfrm rot="21297654">
            <a:off x="5628715" y="5957388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Script MT Bold" panose="03040602040607080904" pitchFamily="66" charset="0"/>
                <a:ea typeface="Anonymice Powerline" panose="02060609030202000504" pitchFamily="49" charset="0"/>
              </a:rPr>
              <a:t>Signing?</a:t>
            </a:r>
          </a:p>
        </p:txBody>
      </p:sp>
      <p:sp>
        <p:nvSpPr>
          <p:cNvPr id="11" name="REST API">
            <a:extLst>
              <a:ext uri="{FF2B5EF4-FFF2-40B4-BE49-F238E27FC236}">
                <a16:creationId xmlns:a16="http://schemas.microsoft.com/office/drawing/2014/main" id="{DB962FB3-D7D0-4CC5-99A4-9DAC6DAF909A}"/>
              </a:ext>
            </a:extLst>
          </p:cNvPr>
          <p:cNvSpPr/>
          <p:nvPr/>
        </p:nvSpPr>
        <p:spPr>
          <a:xfrm>
            <a:off x="8867085" y="352057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12" name="Authentication">
            <a:extLst>
              <a:ext uri="{FF2B5EF4-FFF2-40B4-BE49-F238E27FC236}">
                <a16:creationId xmlns:a16="http://schemas.microsoft.com/office/drawing/2014/main" id="{09886D28-43D1-4274-A473-EF1F6C6FF4F8}"/>
              </a:ext>
            </a:extLst>
          </p:cNvPr>
          <p:cNvGrpSpPr/>
          <p:nvPr/>
        </p:nvGrpSpPr>
        <p:grpSpPr>
          <a:xfrm>
            <a:off x="9532597" y="3890079"/>
            <a:ext cx="857250" cy="739009"/>
            <a:chOff x="4314167" y="3606147"/>
            <a:chExt cx="857250" cy="739009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9791625C-B11B-4594-8CC8-3CCE26B96976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2" descr="See the source image">
              <a:extLst>
                <a:ext uri="{FF2B5EF4-FFF2-40B4-BE49-F238E27FC236}">
                  <a16:creationId xmlns:a16="http://schemas.microsoft.com/office/drawing/2014/main" id="{C890F153-BEE9-495D-8399-C69915E55D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Storage">
            <a:extLst>
              <a:ext uri="{FF2B5EF4-FFF2-40B4-BE49-F238E27FC236}">
                <a16:creationId xmlns:a16="http://schemas.microsoft.com/office/drawing/2014/main" id="{B946FA57-4131-4F1D-9F51-10B7BCB221CD}"/>
              </a:ext>
            </a:extLst>
          </p:cNvPr>
          <p:cNvGrpSpPr/>
          <p:nvPr/>
        </p:nvGrpSpPr>
        <p:grpSpPr>
          <a:xfrm>
            <a:off x="8860800" y="4259583"/>
            <a:ext cx="857250" cy="739009"/>
            <a:chOff x="3377802" y="4632193"/>
            <a:chExt cx="857250" cy="739009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0B47A606-6F9C-4C19-98F3-FF34DCECC348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42B392-11F8-4149-93C5-0571D72BA1A2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C221C5-E20F-4A95-8024-FFF01130F666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2" descr="See the source image">
                <a:extLst>
                  <a:ext uri="{FF2B5EF4-FFF2-40B4-BE49-F238E27FC236}">
                    <a16:creationId xmlns:a16="http://schemas.microsoft.com/office/drawing/2014/main" id="{5152D551-70C8-4C23-8E01-423D4B8C6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Cache">
            <a:extLst>
              <a:ext uri="{FF2B5EF4-FFF2-40B4-BE49-F238E27FC236}">
                <a16:creationId xmlns:a16="http://schemas.microsoft.com/office/drawing/2014/main" id="{2E9895B8-2CE9-447C-B772-822D36719958}"/>
              </a:ext>
            </a:extLst>
          </p:cNvPr>
          <p:cNvGrpSpPr/>
          <p:nvPr/>
        </p:nvGrpSpPr>
        <p:grpSpPr>
          <a:xfrm>
            <a:off x="9527777" y="3141584"/>
            <a:ext cx="857250" cy="739009"/>
            <a:chOff x="8740377" y="4194722"/>
            <a:chExt cx="857250" cy="739009"/>
          </a:xfrm>
        </p:grpSpPr>
        <p:sp>
          <p:nvSpPr>
            <p:cNvPr id="21" name="REST API">
              <a:extLst>
                <a:ext uri="{FF2B5EF4-FFF2-40B4-BE49-F238E27FC236}">
                  <a16:creationId xmlns:a16="http://schemas.microsoft.com/office/drawing/2014/main" id="{AAB2606A-7A81-413A-A8AE-638CB7AF32ED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EFEB0F4A-B384-4C2C-8A18-B980A53FA224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grpSp>
        <p:nvGrpSpPr>
          <p:cNvPr id="23" name="Support">
            <a:extLst>
              <a:ext uri="{FF2B5EF4-FFF2-40B4-BE49-F238E27FC236}">
                <a16:creationId xmlns:a16="http://schemas.microsoft.com/office/drawing/2014/main" id="{BACE5001-4D87-4C48-B146-FCEB1A25A2C4}"/>
              </a:ext>
            </a:extLst>
          </p:cNvPr>
          <p:cNvGrpSpPr/>
          <p:nvPr/>
        </p:nvGrpSpPr>
        <p:grpSpPr>
          <a:xfrm>
            <a:off x="9526312" y="4629084"/>
            <a:ext cx="857250" cy="739009"/>
            <a:chOff x="7644775" y="5284382"/>
            <a:chExt cx="857250" cy="739009"/>
          </a:xfrm>
        </p:grpSpPr>
        <p:sp>
          <p:nvSpPr>
            <p:cNvPr id="24" name="REST API">
              <a:extLst>
                <a:ext uri="{FF2B5EF4-FFF2-40B4-BE49-F238E27FC236}">
                  <a16:creationId xmlns:a16="http://schemas.microsoft.com/office/drawing/2014/main" id="{B26D86C0-1299-4205-B96A-D9C7CF1508A8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8" descr="See the source image">
              <a:extLst>
                <a:ext uri="{FF2B5EF4-FFF2-40B4-BE49-F238E27FC236}">
                  <a16:creationId xmlns:a16="http://schemas.microsoft.com/office/drawing/2014/main" id="{1F509D13-E86C-4EB8-AE27-5AEE99F65E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305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FB8A-A58F-4F85-8948-99E0B59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takes to run a storage thing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53E8-4A9A-49FC-AEF3-CEC15E82B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~10 engineers - full time</a:t>
            </a:r>
          </a:p>
          <a:p>
            <a:pPr lvl="1"/>
            <a:r>
              <a:rPr lang="en-US" dirty="0"/>
              <a:t>Support</a:t>
            </a:r>
          </a:p>
          <a:p>
            <a:pPr lvl="1"/>
            <a:r>
              <a:rPr lang="en-US" dirty="0"/>
              <a:t>Compliance</a:t>
            </a:r>
          </a:p>
          <a:p>
            <a:pPr lvl="1"/>
            <a:r>
              <a:rPr lang="en-US" dirty="0"/>
              <a:t>Regional Rollouts</a:t>
            </a:r>
          </a:p>
          <a:p>
            <a:pPr lvl="1"/>
            <a:r>
              <a:rPr lang="en-US" dirty="0"/>
              <a:t>Feature Asks</a:t>
            </a:r>
          </a:p>
          <a:p>
            <a:pPr lvl="1"/>
            <a:r>
              <a:rPr lang="en-US" dirty="0"/>
              <a:t>Patching &amp; Mediation of CVE Events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ST API">
            <a:extLst>
              <a:ext uri="{FF2B5EF4-FFF2-40B4-BE49-F238E27FC236}">
                <a16:creationId xmlns:a16="http://schemas.microsoft.com/office/drawing/2014/main" id="{CFE9915E-56F3-4C56-A630-28558451D2E9}"/>
              </a:ext>
            </a:extLst>
          </p:cNvPr>
          <p:cNvSpPr/>
          <p:nvPr/>
        </p:nvSpPr>
        <p:spPr>
          <a:xfrm>
            <a:off x="7700053" y="195262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[] }</a:t>
            </a:r>
            <a:br>
              <a:rPr lang="en-US" dirty="0"/>
            </a:br>
            <a:r>
              <a:rPr lang="en-US" sz="1400" dirty="0" err="1"/>
              <a:t>Devs</a:t>
            </a:r>
            <a:endParaRPr lang="en-US" dirty="0"/>
          </a:p>
        </p:txBody>
      </p:sp>
      <p:grpSp>
        <p:nvGrpSpPr>
          <p:cNvPr id="6" name="Support">
            <a:extLst>
              <a:ext uri="{FF2B5EF4-FFF2-40B4-BE49-F238E27FC236}">
                <a16:creationId xmlns:a16="http://schemas.microsoft.com/office/drawing/2014/main" id="{9345C80A-7CF7-48F4-99AA-E482050342E8}"/>
              </a:ext>
            </a:extLst>
          </p:cNvPr>
          <p:cNvGrpSpPr/>
          <p:nvPr/>
        </p:nvGrpSpPr>
        <p:grpSpPr>
          <a:xfrm>
            <a:off x="7695015" y="2689991"/>
            <a:ext cx="857250" cy="739009"/>
            <a:chOff x="7644775" y="5284382"/>
            <a:chExt cx="857250" cy="739009"/>
          </a:xfrm>
        </p:grpSpPr>
        <p:sp>
          <p:nvSpPr>
            <p:cNvPr id="7" name="REST API">
              <a:extLst>
                <a:ext uri="{FF2B5EF4-FFF2-40B4-BE49-F238E27FC236}">
                  <a16:creationId xmlns:a16="http://schemas.microsoft.com/office/drawing/2014/main" id="{C5384774-E7A5-4D28-8FCA-CC49E7E13371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8" descr="See the source image">
              <a:extLst>
                <a:ext uri="{FF2B5EF4-FFF2-40B4-BE49-F238E27FC236}">
                  <a16:creationId xmlns:a16="http://schemas.microsoft.com/office/drawing/2014/main" id="{2C5BB1C6-F45A-46A4-990C-5D088BBB22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6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1FB1-3646-4B10-BF46-0DB83CB2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9242"/>
            <a:ext cx="10515600" cy="1325563"/>
          </a:xfrm>
        </p:spPr>
        <p:txBody>
          <a:bodyPr/>
          <a:lstStyle/>
          <a:p>
            <a:r>
              <a:rPr lang="en-US" dirty="0"/>
              <a:t>Managed Versions Of YASS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YAPS</a:t>
            </a:r>
          </a:p>
        </p:txBody>
      </p:sp>
      <p:pic>
        <p:nvPicPr>
          <p:cNvPr id="8194" name="Picture 2" descr="Image result for azure logo">
            <a:extLst>
              <a:ext uri="{FF2B5EF4-FFF2-40B4-BE49-F238E27FC236}">
                <a16:creationId xmlns:a16="http://schemas.microsoft.com/office/drawing/2014/main" id="{1C1CE2B6-C915-413D-8298-0E9E8DC4C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6" y="3767360"/>
            <a:ext cx="2981325" cy="86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aws logo">
            <a:extLst>
              <a:ext uri="{FF2B5EF4-FFF2-40B4-BE49-F238E27FC236}">
                <a16:creationId xmlns:a16="http://schemas.microsoft.com/office/drawing/2014/main" id="{9B3D8FE7-7F1F-476C-8553-18D76FE81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48" y="4086815"/>
            <a:ext cx="1574690" cy="94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age result for google cloud logo">
            <a:extLst>
              <a:ext uri="{FF2B5EF4-FFF2-40B4-BE49-F238E27FC236}">
                <a16:creationId xmlns:a16="http://schemas.microsoft.com/office/drawing/2014/main" id="{BDF1FAE4-F9DA-4479-A900-6DBCC26F3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665" y="3662584"/>
            <a:ext cx="1076326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bag of cash">
            <a:extLst>
              <a:ext uri="{FF2B5EF4-FFF2-40B4-BE49-F238E27FC236}">
                <a16:creationId xmlns:a16="http://schemas.microsoft.com/office/drawing/2014/main" id="{1A3426BD-F6E9-47EE-9B8F-AEDBDB2F3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9362" y="5438488"/>
            <a:ext cx="1030287" cy="13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mage result for bag of cash">
            <a:extLst>
              <a:ext uri="{FF2B5EF4-FFF2-40B4-BE49-F238E27FC236}">
                <a16:creationId xmlns:a16="http://schemas.microsoft.com/office/drawing/2014/main" id="{21A17151-C652-413A-A54E-3EFD7B02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9363" y="5438488"/>
            <a:ext cx="1030287" cy="13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bag of cash">
            <a:extLst>
              <a:ext uri="{FF2B5EF4-FFF2-40B4-BE49-F238E27FC236}">
                <a16:creationId xmlns:a16="http://schemas.microsoft.com/office/drawing/2014/main" id="{9E229585-FFFB-46AA-8132-1F98464D6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9363" y="5438487"/>
            <a:ext cx="1030287" cy="13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Image result for quay registry icon">
            <a:extLst>
              <a:ext uri="{FF2B5EF4-FFF2-40B4-BE49-F238E27FC236}">
                <a16:creationId xmlns:a16="http://schemas.microsoft.com/office/drawing/2014/main" id="{5F900C23-455A-441D-A696-0AFDD839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177" y="4013195"/>
            <a:ext cx="2223698" cy="61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Image result for bag of cash">
            <a:extLst>
              <a:ext uri="{FF2B5EF4-FFF2-40B4-BE49-F238E27FC236}">
                <a16:creationId xmlns:a16="http://schemas.microsoft.com/office/drawing/2014/main" id="{2C18EA17-1206-43C2-B2F6-A3B79B1E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542" y="5495635"/>
            <a:ext cx="1030287" cy="13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Cloud Server Icon">
            <a:extLst>
              <a:ext uri="{FF2B5EF4-FFF2-40B4-BE49-F238E27FC236}">
                <a16:creationId xmlns:a16="http://schemas.microsoft.com/office/drawing/2014/main" id="{E61EB648-1A4D-488F-A626-E24480D57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366258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30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59232 -0.000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0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4375 -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21615 -0.0006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-0.35651 -0.0048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2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519D-44B3-43C8-8B2F-32DB2A7D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Registries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7081B9-383C-43B4-A0DB-84777ABC8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704036"/>
              </p:ext>
            </p:extLst>
          </p:nvPr>
        </p:nvGraphicFramePr>
        <p:xfrm>
          <a:off x="838200" y="1336870"/>
          <a:ext cx="64293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236294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93358737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156258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Feature/Instance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OCI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YASS 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9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API for meta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6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Layered/Cache for large 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0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Blob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020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D70130-613F-4551-B975-7BC3ED412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0328"/>
              </p:ext>
            </p:extLst>
          </p:nvPr>
        </p:nvGraphicFramePr>
        <p:xfrm>
          <a:off x="838200" y="3541835"/>
          <a:ext cx="64389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8340632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40922386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010132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Feature/Instance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OCI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YASS 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84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Integrated Authenticated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31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Role Based Access Control (RBAC)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8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5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Documentation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5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39725" marR="0" lvl="0" indent="-339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Added Capabilities</a:t>
                      </a:r>
                      <a:br>
                        <a:rPr lang="en-US"/>
                      </a:br>
                      <a:r>
                        <a:rPr lang="en-US"/>
                        <a:t>VNET &amp; Firewall Rules, Signing, Auto Purge, Geo-Replicated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1406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526C917-7927-4822-9D47-1513DB79ECD7}"/>
              </a:ext>
            </a:extLst>
          </p:cNvPr>
          <p:cNvSpPr/>
          <p:nvPr/>
        </p:nvSpPr>
        <p:spPr>
          <a:xfrm>
            <a:off x="838200" y="2829755"/>
            <a:ext cx="109142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Cloud &amp; Vendor Implementations 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(acr, </a:t>
            </a: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ecr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gcr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, quay, …)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C4443D-1B96-46AE-8AB9-7DF4B7C4B2E9}"/>
              </a:ext>
            </a:extLst>
          </p:cNvPr>
          <p:cNvSpPr/>
          <p:nvPr/>
        </p:nvSpPr>
        <p:spPr>
          <a:xfrm>
            <a:off x="4838700" y="170021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FF324E-186C-4206-A67B-B3A44688D981}"/>
              </a:ext>
            </a:extLst>
          </p:cNvPr>
          <p:cNvSpPr/>
          <p:nvPr/>
        </p:nvSpPr>
        <p:spPr>
          <a:xfrm>
            <a:off x="4838700" y="207406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CB7FE4-E575-4A07-9011-E616DF253B18}"/>
              </a:ext>
            </a:extLst>
          </p:cNvPr>
          <p:cNvSpPr/>
          <p:nvPr/>
        </p:nvSpPr>
        <p:spPr>
          <a:xfrm>
            <a:off x="4838700" y="244792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1EE648-2BA9-4266-BAC3-8C6F224FD41F}"/>
              </a:ext>
            </a:extLst>
          </p:cNvPr>
          <p:cNvSpPr/>
          <p:nvPr/>
        </p:nvSpPr>
        <p:spPr>
          <a:xfrm>
            <a:off x="4838700" y="3920367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1016DE-D6B0-40FB-BA46-619D819F07C0}"/>
              </a:ext>
            </a:extLst>
          </p:cNvPr>
          <p:cNvSpPr/>
          <p:nvPr/>
        </p:nvSpPr>
        <p:spPr>
          <a:xfrm>
            <a:off x="4838700" y="429422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55463D-FC8D-4D9E-BEF2-0CBD419284C6}"/>
              </a:ext>
            </a:extLst>
          </p:cNvPr>
          <p:cNvSpPr/>
          <p:nvPr/>
        </p:nvSpPr>
        <p:spPr>
          <a:xfrm>
            <a:off x="4838700" y="466807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9575CE-D6A4-468B-83DD-C234AE45D3C5}"/>
              </a:ext>
            </a:extLst>
          </p:cNvPr>
          <p:cNvSpPr/>
          <p:nvPr/>
        </p:nvSpPr>
        <p:spPr>
          <a:xfrm>
            <a:off x="4838700" y="5846146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4684F1-51B7-4694-A98A-7C8892FA9D77}"/>
              </a:ext>
            </a:extLst>
          </p:cNvPr>
          <p:cNvSpPr/>
          <p:nvPr/>
        </p:nvSpPr>
        <p:spPr>
          <a:xfrm>
            <a:off x="4838700" y="622000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A04A9CF-6D96-440B-85D2-BA2CA1F73EB3}"/>
              </a:ext>
            </a:extLst>
          </p:cNvPr>
          <p:cNvSpPr/>
          <p:nvPr/>
        </p:nvSpPr>
        <p:spPr>
          <a:xfrm>
            <a:off x="5276850" y="5846146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3E8DBD-62CF-4365-8BAC-6034FAE5BC71}"/>
              </a:ext>
            </a:extLst>
          </p:cNvPr>
          <p:cNvSpPr/>
          <p:nvPr/>
        </p:nvSpPr>
        <p:spPr>
          <a:xfrm>
            <a:off x="5276850" y="622000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30736C-81E8-4080-8F4D-A939CDC2ABDB}"/>
              </a:ext>
            </a:extLst>
          </p:cNvPr>
          <p:cNvSpPr/>
          <p:nvPr/>
        </p:nvSpPr>
        <p:spPr>
          <a:xfrm>
            <a:off x="6143625" y="170021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442E01-EEDD-45CE-956A-40BEEA216819}"/>
              </a:ext>
            </a:extLst>
          </p:cNvPr>
          <p:cNvSpPr/>
          <p:nvPr/>
        </p:nvSpPr>
        <p:spPr>
          <a:xfrm>
            <a:off x="6143625" y="207406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768730-DD61-426E-B79A-1CCC2F371DDB}"/>
              </a:ext>
            </a:extLst>
          </p:cNvPr>
          <p:cNvSpPr/>
          <p:nvPr/>
        </p:nvSpPr>
        <p:spPr>
          <a:xfrm>
            <a:off x="6143625" y="244792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06493C-5163-4B78-9799-9139FF4420D1}"/>
              </a:ext>
            </a:extLst>
          </p:cNvPr>
          <p:cNvSpPr/>
          <p:nvPr/>
        </p:nvSpPr>
        <p:spPr>
          <a:xfrm>
            <a:off x="6143625" y="392507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E004D9-58FF-4649-8321-C794FC0E91EA}"/>
              </a:ext>
            </a:extLst>
          </p:cNvPr>
          <p:cNvSpPr/>
          <p:nvPr/>
        </p:nvSpPr>
        <p:spPr>
          <a:xfrm>
            <a:off x="6143625" y="429892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3D0138-FF6C-4400-A89C-15DCF320E016}"/>
              </a:ext>
            </a:extLst>
          </p:cNvPr>
          <p:cNvSpPr/>
          <p:nvPr/>
        </p:nvSpPr>
        <p:spPr>
          <a:xfrm>
            <a:off x="6143625" y="467278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D96D35-9B97-4A9A-B75E-007499616854}"/>
              </a:ext>
            </a:extLst>
          </p:cNvPr>
          <p:cNvSpPr/>
          <p:nvPr/>
        </p:nvSpPr>
        <p:spPr>
          <a:xfrm>
            <a:off x="6143625" y="5850852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DC6C3A-DAC6-4CC8-BCA0-2F2C825E463F}"/>
              </a:ext>
            </a:extLst>
          </p:cNvPr>
          <p:cNvSpPr/>
          <p:nvPr/>
        </p:nvSpPr>
        <p:spPr>
          <a:xfrm>
            <a:off x="6143625" y="622470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A64CC5B-4234-45D4-96B3-EFB2E503B08C}"/>
              </a:ext>
            </a:extLst>
          </p:cNvPr>
          <p:cNvSpPr/>
          <p:nvPr/>
        </p:nvSpPr>
        <p:spPr>
          <a:xfrm>
            <a:off x="6581775" y="5850852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E3AD6E-1333-4B35-A93F-AE92ED122B9F}"/>
              </a:ext>
            </a:extLst>
          </p:cNvPr>
          <p:cNvSpPr/>
          <p:nvPr/>
        </p:nvSpPr>
        <p:spPr>
          <a:xfrm>
            <a:off x="6581775" y="622470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3551BF-0394-4239-8785-A4ED5771A2F6}"/>
              </a:ext>
            </a:extLst>
          </p:cNvPr>
          <p:cNvSpPr/>
          <p:nvPr/>
        </p:nvSpPr>
        <p:spPr>
          <a:xfrm>
            <a:off x="4838700" y="503722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4D5FBF-9792-4BBE-A899-66B29C1C7B1C}"/>
              </a:ext>
            </a:extLst>
          </p:cNvPr>
          <p:cNvSpPr/>
          <p:nvPr/>
        </p:nvSpPr>
        <p:spPr>
          <a:xfrm>
            <a:off x="4838700" y="541108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5E93F6-D41A-4F8E-894C-BC085B439323}"/>
              </a:ext>
            </a:extLst>
          </p:cNvPr>
          <p:cNvSpPr/>
          <p:nvPr/>
        </p:nvSpPr>
        <p:spPr>
          <a:xfrm>
            <a:off x="6143625" y="504193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290DF6-074E-48BB-92D3-7D365AE4F800}"/>
              </a:ext>
            </a:extLst>
          </p:cNvPr>
          <p:cNvSpPr/>
          <p:nvPr/>
        </p:nvSpPr>
        <p:spPr>
          <a:xfrm>
            <a:off x="6143625" y="5415791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06123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75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5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50"/>
                            </p:stCondLst>
                            <p:childTnLst>
                              <p:par>
                                <p:cTn id="1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5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2D608-19E1-4119-9D74-E1CF25D1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Tailored Experience </a:t>
            </a:r>
            <a:br>
              <a:rPr lang="en-US" dirty="0"/>
            </a:br>
            <a:r>
              <a:rPr lang="en-US" dirty="0"/>
              <a:t>					For Your Thing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0A507-5A6B-4DA4-9D53-861DCB373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7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12096</TotalTime>
  <Words>2056</Words>
  <Application>Microsoft Office PowerPoint</Application>
  <PresentationFormat>Widescreen</PresentationFormat>
  <Paragraphs>411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Anonymice Powerline</vt:lpstr>
      <vt:lpstr>Arial</vt:lpstr>
      <vt:lpstr>Calibri</vt:lpstr>
      <vt:lpstr>Calibri Light</vt:lpstr>
      <vt:lpstr>Consolas</vt:lpstr>
      <vt:lpstr>Courier New</vt:lpstr>
      <vt:lpstr>Fira Mono for Powerline</vt:lpstr>
      <vt:lpstr>Hack</vt:lpstr>
      <vt:lpstr>Lucida Console</vt:lpstr>
      <vt:lpstr>Script MT Bold</vt:lpstr>
      <vt:lpstr>Segoe UI</vt:lpstr>
      <vt:lpstr>Office Theme</vt:lpstr>
      <vt:lpstr>OCI Artifact Registries</vt:lpstr>
      <vt:lpstr>Todays Agenda</vt:lpstr>
      <vt:lpstr>Adding Helm Repos to      Azure Container Registry</vt:lpstr>
      <vt:lpstr>You have a thing.     Where will you store your thing?</vt:lpstr>
      <vt:lpstr>Running A Storage Thing</vt:lpstr>
      <vt:lpstr>What it takes to run a storage thing </vt:lpstr>
      <vt:lpstr>Managed Versions Of YASS  YAPS</vt:lpstr>
      <vt:lpstr>OCI Registries</vt:lpstr>
      <vt:lpstr>Tailored Experience       For Your Thing</vt:lpstr>
      <vt:lpstr>PowerPoint Presentation</vt:lpstr>
      <vt:lpstr>How Are Images Stored       in OCI Registries</vt:lpstr>
      <vt:lpstr>Docker Pull Flow</vt:lpstr>
      <vt:lpstr>Dissecting an OCI Image</vt:lpstr>
      <vt:lpstr>PowerPoint Presentation</vt:lpstr>
      <vt:lpstr>Images to Artifacts</vt:lpstr>
      <vt:lpstr>Understanding the Artifact Type</vt:lpstr>
      <vt:lpstr>PowerPoint Presentation</vt:lpstr>
      <vt:lpstr>PowerPoint Presentation</vt:lpstr>
      <vt:lpstr>Differentiating Artifact Types</vt:lpstr>
      <vt:lpstr>Different Artifact Types</vt:lpstr>
      <vt:lpstr>What should OCI Image Mean</vt:lpstr>
      <vt:lpstr>What about OCI Index?</vt:lpstr>
      <vt:lpstr>Why Config?</vt:lpstr>
      <vt:lpstr>Getting Involved with OCI Artifact Registries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Artifact Registries</dc:title>
  <dc:creator>Steve Lasker</dc:creator>
  <cp:lastModifiedBy>Steve Lasker</cp:lastModifiedBy>
  <cp:revision>90</cp:revision>
  <dcterms:created xsi:type="dcterms:W3CDTF">2019-04-26T20:36:37Z</dcterms:created>
  <dcterms:modified xsi:type="dcterms:W3CDTF">2019-05-29T17:50:29Z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2019-04-30T19:42:23.3972626Z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b1eee189-cbe9-4b2b-8ae9-98e9a1d7c2c4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