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0"/>
  </p:notesMasterIdLst>
  <p:handoutMasterIdLst>
    <p:handoutMasterId r:id="rId21"/>
  </p:handoutMasterIdLst>
  <p:sldIdLst>
    <p:sldId id="259" r:id="rId5"/>
    <p:sldId id="257" r:id="rId6"/>
    <p:sldId id="273" r:id="rId7"/>
    <p:sldId id="261" r:id="rId8"/>
    <p:sldId id="271" r:id="rId9"/>
    <p:sldId id="274" r:id="rId10"/>
    <p:sldId id="272" r:id="rId11"/>
    <p:sldId id="260" r:id="rId12"/>
    <p:sldId id="264" r:id="rId13"/>
    <p:sldId id="269" r:id="rId14"/>
    <p:sldId id="268" r:id="rId15"/>
    <p:sldId id="266" r:id="rId16"/>
    <p:sldId id="267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6D9DD-AB7F-42C6-88A8-DF0C2060D18F}" v="283" dt="2017-03-14T15:14:10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8" autoAdjust="0"/>
    <p:restoredTop sz="88101"/>
  </p:normalViewPr>
  <p:slideViewPr>
    <p:cSldViewPr snapToGrid="0">
      <p:cViewPr varScale="1">
        <p:scale>
          <a:sx n="75" d="100"/>
          <a:sy n="75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E749C-0817-9B4A-A04C-C906D2FE8560}" type="datetimeFigureOut"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E560-9E5D-F242-81A2-BF0BCC22B4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6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54AC-2963-F543-B04E-581DE47C76B5}" type="datetimeFigureOut"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55A47-7E20-5141-8FAE-2DDCB3B562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5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/>
              <a:t>[Steve] </a:t>
            </a:r>
          </a:p>
          <a:p>
            <a:r>
              <a:rPr lang="en-US"/>
              <a:t>Cloud native apps is</a:t>
            </a:r>
            <a:r>
              <a:rPr lang="en-US" baseline="0"/>
              <a:t> a paradigm shift. But, some teams are stuck in applying old ways to new paradigm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4070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[John]</a:t>
            </a:r>
          </a:p>
          <a:p>
            <a:r>
              <a:rPr lang="en-US"/>
              <a:t>Once commited, how</a:t>
            </a:r>
            <a:r>
              <a:rPr lang="en-US" baseline="0"/>
              <a:t> will this be pushed out to users?</a:t>
            </a:r>
          </a:p>
          <a:p>
            <a:r>
              <a:rPr lang="en-US" baseline="0"/>
              <a:t>Approaches to help with post commit deployment</a:t>
            </a:r>
          </a:p>
          <a:p>
            <a:r>
              <a:rPr lang="en-US" baseline="0"/>
              <a:t>Goal: faster, respond to customer feedback, react to customers </a:t>
            </a:r>
          </a:p>
          <a:p>
            <a:r>
              <a:rPr lang="en-US" baseline="0"/>
              <a:t>Moving faster: How to de-risk?</a:t>
            </a:r>
          </a:p>
          <a:p>
            <a:endParaRPr lang="en-US" baseline="0"/>
          </a:p>
          <a:p>
            <a:r>
              <a:rPr lang="en-US" baseline="0"/>
              <a:t>Build/Deploy, validate through multiple environments, each with their own gates</a:t>
            </a:r>
          </a:p>
          <a:p>
            <a:r>
              <a:rPr lang="en-US" baseline="0"/>
              <a:t>How often do these environments drift apart?</a:t>
            </a:r>
          </a:p>
          <a:p>
            <a:r>
              <a:rPr lang="en-US" baseline="0"/>
              <a:t>Does each environment have comparible load?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465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Challenges</a:t>
            </a:r>
          </a:p>
          <a:p>
            <a:r>
              <a:rPr lang="en-US"/>
              <a:t>-</a:t>
            </a:r>
            <a:r>
              <a:rPr lang="en-US" baseline="0"/>
              <a:t> Just aproximations</a:t>
            </a:r>
          </a:p>
          <a:p>
            <a:r>
              <a:rPr lang="en-US" baseline="0"/>
              <a:t>- What slips through?</a:t>
            </a:r>
          </a:p>
          <a:p>
            <a:r>
              <a:rPr lang="en-US" baseline="0"/>
              <a:t>- Embrace that problems will happen. How to accept and adapt?</a:t>
            </a:r>
          </a:p>
          <a:p>
            <a:r>
              <a:rPr lang="en-US" baseline="0"/>
              <a:t>- Traditional focuses on prevention</a:t>
            </a:r>
          </a:p>
          <a:p>
            <a:r>
              <a:rPr lang="en-US" baseline="0"/>
              <a:t>- How fast can you detect and resolve a real problem?</a:t>
            </a:r>
          </a:p>
          <a:p>
            <a:endParaRPr lang="en-US" baseline="0"/>
          </a:p>
          <a:p>
            <a:endParaRPr lang="en-US"/>
          </a:p>
          <a:p>
            <a:r>
              <a:rPr lang="en-US"/>
              <a:t>Test environments &amp; data are complex and expensive</a:t>
            </a:r>
          </a:p>
          <a:p>
            <a:endParaRPr lang="en-US"/>
          </a:p>
          <a:p>
            <a:r>
              <a:rPr lang="en-US"/>
              <a:t>Approximations &amp; simulations</a:t>
            </a:r>
          </a:p>
          <a:p>
            <a:endParaRPr lang="en-US"/>
          </a:p>
          <a:p>
            <a:r>
              <a:rPr lang="en-US"/>
              <a:t>Fact: Some errors will reach production despite testing</a:t>
            </a:r>
          </a:p>
          <a:p>
            <a:endParaRPr lang="en-US"/>
          </a:p>
          <a:p>
            <a:r>
              <a:rPr lang="en-US"/>
              <a:t>May overemphasize Improving quality by adding more gates and more production fidelity</a:t>
            </a:r>
          </a:p>
          <a:p>
            <a:endParaRPr lang="en-US"/>
          </a:p>
          <a:p>
            <a:r>
              <a:rPr lang="en-US" b="1"/>
              <a:t>Results in slower time-to-detect and time-to-remediate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1921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Requires clearly defined metrics to automate flow</a:t>
            </a:r>
          </a:p>
          <a:p>
            <a:endParaRPr lang="en-US"/>
          </a:p>
          <a:p>
            <a:r>
              <a:rPr lang="en-US"/>
              <a:t>- instead of rolling through multiple environments</a:t>
            </a:r>
          </a:p>
          <a:p>
            <a:r>
              <a:rPr lang="en-US"/>
              <a:t>- what if you replaced environments with stages</a:t>
            </a:r>
          </a:p>
          <a:p>
            <a:r>
              <a:rPr lang="en-US"/>
              <a:t>- dark deployments</a:t>
            </a:r>
          </a:p>
          <a:p>
            <a:r>
              <a:rPr lang="en-US"/>
              <a:t>-</a:t>
            </a:r>
            <a:r>
              <a:rPr lang="en-US" baseline="0"/>
              <a:t> run tests, users against the dark version </a:t>
            </a:r>
          </a:p>
          <a:p>
            <a:r>
              <a:rPr lang="en-US" baseline="0"/>
              <a:t>- measure of confidence</a:t>
            </a:r>
          </a:p>
          <a:p>
            <a:r>
              <a:rPr lang="en-US" baseline="0"/>
              <a:t>- incremental/throttled roll out</a:t>
            </a:r>
          </a:p>
          <a:p>
            <a:r>
              <a:rPr lang="en-US" baseline="0"/>
              <a:t>- Problems? - Rollback through disabled traffic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71110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[Steve] </a:t>
            </a:r>
          </a:p>
          <a:p>
            <a:r>
              <a:rPr lang="en-US"/>
              <a:t>What we'll be talking about today... </a:t>
            </a:r>
          </a:p>
          <a:p>
            <a:r>
              <a:rPr lang="en-US"/>
              <a:t>With each area, we'll cover the traditional approach,</a:t>
            </a:r>
            <a:r>
              <a:rPr lang="en-US" baseline="0"/>
              <a:t> and compare an alternative approach.  This isn't so much as to educate you, as it is to welcome your feedback on our point of view – this will help us hone our focus on challenges and their potential solutions.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073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Benefits</a:t>
            </a:r>
            <a:r>
              <a:rPr lang="en-US" baseline="0"/>
              <a:t> of cloud native apps</a:t>
            </a:r>
          </a:p>
          <a:p>
            <a:r>
              <a:rPr lang="en-US" baseline="0"/>
              <a:t>- Isolation of dependencies, languages,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8337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[John]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Here we have an example of what a cloud native app can look like after just several iterations. Instead of a monolith with generic UI/BusinessLogic/Data layers, we have a number of small, focused services for Reservations, Bikes, Users, Billing...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Each can be updated independently, scaled independently, and interaction with other services is over dumb pipes (REST, event queues).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Another observation: there's not just containers in this system – we have services very likely connecting to PaaS data services, queues, SaaS for notifications...</a:t>
            </a:r>
          </a:p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4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[John]</a:t>
            </a:r>
          </a:p>
          <a:p>
            <a:r>
              <a:rPr lang="en-US" baseline="0"/>
              <a:t>So let's hone in on a service, say the Bikes service, and walk through what it would feel like to enhance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769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[Steve]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30429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[Steve]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798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[John] Setup</a:t>
            </a:r>
          </a:p>
          <a:p>
            <a:r>
              <a:rPr lang="en-US"/>
              <a:t>[Steve] What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463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by showing the existing app</a:t>
            </a:r>
          </a:p>
          <a:p>
            <a:r>
              <a:rPr lang="en-US"/>
              <a:t>I'm going to work on a service that's deep in the backe-end...</a:t>
            </a:r>
          </a:p>
          <a:p>
            <a:endParaRPr lang="en-US"/>
          </a:p>
          <a:p>
            <a:r>
              <a:rPr lang="en-US"/>
              <a:t>Part 1:</a:t>
            </a:r>
          </a:p>
          <a:p>
            <a:r>
              <a:rPr lang="en-US"/>
              <a:t>-</a:t>
            </a:r>
            <a:r>
              <a:rPr lang="en-US" baseline="0"/>
              <a:t> Local c</a:t>
            </a:r>
            <a:r>
              <a:rPr lang="en-US"/>
              <a:t>lone of just the Bikes service</a:t>
            </a:r>
          </a:p>
          <a:p>
            <a:r>
              <a:rPr lang="en-US"/>
              <a:t>-</a:t>
            </a:r>
            <a:r>
              <a:rPr lang="en-US" baseline="0"/>
              <a:t> Edit code, save, and run (we're using VS Code, but this can run from the command line, or any other editor)</a:t>
            </a:r>
          </a:p>
          <a:p>
            <a:r>
              <a:rPr lang="en-US" baseline="0"/>
              <a:t>- Run in the cloud where Bikes interacts with other cloud dependencies</a:t>
            </a:r>
          </a:p>
          <a:p>
            <a:r>
              <a:rPr lang="en-US" baseline="0"/>
              <a:t>- curl the service directly, hit breakpoint, see stdout/stderr in terminal</a:t>
            </a:r>
          </a:p>
          <a:p>
            <a:endParaRPr lang="en-US"/>
          </a:p>
          <a:p>
            <a:r>
              <a:rPr lang="en-US"/>
              <a:t>Part 2:</a:t>
            </a:r>
          </a:p>
          <a:p>
            <a:r>
              <a:rPr lang="en-US"/>
              <a:t>-</a:t>
            </a:r>
            <a:r>
              <a:rPr lang="en-US" baseline="0"/>
              <a:t> What if I want to test this via the web front-end? (upstream)</a:t>
            </a:r>
          </a:p>
          <a:p>
            <a:r>
              <a:rPr lang="en-US" baseline="0"/>
              <a:t>- Pass in a parameter so request will get routed to my version of Bikes service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55A47-7E20-5141-8FAE-2DDCB3B5622D}" type="slidenum">
              <a:rPr lang="uk-UA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64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Developing Cloud Continuum Applications in Azure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725160"/>
            <a:ext cx="10045148" cy="1196317"/>
          </a:xfrm>
        </p:spPr>
        <p:txBody>
          <a:bodyPr numCol="2"/>
          <a:lstStyle/>
          <a:p>
            <a:pPr algn="l"/>
            <a:r>
              <a:rPr lang="en-US" sz="3200"/>
              <a:t>Steve Lasker</a:t>
            </a:r>
          </a:p>
          <a:p>
            <a:pPr algn="l"/>
            <a:r>
              <a:rPr lang="en-US"/>
              <a:t>Program Manager</a:t>
            </a:r>
          </a:p>
          <a:p>
            <a:pPr algn="l"/>
            <a:r>
              <a:rPr lang="en-US" sz="3200"/>
              <a:t>John Stallo</a:t>
            </a:r>
          </a:p>
          <a:p>
            <a:pPr algn="l"/>
            <a:r>
              <a:rPr lang="en-US"/>
              <a:t>Program Manager</a:t>
            </a:r>
          </a:p>
        </p:txBody>
      </p:sp>
      <p:sp>
        <p:nvSpPr>
          <p:cNvPr id="2" name="Rectangle 1"/>
          <p:cNvSpPr/>
          <p:nvPr/>
        </p:nvSpPr>
        <p:spPr>
          <a:xfrm>
            <a:off x="2952983" y="5936225"/>
            <a:ext cx="4420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Azure Developer Experience team</a:t>
            </a:r>
          </a:p>
        </p:txBody>
      </p:sp>
    </p:spTree>
    <p:extLst>
      <p:ext uri="{BB962C8B-B14F-4D97-AF65-F5344CB8AC3E}">
        <p14:creationId xmlns:p14="http://schemas.microsoft.com/office/powerpoint/2010/main" val="1747039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2"/>
          <p:cNvSpPr/>
          <p:nvPr/>
        </p:nvSpPr>
        <p:spPr>
          <a:xfrm>
            <a:off x="6086615" y="2959888"/>
            <a:ext cx="534260" cy="421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API Gateway</a:t>
            </a:r>
          </a:p>
        </p:txBody>
      </p:sp>
      <p:grpSp>
        <p:nvGrpSpPr>
          <p:cNvPr id="6" name="Group 39"/>
          <p:cNvGrpSpPr/>
          <p:nvPr/>
        </p:nvGrpSpPr>
        <p:grpSpPr>
          <a:xfrm>
            <a:off x="8502114" y="3052089"/>
            <a:ext cx="623077" cy="232986"/>
            <a:chOff x="5160365" y="3497404"/>
            <a:chExt cx="1244148" cy="465221"/>
          </a:xfrm>
        </p:grpSpPr>
        <p:sp>
          <p:nvSpPr>
            <p:cNvPr id="38" name="Flowchart: Direct Access Storage 77"/>
            <p:cNvSpPr/>
            <p:nvPr/>
          </p:nvSpPr>
          <p:spPr>
            <a:xfrm>
              <a:off x="5206750" y="3497404"/>
              <a:ext cx="1197763" cy="465221"/>
            </a:xfrm>
            <a:prstGeom prst="flowChartMagneticDrum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"/>
            </a:p>
          </p:txBody>
        </p:sp>
        <p:sp>
          <p:nvSpPr>
            <p:cNvPr id="39" name="TextBox 23"/>
            <p:cNvSpPr txBox="1"/>
            <p:nvPr/>
          </p:nvSpPr>
          <p:spPr>
            <a:xfrm>
              <a:off x="5160365" y="3583743"/>
              <a:ext cx="923605" cy="276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/>
                <a:t>Event Queue</a:t>
              </a:r>
            </a:p>
          </p:txBody>
        </p:sp>
      </p:grpSp>
      <p:sp>
        <p:nvSpPr>
          <p:cNvPr id="7" name="Rectangle: Rounded Corners 44"/>
          <p:cNvSpPr/>
          <p:nvPr/>
        </p:nvSpPr>
        <p:spPr>
          <a:xfrm>
            <a:off x="7491809" y="2959887"/>
            <a:ext cx="534260" cy="421785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/>
              <a:t>Bikes</a:t>
            </a:r>
          </a:p>
        </p:txBody>
      </p:sp>
      <p:sp>
        <p:nvSpPr>
          <p:cNvPr id="8" name="Rectangle: Rounded Corners 45"/>
          <p:cNvSpPr/>
          <p:nvPr/>
        </p:nvSpPr>
        <p:spPr>
          <a:xfrm>
            <a:off x="9421253" y="2957689"/>
            <a:ext cx="534260" cy="421785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"/>
              <a:t>Notifications</a:t>
            </a:r>
          </a:p>
        </p:txBody>
      </p:sp>
      <p:sp>
        <p:nvSpPr>
          <p:cNvPr id="9" name="Rectangle: Rounded Corners 46"/>
          <p:cNvSpPr/>
          <p:nvPr/>
        </p:nvSpPr>
        <p:spPr>
          <a:xfrm>
            <a:off x="4940591" y="2391477"/>
            <a:ext cx="534260" cy="421785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lt1"/>
                </a:solidFill>
              </a:rPr>
              <a:t>Web Frontend</a:t>
            </a:r>
          </a:p>
        </p:txBody>
      </p:sp>
      <p:sp>
        <p:nvSpPr>
          <p:cNvPr id="10" name="Rectangle: Rounded Corners 47"/>
          <p:cNvSpPr/>
          <p:nvPr/>
        </p:nvSpPr>
        <p:spPr>
          <a:xfrm>
            <a:off x="4940591" y="3399590"/>
            <a:ext cx="534260" cy="421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Mobile Client</a:t>
            </a:r>
          </a:p>
        </p:txBody>
      </p:sp>
      <p:cxnSp>
        <p:nvCxnSpPr>
          <p:cNvPr id="11" name="Straight Arrow Connector 18"/>
          <p:cNvCxnSpPr>
            <a:cxnSpLocks/>
          </p:cNvCxnSpPr>
          <p:nvPr/>
        </p:nvCxnSpPr>
        <p:spPr>
          <a:xfrm>
            <a:off x="5474851" y="2602370"/>
            <a:ext cx="611764" cy="56841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8"/>
          <p:cNvCxnSpPr>
            <a:cxnSpLocks/>
          </p:cNvCxnSpPr>
          <p:nvPr/>
        </p:nvCxnSpPr>
        <p:spPr>
          <a:xfrm flipV="1">
            <a:off x="5474851" y="3170780"/>
            <a:ext cx="611764" cy="4397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H="1" flipV="1">
            <a:off x="7758939" y="2848979"/>
            <a:ext cx="1" cy="110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345506" y="2825762"/>
            <a:ext cx="8240" cy="1341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8"/>
          <p:cNvCxnSpPr>
            <a:cxnSpLocks/>
          </p:cNvCxnSpPr>
          <p:nvPr/>
        </p:nvCxnSpPr>
        <p:spPr>
          <a:xfrm rot="5400000" flipH="1" flipV="1">
            <a:off x="8243805" y="2800210"/>
            <a:ext cx="96597" cy="1066328"/>
          </a:xfrm>
          <a:prstGeom prst="bentConnector3">
            <a:avLst>
              <a:gd name="adj1" fmla="val -118517"/>
            </a:avLst>
          </a:prstGeom>
          <a:ln w="1905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8"/>
          <p:cNvCxnSpPr>
            <a:cxnSpLocks/>
          </p:cNvCxnSpPr>
          <p:nvPr/>
        </p:nvCxnSpPr>
        <p:spPr>
          <a:xfrm flipV="1">
            <a:off x="9125191" y="3168582"/>
            <a:ext cx="296061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8"/>
          <p:cNvCxnSpPr>
            <a:cxnSpLocks/>
          </p:cNvCxnSpPr>
          <p:nvPr/>
        </p:nvCxnSpPr>
        <p:spPr>
          <a:xfrm rot="10800000" flipV="1">
            <a:off x="6345506" y="2214408"/>
            <a:ext cx="457697" cy="3783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8"/>
          <p:cNvCxnSpPr>
            <a:cxnSpLocks/>
          </p:cNvCxnSpPr>
          <p:nvPr/>
        </p:nvCxnSpPr>
        <p:spPr>
          <a:xfrm rot="5400000">
            <a:off x="8577205" y="2803525"/>
            <a:ext cx="496628" cy="5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45"/>
          <p:cNvGrpSpPr/>
          <p:nvPr/>
        </p:nvGrpSpPr>
        <p:grpSpPr>
          <a:xfrm>
            <a:off x="6018391" y="2592777"/>
            <a:ext cx="627038" cy="232986"/>
            <a:chOff x="5152457" y="3497404"/>
            <a:chExt cx="1252056" cy="465221"/>
          </a:xfrm>
        </p:grpSpPr>
        <p:sp>
          <p:nvSpPr>
            <p:cNvPr id="36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0" dirty="0"/>
            </a:p>
          </p:txBody>
        </p:sp>
        <p:sp>
          <p:nvSpPr>
            <p:cNvPr id="37" name="TextBox 47"/>
            <p:cNvSpPr txBox="1"/>
            <p:nvPr/>
          </p:nvSpPr>
          <p:spPr>
            <a:xfrm>
              <a:off x="5152457" y="3526315"/>
              <a:ext cx="923604" cy="368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" dirty="0"/>
                <a:t>Reservation Queue</a:t>
              </a:r>
            </a:p>
          </p:txBody>
        </p:sp>
      </p:grpSp>
      <p:cxnSp>
        <p:nvCxnSpPr>
          <p:cNvPr id="20" name="Straight Arrow Connector 18"/>
          <p:cNvCxnSpPr>
            <a:cxnSpLocks/>
          </p:cNvCxnSpPr>
          <p:nvPr/>
        </p:nvCxnSpPr>
        <p:spPr>
          <a:xfrm rot="16200000" flipH="1">
            <a:off x="6482050" y="3253368"/>
            <a:ext cx="414048" cy="6706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8"/>
          <p:cNvCxnSpPr>
            <a:cxnSpLocks/>
          </p:cNvCxnSpPr>
          <p:nvPr/>
        </p:nvCxnSpPr>
        <p:spPr>
          <a:xfrm flipV="1">
            <a:off x="6620876" y="3170780"/>
            <a:ext cx="870934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18"/>
          <p:cNvCxnSpPr>
            <a:cxnSpLocks/>
          </p:cNvCxnSpPr>
          <p:nvPr/>
        </p:nvCxnSpPr>
        <p:spPr>
          <a:xfrm flipV="1">
            <a:off x="7558663" y="3285075"/>
            <a:ext cx="1266605" cy="5106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/>
          <p:cNvCxnSpPr>
            <a:cxnSpLocks/>
          </p:cNvCxnSpPr>
          <p:nvPr/>
        </p:nvCxnSpPr>
        <p:spPr>
          <a:xfrm>
            <a:off x="7337463" y="2214408"/>
            <a:ext cx="1187882" cy="954174"/>
          </a:xfrm>
          <a:prstGeom prst="bentConnector3">
            <a:avLst>
              <a:gd name="adj1" fmla="val 79611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8"/>
          <p:cNvCxnSpPr>
            <a:cxnSpLocks/>
          </p:cNvCxnSpPr>
          <p:nvPr/>
        </p:nvCxnSpPr>
        <p:spPr>
          <a:xfrm>
            <a:off x="7337463" y="2133677"/>
            <a:ext cx="1221176" cy="210893"/>
          </a:xfrm>
          <a:prstGeom prst="bentConnector3">
            <a:avLst>
              <a:gd name="adj1" fmla="val 913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8"/>
          <p:cNvCxnSpPr>
            <a:cxnSpLocks/>
          </p:cNvCxnSpPr>
          <p:nvPr/>
        </p:nvCxnSpPr>
        <p:spPr>
          <a:xfrm rot="16200000" flipH="1">
            <a:off x="7040440" y="2455193"/>
            <a:ext cx="536433" cy="4766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63"/>
          <p:cNvSpPr/>
          <p:nvPr/>
        </p:nvSpPr>
        <p:spPr>
          <a:xfrm>
            <a:off x="7674709" y="2660876"/>
            <a:ext cx="162933" cy="191841"/>
          </a:xfrm>
          <a:prstGeom prst="flowChartMagneticDisk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27" name="Rectangle: Rounded Corners 64"/>
          <p:cNvSpPr/>
          <p:nvPr/>
        </p:nvSpPr>
        <p:spPr>
          <a:xfrm>
            <a:off x="6803202" y="2003516"/>
            <a:ext cx="534260" cy="421785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500" dirty="0"/>
              <a:t>Reservations</a:t>
            </a:r>
            <a:endParaRPr lang="en-US" sz="300" dirty="0"/>
          </a:p>
        </p:txBody>
      </p:sp>
      <p:cxnSp>
        <p:nvCxnSpPr>
          <p:cNvPr id="28" name="Straight Arrow Connector 81"/>
          <p:cNvCxnSpPr>
            <a:cxnSpLocks/>
          </p:cNvCxnSpPr>
          <p:nvPr/>
        </p:nvCxnSpPr>
        <p:spPr>
          <a:xfrm rot="16200000" flipV="1">
            <a:off x="7017391" y="1950573"/>
            <a:ext cx="101936" cy="39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Magnetic Disk 66"/>
          <p:cNvSpPr/>
          <p:nvPr/>
        </p:nvSpPr>
        <p:spPr>
          <a:xfrm>
            <a:off x="6984918" y="1709738"/>
            <a:ext cx="162933" cy="191841"/>
          </a:xfrm>
          <a:prstGeom prst="flowChartMagneticDisk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0" name="Rectangle: Rounded Corners 67"/>
          <p:cNvSpPr/>
          <p:nvPr/>
        </p:nvSpPr>
        <p:spPr>
          <a:xfrm>
            <a:off x="8558639" y="2133677"/>
            <a:ext cx="534260" cy="421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/>
              <a:t>Billing</a:t>
            </a:r>
          </a:p>
        </p:txBody>
      </p:sp>
      <p:sp>
        <p:nvSpPr>
          <p:cNvPr id="31" name="Flowchart: Magnetic Disk 68"/>
          <p:cNvSpPr/>
          <p:nvPr/>
        </p:nvSpPr>
        <p:spPr>
          <a:xfrm>
            <a:off x="8743801" y="1858052"/>
            <a:ext cx="162933" cy="19184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32" name="Straight Arrow Connector 18"/>
          <p:cNvCxnSpPr>
            <a:cxnSpLocks/>
          </p:cNvCxnSpPr>
          <p:nvPr/>
        </p:nvCxnSpPr>
        <p:spPr>
          <a:xfrm rot="16200000" flipH="1">
            <a:off x="8783627" y="2091534"/>
            <a:ext cx="83783" cy="50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70"/>
          <p:cNvSpPr/>
          <p:nvPr/>
        </p:nvSpPr>
        <p:spPr>
          <a:xfrm>
            <a:off x="7024402" y="3584828"/>
            <a:ext cx="534260" cy="421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/>
              <a:t>Users</a:t>
            </a:r>
          </a:p>
        </p:txBody>
      </p:sp>
      <p:sp>
        <p:nvSpPr>
          <p:cNvPr id="34" name="Flowchart: Magnetic Disk 71"/>
          <p:cNvSpPr/>
          <p:nvPr/>
        </p:nvSpPr>
        <p:spPr>
          <a:xfrm>
            <a:off x="7210066" y="4121543"/>
            <a:ext cx="162933" cy="19184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7291533" y="4006613"/>
            <a:ext cx="0" cy="114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3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>
                <a:solidFill>
                  <a:prstClr val="black"/>
                </a:solidFill>
              </a:rPr>
              <a:t>Traditional approach </a:t>
            </a:r>
            <a:br>
              <a:rPr lang="en-US" sz="2400">
                <a:solidFill>
                  <a:prstClr val="black"/>
                </a:solidFill>
              </a:rPr>
            </a:br>
            <a:r>
              <a:rPr lang="en-US"/>
              <a:t>Derisking Deployment</a:t>
            </a:r>
            <a:br>
              <a:rPr lang="en-US"/>
            </a:b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8064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Promote updates through multiple pre-production gates in separate environments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542" y="3619202"/>
            <a:ext cx="731706" cy="731706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494158" y="3603128"/>
            <a:ext cx="1674962" cy="1148110"/>
            <a:chOff x="5494158" y="3235383"/>
            <a:chExt cx="1674962" cy="1148110"/>
          </a:xfrm>
        </p:grpSpPr>
        <p:grpSp>
          <p:nvGrpSpPr>
            <p:cNvPr id="12" name="Group 11"/>
            <p:cNvGrpSpPr/>
            <p:nvPr/>
          </p:nvGrpSpPr>
          <p:grpSpPr>
            <a:xfrm>
              <a:off x="5494158" y="3235383"/>
              <a:ext cx="914400" cy="1148110"/>
              <a:chOff x="4468169" y="3201034"/>
              <a:chExt cx="914400" cy="1148110"/>
            </a:xfrm>
          </p:grpSpPr>
          <p:sp>
            <p:nvSpPr>
              <p:cNvPr id="10" name="Hexagon 9"/>
              <p:cNvSpPr/>
              <p:nvPr/>
            </p:nvSpPr>
            <p:spPr>
              <a:xfrm>
                <a:off x="4468169" y="3201034"/>
                <a:ext cx="914400" cy="788276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2461" y="3406138"/>
                <a:ext cx="345813" cy="321498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590958" y="3979812"/>
                <a:ext cx="659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Build</a:t>
                </a:r>
              </a:p>
            </p:txBody>
          </p:sp>
        </p:grpSp>
        <p:cxnSp>
          <p:nvCxnSpPr>
            <p:cNvPr id="18" name="Straight Arrow Connector 17"/>
            <p:cNvCxnSpPr/>
            <p:nvPr/>
          </p:nvCxnSpPr>
          <p:spPr>
            <a:xfrm flipH="1">
              <a:off x="6655008" y="3626901"/>
              <a:ext cx="4500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598131" y="3251457"/>
              <a:ext cx="5709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trigger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56037" y="3624380"/>
            <a:ext cx="2097020" cy="1349478"/>
            <a:chOff x="7156037" y="3256635"/>
            <a:chExt cx="2097020" cy="1349478"/>
          </a:xfrm>
        </p:grpSpPr>
        <p:grpSp>
          <p:nvGrpSpPr>
            <p:cNvPr id="15" name="Group 14"/>
            <p:cNvGrpSpPr/>
            <p:nvPr/>
          </p:nvGrpSpPr>
          <p:grpSpPr>
            <a:xfrm>
              <a:off x="7156037" y="3256635"/>
              <a:ext cx="1199625" cy="1349478"/>
              <a:chOff x="2608436" y="3245952"/>
              <a:chExt cx="1199625" cy="134947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373" y="3245952"/>
                <a:ext cx="641870" cy="641870"/>
              </a:xfrm>
              <a:prstGeom prst="rect">
                <a:avLst/>
              </a:prstGeom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608436" y="3949099"/>
                <a:ext cx="11996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/>
                  <a:t>Source Repository</a:t>
                </a: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>
              <a:off x="8393467" y="3648038"/>
              <a:ext cx="4500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075844" y="3256635"/>
              <a:ext cx="11772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commit + push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16185" y="3614663"/>
            <a:ext cx="1809314" cy="1152649"/>
            <a:chOff x="1916185" y="3246918"/>
            <a:chExt cx="1809314" cy="1152649"/>
          </a:xfrm>
        </p:grpSpPr>
        <p:cxnSp>
          <p:nvCxnSpPr>
            <p:cNvPr id="16" name="Straight Arrow Connector 15"/>
            <p:cNvCxnSpPr/>
            <p:nvPr/>
          </p:nvCxnSpPr>
          <p:spPr>
            <a:xfrm flipH="1">
              <a:off x="3095538" y="3626901"/>
              <a:ext cx="4500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944515" y="3256635"/>
              <a:ext cx="7809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i="1" dirty="0"/>
                <a:t>pull image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916185" y="3246918"/>
              <a:ext cx="914400" cy="1152649"/>
              <a:chOff x="8020823" y="3196495"/>
              <a:chExt cx="914400" cy="1152649"/>
            </a:xfrm>
          </p:grpSpPr>
          <p:sp>
            <p:nvSpPr>
              <p:cNvPr id="24" name="Hexagon 23"/>
              <p:cNvSpPr/>
              <p:nvPr/>
            </p:nvSpPr>
            <p:spPr>
              <a:xfrm>
                <a:off x="8020823" y="3196495"/>
                <a:ext cx="914400" cy="788276"/>
              </a:xfrm>
              <a:prstGeom prst="hexagon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083948" y="3979812"/>
                <a:ext cx="842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Deploy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73365" y="3390540"/>
                <a:ext cx="409316" cy="409316"/>
              </a:xfrm>
              <a:prstGeom prst="rect">
                <a:avLst/>
              </a:prstGeom>
            </p:spPr>
          </p:pic>
        </p:grpSp>
      </p:grpSp>
      <p:grpSp>
        <p:nvGrpSpPr>
          <p:cNvPr id="44" name="Group 43"/>
          <p:cNvGrpSpPr/>
          <p:nvPr/>
        </p:nvGrpSpPr>
        <p:grpSpPr>
          <a:xfrm>
            <a:off x="1090787" y="3971422"/>
            <a:ext cx="1287345" cy="2356096"/>
            <a:chOff x="1090787" y="3603677"/>
            <a:chExt cx="1287345" cy="2356096"/>
          </a:xfrm>
        </p:grpSpPr>
        <p:cxnSp>
          <p:nvCxnSpPr>
            <p:cNvPr id="29" name="Straight Arrow Connector 28"/>
            <p:cNvCxnSpPr/>
            <p:nvPr/>
          </p:nvCxnSpPr>
          <p:spPr>
            <a:xfrm rot="5400000">
              <a:off x="987539" y="4040042"/>
              <a:ext cx="1223096" cy="350365"/>
            </a:xfrm>
            <a:prstGeom prst="bentConnector3">
              <a:avLst>
                <a:gd name="adj1" fmla="val 267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ounded Rectangle 38"/>
            <p:cNvSpPr/>
            <p:nvPr/>
          </p:nvSpPr>
          <p:spPr>
            <a:xfrm>
              <a:off x="1090787" y="4988964"/>
              <a:ext cx="1287345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020823" y="5356709"/>
            <a:ext cx="2201745" cy="970809"/>
            <a:chOff x="8020823" y="4988964"/>
            <a:chExt cx="2201745" cy="970809"/>
          </a:xfrm>
        </p:grpSpPr>
        <p:sp>
          <p:nvSpPr>
            <p:cNvPr id="35" name="Rounded Rectangle 34"/>
            <p:cNvSpPr/>
            <p:nvPr/>
          </p:nvSpPr>
          <p:spPr>
            <a:xfrm>
              <a:off x="8935223" y="4988964"/>
              <a:ext cx="1287345" cy="970809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Prod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8020823" y="5457922"/>
              <a:ext cx="4500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382569" y="5356709"/>
            <a:ext cx="2225187" cy="970809"/>
            <a:chOff x="5382569" y="4988964"/>
            <a:chExt cx="2225187" cy="970809"/>
          </a:xfrm>
        </p:grpSpPr>
        <p:sp>
          <p:nvSpPr>
            <p:cNvPr id="37" name="Rounded Rectangle 36"/>
            <p:cNvSpPr/>
            <p:nvPr/>
          </p:nvSpPr>
          <p:spPr>
            <a:xfrm>
              <a:off x="6320411" y="4988964"/>
              <a:ext cx="1287345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Staging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382569" y="5457922"/>
              <a:ext cx="4500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759099" y="5356709"/>
            <a:ext cx="2233845" cy="970809"/>
            <a:chOff x="2759099" y="4988964"/>
            <a:chExt cx="2233845" cy="970809"/>
          </a:xfrm>
        </p:grpSpPr>
        <p:sp>
          <p:nvSpPr>
            <p:cNvPr id="38" name="Rounded Rectangle 37"/>
            <p:cNvSpPr/>
            <p:nvPr/>
          </p:nvSpPr>
          <p:spPr>
            <a:xfrm>
              <a:off x="3705599" y="4988964"/>
              <a:ext cx="1287345" cy="9708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Test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2759099" y="5457922"/>
              <a:ext cx="4500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7"/>
          <p:cNvGrpSpPr/>
          <p:nvPr/>
        </p:nvGrpSpPr>
        <p:grpSpPr>
          <a:xfrm>
            <a:off x="3804695" y="3589821"/>
            <a:ext cx="1793874" cy="1434607"/>
            <a:chOff x="3804695" y="3222076"/>
            <a:chExt cx="1793874" cy="1434607"/>
          </a:xfrm>
        </p:grpSpPr>
        <p:grpSp>
          <p:nvGrpSpPr>
            <p:cNvPr id="36" name="Group 29"/>
            <p:cNvGrpSpPr/>
            <p:nvPr/>
          </p:nvGrpSpPr>
          <p:grpSpPr>
            <a:xfrm>
              <a:off x="3804695" y="3222076"/>
              <a:ext cx="1793874" cy="1434607"/>
              <a:chOff x="3804695" y="3222076"/>
              <a:chExt cx="1793874" cy="1434607"/>
            </a:xfrm>
          </p:grpSpPr>
          <p:grpSp>
            <p:nvGrpSpPr>
              <p:cNvPr id="9" name="Group 48"/>
              <p:cNvGrpSpPr/>
              <p:nvPr/>
            </p:nvGrpSpPr>
            <p:grpSpPr>
              <a:xfrm>
                <a:off x="3804695" y="3222076"/>
                <a:ext cx="932499" cy="1434607"/>
                <a:chOff x="6184203" y="3213018"/>
                <a:chExt cx="932499" cy="1434607"/>
              </a:xfrm>
            </p:grpSpPr>
            <p:sp>
              <p:nvSpPr>
                <p:cNvPr id="13" name="Rectangle 51"/>
                <p:cNvSpPr/>
                <p:nvPr/>
              </p:nvSpPr>
              <p:spPr>
                <a:xfrm>
                  <a:off x="6252107" y="3213018"/>
                  <a:ext cx="829847" cy="788276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52"/>
                <p:cNvSpPr txBox="1"/>
                <p:nvPr/>
              </p:nvSpPr>
              <p:spPr>
                <a:xfrm>
                  <a:off x="6184203" y="4001294"/>
                  <a:ext cx="9324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/>
                    <a:t>Image </a:t>
                  </a:r>
                </a:p>
                <a:p>
                  <a:pPr algn="ctr"/>
                  <a:r>
                    <a:rPr lang="en-US"/>
                    <a:t>Registry</a:t>
                  </a:r>
                </a:p>
              </p:txBody>
            </p:sp>
          </p:grpSp>
          <p:cxnSp>
            <p:nvCxnSpPr>
              <p:cNvPr id="17" name="Straight Arrow Connector 49"/>
              <p:cNvCxnSpPr/>
              <p:nvPr/>
            </p:nvCxnSpPr>
            <p:spPr>
              <a:xfrm flipH="1">
                <a:off x="4861162" y="3626901"/>
                <a:ext cx="45000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50"/>
              <p:cNvSpPr txBox="1"/>
              <p:nvPr/>
            </p:nvSpPr>
            <p:spPr>
              <a:xfrm>
                <a:off x="4755068" y="3256635"/>
                <a:ext cx="8435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i="1" dirty="0"/>
                  <a:t>push image</a:t>
                </a:r>
              </a:p>
            </p:txBody>
          </p:sp>
        </p:grpSp>
        <p:pic>
          <p:nvPicPr>
            <p:cNvPr id="31" name="Graphic 3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050039" y="3407295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34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Challenges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Test environments &amp; data are complex and expensive</a:t>
            </a:r>
          </a:p>
          <a:p>
            <a:endParaRPr lang="en-US" sz="2000"/>
          </a:p>
          <a:p>
            <a:r>
              <a:rPr lang="en-US" sz="2000"/>
              <a:t>Approximation and simulation</a:t>
            </a:r>
          </a:p>
          <a:p>
            <a:endParaRPr lang="en-US" sz="2000"/>
          </a:p>
          <a:p>
            <a:r>
              <a:rPr lang="en-US" sz="2000"/>
              <a:t>Can overemphasize prevention</a:t>
            </a:r>
          </a:p>
        </p:txBody>
      </p:sp>
      <p:grpSp>
        <p:nvGrpSpPr>
          <p:cNvPr id="88" name="Group 2"/>
          <p:cNvGrpSpPr/>
          <p:nvPr/>
        </p:nvGrpSpPr>
        <p:grpSpPr>
          <a:xfrm>
            <a:off x="5364836" y="2718644"/>
            <a:ext cx="5813447" cy="1742864"/>
            <a:chOff x="1090787" y="3222076"/>
            <a:chExt cx="9131781" cy="2737697"/>
          </a:xfrm>
        </p:grpSpPr>
        <p:pic>
          <p:nvPicPr>
            <p:cNvPr id="47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6542" y="3251456"/>
              <a:ext cx="731705" cy="731705"/>
            </a:xfrm>
            <a:prstGeom prst="rect">
              <a:avLst/>
            </a:prstGeom>
          </p:spPr>
        </p:pic>
        <p:grpSp>
          <p:nvGrpSpPr>
            <p:cNvPr id="48" name="Group 5"/>
            <p:cNvGrpSpPr/>
            <p:nvPr/>
          </p:nvGrpSpPr>
          <p:grpSpPr>
            <a:xfrm>
              <a:off x="5494158" y="3235383"/>
              <a:ext cx="1785045" cy="1213889"/>
              <a:chOff x="5494158" y="3235383"/>
              <a:chExt cx="1785045" cy="1213889"/>
            </a:xfrm>
          </p:grpSpPr>
          <p:grpSp>
            <p:nvGrpSpPr>
              <p:cNvPr id="49" name="Group 39"/>
              <p:cNvGrpSpPr/>
              <p:nvPr/>
            </p:nvGrpSpPr>
            <p:grpSpPr>
              <a:xfrm>
                <a:off x="5494158" y="3235383"/>
                <a:ext cx="914400" cy="1213889"/>
                <a:chOff x="4468169" y="3201034"/>
                <a:chExt cx="914400" cy="1213889"/>
              </a:xfrm>
            </p:grpSpPr>
            <p:sp>
              <p:nvSpPr>
                <p:cNvPr id="52" name="Hexagon 42"/>
                <p:cNvSpPr/>
                <p:nvPr/>
              </p:nvSpPr>
              <p:spPr>
                <a:xfrm>
                  <a:off x="4468169" y="3201034"/>
                  <a:ext cx="914400" cy="788276"/>
                </a:xfrm>
                <a:prstGeom prst="hexag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53" name="Picture 4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2461" y="3406138"/>
                  <a:ext cx="345813" cy="321498"/>
                </a:xfrm>
                <a:prstGeom prst="rect">
                  <a:avLst/>
                </a:prstGeom>
              </p:spPr>
            </p:pic>
            <p:sp>
              <p:nvSpPr>
                <p:cNvPr id="54" name="TextBox 44"/>
                <p:cNvSpPr txBox="1"/>
                <p:nvPr/>
              </p:nvSpPr>
              <p:spPr>
                <a:xfrm>
                  <a:off x="4528734" y="3979812"/>
                  <a:ext cx="783604" cy="435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/>
                    <a:t>Build</a:t>
                  </a:r>
                </a:p>
              </p:txBody>
            </p:sp>
          </p:grpSp>
          <p:cxnSp>
            <p:nvCxnSpPr>
              <p:cNvPr id="50" name="Straight Arrow Connector 40"/>
              <p:cNvCxnSpPr/>
              <p:nvPr/>
            </p:nvCxnSpPr>
            <p:spPr>
              <a:xfrm flipH="1">
                <a:off x="6655008" y="3626901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41"/>
              <p:cNvSpPr txBox="1"/>
              <p:nvPr/>
            </p:nvSpPr>
            <p:spPr>
              <a:xfrm>
                <a:off x="6488046" y="3251457"/>
                <a:ext cx="791157" cy="36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i="1" dirty="0"/>
                  <a:t>trigger</a:t>
                </a:r>
              </a:p>
            </p:txBody>
          </p:sp>
        </p:grpSp>
        <p:grpSp>
          <p:nvGrpSpPr>
            <p:cNvPr id="55" name="Group 6"/>
            <p:cNvGrpSpPr/>
            <p:nvPr/>
          </p:nvGrpSpPr>
          <p:grpSpPr>
            <a:xfrm>
              <a:off x="6868704" y="3256635"/>
              <a:ext cx="2514906" cy="1428332"/>
              <a:chOff x="6868704" y="3256635"/>
              <a:chExt cx="2514906" cy="1428332"/>
            </a:xfrm>
          </p:grpSpPr>
          <p:grpSp>
            <p:nvGrpSpPr>
              <p:cNvPr id="56" name="Group 34"/>
              <p:cNvGrpSpPr/>
              <p:nvPr/>
            </p:nvGrpSpPr>
            <p:grpSpPr>
              <a:xfrm>
                <a:off x="6868704" y="3256635"/>
                <a:ext cx="1774291" cy="1428332"/>
                <a:chOff x="2321103" y="3245952"/>
                <a:chExt cx="1774291" cy="1428332"/>
              </a:xfrm>
            </p:grpSpPr>
            <p:pic>
              <p:nvPicPr>
                <p:cNvPr id="59" name="Picture 3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6373" y="3245952"/>
                  <a:ext cx="641870" cy="641870"/>
                </a:xfrm>
                <a:prstGeom prst="rect">
                  <a:avLst/>
                </a:prstGeom>
              </p:spPr>
            </p:pic>
            <p:sp>
              <p:nvSpPr>
                <p:cNvPr id="60" name="TextBox 38"/>
                <p:cNvSpPr txBox="1"/>
                <p:nvPr/>
              </p:nvSpPr>
              <p:spPr>
                <a:xfrm>
                  <a:off x="2321103" y="3949099"/>
                  <a:ext cx="1774291" cy="7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Source Repository</a:t>
                  </a:r>
                </a:p>
              </p:txBody>
            </p:sp>
          </p:grpSp>
          <p:cxnSp>
            <p:nvCxnSpPr>
              <p:cNvPr id="57" name="Straight Arrow Connector 35"/>
              <p:cNvCxnSpPr/>
              <p:nvPr/>
            </p:nvCxnSpPr>
            <p:spPr>
              <a:xfrm flipH="1">
                <a:off x="8393467" y="3648038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36"/>
              <p:cNvSpPr txBox="1"/>
              <p:nvPr/>
            </p:nvSpPr>
            <p:spPr>
              <a:xfrm>
                <a:off x="7945292" y="3256635"/>
                <a:ext cx="1438318" cy="36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/>
                  <a:t>commit + push</a:t>
                </a:r>
              </a:p>
            </p:txBody>
          </p:sp>
        </p:grpSp>
        <p:grpSp>
          <p:nvGrpSpPr>
            <p:cNvPr id="61" name="Group 7"/>
            <p:cNvGrpSpPr/>
            <p:nvPr/>
          </p:nvGrpSpPr>
          <p:grpSpPr>
            <a:xfrm>
              <a:off x="1912395" y="3246918"/>
              <a:ext cx="1952903" cy="1218428"/>
              <a:chOff x="1912395" y="3246918"/>
              <a:chExt cx="1952903" cy="1218428"/>
            </a:xfrm>
          </p:grpSpPr>
          <p:cxnSp>
            <p:nvCxnSpPr>
              <p:cNvPr id="62" name="Straight Arrow Connector 28"/>
              <p:cNvCxnSpPr/>
              <p:nvPr/>
            </p:nvCxnSpPr>
            <p:spPr>
              <a:xfrm flipH="1">
                <a:off x="3095538" y="3626901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29"/>
              <p:cNvSpPr txBox="1"/>
              <p:nvPr/>
            </p:nvSpPr>
            <p:spPr>
              <a:xfrm>
                <a:off x="2804714" y="3256635"/>
                <a:ext cx="1060584" cy="36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i="1" dirty="0"/>
                  <a:t>pull image</a:t>
                </a:r>
              </a:p>
            </p:txBody>
          </p:sp>
          <p:grpSp>
            <p:nvGrpSpPr>
              <p:cNvPr id="64" name="Group 30"/>
              <p:cNvGrpSpPr/>
              <p:nvPr/>
            </p:nvGrpSpPr>
            <p:grpSpPr>
              <a:xfrm>
                <a:off x="1912395" y="3246918"/>
                <a:ext cx="976180" cy="1218428"/>
                <a:chOff x="8017033" y="3196495"/>
                <a:chExt cx="976180" cy="1218428"/>
              </a:xfrm>
            </p:grpSpPr>
            <p:sp>
              <p:nvSpPr>
                <p:cNvPr id="65" name="Hexagon 31"/>
                <p:cNvSpPr/>
                <p:nvPr/>
              </p:nvSpPr>
              <p:spPr>
                <a:xfrm>
                  <a:off x="8020823" y="3196495"/>
                  <a:ext cx="914400" cy="788276"/>
                </a:xfrm>
                <a:prstGeom prst="hexag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66" name="TextBox 32"/>
                <p:cNvSpPr txBox="1"/>
                <p:nvPr/>
              </p:nvSpPr>
              <p:spPr>
                <a:xfrm>
                  <a:off x="8017033" y="3979812"/>
                  <a:ext cx="976180" cy="435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/>
                    <a:t>Deploy</a:t>
                  </a:r>
                </a:p>
              </p:txBody>
            </p:sp>
            <p:pic>
              <p:nvPicPr>
                <p:cNvPr id="67" name="Picture 3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3364" y="3390539"/>
                  <a:ext cx="409317" cy="40931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Group 8"/>
            <p:cNvGrpSpPr/>
            <p:nvPr/>
          </p:nvGrpSpPr>
          <p:grpSpPr>
            <a:xfrm>
              <a:off x="1090787" y="3603677"/>
              <a:ext cx="1287345" cy="2356096"/>
              <a:chOff x="1090787" y="3603677"/>
              <a:chExt cx="1287345" cy="2356096"/>
            </a:xfrm>
          </p:grpSpPr>
          <p:cxnSp>
            <p:nvCxnSpPr>
              <p:cNvPr id="69" name="Straight Arrow Connector 28"/>
              <p:cNvCxnSpPr/>
              <p:nvPr/>
            </p:nvCxnSpPr>
            <p:spPr>
              <a:xfrm rot="5400000">
                <a:off x="987539" y="4040042"/>
                <a:ext cx="1223096" cy="350365"/>
              </a:xfrm>
              <a:prstGeom prst="bentConnector3">
                <a:avLst>
                  <a:gd name="adj1" fmla="val 2674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Rounded Rectangle 38"/>
              <p:cNvSpPr/>
              <p:nvPr/>
            </p:nvSpPr>
            <p:spPr>
              <a:xfrm>
                <a:off x="1090787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Dev</a:t>
                </a:r>
              </a:p>
            </p:txBody>
          </p:sp>
        </p:grpSp>
        <p:grpSp>
          <p:nvGrpSpPr>
            <p:cNvPr id="71" name="Group 9"/>
            <p:cNvGrpSpPr/>
            <p:nvPr/>
          </p:nvGrpSpPr>
          <p:grpSpPr>
            <a:xfrm>
              <a:off x="8020823" y="4988964"/>
              <a:ext cx="2201745" cy="970809"/>
              <a:chOff x="8020823" y="4988964"/>
              <a:chExt cx="2201745" cy="970809"/>
            </a:xfrm>
          </p:grpSpPr>
          <p:sp>
            <p:nvSpPr>
              <p:cNvPr id="72" name="Rounded Rectangle 34"/>
              <p:cNvSpPr/>
              <p:nvPr/>
            </p:nvSpPr>
            <p:spPr>
              <a:xfrm>
                <a:off x="8935223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Prod</a:t>
                </a:r>
              </a:p>
            </p:txBody>
          </p:sp>
          <p:cxnSp>
            <p:nvCxnSpPr>
              <p:cNvPr id="73" name="Straight Arrow Connector 25"/>
              <p:cNvCxnSpPr/>
              <p:nvPr/>
            </p:nvCxnSpPr>
            <p:spPr>
              <a:xfrm>
                <a:off x="8020823" y="5457922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10"/>
            <p:cNvGrpSpPr/>
            <p:nvPr/>
          </p:nvGrpSpPr>
          <p:grpSpPr>
            <a:xfrm>
              <a:off x="5382569" y="4988964"/>
              <a:ext cx="2225187" cy="970809"/>
              <a:chOff x="5382569" y="4988964"/>
              <a:chExt cx="2225187" cy="970809"/>
            </a:xfrm>
          </p:grpSpPr>
          <p:sp>
            <p:nvSpPr>
              <p:cNvPr id="75" name="Rounded Rectangle 36"/>
              <p:cNvSpPr/>
              <p:nvPr/>
            </p:nvSpPr>
            <p:spPr>
              <a:xfrm>
                <a:off x="6320411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Staging</a:t>
                </a:r>
              </a:p>
            </p:txBody>
          </p:sp>
          <p:cxnSp>
            <p:nvCxnSpPr>
              <p:cNvPr id="76" name="Straight Arrow Connector 23"/>
              <p:cNvCxnSpPr/>
              <p:nvPr/>
            </p:nvCxnSpPr>
            <p:spPr>
              <a:xfrm>
                <a:off x="5382569" y="5457922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11"/>
            <p:cNvGrpSpPr/>
            <p:nvPr/>
          </p:nvGrpSpPr>
          <p:grpSpPr>
            <a:xfrm>
              <a:off x="2759099" y="4988964"/>
              <a:ext cx="2233845" cy="970809"/>
              <a:chOff x="2759099" y="4988964"/>
              <a:chExt cx="2233845" cy="970809"/>
            </a:xfrm>
          </p:grpSpPr>
          <p:sp>
            <p:nvSpPr>
              <p:cNvPr id="78" name="Rounded Rectangle 37"/>
              <p:cNvSpPr/>
              <p:nvPr/>
            </p:nvSpPr>
            <p:spPr>
              <a:xfrm>
                <a:off x="3705599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Test</a:t>
                </a:r>
              </a:p>
            </p:txBody>
          </p:sp>
          <p:cxnSp>
            <p:nvCxnSpPr>
              <p:cNvPr id="79" name="Straight Arrow Connector 21"/>
              <p:cNvCxnSpPr/>
              <p:nvPr/>
            </p:nvCxnSpPr>
            <p:spPr>
              <a:xfrm>
                <a:off x="2759099" y="5457922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12"/>
            <p:cNvGrpSpPr/>
            <p:nvPr/>
          </p:nvGrpSpPr>
          <p:grpSpPr>
            <a:xfrm>
              <a:off x="3734711" y="3222076"/>
              <a:ext cx="2011426" cy="1513460"/>
              <a:chOff x="3734711" y="3222076"/>
              <a:chExt cx="2011426" cy="1513460"/>
            </a:xfrm>
          </p:grpSpPr>
          <p:grpSp>
            <p:nvGrpSpPr>
              <p:cNvPr id="81" name="Group 13"/>
              <p:cNvGrpSpPr/>
              <p:nvPr/>
            </p:nvGrpSpPr>
            <p:grpSpPr>
              <a:xfrm>
                <a:off x="3734711" y="3222076"/>
                <a:ext cx="2011426" cy="1513460"/>
                <a:chOff x="3734711" y="3222076"/>
                <a:chExt cx="2011426" cy="1513460"/>
              </a:xfrm>
            </p:grpSpPr>
            <p:grpSp>
              <p:nvGrpSpPr>
                <p:cNvPr id="83" name="Group 15"/>
                <p:cNvGrpSpPr/>
                <p:nvPr/>
              </p:nvGrpSpPr>
              <p:grpSpPr>
                <a:xfrm>
                  <a:off x="3734711" y="3222076"/>
                  <a:ext cx="1072470" cy="1513460"/>
                  <a:chOff x="6114219" y="3213018"/>
                  <a:chExt cx="1072470" cy="1513460"/>
                </a:xfrm>
              </p:grpSpPr>
              <p:sp>
                <p:nvSpPr>
                  <p:cNvPr id="86" name="Rectangle 18"/>
                  <p:cNvSpPr/>
                  <p:nvPr/>
                </p:nvSpPr>
                <p:spPr>
                  <a:xfrm>
                    <a:off x="6252107" y="3213018"/>
                    <a:ext cx="829847" cy="788276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87" name="TextBox 19"/>
                  <p:cNvSpPr txBox="1"/>
                  <p:nvPr/>
                </p:nvSpPr>
                <p:spPr>
                  <a:xfrm>
                    <a:off x="6114219" y="4001293"/>
                    <a:ext cx="1072470" cy="725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/>
                      <a:t>Image </a:t>
                    </a:r>
                  </a:p>
                  <a:p>
                    <a:pPr algn="ctr"/>
                    <a:r>
                      <a:rPr lang="en-US" sz="1200"/>
                      <a:t>Registry</a:t>
                    </a:r>
                  </a:p>
                </p:txBody>
              </p:sp>
            </p:grpSp>
            <p:cxnSp>
              <p:nvCxnSpPr>
                <p:cNvPr id="84" name="Straight Arrow Connector 16"/>
                <p:cNvCxnSpPr/>
                <p:nvPr/>
              </p:nvCxnSpPr>
              <p:spPr>
                <a:xfrm flipH="1">
                  <a:off x="4861162" y="3626901"/>
                  <a:ext cx="450007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17"/>
                <p:cNvSpPr txBox="1"/>
                <p:nvPr/>
              </p:nvSpPr>
              <p:spPr>
                <a:xfrm>
                  <a:off x="4607496" y="3256635"/>
                  <a:ext cx="1138641" cy="362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i="1" dirty="0"/>
                    <a:t>push image</a:t>
                  </a:r>
                </a:p>
              </p:txBody>
            </p:sp>
          </p:grpSp>
          <p:pic>
            <p:nvPicPr>
              <p:cNvPr id="82" name="Graphic 81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50039" y="3407295"/>
                <a:ext cx="476250" cy="4762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605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/>
          <p:cNvGrpSpPr/>
          <p:nvPr/>
        </p:nvGrpSpPr>
        <p:grpSpPr>
          <a:xfrm>
            <a:off x="5640373" y="1738567"/>
            <a:ext cx="5813447" cy="1742864"/>
            <a:chOff x="1090787" y="3222076"/>
            <a:chExt cx="9131781" cy="2737697"/>
          </a:xfrm>
        </p:grpSpPr>
        <p:pic>
          <p:nvPicPr>
            <p:cNvPr id="16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6542" y="3251456"/>
              <a:ext cx="731705" cy="731705"/>
            </a:xfrm>
            <a:prstGeom prst="rect">
              <a:avLst/>
            </a:prstGeom>
          </p:spPr>
        </p:pic>
        <p:grpSp>
          <p:nvGrpSpPr>
            <p:cNvPr id="17" name="Group 5"/>
            <p:cNvGrpSpPr/>
            <p:nvPr/>
          </p:nvGrpSpPr>
          <p:grpSpPr>
            <a:xfrm>
              <a:off x="5494158" y="3235383"/>
              <a:ext cx="1785045" cy="1213889"/>
              <a:chOff x="5494158" y="3235383"/>
              <a:chExt cx="1785045" cy="1213889"/>
            </a:xfrm>
          </p:grpSpPr>
          <p:grpSp>
            <p:nvGrpSpPr>
              <p:cNvPr id="52" name="Group 88"/>
              <p:cNvGrpSpPr/>
              <p:nvPr/>
            </p:nvGrpSpPr>
            <p:grpSpPr>
              <a:xfrm>
                <a:off x="5494158" y="3235383"/>
                <a:ext cx="914400" cy="1213889"/>
                <a:chOff x="4468169" y="3201034"/>
                <a:chExt cx="914400" cy="1213889"/>
              </a:xfrm>
            </p:grpSpPr>
            <p:sp>
              <p:nvSpPr>
                <p:cNvPr id="55" name="Hexagon 91"/>
                <p:cNvSpPr/>
                <p:nvPr/>
              </p:nvSpPr>
              <p:spPr>
                <a:xfrm>
                  <a:off x="4468169" y="3201034"/>
                  <a:ext cx="914400" cy="788276"/>
                </a:xfrm>
                <a:prstGeom prst="hexag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pic>
              <p:nvPicPr>
                <p:cNvPr id="56" name="Picture 9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52461" y="3406138"/>
                  <a:ext cx="345813" cy="321498"/>
                </a:xfrm>
                <a:prstGeom prst="rect">
                  <a:avLst/>
                </a:prstGeom>
              </p:spPr>
            </p:pic>
            <p:sp>
              <p:nvSpPr>
                <p:cNvPr id="57" name="TextBox 93"/>
                <p:cNvSpPr txBox="1"/>
                <p:nvPr/>
              </p:nvSpPr>
              <p:spPr>
                <a:xfrm>
                  <a:off x="4528734" y="3979812"/>
                  <a:ext cx="783604" cy="435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/>
                    <a:t>Build</a:t>
                  </a:r>
                </a:p>
              </p:txBody>
            </p:sp>
          </p:grpSp>
          <p:cxnSp>
            <p:nvCxnSpPr>
              <p:cNvPr id="53" name="Straight Arrow Connector 89"/>
              <p:cNvCxnSpPr/>
              <p:nvPr/>
            </p:nvCxnSpPr>
            <p:spPr>
              <a:xfrm flipH="1">
                <a:off x="6655008" y="3626901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90"/>
              <p:cNvSpPr txBox="1"/>
              <p:nvPr/>
            </p:nvSpPr>
            <p:spPr>
              <a:xfrm>
                <a:off x="6488046" y="3251457"/>
                <a:ext cx="791157" cy="36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i="1" dirty="0"/>
                  <a:t>trigger</a:t>
                </a:r>
              </a:p>
            </p:txBody>
          </p:sp>
        </p:grpSp>
        <p:grpSp>
          <p:nvGrpSpPr>
            <p:cNvPr id="18" name="Group 6"/>
            <p:cNvGrpSpPr/>
            <p:nvPr/>
          </p:nvGrpSpPr>
          <p:grpSpPr>
            <a:xfrm>
              <a:off x="6868704" y="3256635"/>
              <a:ext cx="2514906" cy="1428332"/>
              <a:chOff x="6868704" y="3256635"/>
              <a:chExt cx="2514906" cy="1428332"/>
            </a:xfrm>
          </p:grpSpPr>
          <p:grpSp>
            <p:nvGrpSpPr>
              <p:cNvPr id="47" name="Group 83"/>
              <p:cNvGrpSpPr/>
              <p:nvPr/>
            </p:nvGrpSpPr>
            <p:grpSpPr>
              <a:xfrm>
                <a:off x="6868704" y="3256635"/>
                <a:ext cx="1774291" cy="1428332"/>
                <a:chOff x="2321103" y="3245952"/>
                <a:chExt cx="1774291" cy="1428332"/>
              </a:xfrm>
            </p:grpSpPr>
            <p:pic>
              <p:nvPicPr>
                <p:cNvPr id="50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86373" y="3245952"/>
                  <a:ext cx="641870" cy="641870"/>
                </a:xfrm>
                <a:prstGeom prst="rect">
                  <a:avLst/>
                </a:prstGeom>
              </p:spPr>
            </p:pic>
            <p:sp>
              <p:nvSpPr>
                <p:cNvPr id="51" name="TextBox 87"/>
                <p:cNvSpPr txBox="1"/>
                <p:nvPr/>
              </p:nvSpPr>
              <p:spPr>
                <a:xfrm>
                  <a:off x="2321103" y="3949099"/>
                  <a:ext cx="1774291" cy="7251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Source Repository</a:t>
                  </a:r>
                </a:p>
              </p:txBody>
            </p:sp>
          </p:grpSp>
          <p:cxnSp>
            <p:nvCxnSpPr>
              <p:cNvPr id="48" name="Straight Arrow Connector 84"/>
              <p:cNvCxnSpPr/>
              <p:nvPr/>
            </p:nvCxnSpPr>
            <p:spPr>
              <a:xfrm flipH="1">
                <a:off x="8393467" y="3648038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85"/>
              <p:cNvSpPr txBox="1"/>
              <p:nvPr/>
            </p:nvSpPr>
            <p:spPr>
              <a:xfrm>
                <a:off x="7945292" y="3256635"/>
                <a:ext cx="1438318" cy="362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i="1" dirty="0"/>
                  <a:t>commit + push</a:t>
                </a:r>
              </a:p>
            </p:txBody>
          </p:sp>
        </p:grpSp>
        <p:grpSp>
          <p:nvGrpSpPr>
            <p:cNvPr id="19" name="Group 45"/>
            <p:cNvGrpSpPr/>
            <p:nvPr/>
          </p:nvGrpSpPr>
          <p:grpSpPr>
            <a:xfrm>
              <a:off x="1912395" y="3246918"/>
              <a:ext cx="1952903" cy="1218428"/>
              <a:chOff x="1912395" y="3246918"/>
              <a:chExt cx="1952903" cy="1218428"/>
            </a:xfrm>
          </p:grpSpPr>
          <p:cxnSp>
            <p:nvCxnSpPr>
              <p:cNvPr id="40" name="Straight Arrow Connector 77"/>
              <p:cNvCxnSpPr/>
              <p:nvPr/>
            </p:nvCxnSpPr>
            <p:spPr>
              <a:xfrm flipH="1">
                <a:off x="3095538" y="3626901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78"/>
              <p:cNvSpPr txBox="1"/>
              <p:nvPr/>
            </p:nvSpPr>
            <p:spPr>
              <a:xfrm>
                <a:off x="2804714" y="3256635"/>
                <a:ext cx="1060584" cy="36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i="1" dirty="0"/>
                  <a:t>pull image</a:t>
                </a:r>
              </a:p>
            </p:txBody>
          </p:sp>
          <p:grpSp>
            <p:nvGrpSpPr>
              <p:cNvPr id="42" name="Group 79"/>
              <p:cNvGrpSpPr/>
              <p:nvPr/>
            </p:nvGrpSpPr>
            <p:grpSpPr>
              <a:xfrm>
                <a:off x="1912395" y="3246918"/>
                <a:ext cx="976180" cy="1218428"/>
                <a:chOff x="8017033" y="3196495"/>
                <a:chExt cx="976180" cy="1218428"/>
              </a:xfrm>
            </p:grpSpPr>
            <p:sp>
              <p:nvSpPr>
                <p:cNvPr id="43" name="Hexagon 80"/>
                <p:cNvSpPr/>
                <p:nvPr/>
              </p:nvSpPr>
              <p:spPr>
                <a:xfrm>
                  <a:off x="8020823" y="3196495"/>
                  <a:ext cx="914400" cy="788276"/>
                </a:xfrm>
                <a:prstGeom prst="hexagon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44" name="TextBox 81"/>
                <p:cNvSpPr txBox="1"/>
                <p:nvPr/>
              </p:nvSpPr>
              <p:spPr>
                <a:xfrm>
                  <a:off x="8017033" y="3979812"/>
                  <a:ext cx="976180" cy="435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/>
                    <a:t>Deploy</a:t>
                  </a:r>
                </a:p>
              </p:txBody>
            </p:sp>
            <p:pic>
              <p:nvPicPr>
                <p:cNvPr id="45" name="Picture 8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73364" y="3390539"/>
                  <a:ext cx="409317" cy="40931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57"/>
            <p:cNvGrpSpPr/>
            <p:nvPr/>
          </p:nvGrpSpPr>
          <p:grpSpPr>
            <a:xfrm>
              <a:off x="1090787" y="3603677"/>
              <a:ext cx="1287345" cy="2356096"/>
              <a:chOff x="1090787" y="3603677"/>
              <a:chExt cx="1287345" cy="2356096"/>
            </a:xfrm>
          </p:grpSpPr>
          <p:cxnSp>
            <p:nvCxnSpPr>
              <p:cNvPr id="38" name="Straight Arrow Connector 28"/>
              <p:cNvCxnSpPr/>
              <p:nvPr/>
            </p:nvCxnSpPr>
            <p:spPr>
              <a:xfrm rot="5400000">
                <a:off x="987539" y="4040042"/>
                <a:ext cx="1223096" cy="350365"/>
              </a:xfrm>
              <a:prstGeom prst="bentConnector3">
                <a:avLst>
                  <a:gd name="adj1" fmla="val 2674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ounded Rectangle 76"/>
              <p:cNvSpPr/>
              <p:nvPr/>
            </p:nvSpPr>
            <p:spPr>
              <a:xfrm>
                <a:off x="1090787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Dev</a:t>
                </a:r>
              </a:p>
            </p:txBody>
          </p:sp>
        </p:grpSp>
        <p:grpSp>
          <p:nvGrpSpPr>
            <p:cNvPr id="21" name="Group 58"/>
            <p:cNvGrpSpPr/>
            <p:nvPr/>
          </p:nvGrpSpPr>
          <p:grpSpPr>
            <a:xfrm>
              <a:off x="8020823" y="4988964"/>
              <a:ext cx="2201745" cy="970809"/>
              <a:chOff x="8020823" y="4988964"/>
              <a:chExt cx="2201745" cy="970809"/>
            </a:xfrm>
          </p:grpSpPr>
          <p:sp>
            <p:nvSpPr>
              <p:cNvPr id="36" name="Rounded Rectangle 34"/>
              <p:cNvSpPr/>
              <p:nvPr/>
            </p:nvSpPr>
            <p:spPr>
              <a:xfrm>
                <a:off x="8935223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Prod</a:t>
                </a:r>
              </a:p>
            </p:txBody>
          </p:sp>
          <p:cxnSp>
            <p:nvCxnSpPr>
              <p:cNvPr id="37" name="Straight Arrow Connector 74"/>
              <p:cNvCxnSpPr/>
              <p:nvPr/>
            </p:nvCxnSpPr>
            <p:spPr>
              <a:xfrm>
                <a:off x="8020823" y="5457922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59"/>
            <p:cNvGrpSpPr/>
            <p:nvPr/>
          </p:nvGrpSpPr>
          <p:grpSpPr>
            <a:xfrm>
              <a:off x="5382569" y="4988964"/>
              <a:ext cx="2225187" cy="970809"/>
              <a:chOff x="5382569" y="4988964"/>
              <a:chExt cx="2225187" cy="970809"/>
            </a:xfrm>
          </p:grpSpPr>
          <p:sp>
            <p:nvSpPr>
              <p:cNvPr id="34" name="Rounded Rectangle 36"/>
              <p:cNvSpPr/>
              <p:nvPr/>
            </p:nvSpPr>
            <p:spPr>
              <a:xfrm>
                <a:off x="6320411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Staging</a:t>
                </a:r>
              </a:p>
            </p:txBody>
          </p:sp>
          <p:cxnSp>
            <p:nvCxnSpPr>
              <p:cNvPr id="35" name="Straight Arrow Connector 72"/>
              <p:cNvCxnSpPr/>
              <p:nvPr/>
            </p:nvCxnSpPr>
            <p:spPr>
              <a:xfrm>
                <a:off x="5382569" y="5457922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60"/>
            <p:cNvGrpSpPr/>
            <p:nvPr/>
          </p:nvGrpSpPr>
          <p:grpSpPr>
            <a:xfrm>
              <a:off x="2759099" y="4988964"/>
              <a:ext cx="2233845" cy="970809"/>
              <a:chOff x="2759099" y="4988964"/>
              <a:chExt cx="2233845" cy="970809"/>
            </a:xfrm>
          </p:grpSpPr>
          <p:sp>
            <p:nvSpPr>
              <p:cNvPr id="32" name="Rounded Rectangle 37"/>
              <p:cNvSpPr/>
              <p:nvPr/>
            </p:nvSpPr>
            <p:spPr>
              <a:xfrm>
                <a:off x="3705599" y="4988964"/>
                <a:ext cx="1287345" cy="9708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/>
                  <a:t>Test</a:t>
                </a:r>
              </a:p>
            </p:txBody>
          </p:sp>
          <p:cxnSp>
            <p:nvCxnSpPr>
              <p:cNvPr id="33" name="Straight Arrow Connector 70"/>
              <p:cNvCxnSpPr/>
              <p:nvPr/>
            </p:nvCxnSpPr>
            <p:spPr>
              <a:xfrm>
                <a:off x="2759099" y="5457922"/>
                <a:ext cx="450007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61"/>
            <p:cNvGrpSpPr/>
            <p:nvPr/>
          </p:nvGrpSpPr>
          <p:grpSpPr>
            <a:xfrm>
              <a:off x="3734711" y="3222076"/>
              <a:ext cx="2011426" cy="1513460"/>
              <a:chOff x="3734711" y="3222076"/>
              <a:chExt cx="2011426" cy="1513460"/>
            </a:xfrm>
          </p:grpSpPr>
          <p:grpSp>
            <p:nvGrpSpPr>
              <p:cNvPr id="25" name="Group 62"/>
              <p:cNvGrpSpPr/>
              <p:nvPr/>
            </p:nvGrpSpPr>
            <p:grpSpPr>
              <a:xfrm>
                <a:off x="3734711" y="3222076"/>
                <a:ext cx="2011426" cy="1513460"/>
                <a:chOff x="3734711" y="3222076"/>
                <a:chExt cx="2011426" cy="1513460"/>
              </a:xfrm>
            </p:grpSpPr>
            <p:grpSp>
              <p:nvGrpSpPr>
                <p:cNvPr id="27" name="Group 64"/>
                <p:cNvGrpSpPr/>
                <p:nvPr/>
              </p:nvGrpSpPr>
              <p:grpSpPr>
                <a:xfrm>
                  <a:off x="3734711" y="3222076"/>
                  <a:ext cx="1072470" cy="1513460"/>
                  <a:chOff x="6114219" y="3213018"/>
                  <a:chExt cx="1072470" cy="1513460"/>
                </a:xfrm>
              </p:grpSpPr>
              <p:sp>
                <p:nvSpPr>
                  <p:cNvPr id="30" name="Rectangle 67"/>
                  <p:cNvSpPr/>
                  <p:nvPr/>
                </p:nvSpPr>
                <p:spPr>
                  <a:xfrm>
                    <a:off x="6252107" y="3213018"/>
                    <a:ext cx="829847" cy="788276"/>
                  </a:xfrm>
                  <a:prstGeom prst="rect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/>
                  </a:p>
                </p:txBody>
              </p:sp>
              <p:sp>
                <p:nvSpPr>
                  <p:cNvPr id="31" name="TextBox 68"/>
                  <p:cNvSpPr txBox="1"/>
                  <p:nvPr/>
                </p:nvSpPr>
                <p:spPr>
                  <a:xfrm>
                    <a:off x="6114219" y="4001293"/>
                    <a:ext cx="1072470" cy="725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1200"/>
                      <a:t>Image </a:t>
                    </a:r>
                  </a:p>
                  <a:p>
                    <a:pPr algn="ctr"/>
                    <a:r>
                      <a:rPr lang="en-US" sz="1200"/>
                      <a:t>Registry</a:t>
                    </a:r>
                  </a:p>
                </p:txBody>
              </p:sp>
            </p:grpSp>
            <p:cxnSp>
              <p:nvCxnSpPr>
                <p:cNvPr id="28" name="Straight Arrow Connector 65"/>
                <p:cNvCxnSpPr/>
                <p:nvPr/>
              </p:nvCxnSpPr>
              <p:spPr>
                <a:xfrm flipH="1">
                  <a:off x="4861162" y="3626901"/>
                  <a:ext cx="450007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66"/>
                <p:cNvSpPr txBox="1"/>
                <p:nvPr/>
              </p:nvSpPr>
              <p:spPr>
                <a:xfrm>
                  <a:off x="4607496" y="3256635"/>
                  <a:ext cx="1138641" cy="362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900" i="1" dirty="0"/>
                    <a:t>push image</a:t>
                  </a:r>
                </a:p>
              </p:txBody>
            </p:sp>
          </p:grpSp>
          <p:pic>
            <p:nvPicPr>
              <p:cNvPr id="26" name="Graphic 25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050039" y="3407295"/>
                <a:ext cx="476250" cy="476250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10384" cy="1600200"/>
          </a:xfrm>
        </p:spPr>
        <p:txBody>
          <a:bodyPr>
            <a:normAutofit/>
          </a:bodyPr>
          <a:lstStyle/>
          <a:p>
            <a:r>
              <a:rPr lang="en-US" sz="2800"/>
              <a:t>An Alternative Approach to</a:t>
            </a:r>
            <a:br>
              <a:rPr lang="en-US" sz="2800"/>
            </a:br>
            <a:r>
              <a:rPr lang="en-US" sz="2800"/>
              <a:t>Derisking Deployment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4210384" cy="4542183"/>
          </a:xfrm>
        </p:spPr>
        <p:txBody>
          <a:bodyPr>
            <a:normAutofit fontScale="92500" lnSpcReduction="10000"/>
          </a:bodyPr>
          <a:lstStyle/>
          <a:p>
            <a:endParaRPr lang="en-US" sz="2200" b="1"/>
          </a:p>
          <a:p>
            <a:r>
              <a:rPr lang="en-US" sz="2200" b="1"/>
              <a:t>Embraces 'bad stuff will happen'</a:t>
            </a:r>
          </a:p>
          <a:p>
            <a:r>
              <a:rPr lang="en-US" sz="2200" b="1"/>
              <a:t>Emphasize time to detect, remediate</a:t>
            </a:r>
          </a:p>
          <a:p>
            <a:endParaRPr lang="en-US" sz="1800" b="1"/>
          </a:p>
          <a:p>
            <a:r>
              <a:rPr lang="en-US" sz="2200" b="1"/>
              <a:t>"Dark" deploy</a:t>
            </a:r>
          </a:p>
          <a:p>
            <a:r>
              <a:rPr lang="en-US"/>
              <a:t>Test and observe behavior in production</a:t>
            </a:r>
          </a:p>
          <a:p>
            <a:r>
              <a:rPr lang="en-US"/>
              <a:t>No production traffic (yet)</a:t>
            </a:r>
          </a:p>
          <a:p>
            <a:endParaRPr lang="en-US"/>
          </a:p>
          <a:p>
            <a:r>
              <a:rPr lang="en-US" sz="2200" b="1"/>
              <a:t>Incremental rollout</a:t>
            </a:r>
          </a:p>
          <a:p>
            <a:r>
              <a:rPr lang="en-US"/>
              <a:t>Side-by-side "baseline" and "canary"</a:t>
            </a:r>
          </a:p>
          <a:p>
            <a:r>
              <a:rPr lang="en-US"/>
              <a:t>Route incoming traffic to canary</a:t>
            </a:r>
          </a:p>
          <a:p>
            <a:r>
              <a:rPr lang="en-US"/>
              <a:t>         Identity-based, or random (2%, 5%, ...)</a:t>
            </a:r>
          </a:p>
          <a:p>
            <a:r>
              <a:rPr lang="en-US"/>
              <a:t>If problem arises, immediately remediate by switching off traffic to canary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02449" y="2862599"/>
            <a:ext cx="5100861" cy="618831"/>
            <a:chOff x="5514363" y="2768367"/>
            <a:chExt cx="6288947" cy="713064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545123" y="2768367"/>
              <a:ext cx="6258187" cy="713064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514363" y="2768367"/>
              <a:ext cx="6258187" cy="713064"/>
            </a:xfrm>
            <a:prstGeom prst="line">
              <a:avLst/>
            </a:prstGeom>
            <a:ln w="57150">
              <a:solidFill>
                <a:srgbClr val="FF0000"/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hevron 9"/>
          <p:cNvSpPr/>
          <p:nvPr/>
        </p:nvSpPr>
        <p:spPr>
          <a:xfrm>
            <a:off x="8430246" y="3969686"/>
            <a:ext cx="2894202" cy="629174"/>
          </a:xfrm>
          <a:prstGeom prst="chevr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evron 10"/>
          <p:cNvSpPr/>
          <p:nvPr/>
        </p:nvSpPr>
        <p:spPr>
          <a:xfrm>
            <a:off x="5780014" y="3971583"/>
            <a:ext cx="2894202" cy="6291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86531" y="4620909"/>
            <a:ext cx="247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Production Environment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9758" y="4053440"/>
            <a:ext cx="1294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"Dark" deploy,</a:t>
            </a:r>
          </a:p>
          <a:p>
            <a:pPr algn="ctr"/>
            <a:r>
              <a:rPr lang="en-US" sz="1200">
                <a:solidFill>
                  <a:schemeClr val="bg1"/>
                </a:solidFill>
              </a:rPr>
              <a:t>test in production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63536" y="4053439"/>
            <a:ext cx="162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Incrementally rollout to real users</a:t>
            </a:r>
          </a:p>
        </p:txBody>
      </p:sp>
      <p:cxnSp>
        <p:nvCxnSpPr>
          <p:cNvPr id="58" name="Straight Arrow Connector 70"/>
          <p:cNvCxnSpPr/>
          <p:nvPr/>
        </p:nvCxnSpPr>
        <p:spPr>
          <a:xfrm rot="5400000">
            <a:off x="5752580" y="3711910"/>
            <a:ext cx="2864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3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/>
          </a:bodyPr>
          <a:lstStyle/>
          <a:p>
            <a:pPr marL="0" indent="0"/>
            <a:r>
              <a:rPr lang="en-US" sz="5400" b="1"/>
              <a:t>Continuous </a:t>
            </a:r>
            <a:r>
              <a:rPr lang="en-US" sz="5400"/>
              <a:t>delivery</a:t>
            </a:r>
            <a:br>
              <a:rPr lang="en-US" sz="5400"/>
            </a:br>
            <a:r>
              <a:rPr lang="en-US" sz="5400" b="1"/>
              <a:t>Iterative </a:t>
            </a:r>
            <a:r>
              <a:rPr lang="en-US" sz="5400"/>
              <a:t>development</a:t>
            </a:r>
            <a:br>
              <a:rPr lang="en-US" sz="5400"/>
            </a:b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935" y="1231106"/>
            <a:ext cx="3365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5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575"/>
            <a:ext cx="10515600" cy="1325563"/>
          </a:xfrm>
        </p:spPr>
        <p:txBody>
          <a:bodyPr/>
          <a:lstStyle/>
          <a:p>
            <a:pPr algn="ctr"/>
            <a:r>
              <a:rPr lang="en-US"/>
              <a:t>We'd love your feedback</a:t>
            </a:r>
            <a:br>
              <a:rPr lang="en-US"/>
            </a:br>
            <a:r>
              <a:rPr lang="en-US"/>
              <a:t>Get access to private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27187"/>
            <a:ext cx="10515600" cy="1587613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>
                <a:solidFill>
                  <a:srgbClr val="F80160"/>
                </a:solidFill>
              </a:rPr>
              <a:t>gitter.im/Microsoft/mindaro</a:t>
            </a:r>
            <a:endParaRPr lang="en-US" sz="360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/>
              <a:t>        </a:t>
            </a:r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1046920" y="4725160"/>
            <a:ext cx="10992678" cy="167564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/>
              <a:t>steve.lasker@microsoft.com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/>
              <a:t>@SteveLasker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blogs.msdn.microsoft.com/SteveLasker</a:t>
            </a:r>
          </a:p>
          <a:p>
            <a:pPr marL="0" indent="0">
              <a:buNone/>
            </a:pPr>
            <a:r>
              <a:rPr lang="en-US" sz="3200"/>
              <a:t>john.stallo@microsoft.com</a:t>
            </a:r>
          </a:p>
        </p:txBody>
      </p:sp>
      <p:pic>
        <p:nvPicPr>
          <p:cNvPr id="1026" name="Picture 2" descr="G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796" y="2615169"/>
            <a:ext cx="572729" cy="57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7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Cloud native development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0" y="1911626"/>
            <a:ext cx="33655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9956" y="6024717"/>
            <a:ext cx="6692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/>
              <a:t>Do you bring your old approach to a new paradigm?</a:t>
            </a:r>
          </a:p>
        </p:txBody>
      </p:sp>
    </p:spTree>
    <p:extLst>
      <p:ext uri="{BB962C8B-B14F-4D97-AF65-F5344CB8AC3E}">
        <p14:creationId xmlns:p14="http://schemas.microsoft.com/office/powerpoint/2010/main" val="1577019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b="1"/>
              <a:t>Continuous </a:t>
            </a:r>
            <a:r>
              <a:rPr lang="en-US"/>
              <a:t>delivery</a:t>
            </a:r>
            <a:br>
              <a:rPr lang="en-US"/>
            </a:br>
            <a:r>
              <a:rPr lang="en-US" b="1"/>
              <a:t>Iterative </a:t>
            </a:r>
            <a:r>
              <a:rPr lang="en-US"/>
              <a:t>development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/>
          <p:cNvSpPr/>
          <p:nvPr/>
        </p:nvSpPr>
        <p:spPr>
          <a:xfrm>
            <a:off x="5529704" y="2782677"/>
            <a:ext cx="2001595" cy="1670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692" y="176366"/>
            <a:ext cx="8761413" cy="706964"/>
          </a:xfrm>
        </p:spPr>
        <p:txBody>
          <a:bodyPr/>
          <a:lstStyle/>
          <a:p>
            <a:pPr algn="ctr"/>
            <a:r>
              <a:rPr lang="en-US"/>
              <a:t>An Example App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238789" y="352474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API Gateway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8062006" y="3708852"/>
            <a:ext cx="1244148" cy="465221"/>
            <a:chOff x="5160365" y="3497404"/>
            <a:chExt cx="1244148" cy="465221"/>
          </a:xfrm>
        </p:grpSpPr>
        <p:sp>
          <p:nvSpPr>
            <p:cNvPr id="6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5160365" y="3583742"/>
              <a:ext cx="923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Event Queue</a:t>
              </a:r>
            </a:p>
          </p:txBody>
        </p:sp>
      </p:grpSp>
      <p:sp>
        <p:nvSpPr>
          <p:cNvPr id="13" name="Rectangle: Rounded Corners 12"/>
          <p:cNvSpPr/>
          <p:nvPr/>
        </p:nvSpPr>
        <p:spPr>
          <a:xfrm>
            <a:off x="6044651" y="352474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Bikes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897323" y="352035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Notifications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50432" y="238975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Web Frontend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950432" y="440273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Mobile Client</a:t>
            </a:r>
          </a:p>
        </p:txBody>
      </p:sp>
      <p:cxnSp>
        <p:nvCxnSpPr>
          <p:cNvPr id="27" name="Straight Arrow Connector 18"/>
          <p:cNvCxnSpPr>
            <a:cxnSpLocks/>
            <a:stCxn id="25" idx="3"/>
            <a:endCxn id="3" idx="1"/>
          </p:cNvCxnSpPr>
          <p:nvPr/>
        </p:nvCxnSpPr>
        <p:spPr>
          <a:xfrm>
            <a:off x="2017232" y="2810862"/>
            <a:ext cx="1221557" cy="11349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8"/>
          <p:cNvCxnSpPr>
            <a:cxnSpLocks/>
            <a:stCxn id="26" idx="3"/>
            <a:endCxn id="3" idx="1"/>
          </p:cNvCxnSpPr>
          <p:nvPr/>
        </p:nvCxnSpPr>
        <p:spPr>
          <a:xfrm flipV="1">
            <a:off x="2017232" y="3945852"/>
            <a:ext cx="1221557" cy="8779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3" idx="0"/>
          </p:cNvCxnSpPr>
          <p:nvPr/>
        </p:nvCxnSpPr>
        <p:spPr>
          <a:xfrm flipH="1" flipV="1">
            <a:off x="6578050" y="3303286"/>
            <a:ext cx="1" cy="221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" idx="0"/>
            <a:endCxn id="171" idx="2"/>
          </p:cNvCxnSpPr>
          <p:nvPr/>
        </p:nvCxnSpPr>
        <p:spPr>
          <a:xfrm flipH="1" flipV="1">
            <a:off x="3755736" y="3256927"/>
            <a:ext cx="16453" cy="267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8"/>
          <p:cNvCxnSpPr>
            <a:cxnSpLocks/>
            <a:stCxn id="13" idx="2"/>
            <a:endCxn id="6" idx="2"/>
          </p:cNvCxnSpPr>
          <p:nvPr/>
        </p:nvCxnSpPr>
        <p:spPr>
          <a:xfrm rot="5400000" flipH="1" flipV="1">
            <a:off x="7546220" y="3205904"/>
            <a:ext cx="192883" cy="2129222"/>
          </a:xfrm>
          <a:prstGeom prst="bentConnector3">
            <a:avLst>
              <a:gd name="adj1" fmla="val -118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"/>
          <p:cNvCxnSpPr>
            <a:cxnSpLocks/>
            <a:stCxn id="6" idx="4"/>
            <a:endCxn id="15" idx="1"/>
          </p:cNvCxnSpPr>
          <p:nvPr/>
        </p:nvCxnSpPr>
        <p:spPr>
          <a:xfrm flipV="1">
            <a:off x="9306154" y="3941462"/>
            <a:ext cx="5911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8"/>
          <p:cNvCxnSpPr>
            <a:cxnSpLocks/>
            <a:stCxn id="5" idx="1"/>
            <a:endCxn id="171" idx="0"/>
          </p:cNvCxnSpPr>
          <p:nvPr/>
        </p:nvCxnSpPr>
        <p:spPr>
          <a:xfrm rot="10800000" flipV="1">
            <a:off x="3755737" y="2036188"/>
            <a:ext cx="913919" cy="755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8"/>
          <p:cNvCxnSpPr>
            <a:cxnSpLocks/>
            <a:stCxn id="14" idx="2"/>
            <a:endCxn id="6" idx="0"/>
          </p:cNvCxnSpPr>
          <p:nvPr/>
        </p:nvCxnSpPr>
        <p:spPr>
          <a:xfrm rot="5400000">
            <a:off x="8211946" y="3212524"/>
            <a:ext cx="991656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02561" y="2791706"/>
            <a:ext cx="1252056" cy="465221"/>
            <a:chOff x="5152457" y="3497404"/>
            <a:chExt cx="1252056" cy="465221"/>
          </a:xfrm>
        </p:grpSpPr>
        <p:sp>
          <p:nvSpPr>
            <p:cNvPr id="171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extBox 23"/>
            <p:cNvSpPr txBox="1"/>
            <p:nvPr/>
          </p:nvSpPr>
          <p:spPr>
            <a:xfrm>
              <a:off x="5152457" y="3526315"/>
              <a:ext cx="923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Reservation Queue</a:t>
              </a:r>
            </a:p>
          </p:txBody>
        </p:sp>
      </p:grpSp>
      <p:cxnSp>
        <p:nvCxnSpPr>
          <p:cNvPr id="187" name="Straight Arrow Connector 18"/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028385" y="4110761"/>
            <a:ext cx="826763" cy="13391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8"/>
          <p:cNvCxnSpPr>
            <a:cxnSpLocks/>
            <a:stCxn id="3" idx="3"/>
            <a:endCxn id="13" idx="1"/>
          </p:cNvCxnSpPr>
          <p:nvPr/>
        </p:nvCxnSpPr>
        <p:spPr>
          <a:xfrm flipV="1">
            <a:off x="4305589" y="3945851"/>
            <a:ext cx="17390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18"/>
          <p:cNvCxnSpPr>
            <a:cxnSpLocks/>
            <a:stCxn id="4" idx="3"/>
            <a:endCxn id="6" idx="2"/>
          </p:cNvCxnSpPr>
          <p:nvPr/>
        </p:nvCxnSpPr>
        <p:spPr>
          <a:xfrm flipV="1">
            <a:off x="6178143" y="4174073"/>
            <a:ext cx="2529130" cy="10196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8"/>
          <p:cNvCxnSpPr>
            <a:cxnSpLocks/>
            <a:stCxn id="5" idx="3"/>
            <a:endCxn id="6" idx="1"/>
          </p:cNvCxnSpPr>
          <p:nvPr/>
        </p:nvCxnSpPr>
        <p:spPr>
          <a:xfrm>
            <a:off x="5736455" y="2036188"/>
            <a:ext cx="2371937" cy="1905275"/>
          </a:xfrm>
          <a:prstGeom prst="bentConnector3">
            <a:avLst>
              <a:gd name="adj1" fmla="val 796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18"/>
          <p:cNvCxnSpPr>
            <a:cxnSpLocks/>
            <a:endCxn id="14" idx="1"/>
          </p:cNvCxnSpPr>
          <p:nvPr/>
        </p:nvCxnSpPr>
        <p:spPr>
          <a:xfrm>
            <a:off x="5736455" y="1874985"/>
            <a:ext cx="2438419" cy="421106"/>
          </a:xfrm>
          <a:prstGeom prst="bentConnector3">
            <a:avLst>
              <a:gd name="adj1" fmla="val 913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8"/>
          <p:cNvCxnSpPr>
            <a:cxnSpLocks/>
            <a:stCxn id="5" idx="2"/>
          </p:cNvCxnSpPr>
          <p:nvPr/>
        </p:nvCxnSpPr>
        <p:spPr>
          <a:xfrm rot="16200000" flipH="1">
            <a:off x="5143366" y="2516982"/>
            <a:ext cx="1071139" cy="951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6409862" y="2927686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987456" y="567559"/>
            <a:ext cx="1921058" cy="106898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 you group services as a unit?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4169017" y="885503"/>
            <a:ext cx="2001595" cy="1670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/>
          <p:cNvSpPr/>
          <p:nvPr/>
        </p:nvSpPr>
        <p:spPr>
          <a:xfrm>
            <a:off x="4669655" y="1615082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Reservations</a:t>
            </a:r>
          </a:p>
        </p:txBody>
      </p:sp>
      <p:cxnSp>
        <p:nvCxnSpPr>
          <p:cNvPr id="82" name="Straight Arrow Connector 81"/>
          <p:cNvCxnSpPr>
            <a:cxnSpLocks/>
            <a:stCxn id="5" idx="0"/>
            <a:endCxn id="54" idx="3"/>
          </p:cNvCxnSpPr>
          <p:nvPr/>
        </p:nvCxnSpPr>
        <p:spPr>
          <a:xfrm rot="16200000" flipV="1">
            <a:off x="5097342" y="1509368"/>
            <a:ext cx="203544" cy="78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/>
          <p:cNvSpPr/>
          <p:nvPr/>
        </p:nvSpPr>
        <p:spPr>
          <a:xfrm>
            <a:off x="5032501" y="102847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/>
          <p:cNvSpPr/>
          <p:nvPr/>
        </p:nvSpPr>
        <p:spPr>
          <a:xfrm>
            <a:off x="7715124" y="1245995"/>
            <a:ext cx="2001595" cy="1670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8174874" y="187498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Billing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8544602" y="132462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18"/>
          <p:cNvCxnSpPr>
            <a:cxnSpLocks/>
            <a:stCxn id="58" idx="3"/>
            <a:endCxn id="14" idx="0"/>
          </p:cNvCxnSpPr>
          <p:nvPr/>
        </p:nvCxnSpPr>
        <p:spPr>
          <a:xfrm rot="16200000" flipH="1">
            <a:off x="8624125" y="1790835"/>
            <a:ext cx="167297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/>
          <p:cNvSpPr/>
          <p:nvPr/>
        </p:nvSpPr>
        <p:spPr>
          <a:xfrm>
            <a:off x="4686603" y="4659322"/>
            <a:ext cx="2001595" cy="167068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5111343" y="4772614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Users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482072" y="5844314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cxnSpLocks/>
            <a:stCxn id="4" idx="2"/>
            <a:endCxn id="16" idx="1"/>
          </p:cNvCxnSpPr>
          <p:nvPr/>
        </p:nvCxnSpPr>
        <p:spPr>
          <a:xfrm>
            <a:off x="5644743" y="5614825"/>
            <a:ext cx="0" cy="22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60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2" grpId="0" animBg="1"/>
      <p:bldP spid="20" grpId="0" animBg="1"/>
      <p:bldP spid="63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692" y="176366"/>
            <a:ext cx="8761413" cy="706964"/>
          </a:xfrm>
        </p:spPr>
        <p:txBody>
          <a:bodyPr/>
          <a:lstStyle/>
          <a:p>
            <a:pPr algn="ctr"/>
            <a:r>
              <a:rPr lang="en-US"/>
              <a:t>An Example App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238789" y="352474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API Gateway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8062006" y="3708852"/>
            <a:ext cx="1244148" cy="465221"/>
            <a:chOff x="5160365" y="3497404"/>
            <a:chExt cx="1244148" cy="465221"/>
          </a:xfrm>
        </p:grpSpPr>
        <p:sp>
          <p:nvSpPr>
            <p:cNvPr id="6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5160365" y="3583742"/>
              <a:ext cx="923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Event Queue</a:t>
              </a:r>
            </a:p>
          </p:txBody>
        </p:sp>
      </p:grpSp>
      <p:sp>
        <p:nvSpPr>
          <p:cNvPr id="13" name="Rectangle: Rounded Corners 12"/>
          <p:cNvSpPr/>
          <p:nvPr/>
        </p:nvSpPr>
        <p:spPr>
          <a:xfrm>
            <a:off x="6044651" y="352474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Bikes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897323" y="352035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Notifications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50432" y="238975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Frontend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950432" y="440273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Mobile Client</a:t>
            </a:r>
          </a:p>
        </p:txBody>
      </p:sp>
      <p:cxnSp>
        <p:nvCxnSpPr>
          <p:cNvPr id="27" name="Straight Arrow Connector 18"/>
          <p:cNvCxnSpPr>
            <a:cxnSpLocks/>
            <a:stCxn id="25" idx="3"/>
            <a:endCxn id="3" idx="1"/>
          </p:cNvCxnSpPr>
          <p:nvPr/>
        </p:nvCxnSpPr>
        <p:spPr>
          <a:xfrm>
            <a:off x="2017232" y="2810862"/>
            <a:ext cx="1221557" cy="11349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8"/>
          <p:cNvCxnSpPr>
            <a:cxnSpLocks/>
            <a:stCxn id="26" idx="3"/>
            <a:endCxn id="3" idx="1"/>
          </p:cNvCxnSpPr>
          <p:nvPr/>
        </p:nvCxnSpPr>
        <p:spPr>
          <a:xfrm flipV="1">
            <a:off x="2017232" y="3945852"/>
            <a:ext cx="1221557" cy="8779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3" idx="0"/>
          </p:cNvCxnSpPr>
          <p:nvPr/>
        </p:nvCxnSpPr>
        <p:spPr>
          <a:xfrm flipH="1" flipV="1">
            <a:off x="6578050" y="3303286"/>
            <a:ext cx="1" cy="221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" idx="0"/>
            <a:endCxn id="171" idx="2"/>
          </p:cNvCxnSpPr>
          <p:nvPr/>
        </p:nvCxnSpPr>
        <p:spPr>
          <a:xfrm flipH="1" flipV="1">
            <a:off x="3755736" y="3256927"/>
            <a:ext cx="16453" cy="267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8"/>
          <p:cNvCxnSpPr>
            <a:cxnSpLocks/>
            <a:stCxn id="13" idx="2"/>
            <a:endCxn id="6" idx="2"/>
          </p:cNvCxnSpPr>
          <p:nvPr/>
        </p:nvCxnSpPr>
        <p:spPr>
          <a:xfrm rot="5400000" flipH="1" flipV="1">
            <a:off x="7546220" y="3205904"/>
            <a:ext cx="192883" cy="2129222"/>
          </a:xfrm>
          <a:prstGeom prst="bentConnector3">
            <a:avLst>
              <a:gd name="adj1" fmla="val -118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"/>
          <p:cNvCxnSpPr>
            <a:cxnSpLocks/>
            <a:stCxn id="6" idx="4"/>
            <a:endCxn id="15" idx="1"/>
          </p:cNvCxnSpPr>
          <p:nvPr/>
        </p:nvCxnSpPr>
        <p:spPr>
          <a:xfrm flipV="1">
            <a:off x="9306154" y="3941462"/>
            <a:ext cx="5911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8"/>
          <p:cNvCxnSpPr>
            <a:cxnSpLocks/>
            <a:stCxn id="5" idx="1"/>
            <a:endCxn id="171" idx="0"/>
          </p:cNvCxnSpPr>
          <p:nvPr/>
        </p:nvCxnSpPr>
        <p:spPr>
          <a:xfrm rot="10800000" flipV="1">
            <a:off x="3755737" y="2036188"/>
            <a:ext cx="913919" cy="755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8"/>
          <p:cNvCxnSpPr>
            <a:cxnSpLocks/>
            <a:stCxn id="14" idx="2"/>
            <a:endCxn id="6" idx="0"/>
          </p:cNvCxnSpPr>
          <p:nvPr/>
        </p:nvCxnSpPr>
        <p:spPr>
          <a:xfrm rot="5400000">
            <a:off x="8211946" y="3212524"/>
            <a:ext cx="991656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02561" y="2791706"/>
            <a:ext cx="1252056" cy="465221"/>
            <a:chOff x="5152457" y="3497404"/>
            <a:chExt cx="1252056" cy="465221"/>
          </a:xfrm>
        </p:grpSpPr>
        <p:sp>
          <p:nvSpPr>
            <p:cNvPr id="171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extBox 23"/>
            <p:cNvSpPr txBox="1"/>
            <p:nvPr/>
          </p:nvSpPr>
          <p:spPr>
            <a:xfrm>
              <a:off x="5152457" y="3526315"/>
              <a:ext cx="923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Reservation Queue</a:t>
              </a:r>
            </a:p>
          </p:txBody>
        </p:sp>
      </p:grpSp>
      <p:cxnSp>
        <p:nvCxnSpPr>
          <p:cNvPr id="187" name="Straight Arrow Connector 18"/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028385" y="4110761"/>
            <a:ext cx="826763" cy="13391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8"/>
          <p:cNvCxnSpPr>
            <a:cxnSpLocks/>
            <a:stCxn id="3" idx="3"/>
            <a:endCxn id="13" idx="1"/>
          </p:cNvCxnSpPr>
          <p:nvPr/>
        </p:nvCxnSpPr>
        <p:spPr>
          <a:xfrm flipV="1">
            <a:off x="4305589" y="3945851"/>
            <a:ext cx="17390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18"/>
          <p:cNvCxnSpPr>
            <a:cxnSpLocks/>
            <a:stCxn id="4" idx="3"/>
            <a:endCxn id="6" idx="2"/>
          </p:cNvCxnSpPr>
          <p:nvPr/>
        </p:nvCxnSpPr>
        <p:spPr>
          <a:xfrm flipV="1">
            <a:off x="6178143" y="4174073"/>
            <a:ext cx="2529130" cy="10196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8"/>
          <p:cNvCxnSpPr>
            <a:cxnSpLocks/>
            <a:stCxn id="5" idx="3"/>
            <a:endCxn id="6" idx="1"/>
          </p:cNvCxnSpPr>
          <p:nvPr/>
        </p:nvCxnSpPr>
        <p:spPr>
          <a:xfrm>
            <a:off x="5736455" y="2036188"/>
            <a:ext cx="2371937" cy="1905275"/>
          </a:xfrm>
          <a:prstGeom prst="bentConnector3">
            <a:avLst>
              <a:gd name="adj1" fmla="val 796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18"/>
          <p:cNvCxnSpPr>
            <a:cxnSpLocks/>
            <a:endCxn id="14" idx="1"/>
          </p:cNvCxnSpPr>
          <p:nvPr/>
        </p:nvCxnSpPr>
        <p:spPr>
          <a:xfrm>
            <a:off x="5736455" y="1874985"/>
            <a:ext cx="2438419" cy="421106"/>
          </a:xfrm>
          <a:prstGeom prst="bentConnector3">
            <a:avLst>
              <a:gd name="adj1" fmla="val 913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8"/>
          <p:cNvCxnSpPr>
            <a:cxnSpLocks/>
            <a:stCxn id="5" idx="2"/>
          </p:cNvCxnSpPr>
          <p:nvPr/>
        </p:nvCxnSpPr>
        <p:spPr>
          <a:xfrm rot="16200000" flipH="1">
            <a:off x="5143366" y="2516982"/>
            <a:ext cx="1071139" cy="951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6409862" y="2927686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669655" y="1615082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Reservations</a:t>
            </a:r>
          </a:p>
        </p:txBody>
      </p:sp>
      <p:cxnSp>
        <p:nvCxnSpPr>
          <p:cNvPr id="82" name="Straight Arrow Connector 81"/>
          <p:cNvCxnSpPr>
            <a:cxnSpLocks/>
            <a:stCxn id="5" idx="0"/>
            <a:endCxn id="54" idx="3"/>
          </p:cNvCxnSpPr>
          <p:nvPr/>
        </p:nvCxnSpPr>
        <p:spPr>
          <a:xfrm rot="16200000" flipV="1">
            <a:off x="5097342" y="1509368"/>
            <a:ext cx="203544" cy="78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/>
          <p:cNvSpPr/>
          <p:nvPr/>
        </p:nvSpPr>
        <p:spPr>
          <a:xfrm>
            <a:off x="5032501" y="102847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8174874" y="187498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Billing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8544602" y="132462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18"/>
          <p:cNvCxnSpPr>
            <a:cxnSpLocks/>
            <a:stCxn id="58" idx="3"/>
            <a:endCxn id="14" idx="0"/>
          </p:cNvCxnSpPr>
          <p:nvPr/>
        </p:nvCxnSpPr>
        <p:spPr>
          <a:xfrm rot="16200000" flipH="1">
            <a:off x="8624125" y="1790835"/>
            <a:ext cx="167297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5111343" y="4772614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Users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482072" y="5844314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cxnSpLocks/>
            <a:stCxn id="4" idx="2"/>
            <a:endCxn id="16" idx="1"/>
          </p:cNvCxnSpPr>
          <p:nvPr/>
        </p:nvCxnSpPr>
        <p:spPr>
          <a:xfrm>
            <a:off x="5644743" y="5614825"/>
            <a:ext cx="0" cy="22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6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692" y="176366"/>
            <a:ext cx="8761413" cy="706964"/>
          </a:xfrm>
        </p:spPr>
        <p:txBody>
          <a:bodyPr/>
          <a:lstStyle/>
          <a:p>
            <a:pPr algn="ctr"/>
            <a:r>
              <a:rPr lang="en-US"/>
              <a:t>An Example App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238789" y="352474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API Gateway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8062006" y="3708852"/>
            <a:ext cx="1244148" cy="465221"/>
            <a:chOff x="5160365" y="3497404"/>
            <a:chExt cx="1244148" cy="465221"/>
          </a:xfrm>
        </p:grpSpPr>
        <p:sp>
          <p:nvSpPr>
            <p:cNvPr id="6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5160365" y="3583742"/>
              <a:ext cx="923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Event Queue</a:t>
              </a:r>
            </a:p>
          </p:txBody>
        </p:sp>
      </p:grpSp>
      <p:sp>
        <p:nvSpPr>
          <p:cNvPr id="13" name="Rectangle: Rounded Corners 12"/>
          <p:cNvSpPr/>
          <p:nvPr/>
        </p:nvSpPr>
        <p:spPr>
          <a:xfrm>
            <a:off x="6044651" y="3524745"/>
            <a:ext cx="1066800" cy="842211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Bikes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897323" y="352035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/>
              <a:t>Notifications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50432" y="238975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Web Frontend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950432" y="440273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Mobile Client</a:t>
            </a:r>
          </a:p>
        </p:txBody>
      </p:sp>
      <p:cxnSp>
        <p:nvCxnSpPr>
          <p:cNvPr id="27" name="Straight Arrow Connector 18"/>
          <p:cNvCxnSpPr>
            <a:cxnSpLocks/>
            <a:stCxn id="25" idx="3"/>
            <a:endCxn id="3" idx="1"/>
          </p:cNvCxnSpPr>
          <p:nvPr/>
        </p:nvCxnSpPr>
        <p:spPr>
          <a:xfrm>
            <a:off x="2017232" y="2810862"/>
            <a:ext cx="1221557" cy="11349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8"/>
          <p:cNvCxnSpPr>
            <a:cxnSpLocks/>
            <a:stCxn id="26" idx="3"/>
            <a:endCxn id="3" idx="1"/>
          </p:cNvCxnSpPr>
          <p:nvPr/>
        </p:nvCxnSpPr>
        <p:spPr>
          <a:xfrm flipV="1">
            <a:off x="2017232" y="3945852"/>
            <a:ext cx="1221557" cy="8779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3" idx="0"/>
          </p:cNvCxnSpPr>
          <p:nvPr/>
        </p:nvCxnSpPr>
        <p:spPr>
          <a:xfrm flipH="1" flipV="1">
            <a:off x="6578050" y="3303286"/>
            <a:ext cx="1" cy="221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" idx="0"/>
            <a:endCxn id="171" idx="2"/>
          </p:cNvCxnSpPr>
          <p:nvPr/>
        </p:nvCxnSpPr>
        <p:spPr>
          <a:xfrm flipH="1" flipV="1">
            <a:off x="3755736" y="3256927"/>
            <a:ext cx="16453" cy="267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8"/>
          <p:cNvCxnSpPr>
            <a:cxnSpLocks/>
            <a:stCxn id="13" idx="2"/>
            <a:endCxn id="6" idx="2"/>
          </p:cNvCxnSpPr>
          <p:nvPr/>
        </p:nvCxnSpPr>
        <p:spPr>
          <a:xfrm rot="5400000" flipH="1" flipV="1">
            <a:off x="7546220" y="3205904"/>
            <a:ext cx="192883" cy="2129222"/>
          </a:xfrm>
          <a:prstGeom prst="bentConnector3">
            <a:avLst>
              <a:gd name="adj1" fmla="val -1185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"/>
          <p:cNvCxnSpPr>
            <a:cxnSpLocks/>
            <a:stCxn id="6" idx="4"/>
            <a:endCxn id="15" idx="1"/>
          </p:cNvCxnSpPr>
          <p:nvPr/>
        </p:nvCxnSpPr>
        <p:spPr>
          <a:xfrm flipV="1">
            <a:off x="9306154" y="3941462"/>
            <a:ext cx="5911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8"/>
          <p:cNvCxnSpPr>
            <a:cxnSpLocks/>
            <a:stCxn id="5" idx="1"/>
            <a:endCxn id="171" idx="0"/>
          </p:cNvCxnSpPr>
          <p:nvPr/>
        </p:nvCxnSpPr>
        <p:spPr>
          <a:xfrm rot="10800000" flipV="1">
            <a:off x="3755737" y="2036188"/>
            <a:ext cx="913919" cy="755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8"/>
          <p:cNvCxnSpPr>
            <a:cxnSpLocks/>
            <a:stCxn id="14" idx="2"/>
            <a:endCxn id="6" idx="0"/>
          </p:cNvCxnSpPr>
          <p:nvPr/>
        </p:nvCxnSpPr>
        <p:spPr>
          <a:xfrm rot="5400000">
            <a:off x="8211946" y="3212524"/>
            <a:ext cx="991656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02561" y="2791706"/>
            <a:ext cx="1252056" cy="465221"/>
            <a:chOff x="5152457" y="3497404"/>
            <a:chExt cx="1252056" cy="465221"/>
          </a:xfrm>
        </p:grpSpPr>
        <p:sp>
          <p:nvSpPr>
            <p:cNvPr id="171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extBox 23"/>
            <p:cNvSpPr txBox="1"/>
            <p:nvPr/>
          </p:nvSpPr>
          <p:spPr>
            <a:xfrm>
              <a:off x="5152457" y="3526315"/>
              <a:ext cx="923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Reservation Queue</a:t>
              </a:r>
            </a:p>
          </p:txBody>
        </p:sp>
      </p:grpSp>
      <p:cxnSp>
        <p:nvCxnSpPr>
          <p:cNvPr id="187" name="Straight Arrow Connector 18"/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028385" y="4110761"/>
            <a:ext cx="826763" cy="13391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8"/>
          <p:cNvCxnSpPr>
            <a:cxnSpLocks/>
            <a:stCxn id="3" idx="3"/>
            <a:endCxn id="13" idx="1"/>
          </p:cNvCxnSpPr>
          <p:nvPr/>
        </p:nvCxnSpPr>
        <p:spPr>
          <a:xfrm flipV="1">
            <a:off x="4305589" y="3945851"/>
            <a:ext cx="17390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18"/>
          <p:cNvCxnSpPr>
            <a:cxnSpLocks/>
            <a:stCxn id="4" idx="3"/>
            <a:endCxn id="6" idx="2"/>
          </p:cNvCxnSpPr>
          <p:nvPr/>
        </p:nvCxnSpPr>
        <p:spPr>
          <a:xfrm flipV="1">
            <a:off x="6178143" y="4174073"/>
            <a:ext cx="2529130" cy="10196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8"/>
          <p:cNvCxnSpPr>
            <a:cxnSpLocks/>
            <a:stCxn id="5" idx="3"/>
            <a:endCxn id="6" idx="1"/>
          </p:cNvCxnSpPr>
          <p:nvPr/>
        </p:nvCxnSpPr>
        <p:spPr>
          <a:xfrm>
            <a:off x="5736455" y="2036188"/>
            <a:ext cx="2371937" cy="1905275"/>
          </a:xfrm>
          <a:prstGeom prst="bentConnector3">
            <a:avLst>
              <a:gd name="adj1" fmla="val 796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18"/>
          <p:cNvCxnSpPr>
            <a:cxnSpLocks/>
            <a:endCxn id="14" idx="1"/>
          </p:cNvCxnSpPr>
          <p:nvPr/>
        </p:nvCxnSpPr>
        <p:spPr>
          <a:xfrm>
            <a:off x="5736455" y="1874985"/>
            <a:ext cx="2438419" cy="421106"/>
          </a:xfrm>
          <a:prstGeom prst="bentConnector3">
            <a:avLst>
              <a:gd name="adj1" fmla="val 913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8"/>
          <p:cNvCxnSpPr>
            <a:cxnSpLocks/>
            <a:stCxn id="5" idx="2"/>
          </p:cNvCxnSpPr>
          <p:nvPr/>
        </p:nvCxnSpPr>
        <p:spPr>
          <a:xfrm rot="16200000" flipH="1">
            <a:off x="5143366" y="2516982"/>
            <a:ext cx="1071139" cy="951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6409862" y="2927686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669655" y="1615082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Reservations</a:t>
            </a:r>
          </a:p>
        </p:txBody>
      </p:sp>
      <p:cxnSp>
        <p:nvCxnSpPr>
          <p:cNvPr id="82" name="Straight Arrow Connector 81"/>
          <p:cNvCxnSpPr>
            <a:cxnSpLocks/>
            <a:stCxn id="5" idx="0"/>
            <a:endCxn id="54" idx="3"/>
          </p:cNvCxnSpPr>
          <p:nvPr/>
        </p:nvCxnSpPr>
        <p:spPr>
          <a:xfrm rot="16200000" flipV="1">
            <a:off x="5097342" y="1509368"/>
            <a:ext cx="203544" cy="78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/>
          <p:cNvSpPr/>
          <p:nvPr/>
        </p:nvSpPr>
        <p:spPr>
          <a:xfrm>
            <a:off x="5032501" y="102847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8174874" y="187498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Billing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8544602" y="132462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18"/>
          <p:cNvCxnSpPr>
            <a:cxnSpLocks/>
            <a:stCxn id="58" idx="3"/>
            <a:endCxn id="14" idx="0"/>
          </p:cNvCxnSpPr>
          <p:nvPr/>
        </p:nvCxnSpPr>
        <p:spPr>
          <a:xfrm rot="16200000" flipH="1">
            <a:off x="8624125" y="1790835"/>
            <a:ext cx="167297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5111343" y="4772614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Users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482072" y="5844314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cxnSpLocks/>
            <a:stCxn id="4" idx="2"/>
            <a:endCxn id="16" idx="1"/>
          </p:cNvCxnSpPr>
          <p:nvPr/>
        </p:nvCxnSpPr>
        <p:spPr>
          <a:xfrm>
            <a:off x="5644743" y="5614825"/>
            <a:ext cx="0" cy="22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22423" y="5478290"/>
            <a:ext cx="398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Let's work on the Bikes service</a:t>
            </a:r>
          </a:p>
        </p:txBody>
      </p:sp>
    </p:spTree>
    <p:extLst>
      <p:ext uri="{BB962C8B-B14F-4D97-AF65-F5344CB8AC3E}">
        <p14:creationId xmlns:p14="http://schemas.microsoft.com/office/powerpoint/2010/main" val="58322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6922423" y="5478290"/>
            <a:ext cx="42384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Let's work on the Bikes service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How do we work with upstream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and downstream dependencies?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692" y="176366"/>
            <a:ext cx="8761413" cy="706964"/>
          </a:xfrm>
        </p:spPr>
        <p:txBody>
          <a:bodyPr/>
          <a:lstStyle/>
          <a:p>
            <a:pPr algn="ctr"/>
            <a:r>
              <a:rPr lang="en-US"/>
              <a:t>An Example App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3238789" y="3524746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API Gateway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8062006" y="3708852"/>
            <a:ext cx="1244148" cy="465221"/>
            <a:chOff x="5160365" y="3497404"/>
            <a:chExt cx="1244148" cy="465221"/>
          </a:xfrm>
        </p:grpSpPr>
        <p:sp>
          <p:nvSpPr>
            <p:cNvPr id="6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/>
            </a:p>
          </p:txBody>
        </p:sp>
        <p:sp>
          <p:nvSpPr>
            <p:cNvPr id="7" name="TextBox 23"/>
            <p:cNvSpPr txBox="1"/>
            <p:nvPr/>
          </p:nvSpPr>
          <p:spPr>
            <a:xfrm>
              <a:off x="5160365" y="3583742"/>
              <a:ext cx="9236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Event Queue</a:t>
              </a:r>
            </a:p>
          </p:txBody>
        </p:sp>
      </p:grpSp>
      <p:sp>
        <p:nvSpPr>
          <p:cNvPr id="13" name="Rectangle: Rounded Corners 12"/>
          <p:cNvSpPr/>
          <p:nvPr/>
        </p:nvSpPr>
        <p:spPr>
          <a:xfrm>
            <a:off x="6044651" y="3524745"/>
            <a:ext cx="1066800" cy="842211"/>
          </a:xfrm>
          <a:prstGeom prst="round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Bikes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9897323" y="3520356"/>
            <a:ext cx="1066800" cy="842211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Notifications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950432" y="2389756"/>
            <a:ext cx="1066800" cy="842211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lt1"/>
                </a:solidFill>
              </a:rPr>
              <a:t>Web Frontend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950432" y="440273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Mobile Client</a:t>
            </a:r>
          </a:p>
        </p:txBody>
      </p:sp>
      <p:cxnSp>
        <p:nvCxnSpPr>
          <p:cNvPr id="27" name="Straight Arrow Connector 18"/>
          <p:cNvCxnSpPr>
            <a:cxnSpLocks/>
            <a:stCxn id="25" idx="3"/>
            <a:endCxn id="3" idx="1"/>
          </p:cNvCxnSpPr>
          <p:nvPr/>
        </p:nvCxnSpPr>
        <p:spPr>
          <a:xfrm>
            <a:off x="2017232" y="2810862"/>
            <a:ext cx="1221557" cy="113499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8"/>
          <p:cNvCxnSpPr>
            <a:cxnSpLocks/>
            <a:stCxn id="26" idx="3"/>
            <a:endCxn id="3" idx="1"/>
          </p:cNvCxnSpPr>
          <p:nvPr/>
        </p:nvCxnSpPr>
        <p:spPr>
          <a:xfrm flipV="1">
            <a:off x="2017232" y="3945852"/>
            <a:ext cx="1221557" cy="87798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3" idx="0"/>
          </p:cNvCxnSpPr>
          <p:nvPr/>
        </p:nvCxnSpPr>
        <p:spPr>
          <a:xfrm flipH="1" flipV="1">
            <a:off x="6578050" y="3303286"/>
            <a:ext cx="1" cy="2214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" idx="0"/>
            <a:endCxn id="171" idx="2"/>
          </p:cNvCxnSpPr>
          <p:nvPr/>
        </p:nvCxnSpPr>
        <p:spPr>
          <a:xfrm flipH="1" flipV="1">
            <a:off x="3755736" y="3256927"/>
            <a:ext cx="16453" cy="2678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18"/>
          <p:cNvCxnSpPr>
            <a:cxnSpLocks/>
            <a:stCxn id="13" idx="2"/>
            <a:endCxn id="6" idx="2"/>
          </p:cNvCxnSpPr>
          <p:nvPr/>
        </p:nvCxnSpPr>
        <p:spPr>
          <a:xfrm rot="5400000" flipH="1" flipV="1">
            <a:off x="7546220" y="3205904"/>
            <a:ext cx="192883" cy="2129222"/>
          </a:xfrm>
          <a:prstGeom prst="bentConnector3">
            <a:avLst>
              <a:gd name="adj1" fmla="val -118517"/>
            </a:avLst>
          </a:prstGeom>
          <a:ln w="3810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18"/>
          <p:cNvCxnSpPr>
            <a:cxnSpLocks/>
            <a:stCxn id="6" idx="4"/>
            <a:endCxn id="15" idx="1"/>
          </p:cNvCxnSpPr>
          <p:nvPr/>
        </p:nvCxnSpPr>
        <p:spPr>
          <a:xfrm flipV="1">
            <a:off x="9306154" y="3941462"/>
            <a:ext cx="591169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8"/>
          <p:cNvCxnSpPr>
            <a:cxnSpLocks/>
            <a:stCxn id="5" idx="1"/>
            <a:endCxn id="171" idx="0"/>
          </p:cNvCxnSpPr>
          <p:nvPr/>
        </p:nvCxnSpPr>
        <p:spPr>
          <a:xfrm rot="10800000" flipV="1">
            <a:off x="3755737" y="2036188"/>
            <a:ext cx="913919" cy="755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8"/>
          <p:cNvCxnSpPr>
            <a:cxnSpLocks/>
            <a:stCxn id="14" idx="2"/>
            <a:endCxn id="6" idx="0"/>
          </p:cNvCxnSpPr>
          <p:nvPr/>
        </p:nvCxnSpPr>
        <p:spPr>
          <a:xfrm rot="5400000">
            <a:off x="8211946" y="3212524"/>
            <a:ext cx="991656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/>
          <p:cNvGrpSpPr/>
          <p:nvPr/>
        </p:nvGrpSpPr>
        <p:grpSpPr>
          <a:xfrm>
            <a:off x="3102561" y="2791706"/>
            <a:ext cx="1252056" cy="465221"/>
            <a:chOff x="5152457" y="3497404"/>
            <a:chExt cx="1252056" cy="465221"/>
          </a:xfrm>
        </p:grpSpPr>
        <p:sp>
          <p:nvSpPr>
            <p:cNvPr id="171" name="Flowchart: Direct Access Storage 5"/>
            <p:cNvSpPr/>
            <p:nvPr/>
          </p:nvSpPr>
          <p:spPr>
            <a:xfrm>
              <a:off x="5206751" y="3497404"/>
              <a:ext cx="1197762" cy="465221"/>
            </a:xfrm>
            <a:prstGeom prst="flowChartMagneticDrum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72" name="TextBox 23"/>
            <p:cNvSpPr txBox="1"/>
            <p:nvPr/>
          </p:nvSpPr>
          <p:spPr>
            <a:xfrm>
              <a:off x="5152457" y="3526315"/>
              <a:ext cx="9236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Reservation Queue</a:t>
              </a:r>
            </a:p>
          </p:txBody>
        </p:sp>
      </p:grpSp>
      <p:cxnSp>
        <p:nvCxnSpPr>
          <p:cNvPr id="187" name="Straight Arrow Connector 18"/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4028385" y="4110761"/>
            <a:ext cx="826763" cy="133915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8"/>
          <p:cNvCxnSpPr>
            <a:cxnSpLocks/>
            <a:stCxn id="3" idx="3"/>
            <a:endCxn id="13" idx="1"/>
          </p:cNvCxnSpPr>
          <p:nvPr/>
        </p:nvCxnSpPr>
        <p:spPr>
          <a:xfrm flipV="1">
            <a:off x="4305589" y="3945851"/>
            <a:ext cx="173906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18"/>
          <p:cNvCxnSpPr>
            <a:cxnSpLocks/>
            <a:stCxn id="4" idx="3"/>
            <a:endCxn id="6" idx="2"/>
          </p:cNvCxnSpPr>
          <p:nvPr/>
        </p:nvCxnSpPr>
        <p:spPr>
          <a:xfrm flipV="1">
            <a:off x="6178143" y="4174073"/>
            <a:ext cx="2529130" cy="10196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18"/>
          <p:cNvCxnSpPr>
            <a:cxnSpLocks/>
            <a:stCxn id="5" idx="3"/>
            <a:endCxn id="6" idx="1"/>
          </p:cNvCxnSpPr>
          <p:nvPr/>
        </p:nvCxnSpPr>
        <p:spPr>
          <a:xfrm>
            <a:off x="5736455" y="2036188"/>
            <a:ext cx="2371937" cy="1905275"/>
          </a:xfrm>
          <a:prstGeom prst="bentConnector3">
            <a:avLst>
              <a:gd name="adj1" fmla="val 796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18"/>
          <p:cNvCxnSpPr>
            <a:cxnSpLocks/>
            <a:endCxn id="14" idx="1"/>
          </p:cNvCxnSpPr>
          <p:nvPr/>
        </p:nvCxnSpPr>
        <p:spPr>
          <a:xfrm>
            <a:off x="5736455" y="1874985"/>
            <a:ext cx="2438419" cy="421106"/>
          </a:xfrm>
          <a:prstGeom prst="bentConnector3">
            <a:avLst>
              <a:gd name="adj1" fmla="val 9137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8"/>
          <p:cNvCxnSpPr>
            <a:cxnSpLocks/>
            <a:stCxn id="5" idx="2"/>
          </p:cNvCxnSpPr>
          <p:nvPr/>
        </p:nvCxnSpPr>
        <p:spPr>
          <a:xfrm rot="16200000" flipH="1">
            <a:off x="5143366" y="2516982"/>
            <a:ext cx="1071139" cy="9517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/>
          <p:cNvSpPr/>
          <p:nvPr/>
        </p:nvSpPr>
        <p:spPr>
          <a:xfrm>
            <a:off x="6409862" y="2927686"/>
            <a:ext cx="325342" cy="383065"/>
          </a:xfrm>
          <a:prstGeom prst="flowChartMagneticDisk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/>
          <p:cNvSpPr/>
          <p:nvPr/>
        </p:nvSpPr>
        <p:spPr>
          <a:xfrm>
            <a:off x="4669655" y="1615082"/>
            <a:ext cx="1066800" cy="842211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Reservations</a:t>
            </a:r>
          </a:p>
        </p:txBody>
      </p:sp>
      <p:cxnSp>
        <p:nvCxnSpPr>
          <p:cNvPr id="82" name="Straight Arrow Connector 81"/>
          <p:cNvCxnSpPr>
            <a:cxnSpLocks/>
            <a:stCxn id="5" idx="0"/>
            <a:endCxn id="54" idx="3"/>
          </p:cNvCxnSpPr>
          <p:nvPr/>
        </p:nvCxnSpPr>
        <p:spPr>
          <a:xfrm rot="16200000" flipV="1">
            <a:off x="5097342" y="1509368"/>
            <a:ext cx="203544" cy="788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Magnetic Disk 53"/>
          <p:cNvSpPr/>
          <p:nvPr/>
        </p:nvSpPr>
        <p:spPr>
          <a:xfrm>
            <a:off x="5032501" y="1028473"/>
            <a:ext cx="325342" cy="383065"/>
          </a:xfrm>
          <a:prstGeom prst="flowChartMagneticDisk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/>
          <p:cNvSpPr/>
          <p:nvPr/>
        </p:nvSpPr>
        <p:spPr>
          <a:xfrm>
            <a:off x="8174874" y="1874985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/>
              <a:t>Billing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8544602" y="1324623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18"/>
          <p:cNvCxnSpPr>
            <a:cxnSpLocks/>
            <a:stCxn id="58" idx="3"/>
            <a:endCxn id="14" idx="0"/>
          </p:cNvCxnSpPr>
          <p:nvPr/>
        </p:nvCxnSpPr>
        <p:spPr>
          <a:xfrm rot="16200000" flipH="1">
            <a:off x="8624125" y="1790835"/>
            <a:ext cx="167297" cy="100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/>
          <p:cNvSpPr/>
          <p:nvPr/>
        </p:nvSpPr>
        <p:spPr>
          <a:xfrm>
            <a:off x="5111343" y="4772614"/>
            <a:ext cx="1066800" cy="842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Users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5482072" y="5844314"/>
            <a:ext cx="325342" cy="383065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Straight Arrow Connector 76"/>
          <p:cNvCxnSpPr>
            <a:cxnSpLocks/>
            <a:stCxn id="4" idx="2"/>
            <a:endCxn id="16" idx="1"/>
          </p:cNvCxnSpPr>
          <p:nvPr/>
        </p:nvCxnSpPr>
        <p:spPr>
          <a:xfrm>
            <a:off x="5644743" y="5614825"/>
            <a:ext cx="0" cy="2294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6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7945"/>
            <a:ext cx="9197061" cy="706964"/>
          </a:xfrm>
        </p:spPr>
        <p:txBody>
          <a:bodyPr>
            <a:normAutofit fontScale="90000"/>
          </a:bodyPr>
          <a:lstStyle/>
          <a:p>
            <a:r>
              <a:rPr lang="en-US" sz="2700"/>
              <a:t>Traditional approach</a:t>
            </a:r>
            <a:br>
              <a:rPr lang="en-US" sz="2700"/>
            </a:br>
            <a:r>
              <a:rPr lang="en-US"/>
              <a:t>Run code + dependencies locally</a:t>
            </a:r>
          </a:p>
        </p:txBody>
      </p:sp>
      <p:sp>
        <p:nvSpPr>
          <p:cNvPr id="4" name="AutoShape 4" descr="mage"/>
          <p:cNvSpPr>
            <a:spLocks noChangeAspect="1" noChangeArrowheads="1"/>
          </p:cNvSpPr>
          <p:nvPr/>
        </p:nvSpPr>
        <p:spPr bwMode="auto">
          <a:xfrm>
            <a:off x="0" y="0"/>
            <a:ext cx="514847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521111" y="1875074"/>
            <a:ext cx="5075339" cy="4265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Can be complex to setup</a:t>
            </a:r>
          </a:p>
          <a:p>
            <a:endParaRPr lang="en-US" sz="2400" dirty="0"/>
          </a:p>
          <a:p>
            <a:r>
              <a:rPr lang="en-US" sz="2400" dirty="0"/>
              <a:t>Stubs/Fakes can help</a:t>
            </a:r>
          </a:p>
          <a:p>
            <a:r>
              <a:rPr lang="en-US" sz="2000" dirty="0"/>
              <a:t>How to manage assumptions?</a:t>
            </a:r>
          </a:p>
          <a:p>
            <a:endParaRPr lang="en-US" sz="2400" dirty="0"/>
          </a:p>
          <a:p>
            <a:r>
              <a:rPr lang="en-US" sz="2400" dirty="0"/>
              <a:t>Not always viable</a:t>
            </a:r>
          </a:p>
          <a:p>
            <a:r>
              <a:rPr lang="en-US" sz="2000" dirty="0"/>
              <a:t>Lambda/Functions, emulators, production data, backends not reachable</a:t>
            </a:r>
            <a:endParaRPr lang="en-US" sz="2400" dirty="0"/>
          </a:p>
          <a:p>
            <a:endParaRPr lang="en-US" sz="2400" dirty="0"/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Observing cloud behavior is delayed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False assumption about latency, secrets, stability, scale...</a:t>
            </a:r>
          </a:p>
          <a:p>
            <a:endParaRPr lang="en-US" sz="2400" dirty="0"/>
          </a:p>
          <a:p>
            <a:pPr marL="571500" indent="-57150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02892" y="2413000"/>
            <a:ext cx="5014922" cy="2603646"/>
            <a:chOff x="950432" y="1028473"/>
            <a:chExt cx="10013691" cy="5198906"/>
          </a:xfrm>
        </p:grpSpPr>
        <p:sp>
          <p:nvSpPr>
            <p:cNvPr id="43" name="Rectangle: Rounded Corners 42"/>
            <p:cNvSpPr/>
            <p:nvPr/>
          </p:nvSpPr>
          <p:spPr>
            <a:xfrm>
              <a:off x="3238789" y="3524746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API Gateway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8062006" y="3708852"/>
              <a:ext cx="1244148" cy="465221"/>
              <a:chOff x="5160365" y="3497404"/>
              <a:chExt cx="1244148" cy="465221"/>
            </a:xfrm>
          </p:grpSpPr>
          <p:sp>
            <p:nvSpPr>
              <p:cNvPr id="78" name="Flowchart: Direct Access Storage 77"/>
              <p:cNvSpPr/>
              <p:nvPr/>
            </p:nvSpPr>
            <p:spPr>
              <a:xfrm>
                <a:off x="5206751" y="3497404"/>
                <a:ext cx="1197762" cy="465221"/>
              </a:xfrm>
              <a:prstGeom prst="flowChartMagneticDrum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79" name="TextBox 23"/>
              <p:cNvSpPr txBox="1"/>
              <p:nvPr/>
            </p:nvSpPr>
            <p:spPr>
              <a:xfrm>
                <a:off x="5160365" y="3583743"/>
                <a:ext cx="923605" cy="27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"/>
                  <a:t>Event Queue</a:t>
                </a:r>
              </a:p>
            </p:txBody>
          </p:sp>
        </p:grpSp>
        <p:sp>
          <p:nvSpPr>
            <p:cNvPr id="45" name="Rectangle: Rounded Corners 44"/>
            <p:cNvSpPr/>
            <p:nvPr/>
          </p:nvSpPr>
          <p:spPr>
            <a:xfrm>
              <a:off x="6044651" y="3524745"/>
              <a:ext cx="1066800" cy="842211"/>
            </a:xfrm>
            <a:prstGeom prst="round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/>
                <a:t>Bikes</a:t>
              </a:r>
            </a:p>
          </p:txBody>
        </p:sp>
        <p:sp>
          <p:nvSpPr>
            <p:cNvPr id="46" name="Rectangle: Rounded Corners 45"/>
            <p:cNvSpPr/>
            <p:nvPr/>
          </p:nvSpPr>
          <p:spPr>
            <a:xfrm>
              <a:off x="9897323" y="3520356"/>
              <a:ext cx="1066800" cy="842211"/>
            </a:xfrm>
            <a:prstGeom prst="round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/>
                <a:t>Notifications</a:t>
              </a:r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950432" y="2389756"/>
              <a:ext cx="1066800" cy="842211"/>
            </a:xfrm>
            <a:prstGeom prst="round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lt1"/>
                  </a:solidFill>
                </a:rPr>
                <a:t>Web Frontend</a:t>
              </a:r>
            </a:p>
          </p:txBody>
        </p:sp>
        <p:sp>
          <p:nvSpPr>
            <p:cNvPr id="48" name="Rectangle: Rounded Corners 47"/>
            <p:cNvSpPr/>
            <p:nvPr/>
          </p:nvSpPr>
          <p:spPr>
            <a:xfrm>
              <a:off x="950432" y="4402735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Mobile Client</a:t>
              </a:r>
            </a:p>
          </p:txBody>
        </p:sp>
        <p:cxnSp>
          <p:nvCxnSpPr>
            <p:cNvPr id="49" name="Straight Arrow Connector 18"/>
            <p:cNvCxnSpPr>
              <a:cxnSpLocks/>
              <a:stCxn id="47" idx="3"/>
              <a:endCxn id="43" idx="1"/>
            </p:cNvCxnSpPr>
            <p:nvPr/>
          </p:nvCxnSpPr>
          <p:spPr>
            <a:xfrm>
              <a:off x="2017232" y="2810862"/>
              <a:ext cx="1221557" cy="113499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8"/>
            <p:cNvCxnSpPr>
              <a:cxnSpLocks/>
              <a:stCxn id="48" idx="3"/>
              <a:endCxn id="43" idx="1"/>
            </p:cNvCxnSpPr>
            <p:nvPr/>
          </p:nvCxnSpPr>
          <p:spPr>
            <a:xfrm flipV="1">
              <a:off x="2017232" y="3945852"/>
              <a:ext cx="1221557" cy="87798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45" idx="0"/>
            </p:cNvCxnSpPr>
            <p:nvPr/>
          </p:nvCxnSpPr>
          <p:spPr>
            <a:xfrm flipH="1" flipV="1">
              <a:off x="6578050" y="3303286"/>
              <a:ext cx="1" cy="221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3" idx="0"/>
              <a:endCxn id="74" idx="2"/>
            </p:cNvCxnSpPr>
            <p:nvPr/>
          </p:nvCxnSpPr>
          <p:spPr>
            <a:xfrm flipH="1" flipV="1">
              <a:off x="3755736" y="3256927"/>
              <a:ext cx="16453" cy="26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8"/>
            <p:cNvCxnSpPr>
              <a:cxnSpLocks/>
              <a:stCxn id="45" idx="2"/>
              <a:endCxn id="78" idx="2"/>
            </p:cNvCxnSpPr>
            <p:nvPr/>
          </p:nvCxnSpPr>
          <p:spPr>
            <a:xfrm rot="5400000" flipH="1" flipV="1">
              <a:off x="7546220" y="3205904"/>
              <a:ext cx="192883" cy="2129222"/>
            </a:xfrm>
            <a:prstGeom prst="bentConnector3">
              <a:avLst>
                <a:gd name="adj1" fmla="val -118517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8"/>
            <p:cNvCxnSpPr>
              <a:cxnSpLocks/>
              <a:stCxn id="78" idx="4"/>
              <a:endCxn id="46" idx="1"/>
            </p:cNvCxnSpPr>
            <p:nvPr/>
          </p:nvCxnSpPr>
          <p:spPr>
            <a:xfrm flipV="1">
              <a:off x="9306154" y="3941462"/>
              <a:ext cx="591169" cy="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8"/>
            <p:cNvCxnSpPr>
              <a:cxnSpLocks/>
              <a:stCxn id="65" idx="1"/>
              <a:endCxn id="74" idx="0"/>
            </p:cNvCxnSpPr>
            <p:nvPr/>
          </p:nvCxnSpPr>
          <p:spPr>
            <a:xfrm rot="10800000" flipV="1">
              <a:off x="3755737" y="2036188"/>
              <a:ext cx="913919" cy="75551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8"/>
            <p:cNvCxnSpPr>
              <a:cxnSpLocks/>
              <a:stCxn id="68" idx="2"/>
              <a:endCxn id="78" idx="0"/>
            </p:cNvCxnSpPr>
            <p:nvPr/>
          </p:nvCxnSpPr>
          <p:spPr>
            <a:xfrm rot="5400000">
              <a:off x="8211946" y="3212524"/>
              <a:ext cx="991656" cy="100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3102561" y="2791706"/>
              <a:ext cx="1252056" cy="465221"/>
              <a:chOff x="5152457" y="3497404"/>
              <a:chExt cx="1252056" cy="465221"/>
            </a:xfrm>
          </p:grpSpPr>
          <p:sp>
            <p:nvSpPr>
              <p:cNvPr id="74" name="Flowchart: Direct Access Storage 5"/>
              <p:cNvSpPr/>
              <p:nvPr/>
            </p:nvSpPr>
            <p:spPr>
              <a:xfrm>
                <a:off x="5206751" y="3497404"/>
                <a:ext cx="1197762" cy="465221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5152457" y="3526315"/>
                <a:ext cx="923604" cy="36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" dirty="0"/>
                  <a:t>Reservation Queue</a:t>
                </a:r>
              </a:p>
            </p:txBody>
          </p:sp>
        </p:grpSp>
        <p:cxnSp>
          <p:nvCxnSpPr>
            <p:cNvPr id="58" name="Straight Arrow Connector 18"/>
            <p:cNvCxnSpPr>
              <a:cxnSpLocks/>
              <a:stCxn id="43" idx="2"/>
              <a:endCxn id="71" idx="1"/>
            </p:cNvCxnSpPr>
            <p:nvPr/>
          </p:nvCxnSpPr>
          <p:spPr>
            <a:xfrm rot="16200000" flipH="1">
              <a:off x="4028385" y="4110761"/>
              <a:ext cx="826763" cy="133915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8"/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4305589" y="3945851"/>
              <a:ext cx="1739062" cy="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8"/>
            <p:cNvCxnSpPr>
              <a:cxnSpLocks/>
              <a:stCxn id="71" idx="3"/>
              <a:endCxn id="78" idx="2"/>
            </p:cNvCxnSpPr>
            <p:nvPr/>
          </p:nvCxnSpPr>
          <p:spPr>
            <a:xfrm flipV="1">
              <a:off x="6178143" y="4174073"/>
              <a:ext cx="2529130" cy="101964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8"/>
            <p:cNvCxnSpPr>
              <a:cxnSpLocks/>
              <a:stCxn id="65" idx="3"/>
              <a:endCxn id="78" idx="1"/>
            </p:cNvCxnSpPr>
            <p:nvPr/>
          </p:nvCxnSpPr>
          <p:spPr>
            <a:xfrm>
              <a:off x="5736455" y="2036188"/>
              <a:ext cx="2371937" cy="1905275"/>
            </a:xfrm>
            <a:prstGeom prst="bentConnector3">
              <a:avLst>
                <a:gd name="adj1" fmla="val 796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8"/>
            <p:cNvCxnSpPr>
              <a:cxnSpLocks/>
              <a:endCxn id="68" idx="1"/>
            </p:cNvCxnSpPr>
            <p:nvPr/>
          </p:nvCxnSpPr>
          <p:spPr>
            <a:xfrm>
              <a:off x="5736455" y="1874985"/>
              <a:ext cx="2438419" cy="421106"/>
            </a:xfrm>
            <a:prstGeom prst="bentConnector3">
              <a:avLst>
                <a:gd name="adj1" fmla="val 9137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8"/>
            <p:cNvCxnSpPr>
              <a:cxnSpLocks/>
              <a:stCxn id="65" idx="2"/>
            </p:cNvCxnSpPr>
            <p:nvPr/>
          </p:nvCxnSpPr>
          <p:spPr>
            <a:xfrm rot="16200000" flipH="1">
              <a:off x="5143366" y="2516982"/>
              <a:ext cx="1071139" cy="95176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Magnetic Disk 63"/>
            <p:cNvSpPr/>
            <p:nvPr/>
          </p:nvSpPr>
          <p:spPr>
            <a:xfrm>
              <a:off x="6409862" y="2927686"/>
              <a:ext cx="325342" cy="383065"/>
            </a:xfrm>
            <a:prstGeom prst="flowChartMagneticDisk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5" name="Rectangle: Rounded Corners 64"/>
            <p:cNvSpPr/>
            <p:nvPr/>
          </p:nvSpPr>
          <p:spPr>
            <a:xfrm>
              <a:off x="4669655" y="1615082"/>
              <a:ext cx="1066800" cy="842211"/>
            </a:xfrm>
            <a:prstGeom prst="round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Reservations</a:t>
              </a:r>
            </a:p>
          </p:txBody>
        </p:sp>
        <p:cxnSp>
          <p:nvCxnSpPr>
            <p:cNvPr id="66" name="Straight Arrow Connector 81"/>
            <p:cNvCxnSpPr>
              <a:cxnSpLocks/>
              <a:stCxn id="65" idx="0"/>
              <a:endCxn id="67" idx="3"/>
            </p:cNvCxnSpPr>
            <p:nvPr/>
          </p:nvCxnSpPr>
          <p:spPr>
            <a:xfrm rot="16200000" flipV="1">
              <a:off x="5097342" y="1509368"/>
              <a:ext cx="203544" cy="7883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lowchart: Magnetic Disk 66"/>
            <p:cNvSpPr/>
            <p:nvPr/>
          </p:nvSpPr>
          <p:spPr>
            <a:xfrm>
              <a:off x="5032501" y="1028473"/>
              <a:ext cx="325342" cy="383065"/>
            </a:xfrm>
            <a:prstGeom prst="flowChartMagneticDisk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8" name="Rectangle: Rounded Corners 67"/>
            <p:cNvSpPr/>
            <p:nvPr/>
          </p:nvSpPr>
          <p:spPr>
            <a:xfrm>
              <a:off x="8174874" y="1874985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/>
                <a:t>Billing</a:t>
              </a:r>
            </a:p>
          </p:txBody>
        </p:sp>
        <p:sp>
          <p:nvSpPr>
            <p:cNvPr id="69" name="Flowchart: Magnetic Disk 68"/>
            <p:cNvSpPr/>
            <p:nvPr/>
          </p:nvSpPr>
          <p:spPr>
            <a:xfrm>
              <a:off x="8544602" y="1324623"/>
              <a:ext cx="325342" cy="383065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0" name="Straight Arrow Connector 18"/>
            <p:cNvCxnSpPr>
              <a:cxnSpLocks/>
              <a:stCxn id="69" idx="3"/>
              <a:endCxn id="68" idx="0"/>
            </p:cNvCxnSpPr>
            <p:nvPr/>
          </p:nvCxnSpPr>
          <p:spPr>
            <a:xfrm rot="16200000" flipH="1">
              <a:off x="8624125" y="1790835"/>
              <a:ext cx="167297" cy="100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/>
            <p:cNvSpPr/>
            <p:nvPr/>
          </p:nvSpPr>
          <p:spPr>
            <a:xfrm>
              <a:off x="5111343" y="4772614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Users</a:t>
              </a:r>
            </a:p>
          </p:txBody>
        </p:sp>
        <p:sp>
          <p:nvSpPr>
            <p:cNvPr id="72" name="Flowchart: Magnetic Disk 71"/>
            <p:cNvSpPr/>
            <p:nvPr/>
          </p:nvSpPr>
          <p:spPr>
            <a:xfrm>
              <a:off x="5482072" y="5844314"/>
              <a:ext cx="325342" cy="383065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73" name="Straight Arrow Connector 72"/>
            <p:cNvCxnSpPr>
              <a:cxnSpLocks/>
              <a:stCxn id="71" idx="2"/>
              <a:endCxn id="72" idx="1"/>
            </p:cNvCxnSpPr>
            <p:nvPr/>
          </p:nvCxnSpPr>
          <p:spPr>
            <a:xfrm>
              <a:off x="5644743" y="5614825"/>
              <a:ext cx="0" cy="2294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83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67945"/>
            <a:ext cx="9197061" cy="706964"/>
          </a:xfrm>
        </p:spPr>
        <p:txBody>
          <a:bodyPr>
            <a:normAutofit fontScale="90000"/>
          </a:bodyPr>
          <a:lstStyle/>
          <a:p>
            <a:r>
              <a:rPr lang="en-US" sz="2700"/>
              <a:t>An alternative approach</a:t>
            </a:r>
            <a:br>
              <a:rPr lang="en-US" sz="2700"/>
            </a:br>
            <a:r>
              <a:rPr lang="en-US"/>
              <a:t>Run everything in the cloud</a:t>
            </a:r>
          </a:p>
        </p:txBody>
      </p:sp>
      <p:sp>
        <p:nvSpPr>
          <p:cNvPr id="4" name="AutoShape 4" descr="mage"/>
          <p:cNvSpPr>
            <a:spLocks noChangeAspect="1" noChangeArrowheads="1"/>
          </p:cNvSpPr>
          <p:nvPr/>
        </p:nvSpPr>
        <p:spPr bwMode="auto">
          <a:xfrm>
            <a:off x="0" y="0"/>
            <a:ext cx="5148470" cy="514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042939" y="1875074"/>
            <a:ext cx="4065796" cy="4265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Tedious edit/run loop</a:t>
            </a:r>
          </a:p>
          <a:p>
            <a:r>
              <a:rPr lang="en-US" sz="2000"/>
              <a:t>Docker run, build, push</a:t>
            </a:r>
          </a:p>
          <a:p>
            <a:pPr marL="342900" indent="-342900">
              <a:buFont typeface="Arial" charset="0"/>
              <a:buChar char="•"/>
            </a:pPr>
            <a:endParaRPr lang="en-US" sz="2400"/>
          </a:p>
          <a:p>
            <a:r>
              <a:rPr lang="en-US" sz="2400"/>
              <a:t>Tools often require commits</a:t>
            </a:r>
          </a:p>
          <a:p>
            <a:r>
              <a:rPr lang="en-US" sz="2000"/>
              <a:t>But we're not ready to commit yet!</a:t>
            </a:r>
          </a:p>
          <a:p>
            <a:endParaRPr lang="en-US" sz="2400"/>
          </a:p>
          <a:p>
            <a:r>
              <a:rPr lang="en-US" sz="2400"/>
              <a:t>Custom environments are expensive</a:t>
            </a:r>
            <a:endParaRPr lang="en-US"/>
          </a:p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807611" y="1474691"/>
            <a:ext cx="2364458" cy="4265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>
                <a:solidFill>
                  <a:srgbClr val="00B050"/>
                </a:solidFill>
              </a:rPr>
              <a:t>What if?</a:t>
            </a:r>
          </a:p>
          <a:p>
            <a:endParaRPr lang="en-US" sz="2000" i="1">
              <a:solidFill>
                <a:srgbClr val="00B050"/>
              </a:solidFill>
            </a:endParaRPr>
          </a:p>
          <a:p>
            <a:r>
              <a:rPr lang="en-US" sz="2000" i="1">
                <a:solidFill>
                  <a:srgbClr val="00B050"/>
                </a:solidFill>
              </a:rPr>
              <a:t>Fast run/debug loop</a:t>
            </a:r>
          </a:p>
          <a:p>
            <a:endParaRPr lang="en-US" sz="2000" i="1">
              <a:solidFill>
                <a:srgbClr val="00B050"/>
              </a:solidFill>
            </a:endParaRPr>
          </a:p>
          <a:p>
            <a:r>
              <a:rPr lang="en-US" sz="2000" i="1">
                <a:solidFill>
                  <a:srgbClr val="00B050"/>
                </a:solidFill>
              </a:rPr>
              <a:t>No commits necessary for experimentation</a:t>
            </a:r>
          </a:p>
          <a:p>
            <a:endParaRPr lang="en-US" sz="2000" i="1">
              <a:solidFill>
                <a:srgbClr val="00B050"/>
              </a:solidFill>
            </a:endParaRPr>
          </a:p>
          <a:p>
            <a:r>
              <a:rPr lang="en-US" sz="2000" i="1">
                <a:solidFill>
                  <a:srgbClr val="00B050"/>
                </a:solidFill>
              </a:rPr>
              <a:t>Shared dev environment</a:t>
            </a:r>
            <a:endParaRPr lang="en-US" sz="4000" i="1">
              <a:solidFill>
                <a:srgbClr val="00B05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02892" y="2413000"/>
            <a:ext cx="5014922" cy="2603646"/>
            <a:chOff x="950432" y="1028473"/>
            <a:chExt cx="10013691" cy="5198906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3238789" y="3524746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API Gateway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8062006" y="3708852"/>
              <a:ext cx="1244148" cy="465221"/>
              <a:chOff x="5160365" y="3497404"/>
              <a:chExt cx="1244148" cy="465221"/>
            </a:xfrm>
          </p:grpSpPr>
          <p:sp>
            <p:nvSpPr>
              <p:cNvPr id="58" name="Flowchart: Direct Access Storage 57"/>
              <p:cNvSpPr/>
              <p:nvPr/>
            </p:nvSpPr>
            <p:spPr>
              <a:xfrm>
                <a:off x="5206751" y="3497404"/>
                <a:ext cx="1197762" cy="465221"/>
              </a:xfrm>
              <a:prstGeom prst="flowChartMagneticDrum">
                <a:avLst/>
              </a:prstGeom>
              <a:effectLst>
                <a:glow rad="1397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"/>
              </a:p>
            </p:txBody>
          </p:sp>
          <p:sp>
            <p:nvSpPr>
              <p:cNvPr id="59" name="TextBox 23"/>
              <p:cNvSpPr txBox="1"/>
              <p:nvPr/>
            </p:nvSpPr>
            <p:spPr>
              <a:xfrm>
                <a:off x="5160365" y="3583743"/>
                <a:ext cx="923605" cy="27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"/>
                  <a:t>Event Queue</a:t>
                </a:r>
              </a:p>
            </p:txBody>
          </p:sp>
        </p:grpSp>
        <p:sp>
          <p:nvSpPr>
            <p:cNvPr id="27" name="Rectangle: Rounded Corners 26"/>
            <p:cNvSpPr/>
            <p:nvPr/>
          </p:nvSpPr>
          <p:spPr>
            <a:xfrm>
              <a:off x="6044651" y="3524745"/>
              <a:ext cx="1066800" cy="842211"/>
            </a:xfrm>
            <a:prstGeom prst="round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/>
                <a:t>Bikes</a:t>
              </a:r>
            </a:p>
          </p:txBody>
        </p:sp>
        <p:sp>
          <p:nvSpPr>
            <p:cNvPr id="28" name="Rectangle: Rounded Corners 27"/>
            <p:cNvSpPr/>
            <p:nvPr/>
          </p:nvSpPr>
          <p:spPr>
            <a:xfrm>
              <a:off x="9897323" y="3520356"/>
              <a:ext cx="1066800" cy="842211"/>
            </a:xfrm>
            <a:prstGeom prst="round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/>
                <a:t>Notifications</a:t>
              </a:r>
            </a:p>
          </p:txBody>
        </p:sp>
        <p:sp>
          <p:nvSpPr>
            <p:cNvPr id="29" name="Rectangle: Rounded Corners 28"/>
            <p:cNvSpPr/>
            <p:nvPr/>
          </p:nvSpPr>
          <p:spPr>
            <a:xfrm>
              <a:off x="950432" y="2389756"/>
              <a:ext cx="1066800" cy="842211"/>
            </a:xfrm>
            <a:prstGeom prst="round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lt1"/>
                  </a:solidFill>
                </a:rPr>
                <a:t>Web Frontend</a:t>
              </a:r>
            </a:p>
          </p:txBody>
        </p:sp>
        <p:sp>
          <p:nvSpPr>
            <p:cNvPr id="30" name="Rectangle: Rounded Corners 29"/>
            <p:cNvSpPr/>
            <p:nvPr/>
          </p:nvSpPr>
          <p:spPr>
            <a:xfrm>
              <a:off x="950432" y="4402735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Mobile Client</a:t>
              </a:r>
            </a:p>
          </p:txBody>
        </p:sp>
        <p:cxnSp>
          <p:nvCxnSpPr>
            <p:cNvPr id="31" name="Straight Arrow Connector 18"/>
            <p:cNvCxnSpPr>
              <a:cxnSpLocks/>
              <a:stCxn id="29" idx="3"/>
              <a:endCxn id="25" idx="1"/>
            </p:cNvCxnSpPr>
            <p:nvPr/>
          </p:nvCxnSpPr>
          <p:spPr>
            <a:xfrm>
              <a:off x="2017232" y="2810862"/>
              <a:ext cx="1221557" cy="113499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8"/>
            <p:cNvCxnSpPr>
              <a:cxnSpLocks/>
              <a:stCxn id="30" idx="3"/>
              <a:endCxn id="25" idx="1"/>
            </p:cNvCxnSpPr>
            <p:nvPr/>
          </p:nvCxnSpPr>
          <p:spPr>
            <a:xfrm flipV="1">
              <a:off x="2017232" y="3945852"/>
              <a:ext cx="1221557" cy="877989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cxnSpLocks/>
              <a:stCxn id="27" idx="0"/>
            </p:cNvCxnSpPr>
            <p:nvPr/>
          </p:nvCxnSpPr>
          <p:spPr>
            <a:xfrm flipH="1" flipV="1">
              <a:off x="6578050" y="3303286"/>
              <a:ext cx="1" cy="2214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5" idx="0"/>
              <a:endCxn id="56" idx="2"/>
            </p:cNvCxnSpPr>
            <p:nvPr/>
          </p:nvCxnSpPr>
          <p:spPr>
            <a:xfrm flipH="1" flipV="1">
              <a:off x="3755736" y="3256927"/>
              <a:ext cx="16453" cy="26781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8"/>
            <p:cNvCxnSpPr>
              <a:cxnSpLocks/>
              <a:stCxn id="27" idx="2"/>
              <a:endCxn id="58" idx="2"/>
            </p:cNvCxnSpPr>
            <p:nvPr/>
          </p:nvCxnSpPr>
          <p:spPr>
            <a:xfrm rot="5400000" flipH="1" flipV="1">
              <a:off x="7546220" y="3205904"/>
              <a:ext cx="192883" cy="2129222"/>
            </a:xfrm>
            <a:prstGeom prst="bentConnector3">
              <a:avLst>
                <a:gd name="adj1" fmla="val -118517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8"/>
            <p:cNvCxnSpPr>
              <a:cxnSpLocks/>
              <a:stCxn id="58" idx="4"/>
              <a:endCxn id="28" idx="1"/>
            </p:cNvCxnSpPr>
            <p:nvPr/>
          </p:nvCxnSpPr>
          <p:spPr>
            <a:xfrm flipV="1">
              <a:off x="9306154" y="3941462"/>
              <a:ext cx="591169" cy="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8"/>
            <p:cNvCxnSpPr>
              <a:cxnSpLocks/>
              <a:stCxn id="47" idx="1"/>
              <a:endCxn id="56" idx="0"/>
            </p:cNvCxnSpPr>
            <p:nvPr/>
          </p:nvCxnSpPr>
          <p:spPr>
            <a:xfrm rot="10800000" flipV="1">
              <a:off x="3755737" y="2036188"/>
              <a:ext cx="913919" cy="755518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8"/>
            <p:cNvCxnSpPr>
              <a:cxnSpLocks/>
              <a:stCxn id="50" idx="2"/>
              <a:endCxn id="58" idx="0"/>
            </p:cNvCxnSpPr>
            <p:nvPr/>
          </p:nvCxnSpPr>
          <p:spPr>
            <a:xfrm rot="5400000">
              <a:off x="8211946" y="3212524"/>
              <a:ext cx="991656" cy="100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102561" y="2791706"/>
              <a:ext cx="1252056" cy="465221"/>
              <a:chOff x="5152457" y="3497404"/>
              <a:chExt cx="1252056" cy="465221"/>
            </a:xfrm>
          </p:grpSpPr>
          <p:sp>
            <p:nvSpPr>
              <p:cNvPr id="56" name="Flowchart: Direct Access Storage 5"/>
              <p:cNvSpPr/>
              <p:nvPr/>
            </p:nvSpPr>
            <p:spPr>
              <a:xfrm>
                <a:off x="5206751" y="3497404"/>
                <a:ext cx="1197762" cy="465221"/>
              </a:xfrm>
              <a:prstGeom prst="flowChartMagneticDrum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1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5152457" y="3526315"/>
                <a:ext cx="923604" cy="368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" dirty="0"/>
                  <a:t>Reservation Queue</a:t>
                </a:r>
              </a:p>
            </p:txBody>
          </p:sp>
        </p:grpSp>
        <p:cxnSp>
          <p:nvCxnSpPr>
            <p:cNvPr id="40" name="Straight Arrow Connector 18"/>
            <p:cNvCxnSpPr>
              <a:cxnSpLocks/>
              <a:stCxn id="25" idx="2"/>
              <a:endCxn id="53" idx="1"/>
            </p:cNvCxnSpPr>
            <p:nvPr/>
          </p:nvCxnSpPr>
          <p:spPr>
            <a:xfrm rot="16200000" flipH="1">
              <a:off x="4028385" y="4110761"/>
              <a:ext cx="826763" cy="1339154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18"/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4305589" y="3945851"/>
              <a:ext cx="1739062" cy="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8"/>
            <p:cNvCxnSpPr>
              <a:cxnSpLocks/>
              <a:stCxn id="53" idx="3"/>
              <a:endCxn id="58" idx="2"/>
            </p:cNvCxnSpPr>
            <p:nvPr/>
          </p:nvCxnSpPr>
          <p:spPr>
            <a:xfrm flipV="1">
              <a:off x="6178143" y="4174073"/>
              <a:ext cx="2529130" cy="1019647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8"/>
            <p:cNvCxnSpPr>
              <a:cxnSpLocks/>
              <a:stCxn id="47" idx="3"/>
              <a:endCxn id="58" idx="1"/>
            </p:cNvCxnSpPr>
            <p:nvPr/>
          </p:nvCxnSpPr>
          <p:spPr>
            <a:xfrm>
              <a:off x="5736455" y="2036188"/>
              <a:ext cx="2371937" cy="1905275"/>
            </a:xfrm>
            <a:prstGeom prst="bentConnector3">
              <a:avLst>
                <a:gd name="adj1" fmla="val 79611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8"/>
            <p:cNvCxnSpPr>
              <a:cxnSpLocks/>
              <a:endCxn id="50" idx="1"/>
            </p:cNvCxnSpPr>
            <p:nvPr/>
          </p:nvCxnSpPr>
          <p:spPr>
            <a:xfrm>
              <a:off x="5736455" y="1874985"/>
              <a:ext cx="2438419" cy="421106"/>
            </a:xfrm>
            <a:prstGeom prst="bentConnector3">
              <a:avLst>
                <a:gd name="adj1" fmla="val 91379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8"/>
            <p:cNvCxnSpPr>
              <a:cxnSpLocks/>
              <a:stCxn id="47" idx="2"/>
            </p:cNvCxnSpPr>
            <p:nvPr/>
          </p:nvCxnSpPr>
          <p:spPr>
            <a:xfrm rot="16200000" flipH="1">
              <a:off x="5143366" y="2516982"/>
              <a:ext cx="1071139" cy="951760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Flowchart: Magnetic Disk 45"/>
            <p:cNvSpPr/>
            <p:nvPr/>
          </p:nvSpPr>
          <p:spPr>
            <a:xfrm>
              <a:off x="6409862" y="2927686"/>
              <a:ext cx="325342" cy="383065"/>
            </a:xfrm>
            <a:prstGeom prst="flowChartMagneticDisk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7" name="Rectangle: Rounded Corners 46"/>
            <p:cNvSpPr/>
            <p:nvPr/>
          </p:nvSpPr>
          <p:spPr>
            <a:xfrm>
              <a:off x="4669655" y="1615082"/>
              <a:ext cx="1066800" cy="842211"/>
            </a:xfrm>
            <a:prstGeom prst="roundRect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" dirty="0"/>
                <a:t>Reservations</a:t>
              </a:r>
            </a:p>
          </p:txBody>
        </p:sp>
        <p:cxnSp>
          <p:nvCxnSpPr>
            <p:cNvPr id="48" name="Straight Arrow Connector 81"/>
            <p:cNvCxnSpPr>
              <a:cxnSpLocks/>
              <a:stCxn id="47" idx="0"/>
              <a:endCxn id="49" idx="3"/>
            </p:cNvCxnSpPr>
            <p:nvPr/>
          </p:nvCxnSpPr>
          <p:spPr>
            <a:xfrm rot="16200000" flipV="1">
              <a:off x="5097342" y="1509368"/>
              <a:ext cx="203544" cy="7883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Flowchart: Magnetic Disk 48"/>
            <p:cNvSpPr/>
            <p:nvPr/>
          </p:nvSpPr>
          <p:spPr>
            <a:xfrm>
              <a:off x="5032501" y="1028473"/>
              <a:ext cx="325342" cy="383065"/>
            </a:xfrm>
            <a:prstGeom prst="flowChartMagneticDisk">
              <a:avLst/>
            </a:prstGeom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50" name="Rectangle: Rounded Corners 49"/>
            <p:cNvSpPr/>
            <p:nvPr/>
          </p:nvSpPr>
          <p:spPr>
            <a:xfrm>
              <a:off x="8174874" y="1874985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600"/>
                <a:t>Billing</a:t>
              </a:r>
            </a:p>
          </p:txBody>
        </p:sp>
        <p:sp>
          <p:nvSpPr>
            <p:cNvPr id="51" name="Flowchart: Magnetic Disk 50"/>
            <p:cNvSpPr/>
            <p:nvPr/>
          </p:nvSpPr>
          <p:spPr>
            <a:xfrm>
              <a:off x="8544602" y="1324623"/>
              <a:ext cx="325342" cy="383065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2" name="Straight Arrow Connector 18"/>
            <p:cNvCxnSpPr>
              <a:cxnSpLocks/>
              <a:stCxn id="51" idx="3"/>
              <a:endCxn id="50" idx="0"/>
            </p:cNvCxnSpPr>
            <p:nvPr/>
          </p:nvCxnSpPr>
          <p:spPr>
            <a:xfrm rot="16200000" flipH="1">
              <a:off x="8624125" y="1790835"/>
              <a:ext cx="167297" cy="1001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/>
            <p:cNvSpPr/>
            <p:nvPr/>
          </p:nvSpPr>
          <p:spPr>
            <a:xfrm>
              <a:off x="5111343" y="4772614"/>
              <a:ext cx="1066800" cy="8422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/>
                <a:t>Users</a:t>
              </a:r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5482072" y="5844314"/>
              <a:ext cx="325342" cy="383065"/>
            </a:xfrm>
            <a:prstGeom prst="flowChartMagneticDisk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55" name="Straight Arrow Connector 54"/>
            <p:cNvCxnSpPr>
              <a:cxnSpLocks/>
              <a:stCxn id="53" idx="2"/>
              <a:endCxn id="54" idx="1"/>
            </p:cNvCxnSpPr>
            <p:nvPr/>
          </p:nvCxnSpPr>
          <p:spPr>
            <a:xfrm>
              <a:off x="5644743" y="5614825"/>
              <a:ext cx="0" cy="2294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677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BDC7A29D66904E95FB6A09815E7B3C" ma:contentTypeVersion="4" ma:contentTypeDescription="Create a new document." ma:contentTypeScope="" ma:versionID="2244a2d5809b8d78f7ba8d43707bfeea">
  <xsd:schema xmlns:xsd="http://www.w3.org/2001/XMLSchema" xmlns:xs="http://www.w3.org/2001/XMLSchema" xmlns:p="http://schemas.microsoft.com/office/2006/metadata/properties" xmlns:ns2="c1f0e084-b5b0-435a-b832-23200e4a0544" targetNamespace="http://schemas.microsoft.com/office/2006/metadata/properties" ma:root="true" ma:fieldsID="96b0225be2af7bc0fe0ed5231c1a24ac" ns2:_="">
    <xsd:import namespace="c1f0e084-b5b0-435a-b832-23200e4a05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0e084-b5b0-435a-b832-23200e4a05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7F4CE8-581E-455E-9199-D213DD05FE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1D3D4C-0D44-4BDA-8F02-6B2855BDA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0e084-b5b0-435a-b832-23200e4a05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9BA05B-B396-449D-B6C0-4E8EEF731D5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c1f0e084-b5b0-435a-b832-23200e4a0544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1057</Words>
  <Application>Microsoft Office PowerPoint</Application>
  <PresentationFormat>Widescreen</PresentationFormat>
  <Paragraphs>267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Developing Cloud Continuum Applications in Azure</vt:lpstr>
      <vt:lpstr>Cloud native development</vt:lpstr>
      <vt:lpstr>Continuous delivery Iterative development </vt:lpstr>
      <vt:lpstr>An Example App</vt:lpstr>
      <vt:lpstr>An Example App</vt:lpstr>
      <vt:lpstr>An Example App</vt:lpstr>
      <vt:lpstr>An Example App</vt:lpstr>
      <vt:lpstr>Traditional approach Run code + dependencies locally</vt:lpstr>
      <vt:lpstr>An alternative approach Run everything in the cloud</vt:lpstr>
      <vt:lpstr>DEMO</vt:lpstr>
      <vt:lpstr>Traditional approach  Derisking Deployment </vt:lpstr>
      <vt:lpstr>Challenges</vt:lpstr>
      <vt:lpstr>An Alternative Approach to Derisking Deployment</vt:lpstr>
      <vt:lpstr>Continuous delivery Iterative development </vt:lpstr>
      <vt:lpstr>We'd love your feedback Get access to private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Development Experiences</dc:title>
  <dc:creator>John Stallo</dc:creator>
  <cp:lastModifiedBy>Steve Lasker</cp:lastModifiedBy>
  <cp:revision>97</cp:revision>
  <dcterms:created xsi:type="dcterms:W3CDTF">2017-03-13T23:10:24Z</dcterms:created>
  <dcterms:modified xsi:type="dcterms:W3CDTF">2017-03-16T22:10:48Z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0x01010003BDC7A29D66904E95FB6A09815E7B3C</vt:lpwstr>
  </property>
</Properties>
</file>