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27"/>
  </p:notesMasterIdLst>
  <p:sldIdLst>
    <p:sldId id="256" r:id="rId3"/>
    <p:sldId id="411" r:id="rId4"/>
    <p:sldId id="413" r:id="rId5"/>
    <p:sldId id="258" r:id="rId6"/>
    <p:sldId id="414" r:id="rId7"/>
    <p:sldId id="264" r:id="rId8"/>
    <p:sldId id="381" r:id="rId9"/>
    <p:sldId id="382" r:id="rId10"/>
    <p:sldId id="420" r:id="rId11"/>
    <p:sldId id="417" r:id="rId12"/>
    <p:sldId id="418" r:id="rId13"/>
    <p:sldId id="391" r:id="rId14"/>
    <p:sldId id="432" r:id="rId15"/>
    <p:sldId id="403" r:id="rId16"/>
    <p:sldId id="404" r:id="rId17"/>
    <p:sldId id="415" r:id="rId18"/>
    <p:sldId id="459" r:id="rId19"/>
    <p:sldId id="460" r:id="rId20"/>
    <p:sldId id="419" r:id="rId21"/>
    <p:sldId id="421" r:id="rId22"/>
    <p:sldId id="431" r:id="rId23"/>
    <p:sldId id="461" r:id="rId24"/>
    <p:sldId id="398" r:id="rId25"/>
    <p:sldId id="4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F2F2"/>
    <a:srgbClr val="262262"/>
    <a:srgbClr val="FFFFFF"/>
    <a:srgbClr val="BCCCEA"/>
    <a:srgbClr val="4472C4"/>
    <a:srgbClr val="18A6D1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6807" autoAdjust="0"/>
  </p:normalViewPr>
  <p:slideViewPr>
    <p:cSldViewPr snapToGrid="0">
      <p:cViewPr varScale="1">
        <p:scale>
          <a:sx n="110" d="100"/>
          <a:sy n="110" d="100"/>
        </p:scale>
        <p:origin x="4344" y="108"/>
      </p:cViewPr>
      <p:guideLst/>
    </p:cSldViewPr>
  </p:slideViewPr>
  <p:outlineViewPr>
    <p:cViewPr>
      <p:scale>
        <a:sx n="33" d="100"/>
        <a:sy n="33" d="100"/>
      </p:scale>
      <p:origin x="0" y="-259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37AF77-DF1E-42F3-9067-8F6B72E7D6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32AC1-6E00-44FC-A4A9-9D678D74894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9DC-814D-4DE3-8B5C-9862FD242EE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4969E04-6BD1-46E6-84CC-B6047C4626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B67E76D-C3A5-423F-83D7-6A492FB28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0D674-8466-4F3D-9902-D9A2DF362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C8319-6AFC-4959-BFA8-E45664694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378FB-1D52-4CFB-8513-901DF39875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65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056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021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69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35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14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5252-C0FE-4FC7-B1E4-15437596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EA58-C1C2-45A5-9390-524D8355D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06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8DC1B7-FBAB-4AB9-AE3D-53187A7007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2175" y="1527143"/>
            <a:ext cx="5463103" cy="1780626"/>
          </a:xfrm>
        </p:spPr>
        <p:txBody>
          <a:bodyPr anchor="b"/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Session Title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F104F8D-46FD-46EF-9DE5-F4213DE4EAD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2175" y="4258467"/>
            <a:ext cx="8308509" cy="16097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700" i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speakers</a:t>
            </a:r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170EF11-29F0-4489-BA49-3E78626A8C0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52175" y="3428119"/>
            <a:ext cx="8308509" cy="65368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800" i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412118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3E8F2E-BA49-4886-9FC5-5D35DB514A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596" y="1317798"/>
            <a:ext cx="11317079" cy="53136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7291D-237A-47EB-B516-5985C31C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96" y="0"/>
            <a:ext cx="10332686" cy="1152267"/>
          </a:xfrm>
        </p:spPr>
        <p:txBody>
          <a:bodyPr>
            <a:normAutofit/>
          </a:bodyPr>
          <a:lstStyle>
            <a:lvl1pPr marL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0438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-Title and Content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24E6-FD35-5344-B096-6402F008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506CC-9800-2A4A-937F-7050F558C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D5D2C-F9B1-D246-9639-851B83E5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AE7EA-1E3A-D94D-B1D2-0CE4354C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CEC4F-CD4A-074B-AF66-EC8A7F79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51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129C-CEE5-4293-AB57-42A8840D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EDB76-A9D3-4868-BB08-9A579F5CA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47693-4016-442A-88BC-61744983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6728-6E31-4E7A-A1A2-4FF96B42253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B9726-FAA1-40A7-A34A-7AC9B23A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09911-B423-46F4-A996-2CA79726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9492-0856-490C-9EE8-30014572C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8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A73A-D19C-4687-8E23-6DD2114F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A973-5AD2-41E8-BC1A-C1FC4EC7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8472CAA-BC7E-4FAF-819B-2A58AE2ADC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9538" y="6225053"/>
            <a:ext cx="2942462" cy="6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0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88F1-EA8D-443E-9C60-5F2F8EA6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1012D-B14E-4A5A-9230-02E8CF58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803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2D5A-667E-4024-A829-77CA8289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D234-A350-44DB-92EF-5C4A5AE4A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195CE-EA5E-4078-9977-9ECA5E520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63E0EDB-D496-43CC-A47D-5F29432D7C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9538" y="6225053"/>
            <a:ext cx="2942462" cy="6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3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8FB3-E503-4994-82C0-51E55E0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D42F-2EB3-48CB-A9DB-690E99F01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14F7C-924A-41F2-9B8A-D1602AD80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C0BE9-FF54-4259-B6FC-D35A8313A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EB875-B8D5-4A83-944E-28E1A397C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4C715C-0B39-4576-9915-C20705379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9538" y="6225053"/>
            <a:ext cx="2942462" cy="6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4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BDB2-D293-41CE-96F3-C404CDDE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B586A39-AC80-409C-8C32-6F4C1680A2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9538" y="6225053"/>
            <a:ext cx="2942462" cy="6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9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E3280B0-8DC2-42F5-A172-DDA5D69104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9538" y="6225053"/>
            <a:ext cx="2942462" cy="6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8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2D71-54B1-431C-B63E-7C790756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065B-4A0B-4C1C-B02D-86AA313E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840A2-5708-421D-9786-349457AB0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E5E5AA-0541-4416-B006-5018A14E0A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9538" y="6225053"/>
            <a:ext cx="2942462" cy="6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0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F922-8713-4F6B-8001-FC403188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7AA13-CA73-43BC-A98F-971D0A7AF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C7561-45F4-4CCC-B3C6-F6844708B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45993F4-9982-4F44-B709-E82E4BFD49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9538" y="6225053"/>
            <a:ext cx="2942462" cy="6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CC518-54D0-4C9F-B3FD-AED7C0FB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8BF32-9511-4817-BAEA-3BC6FCE4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6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720D2-91CE-044F-A8ED-BD107AF7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9144B-E297-7342-91F4-A0B0E786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2342E-CED4-0948-9028-835746FB5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0C286-2EAD-1943-B258-A40FB6B7C067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D762-EA8D-C74D-9BAD-4C8B0B22B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7BDC2-4FB1-2043-805D-6668956B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7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.png"/><Relationship Id="rId3" Type="http://schemas.openxmlformats.org/officeDocument/2006/relationships/hyperlink" Target="mailto:Steve.Lasker@Microsoft.com" TargetMode="External"/><Relationship Id="rId7" Type="http://schemas.openxmlformats.org/officeDocument/2006/relationships/image" Target="../media/image3.png"/><Relationship Id="rId12" Type="http://schemas.openxmlformats.org/officeDocument/2006/relationships/hyperlink" Target="https://containerplumbing.org/sessions/ociartifac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tevelasker/presentations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github.com/stevelasker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hyperlink" Target="https://stevelasker.blog/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36.png"/><Relationship Id="rId10" Type="http://schemas.openxmlformats.org/officeDocument/2006/relationships/hyperlink" Target="https://www.iana.org/assignments/media-types/media-types.xhtml" TargetMode="External"/><Relationship Id="rId4" Type="http://schemas.openxmlformats.org/officeDocument/2006/relationships/image" Target="../media/image19.svg"/><Relationship Id="rId9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sv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image" Target="../media/image50.svg"/><Relationship Id="rId5" Type="http://schemas.openxmlformats.org/officeDocument/2006/relationships/image" Target="../media/image44.sv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3.jpg"/><Relationship Id="rId7" Type="http://schemas.openxmlformats.org/officeDocument/2006/relationships/image" Target="../media/image46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55.png"/><Relationship Id="rId10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57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8.svg"/><Relationship Id="rId3" Type="http://schemas.openxmlformats.org/officeDocument/2006/relationships/image" Target="../media/image46.svg"/><Relationship Id="rId7" Type="http://schemas.openxmlformats.org/officeDocument/2006/relationships/image" Target="../media/image60.svg"/><Relationship Id="rId12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image" Target="../media/image44.svg"/><Relationship Id="rId5" Type="http://schemas.openxmlformats.org/officeDocument/2006/relationships/image" Target="../media/image57.svg"/><Relationship Id="rId10" Type="http://schemas.openxmlformats.org/officeDocument/2006/relationships/image" Target="../media/image43.png"/><Relationship Id="rId4" Type="http://schemas.openxmlformats.org/officeDocument/2006/relationships/image" Target="../media/image56.png"/><Relationship Id="rId9" Type="http://schemas.openxmlformats.org/officeDocument/2006/relationships/image" Target="../media/image42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ontainers/artifacts/pull/29" TargetMode="External"/><Relationship Id="rId2" Type="http://schemas.openxmlformats.org/officeDocument/2006/relationships/hyperlink" Target="https://stevelasker.blog/docker-tagging-best-practices-for-tagging-and-versioning-docker-imag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chat.opencontainers.org/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s://github/com/deislabs/oras" TargetMode="External"/><Relationship Id="rId7" Type="http://schemas.openxmlformats.org/officeDocument/2006/relationships/hyperlink" Target="https://opencontainers.slack.com/" TargetMode="External"/><Relationship Id="rId12" Type="http://schemas.openxmlformats.org/officeDocument/2006/relationships/hyperlink" Target="https://github.com/stevelasker/presentations" TargetMode="External"/><Relationship Id="rId2" Type="http://schemas.openxmlformats.org/officeDocument/2006/relationships/hyperlink" Target="https://github.com/opencontainers/artifacts" TargetMode="Externa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ka.ms/acr/artifacts" TargetMode="External"/><Relationship Id="rId11" Type="http://schemas.openxmlformats.org/officeDocument/2006/relationships/hyperlink" Target="https://github.com/stevelasker" TargetMode="External"/><Relationship Id="rId5" Type="http://schemas.openxmlformats.org/officeDocument/2006/relationships/hyperlink" Target="https://stevelasker.blog/authoring-oci-registry-artifacts-quick-guide/" TargetMode="External"/><Relationship Id="rId15" Type="http://schemas.openxmlformats.org/officeDocument/2006/relationships/image" Target="../media/image5.png"/><Relationship Id="rId10" Type="http://schemas.openxmlformats.org/officeDocument/2006/relationships/hyperlink" Target="https://stevelasker.blog/" TargetMode="External"/><Relationship Id="rId4" Type="http://schemas.openxmlformats.org/officeDocument/2006/relationships/hyperlink" Target="https://github.com/notaryproject/notaryproject" TargetMode="External"/><Relationship Id="rId9" Type="http://schemas.openxmlformats.org/officeDocument/2006/relationships/hyperlink" Target="mailto:Steve.Lasker@Microsoft.com" TargetMode="Externa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jpg"/><Relationship Id="rId5" Type="http://schemas.openxmlformats.org/officeDocument/2006/relationships/image" Target="../media/image17.svg"/><Relationship Id="rId15" Type="http://schemas.openxmlformats.org/officeDocument/2006/relationships/image" Target="../media/image27.png"/><Relationship Id="rId10" Type="http://schemas.openxmlformats.org/officeDocument/2006/relationships/image" Target="../media/image22.sv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B690-EE2A-47E8-908C-BDB7A5305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4743"/>
            <a:ext cx="9144000" cy="1595379"/>
          </a:xfrm>
        </p:spPr>
        <p:txBody>
          <a:bodyPr/>
          <a:lstStyle/>
          <a:p>
            <a:r>
              <a:rPr lang="en-US" dirty="0"/>
              <a:t>OCI </a:t>
            </a:r>
            <a:r>
              <a:rPr lang="en-US" b="1" dirty="0"/>
              <a:t>Artifact Registries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45D53-3904-49EA-88E5-A6CD2902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6483"/>
            <a:ext cx="9144000" cy="1655762"/>
          </a:xfrm>
        </p:spPr>
        <p:txBody>
          <a:bodyPr/>
          <a:lstStyle/>
          <a:p>
            <a:r>
              <a:rPr lang="en-US" dirty="0"/>
              <a:t>Leveraging OCI Distribution for new Cloud Native Artifacts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A9C73-EFAE-45E2-8E0E-6C677156D13A}"/>
              </a:ext>
            </a:extLst>
          </p:cNvPr>
          <p:cNvSpPr txBox="1"/>
          <p:nvPr/>
        </p:nvSpPr>
        <p:spPr>
          <a:xfrm rot="21411113">
            <a:off x="3860477" y="4097586"/>
            <a:ext cx="4595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The journey continues</a:t>
            </a:r>
            <a:br>
              <a:rPr lang="en-US" sz="2400" i="1" dirty="0"/>
            </a:br>
            <a:r>
              <a:rPr lang="en-US" sz="2400" i="1" dirty="0"/>
              <a:t>Adding support for Reference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136CA-9359-482A-A9EC-A031EF54803C}"/>
              </a:ext>
            </a:extLst>
          </p:cNvPr>
          <p:cNvSpPr txBox="1"/>
          <p:nvPr/>
        </p:nvSpPr>
        <p:spPr>
          <a:xfrm>
            <a:off x="517862" y="4838676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 / Architect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3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4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5"/>
              </a:rPr>
              <a:t>github.com/</a:t>
            </a:r>
            <a:r>
              <a:rPr lang="en-US" sz="1400" dirty="0" err="1">
                <a:hlinkClick r:id="rId5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6"/>
              </a:rPr>
              <a:t>github.com/</a:t>
            </a:r>
            <a:r>
              <a:rPr lang="en-US" sz="1400" dirty="0" err="1">
                <a:hlinkClick r:id="rId6"/>
              </a:rPr>
              <a:t>SteveLasker</a:t>
            </a:r>
            <a:r>
              <a:rPr lang="en-US" sz="1400" dirty="0">
                <a:hlinkClick r:id="rId6"/>
              </a:rPr>
              <a:t>/presentations</a:t>
            </a:r>
            <a:endParaRPr lang="en-US" sz="1400" dirty="0"/>
          </a:p>
        </p:txBody>
      </p:sp>
      <p:pic>
        <p:nvPicPr>
          <p:cNvPr id="1026" name="Picture 2" descr="Image result for blog logo">
            <a:extLst>
              <a:ext uri="{FF2B5EF4-FFF2-40B4-BE49-F238E27FC236}">
                <a16:creationId xmlns:a16="http://schemas.microsoft.com/office/drawing/2014/main" id="{FC6C3B30-0081-4491-95B0-4514572A9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61868" y="6057511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witter logo">
            <a:extLst>
              <a:ext uri="{FF2B5EF4-FFF2-40B4-BE49-F238E27FC236}">
                <a16:creationId xmlns:a16="http://schemas.microsoft.com/office/drawing/2014/main" id="{26867835-11AC-46A5-AE71-C723D6C63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5" y="5808418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972B029-CCC7-49A2-B006-EF8442C6E5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9" y="6248337"/>
            <a:ext cx="106505" cy="106505"/>
          </a:xfrm>
          <a:prstGeom prst="rect">
            <a:avLst/>
          </a:prstGeom>
        </p:spPr>
      </p:pic>
      <p:pic>
        <p:nvPicPr>
          <p:cNvPr id="1030" name="Picture 6" descr="Image result for email logo">
            <a:extLst>
              <a:ext uri="{FF2B5EF4-FFF2-40B4-BE49-F238E27FC236}">
                <a16:creationId xmlns:a16="http://schemas.microsoft.com/office/drawing/2014/main" id="{C706FC40-82B5-4BA3-907F-96945057A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419965" y="5612605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54B9FB-04C3-42ED-A341-731CD7092E7D}"/>
              </a:ext>
            </a:extLst>
          </p:cNvPr>
          <p:cNvSpPr/>
          <p:nvPr/>
        </p:nvSpPr>
        <p:spPr>
          <a:xfrm>
            <a:off x="2731605" y="2422432"/>
            <a:ext cx="1268895" cy="59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876758-F96C-46D6-B57D-57A76B4D2B2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71"/>
          <a:stretch/>
        </p:blipFill>
        <p:spPr>
          <a:xfrm>
            <a:off x="2294286" y="2310146"/>
            <a:ext cx="906991" cy="8388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EFA207-52A8-44E8-986C-FB833DF7ED2C}"/>
              </a:ext>
            </a:extLst>
          </p:cNvPr>
          <p:cNvSpPr txBox="1"/>
          <p:nvPr/>
        </p:nvSpPr>
        <p:spPr>
          <a:xfrm>
            <a:off x="4629873" y="6431135"/>
            <a:ext cx="7408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2"/>
              </a:rPr>
              <a:t>OCI Artifacts: Adding Support for Reference Types | Container Plumbing Days</a:t>
            </a:r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C13A8D0A-0AA2-462E-80A8-6F9E1AA5FF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96569" y="-48948"/>
            <a:ext cx="8943975" cy="1943100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7F8AA276-1271-488A-94DA-ED0989060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22839" y="2217880"/>
            <a:ext cx="904875" cy="90487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D96C3C54-DC7F-462B-A212-D1D3995071D3}"/>
              </a:ext>
            </a:extLst>
          </p:cNvPr>
          <p:cNvSpPr txBox="1"/>
          <p:nvPr/>
        </p:nvSpPr>
        <p:spPr>
          <a:xfrm>
            <a:off x="2905725" y="5705710"/>
            <a:ext cx="17241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OCI TOB member</a:t>
            </a:r>
          </a:p>
          <a:p>
            <a:r>
              <a:rPr lang="en-US" sz="1100" dirty="0"/>
              <a:t>OCI Artifact maintainer</a:t>
            </a:r>
          </a:p>
          <a:p>
            <a:r>
              <a:rPr lang="en-US" sz="1100" dirty="0"/>
              <a:t>CNCF Notary maintainer</a:t>
            </a:r>
          </a:p>
        </p:txBody>
      </p:sp>
    </p:spTree>
    <p:extLst>
      <p:ext uri="{BB962C8B-B14F-4D97-AF65-F5344CB8AC3E}">
        <p14:creationId xmlns:p14="http://schemas.microsoft.com/office/powerpoint/2010/main" val="13467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8142E400-3816-451A-9018-2864C1AF6954}"/>
              </a:ext>
            </a:extLst>
          </p:cNvPr>
          <p:cNvSpPr/>
          <p:nvPr/>
        </p:nvSpPr>
        <p:spPr>
          <a:xfrm>
            <a:off x="6278881" y="1271451"/>
            <a:ext cx="5687033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OCI Image Index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image.index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"manifests"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"sha256:10b995d6204131069af3e4f00dc1d3758d5..."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linux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"sha256:33c5d954c76495826126178ded2113d1ada0a..."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"windows"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an OCI Image Index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6076B1-DB6C-4106-8ADD-ABF534CC8490}"/>
              </a:ext>
            </a:extLst>
          </p:cNvPr>
          <p:cNvSpPr/>
          <p:nvPr/>
        </p:nvSpPr>
        <p:spPr>
          <a:xfrm>
            <a:off x="6498075" y="2397762"/>
            <a:ext cx="4136180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16835E-16EC-4159-AE80-0DE0BC66C22A}"/>
              </a:ext>
            </a:extLst>
          </p:cNvPr>
          <p:cNvSpPr/>
          <p:nvPr/>
        </p:nvSpPr>
        <p:spPr>
          <a:xfrm>
            <a:off x="6498075" y="2598463"/>
            <a:ext cx="4604265" cy="2866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3A8B60-62F9-411C-84B4-ADEEEA67B58A}"/>
              </a:ext>
            </a:extLst>
          </p:cNvPr>
          <p:cNvSpPr/>
          <p:nvPr/>
        </p:nvSpPr>
        <p:spPr>
          <a:xfrm>
            <a:off x="6631217" y="4821823"/>
            <a:ext cx="2052317" cy="4815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CBA8CE-AAC0-43B6-9932-29D2877C3E37}"/>
              </a:ext>
            </a:extLst>
          </p:cNvPr>
          <p:cNvSpPr/>
          <p:nvPr/>
        </p:nvSpPr>
        <p:spPr>
          <a:xfrm>
            <a:off x="6631216" y="3379727"/>
            <a:ext cx="2052317" cy="4815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1C73827-A3D3-4923-87BD-60AA8CE7A05B}"/>
              </a:ext>
            </a:extLst>
          </p:cNvPr>
          <p:cNvSpPr/>
          <p:nvPr/>
        </p:nvSpPr>
        <p:spPr>
          <a:xfrm>
            <a:off x="365757" y="1560250"/>
            <a:ext cx="5643155" cy="1067615"/>
          </a:xfrm>
          <a:prstGeom prst="wedgeRectCallout">
            <a:avLst>
              <a:gd name="adj1" fmla="val 58410"/>
              <a:gd name="adj2" fmla="val 36295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OCI Manifest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oci.image.manifest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single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oci.image.index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collection of images</a:t>
            </a:r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13C5DBAD-6D36-4E08-B7E7-41D346E7FA46}"/>
              </a:ext>
            </a:extLst>
          </p:cNvPr>
          <p:cNvSpPr/>
          <p:nvPr/>
        </p:nvSpPr>
        <p:spPr>
          <a:xfrm>
            <a:off x="365757" y="3072309"/>
            <a:ext cx="5643155" cy="1067615"/>
          </a:xfrm>
          <a:prstGeom prst="wedgeRectCallout">
            <a:avLst>
              <a:gd name="adj1" fmla="val 58043"/>
              <a:gd name="adj2" fmla="val -53738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manifests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Collection of manifests, representing platform specific images</a:t>
            </a:r>
            <a:endParaRPr lang="en-US" dirty="0"/>
          </a:p>
        </p:txBody>
      </p: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A88F955A-CAD1-4CE0-BE0A-D11957F383B8}"/>
              </a:ext>
            </a:extLst>
          </p:cNvPr>
          <p:cNvSpPr/>
          <p:nvPr/>
        </p:nvSpPr>
        <p:spPr>
          <a:xfrm>
            <a:off x="365756" y="4510083"/>
            <a:ext cx="5643155" cy="1325563"/>
          </a:xfrm>
          <a:prstGeom prst="wedgeRectCallout">
            <a:avLst>
              <a:gd name="adj1" fmla="val 60609"/>
              <a:gd name="adj2" fmla="val -10773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content of the </a:t>
            </a:r>
            <a:r>
              <a:rPr lang="en-US" b="1" strike="sngStrike" dirty="0"/>
              <a:t>image </a:t>
            </a:r>
            <a:r>
              <a:rPr lang="en-US" b="1" dirty="0"/>
              <a:t>artifact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Container images use this as an ordered, overlay of content</a:t>
            </a:r>
            <a:endParaRPr lang="en-US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9724325-2478-4C17-976A-C8F9275480D5}"/>
              </a:ext>
            </a:extLst>
          </p:cNvPr>
          <p:cNvSpPr/>
          <p:nvPr/>
        </p:nvSpPr>
        <p:spPr>
          <a:xfrm>
            <a:off x="365756" y="4510083"/>
            <a:ext cx="5643155" cy="1325563"/>
          </a:xfrm>
          <a:prstGeom prst="wedgeRectCallout">
            <a:avLst>
              <a:gd name="adj1" fmla="val 67843"/>
              <a:gd name="adj2" fmla="val -96672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Platform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Used to determine which manifest to pull for the target host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7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5" grpId="0" animBg="1"/>
      <p:bldP spid="11" grpId="0" animBg="1"/>
      <p:bldP spid="5" grpId="0" animBg="1"/>
      <p:bldP spid="54" grpId="0" animBg="1"/>
      <p:bldP spid="65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Single Corner Snipped 65">
            <a:extLst>
              <a:ext uri="{FF2B5EF4-FFF2-40B4-BE49-F238E27FC236}">
                <a16:creationId xmlns:a16="http://schemas.microsoft.com/office/drawing/2014/main" id="{0CB923B9-DFE5-44D2-BAB9-AC14016166C4}"/>
              </a:ext>
            </a:extLst>
          </p:cNvPr>
          <p:cNvSpPr/>
          <p:nvPr/>
        </p:nvSpPr>
        <p:spPr>
          <a:xfrm>
            <a:off x="6278881" y="1271451"/>
            <a:ext cx="5687033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lvl="0"/>
            <a:r>
              <a:rPr lang="en-US" sz="2800" b="1" dirty="0">
                <a:solidFill>
                  <a:srgbClr val="000000"/>
                </a:solidFill>
              </a:rPr>
              <a:t>OCI Image Index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image.index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"manifests"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"sha256:10b995d6204131069af3e4f00dc1d3758d5..."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linux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"sha256:33c5d954c76495826126178ded2113d1ada0a..."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amd64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“windows"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645E6B12-00E9-48D8-992F-42A51661482C}"/>
              </a:ext>
            </a:extLst>
          </p:cNvPr>
          <p:cNvSpPr/>
          <p:nvPr/>
        </p:nvSpPr>
        <p:spPr>
          <a:xfrm>
            <a:off x="343954" y="1271451"/>
            <a:ext cx="5813005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OCI Image Manifest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schemaVersion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image.manifest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.v1+json"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"config"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"application/vnd.oci.image.config.v1+json"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"sha256:bd698aa18aa02a2f083292b944813aef7845c336b8ad"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16078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"layers"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"sha256:9a1a13172ed974323f7c35153e3127e640e45ef0aa"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23133155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"sha256:5094d5d656a95c6aa92a65db2947d7ce0c1a394"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226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an OCI Image Manifest &amp; Index</a:t>
            </a:r>
          </a:p>
        </p:txBody>
      </p:sp>
    </p:spTree>
    <p:extLst>
      <p:ext uri="{BB962C8B-B14F-4D97-AF65-F5344CB8AC3E}">
        <p14:creationId xmlns:p14="http://schemas.microsoft.com/office/powerpoint/2010/main" val="323744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cker pull">
            <a:extLst>
              <a:ext uri="{FF2B5EF4-FFF2-40B4-BE49-F238E27FC236}">
                <a16:creationId xmlns:a16="http://schemas.microsoft.com/office/drawing/2014/main" id="{5684CF72-9A36-4158-BEBE-E1A7E6F47D20}"/>
              </a:ext>
            </a:extLst>
          </p:cNvPr>
          <p:cNvSpPr/>
          <p:nvPr/>
        </p:nvSpPr>
        <p:spPr>
          <a:xfrm>
            <a:off x="395754" y="5657286"/>
            <a:ext cx="5813737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docker run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demo42.azurecr.io/charts/wordpress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:5.7</a:t>
            </a:r>
          </a:p>
        </p:txBody>
      </p:sp>
      <p:sp>
        <p:nvSpPr>
          <p:cNvPr id="11" name="helm update">
            <a:extLst>
              <a:ext uri="{FF2B5EF4-FFF2-40B4-BE49-F238E27FC236}">
                <a16:creationId xmlns:a16="http://schemas.microsoft.com/office/drawing/2014/main" id="{904507AF-216B-4F09-8B3F-03E3B628ADBE}"/>
              </a:ext>
            </a:extLst>
          </p:cNvPr>
          <p:cNvSpPr/>
          <p:nvPr/>
        </p:nvSpPr>
        <p:spPr>
          <a:xfrm>
            <a:off x="395753" y="5657286"/>
            <a:ext cx="5813738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helm update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demo42.azurecr.io/charts/wordpress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:5.7</a:t>
            </a:r>
          </a:p>
        </p:txBody>
      </p:sp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6136387C-F6B3-4300-A7A6-C6CC5917B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351" y="4771877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4F696-3B51-4424-A6D2-FE7F7F01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Artifact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C059-EF54-4CD6-9AFF-D72699F3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Registries shall know the type they store</a:t>
            </a:r>
          </a:p>
          <a:p>
            <a:r>
              <a:rPr lang="en-US" dirty="0"/>
              <a:t>Vulnerability scanning products must know what they’re scanning</a:t>
            </a:r>
          </a:p>
          <a:p>
            <a:r>
              <a:rPr lang="en-US" dirty="0"/>
              <a:t>Registries may provide options, based on the type</a:t>
            </a:r>
          </a:p>
          <a:p>
            <a:r>
              <a:rPr lang="en-US" dirty="0"/>
              <a:t>Client tooling must know what they’re pulling – so they don’t fail</a:t>
            </a:r>
          </a:p>
          <a:p>
            <a:endParaRPr lang="en-US" dirty="0"/>
          </a:p>
        </p:txBody>
      </p:sp>
      <p:pic>
        <p:nvPicPr>
          <p:cNvPr id="4" name="Picture 4" descr="See the source image">
            <a:extLst>
              <a:ext uri="{FF2B5EF4-FFF2-40B4-BE49-F238E27FC236}">
                <a16:creationId xmlns:a16="http://schemas.microsoft.com/office/drawing/2014/main" id="{DB22A7C2-4BB0-4D81-837B-BF7E05C28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" y="4746906"/>
            <a:ext cx="1190625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lated image">
            <a:extLst>
              <a:ext uri="{FF2B5EF4-FFF2-40B4-BE49-F238E27FC236}">
                <a16:creationId xmlns:a16="http://schemas.microsoft.com/office/drawing/2014/main" id="{0FB17B4C-69DF-4990-9EA0-3B572406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159" y="4771877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9526AF-BEEB-4179-B5EF-DE69DA09D295}"/>
              </a:ext>
            </a:extLst>
          </p:cNvPr>
          <p:cNvSpPr/>
          <p:nvPr/>
        </p:nvSpPr>
        <p:spPr>
          <a:xfrm>
            <a:off x="9879105" y="4230587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F322719-B8F7-49C5-81B3-6662662A0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2737" y="3960033"/>
            <a:ext cx="769545" cy="7695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A04EF02-AB51-474C-A6DB-4DF0BACDB0C6}"/>
              </a:ext>
            </a:extLst>
          </p:cNvPr>
          <p:cNvSpPr/>
          <p:nvPr/>
        </p:nvSpPr>
        <p:spPr>
          <a:xfrm>
            <a:off x="9247675" y="4681914"/>
            <a:ext cx="2780087" cy="97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" name="REST API">
            <a:extLst>
              <a:ext uri="{FF2B5EF4-FFF2-40B4-BE49-F238E27FC236}">
                <a16:creationId xmlns:a16="http://schemas.microsoft.com/office/drawing/2014/main" id="{92187EB6-8C9E-47D9-9120-6540AB865055}"/>
              </a:ext>
            </a:extLst>
          </p:cNvPr>
          <p:cNvSpPr/>
          <p:nvPr/>
        </p:nvSpPr>
        <p:spPr>
          <a:xfrm>
            <a:off x="8709107" y="4792297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6D744C2D-1179-4348-BE5F-15840C00F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95" y="4681914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12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-0.71523 -0.0101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8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1523 -0.01019 L -0.71523 -0.00996 C -0.71146 -0.00533 -0.70859 -0.00579 -0.70859 0.0037 C -0.70859 0.00995 -0.71002 0.01157 -0.71159 0.01643 C -0.71263 0.01944 -0.71458 0.02569 -0.71458 0.02615 C -0.71432 0.02731 -0.71445 0.02916 -0.7138 0.03032 C -0.71315 0.03194 -0.71185 0.0324 -0.71094 0.03356 C -0.7069 0.03842 -0.71055 0.03541 -0.7056 0.03842 C -0.70521 0.03935 -0.70469 0.04074 -0.70417 0.04143 C -0.70312 0.04259 -0.70221 0.04351 -0.70117 0.04444 C -0.69752 0.04791 -0.69792 0.04722 -0.6944 0.04907 C -0.69362 0.05046 -0.6931 0.05162 -0.69219 0.05231 C -0.68568 0.05671 -0.68932 0.05046 -0.6862 0.05694 C -0.68646 0.05949 -0.68789 0.07199 -0.68841 0.07268 L -0.69062 0.07592 C -0.69101 0.07847 -0.69101 0.08101 -0.6914 0.08356 C -0.69154 0.08541 -0.69219 0.0868 -0.69219 0.08842 C -0.69219 0.09282 -0.69101 0.09907 -0.68984 0.10254 C -0.68919 0.10439 -0.68841 0.10578 -0.68763 0.10717 C -0.68737 0.10949 -0.68724 0.11157 -0.68698 0.11365 C -0.68659 0.1155 -0.68542 0.11643 -0.68542 0.11828 C -0.68515 0.12407 -0.68594 0.12986 -0.6862 0.13564 C -0.68568 0.13819 -0.68555 0.1412 -0.68463 0.14328 C -0.68255 0.14837 -0.6793 0.14884 -0.67643 0.14976 C -0.67396 0.15023 -0.67135 0.15069 -0.66888 0.15115 C -0.66823 0.15185 -0.66654 0.15115 -0.66667 0.15277 C -0.66693 0.15601 -0.66862 0.1581 -0.66966 0.16064 C -0.67135 0.16458 -0.67318 0.16782 -0.67487 0.17175 L -0.67708 0.17638 C -0.67864 0.18796 -0.67877 0.18773 -0.67943 0.19837 C -0.68047 0.21388 -0.67943 0.20625 -0.68086 0.2155 C -0.68177 0.23009 -0.68281 0.24097 -0.68086 0.25648 C -0.68073 0.25879 -0.6789 0.25856 -0.67786 0.25949 C -0.67682 0.26087 -0.67318 0.2662 -0.67279 0.26759 C -0.672 0.26875 -0.67161 0.2706 -0.67109 0.27222 C -0.67083 0.27361 -0.67083 0.27546 -0.67044 0.27662 C -0.67005 0.278 -0.66901 0.27847 -0.66888 0.28009 C -0.66836 0.28518 -0.66862 0.2905 -0.66823 0.2956 C -0.6681 0.29722 -0.66771 0.29884 -0.66745 0.30023 C -0.66667 0.3118 -0.66667 0.30763 -0.66667 0.31319 " pathEditMode="relative" rAng="0" ptsTypes="AAAAAAAAAAAAAAAAAAAAAAAAAAAAAAAAAAAAAA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74336 -0.0127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74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96A47F39-AF02-4F59-8716-4F856FAFD782}"/>
              </a:ext>
            </a:extLst>
          </p:cNvPr>
          <p:cNvSpPr/>
          <p:nvPr/>
        </p:nvSpPr>
        <p:spPr>
          <a:xfrm>
            <a:off x="343954" y="1271451"/>
            <a:ext cx="5456047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an OCI Image Manifest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145C25-9226-49E3-8D63-5CF02AB161F3}"/>
              </a:ext>
            </a:extLst>
          </p:cNvPr>
          <p:cNvSpPr txBox="1"/>
          <p:nvPr/>
        </p:nvSpPr>
        <p:spPr>
          <a:xfrm>
            <a:off x="267272" y="1637901"/>
            <a:ext cx="6229350" cy="407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OCI Image Manifest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schemaVersion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</a:t>
            </a: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image.manifest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.v1+json"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"config"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"application/vnd.oci.image.config.v1+json"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"sha256:bd698aa18aa02a2f083292b944813aef7845c336b8ad"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16078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"layers"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"sha256:9a1a13172ed974323f7c35153e3127e640e45ef0aa"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23133155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"sha256:5094d5d656a95c6aa92a65db2947d7ce0c1a394"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226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16835E-16EC-4159-AE80-0DE0BC66C22A}"/>
              </a:ext>
            </a:extLst>
          </p:cNvPr>
          <p:cNvSpPr/>
          <p:nvPr/>
        </p:nvSpPr>
        <p:spPr>
          <a:xfrm>
            <a:off x="457200" y="2597014"/>
            <a:ext cx="4387851" cy="3652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1C73827-A3D3-4923-87BD-60AA8CE7A05B}"/>
              </a:ext>
            </a:extLst>
          </p:cNvPr>
          <p:cNvSpPr/>
          <p:nvPr/>
        </p:nvSpPr>
        <p:spPr>
          <a:xfrm>
            <a:off x="6294247" y="1303864"/>
            <a:ext cx="5643155" cy="1067615"/>
          </a:xfrm>
          <a:prstGeom prst="wedgeRectCallout">
            <a:avLst>
              <a:gd name="adj1" fmla="val -75194"/>
              <a:gd name="adj2" fmla="val 72033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Consolas" panose="020B0609020204030204" pitchFamily="49" charset="0"/>
              </a:rPr>
              <a:t>manifest.config.mediaType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/>
              <a:t>Defines the Artifact Type</a:t>
            </a:r>
          </a:p>
        </p:txBody>
      </p:sp>
      <p:pic>
        <p:nvPicPr>
          <p:cNvPr id="11" name="SIngularity">
            <a:extLst>
              <a:ext uri="{FF2B5EF4-FFF2-40B4-BE49-F238E27FC236}">
                <a16:creationId xmlns:a16="http://schemas.microsoft.com/office/drawing/2014/main" id="{BD1F070A-4825-4CC6-A66D-3CBE89864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235" t="4842" r="4720" b="4024"/>
          <a:stretch/>
        </p:blipFill>
        <p:spPr>
          <a:xfrm>
            <a:off x="6153875" y="4480949"/>
            <a:ext cx="519780" cy="526067"/>
          </a:xfrm>
          <a:prstGeom prst="rect">
            <a:avLst/>
          </a:prstGeom>
        </p:spPr>
      </p:pic>
      <p:pic>
        <p:nvPicPr>
          <p:cNvPr id="12" name="Docker" descr="See the source image">
            <a:extLst>
              <a:ext uri="{FF2B5EF4-FFF2-40B4-BE49-F238E27FC236}">
                <a16:creationId xmlns:a16="http://schemas.microsoft.com/office/drawing/2014/main" id="{A6BA1190-3634-4866-B363-3DAEB1837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834" y="2663689"/>
            <a:ext cx="858885" cy="52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Helm" descr="Related image">
            <a:extLst>
              <a:ext uri="{FF2B5EF4-FFF2-40B4-BE49-F238E27FC236}">
                <a16:creationId xmlns:a16="http://schemas.microsoft.com/office/drawing/2014/main" id="{2000C358-BD0F-4B5F-8EDC-C89455EF7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17" y="3874524"/>
            <a:ext cx="526067" cy="52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OCI" descr="Image result for oci image logo">
            <a:extLst>
              <a:ext uri="{FF2B5EF4-FFF2-40B4-BE49-F238E27FC236}">
                <a16:creationId xmlns:a16="http://schemas.microsoft.com/office/drawing/2014/main" id="{B11E7EB1-99E4-4B21-B06A-684006176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50"/>
          <a:stretch/>
        </p:blipFill>
        <p:spPr bwMode="auto">
          <a:xfrm>
            <a:off x="6149190" y="3271430"/>
            <a:ext cx="524466" cy="51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OPA">
            <a:extLst>
              <a:ext uri="{FF2B5EF4-FFF2-40B4-BE49-F238E27FC236}">
                <a16:creationId xmlns:a16="http://schemas.microsoft.com/office/drawing/2014/main" id="{3D64E586-1E6B-41C8-9106-E7A056971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85776" y="5051786"/>
            <a:ext cx="587879" cy="5878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7118598-4F69-4003-A8F3-156C9440EFD4}"/>
              </a:ext>
            </a:extLst>
          </p:cNvPr>
          <p:cNvSpPr/>
          <p:nvPr/>
        </p:nvSpPr>
        <p:spPr>
          <a:xfrm>
            <a:off x="6777719" y="3355827"/>
            <a:ext cx="4358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oci.image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29155D-D970-4395-9018-C39E418F3090}"/>
              </a:ext>
            </a:extLst>
          </p:cNvPr>
          <p:cNvSpPr/>
          <p:nvPr/>
        </p:nvSpPr>
        <p:spPr>
          <a:xfrm>
            <a:off x="6777719" y="2754082"/>
            <a:ext cx="4955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docker.container.image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EFD1D0-31AD-4678-BE0F-EB40A8F3D251}"/>
              </a:ext>
            </a:extLst>
          </p:cNvPr>
          <p:cNvSpPr/>
          <p:nvPr/>
        </p:nvSpPr>
        <p:spPr>
          <a:xfrm>
            <a:off x="6777719" y="3957572"/>
            <a:ext cx="4955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cncf.helm.chart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52C5BC-2029-49B6-8E9E-C933DD760B11}"/>
              </a:ext>
            </a:extLst>
          </p:cNvPr>
          <p:cNvSpPr/>
          <p:nvPr/>
        </p:nvSpPr>
        <p:spPr>
          <a:xfrm>
            <a:off x="6777719" y="4559317"/>
            <a:ext cx="4458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sylabs.sif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F3874-C48B-4DFC-923C-A59396C045CC}"/>
              </a:ext>
            </a:extLst>
          </p:cNvPr>
          <p:cNvSpPr/>
          <p:nvPr/>
        </p:nvSpPr>
        <p:spPr>
          <a:xfrm>
            <a:off x="6777719" y="5161060"/>
            <a:ext cx="54521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cncf.openpolicyagent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75978-1E95-47BB-91B2-4A8E86F1A849}"/>
              </a:ext>
            </a:extLst>
          </p:cNvPr>
          <p:cNvSpPr txBox="1"/>
          <p:nvPr/>
        </p:nvSpPr>
        <p:spPr>
          <a:xfrm>
            <a:off x="9615613" y="5775652"/>
            <a:ext cx="2528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Unique types registered with </a:t>
            </a:r>
            <a:r>
              <a:rPr lang="en-US" sz="1200" dirty="0">
                <a:hlinkClick r:id="rId10"/>
              </a:rPr>
              <a:t>iana.org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0623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" grpId="0" animBg="1"/>
      <p:bldP spid="16" grpId="0"/>
      <p:bldP spid="17" grpId="0"/>
      <p:bldP spid="18" grpId="0"/>
      <p:bldP spid="19" grpId="0"/>
      <p:bldP spid="20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F85B19C-F3B3-44C9-A9D5-E344C7516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805" y="732669"/>
            <a:ext cx="6885714" cy="390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7100E9-1F73-4C7E-AC9B-5FF7783C6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68" y="732669"/>
            <a:ext cx="6885714" cy="390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D93111-82F9-4E31-B67F-9E6384A54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123031"/>
            <a:ext cx="10282219" cy="390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C8CF30-AC8B-4AA5-8ACC-FF7689ACC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757" y="1561126"/>
            <a:ext cx="8104762" cy="425714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698691F-DB31-4966-8A3D-904BA57C1DEB}"/>
              </a:ext>
            </a:extLst>
          </p:cNvPr>
          <p:cNvSpPr/>
          <p:nvPr/>
        </p:nvSpPr>
        <p:spPr bwMode="auto">
          <a:xfrm>
            <a:off x="5438155" y="681037"/>
            <a:ext cx="2818284" cy="597351"/>
          </a:xfrm>
          <a:prstGeom prst="wedgeRectCallout">
            <a:avLst>
              <a:gd name="adj1" fmla="val -60037"/>
              <a:gd name="adj2" fmla="val 10771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repo/</a:t>
            </a:r>
            <a:r>
              <a: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image:tag</a:t>
            </a: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752552-30AE-4BAB-9D77-9AB04E65E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00" y="1513280"/>
            <a:ext cx="2123665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07ABD7-892F-407C-B03F-69EC55615E6B}"/>
              </a:ext>
            </a:extLst>
          </p:cNvPr>
          <p:cNvSpPr/>
          <p:nvPr/>
        </p:nvSpPr>
        <p:spPr>
          <a:xfrm>
            <a:off x="3653366" y="4871240"/>
            <a:ext cx="3690410" cy="3294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C4BDC66-F7FD-4E50-8BFC-257EF80C8C3B}"/>
              </a:ext>
            </a:extLst>
          </p:cNvPr>
          <p:cNvSpPr/>
          <p:nvPr/>
        </p:nvSpPr>
        <p:spPr bwMode="auto">
          <a:xfrm>
            <a:off x="4201825" y="4001907"/>
            <a:ext cx="4457560" cy="597351"/>
          </a:xfrm>
          <a:prstGeom prst="wedgeRectCallout">
            <a:avLst>
              <a:gd name="adj1" fmla="val -45545"/>
              <a:gd name="adj2" fmla="val 113394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How a registry knows it’s type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EC00754-FD53-4C91-B9DA-B76049C0F911}"/>
              </a:ext>
            </a:extLst>
          </p:cNvPr>
          <p:cNvSpPr/>
          <p:nvPr/>
        </p:nvSpPr>
        <p:spPr bwMode="auto">
          <a:xfrm>
            <a:off x="1729036" y="691793"/>
            <a:ext cx="2818284" cy="597351"/>
          </a:xfrm>
          <a:prstGeom prst="wedgeRectCallout">
            <a:avLst>
              <a:gd name="adj1" fmla="val -138"/>
              <a:gd name="adj2" fmla="val 12341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Type: Helm</a:t>
            </a:r>
          </a:p>
        </p:txBody>
      </p:sp>
    </p:spTree>
    <p:extLst>
      <p:ext uri="{BB962C8B-B14F-4D97-AF65-F5344CB8AC3E}">
        <p14:creationId xmlns:p14="http://schemas.microsoft.com/office/powerpoint/2010/main" val="37224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8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DB6D-637E-4361-A93F-CFC5B9B4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Config?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8EC8-82E8-4978-BFAA-E347C3506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with </a:t>
            </a:r>
            <a:r>
              <a:rPr lang="en-US" b="1" dirty="0" err="1">
                <a:latin typeface="Consolas" panose="020B0609020204030204" pitchFamily="49" charset="0"/>
              </a:rPr>
              <a:t>manifest.artifactType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too impacting to </a:t>
            </a:r>
            <a:r>
              <a:rPr lang="en-US" i="1" dirty="0"/>
              <a:t>existing </a:t>
            </a:r>
            <a:r>
              <a:rPr lang="en-US" dirty="0"/>
              <a:t>OCI tooling</a:t>
            </a:r>
            <a:endParaRPr lang="en-US" b="1" dirty="0"/>
          </a:p>
          <a:p>
            <a:r>
              <a:rPr lang="en-US" dirty="0"/>
              <a:t>Minimal change to </a:t>
            </a:r>
            <a:r>
              <a:rPr lang="en-US" i="1" dirty="0"/>
              <a:t>existing </a:t>
            </a:r>
            <a:r>
              <a:rPr lang="en-US" dirty="0"/>
              <a:t>OCI compliant tooling</a:t>
            </a:r>
          </a:p>
          <a:p>
            <a:r>
              <a:rPr lang="en-US" dirty="0"/>
              <a:t>Enables artifact configuration data</a:t>
            </a:r>
          </a:p>
          <a:p>
            <a:r>
              <a:rPr lang="en-US" dirty="0"/>
              <a:t>The config object, can be 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A36D8135-EE50-40B3-B74D-BC36320AEE01}"/>
              </a:ext>
            </a:extLst>
          </p:cNvPr>
          <p:cNvSpPr/>
          <p:nvPr/>
        </p:nvSpPr>
        <p:spPr>
          <a:xfrm>
            <a:off x="1919079" y="4207547"/>
            <a:ext cx="7172534" cy="2285328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strike="sngStrike" dirty="0">
                <a:solidFill>
                  <a:srgbClr val="000000"/>
                </a:solidFill>
              </a:rPr>
              <a:t>Image</a:t>
            </a:r>
            <a:r>
              <a:rPr lang="en-US" sz="2800" b="1" dirty="0">
                <a:solidFill>
                  <a:srgbClr val="000000"/>
                </a:solidFill>
              </a:rPr>
              <a:t> Artifact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artifactType</a:t>
            </a:r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"application/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vnd.cncf.helm.chart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 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"sha256:bd698aa18aa02a2f083292b9448130a3afaa9a3e5fba24fc0aef7845c336b8ad"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62E9B-C7B4-4D11-9431-C14BB898259C}"/>
              </a:ext>
            </a:extLst>
          </p:cNvPr>
          <p:cNvSpPr txBox="1"/>
          <p:nvPr/>
        </p:nvSpPr>
        <p:spPr>
          <a:xfrm>
            <a:off x="2009572" y="4350753"/>
            <a:ext cx="6096000" cy="523220"/>
          </a:xfrm>
          <a:prstGeom prst="rect">
            <a:avLst/>
          </a:prstGeom>
          <a:solidFill>
            <a:srgbClr val="F2F2F2"/>
          </a:solidFill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1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Artifact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Manifest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27C7BF-3B48-4011-A0AF-B3E231D396A2}"/>
              </a:ext>
            </a:extLst>
          </p:cNvPr>
          <p:cNvSpPr txBox="1"/>
          <p:nvPr/>
        </p:nvSpPr>
        <p:spPr>
          <a:xfrm>
            <a:off x="1919079" y="4777974"/>
            <a:ext cx="6903139" cy="1692771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schemaVersion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"application/vnd.oci.image.manifest.v1+json"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"config"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"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"application/vnd.cncf.helm.chart.config.v1+json"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"size"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16078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"digest"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"sha256:bd698aa18aa02a2f083292b9448130a3afaa9a3e5fba24fc0aef7845c336b8ad"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"layers"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A9D30A-C962-4AE4-9C88-2CC4E9497A2F}"/>
              </a:ext>
            </a:extLst>
          </p:cNvPr>
          <p:cNvSpPr txBox="1"/>
          <p:nvPr/>
        </p:nvSpPr>
        <p:spPr>
          <a:xfrm>
            <a:off x="2009572" y="4350753"/>
            <a:ext cx="6096000" cy="523220"/>
          </a:xfrm>
          <a:prstGeom prst="rect">
            <a:avLst/>
          </a:prstGeom>
          <a:solidFill>
            <a:srgbClr val="F2F2F2"/>
          </a:solidFill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Manifest</a:t>
            </a:r>
          </a:p>
        </p:txBody>
      </p:sp>
    </p:spTree>
    <p:extLst>
      <p:ext uri="{BB962C8B-B14F-4D97-AF65-F5344CB8AC3E}">
        <p14:creationId xmlns:p14="http://schemas.microsoft.com/office/powerpoint/2010/main" val="21329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3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726-D44C-46D5-BB69-E3B44601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Artifacts &amp; Reference Artifacts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CD993A-3554-4697-926B-E1BC599B3585}"/>
              </a:ext>
            </a:extLst>
          </p:cNvPr>
          <p:cNvGrpSpPr/>
          <p:nvPr/>
        </p:nvGrpSpPr>
        <p:grpSpPr>
          <a:xfrm>
            <a:off x="2875822" y="2028261"/>
            <a:ext cx="2414935" cy="953064"/>
            <a:chOff x="8515042" y="119466"/>
            <a:chExt cx="2414935" cy="953064"/>
          </a:xfrm>
        </p:grpSpPr>
        <p:grpSp>
          <p:nvGrpSpPr>
            <p:cNvPr id="36" name="mysql-container">
              <a:extLst>
                <a:ext uri="{FF2B5EF4-FFF2-40B4-BE49-F238E27FC236}">
                  <a16:creationId xmlns:a16="http://schemas.microsoft.com/office/drawing/2014/main" id="{A388268D-E1CF-4A4A-94C0-930B09A97E6F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41" name="artifact-border">
                <a:extLst>
                  <a:ext uri="{FF2B5EF4-FFF2-40B4-BE49-F238E27FC236}">
                    <a16:creationId xmlns:a16="http://schemas.microsoft.com/office/drawing/2014/main" id="{EB5B864A-E319-477F-AF95-B8D72C2E1903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artifact-border">
                <a:extLst>
                  <a:ext uri="{FF2B5EF4-FFF2-40B4-BE49-F238E27FC236}">
                    <a16:creationId xmlns:a16="http://schemas.microsoft.com/office/drawing/2014/main" id="{F483EE7F-25BC-461F-BA7D-057FB4FC7DA3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artifact-border">
                <a:extLst>
                  <a:ext uri="{FF2B5EF4-FFF2-40B4-BE49-F238E27FC236}">
                    <a16:creationId xmlns:a16="http://schemas.microsoft.com/office/drawing/2014/main" id="{09063E0A-B890-429A-B480-3E537D6D645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44" name="Container Image">
                <a:extLst>
                  <a:ext uri="{FF2B5EF4-FFF2-40B4-BE49-F238E27FC236}">
                    <a16:creationId xmlns:a16="http://schemas.microsoft.com/office/drawing/2014/main" id="{0FE765A9-5F40-4A71-BD7F-2AC99578E4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B3BC699D-E180-45BA-B0F0-CBA4F2BF614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tifact-name">
                <a:extLst>
                  <a:ext uri="{FF2B5EF4-FFF2-40B4-BE49-F238E27FC236}">
                    <a16:creationId xmlns:a16="http://schemas.microsoft.com/office/drawing/2014/main" id="{37574669-D56E-4CA9-8633-036FB0656FA7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37" name="Sig Label">
              <a:extLst>
                <a:ext uri="{FF2B5EF4-FFF2-40B4-BE49-F238E27FC236}">
                  <a16:creationId xmlns:a16="http://schemas.microsoft.com/office/drawing/2014/main" id="{4B289B6F-304B-40C5-B322-69F0F5D148AE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38" name="Sig Label">
              <a:extLst>
                <a:ext uri="{FF2B5EF4-FFF2-40B4-BE49-F238E27FC236}">
                  <a16:creationId xmlns:a16="http://schemas.microsoft.com/office/drawing/2014/main" id="{BF705FF9-1774-45BF-BC58-4197CD7269A2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3342589-2A5A-4065-91B8-6AC15D9E41AB}"/>
                </a:ext>
              </a:extLst>
            </p:cNvPr>
            <p:cNvCxnSpPr>
              <a:cxnSpLocks/>
              <a:stCxn id="37" idx="1"/>
              <a:endCxn id="44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11B6EF27-DE9E-4A09-AFB8-D3C7A2C8C898}"/>
                </a:ext>
              </a:extLst>
            </p:cNvPr>
            <p:cNvCxnSpPr>
              <a:cxnSpLocks/>
              <a:stCxn id="38" idx="1"/>
              <a:endCxn id="44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52B803-9417-4BD1-9CBC-536B9F919B07}"/>
              </a:ext>
            </a:extLst>
          </p:cNvPr>
          <p:cNvGrpSpPr/>
          <p:nvPr/>
        </p:nvGrpSpPr>
        <p:grpSpPr>
          <a:xfrm>
            <a:off x="2827055" y="2965613"/>
            <a:ext cx="2312965" cy="910255"/>
            <a:chOff x="8466275" y="1044639"/>
            <a:chExt cx="2312965" cy="910255"/>
          </a:xfrm>
        </p:grpSpPr>
        <p:grpSp>
          <p:nvGrpSpPr>
            <p:cNvPr id="48" name="mysql-container">
              <a:extLst>
                <a:ext uri="{FF2B5EF4-FFF2-40B4-BE49-F238E27FC236}">
                  <a16:creationId xmlns:a16="http://schemas.microsoft.com/office/drawing/2014/main" id="{2B3BC7D2-995D-4B67-8205-CC85D1B695AB}"/>
                </a:ext>
              </a:extLst>
            </p:cNvPr>
            <p:cNvGrpSpPr/>
            <p:nvPr/>
          </p:nvGrpSpPr>
          <p:grpSpPr>
            <a:xfrm>
              <a:off x="8466275" y="1044639"/>
              <a:ext cx="2312965" cy="910255"/>
              <a:chOff x="8625012" y="2418261"/>
              <a:chExt cx="2312965" cy="910255"/>
            </a:xfrm>
          </p:grpSpPr>
          <p:sp>
            <p:nvSpPr>
              <p:cNvPr id="53" name="artifact-border">
                <a:extLst>
                  <a:ext uri="{FF2B5EF4-FFF2-40B4-BE49-F238E27FC236}">
                    <a16:creationId xmlns:a16="http://schemas.microsoft.com/office/drawing/2014/main" id="{66CF6DFE-E19A-493F-842E-42FD0EB0CF47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54" name="Container Image">
                <a:extLst>
                  <a:ext uri="{FF2B5EF4-FFF2-40B4-BE49-F238E27FC236}">
                    <a16:creationId xmlns:a16="http://schemas.microsoft.com/office/drawing/2014/main" id="{B5EBC821-87BD-4651-A95A-E74763EB24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2663" r="2663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DA59B7B-C0EE-4A1F-90C0-306D3CFCA47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rtifact-name">
                <a:extLst>
                  <a:ext uri="{FF2B5EF4-FFF2-40B4-BE49-F238E27FC236}">
                    <a16:creationId xmlns:a16="http://schemas.microsoft.com/office/drawing/2014/main" id="{3C84405E-CC60-4E93-B481-7F02C45ECE2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endParaRPr lang="en-US" sz="14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</p:grpSp>
        <p:sp>
          <p:nvSpPr>
            <p:cNvPr id="49" name="Sig Label">
              <a:extLst>
                <a:ext uri="{FF2B5EF4-FFF2-40B4-BE49-F238E27FC236}">
                  <a16:creationId xmlns:a16="http://schemas.microsoft.com/office/drawing/2014/main" id="{47101C33-C785-40BA-A2CB-AB420047B9E3}"/>
                </a:ext>
              </a:extLst>
            </p:cNvPr>
            <p:cNvSpPr txBox="1"/>
            <p:nvPr/>
          </p:nvSpPr>
          <p:spPr>
            <a:xfrm>
              <a:off x="8951780" y="1510783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50" name="Sig Label">
              <a:extLst>
                <a:ext uri="{FF2B5EF4-FFF2-40B4-BE49-F238E27FC236}">
                  <a16:creationId xmlns:a16="http://schemas.microsoft.com/office/drawing/2014/main" id="{3D0B07D0-D919-4374-93E9-044C1950BAA3}"/>
                </a:ext>
              </a:extLst>
            </p:cNvPr>
            <p:cNvSpPr txBox="1"/>
            <p:nvPr/>
          </p:nvSpPr>
          <p:spPr>
            <a:xfrm>
              <a:off x="8943590" y="1739336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err="1"/>
                <a:t>SBoM</a:t>
              </a:r>
              <a:r>
                <a:rPr lang="en-US" sz="1050" b="1" dirty="0"/>
                <a:t>-document (blob)</a:t>
              </a:r>
              <a:endParaRPr lang="en-US" sz="1050" dirty="0"/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7B0BE4F-F541-4D21-AA99-7C603C479C62}"/>
                </a:ext>
              </a:extLst>
            </p:cNvPr>
            <p:cNvCxnSpPr>
              <a:cxnSpLocks/>
              <a:stCxn id="49" idx="1"/>
              <a:endCxn id="54" idx="2"/>
            </p:cNvCxnSpPr>
            <p:nvPr/>
          </p:nvCxnSpPr>
          <p:spPr>
            <a:xfrm rot="10800000">
              <a:off x="8657006" y="1426355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8C41438C-261D-4351-B455-C8E16F5261AB}"/>
                </a:ext>
              </a:extLst>
            </p:cNvPr>
            <p:cNvCxnSpPr>
              <a:cxnSpLocks/>
              <a:stCxn id="50" idx="1"/>
              <a:endCxn id="54" idx="2"/>
            </p:cNvCxnSpPr>
            <p:nvPr/>
          </p:nvCxnSpPr>
          <p:spPr>
            <a:xfrm rot="10800000">
              <a:off x="8657006" y="1426356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7BBFED-4013-4B87-8FF7-1D2F42119FF5}"/>
              </a:ext>
            </a:extLst>
          </p:cNvPr>
          <p:cNvGrpSpPr/>
          <p:nvPr/>
        </p:nvGrpSpPr>
        <p:grpSpPr>
          <a:xfrm>
            <a:off x="113719" y="1801351"/>
            <a:ext cx="2511690" cy="1083879"/>
            <a:chOff x="5546190" y="669311"/>
            <a:chExt cx="2511690" cy="1083879"/>
          </a:xfrm>
        </p:grpSpPr>
        <p:sp>
          <p:nvSpPr>
            <p:cNvPr id="58" name="artifact-border">
              <a:extLst>
                <a:ext uri="{FF2B5EF4-FFF2-40B4-BE49-F238E27FC236}">
                  <a16:creationId xmlns:a16="http://schemas.microsoft.com/office/drawing/2014/main" id="{E240943C-D203-475D-932C-9D091D504290}"/>
                </a:ext>
              </a:extLst>
            </p:cNvPr>
            <p:cNvSpPr/>
            <p:nvPr/>
          </p:nvSpPr>
          <p:spPr>
            <a:xfrm>
              <a:off x="5643131" y="737395"/>
              <a:ext cx="2361030" cy="101579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artifact-name">
              <a:extLst>
                <a:ext uri="{FF2B5EF4-FFF2-40B4-BE49-F238E27FC236}">
                  <a16:creationId xmlns:a16="http://schemas.microsoft.com/office/drawing/2014/main" id="{1F3C6C2C-F6B4-4425-86E3-499BB1611F81}"/>
                </a:ext>
              </a:extLst>
            </p:cNvPr>
            <p:cNvSpPr txBox="1"/>
            <p:nvPr/>
          </p:nvSpPr>
          <p:spPr>
            <a:xfrm>
              <a:off x="6100293" y="690266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net-monitor: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v1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60" name="artifact-mask">
              <a:extLst>
                <a:ext uri="{FF2B5EF4-FFF2-40B4-BE49-F238E27FC236}">
                  <a16:creationId xmlns:a16="http://schemas.microsoft.com/office/drawing/2014/main" id="{C50DB455-AD12-4A99-9A50-3B4B999631F1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1" name="Container Image">
              <a:extLst>
                <a:ext uri="{FF2B5EF4-FFF2-40B4-BE49-F238E27FC236}">
                  <a16:creationId xmlns:a16="http://schemas.microsoft.com/office/drawing/2014/main" id="{226456D4-F310-48A0-809F-DC42BD04A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15673" b="15673"/>
            <a:stretch/>
          </p:blipFill>
          <p:spPr>
            <a:xfrm>
              <a:off x="5566994" y="669311"/>
              <a:ext cx="590498" cy="405396"/>
            </a:xfrm>
            <a:prstGeom prst="rect">
              <a:avLst/>
            </a:prstGeom>
          </p:spPr>
        </p:pic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93275A7E-F84F-4191-981A-DC9712654A5A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ig Label">
              <a:extLst>
                <a:ext uri="{FF2B5EF4-FFF2-40B4-BE49-F238E27FC236}">
                  <a16:creationId xmlns:a16="http://schemas.microsoft.com/office/drawing/2014/main" id="{9EDFBA93-67E2-46D7-B49A-14F5D583ACFB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sp>
          <p:nvSpPr>
            <p:cNvPr id="64" name="Sig Label">
              <a:extLst>
                <a:ext uri="{FF2B5EF4-FFF2-40B4-BE49-F238E27FC236}">
                  <a16:creationId xmlns:a16="http://schemas.microsoft.com/office/drawing/2014/main" id="{DC07F829-F479-4EC8-A89B-F2EC276366D1}"/>
                </a:ext>
              </a:extLst>
            </p:cNvPr>
            <p:cNvSpPr txBox="1"/>
            <p:nvPr/>
          </p:nvSpPr>
          <p:spPr>
            <a:xfrm>
              <a:off x="5998232" y="1501535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layer2 (blob)</a:t>
              </a:r>
              <a:endParaRPr lang="en-US" sz="1050" dirty="0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C23C785-6475-4311-A768-A177D0B65CCA}"/>
                </a:ext>
              </a:extLst>
            </p:cNvPr>
            <p:cNvCxnSpPr>
              <a:cxnSpLocks/>
              <a:stCxn id="63" idx="1"/>
              <a:endCxn id="61" idx="2"/>
            </p:cNvCxnSpPr>
            <p:nvPr/>
          </p:nvCxnSpPr>
          <p:spPr>
            <a:xfrm rot="10800000">
              <a:off x="5862244" y="1074708"/>
              <a:ext cx="144179" cy="298117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EFC7F689-E09D-4CA9-8313-01C0890CD395}"/>
                </a:ext>
              </a:extLst>
            </p:cNvPr>
            <p:cNvCxnSpPr>
              <a:cxnSpLocks/>
              <a:stCxn id="64" idx="1"/>
              <a:endCxn id="61" idx="2"/>
            </p:cNvCxnSpPr>
            <p:nvPr/>
          </p:nvCxnSpPr>
          <p:spPr>
            <a:xfrm rot="10800000">
              <a:off x="5862244" y="1074707"/>
              <a:ext cx="135989" cy="5076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Sig Label">
              <a:extLst>
                <a:ext uri="{FF2B5EF4-FFF2-40B4-BE49-F238E27FC236}">
                  <a16:creationId xmlns:a16="http://schemas.microsoft.com/office/drawing/2014/main" id="{5B5D1A2D-7E18-462B-829A-4DB2C7251AE7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6867C17-D593-4409-BC38-BAFA1054831F}"/>
                </a:ext>
              </a:extLst>
            </p:cNvPr>
            <p:cNvCxnSpPr>
              <a:cxnSpLocks/>
              <a:stCxn id="67" idx="1"/>
              <a:endCxn id="61" idx="2"/>
            </p:cNvCxnSpPr>
            <p:nvPr/>
          </p:nvCxnSpPr>
          <p:spPr>
            <a:xfrm rot="10800000">
              <a:off x="5862244" y="1074708"/>
              <a:ext cx="135989" cy="976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380D476-ED0C-4245-9329-59528CE1C7CC}"/>
              </a:ext>
            </a:extLst>
          </p:cNvPr>
          <p:cNvGrpSpPr/>
          <p:nvPr/>
        </p:nvGrpSpPr>
        <p:grpSpPr>
          <a:xfrm>
            <a:off x="2830394" y="3955949"/>
            <a:ext cx="2312965" cy="910255"/>
            <a:chOff x="8469614" y="2047154"/>
            <a:chExt cx="2312965" cy="910255"/>
          </a:xfrm>
        </p:grpSpPr>
        <p:grpSp>
          <p:nvGrpSpPr>
            <p:cNvPr id="70" name="mysql-container">
              <a:extLst>
                <a:ext uri="{FF2B5EF4-FFF2-40B4-BE49-F238E27FC236}">
                  <a16:creationId xmlns:a16="http://schemas.microsoft.com/office/drawing/2014/main" id="{FE4F1004-2F1C-4CA0-AC43-D70F9A83948E}"/>
                </a:ext>
              </a:extLst>
            </p:cNvPr>
            <p:cNvGrpSpPr/>
            <p:nvPr/>
          </p:nvGrpSpPr>
          <p:grpSpPr>
            <a:xfrm>
              <a:off x="8469614" y="2047154"/>
              <a:ext cx="2312965" cy="910255"/>
              <a:chOff x="8625012" y="2418261"/>
              <a:chExt cx="2312965" cy="910255"/>
            </a:xfrm>
          </p:grpSpPr>
          <p:sp>
            <p:nvSpPr>
              <p:cNvPr id="75" name="artifact-border">
                <a:extLst>
                  <a:ext uri="{FF2B5EF4-FFF2-40B4-BE49-F238E27FC236}">
                    <a16:creationId xmlns:a16="http://schemas.microsoft.com/office/drawing/2014/main" id="{50999AB2-8013-4668-A449-EE911E498EEB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6" name="Container Image">
                <a:extLst>
                  <a:ext uri="{FF2B5EF4-FFF2-40B4-BE49-F238E27FC236}">
                    <a16:creationId xmlns:a16="http://schemas.microsoft.com/office/drawing/2014/main" id="{2ADFDF13-D984-4C79-999C-3EF445B42B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196" r="1196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6A22332C-5A4F-4E05-ABD6-DD04F5EA496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rtifact-name">
                <a:extLst>
                  <a:ext uri="{FF2B5EF4-FFF2-40B4-BE49-F238E27FC236}">
                    <a16:creationId xmlns:a16="http://schemas.microsoft.com/office/drawing/2014/main" id="{285DC896-BA27-4CCD-AD83-18CAEF0358D4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YAAT</a:t>
                </a:r>
              </a:p>
            </p:txBody>
          </p:sp>
        </p:grpSp>
        <p:sp>
          <p:nvSpPr>
            <p:cNvPr id="71" name="Sig Label">
              <a:extLst>
                <a:ext uri="{FF2B5EF4-FFF2-40B4-BE49-F238E27FC236}">
                  <a16:creationId xmlns:a16="http://schemas.microsoft.com/office/drawing/2014/main" id="{362C330B-6BE5-4765-A1A8-E2F6E526820A}"/>
                </a:ext>
              </a:extLst>
            </p:cNvPr>
            <p:cNvSpPr txBox="1"/>
            <p:nvPr/>
          </p:nvSpPr>
          <p:spPr>
            <a:xfrm>
              <a:off x="8955119" y="2513298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72" name="Sig Label">
              <a:extLst>
                <a:ext uri="{FF2B5EF4-FFF2-40B4-BE49-F238E27FC236}">
                  <a16:creationId xmlns:a16="http://schemas.microsoft.com/office/drawing/2014/main" id="{B7DE6109-02AA-40DB-A998-670A2D94DD91}"/>
                </a:ext>
              </a:extLst>
            </p:cNvPr>
            <p:cNvSpPr txBox="1"/>
            <p:nvPr/>
          </p:nvSpPr>
          <p:spPr>
            <a:xfrm>
              <a:off x="8946929" y="274185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content (blob)</a:t>
              </a:r>
              <a:endParaRPr lang="en-US" sz="1050" dirty="0"/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6F39624-1FFE-4AAB-9921-B7D058DB72A1}"/>
                </a:ext>
              </a:extLst>
            </p:cNvPr>
            <p:cNvCxnSpPr>
              <a:cxnSpLocks/>
              <a:stCxn id="71" idx="1"/>
              <a:endCxn id="76" idx="2"/>
            </p:cNvCxnSpPr>
            <p:nvPr/>
          </p:nvCxnSpPr>
          <p:spPr>
            <a:xfrm rot="10800000">
              <a:off x="8660345" y="2428870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DE4A23EA-101B-4E84-9268-80742F718618}"/>
                </a:ext>
              </a:extLst>
            </p:cNvPr>
            <p:cNvCxnSpPr>
              <a:cxnSpLocks/>
              <a:stCxn id="72" idx="1"/>
              <a:endCxn id="76" idx="2"/>
            </p:cNvCxnSpPr>
            <p:nvPr/>
          </p:nvCxnSpPr>
          <p:spPr>
            <a:xfrm rot="10800000">
              <a:off x="8660345" y="2428871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A6D37EE-A8EC-4D27-B278-2D906CBAC291}"/>
              </a:ext>
            </a:extLst>
          </p:cNvPr>
          <p:cNvGrpSpPr/>
          <p:nvPr/>
        </p:nvGrpSpPr>
        <p:grpSpPr>
          <a:xfrm>
            <a:off x="5245184" y="3015093"/>
            <a:ext cx="2414935" cy="953064"/>
            <a:chOff x="8515042" y="119466"/>
            <a:chExt cx="2414935" cy="953064"/>
          </a:xfrm>
        </p:grpSpPr>
        <p:grpSp>
          <p:nvGrpSpPr>
            <p:cNvPr id="80" name="mysql-container">
              <a:extLst>
                <a:ext uri="{FF2B5EF4-FFF2-40B4-BE49-F238E27FC236}">
                  <a16:creationId xmlns:a16="http://schemas.microsoft.com/office/drawing/2014/main" id="{5A2342F4-75F4-4AD2-BF40-740A96C68F18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85" name="artifact-border">
                <a:extLst>
                  <a:ext uri="{FF2B5EF4-FFF2-40B4-BE49-F238E27FC236}">
                    <a16:creationId xmlns:a16="http://schemas.microsoft.com/office/drawing/2014/main" id="{FC7D4DFE-FE0D-4ABB-844C-71D06763DA76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artifact-border">
                <a:extLst>
                  <a:ext uri="{FF2B5EF4-FFF2-40B4-BE49-F238E27FC236}">
                    <a16:creationId xmlns:a16="http://schemas.microsoft.com/office/drawing/2014/main" id="{21754954-53C6-4DB3-985A-DB6344B39DA2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BEAD76DF-3A04-4F3F-8185-11B10128ADE3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7D542381-BE42-420E-A59A-A3D96FDF5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B57869C5-1E39-4DE8-9C94-1C7CD3322CD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68EDDBA2-548C-44FC-B3CF-BF59F1EE7EE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81" name="Sig Label">
              <a:extLst>
                <a:ext uri="{FF2B5EF4-FFF2-40B4-BE49-F238E27FC236}">
                  <a16:creationId xmlns:a16="http://schemas.microsoft.com/office/drawing/2014/main" id="{7EDF97D6-7EE5-450E-8EBF-1721FE7E80EF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82" name="Sig Label">
              <a:extLst>
                <a:ext uri="{FF2B5EF4-FFF2-40B4-BE49-F238E27FC236}">
                  <a16:creationId xmlns:a16="http://schemas.microsoft.com/office/drawing/2014/main" id="{EDD7870A-D3D5-446C-B880-79FB59DE1E69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111A1125-6B16-4CEC-B37B-6A2BA8666ECA}"/>
                </a:ext>
              </a:extLst>
            </p:cNvPr>
            <p:cNvCxnSpPr>
              <a:cxnSpLocks/>
              <a:stCxn id="81" idx="1"/>
              <a:endCxn id="88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6B2A56BD-DB16-4022-AEDF-75A0F711B5FB}"/>
                </a:ext>
              </a:extLst>
            </p:cNvPr>
            <p:cNvCxnSpPr>
              <a:cxnSpLocks/>
              <a:stCxn id="82" idx="1"/>
              <a:endCxn id="88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246E08-50B4-40BA-99C8-03967F0F11DE}"/>
              </a:ext>
            </a:extLst>
          </p:cNvPr>
          <p:cNvGrpSpPr/>
          <p:nvPr/>
        </p:nvGrpSpPr>
        <p:grpSpPr>
          <a:xfrm>
            <a:off x="5244082" y="4020122"/>
            <a:ext cx="2414935" cy="953064"/>
            <a:chOff x="8515042" y="119466"/>
            <a:chExt cx="2414935" cy="953064"/>
          </a:xfrm>
        </p:grpSpPr>
        <p:grpSp>
          <p:nvGrpSpPr>
            <p:cNvPr id="92" name="mysql-container">
              <a:extLst>
                <a:ext uri="{FF2B5EF4-FFF2-40B4-BE49-F238E27FC236}">
                  <a16:creationId xmlns:a16="http://schemas.microsoft.com/office/drawing/2014/main" id="{6FA73119-DEBF-4F14-9319-9ECA8B26D9D7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22570975-6163-4FE0-BF2E-25DC863D7F42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artifact-border">
                <a:extLst>
                  <a:ext uri="{FF2B5EF4-FFF2-40B4-BE49-F238E27FC236}">
                    <a16:creationId xmlns:a16="http://schemas.microsoft.com/office/drawing/2014/main" id="{DD13748C-FD3D-4B4D-9D2C-7E4786E623BD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artifact-border">
                <a:extLst>
                  <a:ext uri="{FF2B5EF4-FFF2-40B4-BE49-F238E27FC236}">
                    <a16:creationId xmlns:a16="http://schemas.microsoft.com/office/drawing/2014/main" id="{822ED51F-2BBB-4518-99A6-5D67F1CEAD6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00" name="Container Image">
                <a:extLst>
                  <a:ext uri="{FF2B5EF4-FFF2-40B4-BE49-F238E27FC236}">
                    <a16:creationId xmlns:a16="http://schemas.microsoft.com/office/drawing/2014/main" id="{F164CB01-D881-48BE-AB81-C1DCF1D6B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49FB4110-D4B3-4F13-9FE4-C3623F23F51A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tifact-name">
                <a:extLst>
                  <a:ext uri="{FF2B5EF4-FFF2-40B4-BE49-F238E27FC236}">
                    <a16:creationId xmlns:a16="http://schemas.microsoft.com/office/drawing/2014/main" id="{40A7CBDD-9B09-40C1-A175-AA90B1911993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93" name="Sig Label">
              <a:extLst>
                <a:ext uri="{FF2B5EF4-FFF2-40B4-BE49-F238E27FC236}">
                  <a16:creationId xmlns:a16="http://schemas.microsoft.com/office/drawing/2014/main" id="{C2EF8CD0-ECBE-491B-8821-5DDA201F3DC3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94" name="Sig Label">
              <a:extLst>
                <a:ext uri="{FF2B5EF4-FFF2-40B4-BE49-F238E27FC236}">
                  <a16:creationId xmlns:a16="http://schemas.microsoft.com/office/drawing/2014/main" id="{992E3A0B-B1FC-4B39-A518-661E9203F0ED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5E38EB8-B97A-4821-B625-B28E7DD2FA88}"/>
                </a:ext>
              </a:extLst>
            </p:cNvPr>
            <p:cNvCxnSpPr>
              <a:cxnSpLocks/>
              <a:stCxn id="93" idx="1"/>
              <a:endCxn id="100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29F7CD7-446B-4ED7-A754-4968C3278267}"/>
                </a:ext>
              </a:extLst>
            </p:cNvPr>
            <p:cNvCxnSpPr>
              <a:cxnSpLocks/>
              <a:stCxn id="94" idx="1"/>
              <a:endCxn id="100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3957E09-F858-49CA-A7E2-B6C17D25F9C5}"/>
              </a:ext>
            </a:extLst>
          </p:cNvPr>
          <p:cNvGrpSpPr/>
          <p:nvPr/>
        </p:nvGrpSpPr>
        <p:grpSpPr>
          <a:xfrm>
            <a:off x="108644" y="2923867"/>
            <a:ext cx="2457971" cy="911016"/>
            <a:chOff x="5546190" y="575806"/>
            <a:chExt cx="2457971" cy="911016"/>
          </a:xfrm>
        </p:grpSpPr>
        <p:sp>
          <p:nvSpPr>
            <p:cNvPr id="123" name="artifact-border">
              <a:extLst>
                <a:ext uri="{FF2B5EF4-FFF2-40B4-BE49-F238E27FC236}">
                  <a16:creationId xmlns:a16="http://schemas.microsoft.com/office/drawing/2014/main" id="{5F1DEC04-214A-4582-8C68-C8E99711F303}"/>
                </a:ext>
              </a:extLst>
            </p:cNvPr>
            <p:cNvSpPr/>
            <p:nvPr/>
          </p:nvSpPr>
          <p:spPr>
            <a:xfrm>
              <a:off x="5643131" y="737396"/>
              <a:ext cx="2361030" cy="749426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artifact-name">
              <a:extLst>
                <a:ext uri="{FF2B5EF4-FFF2-40B4-BE49-F238E27FC236}">
                  <a16:creationId xmlns:a16="http://schemas.microsoft.com/office/drawing/2014/main" id="{7C228655-C3E5-4654-ABBE-1F18D86B87CB}"/>
                </a:ext>
              </a:extLst>
            </p:cNvPr>
            <p:cNvSpPr txBox="1"/>
            <p:nvPr/>
          </p:nvSpPr>
          <p:spPr>
            <a:xfrm>
              <a:off x="6100293" y="690266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wordpress: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5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125" name="artifact-mask">
              <a:extLst>
                <a:ext uri="{FF2B5EF4-FFF2-40B4-BE49-F238E27FC236}">
                  <a16:creationId xmlns:a16="http://schemas.microsoft.com/office/drawing/2014/main" id="{FEC28701-D8E5-4FBC-A5BA-09D603134B04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6" name="Container Image">
              <a:extLst>
                <a:ext uri="{FF2B5EF4-FFF2-40B4-BE49-F238E27FC236}">
                  <a16:creationId xmlns:a16="http://schemas.microsoft.com/office/drawing/2014/main" id="{181D31B6-2900-4CC0-B3B6-5324FC4F04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t="-1329" b="940"/>
            <a:stretch/>
          </p:blipFill>
          <p:spPr>
            <a:xfrm>
              <a:off x="5566994" y="575806"/>
              <a:ext cx="590498" cy="579323"/>
            </a:xfrm>
            <a:prstGeom prst="rect">
              <a:avLst/>
            </a:prstGeom>
          </p:spPr>
        </p:pic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CE3734D7-23F8-46BC-9FD6-9BDE39191756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Sig Label">
              <a:extLst>
                <a:ext uri="{FF2B5EF4-FFF2-40B4-BE49-F238E27FC236}">
                  <a16:creationId xmlns:a16="http://schemas.microsoft.com/office/drawing/2014/main" id="{82864918-332C-4427-A7C5-1C4C74CCE51F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B99B5AD1-C8CD-4A2D-806D-A7167A37F0B6}"/>
                </a:ext>
              </a:extLst>
            </p:cNvPr>
            <p:cNvCxnSpPr>
              <a:cxnSpLocks/>
              <a:stCxn id="128" idx="1"/>
              <a:endCxn id="126" idx="2"/>
            </p:cNvCxnSpPr>
            <p:nvPr/>
          </p:nvCxnSpPr>
          <p:spPr>
            <a:xfrm rot="10800000">
              <a:off x="5862244" y="1155130"/>
              <a:ext cx="144179" cy="21769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Sig Label">
              <a:extLst>
                <a:ext uri="{FF2B5EF4-FFF2-40B4-BE49-F238E27FC236}">
                  <a16:creationId xmlns:a16="http://schemas.microsoft.com/office/drawing/2014/main" id="{822275CA-1158-42BA-AD5D-CDC25B161F44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133" name="Connector: Elbow 132">
              <a:extLst>
                <a:ext uri="{FF2B5EF4-FFF2-40B4-BE49-F238E27FC236}">
                  <a16:creationId xmlns:a16="http://schemas.microsoft.com/office/drawing/2014/main" id="{3D6A2C46-1EBF-4E42-A27A-C8834F9F80B3}"/>
                </a:ext>
              </a:extLst>
            </p:cNvPr>
            <p:cNvCxnSpPr>
              <a:cxnSpLocks/>
              <a:stCxn id="132" idx="1"/>
              <a:endCxn id="126" idx="2"/>
            </p:cNvCxnSpPr>
            <p:nvPr/>
          </p:nvCxnSpPr>
          <p:spPr>
            <a:xfrm rot="10800000">
              <a:off x="5862244" y="1155130"/>
              <a:ext cx="135989" cy="1720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786271F-DCA6-49C0-AD7D-219021E1A9CB}"/>
              </a:ext>
            </a:extLst>
          </p:cNvPr>
          <p:cNvGrpSpPr/>
          <p:nvPr/>
        </p:nvGrpSpPr>
        <p:grpSpPr>
          <a:xfrm>
            <a:off x="119196" y="3933761"/>
            <a:ext cx="2511690" cy="911016"/>
            <a:chOff x="5546190" y="575806"/>
            <a:chExt cx="2511690" cy="911016"/>
          </a:xfrm>
        </p:grpSpPr>
        <p:sp>
          <p:nvSpPr>
            <p:cNvPr id="135" name="artifact-border">
              <a:extLst>
                <a:ext uri="{FF2B5EF4-FFF2-40B4-BE49-F238E27FC236}">
                  <a16:creationId xmlns:a16="http://schemas.microsoft.com/office/drawing/2014/main" id="{45A73753-5D42-4F8A-85C7-8D4D4022734E}"/>
                </a:ext>
              </a:extLst>
            </p:cNvPr>
            <p:cNvSpPr/>
            <p:nvPr/>
          </p:nvSpPr>
          <p:spPr>
            <a:xfrm>
              <a:off x="5643131" y="737396"/>
              <a:ext cx="2361030" cy="749426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artifact-name">
              <a:extLst>
                <a:ext uri="{FF2B5EF4-FFF2-40B4-BE49-F238E27FC236}">
                  <a16:creationId xmlns:a16="http://schemas.microsoft.com/office/drawing/2014/main" id="{958D43C0-C519-4D1B-8D5D-C609C12D6B28}"/>
                </a:ext>
              </a:extLst>
            </p:cNvPr>
            <p:cNvSpPr txBox="1"/>
            <p:nvPr/>
          </p:nvSpPr>
          <p:spPr>
            <a:xfrm>
              <a:off x="6100293" y="690266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prod-policy:v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9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137" name="artifact-mask">
              <a:extLst>
                <a:ext uri="{FF2B5EF4-FFF2-40B4-BE49-F238E27FC236}">
                  <a16:creationId xmlns:a16="http://schemas.microsoft.com/office/drawing/2014/main" id="{C88392D5-FC63-45D3-8C6F-B90E680C3804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38" name="Container Image">
              <a:extLst>
                <a:ext uri="{FF2B5EF4-FFF2-40B4-BE49-F238E27FC236}">
                  <a16:creationId xmlns:a16="http://schemas.microsoft.com/office/drawing/2014/main" id="{DC77AF8B-5302-4DA2-9377-C318451DB4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t="946" b="946"/>
            <a:stretch/>
          </p:blipFill>
          <p:spPr>
            <a:xfrm>
              <a:off x="5566994" y="575806"/>
              <a:ext cx="590498" cy="579323"/>
            </a:xfrm>
            <a:prstGeom prst="rect">
              <a:avLst/>
            </a:prstGeom>
          </p:spPr>
        </p:pic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C9CC973D-A196-4246-8CFB-FE787B0A66D6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Sig Label">
              <a:extLst>
                <a:ext uri="{FF2B5EF4-FFF2-40B4-BE49-F238E27FC236}">
                  <a16:creationId xmlns:a16="http://schemas.microsoft.com/office/drawing/2014/main" id="{76EDA784-2846-462B-AC7E-35B635D6F3C8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027C66B9-D8D7-4C08-864D-50319C5FD69F}"/>
                </a:ext>
              </a:extLst>
            </p:cNvPr>
            <p:cNvCxnSpPr>
              <a:cxnSpLocks/>
              <a:stCxn id="140" idx="1"/>
              <a:endCxn id="138" idx="2"/>
            </p:cNvCxnSpPr>
            <p:nvPr/>
          </p:nvCxnSpPr>
          <p:spPr>
            <a:xfrm rot="10800000">
              <a:off x="5862244" y="1155130"/>
              <a:ext cx="144179" cy="21769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Sig Label">
              <a:extLst>
                <a:ext uri="{FF2B5EF4-FFF2-40B4-BE49-F238E27FC236}">
                  <a16:creationId xmlns:a16="http://schemas.microsoft.com/office/drawing/2014/main" id="{C7F6F4A9-F734-4D0D-ABEB-442F49B07203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143" name="Connector: Elbow 142">
              <a:extLst>
                <a:ext uri="{FF2B5EF4-FFF2-40B4-BE49-F238E27FC236}">
                  <a16:creationId xmlns:a16="http://schemas.microsoft.com/office/drawing/2014/main" id="{B75B88F4-94E1-4324-96D8-4A3ABCAF1390}"/>
                </a:ext>
              </a:extLst>
            </p:cNvPr>
            <p:cNvCxnSpPr>
              <a:cxnSpLocks/>
              <a:stCxn id="142" idx="1"/>
              <a:endCxn id="138" idx="2"/>
            </p:cNvCxnSpPr>
            <p:nvPr/>
          </p:nvCxnSpPr>
          <p:spPr>
            <a:xfrm rot="10800000">
              <a:off x="5862244" y="1155130"/>
              <a:ext cx="135989" cy="1720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970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helm">
            <a:extLst>
              <a:ext uri="{FF2B5EF4-FFF2-40B4-BE49-F238E27FC236}">
                <a16:creationId xmlns:a16="http://schemas.microsoft.com/office/drawing/2014/main" id="{71EA8A5B-1B40-4C8C-B741-5A19CC9E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373" y="2249117"/>
            <a:ext cx="222236" cy="231419"/>
          </a:xfrm>
          <a:prstGeom prst="rect">
            <a:avLst/>
          </a:prstGeom>
        </p:spPr>
      </p:pic>
      <p:pic>
        <p:nvPicPr>
          <p:cNvPr id="109" name="cnab" descr="A close up of a sign&#10;&#10;Description automatically generated">
            <a:extLst>
              <a:ext uri="{FF2B5EF4-FFF2-40B4-BE49-F238E27FC236}">
                <a16:creationId xmlns:a16="http://schemas.microsoft.com/office/drawing/2014/main" id="{81E7F7E8-6A8A-49FA-93DA-067F37A44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186" y="2581045"/>
            <a:ext cx="334414" cy="334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C69D9C-6476-47CC-A199-546C9F9A4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5504"/>
            <a:ext cx="10306050" cy="5067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54" name="Portal-tag-listing">
            <a:extLst>
              <a:ext uri="{FF2B5EF4-FFF2-40B4-BE49-F238E27FC236}">
                <a16:creationId xmlns:a16="http://schemas.microsoft.com/office/drawing/2014/main" id="{A5B4D0AB-6E05-4B25-831D-81C7E4E845D0}"/>
              </a:ext>
            </a:extLst>
          </p:cNvPr>
          <p:cNvGrpSpPr/>
          <p:nvPr/>
        </p:nvGrpSpPr>
        <p:grpSpPr>
          <a:xfrm>
            <a:off x="2877523" y="1270983"/>
            <a:ext cx="7234183" cy="5952777"/>
            <a:chOff x="4636654" y="609659"/>
            <a:chExt cx="7234183" cy="5952777"/>
          </a:xfrm>
        </p:grpSpPr>
        <p:pic>
          <p:nvPicPr>
            <p:cNvPr id="11" name="portal-tag-listing">
              <a:extLst>
                <a:ext uri="{FF2B5EF4-FFF2-40B4-BE49-F238E27FC236}">
                  <a16:creationId xmlns:a16="http://schemas.microsoft.com/office/drawing/2014/main" id="{30543C5C-39E3-4EB2-9B83-421A3F9AF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36654" y="609659"/>
              <a:ext cx="7234183" cy="59527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53" name="white-out">
              <a:extLst>
                <a:ext uri="{FF2B5EF4-FFF2-40B4-BE49-F238E27FC236}">
                  <a16:creationId xmlns:a16="http://schemas.microsoft.com/office/drawing/2014/main" id="{FA7549CA-B1A1-4A28-BB81-2AE9E7F70D1A}"/>
                </a:ext>
              </a:extLst>
            </p:cNvPr>
            <p:cNvSpPr/>
            <p:nvPr/>
          </p:nvSpPr>
          <p:spPr>
            <a:xfrm>
              <a:off x="4777740" y="2458448"/>
              <a:ext cx="7067814" cy="3850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id-lines">
              <a:extLst>
                <a:ext uri="{FF2B5EF4-FFF2-40B4-BE49-F238E27FC236}">
                  <a16:creationId xmlns:a16="http://schemas.microsoft.com/office/drawing/2014/main" id="{6EBDDF76-EAC9-4AA2-9627-63246A9520D0}"/>
                </a:ext>
              </a:extLst>
            </p:cNvPr>
            <p:cNvGrpSpPr/>
            <p:nvPr/>
          </p:nvGrpSpPr>
          <p:grpSpPr>
            <a:xfrm>
              <a:off x="4892805" y="2458448"/>
              <a:ext cx="6786195" cy="2678174"/>
              <a:chOff x="4892805" y="2458448"/>
              <a:chExt cx="6786195" cy="2678174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B894D301-44EF-419E-B6F3-98ACE387D768}"/>
                  </a:ext>
                </a:extLst>
              </p:cNvPr>
              <p:cNvGrpSpPr/>
              <p:nvPr/>
            </p:nvGrpSpPr>
            <p:grpSpPr>
              <a:xfrm>
                <a:off x="11535580" y="2458448"/>
                <a:ext cx="143420" cy="2636561"/>
                <a:chOff x="11535580" y="2458448"/>
                <a:chExt cx="143420" cy="2636561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B5E9448-3838-4B85-BEC6-64095B4E7728}"/>
                    </a:ext>
                  </a:extLst>
                </p:cNvPr>
                <p:cNvSpPr txBox="1"/>
                <p:nvPr/>
              </p:nvSpPr>
              <p:spPr>
                <a:xfrm>
                  <a:off x="11537936" y="245844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03D247D-AA70-4908-8425-6062B55BF124}"/>
                    </a:ext>
                  </a:extLst>
                </p:cNvPr>
                <p:cNvSpPr txBox="1"/>
                <p:nvPr/>
              </p:nvSpPr>
              <p:spPr>
                <a:xfrm>
                  <a:off x="11537936" y="2675936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7E734B2-F10C-446D-9767-D7D806E90933}"/>
                    </a:ext>
                  </a:extLst>
                </p:cNvPr>
                <p:cNvSpPr txBox="1"/>
                <p:nvPr/>
              </p:nvSpPr>
              <p:spPr>
                <a:xfrm>
                  <a:off x="11537936" y="2893424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E5DB37-EF78-4746-A5BF-9B288E327E26}"/>
                    </a:ext>
                  </a:extLst>
                </p:cNvPr>
                <p:cNvSpPr txBox="1"/>
                <p:nvPr/>
              </p:nvSpPr>
              <p:spPr>
                <a:xfrm>
                  <a:off x="11537936" y="3110912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8A5F0C1-A0F1-4D06-8338-223E85C41109}"/>
                    </a:ext>
                  </a:extLst>
                </p:cNvPr>
                <p:cNvSpPr txBox="1"/>
                <p:nvPr/>
              </p:nvSpPr>
              <p:spPr>
                <a:xfrm>
                  <a:off x="11537936" y="3328400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CC7FE4D-1720-4FD8-9CA8-E28D61EACC1D}"/>
                    </a:ext>
                  </a:extLst>
                </p:cNvPr>
                <p:cNvSpPr txBox="1"/>
                <p:nvPr/>
              </p:nvSpPr>
              <p:spPr>
                <a:xfrm>
                  <a:off x="11537936" y="354588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E46BF9F-4796-47A6-904C-0952CEEA73A3}"/>
                    </a:ext>
                  </a:extLst>
                </p:cNvPr>
                <p:cNvSpPr txBox="1"/>
                <p:nvPr/>
              </p:nvSpPr>
              <p:spPr>
                <a:xfrm>
                  <a:off x="11537936" y="376337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C2825F6-D88F-495A-9089-0F298A4F03D0}"/>
                    </a:ext>
                  </a:extLst>
                </p:cNvPr>
                <p:cNvSpPr txBox="1"/>
                <p:nvPr/>
              </p:nvSpPr>
              <p:spPr>
                <a:xfrm>
                  <a:off x="11535580" y="3978836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DE016B6-E2BD-47A7-9AFF-D09BE824B977}"/>
                    </a:ext>
                  </a:extLst>
                </p:cNvPr>
                <p:cNvSpPr txBox="1"/>
                <p:nvPr/>
              </p:nvSpPr>
              <p:spPr>
                <a:xfrm>
                  <a:off x="11535580" y="4196324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274FE9C-01B6-4C6E-8742-A6A8A84D9B83}"/>
                    </a:ext>
                  </a:extLst>
                </p:cNvPr>
                <p:cNvSpPr txBox="1"/>
                <p:nvPr/>
              </p:nvSpPr>
              <p:spPr>
                <a:xfrm>
                  <a:off x="11535580" y="4413812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07F5EB7-E972-43D7-9F7F-DE0A38F3BCFC}"/>
                    </a:ext>
                  </a:extLst>
                </p:cNvPr>
                <p:cNvSpPr txBox="1"/>
                <p:nvPr/>
              </p:nvSpPr>
              <p:spPr>
                <a:xfrm>
                  <a:off x="11535580" y="4631300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E05D072-5A19-4C9E-AF52-73B7279AD491}"/>
                    </a:ext>
                  </a:extLst>
                </p:cNvPr>
                <p:cNvSpPr txBox="1"/>
                <p:nvPr/>
              </p:nvSpPr>
              <p:spPr>
                <a:xfrm>
                  <a:off x="11535580" y="484878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A6A61EF-F11F-4EB1-A8A1-0B822215EF7E}"/>
                  </a:ext>
                </a:extLst>
              </p:cNvPr>
              <p:cNvGrpSpPr/>
              <p:nvPr/>
            </p:nvGrpSpPr>
            <p:grpSpPr>
              <a:xfrm>
                <a:off x="4892805" y="2526415"/>
                <a:ext cx="6777489" cy="2610207"/>
                <a:chOff x="4892805" y="2526415"/>
                <a:chExt cx="6777489" cy="2610207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A65BCBD-2B2C-4D47-957E-4D4ED05C9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047199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2B9E6E35-4682-4A36-B7F8-153191B058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265083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05D4D1B-B2A2-4B5F-A8E1-643986CFE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482967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E141E6F-EE93-4FAA-A27E-5C3DD3AD3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700851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91433DC8-15C6-4A2B-A5DC-66782CBE94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91873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DDF6712-06CB-44D6-8A2D-563C3BAA52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5136622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5B526E4A-F22E-4F9C-9394-D2B9E1AD7C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52641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60F0CFA-BB35-476F-A0EE-F4660F1C8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744299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8EDAFB3-A380-48EB-A616-B8B87B9568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962183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5614AAE-6C54-455B-96E3-B1305B75D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180067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2BCC398-7389-4203-B284-6B54AF65E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397951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876008D-E190-4357-8158-DC26454812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61583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FC0C1F4-4D25-4E6B-A5B7-92324CBFC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833722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D9F4377-0D79-428D-8DE2-89EB57CA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seen?</a:t>
            </a:r>
          </a:p>
        </p:txBody>
      </p:sp>
      <p:grpSp>
        <p:nvGrpSpPr>
          <p:cNvPr id="94" name="all-artifacts-tagged">
            <a:extLst>
              <a:ext uri="{FF2B5EF4-FFF2-40B4-BE49-F238E27FC236}">
                <a16:creationId xmlns:a16="http://schemas.microsoft.com/office/drawing/2014/main" id="{B338A045-6395-464D-A8F8-70687F84BF5F}"/>
              </a:ext>
            </a:extLst>
          </p:cNvPr>
          <p:cNvGrpSpPr/>
          <p:nvPr/>
        </p:nvGrpSpPr>
        <p:grpSpPr>
          <a:xfrm>
            <a:off x="3651629" y="3204482"/>
            <a:ext cx="1728124" cy="2605336"/>
            <a:chOff x="5034627" y="2540777"/>
            <a:chExt cx="6147374" cy="260533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F9F7F0-523E-45FD-9FE9-1A46428F65E8}"/>
                </a:ext>
              </a:extLst>
            </p:cNvPr>
            <p:cNvSpPr txBox="1"/>
            <p:nvPr/>
          </p:nvSpPr>
          <p:spPr>
            <a:xfrm>
              <a:off x="5034627" y="2540777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</a:t>
              </a:r>
              <a:endParaRPr lang="en-US" sz="8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09ABEB-B783-4B12-87AE-59195B5232D7}"/>
                </a:ext>
              </a:extLst>
            </p:cNvPr>
            <p:cNvSpPr txBox="1"/>
            <p:nvPr/>
          </p:nvSpPr>
          <p:spPr>
            <a:xfrm>
              <a:off x="5039388" y="2758040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</a:t>
              </a:r>
              <a:endParaRPr lang="en-US" sz="8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C85932C-3D6E-480A-B5E3-78F185038B28}"/>
                </a:ext>
              </a:extLst>
            </p:cNvPr>
            <p:cNvSpPr txBox="1"/>
            <p:nvPr/>
          </p:nvSpPr>
          <p:spPr>
            <a:xfrm>
              <a:off x="5044149" y="2975303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latest-signature-acme-rockets</a:t>
              </a:r>
              <a:endParaRPr lang="en-US" sz="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DC96F4-994A-4D94-B57E-5AB56955C40C}"/>
                </a:ext>
              </a:extLst>
            </p:cNvPr>
            <p:cNvSpPr txBox="1"/>
            <p:nvPr/>
          </p:nvSpPr>
          <p:spPr>
            <a:xfrm>
              <a:off x="5048910" y="3192566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latest-signature-wabbit-networks</a:t>
              </a:r>
              <a:endParaRPr lang="en-US" sz="8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22D85D-37D9-4DCE-84ED-92FD3085E61E}"/>
                </a:ext>
              </a:extLst>
            </p:cNvPr>
            <p:cNvSpPr txBox="1"/>
            <p:nvPr/>
          </p:nvSpPr>
          <p:spPr>
            <a:xfrm>
              <a:off x="5053673" y="3409829"/>
              <a:ext cx="61283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</a:t>
              </a:r>
              <a:endParaRPr lang="en-US" sz="8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330ED0-EA13-478E-B3B1-532B07F31C71}"/>
                </a:ext>
              </a:extLst>
            </p:cNvPr>
            <p:cNvSpPr txBox="1"/>
            <p:nvPr/>
          </p:nvSpPr>
          <p:spPr>
            <a:xfrm>
              <a:off x="5048910" y="3844355"/>
              <a:ext cx="61283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ca4na-signature-acme-rockets</a:t>
              </a:r>
              <a:endParaRPr lang="en-US" sz="8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F3A982-68A9-48D6-852B-5157004CEAAB}"/>
                </a:ext>
              </a:extLst>
            </p:cNvPr>
            <p:cNvSpPr txBox="1"/>
            <p:nvPr/>
          </p:nvSpPr>
          <p:spPr>
            <a:xfrm>
              <a:off x="5053673" y="4061618"/>
              <a:ext cx="61283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ca4na-signature-wabbit-networks</a:t>
              </a:r>
              <a:endParaRPr lang="en-US" sz="8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0227DF-1933-4C05-AF79-1EF7C5C1AF62}"/>
                </a:ext>
              </a:extLst>
            </p:cNvPr>
            <p:cNvSpPr txBox="1"/>
            <p:nvPr/>
          </p:nvSpPr>
          <p:spPr>
            <a:xfrm>
              <a:off x="5053673" y="3627092"/>
              <a:ext cx="61283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</a:t>
              </a:r>
              <a:endParaRPr lang="en-US" sz="8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4D1C368-E4BB-4278-8E08-1CF1DBDCA238}"/>
                </a:ext>
              </a:extLst>
            </p:cNvPr>
            <p:cNvSpPr txBox="1"/>
            <p:nvPr/>
          </p:nvSpPr>
          <p:spPr>
            <a:xfrm>
              <a:off x="5053673" y="4278881"/>
              <a:ext cx="612832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</a:t>
              </a:r>
              <a:endParaRPr lang="en-US" sz="8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8A98FBC-5904-4013-AFE9-44F55FEDF834}"/>
                </a:ext>
              </a:extLst>
            </p:cNvPr>
            <p:cNvSpPr txBox="1"/>
            <p:nvPr/>
          </p:nvSpPr>
          <p:spPr>
            <a:xfrm>
              <a:off x="5053671" y="4496144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ca4nb-signature</a:t>
              </a:r>
              <a:endParaRPr lang="en-US" sz="8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FE524ED-3735-41A5-A3AB-3CDAD8814501}"/>
                </a:ext>
              </a:extLst>
            </p:cNvPr>
            <p:cNvSpPr txBox="1"/>
            <p:nvPr/>
          </p:nvSpPr>
          <p:spPr>
            <a:xfrm>
              <a:off x="5053671" y="4713407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ca4nb-signature-acme-rockets</a:t>
              </a:r>
              <a:endParaRPr lang="en-US" sz="8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B121CD-D65E-41C6-874D-1960D0C9535A}"/>
                </a:ext>
              </a:extLst>
            </p:cNvPr>
            <p:cNvSpPr txBox="1"/>
            <p:nvPr/>
          </p:nvSpPr>
          <p:spPr>
            <a:xfrm>
              <a:off x="5053671" y="4930669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ca4nb-wabbit-networks</a:t>
              </a:r>
              <a:endParaRPr lang="en-US" sz="800" dirty="0"/>
            </a:p>
          </p:txBody>
        </p:sp>
      </p:grpSp>
      <p:grpSp>
        <p:nvGrpSpPr>
          <p:cNvPr id="102" name="image-artifacts-tagged">
            <a:extLst>
              <a:ext uri="{FF2B5EF4-FFF2-40B4-BE49-F238E27FC236}">
                <a16:creationId xmlns:a16="http://schemas.microsoft.com/office/drawing/2014/main" id="{4C257528-1D96-4D6C-8BA1-DF892FC8FA8D}"/>
              </a:ext>
            </a:extLst>
          </p:cNvPr>
          <p:cNvGrpSpPr/>
          <p:nvPr/>
        </p:nvGrpSpPr>
        <p:grpSpPr>
          <a:xfrm>
            <a:off x="3653191" y="3203080"/>
            <a:ext cx="816407" cy="2605833"/>
            <a:chOff x="5037672" y="2541756"/>
            <a:chExt cx="816407" cy="260583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F6C8CAF-2E14-4058-BE27-5B808EF29A95}"/>
                </a:ext>
              </a:extLst>
            </p:cNvPr>
            <p:cNvSpPr txBox="1"/>
            <p:nvPr/>
          </p:nvSpPr>
          <p:spPr>
            <a:xfrm>
              <a:off x="5037672" y="254175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</a:t>
              </a:r>
              <a:endParaRPr lang="en-US" sz="8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2F7B13-D108-409D-9FBE-FD22D1E33A43}"/>
                </a:ext>
              </a:extLst>
            </p:cNvPr>
            <p:cNvSpPr txBox="1"/>
            <p:nvPr/>
          </p:nvSpPr>
          <p:spPr>
            <a:xfrm>
              <a:off x="5037672" y="2759064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</a:t>
              </a:r>
              <a:endParaRPr lang="en-US" sz="8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C936261-9951-4D88-9044-10DA1C2109C1}"/>
                </a:ext>
              </a:extLst>
            </p:cNvPr>
            <p:cNvSpPr txBox="1"/>
            <p:nvPr/>
          </p:nvSpPr>
          <p:spPr>
            <a:xfrm>
              <a:off x="5037672" y="2976372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</a:t>
              </a:r>
              <a:endParaRPr lang="en-US" sz="8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607FFAF-16E5-4C34-9548-24709DF035BF}"/>
                </a:ext>
              </a:extLst>
            </p:cNvPr>
            <p:cNvSpPr txBox="1"/>
            <p:nvPr/>
          </p:nvSpPr>
          <p:spPr>
            <a:xfrm>
              <a:off x="5037672" y="3193680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ca4nc</a:t>
              </a:r>
              <a:endParaRPr lang="en-US" sz="8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8FDB94-453C-4373-B690-112EC35AC900}"/>
                </a:ext>
              </a:extLst>
            </p:cNvPr>
            <p:cNvSpPr txBox="1"/>
            <p:nvPr/>
          </p:nvSpPr>
          <p:spPr>
            <a:xfrm>
              <a:off x="5037672" y="3410988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ca4nd</a:t>
              </a:r>
              <a:endParaRPr lang="en-US" sz="8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703AB0E-4247-40EB-929F-F10F5FD8B254}"/>
                </a:ext>
              </a:extLst>
            </p:cNvPr>
            <p:cNvSpPr txBox="1"/>
            <p:nvPr/>
          </p:nvSpPr>
          <p:spPr>
            <a:xfrm>
              <a:off x="5037672" y="362829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ca4ne</a:t>
              </a:r>
              <a:endParaRPr lang="en-US" sz="8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C4238A-D742-4641-8F5B-97526975461B}"/>
                </a:ext>
              </a:extLst>
            </p:cNvPr>
            <p:cNvSpPr txBox="1"/>
            <p:nvPr/>
          </p:nvSpPr>
          <p:spPr>
            <a:xfrm>
              <a:off x="5037672" y="3845604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ca4ng</a:t>
              </a:r>
              <a:endParaRPr lang="en-US" sz="8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D835C2B-B93E-4BFF-A4D8-BE17E15C7B41}"/>
                </a:ext>
              </a:extLst>
            </p:cNvPr>
            <p:cNvSpPr txBox="1"/>
            <p:nvPr/>
          </p:nvSpPr>
          <p:spPr>
            <a:xfrm>
              <a:off x="5037672" y="4062912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ca4ng</a:t>
              </a:r>
              <a:endParaRPr lang="en-US" sz="8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F499E34-31A8-460F-A8C6-DC2F5DC20AB1}"/>
                </a:ext>
              </a:extLst>
            </p:cNvPr>
            <p:cNvSpPr txBox="1"/>
            <p:nvPr/>
          </p:nvSpPr>
          <p:spPr>
            <a:xfrm>
              <a:off x="5037672" y="4280220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ca4nh</a:t>
              </a:r>
              <a:endParaRPr lang="en-US" sz="8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6D68EEB-5574-4574-AD3A-6F6CBA2EA7B8}"/>
                </a:ext>
              </a:extLst>
            </p:cNvPr>
            <p:cNvSpPr txBox="1"/>
            <p:nvPr/>
          </p:nvSpPr>
          <p:spPr>
            <a:xfrm>
              <a:off x="5037672" y="4497528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ca4nj</a:t>
              </a:r>
              <a:endParaRPr lang="en-US" sz="8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E4EEBD5-7A4B-4855-837B-3ECA47AC110D}"/>
                </a:ext>
              </a:extLst>
            </p:cNvPr>
            <p:cNvSpPr txBox="1"/>
            <p:nvPr/>
          </p:nvSpPr>
          <p:spPr>
            <a:xfrm>
              <a:off x="5037672" y="471483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ca4nk</a:t>
              </a:r>
              <a:endParaRPr lang="en-US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F2D3546-DB66-4BB4-BEEB-BCECE213F216}"/>
                </a:ext>
              </a:extLst>
            </p:cNvPr>
            <p:cNvSpPr txBox="1"/>
            <p:nvPr/>
          </p:nvSpPr>
          <p:spPr>
            <a:xfrm>
              <a:off x="5037672" y="4932145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ca4nm</a:t>
              </a:r>
              <a:endParaRPr lang="en-US" sz="800" dirty="0"/>
            </a:p>
          </p:txBody>
        </p:sp>
      </p:grpSp>
      <p:grpSp>
        <p:nvGrpSpPr>
          <p:cNvPr id="150" name="all-artiffacts-tagged-attributes">
            <a:extLst>
              <a:ext uri="{FF2B5EF4-FFF2-40B4-BE49-F238E27FC236}">
                <a16:creationId xmlns:a16="http://schemas.microsoft.com/office/drawing/2014/main" id="{90347892-1DFD-4C36-8400-CD7E31A98C1A}"/>
              </a:ext>
            </a:extLst>
          </p:cNvPr>
          <p:cNvGrpSpPr/>
          <p:nvPr/>
        </p:nvGrpSpPr>
        <p:grpSpPr>
          <a:xfrm>
            <a:off x="3451165" y="3189558"/>
            <a:ext cx="229448" cy="2586180"/>
            <a:chOff x="6093542" y="2528234"/>
            <a:chExt cx="229448" cy="2586180"/>
          </a:xfrm>
        </p:grpSpPr>
        <p:pic>
          <p:nvPicPr>
            <p:cNvPr id="108" name="Container Image">
              <a:extLst>
                <a:ext uri="{FF2B5EF4-FFF2-40B4-BE49-F238E27FC236}">
                  <a16:creationId xmlns:a16="http://schemas.microsoft.com/office/drawing/2014/main" id="{B4014ECC-5641-4052-BC63-C91F4C4FC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2528234"/>
              <a:ext cx="229448" cy="229448"/>
            </a:xfrm>
            <a:prstGeom prst="rect">
              <a:avLst/>
            </a:prstGeom>
          </p:spPr>
        </p:pic>
        <p:pic>
          <p:nvPicPr>
            <p:cNvPr id="111" name="Signature">
              <a:extLst>
                <a:ext uri="{FF2B5EF4-FFF2-40B4-BE49-F238E27FC236}">
                  <a16:creationId xmlns:a16="http://schemas.microsoft.com/office/drawing/2014/main" id="{B5E52DDC-309A-474F-9F31-9E2E86443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2816335"/>
              <a:ext cx="139184" cy="139184"/>
            </a:xfrm>
            <a:prstGeom prst="rect">
              <a:avLst/>
            </a:prstGeom>
          </p:spPr>
        </p:pic>
        <p:pic>
          <p:nvPicPr>
            <p:cNvPr id="112" name="Signature">
              <a:extLst>
                <a:ext uri="{FF2B5EF4-FFF2-40B4-BE49-F238E27FC236}">
                  <a16:creationId xmlns:a16="http://schemas.microsoft.com/office/drawing/2014/main" id="{D5AB2CD2-3782-48BA-8CE3-705C298EF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014172"/>
              <a:ext cx="139184" cy="139184"/>
            </a:xfrm>
            <a:prstGeom prst="rect">
              <a:avLst/>
            </a:prstGeom>
          </p:spPr>
        </p:pic>
        <p:pic>
          <p:nvPicPr>
            <p:cNvPr id="113" name="Signature">
              <a:extLst>
                <a:ext uri="{FF2B5EF4-FFF2-40B4-BE49-F238E27FC236}">
                  <a16:creationId xmlns:a16="http://schemas.microsoft.com/office/drawing/2014/main" id="{AE0DFDC7-9B46-42F3-9298-C3727EC23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212009"/>
              <a:ext cx="139184" cy="139184"/>
            </a:xfrm>
            <a:prstGeom prst="rect">
              <a:avLst/>
            </a:prstGeom>
          </p:spPr>
        </p:pic>
        <p:pic>
          <p:nvPicPr>
            <p:cNvPr id="114" name="Container Image">
              <a:extLst>
                <a:ext uri="{FF2B5EF4-FFF2-40B4-BE49-F238E27FC236}">
                  <a16:creationId xmlns:a16="http://schemas.microsoft.com/office/drawing/2014/main" id="{DC6C5AE9-E04F-4472-95DF-73AFA870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3409846"/>
              <a:ext cx="229448" cy="229448"/>
            </a:xfrm>
            <a:prstGeom prst="rect">
              <a:avLst/>
            </a:prstGeom>
          </p:spPr>
        </p:pic>
        <p:pic>
          <p:nvPicPr>
            <p:cNvPr id="115" name="Signature">
              <a:extLst>
                <a:ext uri="{FF2B5EF4-FFF2-40B4-BE49-F238E27FC236}">
                  <a16:creationId xmlns:a16="http://schemas.microsoft.com/office/drawing/2014/main" id="{48C639C4-ACB8-403B-99AA-073650AB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672547"/>
              <a:ext cx="139184" cy="139184"/>
            </a:xfrm>
            <a:prstGeom prst="rect">
              <a:avLst/>
            </a:prstGeom>
          </p:spPr>
        </p:pic>
        <p:pic>
          <p:nvPicPr>
            <p:cNvPr id="116" name="Signature">
              <a:extLst>
                <a:ext uri="{FF2B5EF4-FFF2-40B4-BE49-F238E27FC236}">
                  <a16:creationId xmlns:a16="http://schemas.microsoft.com/office/drawing/2014/main" id="{FCDC19C1-B94B-4475-8BE6-DEFC127F0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895784"/>
              <a:ext cx="139184" cy="139184"/>
            </a:xfrm>
            <a:prstGeom prst="rect">
              <a:avLst/>
            </a:prstGeom>
          </p:spPr>
        </p:pic>
        <p:pic>
          <p:nvPicPr>
            <p:cNvPr id="117" name="Signature">
              <a:extLst>
                <a:ext uri="{FF2B5EF4-FFF2-40B4-BE49-F238E27FC236}">
                  <a16:creationId xmlns:a16="http://schemas.microsoft.com/office/drawing/2014/main" id="{8113CF4B-FDBE-4565-8C26-9B2EBAD63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093621"/>
              <a:ext cx="139184" cy="139184"/>
            </a:xfrm>
            <a:prstGeom prst="rect">
              <a:avLst/>
            </a:prstGeom>
          </p:spPr>
        </p:pic>
        <p:pic>
          <p:nvPicPr>
            <p:cNvPr id="118" name="Container Image">
              <a:extLst>
                <a:ext uri="{FF2B5EF4-FFF2-40B4-BE49-F238E27FC236}">
                  <a16:creationId xmlns:a16="http://schemas.microsoft.com/office/drawing/2014/main" id="{F81E8219-20FC-4152-90C7-AE6B3971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4266058"/>
              <a:ext cx="229448" cy="229448"/>
            </a:xfrm>
            <a:prstGeom prst="rect">
              <a:avLst/>
            </a:prstGeom>
          </p:spPr>
        </p:pic>
        <p:pic>
          <p:nvPicPr>
            <p:cNvPr id="119" name="Signature">
              <a:extLst>
                <a:ext uri="{FF2B5EF4-FFF2-40B4-BE49-F238E27FC236}">
                  <a16:creationId xmlns:a16="http://schemas.microsoft.com/office/drawing/2014/main" id="{FE81D021-EB40-47B4-BE3B-74879BCCC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579559"/>
              <a:ext cx="139184" cy="139184"/>
            </a:xfrm>
            <a:prstGeom prst="rect">
              <a:avLst/>
            </a:prstGeom>
          </p:spPr>
        </p:pic>
        <p:pic>
          <p:nvPicPr>
            <p:cNvPr id="120" name="Signature">
              <a:extLst>
                <a:ext uri="{FF2B5EF4-FFF2-40B4-BE49-F238E27FC236}">
                  <a16:creationId xmlns:a16="http://schemas.microsoft.com/office/drawing/2014/main" id="{E9014C21-62D5-4087-ABB3-EA3A48A1E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777396"/>
              <a:ext cx="139184" cy="139184"/>
            </a:xfrm>
            <a:prstGeom prst="rect">
              <a:avLst/>
            </a:prstGeom>
          </p:spPr>
        </p:pic>
        <p:pic>
          <p:nvPicPr>
            <p:cNvPr id="121" name="Signature">
              <a:extLst>
                <a:ext uri="{FF2B5EF4-FFF2-40B4-BE49-F238E27FC236}">
                  <a16:creationId xmlns:a16="http://schemas.microsoft.com/office/drawing/2014/main" id="{D95DF49A-240C-42C4-9D4D-9930B6F34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975230"/>
              <a:ext cx="139184" cy="139184"/>
            </a:xfrm>
            <a:prstGeom prst="rect">
              <a:avLst/>
            </a:prstGeom>
          </p:spPr>
        </p:pic>
      </p:grpSp>
      <p:grpSp>
        <p:nvGrpSpPr>
          <p:cNvPr id="149" name="artifact-attributes">
            <a:extLst>
              <a:ext uri="{FF2B5EF4-FFF2-40B4-BE49-F238E27FC236}">
                <a16:creationId xmlns:a16="http://schemas.microsoft.com/office/drawing/2014/main" id="{60F6AA5C-7045-4A65-BCB7-53B647E745F8}"/>
              </a:ext>
            </a:extLst>
          </p:cNvPr>
          <p:cNvGrpSpPr/>
          <p:nvPr/>
        </p:nvGrpSpPr>
        <p:grpSpPr>
          <a:xfrm>
            <a:off x="3257028" y="3189389"/>
            <a:ext cx="425446" cy="2623533"/>
            <a:chOff x="4889159" y="2528065"/>
            <a:chExt cx="425446" cy="2623533"/>
          </a:xfrm>
        </p:grpSpPr>
        <p:pic>
          <p:nvPicPr>
            <p:cNvPr id="122" name="Container Image">
              <a:extLst>
                <a:ext uri="{FF2B5EF4-FFF2-40B4-BE49-F238E27FC236}">
                  <a16:creationId xmlns:a16="http://schemas.microsoft.com/office/drawing/2014/main" id="{7893E085-E5FB-4B4A-B4EA-49BAF928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5157" y="2528065"/>
              <a:ext cx="229448" cy="229448"/>
            </a:xfrm>
            <a:prstGeom prst="rect">
              <a:avLst/>
            </a:prstGeom>
          </p:spPr>
        </p:pic>
        <p:pic>
          <p:nvPicPr>
            <p:cNvPr id="123" name="Signature">
              <a:extLst>
                <a:ext uri="{FF2B5EF4-FFF2-40B4-BE49-F238E27FC236}">
                  <a16:creationId xmlns:a16="http://schemas.microsoft.com/office/drawing/2014/main" id="{7C9919F6-C655-47BB-878F-6B86B2956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11544" y="2579177"/>
              <a:ext cx="139184" cy="139184"/>
            </a:xfrm>
            <a:prstGeom prst="rect">
              <a:avLst/>
            </a:prstGeom>
          </p:spPr>
        </p:pic>
        <p:pic>
          <p:nvPicPr>
            <p:cNvPr id="127" name="Container Image">
              <a:extLst>
                <a:ext uri="{FF2B5EF4-FFF2-40B4-BE49-F238E27FC236}">
                  <a16:creationId xmlns:a16="http://schemas.microsoft.com/office/drawing/2014/main" id="{32E594EF-FD53-4BC9-9171-B87015087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3122" y="2745709"/>
              <a:ext cx="229448" cy="229448"/>
            </a:xfrm>
            <a:prstGeom prst="rect">
              <a:avLst/>
            </a:prstGeom>
          </p:spPr>
        </p:pic>
        <p:pic>
          <p:nvPicPr>
            <p:cNvPr id="128" name="Signature">
              <a:extLst>
                <a:ext uri="{FF2B5EF4-FFF2-40B4-BE49-F238E27FC236}">
                  <a16:creationId xmlns:a16="http://schemas.microsoft.com/office/drawing/2014/main" id="{E4E57CC7-45E0-442A-863D-0F4FCD573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9509" y="2796821"/>
              <a:ext cx="139184" cy="139184"/>
            </a:xfrm>
            <a:prstGeom prst="rect">
              <a:avLst/>
            </a:prstGeom>
          </p:spPr>
        </p:pic>
        <p:pic>
          <p:nvPicPr>
            <p:cNvPr id="129" name="Container Image">
              <a:extLst>
                <a:ext uri="{FF2B5EF4-FFF2-40B4-BE49-F238E27FC236}">
                  <a16:creationId xmlns:a16="http://schemas.microsoft.com/office/drawing/2014/main" id="{53260202-37F0-4D23-B221-AA93FD33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1087" y="2963353"/>
              <a:ext cx="229448" cy="229448"/>
            </a:xfrm>
            <a:prstGeom prst="rect">
              <a:avLst/>
            </a:prstGeom>
          </p:spPr>
        </p:pic>
        <p:pic>
          <p:nvPicPr>
            <p:cNvPr id="130" name="Signature">
              <a:extLst>
                <a:ext uri="{FF2B5EF4-FFF2-40B4-BE49-F238E27FC236}">
                  <a16:creationId xmlns:a16="http://schemas.microsoft.com/office/drawing/2014/main" id="{1D55C23B-9D9A-4A2A-8E86-6F8289298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7474" y="3014465"/>
              <a:ext cx="139184" cy="139184"/>
            </a:xfrm>
            <a:prstGeom prst="rect">
              <a:avLst/>
            </a:prstGeom>
          </p:spPr>
        </p:pic>
        <p:pic>
          <p:nvPicPr>
            <p:cNvPr id="131" name="Container Image">
              <a:extLst>
                <a:ext uri="{FF2B5EF4-FFF2-40B4-BE49-F238E27FC236}">
                  <a16:creationId xmlns:a16="http://schemas.microsoft.com/office/drawing/2014/main" id="{3767553E-D5B4-4073-94C8-D808D06F3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9052" y="3180997"/>
              <a:ext cx="229448" cy="229448"/>
            </a:xfrm>
            <a:prstGeom prst="rect">
              <a:avLst/>
            </a:prstGeom>
          </p:spPr>
        </p:pic>
        <p:pic>
          <p:nvPicPr>
            <p:cNvPr id="132" name="Signature">
              <a:extLst>
                <a:ext uri="{FF2B5EF4-FFF2-40B4-BE49-F238E27FC236}">
                  <a16:creationId xmlns:a16="http://schemas.microsoft.com/office/drawing/2014/main" id="{D3775A65-247C-49EE-BBF6-160074AFE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5439" y="3232109"/>
              <a:ext cx="139184" cy="139184"/>
            </a:xfrm>
            <a:prstGeom prst="rect">
              <a:avLst/>
            </a:prstGeom>
          </p:spPr>
        </p:pic>
        <p:pic>
          <p:nvPicPr>
            <p:cNvPr id="133" name="Container Image">
              <a:extLst>
                <a:ext uri="{FF2B5EF4-FFF2-40B4-BE49-F238E27FC236}">
                  <a16:creationId xmlns:a16="http://schemas.microsoft.com/office/drawing/2014/main" id="{06597110-1968-4F80-92C0-F14A5FD57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7017" y="3398641"/>
              <a:ext cx="229448" cy="229448"/>
            </a:xfrm>
            <a:prstGeom prst="rect">
              <a:avLst/>
            </a:prstGeom>
          </p:spPr>
        </p:pic>
        <p:pic>
          <p:nvPicPr>
            <p:cNvPr id="134" name="Signature">
              <a:extLst>
                <a:ext uri="{FF2B5EF4-FFF2-40B4-BE49-F238E27FC236}">
                  <a16:creationId xmlns:a16="http://schemas.microsoft.com/office/drawing/2014/main" id="{F2D44ED3-8099-4EF6-ABC8-A7DAD172F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3404" y="3449753"/>
              <a:ext cx="139184" cy="139184"/>
            </a:xfrm>
            <a:prstGeom prst="rect">
              <a:avLst/>
            </a:prstGeom>
          </p:spPr>
        </p:pic>
        <p:pic>
          <p:nvPicPr>
            <p:cNvPr id="135" name="Container Image">
              <a:extLst>
                <a:ext uri="{FF2B5EF4-FFF2-40B4-BE49-F238E27FC236}">
                  <a16:creationId xmlns:a16="http://schemas.microsoft.com/office/drawing/2014/main" id="{BD8B5F6B-FE81-47A8-B25F-448EFAEAB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4982" y="3616285"/>
              <a:ext cx="229448" cy="229448"/>
            </a:xfrm>
            <a:prstGeom prst="rect">
              <a:avLst/>
            </a:prstGeom>
          </p:spPr>
        </p:pic>
        <p:pic>
          <p:nvPicPr>
            <p:cNvPr id="136" name="Signature">
              <a:extLst>
                <a:ext uri="{FF2B5EF4-FFF2-40B4-BE49-F238E27FC236}">
                  <a16:creationId xmlns:a16="http://schemas.microsoft.com/office/drawing/2014/main" id="{85AE096D-8723-4FD3-A4FD-E3C0C1EF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1369" y="3667397"/>
              <a:ext cx="139184" cy="139184"/>
            </a:xfrm>
            <a:prstGeom prst="rect">
              <a:avLst/>
            </a:prstGeom>
          </p:spPr>
        </p:pic>
        <p:pic>
          <p:nvPicPr>
            <p:cNvPr id="137" name="Container Image">
              <a:extLst>
                <a:ext uri="{FF2B5EF4-FFF2-40B4-BE49-F238E27FC236}">
                  <a16:creationId xmlns:a16="http://schemas.microsoft.com/office/drawing/2014/main" id="{CA0B7CD8-B3D5-4561-97CD-F9549529B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2947" y="3833929"/>
              <a:ext cx="229448" cy="229448"/>
            </a:xfrm>
            <a:prstGeom prst="rect">
              <a:avLst/>
            </a:prstGeom>
          </p:spPr>
        </p:pic>
        <p:pic>
          <p:nvPicPr>
            <p:cNvPr id="138" name="Signature">
              <a:extLst>
                <a:ext uri="{FF2B5EF4-FFF2-40B4-BE49-F238E27FC236}">
                  <a16:creationId xmlns:a16="http://schemas.microsoft.com/office/drawing/2014/main" id="{250C5D7B-7208-4909-84D5-F3E60D026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9334" y="3885041"/>
              <a:ext cx="139184" cy="139184"/>
            </a:xfrm>
            <a:prstGeom prst="rect">
              <a:avLst/>
            </a:prstGeom>
          </p:spPr>
        </p:pic>
        <p:pic>
          <p:nvPicPr>
            <p:cNvPr id="139" name="Container Image">
              <a:extLst>
                <a:ext uri="{FF2B5EF4-FFF2-40B4-BE49-F238E27FC236}">
                  <a16:creationId xmlns:a16="http://schemas.microsoft.com/office/drawing/2014/main" id="{52D11CBD-DC3B-4E66-9E42-68AACDE03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0912" y="4051573"/>
              <a:ext cx="229448" cy="229448"/>
            </a:xfrm>
            <a:prstGeom prst="rect">
              <a:avLst/>
            </a:prstGeom>
          </p:spPr>
        </p:pic>
        <p:pic>
          <p:nvPicPr>
            <p:cNvPr id="140" name="Signature">
              <a:extLst>
                <a:ext uri="{FF2B5EF4-FFF2-40B4-BE49-F238E27FC236}">
                  <a16:creationId xmlns:a16="http://schemas.microsoft.com/office/drawing/2014/main" id="{58A0FA4F-9415-47CC-AD20-985B689B2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7299" y="4102685"/>
              <a:ext cx="139184" cy="139184"/>
            </a:xfrm>
            <a:prstGeom prst="rect">
              <a:avLst/>
            </a:prstGeom>
          </p:spPr>
        </p:pic>
        <p:pic>
          <p:nvPicPr>
            <p:cNvPr id="141" name="Container Image">
              <a:extLst>
                <a:ext uri="{FF2B5EF4-FFF2-40B4-BE49-F238E27FC236}">
                  <a16:creationId xmlns:a16="http://schemas.microsoft.com/office/drawing/2014/main" id="{97740CE8-E61B-4204-852C-4CA689A5B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8877" y="4269217"/>
              <a:ext cx="229448" cy="229448"/>
            </a:xfrm>
            <a:prstGeom prst="rect">
              <a:avLst/>
            </a:prstGeom>
          </p:spPr>
        </p:pic>
        <p:pic>
          <p:nvPicPr>
            <p:cNvPr id="142" name="Signature">
              <a:extLst>
                <a:ext uri="{FF2B5EF4-FFF2-40B4-BE49-F238E27FC236}">
                  <a16:creationId xmlns:a16="http://schemas.microsoft.com/office/drawing/2014/main" id="{ADCC7160-0929-4E05-88A7-8FCEC3B94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5264" y="4320329"/>
              <a:ext cx="139184" cy="139184"/>
            </a:xfrm>
            <a:prstGeom prst="rect">
              <a:avLst/>
            </a:prstGeom>
          </p:spPr>
        </p:pic>
        <p:pic>
          <p:nvPicPr>
            <p:cNvPr id="143" name="Container Image">
              <a:extLst>
                <a:ext uri="{FF2B5EF4-FFF2-40B4-BE49-F238E27FC236}">
                  <a16:creationId xmlns:a16="http://schemas.microsoft.com/office/drawing/2014/main" id="{C9C33733-9AC3-4B0F-852D-82AB55B35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6842" y="4486861"/>
              <a:ext cx="229448" cy="229448"/>
            </a:xfrm>
            <a:prstGeom prst="rect">
              <a:avLst/>
            </a:prstGeom>
          </p:spPr>
        </p:pic>
        <p:pic>
          <p:nvPicPr>
            <p:cNvPr id="144" name="Signature">
              <a:extLst>
                <a:ext uri="{FF2B5EF4-FFF2-40B4-BE49-F238E27FC236}">
                  <a16:creationId xmlns:a16="http://schemas.microsoft.com/office/drawing/2014/main" id="{82E0E1AE-17AC-40CA-8B2A-6C4981C90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3229" y="4537973"/>
              <a:ext cx="139184" cy="139184"/>
            </a:xfrm>
            <a:prstGeom prst="rect">
              <a:avLst/>
            </a:prstGeom>
          </p:spPr>
        </p:pic>
        <p:pic>
          <p:nvPicPr>
            <p:cNvPr id="145" name="Container Image">
              <a:extLst>
                <a:ext uri="{FF2B5EF4-FFF2-40B4-BE49-F238E27FC236}">
                  <a16:creationId xmlns:a16="http://schemas.microsoft.com/office/drawing/2014/main" id="{CAAA6611-6EF9-4EF1-8542-5C815AD6F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4807" y="4704505"/>
              <a:ext cx="229448" cy="229448"/>
            </a:xfrm>
            <a:prstGeom prst="rect">
              <a:avLst/>
            </a:prstGeom>
          </p:spPr>
        </p:pic>
        <p:pic>
          <p:nvPicPr>
            <p:cNvPr id="146" name="Signature">
              <a:extLst>
                <a:ext uri="{FF2B5EF4-FFF2-40B4-BE49-F238E27FC236}">
                  <a16:creationId xmlns:a16="http://schemas.microsoft.com/office/drawing/2014/main" id="{5425E7B1-831B-4A8C-91F2-28F3788D3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1194" y="4755617"/>
              <a:ext cx="139184" cy="139184"/>
            </a:xfrm>
            <a:prstGeom prst="rect">
              <a:avLst/>
            </a:prstGeom>
          </p:spPr>
        </p:pic>
        <p:pic>
          <p:nvPicPr>
            <p:cNvPr id="147" name="Container Image">
              <a:extLst>
                <a:ext uri="{FF2B5EF4-FFF2-40B4-BE49-F238E27FC236}">
                  <a16:creationId xmlns:a16="http://schemas.microsoft.com/office/drawing/2014/main" id="{8E891CCD-E08A-4550-AA55-4C02E5575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2772" y="4922150"/>
              <a:ext cx="229448" cy="229448"/>
            </a:xfrm>
            <a:prstGeom prst="rect">
              <a:avLst/>
            </a:prstGeom>
          </p:spPr>
        </p:pic>
        <p:pic>
          <p:nvPicPr>
            <p:cNvPr id="148" name="Signature">
              <a:extLst>
                <a:ext uri="{FF2B5EF4-FFF2-40B4-BE49-F238E27FC236}">
                  <a16:creationId xmlns:a16="http://schemas.microsoft.com/office/drawing/2014/main" id="{48B4CAC3-D05A-48D4-A11D-40CD199F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89159" y="4973262"/>
              <a:ext cx="139184" cy="139184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120A087-3D81-491F-A714-9D75A8B5C892}"/>
              </a:ext>
            </a:extLst>
          </p:cNvPr>
          <p:cNvGrpSpPr/>
          <p:nvPr/>
        </p:nvGrpSpPr>
        <p:grpSpPr>
          <a:xfrm>
            <a:off x="3121319" y="3223650"/>
            <a:ext cx="157164" cy="156349"/>
            <a:chOff x="10972799" y="2790825"/>
            <a:chExt cx="157164" cy="156349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639830A-58DF-44B2-82C4-106EAD6FB1B5}"/>
                </a:ext>
              </a:extLst>
            </p:cNvPr>
            <p:cNvSpPr txBox="1"/>
            <p:nvPr/>
          </p:nvSpPr>
          <p:spPr>
            <a:xfrm>
              <a:off x="10972799" y="2790825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248AE82-584B-4828-844F-BDE21FF4B26F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B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01FE6C5-EEAD-44FD-B353-504680F5A5D7}"/>
                </a:ext>
              </a:extLst>
            </p:cNvPr>
            <p:cNvSpPr txBox="1"/>
            <p:nvPr/>
          </p:nvSpPr>
          <p:spPr>
            <a:xfrm>
              <a:off x="11032150" y="2832130"/>
              <a:ext cx="92910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o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09FFC54-125D-40E9-9956-3755DEBD6F2E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500" dirty="0"/>
                <a:t>M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8EA8AA8-9F1C-45C0-8A4D-580B31811CC2}"/>
              </a:ext>
            </a:extLst>
          </p:cNvPr>
          <p:cNvGrpSpPr/>
          <p:nvPr/>
        </p:nvGrpSpPr>
        <p:grpSpPr>
          <a:xfrm>
            <a:off x="3128297" y="3436577"/>
            <a:ext cx="157164" cy="156349"/>
            <a:chOff x="10972799" y="2790825"/>
            <a:chExt cx="157164" cy="156349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5E65DA4-A0EC-4B27-86CD-E1F2AF28796A}"/>
                </a:ext>
              </a:extLst>
            </p:cNvPr>
            <p:cNvSpPr txBox="1"/>
            <p:nvPr/>
          </p:nvSpPr>
          <p:spPr>
            <a:xfrm>
              <a:off x="10972799" y="2790825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6FF760C-CF43-473E-A28B-42BC602766B4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652EED3-3E83-4FED-B4C3-4C994995D4F7}"/>
                </a:ext>
              </a:extLst>
            </p:cNvPr>
            <p:cNvSpPr txBox="1"/>
            <p:nvPr/>
          </p:nvSpPr>
          <p:spPr>
            <a:xfrm>
              <a:off x="11032150" y="2832130"/>
              <a:ext cx="92910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o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7751E1C-3B08-41B5-95F7-35BDABD512D1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500" dirty="0"/>
                <a:t>M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0404FDF-9B97-4D3E-82B3-98025C281A68}"/>
              </a:ext>
            </a:extLst>
          </p:cNvPr>
          <p:cNvGrpSpPr/>
          <p:nvPr/>
        </p:nvGrpSpPr>
        <p:grpSpPr>
          <a:xfrm>
            <a:off x="2980200" y="3252017"/>
            <a:ext cx="268359" cy="2525123"/>
            <a:chOff x="2980200" y="3252017"/>
            <a:chExt cx="268359" cy="2525123"/>
          </a:xfrm>
        </p:grpSpPr>
        <p:pic>
          <p:nvPicPr>
            <p:cNvPr id="102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5F2054B4-C6E3-462C-A996-E045ABF110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0" y="3252017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74F7FF1D-6708-4040-BB1A-BC7643BCE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0" y="3469230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4E397D30-2A5F-4438-9613-CF913AC05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3686443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0CC41DBE-A46D-4F0B-B28C-9B389A62C8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3903656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78CBDB36-4A20-4FEC-86D7-FCB055B32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120869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A5B8BEF7-43A1-4E54-A514-02975E050F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338082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6FDC977C-00FC-424B-9817-C932A2215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555295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DEF3ADA8-5B1A-4584-AB68-BED4EA4C6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772508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C2D1A8EC-792C-4BDE-B94A-BE176A18B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989721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5F6F69AC-8919-4728-9558-6F3CA1AF6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206934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2A452BB6-AAB7-4462-BECA-681D370A57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424147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B31849DA-21A9-43C3-9F87-1F58C4B16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641362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469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artifact-border">
            <a:extLst>
              <a:ext uri="{FF2B5EF4-FFF2-40B4-BE49-F238E27FC236}">
                <a16:creationId xmlns:a16="http://schemas.microsoft.com/office/drawing/2014/main" id="{809C5643-B88F-4C13-B3B9-F12EA45E5067}"/>
              </a:ext>
            </a:extLst>
          </p:cNvPr>
          <p:cNvSpPr/>
          <p:nvPr/>
        </p:nvSpPr>
        <p:spPr>
          <a:xfrm>
            <a:off x="9181188" y="2804557"/>
            <a:ext cx="2453678" cy="931785"/>
          </a:xfrm>
          <a:custGeom>
            <a:avLst/>
            <a:gdLst>
              <a:gd name="connsiteX0" fmla="*/ -206 w 2114550"/>
              <a:gd name="connsiteY0" fmla="*/ -72 h 1076325"/>
              <a:gd name="connsiteX1" fmla="*/ 2114344 w 2114550"/>
              <a:gd name="connsiteY1" fmla="*/ -72 h 1076325"/>
              <a:gd name="connsiteX2" fmla="*/ 2114344 w 2114550"/>
              <a:gd name="connsiteY2" fmla="*/ 1076253 h 1076325"/>
              <a:gd name="connsiteX3" fmla="*/ -206 w 2114550"/>
              <a:gd name="connsiteY3" fmla="*/ 1076253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4550" h="1076325">
                <a:moveTo>
                  <a:pt x="-206" y="-72"/>
                </a:moveTo>
                <a:lnTo>
                  <a:pt x="2114344" y="-72"/>
                </a:lnTo>
                <a:lnTo>
                  <a:pt x="2114344" y="1076253"/>
                </a:lnTo>
                <a:lnTo>
                  <a:pt x="-206" y="1076253"/>
                </a:lnTo>
                <a:close/>
              </a:path>
            </a:pathLst>
          </a:custGeom>
          <a:noFill/>
          <a:ln w="12700" cap="flat">
            <a:solidFill>
              <a:srgbClr val="26226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0F726-D44C-46D5-BB69-E3B44601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Artifacts &amp; Reference Artifacts</a:t>
            </a:r>
          </a:p>
        </p:txBody>
      </p:sp>
      <p:sp>
        <p:nvSpPr>
          <p:cNvPr id="3" name="artifact-border">
            <a:extLst>
              <a:ext uri="{FF2B5EF4-FFF2-40B4-BE49-F238E27FC236}">
                <a16:creationId xmlns:a16="http://schemas.microsoft.com/office/drawing/2014/main" id="{449062E5-CB19-4DCE-A6DD-BC0818BFB34F}"/>
              </a:ext>
            </a:extLst>
          </p:cNvPr>
          <p:cNvSpPr/>
          <p:nvPr/>
        </p:nvSpPr>
        <p:spPr>
          <a:xfrm>
            <a:off x="9181187" y="2804557"/>
            <a:ext cx="2453679" cy="2319461"/>
          </a:xfrm>
          <a:custGeom>
            <a:avLst/>
            <a:gdLst>
              <a:gd name="connsiteX0" fmla="*/ -206 w 2114550"/>
              <a:gd name="connsiteY0" fmla="*/ -72 h 1076325"/>
              <a:gd name="connsiteX1" fmla="*/ 2114344 w 2114550"/>
              <a:gd name="connsiteY1" fmla="*/ -72 h 1076325"/>
              <a:gd name="connsiteX2" fmla="*/ 2114344 w 2114550"/>
              <a:gd name="connsiteY2" fmla="*/ 1076253 h 1076325"/>
              <a:gd name="connsiteX3" fmla="*/ -206 w 2114550"/>
              <a:gd name="connsiteY3" fmla="*/ 1076253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4550" h="1076325">
                <a:moveTo>
                  <a:pt x="-206" y="-72"/>
                </a:moveTo>
                <a:lnTo>
                  <a:pt x="2114344" y="-72"/>
                </a:lnTo>
                <a:lnTo>
                  <a:pt x="2114344" y="1076253"/>
                </a:lnTo>
                <a:lnTo>
                  <a:pt x="-206" y="1076253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26226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D3AC26-6CA2-4A73-B3E5-217B829C00A5}"/>
              </a:ext>
            </a:extLst>
          </p:cNvPr>
          <p:cNvGrpSpPr/>
          <p:nvPr/>
        </p:nvGrpSpPr>
        <p:grpSpPr>
          <a:xfrm>
            <a:off x="9084247" y="2736473"/>
            <a:ext cx="2511690" cy="993807"/>
            <a:chOff x="6919893" y="798303"/>
            <a:chExt cx="2511690" cy="993807"/>
          </a:xfrm>
        </p:grpSpPr>
        <p:sp>
          <p:nvSpPr>
            <p:cNvPr id="5" name="artifact-name">
              <a:extLst>
                <a:ext uri="{FF2B5EF4-FFF2-40B4-BE49-F238E27FC236}">
                  <a16:creationId xmlns:a16="http://schemas.microsoft.com/office/drawing/2014/main" id="{56C9A4AF-BBC5-41B3-A12E-E42FE992FCBF}"/>
                </a:ext>
              </a:extLst>
            </p:cNvPr>
            <p:cNvSpPr txBox="1"/>
            <p:nvPr/>
          </p:nvSpPr>
          <p:spPr>
            <a:xfrm>
              <a:off x="7473996" y="819258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net-monitor: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v1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6" name="artifact-mask">
              <a:extLst>
                <a:ext uri="{FF2B5EF4-FFF2-40B4-BE49-F238E27FC236}">
                  <a16:creationId xmlns:a16="http://schemas.microsoft.com/office/drawing/2014/main" id="{479ABD3A-D434-45CC-B41E-C81CA2448621}"/>
                </a:ext>
              </a:extLst>
            </p:cNvPr>
            <p:cNvSpPr/>
            <p:nvPr/>
          </p:nvSpPr>
          <p:spPr>
            <a:xfrm>
              <a:off x="6919893" y="798303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" name="Container Image">
              <a:extLst>
                <a:ext uri="{FF2B5EF4-FFF2-40B4-BE49-F238E27FC236}">
                  <a16:creationId xmlns:a16="http://schemas.microsoft.com/office/drawing/2014/main" id="{F250BCF3-8F78-4878-9E19-C94A0EABB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673" b="15673"/>
            <a:stretch/>
          </p:blipFill>
          <p:spPr>
            <a:xfrm>
              <a:off x="6940697" y="798303"/>
              <a:ext cx="590498" cy="405396"/>
            </a:xfrm>
            <a:prstGeom prst="rect">
              <a:avLst/>
            </a:prstGeom>
          </p:spPr>
        </p:pic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6CF2E412-8562-4CA8-B174-A8BF3878DED5}"/>
                </a:ext>
              </a:extLst>
            </p:cNvPr>
            <p:cNvSpPr/>
            <p:nvPr/>
          </p:nvSpPr>
          <p:spPr>
            <a:xfrm rot="10800000">
              <a:off x="7020886" y="1113334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ig Label">
              <a:extLst>
                <a:ext uri="{FF2B5EF4-FFF2-40B4-BE49-F238E27FC236}">
                  <a16:creationId xmlns:a16="http://schemas.microsoft.com/office/drawing/2014/main" id="{CEE12BAD-64C9-4A81-9EB4-F0F21E595B6E}"/>
                </a:ext>
              </a:extLst>
            </p:cNvPr>
            <p:cNvSpPr txBox="1"/>
            <p:nvPr/>
          </p:nvSpPr>
          <p:spPr>
            <a:xfrm>
              <a:off x="7380125" y="1421024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sp>
          <p:nvSpPr>
            <p:cNvPr id="10" name="Sig Label">
              <a:extLst>
                <a:ext uri="{FF2B5EF4-FFF2-40B4-BE49-F238E27FC236}">
                  <a16:creationId xmlns:a16="http://schemas.microsoft.com/office/drawing/2014/main" id="{2EBE38CF-D434-4E69-802C-66E8F6AA1D35}"/>
                </a:ext>
              </a:extLst>
            </p:cNvPr>
            <p:cNvSpPr txBox="1"/>
            <p:nvPr/>
          </p:nvSpPr>
          <p:spPr>
            <a:xfrm>
              <a:off x="7371935" y="1630527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layer2 (blob)</a:t>
              </a:r>
              <a:endParaRPr lang="en-US" sz="1050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9B74A159-59FC-4414-A62C-BC8AF9752007}"/>
                </a:ext>
              </a:extLst>
            </p:cNvPr>
            <p:cNvCxnSpPr>
              <a:cxnSpLocks/>
              <a:stCxn id="9" idx="1"/>
              <a:endCxn id="7" idx="2"/>
            </p:cNvCxnSpPr>
            <p:nvPr/>
          </p:nvCxnSpPr>
          <p:spPr>
            <a:xfrm rot="10800000">
              <a:off x="7235947" y="1203700"/>
              <a:ext cx="144179" cy="298117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493FEE1D-6051-4D02-92F6-4FCCA1EBA48D}"/>
                </a:ext>
              </a:extLst>
            </p:cNvPr>
            <p:cNvCxnSpPr>
              <a:cxnSpLocks/>
              <a:stCxn id="10" idx="1"/>
              <a:endCxn id="7" idx="2"/>
            </p:cNvCxnSpPr>
            <p:nvPr/>
          </p:nvCxnSpPr>
          <p:spPr>
            <a:xfrm rot="10800000">
              <a:off x="7235947" y="1203699"/>
              <a:ext cx="135989" cy="5076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Sig Label">
              <a:extLst>
                <a:ext uri="{FF2B5EF4-FFF2-40B4-BE49-F238E27FC236}">
                  <a16:creationId xmlns:a16="http://schemas.microsoft.com/office/drawing/2014/main" id="{28429866-346B-44E5-B73D-DBF7F7CA6AA8}"/>
                </a:ext>
              </a:extLst>
            </p:cNvPr>
            <p:cNvSpPr txBox="1"/>
            <p:nvPr/>
          </p:nvSpPr>
          <p:spPr>
            <a:xfrm>
              <a:off x="7371935" y="12205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C3A3A879-29D8-44CD-9F8D-B5F08B529FC1}"/>
                </a:ext>
              </a:extLst>
            </p:cNvPr>
            <p:cNvCxnSpPr>
              <a:cxnSpLocks/>
              <a:stCxn id="13" idx="1"/>
              <a:endCxn id="7" idx="2"/>
            </p:cNvCxnSpPr>
            <p:nvPr/>
          </p:nvCxnSpPr>
          <p:spPr>
            <a:xfrm rot="10800000">
              <a:off x="7235947" y="1203700"/>
              <a:ext cx="135989" cy="976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Signature">
            <a:extLst>
              <a:ext uri="{FF2B5EF4-FFF2-40B4-BE49-F238E27FC236}">
                <a16:creationId xmlns:a16="http://schemas.microsoft.com/office/drawing/2014/main" id="{7581A163-5272-4EA7-8F8A-A94264661E7F}"/>
              </a:ext>
            </a:extLst>
          </p:cNvPr>
          <p:cNvGrpSpPr/>
          <p:nvPr/>
        </p:nvGrpSpPr>
        <p:grpSpPr>
          <a:xfrm>
            <a:off x="9388830" y="3762905"/>
            <a:ext cx="1875237" cy="194559"/>
            <a:chOff x="8954868" y="3473867"/>
            <a:chExt cx="1875237" cy="194559"/>
          </a:xfrm>
        </p:grpSpPr>
        <p:sp>
          <p:nvSpPr>
            <p:cNvPr id="16" name="Sig Label">
              <a:extLst>
                <a:ext uri="{FF2B5EF4-FFF2-40B4-BE49-F238E27FC236}">
                  <a16:creationId xmlns:a16="http://schemas.microsoft.com/office/drawing/2014/main" id="{30FF81D8-B3CD-4E92-B895-5DF20E127F69}"/>
                </a:ext>
              </a:extLst>
            </p:cNvPr>
            <p:cNvSpPr txBox="1"/>
            <p:nvPr/>
          </p:nvSpPr>
          <p:spPr>
            <a:xfrm>
              <a:off x="9190007" y="3490355"/>
              <a:ext cx="1640098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Wabbit Networks </a:t>
              </a:r>
              <a:r>
                <a:rPr lang="en-US" sz="1050" dirty="0"/>
                <a:t>signature</a:t>
              </a:r>
            </a:p>
          </p:txBody>
        </p:sp>
        <p:pic>
          <p:nvPicPr>
            <p:cNvPr id="17" name="Sig-icon">
              <a:extLst>
                <a:ext uri="{FF2B5EF4-FFF2-40B4-BE49-F238E27FC236}">
                  <a16:creationId xmlns:a16="http://schemas.microsoft.com/office/drawing/2014/main" id="{8CBF2F08-7129-4869-8965-48FAA5340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54868" y="3473867"/>
              <a:ext cx="194559" cy="194559"/>
            </a:xfrm>
            <a:prstGeom prst="rect">
              <a:avLst/>
            </a:prstGeom>
          </p:spPr>
        </p:pic>
      </p:grpSp>
      <p:grpSp>
        <p:nvGrpSpPr>
          <p:cNvPr id="18" name="Signature">
            <a:extLst>
              <a:ext uri="{FF2B5EF4-FFF2-40B4-BE49-F238E27FC236}">
                <a16:creationId xmlns:a16="http://schemas.microsoft.com/office/drawing/2014/main" id="{ACDDD5F2-10A5-4CA4-937B-6FF40D94A950}"/>
              </a:ext>
            </a:extLst>
          </p:cNvPr>
          <p:cNvGrpSpPr/>
          <p:nvPr/>
        </p:nvGrpSpPr>
        <p:grpSpPr>
          <a:xfrm>
            <a:off x="9526690" y="4529942"/>
            <a:ext cx="1791471" cy="194559"/>
            <a:chOff x="8954868" y="4137449"/>
            <a:chExt cx="1791471" cy="194559"/>
          </a:xfrm>
        </p:grpSpPr>
        <p:sp>
          <p:nvSpPr>
            <p:cNvPr id="19" name="Sig Label">
              <a:extLst>
                <a:ext uri="{FF2B5EF4-FFF2-40B4-BE49-F238E27FC236}">
                  <a16:creationId xmlns:a16="http://schemas.microsoft.com/office/drawing/2014/main" id="{902B4FA7-433D-466B-AD12-9EF7DA8E32F0}"/>
                </a:ext>
              </a:extLst>
            </p:cNvPr>
            <p:cNvSpPr txBox="1"/>
            <p:nvPr/>
          </p:nvSpPr>
          <p:spPr>
            <a:xfrm>
              <a:off x="9150819" y="4153937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Wabbit Networks </a:t>
              </a:r>
              <a:r>
                <a:rPr lang="en-US" sz="1050" dirty="0"/>
                <a:t>signature</a:t>
              </a:r>
            </a:p>
          </p:txBody>
        </p:sp>
        <p:pic>
          <p:nvPicPr>
            <p:cNvPr id="20" name="Sig-icon">
              <a:extLst>
                <a:ext uri="{FF2B5EF4-FFF2-40B4-BE49-F238E27FC236}">
                  <a16:creationId xmlns:a16="http://schemas.microsoft.com/office/drawing/2014/main" id="{08532C68-F560-4673-B486-D0FE64907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54868" y="4137449"/>
              <a:ext cx="194559" cy="194559"/>
            </a:xfrm>
            <a:prstGeom prst="rect">
              <a:avLst/>
            </a:prstGeom>
          </p:spPr>
        </p:pic>
      </p:grp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1C2AF0-8262-40B6-BDE0-AF1908118EBE}"/>
              </a:ext>
            </a:extLst>
          </p:cNvPr>
          <p:cNvCxnSpPr>
            <a:cxnSpLocks/>
            <a:stCxn id="17" idx="1"/>
            <a:endCxn id="8" idx="0"/>
          </p:cNvCxnSpPr>
          <p:nvPr/>
        </p:nvCxnSpPr>
        <p:spPr>
          <a:xfrm rot="10800000">
            <a:off x="9238008" y="3142485"/>
            <a:ext cx="150822" cy="717701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730106E-5EF2-4DA2-A59C-7CE7C858ABC9}"/>
              </a:ext>
            </a:extLst>
          </p:cNvPr>
          <p:cNvCxnSpPr>
            <a:cxnSpLocks/>
            <a:stCxn id="20" idx="1"/>
            <a:endCxn id="26" idx="2"/>
          </p:cNvCxnSpPr>
          <p:nvPr/>
        </p:nvCxnSpPr>
        <p:spPr>
          <a:xfrm rot="10800000">
            <a:off x="9483954" y="4502190"/>
            <a:ext cx="42737" cy="125032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7920B13-96FA-4B48-82AF-57C880914292}"/>
              </a:ext>
            </a:extLst>
          </p:cNvPr>
          <p:cNvCxnSpPr>
            <a:cxnSpLocks/>
            <a:stCxn id="26" idx="1"/>
            <a:endCxn id="8" idx="0"/>
          </p:cNvCxnSpPr>
          <p:nvPr/>
        </p:nvCxnSpPr>
        <p:spPr>
          <a:xfrm rot="10800000">
            <a:off x="9238008" y="3142484"/>
            <a:ext cx="150822" cy="1289792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0FFD5C-8C48-40E1-BBB8-4B3030831557}"/>
              </a:ext>
            </a:extLst>
          </p:cNvPr>
          <p:cNvGrpSpPr/>
          <p:nvPr/>
        </p:nvGrpSpPr>
        <p:grpSpPr>
          <a:xfrm>
            <a:off x="9388830" y="4351079"/>
            <a:ext cx="1824711" cy="161583"/>
            <a:chOff x="2763314" y="5008472"/>
            <a:chExt cx="1824711" cy="161583"/>
          </a:xfrm>
        </p:grpSpPr>
        <p:sp>
          <p:nvSpPr>
            <p:cNvPr id="25" name="Sig Label">
              <a:extLst>
                <a:ext uri="{FF2B5EF4-FFF2-40B4-BE49-F238E27FC236}">
                  <a16:creationId xmlns:a16="http://schemas.microsoft.com/office/drawing/2014/main" id="{783ABE60-7021-4C8E-9038-360A9AEE1637}"/>
                </a:ext>
              </a:extLst>
            </p:cNvPr>
            <p:cNvSpPr txBox="1"/>
            <p:nvPr/>
          </p:nvSpPr>
          <p:spPr>
            <a:xfrm>
              <a:off x="2992506" y="5008472"/>
              <a:ext cx="159551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err="1"/>
                <a:t>SBoM</a:t>
              </a:r>
              <a:r>
                <a:rPr lang="en-US" sz="1050" b="1" dirty="0"/>
                <a:t> </a:t>
              </a:r>
              <a:r>
                <a:rPr lang="en-US" sz="1050" dirty="0"/>
                <a:t>Document</a:t>
              </a:r>
            </a:p>
          </p:txBody>
        </p:sp>
        <p:pic>
          <p:nvPicPr>
            <p:cNvPr id="26" name="Sig-icon">
              <a:extLst>
                <a:ext uri="{FF2B5EF4-FFF2-40B4-BE49-F238E27FC236}">
                  <a16:creationId xmlns:a16="http://schemas.microsoft.com/office/drawing/2014/main" id="{65F78C0E-62E7-4653-8616-EAC0B5562F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9108" t="18758" b="19203"/>
            <a:stretch/>
          </p:blipFill>
          <p:spPr>
            <a:xfrm>
              <a:off x="2763314" y="5019755"/>
              <a:ext cx="190246" cy="139828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146227-22E4-4D01-AD05-7E1D7EDF0CE7}"/>
              </a:ext>
            </a:extLst>
          </p:cNvPr>
          <p:cNvGrpSpPr/>
          <p:nvPr/>
        </p:nvGrpSpPr>
        <p:grpSpPr>
          <a:xfrm>
            <a:off x="9391299" y="4152347"/>
            <a:ext cx="1824727" cy="194559"/>
            <a:chOff x="7226945" y="2214177"/>
            <a:chExt cx="1824727" cy="194559"/>
          </a:xfrm>
        </p:grpSpPr>
        <p:sp>
          <p:nvSpPr>
            <p:cNvPr id="28" name="Sig Label">
              <a:extLst>
                <a:ext uri="{FF2B5EF4-FFF2-40B4-BE49-F238E27FC236}">
                  <a16:creationId xmlns:a16="http://schemas.microsoft.com/office/drawing/2014/main" id="{FDB317B6-60B2-4DC5-87C9-1C1C1E1FC674}"/>
                </a:ext>
              </a:extLst>
            </p:cNvPr>
            <p:cNvSpPr txBox="1"/>
            <p:nvPr/>
          </p:nvSpPr>
          <p:spPr>
            <a:xfrm>
              <a:off x="7456153" y="2230665"/>
              <a:ext cx="159551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ACME Rockets </a:t>
              </a:r>
              <a:r>
                <a:rPr lang="en-US" sz="1050" dirty="0"/>
                <a:t>signature</a:t>
              </a:r>
            </a:p>
          </p:txBody>
        </p:sp>
        <p:pic>
          <p:nvPicPr>
            <p:cNvPr id="29" name="Sig-icon">
              <a:extLst>
                <a:ext uri="{FF2B5EF4-FFF2-40B4-BE49-F238E27FC236}">
                  <a16:creationId xmlns:a16="http://schemas.microsoft.com/office/drawing/2014/main" id="{763B2CFB-C7E8-4B7A-BFB5-1D8E1D504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26945" y="2214177"/>
              <a:ext cx="194559" cy="194559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081352-994F-427A-90AA-EFC44C439D6E}"/>
              </a:ext>
            </a:extLst>
          </p:cNvPr>
          <p:cNvGrpSpPr/>
          <p:nvPr/>
        </p:nvGrpSpPr>
        <p:grpSpPr>
          <a:xfrm>
            <a:off x="9393577" y="3957238"/>
            <a:ext cx="1824727" cy="194559"/>
            <a:chOff x="7229223" y="2019068"/>
            <a:chExt cx="1824727" cy="194559"/>
          </a:xfrm>
        </p:grpSpPr>
        <p:sp>
          <p:nvSpPr>
            <p:cNvPr id="31" name="Sig Label">
              <a:extLst>
                <a:ext uri="{FF2B5EF4-FFF2-40B4-BE49-F238E27FC236}">
                  <a16:creationId xmlns:a16="http://schemas.microsoft.com/office/drawing/2014/main" id="{A5735178-CEA8-4ECE-BD7E-7E472AF9F40D}"/>
                </a:ext>
              </a:extLst>
            </p:cNvPr>
            <p:cNvSpPr txBox="1"/>
            <p:nvPr/>
          </p:nvSpPr>
          <p:spPr>
            <a:xfrm>
              <a:off x="7458431" y="2035556"/>
              <a:ext cx="159551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Docker </a:t>
              </a:r>
              <a:r>
                <a:rPr lang="en-US" sz="1050" dirty="0"/>
                <a:t>certified signature</a:t>
              </a:r>
            </a:p>
          </p:txBody>
        </p:sp>
        <p:pic>
          <p:nvPicPr>
            <p:cNvPr id="32" name="Sig-icon">
              <a:extLst>
                <a:ext uri="{FF2B5EF4-FFF2-40B4-BE49-F238E27FC236}">
                  <a16:creationId xmlns:a16="http://schemas.microsoft.com/office/drawing/2014/main" id="{18ECA30B-2454-4766-86E0-C1969B2AE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29223" y="2019068"/>
              <a:ext cx="194559" cy="194559"/>
            </a:xfrm>
            <a:prstGeom prst="rect">
              <a:avLst/>
            </a:prstGeom>
          </p:spPr>
        </p:pic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03E2A94-835A-402D-9FDC-22DB914C527C}"/>
              </a:ext>
            </a:extLst>
          </p:cNvPr>
          <p:cNvCxnSpPr>
            <a:cxnSpLocks/>
            <a:stCxn id="29" idx="1"/>
            <a:endCxn id="8" idx="0"/>
          </p:cNvCxnSpPr>
          <p:nvPr/>
        </p:nvCxnSpPr>
        <p:spPr>
          <a:xfrm rot="10800000">
            <a:off x="9238009" y="3142485"/>
            <a:ext cx="153291" cy="1107143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9806A6E-8BC5-4E5A-B8DA-1DC3E548E0BF}"/>
              </a:ext>
            </a:extLst>
          </p:cNvPr>
          <p:cNvCxnSpPr>
            <a:cxnSpLocks/>
            <a:stCxn id="32" idx="1"/>
            <a:endCxn id="8" idx="0"/>
          </p:cNvCxnSpPr>
          <p:nvPr/>
        </p:nvCxnSpPr>
        <p:spPr>
          <a:xfrm rot="10800000">
            <a:off x="9238009" y="3142484"/>
            <a:ext cx="155569" cy="912034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CD993A-3554-4697-926B-E1BC599B3585}"/>
              </a:ext>
            </a:extLst>
          </p:cNvPr>
          <p:cNvGrpSpPr/>
          <p:nvPr/>
        </p:nvGrpSpPr>
        <p:grpSpPr>
          <a:xfrm>
            <a:off x="2875822" y="2028261"/>
            <a:ext cx="2414935" cy="953064"/>
            <a:chOff x="8515042" y="119466"/>
            <a:chExt cx="2414935" cy="953064"/>
          </a:xfrm>
        </p:grpSpPr>
        <p:grpSp>
          <p:nvGrpSpPr>
            <p:cNvPr id="36" name="mysql-container">
              <a:extLst>
                <a:ext uri="{FF2B5EF4-FFF2-40B4-BE49-F238E27FC236}">
                  <a16:creationId xmlns:a16="http://schemas.microsoft.com/office/drawing/2014/main" id="{A388268D-E1CF-4A4A-94C0-930B09A97E6F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41" name="artifact-border">
                <a:extLst>
                  <a:ext uri="{FF2B5EF4-FFF2-40B4-BE49-F238E27FC236}">
                    <a16:creationId xmlns:a16="http://schemas.microsoft.com/office/drawing/2014/main" id="{EB5B864A-E319-477F-AF95-B8D72C2E1903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artifact-border">
                <a:extLst>
                  <a:ext uri="{FF2B5EF4-FFF2-40B4-BE49-F238E27FC236}">
                    <a16:creationId xmlns:a16="http://schemas.microsoft.com/office/drawing/2014/main" id="{F483EE7F-25BC-461F-BA7D-057FB4FC7DA3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artifact-border">
                <a:extLst>
                  <a:ext uri="{FF2B5EF4-FFF2-40B4-BE49-F238E27FC236}">
                    <a16:creationId xmlns:a16="http://schemas.microsoft.com/office/drawing/2014/main" id="{09063E0A-B890-429A-B480-3E537D6D645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44" name="Container Image">
                <a:extLst>
                  <a:ext uri="{FF2B5EF4-FFF2-40B4-BE49-F238E27FC236}">
                    <a16:creationId xmlns:a16="http://schemas.microsoft.com/office/drawing/2014/main" id="{0FE765A9-5F40-4A71-BD7F-2AC99578E4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B3BC699D-E180-45BA-B0F0-CBA4F2BF614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tifact-name">
                <a:extLst>
                  <a:ext uri="{FF2B5EF4-FFF2-40B4-BE49-F238E27FC236}">
                    <a16:creationId xmlns:a16="http://schemas.microsoft.com/office/drawing/2014/main" id="{37574669-D56E-4CA9-8633-036FB0656FA7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37" name="Sig Label">
              <a:extLst>
                <a:ext uri="{FF2B5EF4-FFF2-40B4-BE49-F238E27FC236}">
                  <a16:creationId xmlns:a16="http://schemas.microsoft.com/office/drawing/2014/main" id="{4B289B6F-304B-40C5-B322-69F0F5D148AE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38" name="Sig Label">
              <a:extLst>
                <a:ext uri="{FF2B5EF4-FFF2-40B4-BE49-F238E27FC236}">
                  <a16:creationId xmlns:a16="http://schemas.microsoft.com/office/drawing/2014/main" id="{BF705FF9-1774-45BF-BC58-4197CD7269A2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3342589-2A5A-4065-91B8-6AC15D9E41AB}"/>
                </a:ext>
              </a:extLst>
            </p:cNvPr>
            <p:cNvCxnSpPr>
              <a:cxnSpLocks/>
              <a:stCxn id="37" idx="1"/>
              <a:endCxn id="44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11B6EF27-DE9E-4A09-AFB8-D3C7A2C8C898}"/>
                </a:ext>
              </a:extLst>
            </p:cNvPr>
            <p:cNvCxnSpPr>
              <a:cxnSpLocks/>
              <a:stCxn id="38" idx="1"/>
              <a:endCxn id="44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52B803-9417-4BD1-9CBC-536B9F919B07}"/>
              </a:ext>
            </a:extLst>
          </p:cNvPr>
          <p:cNvGrpSpPr/>
          <p:nvPr/>
        </p:nvGrpSpPr>
        <p:grpSpPr>
          <a:xfrm>
            <a:off x="2827055" y="2965613"/>
            <a:ext cx="2312965" cy="910255"/>
            <a:chOff x="8466275" y="1044639"/>
            <a:chExt cx="2312965" cy="910255"/>
          </a:xfrm>
        </p:grpSpPr>
        <p:grpSp>
          <p:nvGrpSpPr>
            <p:cNvPr id="48" name="mysql-container">
              <a:extLst>
                <a:ext uri="{FF2B5EF4-FFF2-40B4-BE49-F238E27FC236}">
                  <a16:creationId xmlns:a16="http://schemas.microsoft.com/office/drawing/2014/main" id="{2B3BC7D2-995D-4B67-8205-CC85D1B695AB}"/>
                </a:ext>
              </a:extLst>
            </p:cNvPr>
            <p:cNvGrpSpPr/>
            <p:nvPr/>
          </p:nvGrpSpPr>
          <p:grpSpPr>
            <a:xfrm>
              <a:off x="8466275" y="1044639"/>
              <a:ext cx="2312965" cy="910255"/>
              <a:chOff x="8625012" y="2418261"/>
              <a:chExt cx="2312965" cy="910255"/>
            </a:xfrm>
          </p:grpSpPr>
          <p:sp>
            <p:nvSpPr>
              <p:cNvPr id="53" name="artifact-border">
                <a:extLst>
                  <a:ext uri="{FF2B5EF4-FFF2-40B4-BE49-F238E27FC236}">
                    <a16:creationId xmlns:a16="http://schemas.microsoft.com/office/drawing/2014/main" id="{66CF6DFE-E19A-493F-842E-42FD0EB0CF47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54" name="Container Image">
                <a:extLst>
                  <a:ext uri="{FF2B5EF4-FFF2-40B4-BE49-F238E27FC236}">
                    <a16:creationId xmlns:a16="http://schemas.microsoft.com/office/drawing/2014/main" id="{B5EBC821-87BD-4651-A95A-E74763EB24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 l="2663" r="2663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DA59B7B-C0EE-4A1F-90C0-306D3CFCA47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rtifact-name">
                <a:extLst>
                  <a:ext uri="{FF2B5EF4-FFF2-40B4-BE49-F238E27FC236}">
                    <a16:creationId xmlns:a16="http://schemas.microsoft.com/office/drawing/2014/main" id="{3C84405E-CC60-4E93-B481-7F02C45ECE2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endParaRPr lang="en-US" sz="14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</p:grpSp>
        <p:sp>
          <p:nvSpPr>
            <p:cNvPr id="49" name="Sig Label">
              <a:extLst>
                <a:ext uri="{FF2B5EF4-FFF2-40B4-BE49-F238E27FC236}">
                  <a16:creationId xmlns:a16="http://schemas.microsoft.com/office/drawing/2014/main" id="{47101C33-C785-40BA-A2CB-AB420047B9E3}"/>
                </a:ext>
              </a:extLst>
            </p:cNvPr>
            <p:cNvSpPr txBox="1"/>
            <p:nvPr/>
          </p:nvSpPr>
          <p:spPr>
            <a:xfrm>
              <a:off x="8951780" y="1510783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50" name="Sig Label">
              <a:extLst>
                <a:ext uri="{FF2B5EF4-FFF2-40B4-BE49-F238E27FC236}">
                  <a16:creationId xmlns:a16="http://schemas.microsoft.com/office/drawing/2014/main" id="{3D0B07D0-D919-4374-93E9-044C1950BAA3}"/>
                </a:ext>
              </a:extLst>
            </p:cNvPr>
            <p:cNvSpPr txBox="1"/>
            <p:nvPr/>
          </p:nvSpPr>
          <p:spPr>
            <a:xfrm>
              <a:off x="8943590" y="1739336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err="1"/>
                <a:t>SBoM</a:t>
              </a:r>
              <a:r>
                <a:rPr lang="en-US" sz="1050" b="1" dirty="0"/>
                <a:t>-document (blob)</a:t>
              </a:r>
              <a:endParaRPr lang="en-US" sz="1050" dirty="0"/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7B0BE4F-F541-4D21-AA99-7C603C479C62}"/>
                </a:ext>
              </a:extLst>
            </p:cNvPr>
            <p:cNvCxnSpPr>
              <a:cxnSpLocks/>
              <a:stCxn id="49" idx="1"/>
              <a:endCxn id="54" idx="2"/>
            </p:cNvCxnSpPr>
            <p:nvPr/>
          </p:nvCxnSpPr>
          <p:spPr>
            <a:xfrm rot="10800000">
              <a:off x="8657006" y="1426355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8C41438C-261D-4351-B455-C8E16F5261AB}"/>
                </a:ext>
              </a:extLst>
            </p:cNvPr>
            <p:cNvCxnSpPr>
              <a:cxnSpLocks/>
              <a:stCxn id="50" idx="1"/>
              <a:endCxn id="54" idx="2"/>
            </p:cNvCxnSpPr>
            <p:nvPr/>
          </p:nvCxnSpPr>
          <p:spPr>
            <a:xfrm rot="10800000">
              <a:off x="8657006" y="1426356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7BBFED-4013-4B87-8FF7-1D2F42119FF5}"/>
              </a:ext>
            </a:extLst>
          </p:cNvPr>
          <p:cNvGrpSpPr/>
          <p:nvPr/>
        </p:nvGrpSpPr>
        <p:grpSpPr>
          <a:xfrm>
            <a:off x="113719" y="1801351"/>
            <a:ext cx="2511690" cy="1083879"/>
            <a:chOff x="5546190" y="669311"/>
            <a:chExt cx="2511690" cy="1083879"/>
          </a:xfrm>
        </p:grpSpPr>
        <p:sp>
          <p:nvSpPr>
            <p:cNvPr id="58" name="artifact-border">
              <a:extLst>
                <a:ext uri="{FF2B5EF4-FFF2-40B4-BE49-F238E27FC236}">
                  <a16:creationId xmlns:a16="http://schemas.microsoft.com/office/drawing/2014/main" id="{E240943C-D203-475D-932C-9D091D504290}"/>
                </a:ext>
              </a:extLst>
            </p:cNvPr>
            <p:cNvSpPr/>
            <p:nvPr/>
          </p:nvSpPr>
          <p:spPr>
            <a:xfrm>
              <a:off x="5643131" y="737395"/>
              <a:ext cx="2361030" cy="101579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artifact-name">
              <a:extLst>
                <a:ext uri="{FF2B5EF4-FFF2-40B4-BE49-F238E27FC236}">
                  <a16:creationId xmlns:a16="http://schemas.microsoft.com/office/drawing/2014/main" id="{1F3C6C2C-F6B4-4425-86E3-499BB1611F81}"/>
                </a:ext>
              </a:extLst>
            </p:cNvPr>
            <p:cNvSpPr txBox="1"/>
            <p:nvPr/>
          </p:nvSpPr>
          <p:spPr>
            <a:xfrm>
              <a:off x="6100293" y="690266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net-monitor: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v1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60" name="artifact-mask">
              <a:extLst>
                <a:ext uri="{FF2B5EF4-FFF2-40B4-BE49-F238E27FC236}">
                  <a16:creationId xmlns:a16="http://schemas.microsoft.com/office/drawing/2014/main" id="{C50DB455-AD12-4A99-9A50-3B4B999631F1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1" name="Container Image">
              <a:extLst>
                <a:ext uri="{FF2B5EF4-FFF2-40B4-BE49-F238E27FC236}">
                  <a16:creationId xmlns:a16="http://schemas.microsoft.com/office/drawing/2014/main" id="{226456D4-F310-48A0-809F-DC42BD04A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673" b="15673"/>
            <a:stretch/>
          </p:blipFill>
          <p:spPr>
            <a:xfrm>
              <a:off x="5566994" y="669311"/>
              <a:ext cx="590498" cy="405396"/>
            </a:xfrm>
            <a:prstGeom prst="rect">
              <a:avLst/>
            </a:prstGeom>
          </p:spPr>
        </p:pic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93275A7E-F84F-4191-981A-DC9712654A5A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ig Label">
              <a:extLst>
                <a:ext uri="{FF2B5EF4-FFF2-40B4-BE49-F238E27FC236}">
                  <a16:creationId xmlns:a16="http://schemas.microsoft.com/office/drawing/2014/main" id="{9EDFBA93-67E2-46D7-B49A-14F5D583ACFB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sp>
          <p:nvSpPr>
            <p:cNvPr id="64" name="Sig Label">
              <a:extLst>
                <a:ext uri="{FF2B5EF4-FFF2-40B4-BE49-F238E27FC236}">
                  <a16:creationId xmlns:a16="http://schemas.microsoft.com/office/drawing/2014/main" id="{DC07F829-F479-4EC8-A89B-F2EC276366D1}"/>
                </a:ext>
              </a:extLst>
            </p:cNvPr>
            <p:cNvSpPr txBox="1"/>
            <p:nvPr/>
          </p:nvSpPr>
          <p:spPr>
            <a:xfrm>
              <a:off x="5998232" y="1501535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layer2 (blob)</a:t>
              </a:r>
              <a:endParaRPr lang="en-US" sz="1050" dirty="0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C23C785-6475-4311-A768-A177D0B65CCA}"/>
                </a:ext>
              </a:extLst>
            </p:cNvPr>
            <p:cNvCxnSpPr>
              <a:cxnSpLocks/>
              <a:stCxn id="63" idx="1"/>
              <a:endCxn id="61" idx="2"/>
            </p:cNvCxnSpPr>
            <p:nvPr/>
          </p:nvCxnSpPr>
          <p:spPr>
            <a:xfrm rot="10800000">
              <a:off x="5862244" y="1074708"/>
              <a:ext cx="144179" cy="298117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EFC7F689-E09D-4CA9-8313-01C0890CD395}"/>
                </a:ext>
              </a:extLst>
            </p:cNvPr>
            <p:cNvCxnSpPr>
              <a:cxnSpLocks/>
              <a:stCxn id="64" idx="1"/>
              <a:endCxn id="61" idx="2"/>
            </p:cNvCxnSpPr>
            <p:nvPr/>
          </p:nvCxnSpPr>
          <p:spPr>
            <a:xfrm rot="10800000">
              <a:off x="5862244" y="1074707"/>
              <a:ext cx="135989" cy="5076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Sig Label">
              <a:extLst>
                <a:ext uri="{FF2B5EF4-FFF2-40B4-BE49-F238E27FC236}">
                  <a16:creationId xmlns:a16="http://schemas.microsoft.com/office/drawing/2014/main" id="{5B5D1A2D-7E18-462B-829A-4DB2C7251AE7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6867C17-D593-4409-BC38-BAFA1054831F}"/>
                </a:ext>
              </a:extLst>
            </p:cNvPr>
            <p:cNvCxnSpPr>
              <a:cxnSpLocks/>
              <a:stCxn id="67" idx="1"/>
              <a:endCxn id="61" idx="2"/>
            </p:cNvCxnSpPr>
            <p:nvPr/>
          </p:nvCxnSpPr>
          <p:spPr>
            <a:xfrm rot="10800000">
              <a:off x="5862244" y="1074708"/>
              <a:ext cx="135989" cy="976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380D476-ED0C-4245-9329-59528CE1C7CC}"/>
              </a:ext>
            </a:extLst>
          </p:cNvPr>
          <p:cNvGrpSpPr/>
          <p:nvPr/>
        </p:nvGrpSpPr>
        <p:grpSpPr>
          <a:xfrm>
            <a:off x="2830394" y="3955949"/>
            <a:ext cx="2312965" cy="910255"/>
            <a:chOff x="8469614" y="2047154"/>
            <a:chExt cx="2312965" cy="910255"/>
          </a:xfrm>
        </p:grpSpPr>
        <p:grpSp>
          <p:nvGrpSpPr>
            <p:cNvPr id="70" name="mysql-container">
              <a:extLst>
                <a:ext uri="{FF2B5EF4-FFF2-40B4-BE49-F238E27FC236}">
                  <a16:creationId xmlns:a16="http://schemas.microsoft.com/office/drawing/2014/main" id="{FE4F1004-2F1C-4CA0-AC43-D70F9A83948E}"/>
                </a:ext>
              </a:extLst>
            </p:cNvPr>
            <p:cNvGrpSpPr/>
            <p:nvPr/>
          </p:nvGrpSpPr>
          <p:grpSpPr>
            <a:xfrm>
              <a:off x="8469614" y="2047154"/>
              <a:ext cx="2312965" cy="910255"/>
              <a:chOff x="8625012" y="2418261"/>
              <a:chExt cx="2312965" cy="910255"/>
            </a:xfrm>
          </p:grpSpPr>
          <p:sp>
            <p:nvSpPr>
              <p:cNvPr id="75" name="artifact-border">
                <a:extLst>
                  <a:ext uri="{FF2B5EF4-FFF2-40B4-BE49-F238E27FC236}">
                    <a16:creationId xmlns:a16="http://schemas.microsoft.com/office/drawing/2014/main" id="{50999AB2-8013-4668-A449-EE911E498EEB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6" name="Container Image">
                <a:extLst>
                  <a:ext uri="{FF2B5EF4-FFF2-40B4-BE49-F238E27FC236}">
                    <a16:creationId xmlns:a16="http://schemas.microsoft.com/office/drawing/2014/main" id="{2ADFDF13-D984-4C79-999C-3EF445B42B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 l="1196" r="1196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6A22332C-5A4F-4E05-ABD6-DD04F5EA496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rtifact-name">
                <a:extLst>
                  <a:ext uri="{FF2B5EF4-FFF2-40B4-BE49-F238E27FC236}">
                    <a16:creationId xmlns:a16="http://schemas.microsoft.com/office/drawing/2014/main" id="{285DC896-BA27-4CCD-AD83-18CAEF0358D4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YAAT</a:t>
                </a:r>
              </a:p>
            </p:txBody>
          </p:sp>
        </p:grpSp>
        <p:sp>
          <p:nvSpPr>
            <p:cNvPr id="71" name="Sig Label">
              <a:extLst>
                <a:ext uri="{FF2B5EF4-FFF2-40B4-BE49-F238E27FC236}">
                  <a16:creationId xmlns:a16="http://schemas.microsoft.com/office/drawing/2014/main" id="{362C330B-6BE5-4765-A1A8-E2F6E526820A}"/>
                </a:ext>
              </a:extLst>
            </p:cNvPr>
            <p:cNvSpPr txBox="1"/>
            <p:nvPr/>
          </p:nvSpPr>
          <p:spPr>
            <a:xfrm>
              <a:off x="8955119" y="2513298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72" name="Sig Label">
              <a:extLst>
                <a:ext uri="{FF2B5EF4-FFF2-40B4-BE49-F238E27FC236}">
                  <a16:creationId xmlns:a16="http://schemas.microsoft.com/office/drawing/2014/main" id="{B7DE6109-02AA-40DB-A998-670A2D94DD91}"/>
                </a:ext>
              </a:extLst>
            </p:cNvPr>
            <p:cNvSpPr txBox="1"/>
            <p:nvPr/>
          </p:nvSpPr>
          <p:spPr>
            <a:xfrm>
              <a:off x="8946929" y="274185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content (blob)</a:t>
              </a:r>
              <a:endParaRPr lang="en-US" sz="1050" dirty="0"/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6F39624-1FFE-4AAB-9921-B7D058DB72A1}"/>
                </a:ext>
              </a:extLst>
            </p:cNvPr>
            <p:cNvCxnSpPr>
              <a:cxnSpLocks/>
              <a:stCxn id="71" idx="1"/>
              <a:endCxn id="76" idx="2"/>
            </p:cNvCxnSpPr>
            <p:nvPr/>
          </p:nvCxnSpPr>
          <p:spPr>
            <a:xfrm rot="10800000">
              <a:off x="8660345" y="2428870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DE4A23EA-101B-4E84-9268-80742F718618}"/>
                </a:ext>
              </a:extLst>
            </p:cNvPr>
            <p:cNvCxnSpPr>
              <a:cxnSpLocks/>
              <a:stCxn id="72" idx="1"/>
              <a:endCxn id="76" idx="2"/>
            </p:cNvCxnSpPr>
            <p:nvPr/>
          </p:nvCxnSpPr>
          <p:spPr>
            <a:xfrm rot="10800000">
              <a:off x="8660345" y="2428871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A6D37EE-A8EC-4D27-B278-2D906CBAC291}"/>
              </a:ext>
            </a:extLst>
          </p:cNvPr>
          <p:cNvGrpSpPr/>
          <p:nvPr/>
        </p:nvGrpSpPr>
        <p:grpSpPr>
          <a:xfrm>
            <a:off x="5245184" y="3015093"/>
            <a:ext cx="2414935" cy="953064"/>
            <a:chOff x="8515042" y="119466"/>
            <a:chExt cx="2414935" cy="953064"/>
          </a:xfrm>
        </p:grpSpPr>
        <p:grpSp>
          <p:nvGrpSpPr>
            <p:cNvPr id="80" name="mysql-container">
              <a:extLst>
                <a:ext uri="{FF2B5EF4-FFF2-40B4-BE49-F238E27FC236}">
                  <a16:creationId xmlns:a16="http://schemas.microsoft.com/office/drawing/2014/main" id="{5A2342F4-75F4-4AD2-BF40-740A96C68F18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85" name="artifact-border">
                <a:extLst>
                  <a:ext uri="{FF2B5EF4-FFF2-40B4-BE49-F238E27FC236}">
                    <a16:creationId xmlns:a16="http://schemas.microsoft.com/office/drawing/2014/main" id="{FC7D4DFE-FE0D-4ABB-844C-71D06763DA76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artifact-border">
                <a:extLst>
                  <a:ext uri="{FF2B5EF4-FFF2-40B4-BE49-F238E27FC236}">
                    <a16:creationId xmlns:a16="http://schemas.microsoft.com/office/drawing/2014/main" id="{21754954-53C6-4DB3-985A-DB6344B39DA2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BEAD76DF-3A04-4F3F-8185-11B10128ADE3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7D542381-BE42-420E-A59A-A3D96FDF5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B57869C5-1E39-4DE8-9C94-1C7CD3322CD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68EDDBA2-548C-44FC-B3CF-BF59F1EE7EE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81" name="Sig Label">
              <a:extLst>
                <a:ext uri="{FF2B5EF4-FFF2-40B4-BE49-F238E27FC236}">
                  <a16:creationId xmlns:a16="http://schemas.microsoft.com/office/drawing/2014/main" id="{7EDF97D6-7EE5-450E-8EBF-1721FE7E80EF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82" name="Sig Label">
              <a:extLst>
                <a:ext uri="{FF2B5EF4-FFF2-40B4-BE49-F238E27FC236}">
                  <a16:creationId xmlns:a16="http://schemas.microsoft.com/office/drawing/2014/main" id="{EDD7870A-D3D5-446C-B880-79FB59DE1E69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111A1125-6B16-4CEC-B37B-6A2BA8666ECA}"/>
                </a:ext>
              </a:extLst>
            </p:cNvPr>
            <p:cNvCxnSpPr>
              <a:cxnSpLocks/>
              <a:stCxn id="81" idx="1"/>
              <a:endCxn id="88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6B2A56BD-DB16-4022-AEDF-75A0F711B5FB}"/>
                </a:ext>
              </a:extLst>
            </p:cNvPr>
            <p:cNvCxnSpPr>
              <a:cxnSpLocks/>
              <a:stCxn id="82" idx="1"/>
              <a:endCxn id="88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246E08-50B4-40BA-99C8-03967F0F11DE}"/>
              </a:ext>
            </a:extLst>
          </p:cNvPr>
          <p:cNvGrpSpPr/>
          <p:nvPr/>
        </p:nvGrpSpPr>
        <p:grpSpPr>
          <a:xfrm>
            <a:off x="5244082" y="4020122"/>
            <a:ext cx="2414935" cy="953064"/>
            <a:chOff x="8515042" y="119466"/>
            <a:chExt cx="2414935" cy="953064"/>
          </a:xfrm>
        </p:grpSpPr>
        <p:grpSp>
          <p:nvGrpSpPr>
            <p:cNvPr id="92" name="mysql-container">
              <a:extLst>
                <a:ext uri="{FF2B5EF4-FFF2-40B4-BE49-F238E27FC236}">
                  <a16:creationId xmlns:a16="http://schemas.microsoft.com/office/drawing/2014/main" id="{6FA73119-DEBF-4F14-9319-9ECA8B26D9D7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22570975-6163-4FE0-BF2E-25DC863D7F42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artifact-border">
                <a:extLst>
                  <a:ext uri="{FF2B5EF4-FFF2-40B4-BE49-F238E27FC236}">
                    <a16:creationId xmlns:a16="http://schemas.microsoft.com/office/drawing/2014/main" id="{DD13748C-FD3D-4B4D-9D2C-7E4786E623BD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artifact-border">
                <a:extLst>
                  <a:ext uri="{FF2B5EF4-FFF2-40B4-BE49-F238E27FC236}">
                    <a16:creationId xmlns:a16="http://schemas.microsoft.com/office/drawing/2014/main" id="{822ED51F-2BBB-4518-99A6-5D67F1CEAD6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00" name="Container Image">
                <a:extLst>
                  <a:ext uri="{FF2B5EF4-FFF2-40B4-BE49-F238E27FC236}">
                    <a16:creationId xmlns:a16="http://schemas.microsoft.com/office/drawing/2014/main" id="{F164CB01-D881-48BE-AB81-C1DCF1D6B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49FB4110-D4B3-4F13-9FE4-C3623F23F51A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tifact-name">
                <a:extLst>
                  <a:ext uri="{FF2B5EF4-FFF2-40B4-BE49-F238E27FC236}">
                    <a16:creationId xmlns:a16="http://schemas.microsoft.com/office/drawing/2014/main" id="{40A7CBDD-9B09-40C1-A175-AA90B1911993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93" name="Sig Label">
              <a:extLst>
                <a:ext uri="{FF2B5EF4-FFF2-40B4-BE49-F238E27FC236}">
                  <a16:creationId xmlns:a16="http://schemas.microsoft.com/office/drawing/2014/main" id="{C2EF8CD0-ECBE-491B-8821-5DDA201F3DC3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94" name="Sig Label">
              <a:extLst>
                <a:ext uri="{FF2B5EF4-FFF2-40B4-BE49-F238E27FC236}">
                  <a16:creationId xmlns:a16="http://schemas.microsoft.com/office/drawing/2014/main" id="{992E3A0B-B1FC-4B39-A518-661E9203F0ED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5E38EB8-B97A-4821-B625-B28E7DD2FA88}"/>
                </a:ext>
              </a:extLst>
            </p:cNvPr>
            <p:cNvCxnSpPr>
              <a:cxnSpLocks/>
              <a:stCxn id="93" idx="1"/>
              <a:endCxn id="100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29F7CD7-446B-4ED7-A754-4968C3278267}"/>
                </a:ext>
              </a:extLst>
            </p:cNvPr>
            <p:cNvCxnSpPr>
              <a:cxnSpLocks/>
              <a:stCxn id="94" idx="1"/>
              <a:endCxn id="100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Signature">
            <a:extLst>
              <a:ext uri="{FF2B5EF4-FFF2-40B4-BE49-F238E27FC236}">
                <a16:creationId xmlns:a16="http://schemas.microsoft.com/office/drawing/2014/main" id="{1821CCC4-7284-4432-A0EB-E342A63750B7}"/>
              </a:ext>
            </a:extLst>
          </p:cNvPr>
          <p:cNvGrpSpPr/>
          <p:nvPr/>
        </p:nvGrpSpPr>
        <p:grpSpPr>
          <a:xfrm>
            <a:off x="9843396" y="4904034"/>
            <a:ext cx="1791471" cy="194559"/>
            <a:chOff x="8954868" y="4137449"/>
            <a:chExt cx="1791471" cy="194559"/>
          </a:xfrm>
        </p:grpSpPr>
        <p:sp>
          <p:nvSpPr>
            <p:cNvPr id="104" name="Sig Label">
              <a:extLst>
                <a:ext uri="{FF2B5EF4-FFF2-40B4-BE49-F238E27FC236}">
                  <a16:creationId xmlns:a16="http://schemas.microsoft.com/office/drawing/2014/main" id="{6678511A-1770-4758-9B7B-CEF1A4253702}"/>
                </a:ext>
              </a:extLst>
            </p:cNvPr>
            <p:cNvSpPr txBox="1"/>
            <p:nvPr/>
          </p:nvSpPr>
          <p:spPr>
            <a:xfrm>
              <a:off x="9150819" y="4153937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Wabbit Networks </a:t>
              </a:r>
              <a:r>
                <a:rPr lang="en-US" sz="1050" dirty="0"/>
                <a:t>signature</a:t>
              </a:r>
            </a:p>
          </p:txBody>
        </p:sp>
        <p:pic>
          <p:nvPicPr>
            <p:cNvPr id="105" name="Sig-icon">
              <a:extLst>
                <a:ext uri="{FF2B5EF4-FFF2-40B4-BE49-F238E27FC236}">
                  <a16:creationId xmlns:a16="http://schemas.microsoft.com/office/drawing/2014/main" id="{C2FE0C64-4B8C-4EE7-8F39-DBE5C86BD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54868" y="4137449"/>
              <a:ext cx="194559" cy="194559"/>
            </a:xfrm>
            <a:prstGeom prst="rect">
              <a:avLst/>
            </a:prstGeom>
          </p:spPr>
        </p:pic>
      </p:grp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AEB3CF79-5D09-413E-8293-EC7E0429B627}"/>
              </a:ext>
            </a:extLst>
          </p:cNvPr>
          <p:cNvCxnSpPr>
            <a:cxnSpLocks/>
            <a:stCxn id="105" idx="1"/>
            <a:endCxn id="110" idx="2"/>
          </p:cNvCxnSpPr>
          <p:nvPr/>
        </p:nvCxnSpPr>
        <p:spPr>
          <a:xfrm rot="10800000">
            <a:off x="9800660" y="4876282"/>
            <a:ext cx="42737" cy="125032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AD482A0D-238D-45C6-938B-00358CFA7554}"/>
              </a:ext>
            </a:extLst>
          </p:cNvPr>
          <p:cNvCxnSpPr>
            <a:cxnSpLocks/>
            <a:stCxn id="110" idx="1"/>
            <a:endCxn id="26" idx="2"/>
          </p:cNvCxnSpPr>
          <p:nvPr/>
        </p:nvCxnSpPr>
        <p:spPr>
          <a:xfrm rot="10800000">
            <a:off x="9483954" y="4502190"/>
            <a:ext cx="221583" cy="304178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A0F0D2D-F64F-44F5-BD06-BE84E897ADB5}"/>
              </a:ext>
            </a:extLst>
          </p:cNvPr>
          <p:cNvGrpSpPr/>
          <p:nvPr/>
        </p:nvGrpSpPr>
        <p:grpSpPr>
          <a:xfrm>
            <a:off x="9705536" y="4725171"/>
            <a:ext cx="1824711" cy="161583"/>
            <a:chOff x="2763314" y="5008472"/>
            <a:chExt cx="1824711" cy="161583"/>
          </a:xfrm>
        </p:grpSpPr>
        <p:sp>
          <p:nvSpPr>
            <p:cNvPr id="109" name="Sig Label">
              <a:extLst>
                <a:ext uri="{FF2B5EF4-FFF2-40B4-BE49-F238E27FC236}">
                  <a16:creationId xmlns:a16="http://schemas.microsoft.com/office/drawing/2014/main" id="{2C05C51C-4A69-4C13-929B-CAAC4111D72B}"/>
                </a:ext>
              </a:extLst>
            </p:cNvPr>
            <p:cNvSpPr txBox="1"/>
            <p:nvPr/>
          </p:nvSpPr>
          <p:spPr>
            <a:xfrm>
              <a:off x="2992506" y="5008472"/>
              <a:ext cx="159551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YAAT</a:t>
              </a:r>
              <a:endParaRPr lang="en-US" sz="1050" dirty="0"/>
            </a:p>
          </p:txBody>
        </p:sp>
        <p:pic>
          <p:nvPicPr>
            <p:cNvPr id="110" name="Sig-icon">
              <a:extLst>
                <a:ext uri="{FF2B5EF4-FFF2-40B4-BE49-F238E27FC236}">
                  <a16:creationId xmlns:a16="http://schemas.microsoft.com/office/drawing/2014/main" id="{DB28C8F4-7536-4F6A-B1B2-18D53A683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9108" t="18758" b="19203"/>
            <a:stretch/>
          </p:blipFill>
          <p:spPr>
            <a:xfrm>
              <a:off x="2763314" y="5019755"/>
              <a:ext cx="190246" cy="139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961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1" grpId="1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Single Corner Snipped 65">
            <a:extLst>
              <a:ext uri="{FF2B5EF4-FFF2-40B4-BE49-F238E27FC236}">
                <a16:creationId xmlns:a16="http://schemas.microsoft.com/office/drawing/2014/main" id="{0CB923B9-DFE5-44D2-BAB9-AC14016166C4}"/>
              </a:ext>
            </a:extLst>
          </p:cNvPr>
          <p:cNvSpPr/>
          <p:nvPr/>
        </p:nvSpPr>
        <p:spPr>
          <a:xfrm>
            <a:off x="6278881" y="1271451"/>
            <a:ext cx="5687034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OCI Artifact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oci.artifact.manifest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artifactType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cncf.notary.v2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"application/vnd.cncf.notary.config.v2+json"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"sha256:bd698aa18aa02a2f083292b944813aef7845c336b8ad"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b="1" dirty="0">
                <a:solidFill>
                  <a:srgbClr val="0451A5"/>
                </a:solidFill>
                <a:latin typeface="Consolas" panose="020B0609020204030204" pitchFamily="49" charset="0"/>
              </a:rPr>
              <a:t>blobs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tar+gzip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"sha256:9a1a13172ed974323f7c35153e3127e640e45ef0aa"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b="1" dirty="0">
                <a:solidFill>
                  <a:srgbClr val="0451A5"/>
                </a:solidFill>
                <a:latin typeface="Consolas" panose="020B0609020204030204" pitchFamily="49" charset="0"/>
              </a:rPr>
              <a:t>manifests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"sha256:10b995d6204131069af3e4f00dc1d3758d5...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806646" cy="1325563"/>
          </a:xfrm>
        </p:spPr>
        <p:txBody>
          <a:bodyPr/>
          <a:lstStyle/>
          <a:p>
            <a:r>
              <a:rPr lang="en-US" dirty="0"/>
              <a:t>Comparing OCI Image &amp; Artifact Manifest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C412A2-D802-4A25-AF5C-996967345D38}"/>
              </a:ext>
            </a:extLst>
          </p:cNvPr>
          <p:cNvSpPr/>
          <p:nvPr/>
        </p:nvSpPr>
        <p:spPr>
          <a:xfrm>
            <a:off x="6409901" y="2408789"/>
            <a:ext cx="4696249" cy="1882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BF584-AA80-49B1-81E7-6AC3F1C455A9}"/>
              </a:ext>
            </a:extLst>
          </p:cNvPr>
          <p:cNvSpPr/>
          <p:nvPr/>
        </p:nvSpPr>
        <p:spPr>
          <a:xfrm>
            <a:off x="6409900" y="2591539"/>
            <a:ext cx="3635800" cy="1882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10550-DFED-4388-BC8A-D08795CB129D}"/>
              </a:ext>
            </a:extLst>
          </p:cNvPr>
          <p:cNvSpPr/>
          <p:nvPr/>
        </p:nvSpPr>
        <p:spPr>
          <a:xfrm>
            <a:off x="6409899" y="3540782"/>
            <a:ext cx="4858991" cy="8004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8AE83A-D0DF-40AD-89AA-B47CD7E90B49}"/>
              </a:ext>
            </a:extLst>
          </p:cNvPr>
          <p:cNvSpPr/>
          <p:nvPr/>
        </p:nvSpPr>
        <p:spPr>
          <a:xfrm>
            <a:off x="6409899" y="4471812"/>
            <a:ext cx="4858991" cy="101458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0BCD6FF-78F2-4948-9FB3-D54ACDDD881E}"/>
              </a:ext>
            </a:extLst>
          </p:cNvPr>
          <p:cNvSpPr/>
          <p:nvPr/>
        </p:nvSpPr>
        <p:spPr>
          <a:xfrm>
            <a:off x="365757" y="1282403"/>
            <a:ext cx="5643155" cy="1067615"/>
          </a:xfrm>
          <a:prstGeom prst="wedgeRectCallout">
            <a:avLst>
              <a:gd name="adj1" fmla="val 56520"/>
              <a:gd name="adj2" fmla="val 55159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+ New Manifest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Differentiates from </a:t>
            </a:r>
            <a:br>
              <a:rPr lang="en-US" sz="2000" dirty="0"/>
            </a:br>
            <a:r>
              <a:rPr lang="en-US" sz="2000" b="1" dirty="0"/>
              <a:t>	</a:t>
            </a:r>
            <a:r>
              <a:rPr lang="en-US" sz="2000" dirty="0" err="1">
                <a:latin typeface="Consolas" panose="020B0609020204030204" pitchFamily="49" charset="0"/>
              </a:rPr>
              <a:t>image.manifest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/>
              <a:t>&amp; </a:t>
            </a:r>
            <a:r>
              <a:rPr lang="en-US" sz="2000" dirty="0" err="1">
                <a:latin typeface="Consolas" panose="020B0609020204030204" pitchFamily="49" charset="0"/>
              </a:rPr>
              <a:t>image.index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F509701-0D5A-4EB4-8C22-38D9626CC906}"/>
              </a:ext>
            </a:extLst>
          </p:cNvPr>
          <p:cNvSpPr/>
          <p:nvPr/>
        </p:nvSpPr>
        <p:spPr>
          <a:xfrm>
            <a:off x="365757" y="2408789"/>
            <a:ext cx="5643155" cy="1067615"/>
          </a:xfrm>
          <a:prstGeom prst="wedgeRectCallout">
            <a:avLst>
              <a:gd name="adj1" fmla="val 57195"/>
              <a:gd name="adj2" fmla="val -21925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+ </a:t>
            </a:r>
            <a:r>
              <a:rPr lang="en-US" sz="2000" b="1" dirty="0" err="1"/>
              <a:t>artifactType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Formalizes the type of artifact (Notary, </a:t>
            </a:r>
            <a:r>
              <a:rPr lang="en-US" dirty="0" err="1"/>
              <a:t>SBoM</a:t>
            </a:r>
            <a:r>
              <a:rPr lang="en-US" dirty="0"/>
              <a:t>, Helm, CNAB, </a:t>
            </a:r>
            <a:r>
              <a:rPr lang="en-US" dirty="0" err="1"/>
              <a:t>Nydus</a:t>
            </a:r>
            <a:r>
              <a:rPr lang="en-US" dirty="0"/>
              <a:t>) from the </a:t>
            </a:r>
            <a:r>
              <a:rPr lang="en-US" dirty="0" err="1">
                <a:latin typeface="Consolas" panose="020B0609020204030204" pitchFamily="49" charset="0"/>
              </a:rPr>
              <a:t>config.mediaType</a:t>
            </a:r>
            <a:endParaRPr lang="en-US" dirty="0"/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7E69495-658A-41D0-B92B-5652D3A45F34}"/>
              </a:ext>
            </a:extLst>
          </p:cNvPr>
          <p:cNvSpPr/>
          <p:nvPr/>
        </p:nvSpPr>
        <p:spPr>
          <a:xfrm>
            <a:off x="369589" y="3535176"/>
            <a:ext cx="5643155" cy="747264"/>
          </a:xfrm>
          <a:prstGeom prst="wedgeRectCallout">
            <a:avLst>
              <a:gd name="adj1" fmla="val 59355"/>
              <a:gd name="adj2" fmla="val -41196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~ blobs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Renamed </a:t>
            </a:r>
            <a:r>
              <a:rPr lang="en-US" dirty="0">
                <a:latin typeface="Consolas" panose="020B0609020204030204" pitchFamily="49" charset="0"/>
              </a:rPr>
              <a:t>layers </a:t>
            </a:r>
            <a:r>
              <a:rPr lang="en-US" b="1" dirty="0"/>
              <a:t>to </a:t>
            </a:r>
            <a:r>
              <a:rPr lang="en-US" dirty="0">
                <a:latin typeface="Consolas" panose="020B0609020204030204" pitchFamily="49" charset="0"/>
              </a:rPr>
              <a:t>blobs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C16C4FB-A6AC-46E4-94BF-1B03646F6879}"/>
              </a:ext>
            </a:extLst>
          </p:cNvPr>
          <p:cNvSpPr/>
          <p:nvPr/>
        </p:nvSpPr>
        <p:spPr>
          <a:xfrm>
            <a:off x="365757" y="4341212"/>
            <a:ext cx="5643155" cy="979680"/>
          </a:xfrm>
          <a:prstGeom prst="wedgeRectCallout">
            <a:avLst>
              <a:gd name="adj1" fmla="val 58950"/>
              <a:gd name="adj2" fmla="val -16723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+ manifests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References to existing manifests, already in the registry. 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13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2" grpId="0" animBg="1"/>
      <p:bldP spid="5" grpId="0" animBg="1"/>
      <p:bldP spid="7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B931BC2-8160-4F75-B34C-40F857CA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OCI Artifacts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04027-583B-4202-9658-9311E1BDA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And why do you care?</a:t>
            </a:r>
          </a:p>
        </p:txBody>
      </p:sp>
    </p:spTree>
    <p:extLst>
      <p:ext uri="{BB962C8B-B14F-4D97-AF65-F5344CB8AC3E}">
        <p14:creationId xmlns:p14="http://schemas.microsoft.com/office/powerpoint/2010/main" val="308310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Single Corner Snipped 65">
            <a:extLst>
              <a:ext uri="{FF2B5EF4-FFF2-40B4-BE49-F238E27FC236}">
                <a16:creationId xmlns:a16="http://schemas.microsoft.com/office/drawing/2014/main" id="{0CB923B9-DFE5-44D2-BAB9-AC14016166C4}"/>
              </a:ext>
            </a:extLst>
          </p:cNvPr>
          <p:cNvSpPr/>
          <p:nvPr/>
        </p:nvSpPr>
        <p:spPr>
          <a:xfrm>
            <a:off x="6278881" y="1271451"/>
            <a:ext cx="5687034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lvl="0"/>
            <a:r>
              <a:rPr lang="en-US" sz="2800" b="1" dirty="0">
                <a:solidFill>
                  <a:srgbClr val="000000"/>
                </a:solidFill>
              </a:rPr>
              <a:t>OCI Artifact Manifest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oci.artifact.manifest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artifactType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cncf.notary.v2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"application/vnd.cncf.notary.config.v2+json"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"sha256:bd698aa18aa02a2f083292b944813aef7845c336b8ad"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b="1" dirty="0">
                <a:solidFill>
                  <a:srgbClr val="0451A5"/>
                </a:solidFill>
                <a:latin typeface="Consolas" panose="020B0609020204030204" pitchFamily="49" charset="0"/>
              </a:rPr>
              <a:t>blobs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tar+gzip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"sha256:9a1a13172ed974323f7c35153e3127e640e45ef0aa"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b="1" dirty="0">
                <a:solidFill>
                  <a:srgbClr val="0451A5"/>
                </a:solidFill>
                <a:latin typeface="Consolas" panose="020B0609020204030204" pitchFamily="49" charset="0"/>
              </a:rPr>
              <a:t>manifests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"sha256:10b995d6204131069af3e4f00dc1d3758d5...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OCI Image &amp; Artifact Manifest</a:t>
            </a: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67AC7740-893D-4EF4-BD57-88DE2C082455}"/>
              </a:ext>
            </a:extLst>
          </p:cNvPr>
          <p:cNvSpPr/>
          <p:nvPr/>
        </p:nvSpPr>
        <p:spPr>
          <a:xfrm>
            <a:off x="343954" y="1271451"/>
            <a:ext cx="5813005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OCI Image Manifest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schemaVersion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image.manifest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.v1+json"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"config"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"application/vnd.oci.image.config.v1+json"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"sha256:bd698aa18aa02a2f083292b944813aef7845c336b8ad"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16078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"layers"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"sha256:9a1a13172ed974323f7c35153e3127e640e45ef0aa"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23133155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"sha256:5094d5d656a95c6aa92a65db2947d7ce0c1a394"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226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661074B-B20C-4C54-A441-0FCE7CF744F5}"/>
              </a:ext>
            </a:extLst>
          </p:cNvPr>
          <p:cNvSpPr/>
          <p:nvPr/>
        </p:nvSpPr>
        <p:spPr>
          <a:xfrm>
            <a:off x="5859009" y="2229398"/>
            <a:ext cx="541791" cy="541791"/>
          </a:xfrm>
          <a:prstGeom prst="ellipse">
            <a:avLst/>
          </a:prstGeom>
          <a:solidFill>
            <a:srgbClr val="2622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/>
              <a:t>+1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BA7064-7D2C-43AD-A7C9-D6A1C69C5F66}"/>
              </a:ext>
            </a:extLst>
          </p:cNvPr>
          <p:cNvSpPr/>
          <p:nvPr/>
        </p:nvSpPr>
        <p:spPr>
          <a:xfrm>
            <a:off x="5863365" y="3373323"/>
            <a:ext cx="541791" cy="541791"/>
          </a:xfrm>
          <a:prstGeom prst="ellipse">
            <a:avLst/>
          </a:prstGeom>
          <a:solidFill>
            <a:srgbClr val="2622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/>
              <a:t>~2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709548-4B97-4031-8D2D-D5C423C628D8}"/>
              </a:ext>
            </a:extLst>
          </p:cNvPr>
          <p:cNvSpPr/>
          <p:nvPr/>
        </p:nvSpPr>
        <p:spPr>
          <a:xfrm>
            <a:off x="5867721" y="4360496"/>
            <a:ext cx="541791" cy="541791"/>
          </a:xfrm>
          <a:prstGeom prst="ellipse">
            <a:avLst/>
          </a:prstGeom>
          <a:solidFill>
            <a:srgbClr val="2622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/>
              <a:t>+3</a:t>
            </a:r>
          </a:p>
        </p:txBody>
      </p:sp>
    </p:spTree>
    <p:extLst>
      <p:ext uri="{BB962C8B-B14F-4D97-AF65-F5344CB8AC3E}">
        <p14:creationId xmlns:p14="http://schemas.microsoft.com/office/powerpoint/2010/main" val="152726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3714388B-7712-4151-BCBB-21F25BF9D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57" y="1207594"/>
            <a:ext cx="6561851" cy="2134487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59A59B10-9D94-4C5B-8BF0-95928DCE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54E31B9-72DD-4DE4-B3E3-4395530BE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8738192-1FEA-49E1-BFF3-6D1C324A5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3C51644-0F34-453B-92B8-9FF33932E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ADB9AB8-2EB4-4B5E-9A1E-84F2E44D9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5F439B0-E080-4B01-85AF-D226A85BA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DEC643B-AA3F-4913-B411-1458BCEF2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4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28C1197-5F6D-46B7-B893-5BA6DA80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5257801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 Time</a:t>
            </a:r>
            <a:endParaRPr lang="en-US" sz="7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E2A0-FA78-4C4B-B159-FEDFA095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Target e2e experience for Notary v2</a:t>
            </a:r>
          </a:p>
        </p:txBody>
      </p:sp>
    </p:spTree>
    <p:extLst>
      <p:ext uri="{BB962C8B-B14F-4D97-AF65-F5344CB8AC3E}">
        <p14:creationId xmlns:p14="http://schemas.microsoft.com/office/powerpoint/2010/main" val="8511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93DAD9-2EC4-4749-B583-FE23F306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Reference Artifacts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E43BF-CF10-4E5E-AC66-602A952BC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do you find linked artifacts?</a:t>
            </a:r>
          </a:p>
          <a:p>
            <a:pPr lvl="1"/>
            <a:r>
              <a:rPr lang="en-US" dirty="0"/>
              <a:t>OCI Artifacts Links </a:t>
            </a:r>
            <a:r>
              <a:rPr lang="en-US" i="1" dirty="0"/>
              <a:t>API proposal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/v2/_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/{repository}/manifests/{digest}/links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What additional artifacts are related to </a:t>
            </a:r>
            <a:r>
              <a:rPr lang="en-US" b="1" dirty="0">
                <a:latin typeface="Consolas" panose="020B0609020204030204" pitchFamily="49" charset="0"/>
              </a:rPr>
              <a:t>net-monitor:v1</a:t>
            </a:r>
          </a:p>
          <a:p>
            <a:pPr lvl="1"/>
            <a:r>
              <a:rPr lang="en-US" dirty="0"/>
              <a:t>Convert the tag to a digest:</a:t>
            </a:r>
          </a:p>
          <a:p>
            <a:pPr marL="914400" lvl="2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curl -v -H 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"Accept: application/vnd.docker.distribution.manifest.v2+json"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\</a:t>
            </a:r>
          </a:p>
          <a:p>
            <a:pPr marL="914400" lvl="2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registry.wabbit-networks.io/v2/net-monitor/manifests/v1 2&gt;&amp;1 | \</a:t>
            </a:r>
          </a:p>
          <a:p>
            <a:pPr marL="914400" lvl="2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grep -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'Docker-Content-Digest:'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 \</a:t>
            </a:r>
          </a:p>
          <a:p>
            <a:pPr marL="914400" lvl="2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awk 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'{print $3}'</a:t>
            </a:r>
            <a:b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  <a:p>
            <a:pPr lvl="1"/>
            <a:r>
              <a:rPr lang="en-US" dirty="0"/>
              <a:t>Query list of linked artifacts </a:t>
            </a:r>
            <a:r>
              <a:rPr lang="en-US" i="1" baseline="30000" dirty="0"/>
              <a:t>(not yet implemented)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curl –k registry.wabbit-networks.io/v2/_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/net-monitor/manifests/{digest}/links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Possible </a:t>
            </a:r>
            <a:r>
              <a:rPr lang="en-US" dirty="0" err="1"/>
              <a:t>FIlters</a:t>
            </a:r>
            <a:r>
              <a:rPr lang="en-US" dirty="0"/>
              <a:t> </a:t>
            </a:r>
            <a:r>
              <a:rPr lang="en-US" i="1" baseline="30000" dirty="0"/>
              <a:t>(not yet implemented)</a:t>
            </a:r>
            <a:endParaRPr lang="en-US" dirty="0"/>
          </a:p>
          <a:p>
            <a:pPr marL="914400" lvl="2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artifactType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=application/vnd.oci.notary.v2.config+json</a:t>
            </a:r>
          </a:p>
          <a:p>
            <a:pPr marL="0" indent="0"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238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6C8C-9C52-4BDA-86A0-9186BF83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for 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82F2E-D49B-4521-BDF5-72E537FE6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OCI registries can support new artifact types</a:t>
            </a:r>
          </a:p>
          <a:p>
            <a:r>
              <a:rPr lang="en-US" dirty="0"/>
              <a:t>Leverage What Exists – focus on </a:t>
            </a:r>
            <a:r>
              <a:rPr lang="en-US" b="1" dirty="0"/>
              <a:t>Your Thing</a:t>
            </a:r>
            <a:endParaRPr lang="en-US" dirty="0"/>
          </a:p>
          <a:p>
            <a:r>
              <a:rPr lang="en-US" dirty="0"/>
              <a:t>Declare a new </a:t>
            </a:r>
            <a:r>
              <a:rPr lang="en-US" b="1" dirty="0" err="1">
                <a:latin typeface="Consolas" panose="020B0609020204030204" pitchFamily="49" charset="0"/>
              </a:rPr>
              <a:t>mediaType</a:t>
            </a:r>
            <a:r>
              <a:rPr lang="en-US" dirty="0"/>
              <a:t> to uniquely identify </a:t>
            </a:r>
            <a:r>
              <a:rPr lang="en-US" b="1" dirty="0"/>
              <a:t>Your Thing</a:t>
            </a:r>
          </a:p>
          <a:p>
            <a:r>
              <a:rPr lang="en-US" dirty="0"/>
              <a:t>Register artifact </a:t>
            </a:r>
            <a:r>
              <a:rPr lang="en-US" b="1" dirty="0" err="1">
                <a:latin typeface="Consolas" panose="020B0609020204030204" pitchFamily="49" charset="0"/>
              </a:rPr>
              <a:t>mediaTypes</a:t>
            </a:r>
            <a:r>
              <a:rPr lang="en-US" dirty="0"/>
              <a:t> with IANA.org</a:t>
            </a:r>
          </a:p>
          <a:p>
            <a:endParaRPr lang="en-US" dirty="0"/>
          </a:p>
          <a:p>
            <a:r>
              <a:rPr lang="en-US" dirty="0"/>
              <a:t>ORAS library available to ease development, but not required</a:t>
            </a:r>
          </a:p>
          <a:p>
            <a:r>
              <a:rPr lang="en-US" dirty="0"/>
              <a:t>Follow best practices for image tagging</a:t>
            </a:r>
          </a:p>
          <a:p>
            <a:pPr lvl="1"/>
            <a:r>
              <a:rPr lang="en-US" sz="2200" dirty="0" err="1">
                <a:hlinkClick r:id="rId2"/>
              </a:rPr>
              <a:t>stevelasker.blog</a:t>
            </a:r>
            <a:r>
              <a:rPr lang="en-US" sz="2200" dirty="0">
                <a:hlinkClick r:id="rId2"/>
              </a:rPr>
              <a:t>/docker-tagging-best-practices-for-tagging-and-versioning-docker-images</a:t>
            </a:r>
            <a:endParaRPr lang="en-US" sz="2200" dirty="0"/>
          </a:p>
          <a:p>
            <a:r>
              <a:rPr lang="en-US" b="1" dirty="0" err="1">
                <a:latin typeface="Consolas" panose="020B0609020204030204" pitchFamily="49" charset="0"/>
              </a:rPr>
              <a:t>oci.artifact.manifest</a:t>
            </a:r>
            <a:r>
              <a:rPr lang="en-US" dirty="0"/>
              <a:t> – </a:t>
            </a:r>
            <a:r>
              <a:rPr lang="en-US" i="1" dirty="0"/>
              <a:t>work in progress</a:t>
            </a:r>
          </a:p>
          <a:p>
            <a:pPr lvl="1"/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opencontainers</a:t>
            </a:r>
            <a:r>
              <a:rPr lang="en-US" dirty="0">
                <a:hlinkClick r:id="rId3"/>
              </a:rPr>
              <a:t>/artifacts/pull/29</a:t>
            </a:r>
            <a:r>
              <a:rPr lang="en-US" dirty="0"/>
              <a:t> </a:t>
            </a:r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9218" name="Picture 2" descr="See the source image">
            <a:extLst>
              <a:ext uri="{FF2B5EF4-FFF2-40B4-BE49-F238E27FC236}">
                <a16:creationId xmlns:a16="http://schemas.microsoft.com/office/drawing/2014/main" id="{637EC6F7-00B9-4888-A093-6933CFD32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4000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11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FAFB-A144-4F70-9E45-6DA3F52C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Involved with OCI Artifact Registries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8D06-31D0-4E8E-B2FB-1A890252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342"/>
            <a:ext cx="11262360" cy="4351338"/>
          </a:xfrm>
        </p:spPr>
        <p:txBody>
          <a:bodyPr/>
          <a:lstStyle/>
          <a:p>
            <a:r>
              <a:rPr lang="en-US" dirty="0"/>
              <a:t>OCI Artifacts: </a:t>
            </a:r>
            <a:r>
              <a:rPr lang="en-US" dirty="0">
                <a:hlinkClick r:id="rId2"/>
              </a:rPr>
              <a:t>github.com/</a:t>
            </a:r>
            <a:r>
              <a:rPr lang="en-US" dirty="0" err="1">
                <a:hlinkClick r:id="rId2"/>
              </a:rPr>
              <a:t>opencontainers</a:t>
            </a:r>
            <a:r>
              <a:rPr lang="en-US" dirty="0">
                <a:hlinkClick r:id="rId2"/>
              </a:rPr>
              <a:t>/artifacts</a:t>
            </a:r>
            <a:r>
              <a:rPr lang="en-US" dirty="0"/>
              <a:t> </a:t>
            </a:r>
          </a:p>
          <a:p>
            <a:r>
              <a:rPr lang="en-US" dirty="0"/>
              <a:t>ORAS: </a:t>
            </a:r>
            <a:r>
              <a:rPr lang="en-US" dirty="0" err="1">
                <a:hlinkClick r:id="rId3"/>
              </a:rPr>
              <a:t>github</a:t>
            </a:r>
            <a:r>
              <a:rPr lang="en-US" dirty="0">
                <a:hlinkClick r:id="rId3"/>
              </a:rPr>
              <a:t>/com/</a:t>
            </a:r>
            <a:r>
              <a:rPr lang="en-US" dirty="0" err="1">
                <a:hlinkClick r:id="rId3"/>
              </a:rPr>
              <a:t>deislabs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oras</a:t>
            </a:r>
            <a:endParaRPr lang="en-US" dirty="0"/>
          </a:p>
          <a:p>
            <a:r>
              <a:rPr lang="en-US" dirty="0"/>
              <a:t>Notary v2: </a:t>
            </a:r>
            <a:r>
              <a:rPr lang="en-US" dirty="0">
                <a:hlinkClick r:id="rId4"/>
              </a:rPr>
              <a:t>github.com/</a:t>
            </a:r>
            <a:r>
              <a:rPr lang="en-US" dirty="0" err="1">
                <a:hlinkClick r:id="rId4"/>
              </a:rPr>
              <a:t>notaryproject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notaryproject</a:t>
            </a:r>
            <a:r>
              <a:rPr lang="en-US" dirty="0"/>
              <a:t> </a:t>
            </a:r>
          </a:p>
          <a:p>
            <a:r>
              <a:rPr lang="en-US" dirty="0"/>
              <a:t>Getting Started: </a:t>
            </a:r>
            <a:r>
              <a:rPr lang="en-US" sz="2400" dirty="0" err="1">
                <a:hlinkClick r:id="rId5"/>
              </a:rPr>
              <a:t>stevelasker.blog</a:t>
            </a:r>
            <a:r>
              <a:rPr lang="en-US" sz="2400" dirty="0">
                <a:hlinkClick r:id="rId5"/>
              </a:rPr>
              <a:t>/authoring-</a:t>
            </a:r>
            <a:r>
              <a:rPr lang="en-US" sz="2400" dirty="0" err="1">
                <a:hlinkClick r:id="rId5"/>
              </a:rPr>
              <a:t>oci</a:t>
            </a:r>
            <a:r>
              <a:rPr lang="en-US" sz="2400" dirty="0">
                <a:hlinkClick r:id="rId5"/>
              </a:rPr>
              <a:t>-registry-artifacts-quick-guide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Getting Started in Azure: </a:t>
            </a:r>
            <a:r>
              <a:rPr lang="en-US" sz="2000" dirty="0">
                <a:hlinkClick r:id="rId6"/>
              </a:rPr>
              <a:t>aka.ms/acr/artifacts</a:t>
            </a:r>
            <a:r>
              <a:rPr lang="en-US" sz="2000" dirty="0"/>
              <a:t> </a:t>
            </a:r>
          </a:p>
          <a:p>
            <a:r>
              <a:rPr lang="en-US" dirty="0"/>
              <a:t>Slack:  </a:t>
            </a:r>
            <a:r>
              <a:rPr lang="en-US" dirty="0">
                <a:hlinkClick r:id="rId7"/>
              </a:rPr>
              <a:t>opencontainers.slack.com</a:t>
            </a:r>
            <a:r>
              <a:rPr lang="en-US" dirty="0"/>
              <a:t>  #artifact-registry</a:t>
            </a:r>
          </a:p>
          <a:p>
            <a:pPr lvl="1"/>
            <a:r>
              <a:rPr lang="en-US" dirty="0"/>
              <a:t>To Join: </a:t>
            </a:r>
            <a:r>
              <a:rPr lang="en-US" dirty="0">
                <a:hlinkClick r:id="rId8"/>
              </a:rPr>
              <a:t>chat.opencontainers.org/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5359D2-A924-4789-8773-2CCC07952BF7}"/>
              </a:ext>
            </a:extLst>
          </p:cNvPr>
          <p:cNvSpPr/>
          <p:nvPr/>
        </p:nvSpPr>
        <p:spPr>
          <a:xfrm>
            <a:off x="838200" y="2825234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935F3-BECD-485B-93FB-F5C69A271773}"/>
              </a:ext>
            </a:extLst>
          </p:cNvPr>
          <p:cNvSpPr txBox="1"/>
          <p:nvPr/>
        </p:nvSpPr>
        <p:spPr>
          <a:xfrm>
            <a:off x="247434" y="5013044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9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10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11"/>
              </a:rPr>
              <a:t>github.com/</a:t>
            </a:r>
            <a:r>
              <a:rPr lang="en-US" sz="1400" dirty="0" err="1">
                <a:hlinkClick r:id="rId11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12"/>
              </a:rPr>
              <a:t>github.com/</a:t>
            </a:r>
            <a:r>
              <a:rPr lang="en-US" sz="1400" dirty="0" err="1">
                <a:hlinkClick r:id="rId12"/>
              </a:rPr>
              <a:t>SteveLasker</a:t>
            </a:r>
            <a:r>
              <a:rPr lang="en-US" sz="1400" dirty="0">
                <a:hlinkClick r:id="rId12"/>
              </a:rPr>
              <a:t>/presentations</a:t>
            </a:r>
            <a:endParaRPr lang="en-US" sz="1400" dirty="0"/>
          </a:p>
        </p:txBody>
      </p:sp>
      <p:pic>
        <p:nvPicPr>
          <p:cNvPr id="12" name="Picture 2" descr="Image result for blog logo">
            <a:extLst>
              <a:ext uri="{FF2B5EF4-FFF2-40B4-BE49-F238E27FC236}">
                <a16:creationId xmlns:a16="http://schemas.microsoft.com/office/drawing/2014/main" id="{3D127C5F-B3C3-4D26-A666-ACFDD5866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91440" y="6231879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witter logo">
            <a:extLst>
              <a:ext uri="{FF2B5EF4-FFF2-40B4-BE49-F238E27FC236}">
                <a16:creationId xmlns:a16="http://schemas.microsoft.com/office/drawing/2014/main" id="{9F28CAC8-315B-4C2B-A750-197653AC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7" y="5982786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32F1B45-7212-41C8-BB17-BF8B6729DD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81" y="6422705"/>
            <a:ext cx="106505" cy="106505"/>
          </a:xfrm>
          <a:prstGeom prst="rect">
            <a:avLst/>
          </a:prstGeom>
        </p:spPr>
      </p:pic>
      <p:pic>
        <p:nvPicPr>
          <p:cNvPr id="15" name="Picture 6" descr="Image result for email logo">
            <a:extLst>
              <a:ext uri="{FF2B5EF4-FFF2-40B4-BE49-F238E27FC236}">
                <a16:creationId xmlns:a16="http://schemas.microsoft.com/office/drawing/2014/main" id="{5FD1DAC4-0C8D-454C-A66A-2EF7B4ED8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149537" y="5786973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446855-5139-476F-9EAB-791188F0D6FE}"/>
              </a:ext>
            </a:extLst>
          </p:cNvPr>
          <p:cNvSpPr txBox="1"/>
          <p:nvPr/>
        </p:nvSpPr>
        <p:spPr>
          <a:xfrm>
            <a:off x="8516725" y="491301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8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BD9CB-AF88-4708-B433-FA7FD9A3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Registries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CB5CB9-712F-4CD3-8795-872CB063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09" y="1825625"/>
            <a:ext cx="10515600" cy="4351338"/>
          </a:xfrm>
        </p:spPr>
        <p:txBody>
          <a:bodyPr/>
          <a:lstStyle/>
          <a:p>
            <a:r>
              <a:rPr lang="en-US" dirty="0"/>
              <a:t>Production resources, fed through dev output</a:t>
            </a:r>
          </a:p>
          <a:p>
            <a:pPr lvl="1"/>
            <a:r>
              <a:rPr lang="en-US" dirty="0"/>
              <a:t>High availability – critical production asset</a:t>
            </a:r>
          </a:p>
          <a:p>
            <a:pPr lvl="1"/>
            <a:r>
              <a:rPr lang="en-US" dirty="0"/>
              <a:t>High performance – thousands of nodes and users concurrently interacting</a:t>
            </a:r>
          </a:p>
          <a:p>
            <a:pPr lvl="1"/>
            <a:r>
              <a:rPr lang="en-US" dirty="0"/>
              <a:t>Production security – </a:t>
            </a:r>
            <a:r>
              <a:rPr lang="en-US" sz="1200" dirty="0"/>
              <a:t>Auth &amp; RBAC, Firewalls, </a:t>
            </a:r>
            <a:r>
              <a:rPr lang="en-US" sz="1200" dirty="0" err="1"/>
              <a:t>VNets</a:t>
            </a:r>
            <a:r>
              <a:rPr lang="en-US" sz="1200" dirty="0"/>
              <a:t>, Policy, Scanning, Audit Logs, Content Management, Double Encryption at rest, </a:t>
            </a:r>
          </a:p>
          <a:p>
            <a:r>
              <a:rPr lang="en-US" dirty="0"/>
              <a:t>Ubiquitous – </a:t>
            </a:r>
            <a:r>
              <a:rPr lang="en-US" sz="1800" dirty="0"/>
              <a:t>Every major cloud has one, on-prem, integrated into </a:t>
            </a:r>
            <a:r>
              <a:rPr lang="en-US" sz="1800" dirty="0" err="1"/>
              <a:t>devops</a:t>
            </a:r>
            <a:r>
              <a:rPr lang="en-US" sz="1800" dirty="0"/>
              <a:t> and production workflows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8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7476-F388-49E8-BE83-EDC15F10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Storage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89E-1122-446A-A495-515CB6E80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What will you use? </a:t>
            </a:r>
          </a:p>
          <a:p>
            <a:pPr lvl="1"/>
            <a:r>
              <a:rPr lang="en-US" dirty="0"/>
              <a:t>Will it integrate with the rest of “the platform”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How do you prevent hacks, DOS attacks, abuse?</a:t>
            </a:r>
          </a:p>
          <a:p>
            <a:r>
              <a:rPr lang="en-US" dirty="0"/>
              <a:t>Costs</a:t>
            </a:r>
          </a:p>
          <a:p>
            <a:pPr lvl="1"/>
            <a:r>
              <a:rPr lang="en-US" dirty="0"/>
              <a:t>Will you justify the costs to run the YASS? </a:t>
            </a:r>
          </a:p>
          <a:p>
            <a:pPr lvl="1"/>
            <a:r>
              <a:rPr lang="en-US" dirty="0"/>
              <a:t>Will you charge, offer for free- your YASS? </a:t>
            </a:r>
          </a:p>
          <a:p>
            <a:r>
              <a:rPr lang="en-US" dirty="0"/>
              <a:t>Multiple clouds?</a:t>
            </a:r>
          </a:p>
          <a:p>
            <a:pPr lvl="1"/>
            <a:r>
              <a:rPr lang="en-US" dirty="0"/>
              <a:t>Will other cloud vendors host this YASS for you?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318DF1-A448-47B6-9837-F527C8D48772}"/>
              </a:ext>
            </a:extLst>
          </p:cNvPr>
          <p:cNvSpPr/>
          <p:nvPr/>
        </p:nvSpPr>
        <p:spPr>
          <a:xfrm rot="508507">
            <a:off x="9336125" y="2196367"/>
            <a:ext cx="2528596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Compliance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156C01-9057-474B-A9DF-BBB493883CA6}"/>
              </a:ext>
            </a:extLst>
          </p:cNvPr>
          <p:cNvSpPr/>
          <p:nvPr/>
        </p:nvSpPr>
        <p:spPr>
          <a:xfrm>
            <a:off x="5249639" y="1529377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Courier New" panose="02070309020205020404" pitchFamily="49" charset="0"/>
                <a:ea typeface="Anonymice Powerline" panose="02060609030202000504" pitchFamily="49" charset="0"/>
                <a:cs typeface="Courier New" panose="02070309020205020404" pitchFamily="49" charset="0"/>
              </a:rPr>
              <a:t>Documentation?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B42716-5538-47E5-8604-5319EC5FB32A}"/>
              </a:ext>
            </a:extLst>
          </p:cNvPr>
          <p:cNvSpPr/>
          <p:nvPr/>
        </p:nvSpPr>
        <p:spPr>
          <a:xfrm rot="21105334">
            <a:off x="8788494" y="5530937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  <a:t>Regional</a:t>
            </a:r>
            <a:b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</a:br>
            <a: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  <a:t>Replication?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BE440B-013F-499C-BE5F-B73ED0B13B7A}"/>
              </a:ext>
            </a:extLst>
          </p:cNvPr>
          <p:cNvSpPr/>
          <p:nvPr/>
        </p:nvSpPr>
        <p:spPr>
          <a:xfrm rot="278885">
            <a:off x="8593476" y="617358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latin typeface="Fira Mono for Powerline" panose="020B0509050000020004" pitchFamily="49" charset="0"/>
                <a:ea typeface="Fira Mono for Powerline" panose="020B0509050000020004" pitchFamily="49" charset="0"/>
                <a:cs typeface="Hack" panose="020B0609030202020204" pitchFamily="50" charset="0"/>
              </a:rPr>
              <a:t>VNET &amp; Firewall Rules?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207F48-A383-4843-B8D2-2E18FEC28EBA}"/>
              </a:ext>
            </a:extLst>
          </p:cNvPr>
          <p:cNvSpPr/>
          <p:nvPr/>
        </p:nvSpPr>
        <p:spPr>
          <a:xfrm rot="21297654">
            <a:off x="5628715" y="5957388"/>
            <a:ext cx="2528596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Script MT Bold" panose="03040602040607080904" pitchFamily="66" charset="0"/>
                <a:ea typeface="Anonymice Powerline" panose="02060609030202000504" pitchFamily="49" charset="0"/>
              </a:rPr>
              <a:t>Signing?</a:t>
            </a:r>
          </a:p>
        </p:txBody>
      </p:sp>
      <p:sp>
        <p:nvSpPr>
          <p:cNvPr id="11" name="REST API">
            <a:extLst>
              <a:ext uri="{FF2B5EF4-FFF2-40B4-BE49-F238E27FC236}">
                <a16:creationId xmlns:a16="http://schemas.microsoft.com/office/drawing/2014/main" id="{DB962FB3-D7D0-4CC5-99A4-9DAC6DAF909A}"/>
              </a:ext>
            </a:extLst>
          </p:cNvPr>
          <p:cNvSpPr/>
          <p:nvPr/>
        </p:nvSpPr>
        <p:spPr>
          <a:xfrm>
            <a:off x="8867085" y="352057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12" name="Authentication">
            <a:extLst>
              <a:ext uri="{FF2B5EF4-FFF2-40B4-BE49-F238E27FC236}">
                <a16:creationId xmlns:a16="http://schemas.microsoft.com/office/drawing/2014/main" id="{09886D28-43D1-4274-A473-EF1F6C6FF4F8}"/>
              </a:ext>
            </a:extLst>
          </p:cNvPr>
          <p:cNvGrpSpPr/>
          <p:nvPr/>
        </p:nvGrpSpPr>
        <p:grpSpPr>
          <a:xfrm>
            <a:off x="9532597" y="3890079"/>
            <a:ext cx="857250" cy="739009"/>
            <a:chOff x="4314167" y="3606147"/>
            <a:chExt cx="857250" cy="739009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9791625C-B11B-4594-8CC8-3CCE26B96976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2" descr="See the source image">
              <a:extLst>
                <a:ext uri="{FF2B5EF4-FFF2-40B4-BE49-F238E27FC236}">
                  <a16:creationId xmlns:a16="http://schemas.microsoft.com/office/drawing/2014/main" id="{C890F153-BEE9-495D-8399-C69915E55D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Storage">
            <a:extLst>
              <a:ext uri="{FF2B5EF4-FFF2-40B4-BE49-F238E27FC236}">
                <a16:creationId xmlns:a16="http://schemas.microsoft.com/office/drawing/2014/main" id="{B946FA57-4131-4F1D-9F51-10B7BCB221CD}"/>
              </a:ext>
            </a:extLst>
          </p:cNvPr>
          <p:cNvGrpSpPr/>
          <p:nvPr/>
        </p:nvGrpSpPr>
        <p:grpSpPr>
          <a:xfrm>
            <a:off x="8860800" y="4259583"/>
            <a:ext cx="857250" cy="739009"/>
            <a:chOff x="3377802" y="4632193"/>
            <a:chExt cx="857250" cy="739009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0B47A606-6F9C-4C19-98F3-FF34DCECC348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742B392-11F8-4149-93C5-0571D72BA1A2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C221C5-E20F-4A95-8024-FFF01130F666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2" descr="See the source image">
                <a:extLst>
                  <a:ext uri="{FF2B5EF4-FFF2-40B4-BE49-F238E27FC236}">
                    <a16:creationId xmlns:a16="http://schemas.microsoft.com/office/drawing/2014/main" id="{5152D551-70C8-4C23-8E01-423D4B8C65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" name="Cache">
            <a:extLst>
              <a:ext uri="{FF2B5EF4-FFF2-40B4-BE49-F238E27FC236}">
                <a16:creationId xmlns:a16="http://schemas.microsoft.com/office/drawing/2014/main" id="{2E9895B8-2CE9-447C-B772-822D36719958}"/>
              </a:ext>
            </a:extLst>
          </p:cNvPr>
          <p:cNvGrpSpPr/>
          <p:nvPr/>
        </p:nvGrpSpPr>
        <p:grpSpPr>
          <a:xfrm>
            <a:off x="9527777" y="3141584"/>
            <a:ext cx="857250" cy="739009"/>
            <a:chOff x="8740377" y="4194722"/>
            <a:chExt cx="857250" cy="739009"/>
          </a:xfrm>
        </p:grpSpPr>
        <p:sp>
          <p:nvSpPr>
            <p:cNvPr id="21" name="REST API">
              <a:extLst>
                <a:ext uri="{FF2B5EF4-FFF2-40B4-BE49-F238E27FC236}">
                  <a16:creationId xmlns:a16="http://schemas.microsoft.com/office/drawing/2014/main" id="{AAB2606A-7A81-413A-A8AE-638CB7AF32ED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>
              <a:extLst>
                <a:ext uri="{FF2B5EF4-FFF2-40B4-BE49-F238E27FC236}">
                  <a16:creationId xmlns:a16="http://schemas.microsoft.com/office/drawing/2014/main" id="{EFEB0F4A-B384-4C2C-8A18-B980A53FA224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grpSp>
        <p:nvGrpSpPr>
          <p:cNvPr id="23" name="Support">
            <a:extLst>
              <a:ext uri="{FF2B5EF4-FFF2-40B4-BE49-F238E27FC236}">
                <a16:creationId xmlns:a16="http://schemas.microsoft.com/office/drawing/2014/main" id="{BACE5001-4D87-4C48-B146-FCEB1A25A2C4}"/>
              </a:ext>
            </a:extLst>
          </p:cNvPr>
          <p:cNvGrpSpPr/>
          <p:nvPr/>
        </p:nvGrpSpPr>
        <p:grpSpPr>
          <a:xfrm>
            <a:off x="9526312" y="4629084"/>
            <a:ext cx="857250" cy="739009"/>
            <a:chOff x="7644775" y="5284382"/>
            <a:chExt cx="857250" cy="739009"/>
          </a:xfrm>
        </p:grpSpPr>
        <p:sp>
          <p:nvSpPr>
            <p:cNvPr id="24" name="REST API">
              <a:extLst>
                <a:ext uri="{FF2B5EF4-FFF2-40B4-BE49-F238E27FC236}">
                  <a16:creationId xmlns:a16="http://schemas.microsoft.com/office/drawing/2014/main" id="{B26D86C0-1299-4205-B96A-D9C7CF1508A8}"/>
                </a:ext>
              </a:extLst>
            </p:cNvPr>
            <p:cNvSpPr/>
            <p:nvPr/>
          </p:nvSpPr>
          <p:spPr>
            <a:xfrm>
              <a:off x="7644775" y="528438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8" descr="See the source image">
              <a:extLst>
                <a:ext uri="{FF2B5EF4-FFF2-40B4-BE49-F238E27FC236}">
                  <a16:creationId xmlns:a16="http://schemas.microsoft.com/office/drawing/2014/main" id="{1F509D13-E86C-4EB8-AE27-5AEE99F65E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0095DA"/>
                </a:clrFrom>
                <a:clrTo>
                  <a:srgbClr val="0095D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4" t="17636" r="19531" b="18156"/>
            <a:stretch/>
          </p:blipFill>
          <p:spPr bwMode="auto">
            <a:xfrm>
              <a:off x="7841625" y="5407024"/>
              <a:ext cx="463550" cy="48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305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ainer" descr="Icon&#10;&#10;Description automatically generated">
            <a:extLst>
              <a:ext uri="{FF2B5EF4-FFF2-40B4-BE49-F238E27FC236}">
                <a16:creationId xmlns:a16="http://schemas.microsoft.com/office/drawing/2014/main" id="{8167A4BD-EE25-4257-80D4-4395D1667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20" y="2064061"/>
            <a:ext cx="1219478" cy="12194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5668A1-F285-44E1-BE8C-42B854D6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Registries</a:t>
            </a:r>
          </a:p>
        </p:txBody>
      </p:sp>
      <p:pic>
        <p:nvPicPr>
          <p:cNvPr id="7" name="Registry-Containers">
            <a:extLst>
              <a:ext uri="{FF2B5EF4-FFF2-40B4-BE49-F238E27FC236}">
                <a16:creationId xmlns:a16="http://schemas.microsoft.com/office/drawing/2014/main" id="{31B64C87-FA12-44D5-99DA-1AA80CD09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461" y="1636126"/>
            <a:ext cx="1878596" cy="195687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48861FA-DC1A-4BB9-BA62-8B48D9286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1477" y="5189122"/>
            <a:ext cx="851700" cy="851700"/>
          </a:xfrm>
          <a:prstGeom prst="rect">
            <a:avLst/>
          </a:prstGeom>
        </p:spPr>
      </p:pic>
      <p:pic>
        <p:nvPicPr>
          <p:cNvPr id="18" name="SIngularity">
            <a:extLst>
              <a:ext uri="{FF2B5EF4-FFF2-40B4-BE49-F238E27FC236}">
                <a16:creationId xmlns:a16="http://schemas.microsoft.com/office/drawing/2014/main" id="{C8CED676-A21B-4023-8845-EE82FEC6B5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35" t="4842" r="4720" b="4024"/>
          <a:stretch/>
        </p:blipFill>
        <p:spPr>
          <a:xfrm>
            <a:off x="9549545" y="4076359"/>
            <a:ext cx="923632" cy="934804"/>
          </a:xfrm>
          <a:prstGeom prst="rect">
            <a:avLst/>
          </a:prstGeom>
        </p:spPr>
      </p:pic>
      <p:pic>
        <p:nvPicPr>
          <p:cNvPr id="20" name="Helm" descr="Related image">
            <a:extLst>
              <a:ext uri="{FF2B5EF4-FFF2-40B4-BE49-F238E27FC236}">
                <a16:creationId xmlns:a16="http://schemas.microsoft.com/office/drawing/2014/main" id="{62D5FE85-3A67-49F6-BBD1-F0388B5B7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748" y="4076359"/>
            <a:ext cx="934804" cy="93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OPA">
            <a:extLst>
              <a:ext uri="{FF2B5EF4-FFF2-40B4-BE49-F238E27FC236}">
                <a16:creationId xmlns:a16="http://schemas.microsoft.com/office/drawing/2014/main" id="{A18BF70B-B009-418B-8B6F-4E7A185C3C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9829" y="5092651"/>
            <a:ext cx="1044642" cy="1044642"/>
          </a:xfrm>
          <a:prstGeom prst="rect">
            <a:avLst/>
          </a:prstGeom>
        </p:spPr>
      </p:pic>
      <p:pic>
        <p:nvPicPr>
          <p:cNvPr id="25" name="Picture 24" descr="Shape, icon&#10;&#10;Description automatically generated with medium confidence">
            <a:extLst>
              <a:ext uri="{FF2B5EF4-FFF2-40B4-BE49-F238E27FC236}">
                <a16:creationId xmlns:a16="http://schemas.microsoft.com/office/drawing/2014/main" id="{2400F96F-3168-41D8-B687-84C9CFF0461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4" t="14407" r="17425" b="14455"/>
          <a:stretch/>
        </p:blipFill>
        <p:spPr>
          <a:xfrm>
            <a:off x="7355445" y="5143485"/>
            <a:ext cx="857250" cy="9429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58A586F-0582-41BB-8C52-5792B9043E36}"/>
              </a:ext>
            </a:extLst>
          </p:cNvPr>
          <p:cNvSpPr txBox="1"/>
          <p:nvPr/>
        </p:nvSpPr>
        <p:spPr>
          <a:xfrm>
            <a:off x="5440558" y="61354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Wingdings" panose="05000000000000000000" pitchFamily="2" charset="2"/>
              </a:rPr>
              <a:t> Artifact Registries</a:t>
            </a:r>
            <a:endParaRPr lang="en-US" dirty="0"/>
          </a:p>
        </p:txBody>
      </p:sp>
      <p:pic>
        <p:nvPicPr>
          <p:cNvPr id="36" name="Container" descr="Icon&#10;&#10;Description automatically generated">
            <a:extLst>
              <a:ext uri="{FF2B5EF4-FFF2-40B4-BE49-F238E27FC236}">
                <a16:creationId xmlns:a16="http://schemas.microsoft.com/office/drawing/2014/main" id="{415B7BF5-FD16-4768-BBF2-4BA8B0284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182" y="2064061"/>
            <a:ext cx="1219478" cy="1219478"/>
          </a:xfrm>
          <a:prstGeom prst="rect">
            <a:avLst/>
          </a:prstGeom>
        </p:spPr>
      </p:pic>
      <p:pic>
        <p:nvPicPr>
          <p:cNvPr id="37" name="CNAB" descr="Shape, icon&#10;&#10;Description automatically generated with medium confidence">
            <a:extLst>
              <a:ext uri="{FF2B5EF4-FFF2-40B4-BE49-F238E27FC236}">
                <a16:creationId xmlns:a16="http://schemas.microsoft.com/office/drawing/2014/main" id="{938EB94B-8666-4F07-81EC-20A5F9FEE8F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4" t="14407" r="17425" b="14455"/>
          <a:stretch/>
        </p:blipFill>
        <p:spPr>
          <a:xfrm>
            <a:off x="8187296" y="2257280"/>
            <a:ext cx="857250" cy="942975"/>
          </a:xfrm>
          <a:prstGeom prst="rect">
            <a:avLst/>
          </a:prstGeom>
        </p:spPr>
      </p:pic>
      <p:pic>
        <p:nvPicPr>
          <p:cNvPr id="34" name="Helm" descr="Related image">
            <a:extLst>
              <a:ext uri="{FF2B5EF4-FFF2-40B4-BE49-F238E27FC236}">
                <a16:creationId xmlns:a16="http://schemas.microsoft.com/office/drawing/2014/main" id="{8762EE38-9967-49A5-9B9D-37A40C6E9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519" y="2224707"/>
            <a:ext cx="934804" cy="93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SIngularity">
            <a:extLst>
              <a:ext uri="{FF2B5EF4-FFF2-40B4-BE49-F238E27FC236}">
                <a16:creationId xmlns:a16="http://schemas.microsoft.com/office/drawing/2014/main" id="{970A1328-54A9-485A-9E0F-707D9DB46C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35" t="4842" r="4720" b="4024"/>
          <a:stretch/>
        </p:blipFill>
        <p:spPr>
          <a:xfrm>
            <a:off x="8154105" y="2206398"/>
            <a:ext cx="923632" cy="934804"/>
          </a:xfrm>
          <a:prstGeom prst="rect">
            <a:avLst/>
          </a:prstGeom>
        </p:spPr>
      </p:pic>
      <p:pic>
        <p:nvPicPr>
          <p:cNvPr id="35" name="OPA">
            <a:extLst>
              <a:ext uri="{FF2B5EF4-FFF2-40B4-BE49-F238E27FC236}">
                <a16:creationId xmlns:a16="http://schemas.microsoft.com/office/drawing/2014/main" id="{FF028E53-FDB3-4B31-9B1B-66AC5688A5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93600" y="2151479"/>
            <a:ext cx="1044642" cy="1044642"/>
          </a:xfrm>
          <a:prstGeom prst="rect">
            <a:avLst/>
          </a:prstGeom>
        </p:spPr>
      </p:pic>
      <p:pic>
        <p:nvPicPr>
          <p:cNvPr id="32" name="WASM">
            <a:extLst>
              <a:ext uri="{FF2B5EF4-FFF2-40B4-BE49-F238E27FC236}">
                <a16:creationId xmlns:a16="http://schemas.microsoft.com/office/drawing/2014/main" id="{9FC9AAF7-6E06-492F-BC74-1C36A29CA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2846" y="2229033"/>
            <a:ext cx="851700" cy="851700"/>
          </a:xfrm>
          <a:prstGeom prst="rect">
            <a:avLst/>
          </a:prstGeom>
        </p:spPr>
      </p:pic>
      <p:pic>
        <p:nvPicPr>
          <p:cNvPr id="30" name="npm" descr="npm (software) - Wikipedia">
            <a:extLst>
              <a:ext uri="{FF2B5EF4-FFF2-40B4-BE49-F238E27FC236}">
                <a16:creationId xmlns:a16="http://schemas.microsoft.com/office/drawing/2014/main" id="{ECED10E9-08B3-4F4D-A0DA-E570D6E2E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79" y="2595512"/>
            <a:ext cx="470969" cy="18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maven" descr="Emmanouil Gkatziouras – Got Code?">
            <a:extLst>
              <a:ext uri="{FF2B5EF4-FFF2-40B4-BE49-F238E27FC236}">
                <a16:creationId xmlns:a16="http://schemas.microsoft.com/office/drawing/2014/main" id="{A217A683-6CB0-4329-9A5F-E518F40BD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801" y="2607742"/>
            <a:ext cx="667124" cy="16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nuget" descr="GitHub - NuGet/Home: Repo for NuGet Client issues">
            <a:extLst>
              <a:ext uri="{FF2B5EF4-FFF2-40B4-BE49-F238E27FC236}">
                <a16:creationId xmlns:a16="http://schemas.microsoft.com/office/drawing/2014/main" id="{9FCE97E7-41F5-430D-AF7A-15BBD01F3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103" y="2582585"/>
            <a:ext cx="606678" cy="18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rpm" descr="RPM Package Manager - Wikipedia">
            <a:extLst>
              <a:ext uri="{FF2B5EF4-FFF2-40B4-BE49-F238E27FC236}">
                <a16:creationId xmlns:a16="http://schemas.microsoft.com/office/drawing/2014/main" id="{98E28811-02B3-4FE1-B148-2777DD6BE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79" y="2601243"/>
            <a:ext cx="422671" cy="24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ypi" descr="Creating a PyPI Package on Windows - Atharva Kulkarni - Medium">
            <a:extLst>
              <a:ext uri="{FF2B5EF4-FFF2-40B4-BE49-F238E27FC236}">
                <a16:creationId xmlns:a16="http://schemas.microsoft.com/office/drawing/2014/main" id="{6AE60B86-2E77-48EA-8446-121D0ED47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812" y="2591310"/>
            <a:ext cx="511829" cy="23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ruby" descr="Ruby Logo - LogoDix">
            <a:extLst>
              <a:ext uri="{FF2B5EF4-FFF2-40B4-BE49-F238E27FC236}">
                <a16:creationId xmlns:a16="http://schemas.microsoft.com/office/drawing/2014/main" id="{B6DD5B46-0488-45BD-838A-9B46761B8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5" t="19243" r="10335" b="19243"/>
          <a:stretch/>
        </p:blipFill>
        <p:spPr bwMode="auto">
          <a:xfrm>
            <a:off x="8328026" y="2582585"/>
            <a:ext cx="715135" cy="26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gistry-Artifacts">
            <a:extLst>
              <a:ext uri="{FF2B5EF4-FFF2-40B4-BE49-F238E27FC236}">
                <a16:creationId xmlns:a16="http://schemas.microsoft.com/office/drawing/2014/main" id="{CBE048AD-EC7A-492C-BF0B-DD39C77285EA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6715" y="1579245"/>
            <a:ext cx="2104762" cy="2114286"/>
          </a:xfrm>
          <a:prstGeom prst="rect">
            <a:avLst/>
          </a:prstGeom>
        </p:spPr>
      </p:pic>
      <p:sp>
        <p:nvSpPr>
          <p:cNvPr id="3" name="YAAS">
            <a:extLst>
              <a:ext uri="{FF2B5EF4-FFF2-40B4-BE49-F238E27FC236}">
                <a16:creationId xmlns:a16="http://schemas.microsoft.com/office/drawing/2014/main" id="{92EE2496-0C6E-4EA5-A8F8-2F76A0B81A4D}"/>
              </a:ext>
            </a:extLst>
          </p:cNvPr>
          <p:cNvSpPr txBox="1"/>
          <p:nvPr/>
        </p:nvSpPr>
        <p:spPr>
          <a:xfrm>
            <a:off x="4842839" y="1816749"/>
            <a:ext cx="15712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Y</a:t>
            </a:r>
            <a:r>
              <a:rPr lang="en-US" sz="3200" dirty="0"/>
              <a:t>et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A</a:t>
            </a:r>
            <a:r>
              <a:rPr lang="en-US" sz="3200" dirty="0"/>
              <a:t>nother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torage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olution</a:t>
            </a:r>
          </a:p>
        </p:txBody>
      </p:sp>
      <p:sp>
        <p:nvSpPr>
          <p:cNvPr id="27" name="Y">
            <a:extLst>
              <a:ext uri="{FF2B5EF4-FFF2-40B4-BE49-F238E27FC236}">
                <a16:creationId xmlns:a16="http://schemas.microsoft.com/office/drawing/2014/main" id="{AACA87B9-68D7-4957-8ED2-0D2CD8567AF6}"/>
              </a:ext>
            </a:extLst>
          </p:cNvPr>
          <p:cNvSpPr txBox="1"/>
          <p:nvPr/>
        </p:nvSpPr>
        <p:spPr>
          <a:xfrm>
            <a:off x="4837253" y="1813587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Y</a:t>
            </a:r>
            <a:endParaRPr lang="en-US" sz="3200" dirty="0"/>
          </a:p>
        </p:txBody>
      </p:sp>
      <p:sp>
        <p:nvSpPr>
          <p:cNvPr id="28" name="A">
            <a:extLst>
              <a:ext uri="{FF2B5EF4-FFF2-40B4-BE49-F238E27FC236}">
                <a16:creationId xmlns:a16="http://schemas.microsoft.com/office/drawing/2014/main" id="{DAE96F6F-F029-481F-B269-7A77BAE0CE03}"/>
              </a:ext>
            </a:extLst>
          </p:cNvPr>
          <p:cNvSpPr txBox="1"/>
          <p:nvPr/>
        </p:nvSpPr>
        <p:spPr>
          <a:xfrm>
            <a:off x="4845658" y="2308855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endParaRPr lang="en-US" sz="3200" dirty="0"/>
          </a:p>
        </p:txBody>
      </p:sp>
      <p:sp>
        <p:nvSpPr>
          <p:cNvPr id="43" name="S1">
            <a:extLst>
              <a:ext uri="{FF2B5EF4-FFF2-40B4-BE49-F238E27FC236}">
                <a16:creationId xmlns:a16="http://schemas.microsoft.com/office/drawing/2014/main" id="{FC587C9C-6239-4BBB-91CD-B21CFF89CB7F}"/>
              </a:ext>
            </a:extLst>
          </p:cNvPr>
          <p:cNvSpPr txBox="1"/>
          <p:nvPr/>
        </p:nvSpPr>
        <p:spPr>
          <a:xfrm>
            <a:off x="4846871" y="2788432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  <a:endParaRPr lang="en-US" sz="3200" dirty="0"/>
          </a:p>
        </p:txBody>
      </p:sp>
      <p:sp>
        <p:nvSpPr>
          <p:cNvPr id="44" name="S2">
            <a:extLst>
              <a:ext uri="{FF2B5EF4-FFF2-40B4-BE49-F238E27FC236}">
                <a16:creationId xmlns:a16="http://schemas.microsoft.com/office/drawing/2014/main" id="{BEF513DC-927D-48A1-94B8-920E3B93783A}"/>
              </a:ext>
            </a:extLst>
          </p:cNvPr>
          <p:cNvSpPr txBox="1"/>
          <p:nvPr/>
        </p:nvSpPr>
        <p:spPr>
          <a:xfrm>
            <a:off x="4848538" y="3283539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  <a:endParaRPr lang="en-US" sz="3200" dirty="0"/>
          </a:p>
        </p:txBody>
      </p:sp>
      <p:sp>
        <p:nvSpPr>
          <p:cNvPr id="45" name="S2">
            <a:extLst>
              <a:ext uri="{FF2B5EF4-FFF2-40B4-BE49-F238E27FC236}">
                <a16:creationId xmlns:a16="http://schemas.microsoft.com/office/drawing/2014/main" id="{D4B817DC-CECF-4108-8785-CC7FFB344FAB}"/>
              </a:ext>
            </a:extLst>
          </p:cNvPr>
          <p:cNvSpPr txBox="1"/>
          <p:nvPr/>
        </p:nvSpPr>
        <p:spPr>
          <a:xfrm>
            <a:off x="4501085" y="1366430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133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0.00026 0.34491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accel="33333" decel="6666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-0.00443 -0.06828 " pathEditMode="relative" rAng="0" ptsTypes="AA">
                                      <p:cBhvr>
                                        <p:cTn id="5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-3426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33333" decel="6666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00912 -0.14051 " pathEditMode="relative" rAng="0" ptsTypes="AA">
                                      <p:cBhvr>
                                        <p:cTn id="5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-703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33333" decel="6666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0.03047 -0.21041 " pathEditMode="relative" rAng="0" ptsTypes="AA">
                                      <p:cBhvr>
                                        <p:cTn id="5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1053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33333" decel="6666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0.04583 -0.28334 " pathEditMode="relative" rAng="0" ptsTypes="AA">
                                      <p:cBhvr>
                                        <p:cTn id="6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-0.06862 0.42152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2409 0.42778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96296E-6 L 0.11602 0.43148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4" y="2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11185 0.27223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0.02461 0.26968 " pathEditMode="relative" rAng="0" ptsTypes="AA">
                                      <p:cBhvr>
                                        <p:cTn id="1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1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-0.06615 0.27223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" y="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-0.20456 0.42084 " pathEditMode="relative" rAng="0" ptsTypes="AA">
                                      <p:cBhvr>
                                        <p:cTn id="1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34" y="21042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45833E-6 -2.22222E-6 L -0.15013 0.42037 " pathEditMode="relative" rAng="0" ptsTypes="AA">
                                      <p:cBhvr>
                                        <p:cTn id="1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3" y="21019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-2.59259E-6 L -0.19948 0.35648 " pathEditMode="relative" rAng="0" ptsTypes="AA">
                                      <p:cBhvr>
                                        <p:cTn id="1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74" y="17824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6.25E-7 4.07407E-6 L -0.14596 0.35902 " pathEditMode="relative" rAng="0" ptsTypes="AA">
                                      <p:cBhvr>
                                        <p:cTn id="1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05" y="1794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1.85185E-6 L -0.2013 0.30532 " pathEditMode="relative" rAng="0" ptsTypes="AA">
                                      <p:cBhvr>
                                        <p:cTn id="1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65" y="15255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58333E-6 3.7037E-6 L -0.14817 0.3081 " pathEditMode="relative" rAng="0" ptsTypes="AA">
                                      <p:cBhvr>
                                        <p:cTn id="1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" grpId="0"/>
      <p:bldP spid="3" grpId="1"/>
      <p:bldP spid="27" grpId="0"/>
      <p:bldP spid="27" grpId="2"/>
      <p:bldP spid="28" grpId="0"/>
      <p:bldP spid="28" grpId="2"/>
      <p:bldP spid="43" grpId="0"/>
      <p:bldP spid="43" grpId="2"/>
      <p:bldP spid="44" grpId="0"/>
      <p:bldP spid="44" grpId="2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89D2-A13A-47F5-9311-F14109A1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Images Stored </a:t>
            </a:r>
            <a:br>
              <a:rPr lang="en-US" dirty="0"/>
            </a:br>
            <a:r>
              <a:rPr lang="en-US" dirty="0"/>
              <a:t>					in OCI Registries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B5D3D-EB09-46BE-9A98-B108B1EA2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71A7BF-7E99-4CD7-8730-4B77ACE84244}"/>
              </a:ext>
            </a:extLst>
          </p:cNvPr>
          <p:cNvSpPr txBox="1">
            <a:spLocks/>
          </p:cNvSpPr>
          <p:nvPr/>
        </p:nvSpPr>
        <p:spPr>
          <a:xfrm>
            <a:off x="838200" y="1709737"/>
            <a:ext cx="10515600" cy="28527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Are </a:t>
            </a:r>
            <a:r>
              <a:rPr kumimoji="0" lang="en-US" sz="600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Images </a:t>
            </a:r>
            <a:r>
              <a:rPr kumimoji="0" lang="en-US" sz="6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Artifacts </a:t>
            </a:r>
            <a:r>
              <a:rPr lang="en-US" dirty="0"/>
              <a:t>Stored </a:t>
            </a:r>
            <a:br>
              <a:rPr lang="en-US" dirty="0"/>
            </a:br>
            <a:r>
              <a:rPr lang="en-US" dirty="0"/>
              <a:t>					in OCI Registries</a:t>
            </a:r>
          </a:p>
        </p:txBody>
      </p:sp>
    </p:spTree>
    <p:extLst>
      <p:ext uri="{BB962C8B-B14F-4D97-AF65-F5344CB8AC3E}">
        <p14:creationId xmlns:p14="http://schemas.microsoft.com/office/powerpoint/2010/main" val="22676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379B177D-A3FE-41B2-82FD-1275F2FC4B59}"/>
              </a:ext>
            </a:extLst>
          </p:cNvPr>
          <p:cNvSpPr/>
          <p:nvPr/>
        </p:nvSpPr>
        <p:spPr bwMode="auto">
          <a:xfrm>
            <a:off x="8506531" y="609599"/>
            <a:ext cx="769545" cy="428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64" name="Storage">
            <a:extLst>
              <a:ext uri="{FF2B5EF4-FFF2-40B4-BE49-F238E27FC236}">
                <a16:creationId xmlns:a16="http://schemas.microsoft.com/office/drawing/2014/main" id="{AAC3DA53-FB6B-4FE7-986A-6F6DB77883EA}"/>
              </a:ext>
            </a:extLst>
          </p:cNvPr>
          <p:cNvGrpSpPr/>
          <p:nvPr/>
        </p:nvGrpSpPr>
        <p:grpSpPr>
          <a:xfrm>
            <a:off x="8289130" y="3075871"/>
            <a:ext cx="857250" cy="739009"/>
            <a:chOff x="3377802" y="4632193"/>
            <a:chExt cx="857250" cy="739009"/>
          </a:xfrm>
        </p:grpSpPr>
        <p:sp>
          <p:nvSpPr>
            <p:cNvPr id="65" name="Hexagon 64">
              <a:extLst>
                <a:ext uri="{FF2B5EF4-FFF2-40B4-BE49-F238E27FC236}">
                  <a16:creationId xmlns:a16="http://schemas.microsoft.com/office/drawing/2014/main" id="{581CE105-A910-496A-B002-A4F5230CD77D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E5A5E00-04F6-46AD-A163-E5658D6F9E95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55709EA-2028-41F0-BABD-40A424AEA223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1" name="Picture 2" descr="See the source image">
                <a:extLst>
                  <a:ext uri="{FF2B5EF4-FFF2-40B4-BE49-F238E27FC236}">
                    <a16:creationId xmlns:a16="http://schemas.microsoft.com/office/drawing/2014/main" id="{288270DC-63AA-4992-9520-B59BCF0363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7" name="REST API">
            <a:extLst>
              <a:ext uri="{FF2B5EF4-FFF2-40B4-BE49-F238E27FC236}">
                <a16:creationId xmlns:a16="http://schemas.microsoft.com/office/drawing/2014/main" id="{FDE19E34-B4C6-4527-BB32-103E40EE884E}"/>
              </a:ext>
            </a:extLst>
          </p:cNvPr>
          <p:cNvSpPr/>
          <p:nvPr/>
        </p:nvSpPr>
        <p:spPr>
          <a:xfrm>
            <a:off x="8278380" y="107096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1B02A95-3B2E-4E93-A8E0-2B87CE7FFEEA}"/>
              </a:ext>
            </a:extLst>
          </p:cNvPr>
          <p:cNvSpPr/>
          <p:nvPr/>
        </p:nvSpPr>
        <p:spPr>
          <a:xfrm>
            <a:off x="9276077" y="609600"/>
            <a:ext cx="2780087" cy="13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D34B5D-7D6F-418B-984F-4BD15111C475}"/>
              </a:ext>
            </a:extLst>
          </p:cNvPr>
          <p:cNvSpPr/>
          <p:nvPr/>
        </p:nvSpPr>
        <p:spPr>
          <a:xfrm>
            <a:off x="9346702" y="193005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C92CD941-A8B8-464D-B5F9-E483EA270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0334" y="-77549"/>
            <a:ext cx="769545" cy="769546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75C5BF1D-B0BD-4618-93FD-7C7ABF8EEFFD}"/>
              </a:ext>
            </a:extLst>
          </p:cNvPr>
          <p:cNvSpPr/>
          <p:nvPr/>
        </p:nvSpPr>
        <p:spPr>
          <a:xfrm>
            <a:off x="9276077" y="1903518"/>
            <a:ext cx="2780087" cy="121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Manifests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DE4338E-B3AC-4372-9980-7B758F17CA99}"/>
              </a:ext>
            </a:extLst>
          </p:cNvPr>
          <p:cNvSpPr/>
          <p:nvPr/>
        </p:nvSpPr>
        <p:spPr bwMode="auto">
          <a:xfrm>
            <a:off x="477796" y="3562758"/>
            <a:ext cx="5055475" cy="19977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8" tIns="0" rIns="91438" bIns="0" numCol="1" rtlCol="0" anchor="t" anchorCtr="0" compatLnSpc="1">
            <a:prstTxWarp prst="textNoShape">
              <a:avLst/>
            </a:prstTxWarp>
          </a:bodyPr>
          <a:lstStyle/>
          <a:p>
            <a:pPr algn="ctr"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Layer Cache</a:t>
            </a:r>
            <a:endParaRPr lang="en-US" sz="2000" kern="0" baseline="300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Segoe UI"/>
            </a:endParaRPr>
          </a:p>
          <a:p>
            <a:pPr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  <a:t>LAYER ID</a:t>
            </a:r>
            <a:b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US" sz="981" kern="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20054F6-48A1-4256-B97C-438C577F0F1C}"/>
              </a:ext>
            </a:extLst>
          </p:cNvPr>
          <p:cNvSpPr/>
          <p:nvPr/>
        </p:nvSpPr>
        <p:spPr>
          <a:xfrm>
            <a:off x="9276077" y="3091577"/>
            <a:ext cx="2780087" cy="180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Blobs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3147"/>
            <a:ext cx="10515451" cy="774684"/>
          </a:xfrm>
        </p:spPr>
        <p:txBody>
          <a:bodyPr/>
          <a:lstStyle/>
          <a:p>
            <a:r>
              <a:rPr lang="en-US" dirty="0"/>
              <a:t>Docker Pull Flow</a:t>
            </a:r>
          </a:p>
        </p:txBody>
      </p:sp>
      <p:sp>
        <p:nvSpPr>
          <p:cNvPr id="42" name="docker pull">
            <a:extLst>
              <a:ext uri="{FF2B5EF4-FFF2-40B4-BE49-F238E27FC236}">
                <a16:creationId xmlns:a16="http://schemas.microsoft.com/office/drawing/2014/main" id="{CB5F1516-976B-447D-8081-9199ECAE058B}"/>
              </a:ext>
            </a:extLst>
          </p:cNvPr>
          <p:cNvSpPr/>
          <p:nvPr/>
        </p:nvSpPr>
        <p:spPr>
          <a:xfrm>
            <a:off x="142834" y="1102823"/>
            <a:ext cx="5572058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docker pull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14924C-E6CD-4520-A856-C4B7B1AF46DD}"/>
              </a:ext>
            </a:extLst>
          </p:cNvPr>
          <p:cNvSpPr/>
          <p:nvPr/>
        </p:nvSpPr>
        <p:spPr>
          <a:xfrm>
            <a:off x="2052840" y="1614587"/>
            <a:ext cx="2897198" cy="37484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defTabSz="914388">
              <a:defRPr/>
            </a:pPr>
            <a:endParaRPr lang="en-US" kern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80" name="-pull-&gt;">
            <a:extLst>
              <a:ext uri="{FF2B5EF4-FFF2-40B4-BE49-F238E27FC236}">
                <a16:creationId xmlns:a16="http://schemas.microsoft.com/office/drawing/2014/main" id="{BF6E351B-0F81-4B13-9CC1-B60113309FC4}"/>
              </a:ext>
            </a:extLst>
          </p:cNvPr>
          <p:cNvGrpSpPr/>
          <p:nvPr/>
        </p:nvGrpSpPr>
        <p:grpSpPr>
          <a:xfrm>
            <a:off x="5810789" y="1208083"/>
            <a:ext cx="2499745" cy="232387"/>
            <a:chOff x="4358087" y="906037"/>
            <a:chExt cx="1874836" cy="174293"/>
          </a:xfrm>
        </p:grpSpPr>
        <p:sp>
          <p:nvSpPr>
            <p:cNvPr id="43" name="TextBox 36">
              <a:extLst>
                <a:ext uri="{FF2B5EF4-FFF2-40B4-BE49-F238E27FC236}">
                  <a16:creationId xmlns:a16="http://schemas.microsoft.com/office/drawing/2014/main" id="{F0EF40E7-D2F6-4487-B747-29B7C48CD7A8}"/>
                </a:ext>
              </a:extLst>
            </p:cNvPr>
            <p:cNvSpPr txBox="1"/>
            <p:nvPr/>
          </p:nvSpPr>
          <p:spPr>
            <a:xfrm>
              <a:off x="4760047" y="906037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1. Pull</a:t>
              </a:r>
            </a:p>
          </p:txBody>
        </p:sp>
        <p:cxnSp>
          <p:nvCxnSpPr>
            <p:cNvPr id="51" name="Straight Arrow Connector 12">
              <a:extLst>
                <a:ext uri="{FF2B5EF4-FFF2-40B4-BE49-F238E27FC236}">
                  <a16:creationId xmlns:a16="http://schemas.microsoft.com/office/drawing/2014/main" id="{6707C63B-0510-4DAF-AE33-C4761F48B4D1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1024609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1" name="&lt;-manifest return-">
            <a:extLst>
              <a:ext uri="{FF2B5EF4-FFF2-40B4-BE49-F238E27FC236}">
                <a16:creationId xmlns:a16="http://schemas.microsoft.com/office/drawing/2014/main" id="{09CC39C7-C1E4-4604-83CB-2E587A955B54}"/>
              </a:ext>
            </a:extLst>
          </p:cNvPr>
          <p:cNvGrpSpPr/>
          <p:nvPr/>
        </p:nvGrpSpPr>
        <p:grpSpPr>
          <a:xfrm>
            <a:off x="5810789" y="1614589"/>
            <a:ext cx="2499745" cy="232387"/>
            <a:chOff x="4358087" y="1210921"/>
            <a:chExt cx="1874836" cy="174293"/>
          </a:xfrm>
        </p:grpSpPr>
        <p:sp>
          <p:nvSpPr>
            <p:cNvPr id="44" name="TextBox 36">
              <a:extLst>
                <a:ext uri="{FF2B5EF4-FFF2-40B4-BE49-F238E27FC236}">
                  <a16:creationId xmlns:a16="http://schemas.microsoft.com/office/drawing/2014/main" id="{F6C12F6C-5EAE-4CAD-BD90-2310E5B7D69F}"/>
                </a:ext>
              </a:extLst>
            </p:cNvPr>
            <p:cNvSpPr txBox="1"/>
            <p:nvPr/>
          </p:nvSpPr>
          <p:spPr>
            <a:xfrm>
              <a:off x="4760047" y="1210921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2. Manifest Returned</a:t>
              </a:r>
            </a:p>
          </p:txBody>
        </p:sp>
        <p:cxnSp>
          <p:nvCxnSpPr>
            <p:cNvPr id="52" name="Straight Arrow Connector 12">
              <a:extLst>
                <a:ext uri="{FF2B5EF4-FFF2-40B4-BE49-F238E27FC236}">
                  <a16:creationId xmlns:a16="http://schemas.microsoft.com/office/drawing/2014/main" id="{C061CA5D-EEEA-48EA-9ABA-2865B3DB5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1330630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2" name="-delta layers-&gt;">
            <a:extLst>
              <a:ext uri="{FF2B5EF4-FFF2-40B4-BE49-F238E27FC236}">
                <a16:creationId xmlns:a16="http://schemas.microsoft.com/office/drawing/2014/main" id="{04116A59-AF0F-4E47-848D-60614B7998B3}"/>
              </a:ext>
            </a:extLst>
          </p:cNvPr>
          <p:cNvGrpSpPr/>
          <p:nvPr/>
        </p:nvGrpSpPr>
        <p:grpSpPr>
          <a:xfrm>
            <a:off x="5810789" y="2021096"/>
            <a:ext cx="2499745" cy="232387"/>
            <a:chOff x="4358087" y="1515805"/>
            <a:chExt cx="1874836" cy="174293"/>
          </a:xfrm>
        </p:grpSpPr>
        <p:sp>
          <p:nvSpPr>
            <p:cNvPr id="46" name="TextBox 36">
              <a:extLst>
                <a:ext uri="{FF2B5EF4-FFF2-40B4-BE49-F238E27FC236}">
                  <a16:creationId xmlns:a16="http://schemas.microsoft.com/office/drawing/2014/main" id="{E5B7BFD5-C752-4CD8-8ABF-3FC283E2C9FD}"/>
                </a:ext>
              </a:extLst>
            </p:cNvPr>
            <p:cNvSpPr txBox="1"/>
            <p:nvPr/>
          </p:nvSpPr>
          <p:spPr>
            <a:xfrm>
              <a:off x="4760047" y="1515805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3. Delta Layer Requests</a:t>
              </a:r>
            </a:p>
          </p:txBody>
        </p:sp>
        <p:cxnSp>
          <p:nvCxnSpPr>
            <p:cNvPr id="53" name="Straight Arrow Connector 12">
              <a:extLst>
                <a:ext uri="{FF2B5EF4-FFF2-40B4-BE49-F238E27FC236}">
                  <a16:creationId xmlns:a16="http://schemas.microsoft.com/office/drawing/2014/main" id="{011E40EA-9A32-422A-98DB-FE9240D7F66F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1636651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3" name="&lt;layer urls-">
            <a:extLst>
              <a:ext uri="{FF2B5EF4-FFF2-40B4-BE49-F238E27FC236}">
                <a16:creationId xmlns:a16="http://schemas.microsoft.com/office/drawing/2014/main" id="{543B81AF-ECC9-4175-A8FB-8E6561E5A850}"/>
              </a:ext>
            </a:extLst>
          </p:cNvPr>
          <p:cNvGrpSpPr/>
          <p:nvPr/>
        </p:nvGrpSpPr>
        <p:grpSpPr>
          <a:xfrm>
            <a:off x="5810789" y="2427601"/>
            <a:ext cx="2499745" cy="232387"/>
            <a:chOff x="4358087" y="1820689"/>
            <a:chExt cx="1874836" cy="174293"/>
          </a:xfrm>
        </p:grpSpPr>
        <p:sp>
          <p:nvSpPr>
            <p:cNvPr id="47" name="TextBox 36">
              <a:extLst>
                <a:ext uri="{FF2B5EF4-FFF2-40B4-BE49-F238E27FC236}">
                  <a16:creationId xmlns:a16="http://schemas.microsoft.com/office/drawing/2014/main" id="{A57175DE-A84C-4408-9BF8-2509DBAFBF26}"/>
                </a:ext>
              </a:extLst>
            </p:cNvPr>
            <p:cNvSpPr txBox="1"/>
            <p:nvPr/>
          </p:nvSpPr>
          <p:spPr>
            <a:xfrm>
              <a:off x="4760047" y="1820689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4. Blob URLs Returned</a:t>
              </a:r>
            </a:p>
          </p:txBody>
        </p:sp>
        <p:cxnSp>
          <p:nvCxnSpPr>
            <p:cNvPr id="54" name="Straight Arrow Connector 12">
              <a:extLst>
                <a:ext uri="{FF2B5EF4-FFF2-40B4-BE49-F238E27FC236}">
                  <a16:creationId xmlns:a16="http://schemas.microsoft.com/office/drawing/2014/main" id="{6C462B5D-D690-4715-8453-EAC449E76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1942672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4" name="-layer request-&gt;">
            <a:extLst>
              <a:ext uri="{FF2B5EF4-FFF2-40B4-BE49-F238E27FC236}">
                <a16:creationId xmlns:a16="http://schemas.microsoft.com/office/drawing/2014/main" id="{C62D0CE0-8AD5-4195-9A16-0E937BB83167}"/>
              </a:ext>
            </a:extLst>
          </p:cNvPr>
          <p:cNvGrpSpPr/>
          <p:nvPr/>
        </p:nvGrpSpPr>
        <p:grpSpPr>
          <a:xfrm>
            <a:off x="5810789" y="2834108"/>
            <a:ext cx="2499745" cy="232387"/>
            <a:chOff x="4358087" y="2125573"/>
            <a:chExt cx="1874836" cy="174293"/>
          </a:xfrm>
        </p:grpSpPr>
        <p:sp>
          <p:nvSpPr>
            <p:cNvPr id="48" name="TextBox 36">
              <a:extLst>
                <a:ext uri="{FF2B5EF4-FFF2-40B4-BE49-F238E27FC236}">
                  <a16:creationId xmlns:a16="http://schemas.microsoft.com/office/drawing/2014/main" id="{7891886A-FEEC-410A-A38C-57B6A056C5BE}"/>
                </a:ext>
              </a:extLst>
            </p:cNvPr>
            <p:cNvSpPr txBox="1"/>
            <p:nvPr/>
          </p:nvSpPr>
          <p:spPr>
            <a:xfrm>
              <a:off x="4760047" y="2125573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5. Blob Request</a:t>
              </a:r>
            </a:p>
          </p:txBody>
        </p:sp>
        <p:cxnSp>
          <p:nvCxnSpPr>
            <p:cNvPr id="55" name="Straight Arrow Connector 12">
              <a:extLst>
                <a:ext uri="{FF2B5EF4-FFF2-40B4-BE49-F238E27FC236}">
                  <a16:creationId xmlns:a16="http://schemas.microsoft.com/office/drawing/2014/main" id="{2B45313D-2F28-4061-BCA0-E7BF6AFE238F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2248693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5" name="&lt;-layers returned-">
            <a:extLst>
              <a:ext uri="{FF2B5EF4-FFF2-40B4-BE49-F238E27FC236}">
                <a16:creationId xmlns:a16="http://schemas.microsoft.com/office/drawing/2014/main" id="{33737E11-B7E4-4D4D-8EBF-ED77C1791A09}"/>
              </a:ext>
            </a:extLst>
          </p:cNvPr>
          <p:cNvGrpSpPr/>
          <p:nvPr/>
        </p:nvGrpSpPr>
        <p:grpSpPr>
          <a:xfrm>
            <a:off x="5810789" y="3266693"/>
            <a:ext cx="2499745" cy="232387"/>
            <a:chOff x="4358087" y="2430457"/>
            <a:chExt cx="1874836" cy="174293"/>
          </a:xfrm>
        </p:grpSpPr>
        <p:sp>
          <p:nvSpPr>
            <p:cNvPr id="49" name="TextBox 36">
              <a:extLst>
                <a:ext uri="{FF2B5EF4-FFF2-40B4-BE49-F238E27FC236}">
                  <a16:creationId xmlns:a16="http://schemas.microsoft.com/office/drawing/2014/main" id="{B1E172C4-34A4-40BB-84E6-06D4AEB50517}"/>
                </a:ext>
              </a:extLst>
            </p:cNvPr>
            <p:cNvSpPr txBox="1"/>
            <p:nvPr/>
          </p:nvSpPr>
          <p:spPr>
            <a:xfrm>
              <a:off x="4760047" y="2430457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6. Layers Returned</a:t>
              </a:r>
            </a:p>
          </p:txBody>
        </p:sp>
        <p:cxnSp>
          <p:nvCxnSpPr>
            <p:cNvPr id="56" name="Straight Arrow Connector 12">
              <a:extLst>
                <a:ext uri="{FF2B5EF4-FFF2-40B4-BE49-F238E27FC236}">
                  <a16:creationId xmlns:a16="http://schemas.microsoft.com/office/drawing/2014/main" id="{828E2FC4-66ED-4E09-8777-71AD311C79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2554715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DC06F839-9C50-4D7B-AC0F-3EF6743ABB6F}"/>
              </a:ext>
            </a:extLst>
          </p:cNvPr>
          <p:cNvSpPr/>
          <p:nvPr/>
        </p:nvSpPr>
        <p:spPr bwMode="auto">
          <a:xfrm>
            <a:off x="477796" y="2413913"/>
            <a:ext cx="5055475" cy="10832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8" tIns="146302" rIns="91438" bIns="146302" numCol="1" rtlCol="0" anchor="t" anchorCtr="0" compatLnSpc="1">
            <a:prstTxWarp prst="textNoShape">
              <a:avLst/>
            </a:prstTxWarp>
          </a:bodyPr>
          <a:lstStyle/>
          <a:p>
            <a:pPr algn="ctr"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Image Cache</a:t>
            </a:r>
          </a:p>
          <a:p>
            <a:pPr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  <a:t>IMAGE ID     REPOSITORY                          TAG    SIZE</a:t>
            </a:r>
          </a:p>
        </p:txBody>
      </p:sp>
      <p:pic>
        <p:nvPicPr>
          <p:cNvPr id="91" name="Picture 4" descr="https://i1.wp.com/buildazure.com/wp-content/uploads/2017/09/Azure.png?resize=519%2C387&amp;ssl=1">
            <a:extLst>
              <a:ext uri="{FF2B5EF4-FFF2-40B4-BE49-F238E27FC236}">
                <a16:creationId xmlns:a16="http://schemas.microsoft.com/office/drawing/2014/main" id="{2879640E-7290-4220-A650-4D1251BA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8" y="5794921"/>
            <a:ext cx="385062" cy="28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382381-F01E-4CF2-AFC6-88D1E20277A3}"/>
              </a:ext>
            </a:extLst>
          </p:cNvPr>
          <p:cNvSpPr/>
          <p:nvPr/>
        </p:nvSpPr>
        <p:spPr bwMode="auto">
          <a:xfrm>
            <a:off x="142834" y="1475768"/>
            <a:ext cx="5611543" cy="5340357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Win Layer 2">
            <a:extLst>
              <a:ext uri="{FF2B5EF4-FFF2-40B4-BE49-F238E27FC236}">
                <a16:creationId xmlns:a16="http://schemas.microsoft.com/office/drawing/2014/main" id="{396F764F-53A3-4B96-BA04-98438B8EEE2E}"/>
              </a:ext>
            </a:extLst>
          </p:cNvPr>
          <p:cNvSpPr/>
          <p:nvPr/>
        </p:nvSpPr>
        <p:spPr>
          <a:xfrm>
            <a:off x="605119" y="406290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sha256:cf4ecb49238476635f551fe11987ae4c3</a:t>
            </a:r>
          </a:p>
        </p:txBody>
      </p:sp>
      <p:sp>
        <p:nvSpPr>
          <p:cNvPr id="127" name="Win Layer1">
            <a:extLst>
              <a:ext uri="{FF2B5EF4-FFF2-40B4-BE49-F238E27FC236}">
                <a16:creationId xmlns:a16="http://schemas.microsoft.com/office/drawing/2014/main" id="{36B375F4-3262-4965-A200-13335BEBF85A}"/>
              </a:ext>
            </a:extLst>
          </p:cNvPr>
          <p:cNvSpPr/>
          <p:nvPr/>
        </p:nvSpPr>
        <p:spPr>
          <a:xfrm>
            <a:off x="605119" y="428887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sha256:e41864ee12411ff073f0a58417cf7e160</a:t>
            </a:r>
          </a:p>
          <a:p>
            <a:pPr defTabSz="914554"/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7D07777-82FE-4054-975A-43F13F1499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" y="1511940"/>
            <a:ext cx="1134150" cy="756100"/>
          </a:xfrm>
          <a:prstGeom prst="rect">
            <a:avLst/>
          </a:prstGeom>
        </p:spPr>
      </p:pic>
      <p:pic>
        <p:nvPicPr>
          <p:cNvPr id="100" name="Picture 6" descr="Image result for shipping manifest icon">
            <a:extLst>
              <a:ext uri="{FF2B5EF4-FFF2-40B4-BE49-F238E27FC236}">
                <a16:creationId xmlns:a16="http://schemas.microsoft.com/office/drawing/2014/main" id="{EA9506AD-22BD-455E-B84A-C27000C52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284" y="1939753"/>
            <a:ext cx="269790" cy="3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D7ED0F0-DE00-4F07-AADA-997BBC8983F8}"/>
              </a:ext>
            </a:extLst>
          </p:cNvPr>
          <p:cNvGrpSpPr/>
          <p:nvPr/>
        </p:nvGrpSpPr>
        <p:grpSpPr>
          <a:xfrm>
            <a:off x="9435177" y="3538110"/>
            <a:ext cx="2493898" cy="677910"/>
            <a:chOff x="7679961" y="3843275"/>
            <a:chExt cx="2493933" cy="67791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0E07566-C750-4E56-8AA6-052072BCD6D9}"/>
                </a:ext>
              </a:extLst>
            </p:cNvPr>
            <p:cNvSpPr/>
            <p:nvPr/>
          </p:nvSpPr>
          <p:spPr>
            <a:xfrm>
              <a:off x="7679962" y="3843275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cf4ecb49238476635f551fe11987ae4c3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A3F9654-74AD-4ADD-BFB1-7BCD44952855}"/>
                </a:ext>
              </a:extLst>
            </p:cNvPr>
            <p:cNvSpPr/>
            <p:nvPr/>
          </p:nvSpPr>
          <p:spPr>
            <a:xfrm>
              <a:off x="7679962" y="4069248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e41864ee12411ff073f0a58417cf7e160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4F6752A-ED50-491D-B141-8AADF2660890}"/>
                </a:ext>
              </a:extLst>
            </p:cNvPr>
            <p:cNvSpPr/>
            <p:nvPr/>
          </p:nvSpPr>
          <p:spPr>
            <a:xfrm>
              <a:off x="7679961" y="4295221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85bef57c324acc96f7067488d35b7e3c1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2B11D02-C5F3-4E6C-BB62-D4BF5D3A29FB}"/>
              </a:ext>
            </a:extLst>
          </p:cNvPr>
          <p:cNvSpPr/>
          <p:nvPr/>
        </p:nvSpPr>
        <p:spPr>
          <a:xfrm>
            <a:off x="9419171" y="2509702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Wordpress-chart:5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E43F6EC-7648-4766-B23E-0103033E3514}"/>
              </a:ext>
            </a:extLst>
          </p:cNvPr>
          <p:cNvSpPr/>
          <p:nvPr/>
        </p:nvSpPr>
        <p:spPr>
          <a:xfrm>
            <a:off x="9419171" y="2732969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hpctest:1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02203E-1D72-4893-8B7C-DBD118D8E215}"/>
              </a:ext>
            </a:extLst>
          </p:cNvPr>
          <p:cNvSpPr/>
          <p:nvPr/>
        </p:nvSpPr>
        <p:spPr>
          <a:xfrm>
            <a:off x="9419171" y="2286436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Win Layer1">
            <a:extLst>
              <a:ext uri="{FF2B5EF4-FFF2-40B4-BE49-F238E27FC236}">
                <a16:creationId xmlns:a16="http://schemas.microsoft.com/office/drawing/2014/main" id="{54F667BE-81FC-43EE-A3CD-6CD2B4F47138}"/>
              </a:ext>
            </a:extLst>
          </p:cNvPr>
          <p:cNvSpPr/>
          <p:nvPr/>
        </p:nvSpPr>
        <p:spPr>
          <a:xfrm>
            <a:off x="605119" y="451484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sha256:85bef57c324acc96f7067488d35b7e3c1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75014C28-5A2D-45BF-A059-BABF0558E764}"/>
              </a:ext>
            </a:extLst>
          </p:cNvPr>
          <p:cNvSpPr/>
          <p:nvPr/>
        </p:nvSpPr>
        <p:spPr bwMode="auto">
          <a:xfrm>
            <a:off x="5708425" y="2240910"/>
            <a:ext cx="2818284" cy="1204464"/>
          </a:xfrm>
          <a:prstGeom prst="wedgeRectCallout">
            <a:avLst>
              <a:gd name="adj1" fmla="val 44467"/>
              <a:gd name="adj2" fmla="val -86179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Manifest: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List of layer ID’s representing the entire thing</a:t>
            </a:r>
          </a:p>
        </p:txBody>
      </p:sp>
      <p:sp>
        <p:nvSpPr>
          <p:cNvPr id="69" name="Speech Bubble: Rectangle 68">
            <a:extLst>
              <a:ext uri="{FF2B5EF4-FFF2-40B4-BE49-F238E27FC236}">
                <a16:creationId xmlns:a16="http://schemas.microsoft.com/office/drawing/2014/main" id="{6B285892-7004-4934-B4F1-D99ABEB21578}"/>
              </a:ext>
            </a:extLst>
          </p:cNvPr>
          <p:cNvSpPr/>
          <p:nvPr/>
        </p:nvSpPr>
        <p:spPr bwMode="auto">
          <a:xfrm>
            <a:off x="5688247" y="3155737"/>
            <a:ext cx="2818284" cy="597351"/>
          </a:xfrm>
          <a:prstGeom prst="wedgeRectCallout">
            <a:avLst>
              <a:gd name="adj1" fmla="val 49778"/>
              <a:gd name="adj2" fmla="val -21021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Layers Please:</a:t>
            </a:r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CE5756CF-C203-4778-84F0-04DFB6B4AB17}"/>
              </a:ext>
            </a:extLst>
          </p:cNvPr>
          <p:cNvSpPr/>
          <p:nvPr/>
        </p:nvSpPr>
        <p:spPr bwMode="auto">
          <a:xfrm>
            <a:off x="5733265" y="2083034"/>
            <a:ext cx="2829610" cy="801088"/>
          </a:xfrm>
          <a:prstGeom prst="wedgeRectCallout">
            <a:avLst>
              <a:gd name="adj1" fmla="val 43279"/>
              <a:gd name="adj2" fmla="val -14236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Pull: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I want this “thing”, </a:t>
            </a:r>
          </a:p>
        </p:txBody>
      </p:sp>
      <p:grpSp>
        <p:nvGrpSpPr>
          <p:cNvPr id="58" name="Authentication">
            <a:extLst>
              <a:ext uri="{FF2B5EF4-FFF2-40B4-BE49-F238E27FC236}">
                <a16:creationId xmlns:a16="http://schemas.microsoft.com/office/drawing/2014/main" id="{D67627DA-DB97-4596-84D9-B9B78887CE7E}"/>
              </a:ext>
            </a:extLst>
          </p:cNvPr>
          <p:cNvGrpSpPr/>
          <p:nvPr/>
        </p:nvGrpSpPr>
        <p:grpSpPr>
          <a:xfrm>
            <a:off x="8942370" y="727453"/>
            <a:ext cx="857250" cy="739009"/>
            <a:chOff x="4314167" y="3606147"/>
            <a:chExt cx="857250" cy="739009"/>
          </a:xfrm>
        </p:grpSpPr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70BE7A8F-ACE6-44BF-9383-143F809F57D9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" name="Picture 2" descr="See the source image">
              <a:extLst>
                <a:ext uri="{FF2B5EF4-FFF2-40B4-BE49-F238E27FC236}">
                  <a16:creationId xmlns:a16="http://schemas.microsoft.com/office/drawing/2014/main" id="{E7C7F4BD-1031-4E73-8D50-5C5F168E2C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Cache">
            <a:extLst>
              <a:ext uri="{FF2B5EF4-FFF2-40B4-BE49-F238E27FC236}">
                <a16:creationId xmlns:a16="http://schemas.microsoft.com/office/drawing/2014/main" id="{0FE8F3FC-CA0B-4BF0-9CB2-6B6F6E4E7EF5}"/>
              </a:ext>
            </a:extLst>
          </p:cNvPr>
          <p:cNvGrpSpPr/>
          <p:nvPr/>
        </p:nvGrpSpPr>
        <p:grpSpPr>
          <a:xfrm>
            <a:off x="9605371" y="1085504"/>
            <a:ext cx="857250" cy="739009"/>
            <a:chOff x="8740377" y="4194722"/>
            <a:chExt cx="857250" cy="739009"/>
          </a:xfrm>
        </p:grpSpPr>
        <p:sp>
          <p:nvSpPr>
            <p:cNvPr id="73" name="REST API">
              <a:extLst>
                <a:ext uri="{FF2B5EF4-FFF2-40B4-BE49-F238E27FC236}">
                  <a16:creationId xmlns:a16="http://schemas.microsoft.com/office/drawing/2014/main" id="{D4791138-BFD8-4AB7-88FB-BC411828C358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lowchart: Magnetic Disk 73">
              <a:extLst>
                <a:ext uri="{FF2B5EF4-FFF2-40B4-BE49-F238E27FC236}">
                  <a16:creationId xmlns:a16="http://schemas.microsoft.com/office/drawing/2014/main" id="{998B1D30-3384-4666-AF4A-2D729B6286D5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15D81B7-7AC9-4F31-90B4-65580FBEEC24}"/>
              </a:ext>
            </a:extLst>
          </p:cNvPr>
          <p:cNvSpPr/>
          <p:nvPr/>
        </p:nvSpPr>
        <p:spPr>
          <a:xfrm>
            <a:off x="476268" y="3043629"/>
            <a:ext cx="5033888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694950fbcb3f hello-world                         latest 1.2 GB</a:t>
            </a:r>
          </a:p>
        </p:txBody>
      </p:sp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id="{215E769E-B6A3-4CDB-BF38-44609DC5D53A}"/>
              </a:ext>
            </a:extLst>
          </p:cNvPr>
          <p:cNvSpPr/>
          <p:nvPr/>
        </p:nvSpPr>
        <p:spPr bwMode="auto">
          <a:xfrm>
            <a:off x="3172438" y="2334984"/>
            <a:ext cx="2410994" cy="1083215"/>
          </a:xfrm>
          <a:prstGeom prst="wedgeRectCallout">
            <a:avLst>
              <a:gd name="adj1" fmla="val 9262"/>
              <a:gd name="adj2" fmla="val 8870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Manifest: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What layers do I already have? </a:t>
            </a:r>
          </a:p>
        </p:txBody>
      </p:sp>
    </p:spTree>
    <p:extLst>
      <p:ext uri="{BB962C8B-B14F-4D97-AF65-F5344CB8AC3E}">
        <p14:creationId xmlns:p14="http://schemas.microsoft.com/office/powerpoint/2010/main" val="18669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26" grpId="0" animBg="1"/>
      <p:bldP spid="127" grpId="0" animBg="1"/>
      <p:bldP spid="59" grpId="0" animBg="1"/>
      <p:bldP spid="2" grpId="0" animBg="1"/>
      <p:bldP spid="2" grpId="1" animBg="1"/>
      <p:bldP spid="69" grpId="0" animBg="1"/>
      <p:bldP spid="69" grpId="1" animBg="1"/>
      <p:bldP spid="61" grpId="0" animBg="1"/>
      <p:bldP spid="61" grpId="1" animBg="1"/>
      <p:bldP spid="7" grpId="0" animBg="1"/>
      <p:bldP spid="67" grpId="0" animBg="1"/>
      <p:bldP spid="6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: Single Corner Snipped 75">
            <a:extLst>
              <a:ext uri="{FF2B5EF4-FFF2-40B4-BE49-F238E27FC236}">
                <a16:creationId xmlns:a16="http://schemas.microsoft.com/office/drawing/2014/main" id="{AC6485BC-9950-4D8E-86EA-7B9B82393B5A}"/>
              </a:ext>
            </a:extLst>
          </p:cNvPr>
          <p:cNvSpPr/>
          <p:nvPr/>
        </p:nvSpPr>
        <p:spPr>
          <a:xfrm>
            <a:off x="343954" y="1271451"/>
            <a:ext cx="5813005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OCI Image Manifest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image.manifest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"sha256:bd698aa18aa02a2f083292b944813aef7845c336b8ad"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"sha256:9a1a13172ed974323f7c35153e3127e640e45ef0aa"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"sha256:5094d5d656a95c6aa92a65db2947d7ce0c1a394"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226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an OCI Image Manifest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6076B1-DB6C-4106-8ADD-ABF534CC8490}"/>
              </a:ext>
            </a:extLst>
          </p:cNvPr>
          <p:cNvSpPr/>
          <p:nvPr/>
        </p:nvSpPr>
        <p:spPr>
          <a:xfrm>
            <a:off x="477186" y="2407617"/>
            <a:ext cx="4451865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1C73827-A3D3-4923-87BD-60AA8CE7A05B}"/>
              </a:ext>
            </a:extLst>
          </p:cNvPr>
          <p:cNvSpPr/>
          <p:nvPr/>
        </p:nvSpPr>
        <p:spPr>
          <a:xfrm>
            <a:off x="6426923" y="1271451"/>
            <a:ext cx="5643155" cy="1067615"/>
          </a:xfrm>
          <a:prstGeom prst="wedgeRectCallout">
            <a:avLst>
              <a:gd name="adj1" fmla="val -76072"/>
              <a:gd name="adj2" fmla="val 58829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OCI Manifest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oci.image.manifest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single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oci.image.index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collection of images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16835E-16EC-4159-AE80-0DE0BC66C22A}"/>
              </a:ext>
            </a:extLst>
          </p:cNvPr>
          <p:cNvSpPr/>
          <p:nvPr/>
        </p:nvSpPr>
        <p:spPr>
          <a:xfrm>
            <a:off x="571500" y="2781300"/>
            <a:ext cx="4993277" cy="4898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3A8B60-62F9-411C-84B4-ADEEEA67B58A}"/>
              </a:ext>
            </a:extLst>
          </p:cNvPr>
          <p:cNvSpPr/>
          <p:nvPr/>
        </p:nvSpPr>
        <p:spPr>
          <a:xfrm>
            <a:off x="762000" y="3787140"/>
            <a:ext cx="4798423" cy="4898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19CB5F7-3807-408F-A721-7CD1C836DB0D}"/>
              </a:ext>
            </a:extLst>
          </p:cNvPr>
          <p:cNvSpPr/>
          <p:nvPr/>
        </p:nvSpPr>
        <p:spPr>
          <a:xfrm>
            <a:off x="761999" y="4614828"/>
            <a:ext cx="4798423" cy="4898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Speech Bubble: Rectangle 74">
            <a:extLst>
              <a:ext uri="{FF2B5EF4-FFF2-40B4-BE49-F238E27FC236}">
                <a16:creationId xmlns:a16="http://schemas.microsoft.com/office/drawing/2014/main" id="{AFC3823B-61C8-47B9-B99A-32CE115F637C}"/>
              </a:ext>
            </a:extLst>
          </p:cNvPr>
          <p:cNvSpPr/>
          <p:nvPr/>
        </p:nvSpPr>
        <p:spPr>
          <a:xfrm>
            <a:off x="6318763" y="2622531"/>
            <a:ext cx="2185157" cy="1480894"/>
          </a:xfrm>
          <a:prstGeom prst="wedgeRectCallout">
            <a:avLst>
              <a:gd name="adj1" fmla="val -84273"/>
              <a:gd name="adj2" fmla="val 115625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73" name="Speech Bubble: Rectangle 72">
            <a:extLst>
              <a:ext uri="{FF2B5EF4-FFF2-40B4-BE49-F238E27FC236}">
                <a16:creationId xmlns:a16="http://schemas.microsoft.com/office/drawing/2014/main" id="{CFFA35CF-62B8-463C-9B2A-59886C8E1082}"/>
              </a:ext>
            </a:extLst>
          </p:cNvPr>
          <p:cNvSpPr/>
          <p:nvPr/>
        </p:nvSpPr>
        <p:spPr>
          <a:xfrm>
            <a:off x="6318763" y="2622531"/>
            <a:ext cx="2185157" cy="1480894"/>
          </a:xfrm>
          <a:prstGeom prst="wedgeRectCallout">
            <a:avLst>
              <a:gd name="adj1" fmla="val -86714"/>
              <a:gd name="adj2" fmla="val 59539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13C5DBAD-6D36-4E08-B7E7-41D346E7FA46}"/>
              </a:ext>
            </a:extLst>
          </p:cNvPr>
          <p:cNvSpPr/>
          <p:nvPr/>
        </p:nvSpPr>
        <p:spPr>
          <a:xfrm>
            <a:off x="6318763" y="2622531"/>
            <a:ext cx="5813005" cy="1480895"/>
          </a:xfrm>
          <a:prstGeom prst="wedgeRectCallout">
            <a:avLst>
              <a:gd name="adj1" fmla="val -62741"/>
              <a:gd name="adj2" fmla="val -20341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OCI Content Descriptors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b="1" dirty="0"/>
              <a:t>Consists of components, arranged in a Merkle Directed Acyclic Graph (DAG).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b="1" dirty="0"/>
              <a:t>References between components in the graph are expressed through Content Descriptors.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b="1" dirty="0"/>
              <a:t>Descriptors describes the disposition of the targeted content.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b="1" dirty="0"/>
              <a:t>Descriptors include the type of content, a content identifier (digest), and the byte-size</a:t>
            </a:r>
            <a:endParaRPr lang="en-US" b="1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3127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" grpId="0" animBg="1"/>
      <p:bldP spid="53" grpId="0" animBg="1"/>
      <p:bldP spid="55" grpId="0" animBg="1"/>
      <p:bldP spid="74" grpId="0" animBg="1"/>
      <p:bldP spid="75" grpId="0" animBg="1"/>
      <p:bldP spid="73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96A47F39-AF02-4F59-8716-4F856FAFD782}"/>
              </a:ext>
            </a:extLst>
          </p:cNvPr>
          <p:cNvSpPr/>
          <p:nvPr/>
        </p:nvSpPr>
        <p:spPr>
          <a:xfrm>
            <a:off x="343954" y="1271451"/>
            <a:ext cx="5813005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OCI Image Manifest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image.manifest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"sha256:bd698aa18aa02a2f083292b944813aef7845c336b8ad"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"sha256:9a1a13172ed974323f7c35153e3127e640e45ef0aa"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"sha256:5094d5d656a95c6aa92a65db2947d7ce0c1a394"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226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an OCI Image Manifest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16835E-16EC-4159-AE80-0DE0BC66C22A}"/>
              </a:ext>
            </a:extLst>
          </p:cNvPr>
          <p:cNvSpPr/>
          <p:nvPr/>
        </p:nvSpPr>
        <p:spPr>
          <a:xfrm>
            <a:off x="481540" y="2626692"/>
            <a:ext cx="5083237" cy="6575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13C5DBAD-6D36-4E08-B7E7-41D346E7FA46}"/>
              </a:ext>
            </a:extLst>
          </p:cNvPr>
          <p:cNvSpPr/>
          <p:nvPr/>
        </p:nvSpPr>
        <p:spPr>
          <a:xfrm>
            <a:off x="6426923" y="2572906"/>
            <a:ext cx="5643155" cy="1067615"/>
          </a:xfrm>
          <a:prstGeom prst="wedgeRectCallout">
            <a:avLst>
              <a:gd name="adj1" fmla="val -65139"/>
              <a:gd name="adj2" fmla="val 2291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 blob, representing config info about the artifact. May be inspected prior to pulling the </a:t>
            </a: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</a:t>
            </a:r>
            <a:r>
              <a:rPr lang="en-US" b="1" dirty="0"/>
              <a:t>artifact.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3A8B60-62F9-411C-84B4-ADEEEA67B58A}"/>
              </a:ext>
            </a:extLst>
          </p:cNvPr>
          <p:cNvSpPr/>
          <p:nvPr/>
        </p:nvSpPr>
        <p:spPr>
          <a:xfrm>
            <a:off x="477186" y="3423414"/>
            <a:ext cx="5083237" cy="205101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A88F955A-CAD1-4CE0-BE0A-D11957F383B8}"/>
              </a:ext>
            </a:extLst>
          </p:cNvPr>
          <p:cNvSpPr/>
          <p:nvPr/>
        </p:nvSpPr>
        <p:spPr>
          <a:xfrm>
            <a:off x="6422569" y="3755161"/>
            <a:ext cx="5643155" cy="1325563"/>
          </a:xfrm>
          <a:prstGeom prst="wedgeRectCallout">
            <a:avLst>
              <a:gd name="adj1" fmla="val -64970"/>
              <a:gd name="adj2" fmla="val 29056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content of the </a:t>
            </a:r>
            <a:r>
              <a:rPr lang="en-US" b="1" strike="sngStrike" dirty="0"/>
              <a:t>image</a:t>
            </a:r>
            <a:r>
              <a:rPr lang="en-US" b="1" dirty="0"/>
              <a:t> artifact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Container images use this as an ordered, overlay of content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66FABB-9F2D-4836-AFAA-AC6286A1DB04}"/>
              </a:ext>
            </a:extLst>
          </p:cNvPr>
          <p:cNvSpPr/>
          <p:nvPr/>
        </p:nvSpPr>
        <p:spPr>
          <a:xfrm>
            <a:off x="477186" y="2407617"/>
            <a:ext cx="4451865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73B1D9B1-E787-40E3-A4A2-6EA5409CD49A}"/>
              </a:ext>
            </a:extLst>
          </p:cNvPr>
          <p:cNvSpPr/>
          <p:nvPr/>
        </p:nvSpPr>
        <p:spPr>
          <a:xfrm>
            <a:off x="6426923" y="1271451"/>
            <a:ext cx="5643155" cy="1067615"/>
          </a:xfrm>
          <a:prstGeom prst="wedgeRectCallout">
            <a:avLst>
              <a:gd name="adj1" fmla="val -76072"/>
              <a:gd name="adj2" fmla="val 58829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OCI Manifest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oci.image.manifest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single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oci.image.index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collection of images</a:t>
            </a:r>
          </a:p>
        </p:txBody>
      </p:sp>
    </p:spTree>
    <p:extLst>
      <p:ext uri="{BB962C8B-B14F-4D97-AF65-F5344CB8AC3E}">
        <p14:creationId xmlns:p14="http://schemas.microsoft.com/office/powerpoint/2010/main" val="247889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6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479F3A9-71F4-BD47-9A17-6F4619C5634D}" vid="{2B07143B-CE63-1844-B53E-9D0EDAD8FD9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12917</TotalTime>
  <Words>3053</Words>
  <Application>Microsoft Office PowerPoint</Application>
  <PresentationFormat>Widescreen</PresentationFormat>
  <Paragraphs>529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Anonymice Powerline</vt:lpstr>
      <vt:lpstr>-apple-system</vt:lpstr>
      <vt:lpstr>Arial</vt:lpstr>
      <vt:lpstr>az_ea_font</vt:lpstr>
      <vt:lpstr>Calibri</vt:lpstr>
      <vt:lpstr>Calibri Light</vt:lpstr>
      <vt:lpstr>Consolas</vt:lpstr>
      <vt:lpstr>Courier New</vt:lpstr>
      <vt:lpstr>Fira Mono for Powerline</vt:lpstr>
      <vt:lpstr>Hack</vt:lpstr>
      <vt:lpstr>Script MT Bold</vt:lpstr>
      <vt:lpstr>Segoe UI</vt:lpstr>
      <vt:lpstr>Office Theme</vt:lpstr>
      <vt:lpstr>1_Office Theme</vt:lpstr>
      <vt:lpstr>OCI Artifact Registries</vt:lpstr>
      <vt:lpstr>What is OCI Artifacts</vt:lpstr>
      <vt:lpstr>Container Registries</vt:lpstr>
      <vt:lpstr>Running A Storage Thing</vt:lpstr>
      <vt:lpstr>Container Registries</vt:lpstr>
      <vt:lpstr>How Are Images Stored       in OCI Registries</vt:lpstr>
      <vt:lpstr>Docker Pull Flow</vt:lpstr>
      <vt:lpstr>Dissecting an OCI Image Manifest</vt:lpstr>
      <vt:lpstr>Dissecting an OCI Image Manifest</vt:lpstr>
      <vt:lpstr>Dissecting an OCI Image Index</vt:lpstr>
      <vt:lpstr>Comparing an OCI Image Manifest &amp; Index</vt:lpstr>
      <vt:lpstr>Understanding the Artifact Type</vt:lpstr>
      <vt:lpstr>Dissecting an OCI Image Manifest</vt:lpstr>
      <vt:lpstr>PowerPoint Presentation</vt:lpstr>
      <vt:lpstr>Why Config?</vt:lpstr>
      <vt:lpstr>Individual Artifacts &amp; Reference Artifacts</vt:lpstr>
      <vt:lpstr>What should be seen?</vt:lpstr>
      <vt:lpstr>Individual Artifacts &amp; Reference Artifacts</vt:lpstr>
      <vt:lpstr>Comparing OCI Image &amp; Artifact Manifest</vt:lpstr>
      <vt:lpstr>Comparing OCI Image &amp; Artifact Manifest</vt:lpstr>
      <vt:lpstr>Demo Time</vt:lpstr>
      <vt:lpstr>Finding Reference Artifacts</vt:lpstr>
      <vt:lpstr>Coming up for air</vt:lpstr>
      <vt:lpstr>Getting Involved with OCI Artifact Registries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OCI Artifact Registries</dc:title>
  <dc:creator>Steve Lasker</dc:creator>
  <cp:lastModifiedBy>Steve Lasker</cp:lastModifiedBy>
  <cp:revision>132</cp:revision>
  <dcterms:created xsi:type="dcterms:W3CDTF">2019-04-26T20:36:37Z</dcterms:created>
  <dcterms:modified xsi:type="dcterms:W3CDTF">2021-03-09T18:02:49Z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stevelas@microsoft.com</vt:lpwstr>
  </property>
  <property fmtid="{D5CDD505-2E9C-101B-9397-08002B2CF9AE}" pid="5" name="MSIP_Label_f42aa342-8706-4288-bd11-ebb85995028c_SetDate">
    <vt:lpwstr>2019-04-30T19:42:23.3972626Z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b1eee189-cbe9-4b2b-8ae9-98e9a1d7c2c4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