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32"/>
  </p:notesMasterIdLst>
  <p:handoutMasterIdLst>
    <p:handoutMasterId r:id="rId33"/>
  </p:handoutMasterIdLst>
  <p:sldIdLst>
    <p:sldId id="1567" r:id="rId6"/>
    <p:sldId id="1568" r:id="rId7"/>
    <p:sldId id="1587" r:id="rId8"/>
    <p:sldId id="1569" r:id="rId9"/>
    <p:sldId id="1589" r:id="rId10"/>
    <p:sldId id="1588" r:id="rId11"/>
    <p:sldId id="1590" r:id="rId12"/>
    <p:sldId id="1597" r:id="rId13"/>
    <p:sldId id="1598" r:id="rId14"/>
    <p:sldId id="1599" r:id="rId15"/>
    <p:sldId id="1600" r:id="rId16"/>
    <p:sldId id="1601" r:id="rId17"/>
    <p:sldId id="1591" r:id="rId18"/>
    <p:sldId id="1592" r:id="rId19"/>
    <p:sldId id="1593" r:id="rId20"/>
    <p:sldId id="1594" r:id="rId21"/>
    <p:sldId id="1595" r:id="rId22"/>
    <p:sldId id="1596" r:id="rId23"/>
    <p:sldId id="1602" r:id="rId24"/>
    <p:sldId id="1603" r:id="rId25"/>
    <p:sldId id="1604" r:id="rId26"/>
    <p:sldId id="1605" r:id="rId27"/>
    <p:sldId id="1579" r:id="rId28"/>
    <p:sldId id="1556" r:id="rId29"/>
    <p:sldId id="1557" r:id="rId30"/>
    <p:sldId id="1555" r:id="rId3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Ready Light Template" id="{E1C8FB21-FF75-44A0-8090-B2FB240B014B}">
          <p14:sldIdLst>
            <p14:sldId id="1567"/>
            <p14:sldId id="1568"/>
            <p14:sldId id="1587"/>
            <p14:sldId id="1569"/>
            <p14:sldId id="1589"/>
            <p14:sldId id="1588"/>
            <p14:sldId id="1590"/>
            <p14:sldId id="1597"/>
            <p14:sldId id="1598"/>
            <p14:sldId id="1599"/>
            <p14:sldId id="1600"/>
            <p14:sldId id="1601"/>
            <p14:sldId id="1591"/>
            <p14:sldId id="1592"/>
            <p14:sldId id="1593"/>
            <p14:sldId id="1594"/>
            <p14:sldId id="1595"/>
            <p14:sldId id="1596"/>
            <p14:sldId id="1602"/>
            <p14:sldId id="1603"/>
            <p14:sldId id="1604"/>
            <p14:sldId id="1605"/>
            <p14:sldId id="1579"/>
            <p14:sldId id="1556"/>
            <p14:sldId id="1557"/>
            <p14:sldId id="15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FC"/>
    <a:srgbClr val="0000FF"/>
    <a:srgbClr val="F2F2F2"/>
    <a:srgbClr val="000000"/>
    <a:srgbClr val="005AA1"/>
    <a:srgbClr val="00B294"/>
    <a:srgbClr val="BA1818"/>
    <a:srgbClr val="818282"/>
    <a:srgbClr val="707171"/>
    <a:srgbClr val="93D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6178" autoAdjust="0"/>
  </p:normalViewPr>
  <p:slideViewPr>
    <p:cSldViewPr>
      <p:cViewPr varScale="1">
        <p:scale>
          <a:sx n="58" d="100"/>
          <a:sy n="58" d="100"/>
        </p:scale>
        <p:origin x="138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737"/>
    </p:cViewPr>
  </p:sorterViewPr>
  <p:notesViewPr>
    <p:cSldViewPr showGuides="1">
      <p:cViewPr>
        <p:scale>
          <a:sx n="200" d="100"/>
          <a:sy n="200" d="100"/>
        </p:scale>
        <p:origin x="1308" y="-300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2/5/2018 11:34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2/5/2018 11:33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91557-1ADB-4044-AE76-1579580224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2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9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6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3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4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29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6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8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12:38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2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91557-1ADB-4044-AE76-157958022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74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12:47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31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48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11:33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91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11:33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6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11:33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11:33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7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12:06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91557-1ADB-4044-AE76-157958022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0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2/5/2018 12:24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0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2/5/2018 12:27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16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7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2/5/2018 12:34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0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2072266"/>
            <a:ext cx="5943599" cy="217626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0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748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486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506905" y="294304"/>
            <a:ext cx="3657600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4703" y="6122305"/>
            <a:ext cx="3657600" cy="572464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90" r:id="rId11"/>
    <p:sldLayoutId id="2147484491" r:id="rId12"/>
    <p:sldLayoutId id="2147484493" r:id="rId13"/>
    <p:sldLayoutId id="2147484512" r:id="rId14"/>
    <p:sldLayoutId id="2147484513" r:id="rId15"/>
    <p:sldLayoutId id="2147484514" r:id="rId16"/>
    <p:sldLayoutId id="2147484515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7" r:id="rId8"/>
    <p:sldLayoutId id="2147484510" r:id="rId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4.emf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19.emf"/><Relationship Id="rId12" Type="http://schemas.microsoft.com/office/2007/relationships/hdphoto" Target="../media/hdphoto1.wdp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2.gif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26.png"/><Relationship Id="rId10" Type="http://schemas.openxmlformats.org/officeDocument/2006/relationships/image" Target="../media/image43.png"/><Relationship Id="rId4" Type="http://schemas.openxmlformats.org/officeDocument/2006/relationships/image" Target="../media/image38.svg"/><Relationship Id="rId9" Type="http://schemas.openxmlformats.org/officeDocument/2006/relationships/image" Target="../media/image42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svg"/><Relationship Id="rId3" Type="http://schemas.openxmlformats.org/officeDocument/2006/relationships/image" Target="../media/image37.png"/><Relationship Id="rId7" Type="http://schemas.openxmlformats.org/officeDocument/2006/relationships/image" Target="../media/image40.sv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26.png"/><Relationship Id="rId10" Type="http://schemas.openxmlformats.org/officeDocument/2006/relationships/image" Target="../media/image41.png"/><Relationship Id="rId4" Type="http://schemas.openxmlformats.org/officeDocument/2006/relationships/image" Target="../media/image38.svg"/><Relationship Id="rId9" Type="http://schemas.openxmlformats.org/officeDocument/2006/relationships/image" Target="../media/image44.svg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hyperlink" Target="https://aka.ms/ACR/Roadma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ka.ms/ACR/geo-replication" TargetMode="External"/><Relationship Id="rId5" Type="http://schemas.openxmlformats.org/officeDocument/2006/relationships/hyperlink" Target="https://aka.ms/ACR/Docs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aka.ms/ACR" TargetMode="External"/><Relationship Id="rId9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2D0-55E3-49D7-ACD2-166D028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1" y="2125678"/>
            <a:ext cx="10972735" cy="1828786"/>
          </a:xfrm>
        </p:spPr>
        <p:txBody>
          <a:bodyPr/>
          <a:lstStyle/>
          <a:p>
            <a:r>
              <a:rPr lang="en-US" dirty="0"/>
              <a:t>Azure Containers – E2E Journeys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C261EF-99E4-4AED-81C9-8A7A98C2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7" y="4037709"/>
            <a:ext cx="7315834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&amp; Fault Tolerance</a:t>
            </a:r>
          </a:p>
        </p:txBody>
      </p:sp>
      <p:sp>
        <p:nvSpPr>
          <p:cNvPr id="228" name="Can 220"/>
          <p:cNvSpPr/>
          <p:nvPr/>
        </p:nvSpPr>
        <p:spPr>
          <a:xfrm>
            <a:off x="5879179" y="6398695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endParaRPr lang="en-US" sz="2448" kern="0">
              <a:solidFill>
                <a:sysClr val="windowText" lastClr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230" name="Rectangle 229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lowchart: Alternate Process 230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DOCKER_HOST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233" name="Rectangle 232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Alternate Process 233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Image Cache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236" name="Rectangle 235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lowchart: Alternate Process 236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r>
              <a:rPr lang="en-US" sz="1496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pic>
        <p:nvPicPr>
          <p:cNvPr id="239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0" name="Group 239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241" name="Group 24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43" name="Rectangle 24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Rectangle 24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259" name="Group 25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61" name="Rectangle 26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Rectangle 26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0" name="Rectangle 25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277" name="Group 27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79" name="Rectangle 27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Rectangle 28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8" name="Rectangle 27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295" name="Group 29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97" name="Rectangle 29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Rectangle 29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6" name="Rectangle 29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313" name="Group 31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15" name="Rectangle 3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Rectangle 3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4" name="Rectangle 31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331" name="Group 33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33" name="Rectangle 33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Rectangle 33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349" name="Group 34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51" name="Rectangle 35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Rectangle 35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0" name="Rectangle 34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367" name="Group 36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69" name="Rectangle 36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1" name="Group 37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Rectangle 37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385" name="Group 38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87" name="Rectangle 38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9" name="Group 38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Rectangle 38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6" name="Rectangle 38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625" name="Group 62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7" name="Rectangle 62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29" name="Group 62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33" name="Straight Connector 63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0" name="Rectangle 62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6" name="Rectangle 62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643" name="Group 64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646" name="Rectangle 64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8" name="Group 64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9" name="Rectangle 64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4" name="Rectangle 64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endParaRPr lang="en-US" sz="1360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1" name="Group 660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662" name="Rectangle 661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4" name="Group 663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665" name="Rectangle 664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67" name="Group 666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668" name="Rectangle 667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671" name="Rectangle 670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9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346"/>
          <p:cNvGrpSpPr/>
          <p:nvPr/>
        </p:nvGrpSpPr>
        <p:grpSpPr>
          <a:xfrm>
            <a:off x="8219880" y="2413276"/>
            <a:ext cx="3593978" cy="3298881"/>
            <a:chOff x="6043929" y="1774629"/>
            <a:chExt cx="2642871" cy="2425868"/>
          </a:xfrm>
        </p:grpSpPr>
        <p:grpSp>
          <p:nvGrpSpPr>
            <p:cNvPr id="1348" name="Group 1347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50" name="Group 1349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58" name="Rectangle 1357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Flowchart: Alternate Process 1358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51" name="Group 1350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56" name="Rectangle 1355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Flowchart: Alternate Process 1356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52" name="Group 1351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54" name="Rectangle 1353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Flowchart: Alternate Process 1354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53" name="Rectangle 1352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49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0" name="Group 1359"/>
          <p:cNvGrpSpPr/>
          <p:nvPr/>
        </p:nvGrpSpPr>
        <p:grpSpPr>
          <a:xfrm>
            <a:off x="8217152" y="2410174"/>
            <a:ext cx="3593978" cy="3298881"/>
            <a:chOff x="6043929" y="1774629"/>
            <a:chExt cx="2642871" cy="242586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63" name="Group 1362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71" name="Rectangle 1370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Flowchart: Alternate Process 137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64" name="Group 1363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69" name="Rectangle 1368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Flowchart: Alternate Process 1369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65" name="Group 1364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67" name="Rectangle 1366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Flowchart: Alternate Process 136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66" name="Rectangle 1365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6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Title 1"/>
          <p:cNvSpPr txBox="1">
            <a:spLocks/>
          </p:cNvSpPr>
          <p:nvPr/>
        </p:nvSpPr>
        <p:spPr>
          <a:xfrm>
            <a:off x="274639" y="171184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Distribution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1375" name="Rectangle 1374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DOCKER_HOST</a:t>
              </a: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1378" name="Rectangle 1377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9" name="Flowchart: Alternate Process 1378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 Cache</a:t>
              </a:r>
            </a:p>
          </p:txBody>
        </p:sp>
      </p:grpSp>
      <p:grpSp>
        <p:nvGrpSpPr>
          <p:cNvPr id="1380" name="Group 1379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1381" name="Rectangle 1380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2" name="Flowchart: Alternate Process 1381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1383" name="Rectangle 1382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daemon</a:t>
            </a:r>
          </a:p>
        </p:txBody>
      </p:sp>
      <p:pic>
        <p:nvPicPr>
          <p:cNvPr id="1384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5" name="Can 220"/>
          <p:cNvSpPr/>
          <p:nvPr/>
        </p:nvSpPr>
        <p:spPr>
          <a:xfrm>
            <a:off x="5898341" y="6295073"/>
            <a:ext cx="442681" cy="5012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86" name="Group 1385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1387" name="Rectangle 1386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88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9" name="Group 1388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1390" name="Rectangle 1389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392" name="Group 1391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1393" name="Rectangle 1392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1396" name="Rectangle 1395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681174" y="2413276"/>
            <a:ext cx="3593978" cy="3298881"/>
            <a:chOff x="500260" y="1774629"/>
            <a:chExt cx="2642871" cy="2425868"/>
          </a:xfrm>
        </p:grpSpPr>
        <p:grpSp>
          <p:nvGrpSpPr>
            <p:cNvPr id="1399" name="Group 1398"/>
            <p:cNvGrpSpPr/>
            <p:nvPr/>
          </p:nvGrpSpPr>
          <p:grpSpPr>
            <a:xfrm>
              <a:off x="500260" y="1885950"/>
              <a:ext cx="2642871" cy="2314547"/>
              <a:chOff x="500260" y="1885950"/>
              <a:chExt cx="2642871" cy="2314547"/>
            </a:xfrm>
          </p:grpSpPr>
          <p:grpSp>
            <p:nvGrpSpPr>
              <p:cNvPr id="1401" name="Group 1400"/>
              <p:cNvGrpSpPr/>
              <p:nvPr/>
            </p:nvGrpSpPr>
            <p:grpSpPr>
              <a:xfrm>
                <a:off x="500260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409" name="Rectangle 1408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Flowchart: Alternate Process 1409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402" name="Group 1401"/>
              <p:cNvGrpSpPr/>
              <p:nvPr/>
            </p:nvGrpSpPr>
            <p:grpSpPr>
              <a:xfrm>
                <a:off x="1902777" y="2371294"/>
                <a:ext cx="1135636" cy="1696328"/>
                <a:chOff x="7441367" y="1793260"/>
                <a:chExt cx="1135636" cy="1696328"/>
              </a:xfrm>
            </p:grpSpPr>
            <p:sp>
              <p:nvSpPr>
                <p:cNvPr id="1407" name="Rectangle 1406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8" name="Flowchart: Alternate Process 1407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633701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405" name="Rectangle 1404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6" name="Flowchart: Alternate Process 1405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404" name="Rectangle 1403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400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1" name="Group 1410"/>
          <p:cNvGrpSpPr/>
          <p:nvPr/>
        </p:nvGrpSpPr>
        <p:grpSpPr>
          <a:xfrm>
            <a:off x="1632155" y="3564893"/>
            <a:ext cx="735495" cy="453124"/>
            <a:chOff x="2877183" y="2583280"/>
            <a:chExt cx="540854" cy="333210"/>
          </a:xfrm>
        </p:grpSpPr>
        <p:grpSp>
          <p:nvGrpSpPr>
            <p:cNvPr id="1412" name="Group 141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15" name="Rectangle 14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17" name="Group 14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21" name="Straight Connector 14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4" name="Straight Connector 14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5" name="Straight Connector 14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6" name="Straight Connector 14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7" name="Straight Connector 14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8" name="Straight Connector 14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9" name="Straight Connector 14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18" name="Rectangle 14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9" name="Rectangle 14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13" name="Rectangle 141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1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0" name="Group 1429"/>
          <p:cNvGrpSpPr/>
          <p:nvPr/>
        </p:nvGrpSpPr>
        <p:grpSpPr>
          <a:xfrm>
            <a:off x="3397973" y="3656242"/>
            <a:ext cx="568407" cy="568407"/>
            <a:chOff x="6631467" y="1985441"/>
            <a:chExt cx="417984" cy="417984"/>
          </a:xfrm>
        </p:grpSpPr>
        <p:sp>
          <p:nvSpPr>
            <p:cNvPr id="1431" name="Rectangle 1430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32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3" name="Group 1432"/>
          <p:cNvGrpSpPr/>
          <p:nvPr/>
        </p:nvGrpSpPr>
        <p:grpSpPr>
          <a:xfrm>
            <a:off x="2765826" y="3647753"/>
            <a:ext cx="568407" cy="568407"/>
            <a:chOff x="6098534" y="1990948"/>
            <a:chExt cx="417984" cy="417984"/>
          </a:xfrm>
        </p:grpSpPr>
        <p:sp>
          <p:nvSpPr>
            <p:cNvPr id="1434" name="Rectangle 1433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5" name="Rectangle 1434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36" name="Group 1435"/>
          <p:cNvGrpSpPr/>
          <p:nvPr/>
        </p:nvGrpSpPr>
        <p:grpSpPr>
          <a:xfrm>
            <a:off x="2771015" y="4286110"/>
            <a:ext cx="568407" cy="568407"/>
            <a:chOff x="6102350" y="2460371"/>
            <a:chExt cx="417984" cy="417984"/>
          </a:xfrm>
        </p:grpSpPr>
        <p:sp>
          <p:nvSpPr>
            <p:cNvPr id="1437" name="Rectangle 1436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39" name="Group 1438"/>
          <p:cNvGrpSpPr/>
          <p:nvPr/>
        </p:nvGrpSpPr>
        <p:grpSpPr>
          <a:xfrm>
            <a:off x="3400635" y="4292482"/>
            <a:ext cx="568407" cy="568407"/>
            <a:chOff x="6637872" y="2461910"/>
            <a:chExt cx="417984" cy="417984"/>
          </a:xfrm>
        </p:grpSpPr>
        <p:sp>
          <p:nvSpPr>
            <p:cNvPr id="1440" name="Rectangle 1439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42" name="Group 1441"/>
          <p:cNvGrpSpPr/>
          <p:nvPr/>
        </p:nvGrpSpPr>
        <p:grpSpPr>
          <a:xfrm>
            <a:off x="9169419" y="4014429"/>
            <a:ext cx="735495" cy="453124"/>
            <a:chOff x="3240661" y="1005909"/>
            <a:chExt cx="540854" cy="333210"/>
          </a:xfrm>
        </p:grpSpPr>
        <p:grpSp>
          <p:nvGrpSpPr>
            <p:cNvPr id="1443" name="Group 144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45" name="Rectangle 144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47" name="Group 144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51" name="Straight Connector 145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6" name="Straight Connector 145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7" name="Straight Connector 145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8" name="Straight Connector 145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9" name="Straight Connector 145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48" name="Rectangle 144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44" name="Rectangle 144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60" name="Group 1459"/>
          <p:cNvGrpSpPr/>
          <p:nvPr/>
        </p:nvGrpSpPr>
        <p:grpSpPr>
          <a:xfrm>
            <a:off x="9170861" y="3564893"/>
            <a:ext cx="735495" cy="453124"/>
            <a:chOff x="2877183" y="2583280"/>
            <a:chExt cx="540854" cy="333210"/>
          </a:xfrm>
        </p:grpSpPr>
        <p:grpSp>
          <p:nvGrpSpPr>
            <p:cNvPr id="1461" name="Group 1460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64" name="Rectangle 146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70" name="Straight Connector 146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1" name="Straight Connector 147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2" name="Straight Connector 147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3" name="Straight Connector 147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4" name="Straight Connector 147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5" name="Straight Connector 147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6" name="Straight Connector 147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7" name="Straight Connector 147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8" name="Straight Connector 147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67" name="Rectangle 146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62" name="Rectangle 1461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9" name="Group 1478"/>
          <p:cNvGrpSpPr/>
          <p:nvPr/>
        </p:nvGrpSpPr>
        <p:grpSpPr>
          <a:xfrm>
            <a:off x="10936678" y="3656242"/>
            <a:ext cx="568407" cy="568407"/>
            <a:chOff x="6631467" y="1985441"/>
            <a:chExt cx="417984" cy="417984"/>
          </a:xfrm>
        </p:grpSpPr>
        <p:sp>
          <p:nvSpPr>
            <p:cNvPr id="1480" name="Rectangle 1479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8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2" name="Group 1481"/>
          <p:cNvGrpSpPr/>
          <p:nvPr/>
        </p:nvGrpSpPr>
        <p:grpSpPr>
          <a:xfrm>
            <a:off x="10304531" y="3647753"/>
            <a:ext cx="568407" cy="568407"/>
            <a:chOff x="6098534" y="1990948"/>
            <a:chExt cx="417984" cy="417984"/>
          </a:xfrm>
        </p:grpSpPr>
        <p:sp>
          <p:nvSpPr>
            <p:cNvPr id="1483" name="Rectangle 1482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85" name="Group 1484"/>
          <p:cNvGrpSpPr/>
          <p:nvPr/>
        </p:nvGrpSpPr>
        <p:grpSpPr>
          <a:xfrm>
            <a:off x="10309720" y="4286110"/>
            <a:ext cx="568407" cy="568407"/>
            <a:chOff x="6102350" y="2460371"/>
            <a:chExt cx="417984" cy="417984"/>
          </a:xfrm>
        </p:grpSpPr>
        <p:sp>
          <p:nvSpPr>
            <p:cNvPr id="1486" name="Rectangle 1485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7" name="Rectangle 1486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10939341" y="4292482"/>
            <a:ext cx="568407" cy="568407"/>
            <a:chOff x="6637872" y="2461910"/>
            <a:chExt cx="417984" cy="417984"/>
          </a:xfrm>
        </p:grpSpPr>
        <p:sp>
          <p:nvSpPr>
            <p:cNvPr id="1489" name="Rectangle 1488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1492" name="Group 149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94" name="Rectangle 149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6" name="Group 149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1" name="Straight Connector 150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3" name="Straight Connector 150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5" name="Straight Connector 150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7" name="Straight Connector 150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97" name="Rectangle 149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93" name="Rectangle 149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45" name="Group 1544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1546" name="Group 154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48" name="Rectangle 154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50" name="Group 154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54" name="Straight Connector 155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5" name="Straight Connector 155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6" name="Straight Connector 155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7" name="Straight Connector 155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8" name="Straight Connector 155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9" name="Straight Connector 155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0" name="Straight Connector 155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1" name="Straight Connector 156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2" name="Straight Connector 156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51" name="Rectangle 155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47" name="Rectangle 154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81" name="Group 1580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1582" name="Group 158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84" name="Rectangle 158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86" name="Group 158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90" name="Straight Connector 158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1" name="Straight Connector 159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2" name="Straight Connector 159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4" name="Straight Connector 159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5" name="Straight Connector 159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6" name="Straight Connector 159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7" name="Straight Connector 159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8" name="Straight Connector 159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87" name="Rectangle 158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8" name="Rectangle 158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83" name="Rectangle 158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1618" name="Group 161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20" name="Rectangle 161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2" name="Group 162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26" name="Straight Connector 162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7" name="Straight Connector 162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8" name="Straight Connector 162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9" name="Straight Connector 162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0" name="Straight Connector 162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2" name="Straight Connector 163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23" name="Rectangle 162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5" name="Rectangle 162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19" name="Rectangle 161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35" name="Group 1634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38" name="Rectangle 163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40" name="Group 163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44" name="Straight Connector 164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5" name="Straight Connector 164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6" name="Straight Connector 164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7" name="Straight Connector 164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8" name="Straight Connector 164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9" name="Straight Connector 164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0" name="Straight Connector 164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1" name="Straight Connector 165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2" name="Straight Connector 165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41" name="Rectangle 164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2" name="Rectangle 164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37" name="Rectangle 163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1672" name="Group 16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675" name="Rectangle 16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77" name="Group 16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81" name="Straight Connector 16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2" name="Straight Connector 16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3" name="Straight Connector 16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4" name="Straight Connector 16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5" name="Straight Connector 16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6" name="Straight Connector 16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7" name="Straight Connector 16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8" name="Straight Connector 16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9" name="Straight Connector 16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78" name="Rectangle 16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0" name="Rectangle 16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3" name="Rectangle 16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90" name="Rectangle 1689"/>
          <p:cNvSpPr/>
          <p:nvPr/>
        </p:nvSpPr>
        <p:spPr>
          <a:xfrm>
            <a:off x="681173" y="163472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Scheduling</a:t>
            </a:r>
          </a:p>
        </p:txBody>
      </p:sp>
      <p:sp>
        <p:nvSpPr>
          <p:cNvPr id="1691" name="Rectangle 1690"/>
          <p:cNvSpPr/>
          <p:nvPr/>
        </p:nvSpPr>
        <p:spPr>
          <a:xfrm>
            <a:off x="681173" y="194310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Orchestration</a:t>
            </a:r>
          </a:p>
        </p:txBody>
      </p:sp>
      <p:grpSp>
        <p:nvGrpSpPr>
          <p:cNvPr id="1692" name="Group 1691"/>
          <p:cNvGrpSpPr/>
          <p:nvPr/>
        </p:nvGrpSpPr>
        <p:grpSpPr>
          <a:xfrm>
            <a:off x="683901" y="77143"/>
            <a:ext cx="3593978" cy="2255306"/>
            <a:chOff x="500260" y="1774629"/>
            <a:chExt cx="2642871" cy="1658464"/>
          </a:xfrm>
        </p:grpSpPr>
        <p:grpSp>
          <p:nvGrpSpPr>
            <p:cNvPr id="1693" name="Group 1692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695" name="Group 1694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03" name="Rectangle 1702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Flowchart: Alternate Process 1703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696" name="Group 1695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01" name="Rectangle 1700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Flowchart: Alternate Process 1701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697" name="Group 1696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Flowchart: Alternate Process 1699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698" name="Rectangle 1697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694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5" name="Group 1704"/>
          <p:cNvGrpSpPr/>
          <p:nvPr/>
        </p:nvGrpSpPr>
        <p:grpSpPr>
          <a:xfrm>
            <a:off x="890472" y="1228760"/>
            <a:ext cx="735495" cy="453124"/>
            <a:chOff x="654170" y="903582"/>
            <a:chExt cx="540854" cy="333210"/>
          </a:xfrm>
        </p:grpSpPr>
        <p:grpSp>
          <p:nvGrpSpPr>
            <p:cNvPr id="1706" name="Group 1705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08" name="Group 1707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10" name="Rectangle 1709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12" name="Group 1711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16" name="Straight Connector 1715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7" name="Straight Connector 1716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8" name="Straight Connector 1717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9" name="Straight Connector 1718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0" name="Straight Connector 1719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1" name="Straight Connector 1720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2" name="Straight Connector 1721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3" name="Straight Connector 1722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4" name="Straight Connector 1723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13" name="Rectangle 1712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09" name="Rectangle 1708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07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5" name="Group 1724"/>
          <p:cNvGrpSpPr/>
          <p:nvPr/>
        </p:nvGrpSpPr>
        <p:grpSpPr>
          <a:xfrm>
            <a:off x="2643917" y="1248082"/>
            <a:ext cx="568407" cy="568407"/>
            <a:chOff x="1943585" y="917791"/>
            <a:chExt cx="417984" cy="417984"/>
          </a:xfrm>
        </p:grpSpPr>
        <p:sp>
          <p:nvSpPr>
            <p:cNvPr id="1726" name="Rectangle 1725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27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8" name="Group 1727"/>
          <p:cNvGrpSpPr/>
          <p:nvPr/>
        </p:nvGrpSpPr>
        <p:grpSpPr>
          <a:xfrm>
            <a:off x="1628520" y="1231811"/>
            <a:ext cx="735495" cy="453124"/>
            <a:chOff x="2877183" y="2583280"/>
            <a:chExt cx="540854" cy="333210"/>
          </a:xfrm>
        </p:grpSpPr>
        <p:grpSp>
          <p:nvGrpSpPr>
            <p:cNvPr id="1729" name="Group 1728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32" name="Rectangle 173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34" name="Group 173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38" name="Straight Connector 173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39" name="Straight Connector 173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0" name="Straight Connector 173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1" name="Straight Connector 174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2" name="Straight Connector 174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3" name="Straight Connector 174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4" name="Straight Connector 174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5" name="Straight Connector 174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6" name="Straight Connector 174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35" name="Rectangle 173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6" name="Rectangle 173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30" name="Rectangle 1729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3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7" name="Group 1746"/>
          <p:cNvGrpSpPr/>
          <p:nvPr/>
        </p:nvGrpSpPr>
        <p:grpSpPr>
          <a:xfrm>
            <a:off x="3316744" y="1248082"/>
            <a:ext cx="568407" cy="568407"/>
            <a:chOff x="6631467" y="1985441"/>
            <a:chExt cx="417984" cy="417984"/>
          </a:xfrm>
        </p:grpSpPr>
        <p:sp>
          <p:nvSpPr>
            <p:cNvPr id="1748" name="Rectangle 1747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4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0" name="Group 1749"/>
          <p:cNvGrpSpPr/>
          <p:nvPr/>
        </p:nvGrpSpPr>
        <p:grpSpPr>
          <a:xfrm>
            <a:off x="8217152" y="77143"/>
            <a:ext cx="3593978" cy="2255306"/>
            <a:chOff x="500260" y="1774629"/>
            <a:chExt cx="2642871" cy="1658464"/>
          </a:xfrm>
        </p:grpSpPr>
        <p:grpSp>
          <p:nvGrpSpPr>
            <p:cNvPr id="1751" name="Group 1750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753" name="Group 1752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61" name="Rectangle 1760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Flowchart: Alternate Process 176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754" name="Group 1753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59" name="Rectangle 1758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Flowchart: Alternate Process 1759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755" name="Group 1754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757" name="Rectangle 1756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Flowchart: Alternate Process 175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756" name="Rectangle 1755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75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3" name="Group 1762"/>
          <p:cNvGrpSpPr/>
          <p:nvPr/>
        </p:nvGrpSpPr>
        <p:grpSpPr>
          <a:xfrm>
            <a:off x="8423723" y="1228760"/>
            <a:ext cx="735495" cy="453124"/>
            <a:chOff x="654170" y="903582"/>
            <a:chExt cx="540854" cy="333210"/>
          </a:xfrm>
        </p:grpSpPr>
        <p:grpSp>
          <p:nvGrpSpPr>
            <p:cNvPr id="1764" name="Group 1763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66" name="Group 1765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68" name="Rectangle 1767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70" name="Group 1769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74" name="Straight Connector 1773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5" name="Straight Connector 1774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6" name="Straight Connector 1775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7" name="Straight Connector 1776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8" name="Straight Connector 1777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9" name="Straight Connector 1778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0" name="Straight Connector 1779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1" name="Straight Connector 1780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2" name="Straight Connector 1781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71" name="Rectangle 1770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" name="Rectangle 1766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65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3" name="Group 1782"/>
          <p:cNvGrpSpPr/>
          <p:nvPr/>
        </p:nvGrpSpPr>
        <p:grpSpPr>
          <a:xfrm>
            <a:off x="10177168" y="1248082"/>
            <a:ext cx="568407" cy="568407"/>
            <a:chOff x="1943585" y="917791"/>
            <a:chExt cx="417984" cy="417984"/>
          </a:xfrm>
        </p:grpSpPr>
        <p:sp>
          <p:nvSpPr>
            <p:cNvPr id="1784" name="Rectangle 1783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5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6" name="Group 1785"/>
          <p:cNvGrpSpPr/>
          <p:nvPr/>
        </p:nvGrpSpPr>
        <p:grpSpPr>
          <a:xfrm>
            <a:off x="9161771" y="1231811"/>
            <a:ext cx="735495" cy="453124"/>
            <a:chOff x="2877183" y="2583280"/>
            <a:chExt cx="540854" cy="333210"/>
          </a:xfrm>
        </p:grpSpPr>
        <p:grpSp>
          <p:nvGrpSpPr>
            <p:cNvPr id="1787" name="Group 1786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90" name="Rectangle 178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" name="Group 179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96" name="Straight Connector 179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7" name="Straight Connector 179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8" name="Straight Connector 179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9" name="Straight Connector 179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0" name="Straight Connector 179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1" name="Straight Connector 180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2" name="Straight Connector 180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3" name="Straight Connector 180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4" name="Straight Connector 180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93" name="Rectangle 179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5" name="Rectangle 179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88" name="Rectangle 1787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5" name="Group 1804"/>
          <p:cNvGrpSpPr/>
          <p:nvPr/>
        </p:nvGrpSpPr>
        <p:grpSpPr>
          <a:xfrm>
            <a:off x="10849995" y="1248082"/>
            <a:ext cx="568407" cy="568407"/>
            <a:chOff x="6631467" y="1985441"/>
            <a:chExt cx="417984" cy="417984"/>
          </a:xfrm>
        </p:grpSpPr>
        <p:sp>
          <p:nvSpPr>
            <p:cNvPr id="1806" name="Rectangle 1805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07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08" name="Picture 4" descr="http://farm8.staticflickr.com/7063/6948367990_71774d62a0_z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6942" y="5408231"/>
            <a:ext cx="2320915" cy="154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09" name="Picture 6" descr="http://o.aolcdn.com/dims-shared/dims3/GLOB/crop/425x248%2B8%2B50/thumbnail/141%25/http:/www.blogcdn.com/www.pawnation.com/media/2012/10/screen-shot-2012-10-25-at-3.00.52-p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561" y="4049230"/>
            <a:ext cx="2668282" cy="155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80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7654E-7 L 0.24254 -0.1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3.45679E-6 L 0.24306 -0.1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642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44444E-6 3.45679E-6 L -0.30452 -0.128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64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9.87654E-7 L -0.304 -0.128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64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2.71605E-6 L 0.00017 -0.1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-4.07407E-6 L -5.55556E-7 -0.1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-0.3039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129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24254 -0.12778 L -0.30434 9.87654E-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638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4306 -0.1284 L -0.36337 -0.064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30" y="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877E-6 L -1.27222 -0.06543 " pathEditMode="relative" rAng="0" ptsTypes="AA">
                                      <p:cBhvr>
                                        <p:cTn id="146" dur="40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11" y="-3272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7531E-6 L 1.22327 0.00216 " pathEditMode="relative" rAng="0" ptsTypes="AA">
                                      <p:cBhvr>
                                        <p:cTn id="148" dur="400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/>
      <p:bldP spid="16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4B482B-10B2-4D5C-9A9C-E149692448D2}"/>
              </a:ext>
            </a:extLst>
          </p:cNvPr>
          <p:cNvGrpSpPr/>
          <p:nvPr/>
        </p:nvGrpSpPr>
        <p:grpSpPr>
          <a:xfrm>
            <a:off x="179117" y="5012186"/>
            <a:ext cx="2620356" cy="1814258"/>
            <a:chOff x="173917" y="4914564"/>
            <a:chExt cx="2569574" cy="1779099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138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96042">
                  <a:defRPr/>
                </a:pPr>
                <a:endParaRPr lang="en-US" sz="1098" kern="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15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2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3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4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1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6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14" tIns="45706" rIns="91414" bIns="4570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49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91364" tIns="91364" rIns="91364" bIns="91364" rtlCol="0" anchor="t">
                <a:noAutofit/>
              </a:bodyPr>
              <a:lstStyle/>
              <a:p>
                <a:pPr marL="233115" indent="-233115" algn="ctr" defTabSz="896042">
                  <a:defRPr/>
                </a:pPr>
                <a:endParaRPr lang="en-US" sz="2000" b="1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42" name="Picture 4" descr="https://zapier.cachefly.net/storage/services/59152a3a91bfe0ddd2fc9b978448593a.128x128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4" t="22115" r="21627" b="23287"/>
              <a:stretch/>
            </p:blipFill>
            <p:spPr bwMode="auto">
              <a:xfrm>
                <a:off x="1362028" y="6201582"/>
                <a:ext cx="293484" cy="27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5" name="Rectangle 214"/>
            <p:cNvSpPr/>
            <p:nvPr/>
          </p:nvSpPr>
          <p:spPr>
            <a:xfrm>
              <a:off x="207764" y="4914564"/>
              <a:ext cx="1097365" cy="292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049">
                <a:defRPr/>
              </a:pPr>
              <a:r>
                <a:rPr lang="en-US" sz="1298" i="1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 Workflow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1162525" y="1995653"/>
            <a:ext cx="2674453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3292922" y="3107574"/>
            <a:ext cx="713443" cy="540044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954694" y="1973694"/>
            <a:ext cx="2674453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703312" y="1672460"/>
            <a:ext cx="1483278" cy="1526892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964" y="2583249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Right Arrow 5"/>
          <p:cNvSpPr/>
          <p:nvPr/>
        </p:nvSpPr>
        <p:spPr>
          <a:xfrm rot="16200000">
            <a:off x="304021" y="3620193"/>
            <a:ext cx="1913547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57" name="Right Arrow 5"/>
          <p:cNvSpPr/>
          <p:nvPr/>
        </p:nvSpPr>
        <p:spPr>
          <a:xfrm>
            <a:off x="5544748" y="1962912"/>
            <a:ext cx="2040505" cy="943772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683265" y="2847344"/>
            <a:ext cx="4420440" cy="1201937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  <a:latin typeface="Segoe UI"/>
              <a:ea typeface="+mj-ea"/>
              <a:cs typeface="+mj-cs"/>
            </a:endParaRPr>
          </a:p>
        </p:txBody>
      </p:sp>
      <p:sp>
        <p:nvSpPr>
          <p:cNvPr id="160" name="Bent Arrow 14"/>
          <p:cNvSpPr/>
          <p:nvPr/>
        </p:nvSpPr>
        <p:spPr>
          <a:xfrm rot="10800000">
            <a:off x="2839955" y="3118905"/>
            <a:ext cx="5845240" cy="3121708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96042">
              <a:defRPr/>
            </a:pPr>
            <a:endParaRPr lang="en-US" sz="1098" kern="0" dirty="0">
              <a:solidFill>
                <a:sysClr val="windowText" lastClr="000000"/>
              </a:solidFill>
            </a:endParaRP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9770" y="5412795"/>
            <a:ext cx="2233961" cy="144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14049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</p:cNvCxnSpPr>
          <p:nvPr/>
        </p:nvCxnSpPr>
        <p:spPr>
          <a:xfrm flipH="1">
            <a:off x="2902813" y="4710647"/>
            <a:ext cx="2228966" cy="61981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496467" y="1721255"/>
            <a:ext cx="1487715" cy="1564240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115" indent="-233115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49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049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476805" y="1238092"/>
            <a:ext cx="2562822" cy="621138"/>
            <a:chOff x="2260698" y="1058892"/>
            <a:chExt cx="2563550" cy="621314"/>
          </a:xfrm>
        </p:grpSpPr>
        <p:sp>
          <p:nvSpPr>
            <p:cNvPr id="182" name="Rectangle 18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Container Service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9476805" y="1871052"/>
            <a:ext cx="2562822" cy="621138"/>
            <a:chOff x="2260698" y="1672902"/>
            <a:chExt cx="2563550" cy="621314"/>
          </a:xfrm>
        </p:grpSpPr>
        <p:sp>
          <p:nvSpPr>
            <p:cNvPr id="185" name="Rectangle 18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Service Fabric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sp>
        <p:nvSpPr>
          <p:cNvPr id="188" name="Rectangle 187"/>
          <p:cNvSpPr/>
          <p:nvPr/>
        </p:nvSpPr>
        <p:spPr>
          <a:xfrm>
            <a:off x="9476805" y="3136974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coming soon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9476805" y="2504013"/>
            <a:ext cx="2562822" cy="621138"/>
            <a:chOff x="2260698" y="2350204"/>
            <a:chExt cx="2563550" cy="621314"/>
          </a:xfrm>
        </p:grpSpPr>
        <p:sp>
          <p:nvSpPr>
            <p:cNvPr id="191" name="Rectangle 19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</a:rPr>
                <a:t>App Services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194" name="Rectangle 193"/>
          <p:cNvSpPr/>
          <p:nvPr/>
        </p:nvSpPr>
        <p:spPr>
          <a:xfrm>
            <a:off x="9476805" y="3769933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476805" y="5035852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6805" y="4402894"/>
            <a:ext cx="2562822" cy="621138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39898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>
              <a:defRPr/>
            </a:pPr>
            <a:r>
              <a:rPr lang="en-US" sz="1598" kern="0" dirty="0">
                <a:solidFill>
                  <a:prstClr val="white"/>
                </a:solidFill>
              </a:rPr>
              <a:t>…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824446" y="5372964"/>
            <a:ext cx="1340905" cy="899043"/>
            <a:chOff x="1883426" y="5104140"/>
            <a:chExt cx="1341285" cy="899299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8201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199516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07209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794" cy="14129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049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295218" y="5061648"/>
            <a:ext cx="1509498" cy="895359"/>
            <a:chOff x="1369381" y="4802368"/>
            <a:chExt cx="1509926" cy="895613"/>
          </a:xfrm>
        </p:grpSpPr>
        <p:pic>
          <p:nvPicPr>
            <p:cNvPr id="21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_x0020_6" descr="image0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20" y="2759910"/>
            <a:ext cx="598828" cy="3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99577" y="1647956"/>
            <a:ext cx="1483278" cy="1551394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81784" y="257144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Straight Arrow Connector 223"/>
          <p:cNvCxnSpPr>
            <a:cxnSpLocks/>
          </p:cNvCxnSpPr>
          <p:nvPr/>
        </p:nvCxnSpPr>
        <p:spPr>
          <a:xfrm flipV="1">
            <a:off x="6387293" y="3129486"/>
            <a:ext cx="1166828" cy="57234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228" name="Group 227"/>
          <p:cNvGrpSpPr/>
          <p:nvPr/>
        </p:nvGrpSpPr>
        <p:grpSpPr>
          <a:xfrm>
            <a:off x="534725" y="1701268"/>
            <a:ext cx="1512163" cy="1510366"/>
            <a:chOff x="608671" y="1428750"/>
            <a:chExt cx="1512591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algn="ctr" defTabSz="896042">
                <a:defRPr/>
              </a:pPr>
              <a:r>
                <a:rPr lang="en-US" sz="15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96042">
                <a:defRPr/>
              </a:pPr>
              <a:r>
                <a:rPr lang="en-US" sz="10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marL="233115" indent="-233115" algn="ctr" defTabSz="896042">
                <a:defRPr/>
              </a:pPr>
              <a:endParaRPr lang="en-US" sz="2000" b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  <p:pic>
          <p:nvPicPr>
            <p:cNvPr id="23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446721" y="2600418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1771836" y="2505804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66207-F891-48F1-B1BC-4D24DB241D2C}"/>
              </a:ext>
            </a:extLst>
          </p:cNvPr>
          <p:cNvGrpSpPr/>
          <p:nvPr/>
        </p:nvGrpSpPr>
        <p:grpSpPr>
          <a:xfrm>
            <a:off x="3842119" y="3405496"/>
            <a:ext cx="2497732" cy="1478096"/>
            <a:chOff x="3765931" y="3339013"/>
            <a:chExt cx="2449326" cy="1449450"/>
          </a:xfrm>
        </p:grpSpPr>
        <p:sp>
          <p:nvSpPr>
            <p:cNvPr id="203" name="Rounded Rectangle 12"/>
            <p:cNvSpPr/>
            <p:nvPr/>
          </p:nvSpPr>
          <p:spPr>
            <a:xfrm>
              <a:off x="3765931" y="3339013"/>
              <a:ext cx="2449326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08935" y="4175695"/>
              <a:ext cx="1066970" cy="398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49">
                <a:defRPr/>
              </a:pPr>
              <a:r>
                <a:rPr lang="en-US" sz="102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41259" y="3746555"/>
              <a:ext cx="554779" cy="554779"/>
            </a:xfrm>
            <a:prstGeom prst="rect">
              <a:avLst/>
            </a:prstGeom>
          </p:spPr>
        </p:pic>
        <p:sp>
          <p:nvSpPr>
            <p:cNvPr id="112" name="Lightning Bolt 111">
              <a:extLst>
                <a:ext uri="{FF2B5EF4-FFF2-40B4-BE49-F238E27FC236}">
                  <a16:creationId xmlns:a16="http://schemas.microsoft.com/office/drawing/2014/main" id="{B895D590-B627-43CA-AAF9-EDD55F55A2E3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4B857-831D-427E-BCF6-E414B4170065}"/>
              </a:ext>
            </a:extLst>
          </p:cNvPr>
          <p:cNvGrpSpPr/>
          <p:nvPr/>
        </p:nvGrpSpPr>
        <p:grpSpPr>
          <a:xfrm>
            <a:off x="4018863" y="5113387"/>
            <a:ext cx="3287532" cy="1505733"/>
            <a:chOff x="3939249" y="5013804"/>
            <a:chExt cx="3223820" cy="147655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15791" y="5013804"/>
              <a:ext cx="2028741" cy="1476553"/>
              <a:chOff x="4681901" y="4854122"/>
              <a:chExt cx="2069421" cy="1506161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6">
                <a:duotone>
                  <a:prstClr val="black"/>
                  <a:srgbClr val="A5A5A5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681901" y="4854122"/>
                <a:ext cx="2069421" cy="1506161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>
                <a:off x="4984766" y="4897716"/>
                <a:ext cx="1705477" cy="202787"/>
              </a:xfrm>
              <a:prstGeom prst="rect">
                <a:avLst/>
              </a:prstGeom>
              <a:solidFill>
                <a:srgbClr val="65656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049">
                  <a:defRPr/>
                </a:pPr>
                <a:endParaRPr lang="en-US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3939249" y="5209617"/>
              <a:ext cx="3223820" cy="352041"/>
            </a:xfrm>
            <a:prstGeom prst="rect">
              <a:avLst/>
            </a:prstGeom>
          </p:spPr>
          <p:txBody>
            <a:bodyPr vert="horz" wrap="square" lIns="91364" tIns="91364" rIns="91364" bIns="91364" rtlCol="0" anchor="t">
              <a:noAutofit/>
            </a:bodyPr>
            <a:lstStyle/>
            <a:p>
              <a:pPr algn="ctr" defTabSz="896042">
                <a:defRPr/>
              </a:pPr>
              <a:r>
                <a:rPr lang="en-US" sz="1398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Monitor and Diagnose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4B1EB-BFAE-4F0D-AB6F-AFE1C2C7CDDE}"/>
              </a:ext>
            </a:extLst>
          </p:cNvPr>
          <p:cNvGrpSpPr/>
          <p:nvPr/>
        </p:nvGrpSpPr>
        <p:grpSpPr>
          <a:xfrm>
            <a:off x="3892838" y="3459574"/>
            <a:ext cx="1016741" cy="1373502"/>
            <a:chOff x="3815665" y="3392042"/>
            <a:chExt cx="997037" cy="1346884"/>
          </a:xfrm>
        </p:grpSpPr>
        <p:sp>
          <p:nvSpPr>
            <p:cNvPr id="96" name="Lightning Bolt 95">
              <a:extLst>
                <a:ext uri="{FF2B5EF4-FFF2-40B4-BE49-F238E27FC236}">
                  <a16:creationId xmlns:a16="http://schemas.microsoft.com/office/drawing/2014/main" id="{3E0D1AFB-8530-40BD-A272-234356A27A28}"/>
                </a:ext>
              </a:extLst>
            </p:cNvPr>
            <p:cNvSpPr/>
            <p:nvPr/>
          </p:nvSpPr>
          <p:spPr>
            <a:xfrm>
              <a:off x="4110292" y="339204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C7B67DE-0C72-4F53-808F-27EF3C574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35" y="3401519"/>
              <a:ext cx="211614" cy="203297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327AFE-9636-4998-8481-1002394BE945}"/>
                </a:ext>
              </a:extLst>
            </p:cNvPr>
            <p:cNvSpPr txBox="1"/>
            <p:nvPr/>
          </p:nvSpPr>
          <p:spPr>
            <a:xfrm>
              <a:off x="4054008" y="3417764"/>
              <a:ext cx="61591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12" dirty="0">
                  <a:solidFill>
                    <a:srgbClr val="FFC000"/>
                  </a:solidFill>
                </a:rPr>
                <a:t>Base Image Index</a:t>
              </a:r>
            </a:p>
          </p:txBody>
        </p:sp>
        <p:pic>
          <p:nvPicPr>
            <p:cNvPr id="105" name="Picture 2" descr="image001">
              <a:extLst>
                <a:ext uri="{FF2B5EF4-FFF2-40B4-BE49-F238E27FC236}">
                  <a16:creationId xmlns:a16="http://schemas.microsoft.com/office/drawing/2014/main" id="{BC614424-F5D4-4F5F-8216-D9197F5B38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2" t="33528" r="70984" b="38869"/>
            <a:stretch/>
          </p:blipFill>
          <p:spPr bwMode="auto">
            <a:xfrm>
              <a:off x="4061190" y="3672239"/>
              <a:ext cx="611820" cy="602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Lightning Bolt 112">
              <a:extLst>
                <a:ext uri="{FF2B5EF4-FFF2-40B4-BE49-F238E27FC236}">
                  <a16:creationId xmlns:a16="http://schemas.microsoft.com/office/drawing/2014/main" id="{D8149134-3902-4ADA-BE39-47FC571EC2DB}"/>
                </a:ext>
              </a:extLst>
            </p:cNvPr>
            <p:cNvSpPr/>
            <p:nvPr/>
          </p:nvSpPr>
          <p:spPr>
            <a:xfrm>
              <a:off x="4651312" y="381876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22DFE5B-AB94-4A29-AF2F-1910A87E39EE}"/>
                </a:ext>
              </a:extLst>
            </p:cNvPr>
            <p:cNvSpPr/>
            <p:nvPr/>
          </p:nvSpPr>
          <p:spPr>
            <a:xfrm>
              <a:off x="3815665" y="4175695"/>
              <a:ext cx="997037" cy="563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49">
                <a:defRPr/>
              </a:pPr>
              <a:r>
                <a:rPr lang="en-US" sz="1020" i="1" kern="0" dirty="0">
                  <a:solidFill>
                    <a:srgbClr val="FFC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Azure Container </a:t>
              </a:r>
              <a:r>
                <a:rPr lang="en-US" sz="1020" i="1" kern="0" dirty="0">
                  <a:noFill/>
                  <a:ea typeface="Segoe UI" panose="020B0502040204020203" pitchFamily="34" charset="0"/>
                  <a:cs typeface="Segoe UI" panose="020B0502040204020203" pitchFamily="34" charset="0"/>
                </a:rPr>
                <a:t>_</a:t>
              </a:r>
              <a:r>
                <a:rPr lang="en-US" sz="1020" i="1" kern="0" dirty="0">
                  <a:solidFill>
                    <a:srgbClr val="FFC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Builder*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E0BE4C-584A-49B4-8656-1FC5CE9E23EB}"/>
              </a:ext>
            </a:extLst>
          </p:cNvPr>
          <p:cNvCxnSpPr>
            <a:cxnSpLocks/>
          </p:cNvCxnSpPr>
          <p:nvPr/>
        </p:nvCxnSpPr>
        <p:spPr>
          <a:xfrm flipV="1">
            <a:off x="3320805" y="3611060"/>
            <a:ext cx="653208" cy="467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2FA75-EF55-4CAB-99C0-78E1A1427213}"/>
              </a:ext>
            </a:extLst>
          </p:cNvPr>
          <p:cNvGrpSpPr/>
          <p:nvPr/>
        </p:nvGrpSpPr>
        <p:grpSpPr>
          <a:xfrm>
            <a:off x="2703312" y="3412921"/>
            <a:ext cx="890979" cy="808700"/>
            <a:chOff x="3030178" y="3362203"/>
            <a:chExt cx="873712" cy="793028"/>
          </a:xfrm>
        </p:grpSpPr>
        <p:sp>
          <p:nvSpPr>
            <p:cNvPr id="101" name="Rounded Rectangle 12">
              <a:extLst>
                <a:ext uri="{FF2B5EF4-FFF2-40B4-BE49-F238E27FC236}">
                  <a16:creationId xmlns:a16="http://schemas.microsoft.com/office/drawing/2014/main" id="{8659F909-BCF0-4CA1-B679-EB78CD578662}"/>
                </a:ext>
              </a:extLst>
            </p:cNvPr>
            <p:cNvSpPr/>
            <p:nvPr/>
          </p:nvSpPr>
          <p:spPr>
            <a:xfrm>
              <a:off x="3030178" y="3362203"/>
              <a:ext cx="873712" cy="793028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64" tIns="91364" rIns="91364" bIns="9136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042">
                <a:defRPr/>
              </a:pPr>
              <a:endParaRPr lang="en-US" sz="1098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569CCE8-72A1-4B24-A3B9-A523C958EADA}"/>
                </a:ext>
              </a:extLst>
            </p:cNvPr>
            <p:cNvGrpSpPr/>
            <p:nvPr/>
          </p:nvGrpSpPr>
          <p:grpSpPr>
            <a:xfrm>
              <a:off x="3038233" y="3465517"/>
              <a:ext cx="793570" cy="617842"/>
              <a:chOff x="8081204" y="5137617"/>
              <a:chExt cx="1358036" cy="1057313"/>
            </a:xfrm>
          </p:grpSpPr>
          <p:pic>
            <p:nvPicPr>
              <p:cNvPr id="94" name="Picture 4" descr="Image result for docker hub logo">
                <a:extLst>
                  <a:ext uri="{FF2B5EF4-FFF2-40B4-BE49-F238E27FC236}">
                    <a16:creationId xmlns:a16="http://schemas.microsoft.com/office/drawing/2014/main" id="{953D16FE-D319-4234-B52B-8CA923C3A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AC45463-DAD2-48A2-8160-2A1A3189F4E7}"/>
                  </a:ext>
                </a:extLst>
              </p:cNvPr>
              <p:cNvSpPr txBox="1"/>
              <p:nvPr/>
            </p:nvSpPr>
            <p:spPr>
              <a:xfrm>
                <a:off x="8081204" y="5795131"/>
                <a:ext cx="1358036" cy="399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18" dirty="0">
                    <a:solidFill>
                      <a:schemeClr val="bg1"/>
                    </a:solidFill>
                  </a:rPr>
                  <a:t>Docker Hub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24CDF7-E1B5-4889-AB49-B6D4D52C8BEA}"/>
              </a:ext>
            </a:extLst>
          </p:cNvPr>
          <p:cNvSpPr txBox="1"/>
          <p:nvPr/>
        </p:nvSpPr>
        <p:spPr>
          <a:xfrm>
            <a:off x="-14341" y="1580513"/>
            <a:ext cx="2752714" cy="1849309"/>
          </a:xfrm>
          <a:prstGeom prst="rect">
            <a:avLst/>
          </a:prstGeom>
          <a:noFill/>
        </p:spPr>
        <p:txBody>
          <a:bodyPr wrap="square" lIns="186494" tIns="149196" rIns="186494" bIns="149196" rtlCol="0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244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&amp; Framework Patching</a:t>
            </a:r>
          </a:p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183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happens when developers stop making code changes?</a:t>
            </a:r>
          </a:p>
        </p:txBody>
      </p:sp>
    </p:spTree>
    <p:extLst>
      <p:ext uri="{BB962C8B-B14F-4D97-AF65-F5344CB8AC3E}">
        <p14:creationId xmlns:p14="http://schemas.microsoft.com/office/powerpoint/2010/main" val="1126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2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7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7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9" grpId="0" animBg="1"/>
      <p:bldP spid="135" grpId="0" animBg="1"/>
      <p:bldP spid="135" grpId="1" animBg="1"/>
      <p:bldP spid="157" grpId="0" animBg="1"/>
      <p:bldP spid="158" grpId="0" animBg="1"/>
      <p:bldP spid="160" grpId="0" animBg="1"/>
      <p:bldP spid="188" grpId="0" animBg="1"/>
      <p:bldP spid="194" grpId="0" animBg="1"/>
      <p:bldP spid="197" grpId="0" animBg="1"/>
      <p:bldP spid="200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846659"/>
          </a:xfrm>
        </p:spPr>
        <p:txBody>
          <a:bodyPr/>
          <a:lstStyle/>
          <a:p>
            <a:r>
              <a:rPr lang="en-US" dirty="0"/>
              <a:t>Amortizing Costs</a:t>
            </a:r>
            <a:br>
              <a:rPr lang="en-US" dirty="0"/>
            </a:br>
            <a:r>
              <a:rPr lang="en-US" sz="4800" dirty="0"/>
              <a:t>An evolution, revolution, or circle of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162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1980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Mainframes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2" name="Rectangle 1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165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211" name="Rectangle 210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1990</a:t>
            </a:r>
          </a:p>
        </p:txBody>
      </p:sp>
      <p:pic>
        <p:nvPicPr>
          <p:cNvPr id="7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481858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438255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94651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51047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307443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263840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220236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176632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133029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89425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275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230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185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140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095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050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005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960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915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262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217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172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127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082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037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992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947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902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TextBox 152"/>
          <p:cNvSpPr txBox="1"/>
          <p:nvPr/>
        </p:nvSpPr>
        <p:spPr>
          <a:xfrm>
            <a:off x="44857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249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7204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7159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7114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069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024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6979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6934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889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6844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236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9191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9146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101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56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9011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966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921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8876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831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11223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1178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1133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1088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11043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10998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0953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10908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0863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0818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PC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Server Revolution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870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0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8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6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4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8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6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4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6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8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2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4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6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8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4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2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64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6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8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4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92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8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6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4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2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8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6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64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7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7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73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76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79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2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3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1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3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94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97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3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3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6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3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9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12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3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1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3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18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3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1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3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24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3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27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3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"/>
                            </p:stCondLst>
                            <p:childTnLst>
                              <p:par>
                                <p:cTn id="2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50"/>
                            </p:stCondLst>
                            <p:childTnLst>
                              <p:par>
                                <p:cTn id="2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"/>
                            </p:stCondLst>
                            <p:childTnLst>
                              <p:par>
                                <p:cTn id="2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750"/>
                            </p:stCondLst>
                            <p:childTnLst>
                              <p:par>
                                <p:cTn id="27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50"/>
                            </p:stCondLst>
                            <p:childTnLst>
                              <p:par>
                                <p:cTn id="28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00"/>
                            </p:stCondLst>
                            <p:childTnLst>
                              <p:par>
                                <p:cTn id="29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750"/>
                            </p:stCondLst>
                            <p:childTnLst>
                              <p:par>
                                <p:cTn id="29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950"/>
                            </p:stCondLst>
                            <p:childTnLst>
                              <p:par>
                                <p:cTn id="30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150"/>
                            </p:stCondLst>
                            <p:childTnLst>
                              <p:par>
                                <p:cTn id="30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350"/>
                            </p:stCondLst>
                            <p:childTnLst>
                              <p:par>
                                <p:cTn id="3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50"/>
                            </p:stCondLst>
                            <p:childTnLst>
                              <p:par>
                                <p:cTn id="3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750"/>
                            </p:stCondLst>
                            <p:childTnLst>
                              <p:par>
                                <p:cTn id="3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4350"/>
                            </p:stCondLst>
                            <p:childTnLst>
                              <p:par>
                                <p:cTn id="3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550"/>
                            </p:stCondLst>
                            <p:childTnLst>
                              <p:par>
                                <p:cTn id="35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750"/>
                            </p:stCondLst>
                            <p:childTnLst>
                              <p:par>
                                <p:cTn id="35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950"/>
                            </p:stCondLst>
                            <p:childTnLst>
                              <p:par>
                                <p:cTn id="3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12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70"/>
                            </p:stCondLst>
                            <p:childTnLst>
                              <p:par>
                                <p:cTn id="36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190"/>
                            </p:stCondLst>
                            <p:childTnLst>
                              <p:par>
                                <p:cTn id="3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1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310"/>
                            </p:stCondLst>
                            <p:childTnLst>
                              <p:par>
                                <p:cTn id="3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1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430"/>
                            </p:stCondLst>
                            <p:childTnLst>
                              <p:par>
                                <p:cTn id="38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1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550"/>
                            </p:stCondLst>
                            <p:childTnLst>
                              <p:par>
                                <p:cTn id="39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1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670"/>
                            </p:stCondLst>
                            <p:childTnLst>
                              <p:par>
                                <p:cTn id="39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1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790"/>
                            </p:stCondLst>
                            <p:childTnLst>
                              <p:par>
                                <p:cTn id="40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1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910"/>
                            </p:stCondLst>
                            <p:childTnLst>
                              <p:par>
                                <p:cTn id="4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1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030"/>
                            </p:stCondLst>
                            <p:childTnLst>
                              <p:par>
                                <p:cTn id="4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12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6150"/>
                            </p:stCondLst>
                            <p:childTnLst>
                              <p:par>
                                <p:cTn id="4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1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270"/>
                            </p:stCondLst>
                            <p:childTnLst>
                              <p:par>
                                <p:cTn id="4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6320"/>
                            </p:stCondLst>
                            <p:childTnLst>
                              <p:par>
                                <p:cTn id="4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6370"/>
                            </p:stCondLst>
                            <p:childTnLst>
                              <p:par>
                                <p:cTn id="4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6420"/>
                            </p:stCondLst>
                            <p:childTnLst>
                              <p:par>
                                <p:cTn id="4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6470"/>
                            </p:stCondLst>
                            <p:childTnLst>
                              <p:par>
                                <p:cTn id="4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6520"/>
                            </p:stCondLst>
                            <p:childTnLst>
                              <p:par>
                                <p:cTn id="4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6570"/>
                            </p:stCondLst>
                            <p:childTnLst>
                              <p:par>
                                <p:cTn id="4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6620"/>
                            </p:stCondLst>
                            <p:childTnLst>
                              <p:par>
                                <p:cTn id="4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670"/>
                            </p:stCondLst>
                            <p:childTnLst>
                              <p:par>
                                <p:cTn id="4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6720"/>
                            </p:stCondLst>
                            <p:childTnLst>
                              <p:par>
                                <p:cTn id="4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770"/>
                            </p:stCondLst>
                            <p:childTnLst>
                              <p:par>
                                <p:cTn id="48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6820"/>
                            </p:stCondLst>
                            <p:childTnLst>
                              <p:par>
                                <p:cTn id="49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870"/>
                            </p:stCondLst>
                            <p:childTnLst>
                              <p:par>
                                <p:cTn id="50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920"/>
                            </p:stCondLst>
                            <p:childTnLst>
                              <p:par>
                                <p:cTn id="50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970"/>
                            </p:stCondLst>
                            <p:childTnLst>
                              <p:par>
                                <p:cTn id="5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7020"/>
                            </p:stCondLst>
                            <p:childTnLst>
                              <p:par>
                                <p:cTn id="5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7070"/>
                            </p:stCondLst>
                            <p:childTnLst>
                              <p:par>
                                <p:cTn id="5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7120"/>
                            </p:stCondLst>
                            <p:childTnLst>
                              <p:par>
                                <p:cTn id="5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7170"/>
                            </p:stCondLst>
                            <p:childTnLst>
                              <p:par>
                                <p:cTn id="5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7220"/>
                            </p:stCondLst>
                            <p:childTnLst>
                              <p:par>
                                <p:cTn id="5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7270"/>
                            </p:stCondLst>
                            <p:childTnLst>
                              <p:par>
                                <p:cTn id="5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7320"/>
                            </p:stCondLst>
                            <p:childTnLst>
                              <p:par>
                                <p:cTn id="5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3" grpId="0"/>
      <p:bldP spid="1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90" name="Rectangle 89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2000</a:t>
            </a:r>
          </a:p>
        </p:txBody>
      </p:sp>
      <p:pic>
        <p:nvPicPr>
          <p:cNvPr id="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01" descr="serv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Server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VM 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8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3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8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1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8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49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8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67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8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8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8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3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21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8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39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8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7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67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77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87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97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7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17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27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37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47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2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7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62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67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72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77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82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7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6" grpId="0" animBg="1"/>
      <p:bldP spid="117" grpId="0" animBg="1"/>
      <p:bldP spid="118" grpId="0" animBg="1"/>
      <p:bldP spid="130" grpId="0" animBg="1"/>
      <p:bldP spid="142" grpId="0" animBg="1"/>
      <p:bldP spid="154" grpId="0" animBg="1"/>
      <p:bldP spid="166" grpId="0" animBg="1"/>
      <p:bldP spid="178" grpId="0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VM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Cloud Evolvement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495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39926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42285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4644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4952" y="326866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9926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42285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4644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64064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903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1397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375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64064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7903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1397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8375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44118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59092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461451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6381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44118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59092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61451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6381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24172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3914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41505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043864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24172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3914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641505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043864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004226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41920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821559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22391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04226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1920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821559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22391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hought Bubble: Cloud 1"/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Thought Bubble: Cloud 136"/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Thought Bubble: Cloud 137"/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hought Bubble: Cloud 138"/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0" name="Thought Bubble: Cloud 139"/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640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8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2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8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6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4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2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8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6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4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2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8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93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8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3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8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13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18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3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8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1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34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37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43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3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46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3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9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2" grpId="0"/>
      <p:bldP spid="133" grpId="0"/>
      <p:bldP spid="134" grpId="0"/>
      <p:bldP spid="1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Rectangle 1586"/>
          <p:cNvSpPr/>
          <p:nvPr/>
        </p:nvSpPr>
        <p:spPr>
          <a:xfrm>
            <a:off x="3334765" y="290512"/>
            <a:ext cx="8522270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Distributed, Scalable Mainframe</a:t>
            </a: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Cloud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Containerization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06678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38497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577619" y="45670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76558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073644" y="5044900"/>
            <a:ext cx="735495" cy="453124"/>
            <a:chOff x="1926169" y="1632181"/>
            <a:chExt cx="540854" cy="333210"/>
          </a:xfrm>
        </p:grpSpPr>
        <p:sp>
          <p:nvSpPr>
            <p:cNvPr id="148" name="Rectangle 14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ctangle 15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810858" y="5044900"/>
            <a:ext cx="735495" cy="453124"/>
            <a:chOff x="1926169" y="1632181"/>
            <a:chExt cx="540854" cy="333210"/>
          </a:xfrm>
        </p:grpSpPr>
        <p:sp>
          <p:nvSpPr>
            <p:cNvPr id="186" name="Rectangle 18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10858" y="4627396"/>
            <a:ext cx="735495" cy="453124"/>
            <a:chOff x="1926169" y="1632181"/>
            <a:chExt cx="540854" cy="333210"/>
          </a:xfrm>
        </p:grpSpPr>
        <p:sp>
          <p:nvSpPr>
            <p:cNvPr id="287" name="Rectangle 28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93" name="Straight Connector 2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tangle 28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73644" y="4209892"/>
            <a:ext cx="735495" cy="453124"/>
            <a:chOff x="1926169" y="1632181"/>
            <a:chExt cx="540854" cy="333210"/>
          </a:xfrm>
        </p:grpSpPr>
        <p:sp>
          <p:nvSpPr>
            <p:cNvPr id="303" name="Rectangle 30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810858" y="4209892"/>
            <a:ext cx="735495" cy="453124"/>
            <a:chOff x="1926169" y="1632181"/>
            <a:chExt cx="540854" cy="333210"/>
          </a:xfrm>
        </p:grpSpPr>
        <p:sp>
          <p:nvSpPr>
            <p:cNvPr id="319" name="Rectangle 31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5" name="Straight Connector 32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Rectangle 32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073644" y="3792388"/>
            <a:ext cx="735495" cy="453124"/>
            <a:chOff x="1926169" y="1632181"/>
            <a:chExt cx="540854" cy="333210"/>
          </a:xfrm>
        </p:grpSpPr>
        <p:sp>
          <p:nvSpPr>
            <p:cNvPr id="335" name="Rectangle 33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810858" y="3792388"/>
            <a:ext cx="735495" cy="453124"/>
            <a:chOff x="1926169" y="1632181"/>
            <a:chExt cx="540854" cy="333210"/>
          </a:xfrm>
        </p:grpSpPr>
        <p:sp>
          <p:nvSpPr>
            <p:cNvPr id="351" name="Rectangle 35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3" name="Group 35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Rectangle 35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298847" y="5044900"/>
            <a:ext cx="735495" cy="453124"/>
            <a:chOff x="1926169" y="1632181"/>
            <a:chExt cx="540854" cy="333210"/>
          </a:xfrm>
        </p:grpSpPr>
        <p:sp>
          <p:nvSpPr>
            <p:cNvPr id="367" name="Rectangle 36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3" name="Straight Connector 37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Rectangle 36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036061" y="5044900"/>
            <a:ext cx="735495" cy="453124"/>
            <a:chOff x="1926169" y="1632181"/>
            <a:chExt cx="540854" cy="333210"/>
          </a:xfrm>
        </p:grpSpPr>
        <p:sp>
          <p:nvSpPr>
            <p:cNvPr id="383" name="Rectangle 38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5" name="Group 38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Rectangle 38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4036061" y="4627396"/>
            <a:ext cx="735495" cy="453124"/>
            <a:chOff x="1926169" y="1632181"/>
            <a:chExt cx="540854" cy="333210"/>
          </a:xfrm>
        </p:grpSpPr>
        <p:sp>
          <p:nvSpPr>
            <p:cNvPr id="415" name="Rectangle 41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Rectangle 41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3298847" y="4209892"/>
            <a:ext cx="735495" cy="453124"/>
            <a:chOff x="1926169" y="1632181"/>
            <a:chExt cx="540854" cy="333210"/>
          </a:xfrm>
        </p:grpSpPr>
        <p:sp>
          <p:nvSpPr>
            <p:cNvPr id="431" name="Rectangle 43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Rectangle 43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4036061" y="4209892"/>
            <a:ext cx="735495" cy="453124"/>
            <a:chOff x="1926169" y="1632181"/>
            <a:chExt cx="540854" cy="333210"/>
          </a:xfrm>
        </p:grpSpPr>
        <p:sp>
          <p:nvSpPr>
            <p:cNvPr id="447" name="Rectangle 44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9" name="Group 44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53" name="Straight Connector 45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" name="Rectangle 44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3298847" y="3792388"/>
            <a:ext cx="735495" cy="453124"/>
            <a:chOff x="1926169" y="1632181"/>
            <a:chExt cx="540854" cy="333210"/>
          </a:xfrm>
        </p:grpSpPr>
        <p:sp>
          <p:nvSpPr>
            <p:cNvPr id="463" name="Rectangle 46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5" name="Group 46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6" name="Rectangle 46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4036061" y="3792388"/>
            <a:ext cx="735495" cy="453124"/>
            <a:chOff x="1926169" y="1632181"/>
            <a:chExt cx="540854" cy="333210"/>
          </a:xfrm>
        </p:grpSpPr>
        <p:sp>
          <p:nvSpPr>
            <p:cNvPr id="479" name="Rectangle 47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85" name="Straight Connector 48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2" name="Rectangle 48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5478105" y="5044900"/>
            <a:ext cx="735495" cy="453124"/>
            <a:chOff x="1926169" y="1632181"/>
            <a:chExt cx="540854" cy="333210"/>
          </a:xfrm>
        </p:grpSpPr>
        <p:sp>
          <p:nvSpPr>
            <p:cNvPr id="495" name="Rectangle 49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8" name="Rectangle 49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6215319" y="5044900"/>
            <a:ext cx="735495" cy="453124"/>
            <a:chOff x="1926169" y="1632181"/>
            <a:chExt cx="540854" cy="333210"/>
          </a:xfrm>
        </p:grpSpPr>
        <p:sp>
          <p:nvSpPr>
            <p:cNvPr id="511" name="Rectangle 51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4" name="Rectangle 51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6215319" y="4627396"/>
            <a:ext cx="735495" cy="453124"/>
            <a:chOff x="1926169" y="1632181"/>
            <a:chExt cx="540854" cy="333210"/>
          </a:xfrm>
        </p:grpSpPr>
        <p:sp>
          <p:nvSpPr>
            <p:cNvPr id="543" name="Rectangle 54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49" name="Straight Connector 54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6" name="Rectangle 54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5478105" y="4209892"/>
            <a:ext cx="735495" cy="453124"/>
            <a:chOff x="1926169" y="1632181"/>
            <a:chExt cx="540854" cy="333210"/>
          </a:xfrm>
        </p:grpSpPr>
        <p:sp>
          <p:nvSpPr>
            <p:cNvPr id="559" name="Rectangle 55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Rectangle 56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215319" y="4209892"/>
            <a:ext cx="735495" cy="453124"/>
            <a:chOff x="1926169" y="1632181"/>
            <a:chExt cx="540854" cy="333210"/>
          </a:xfrm>
        </p:grpSpPr>
        <p:sp>
          <p:nvSpPr>
            <p:cNvPr id="575" name="Rectangle 57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7" name="Group 57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81" name="Straight Connector 58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8" name="Rectangle 57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Rectangle 57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Rectangle 57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5478105" y="3792388"/>
            <a:ext cx="735495" cy="453124"/>
            <a:chOff x="1926169" y="1632181"/>
            <a:chExt cx="540854" cy="333210"/>
          </a:xfrm>
        </p:grpSpPr>
        <p:sp>
          <p:nvSpPr>
            <p:cNvPr id="591" name="Rectangle 59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3" name="Group 59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97" name="Straight Connector 59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" name="Rectangle 59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6215319" y="3792388"/>
            <a:ext cx="735495" cy="453124"/>
            <a:chOff x="1926169" y="1632181"/>
            <a:chExt cx="540854" cy="333210"/>
          </a:xfrm>
        </p:grpSpPr>
        <p:sp>
          <p:nvSpPr>
            <p:cNvPr id="607" name="Rectangle 60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09" name="Group 60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13" name="Straight Connector 61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0" name="Rectangle 60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7666037" y="5044900"/>
            <a:ext cx="735495" cy="453124"/>
            <a:chOff x="1926169" y="1632181"/>
            <a:chExt cx="540854" cy="333210"/>
          </a:xfrm>
        </p:grpSpPr>
        <p:sp>
          <p:nvSpPr>
            <p:cNvPr id="623" name="Rectangle 62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5" name="Group 62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29" name="Straight Connector 62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6" name="Rectangle 62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8403251" y="5044900"/>
            <a:ext cx="735495" cy="453124"/>
            <a:chOff x="1926169" y="1632181"/>
            <a:chExt cx="540854" cy="333210"/>
          </a:xfrm>
        </p:grpSpPr>
        <p:sp>
          <p:nvSpPr>
            <p:cNvPr id="639" name="Rectangle 63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41" name="Group 64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45" name="Straight Connector 64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2" name="Rectangle 64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Rectangle 64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Rectangle 64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8403251" y="4627396"/>
            <a:ext cx="735495" cy="453124"/>
            <a:chOff x="1926169" y="1632181"/>
            <a:chExt cx="540854" cy="333210"/>
          </a:xfrm>
        </p:grpSpPr>
        <p:sp>
          <p:nvSpPr>
            <p:cNvPr id="671" name="Rectangle 67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3" name="Group 67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77" name="Straight Connector 67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4" name="Rectangle 67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5" name="Rectangle 67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6" name="Rectangle 67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7666037" y="4209892"/>
            <a:ext cx="735495" cy="453124"/>
            <a:chOff x="1926169" y="1632181"/>
            <a:chExt cx="540854" cy="333210"/>
          </a:xfrm>
        </p:grpSpPr>
        <p:sp>
          <p:nvSpPr>
            <p:cNvPr id="687" name="Rectangle 68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9" name="Group 68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93" name="Straight Connector 6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0" name="Rectangle 68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Rectangle 69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Rectangle 6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8403251" y="4209892"/>
            <a:ext cx="735495" cy="453124"/>
            <a:chOff x="1926169" y="1632181"/>
            <a:chExt cx="540854" cy="333210"/>
          </a:xfrm>
        </p:grpSpPr>
        <p:sp>
          <p:nvSpPr>
            <p:cNvPr id="703" name="Rectangle 70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5" name="Group 70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09" name="Straight Connector 70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6" name="Rectangle 70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7" name="Rectangle 70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8" name="Rectangle 70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8" name="Group 717"/>
          <p:cNvGrpSpPr/>
          <p:nvPr/>
        </p:nvGrpSpPr>
        <p:grpSpPr>
          <a:xfrm>
            <a:off x="7666037" y="3792388"/>
            <a:ext cx="735495" cy="453124"/>
            <a:chOff x="1926169" y="1632181"/>
            <a:chExt cx="540854" cy="333210"/>
          </a:xfrm>
        </p:grpSpPr>
        <p:sp>
          <p:nvSpPr>
            <p:cNvPr id="719" name="Rectangle 71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21" name="Group 72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25" name="Straight Connector 72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2" name="Rectangle 72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3" name="Rectangle 72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4" name="Rectangle 72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4" name="Group 733"/>
          <p:cNvGrpSpPr/>
          <p:nvPr/>
        </p:nvGrpSpPr>
        <p:grpSpPr>
          <a:xfrm>
            <a:off x="8403251" y="3792388"/>
            <a:ext cx="735495" cy="453124"/>
            <a:chOff x="1926169" y="1632181"/>
            <a:chExt cx="540854" cy="333210"/>
          </a:xfrm>
        </p:grpSpPr>
        <p:sp>
          <p:nvSpPr>
            <p:cNvPr id="735" name="Rectangle 73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7" name="Group 73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41" name="Straight Connector 74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8" name="Rectangle 73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73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0" name="Rectangle 73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9853969" y="5044900"/>
            <a:ext cx="735495" cy="453124"/>
            <a:chOff x="1926169" y="1632181"/>
            <a:chExt cx="540854" cy="333210"/>
          </a:xfrm>
        </p:grpSpPr>
        <p:sp>
          <p:nvSpPr>
            <p:cNvPr id="751" name="Rectangle 75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53" name="Group 75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57" name="Straight Connector 75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4" name="Rectangle 75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Rectangle 75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Rectangle 75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6" name="Group 765"/>
          <p:cNvGrpSpPr/>
          <p:nvPr/>
        </p:nvGrpSpPr>
        <p:grpSpPr>
          <a:xfrm>
            <a:off x="10591183" y="5044900"/>
            <a:ext cx="735495" cy="453124"/>
            <a:chOff x="1926169" y="1632181"/>
            <a:chExt cx="540854" cy="333210"/>
          </a:xfrm>
        </p:grpSpPr>
        <p:sp>
          <p:nvSpPr>
            <p:cNvPr id="767" name="Rectangle 76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69" name="Group 76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73" name="Straight Connector 77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0" name="Rectangle 76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2" name="Rectangle 77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10591183" y="4627396"/>
            <a:ext cx="735495" cy="453124"/>
            <a:chOff x="1926169" y="1632181"/>
            <a:chExt cx="540854" cy="333210"/>
          </a:xfrm>
        </p:grpSpPr>
        <p:sp>
          <p:nvSpPr>
            <p:cNvPr id="799" name="Rectangle 79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01" name="Group 80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05" name="Straight Connector 80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2" name="Rectangle 80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Rectangle 80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9853969" y="4209892"/>
            <a:ext cx="735495" cy="453124"/>
            <a:chOff x="1926169" y="1632181"/>
            <a:chExt cx="540854" cy="333210"/>
          </a:xfrm>
        </p:grpSpPr>
        <p:sp>
          <p:nvSpPr>
            <p:cNvPr id="815" name="Rectangle 81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17" name="Group 81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21" name="Straight Connector 82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8" name="Rectangle 81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10591183" y="4209892"/>
            <a:ext cx="735495" cy="453124"/>
            <a:chOff x="1926169" y="1632181"/>
            <a:chExt cx="540854" cy="333210"/>
          </a:xfrm>
        </p:grpSpPr>
        <p:sp>
          <p:nvSpPr>
            <p:cNvPr id="831" name="Rectangle 83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33" name="Group 83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37" name="Straight Connector 83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4" name="Rectangle 83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Rectangle 83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Rectangle 83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9853969" y="3792388"/>
            <a:ext cx="735495" cy="453124"/>
            <a:chOff x="1926169" y="1632181"/>
            <a:chExt cx="540854" cy="333210"/>
          </a:xfrm>
        </p:grpSpPr>
        <p:sp>
          <p:nvSpPr>
            <p:cNvPr id="847" name="Rectangle 84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49" name="Group 84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0" name="Rectangle 84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591183" y="3792388"/>
            <a:ext cx="735495" cy="453124"/>
            <a:chOff x="1926169" y="1632181"/>
            <a:chExt cx="540854" cy="333210"/>
          </a:xfrm>
        </p:grpSpPr>
        <p:sp>
          <p:nvSpPr>
            <p:cNvPr id="863" name="Rectangle 86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5" name="Group 86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69" name="Straight Connector 86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6" name="Rectangle 86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/>
        </p:nvGrpSpPr>
        <p:grpSpPr>
          <a:xfrm>
            <a:off x="1088626" y="2932766"/>
            <a:ext cx="735495" cy="453124"/>
            <a:chOff x="1926169" y="1632181"/>
            <a:chExt cx="540854" cy="333210"/>
          </a:xfrm>
        </p:grpSpPr>
        <p:sp>
          <p:nvSpPr>
            <p:cNvPr id="898" name="Rectangle 89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00" name="Group 89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04" name="Straight Connector 90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1" name="Rectangle 90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1825840" y="2932766"/>
            <a:ext cx="735495" cy="453124"/>
            <a:chOff x="1926169" y="1632181"/>
            <a:chExt cx="540854" cy="333210"/>
          </a:xfrm>
        </p:grpSpPr>
        <p:sp>
          <p:nvSpPr>
            <p:cNvPr id="914" name="Rectangle 91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16" name="Group 91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20" name="Straight Connector 91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7" name="Rectangle 91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1088626" y="2515262"/>
            <a:ext cx="735495" cy="453124"/>
            <a:chOff x="1926169" y="1632181"/>
            <a:chExt cx="540854" cy="333210"/>
          </a:xfrm>
        </p:grpSpPr>
        <p:sp>
          <p:nvSpPr>
            <p:cNvPr id="930" name="Rectangle 92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2" name="Group 93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36" name="Straight Connector 93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3" name="Rectangle 93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5" name="Group 944"/>
          <p:cNvGrpSpPr/>
          <p:nvPr/>
        </p:nvGrpSpPr>
        <p:grpSpPr>
          <a:xfrm>
            <a:off x="1825840" y="2515262"/>
            <a:ext cx="735495" cy="453124"/>
            <a:chOff x="1926169" y="1632181"/>
            <a:chExt cx="540854" cy="333210"/>
          </a:xfrm>
        </p:grpSpPr>
        <p:sp>
          <p:nvSpPr>
            <p:cNvPr id="946" name="Rectangle 94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48" name="Group 94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52" name="Straight Connector 95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9" name="Rectangle 94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0" name="Rectangle 94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1" name="Rectangle 95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1088626" y="2097758"/>
            <a:ext cx="735495" cy="453124"/>
            <a:chOff x="1926169" y="1632181"/>
            <a:chExt cx="540854" cy="333210"/>
          </a:xfrm>
        </p:grpSpPr>
        <p:sp>
          <p:nvSpPr>
            <p:cNvPr id="962" name="Rectangle 9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64" name="Group 9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68" name="Straight Connector 9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5" name="Rectangle 9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825840" y="2097758"/>
            <a:ext cx="735495" cy="453124"/>
            <a:chOff x="1926169" y="1632181"/>
            <a:chExt cx="540854" cy="333210"/>
          </a:xfrm>
        </p:grpSpPr>
        <p:sp>
          <p:nvSpPr>
            <p:cNvPr id="978" name="Rectangle 97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80" name="Group 97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84" name="Straight Connector 98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1" name="Rectangle 98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1088626" y="1680254"/>
            <a:ext cx="735495" cy="453124"/>
            <a:chOff x="1926169" y="1632181"/>
            <a:chExt cx="540854" cy="333210"/>
          </a:xfrm>
        </p:grpSpPr>
        <p:sp>
          <p:nvSpPr>
            <p:cNvPr id="994" name="Rectangle 99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96" name="Group 99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7" name="Rectangle 99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8" name="Rectangle 99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9" name="Rectangle 99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9" name="Group 1008"/>
          <p:cNvGrpSpPr/>
          <p:nvPr/>
        </p:nvGrpSpPr>
        <p:grpSpPr>
          <a:xfrm>
            <a:off x="1825840" y="1680254"/>
            <a:ext cx="735495" cy="453124"/>
            <a:chOff x="1926169" y="1632181"/>
            <a:chExt cx="540854" cy="333210"/>
          </a:xfrm>
        </p:grpSpPr>
        <p:sp>
          <p:nvSpPr>
            <p:cNvPr id="1010" name="Rectangle 100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16" name="Straight Connector 101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3" name="Rectangle 101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4" name="Rectangle 101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5" name="Rectangle 101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313829" y="2932766"/>
            <a:ext cx="735495" cy="453124"/>
            <a:chOff x="1926169" y="1632181"/>
            <a:chExt cx="540854" cy="333210"/>
          </a:xfrm>
        </p:grpSpPr>
        <p:sp>
          <p:nvSpPr>
            <p:cNvPr id="1026" name="Rectangle 102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8" name="Group 102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32" name="Straight Connector 103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 102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0" name="Rectangle 102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1" name="Rectangle 103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051043" y="2932766"/>
            <a:ext cx="735495" cy="453124"/>
            <a:chOff x="1926169" y="1632181"/>
            <a:chExt cx="540854" cy="333210"/>
          </a:xfrm>
        </p:grpSpPr>
        <p:sp>
          <p:nvSpPr>
            <p:cNvPr id="1042" name="Rectangle 104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44" name="Group 104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48" name="Straight Connector 104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5" name="Rectangle 104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6" name="Rectangle 104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7" name="Rectangle 104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3313829" y="2515262"/>
            <a:ext cx="735495" cy="453124"/>
            <a:chOff x="1926169" y="1632181"/>
            <a:chExt cx="540854" cy="333210"/>
          </a:xfrm>
        </p:grpSpPr>
        <p:sp>
          <p:nvSpPr>
            <p:cNvPr id="1058" name="Rectangle 105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60" name="Group 105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64" name="Straight Connector 106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Rectangle 106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2" name="Rectangle 106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3" name="Rectangle 106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3" name="Group 1072"/>
          <p:cNvGrpSpPr/>
          <p:nvPr/>
        </p:nvGrpSpPr>
        <p:grpSpPr>
          <a:xfrm>
            <a:off x="4051043" y="2515262"/>
            <a:ext cx="735495" cy="453124"/>
            <a:chOff x="1926169" y="1632181"/>
            <a:chExt cx="540854" cy="333210"/>
          </a:xfrm>
        </p:grpSpPr>
        <p:sp>
          <p:nvSpPr>
            <p:cNvPr id="1074" name="Rectangle 107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76" name="Group 107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80" name="Straight Connector 107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7" name="Rectangle 107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8" name="Rectangle 107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9" name="Rectangle 107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3313829" y="2097758"/>
            <a:ext cx="735495" cy="453124"/>
            <a:chOff x="1926169" y="1632181"/>
            <a:chExt cx="540854" cy="333210"/>
          </a:xfrm>
        </p:grpSpPr>
        <p:sp>
          <p:nvSpPr>
            <p:cNvPr id="1090" name="Rectangle 108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92" name="Group 109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96" name="Straight Connector 109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3" name="Rectangle 109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4" name="Rectangle 109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5" name="Rectangle 109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5" name="Group 1104"/>
          <p:cNvGrpSpPr/>
          <p:nvPr/>
        </p:nvGrpSpPr>
        <p:grpSpPr>
          <a:xfrm>
            <a:off x="4051043" y="2097758"/>
            <a:ext cx="735495" cy="453124"/>
            <a:chOff x="1926169" y="1632181"/>
            <a:chExt cx="540854" cy="333210"/>
          </a:xfrm>
        </p:grpSpPr>
        <p:sp>
          <p:nvSpPr>
            <p:cNvPr id="1106" name="Rectangle 110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8" name="Group 110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12" name="Straight Connector 111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9" name="Rectangle 110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0" name="Rectangle 110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1" name="Rectangle 111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1" name="Group 1120"/>
          <p:cNvGrpSpPr/>
          <p:nvPr/>
        </p:nvGrpSpPr>
        <p:grpSpPr>
          <a:xfrm>
            <a:off x="3313829" y="1680254"/>
            <a:ext cx="735495" cy="453124"/>
            <a:chOff x="1926169" y="1632181"/>
            <a:chExt cx="540854" cy="333210"/>
          </a:xfrm>
        </p:grpSpPr>
        <p:sp>
          <p:nvSpPr>
            <p:cNvPr id="1122" name="Rectangle 112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4" name="Group 112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28" name="Straight Connector 112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5" name="Rectangle 112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6" name="Rectangle 112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7" name="Rectangle 112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7" name="Group 1136"/>
          <p:cNvGrpSpPr/>
          <p:nvPr/>
        </p:nvGrpSpPr>
        <p:grpSpPr>
          <a:xfrm>
            <a:off x="4051043" y="1680254"/>
            <a:ext cx="735495" cy="453124"/>
            <a:chOff x="1926169" y="1632181"/>
            <a:chExt cx="540854" cy="333210"/>
          </a:xfrm>
        </p:grpSpPr>
        <p:sp>
          <p:nvSpPr>
            <p:cNvPr id="1138" name="Rectangle 113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44" name="Straight Connector 114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1" name="Rectangle 114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2" name="Rectangle 114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3" name="Rectangle 114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5493087" y="2932766"/>
            <a:ext cx="735495" cy="453124"/>
            <a:chOff x="1926169" y="1632181"/>
            <a:chExt cx="540854" cy="333210"/>
          </a:xfrm>
        </p:grpSpPr>
        <p:sp>
          <p:nvSpPr>
            <p:cNvPr id="1154" name="Rectangle 115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56" name="Group 115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60" name="Straight Connector 115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7" name="Rectangle 115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8" name="Rectangle 115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9" name="Rectangle 115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69" name="Group 1168"/>
          <p:cNvGrpSpPr/>
          <p:nvPr/>
        </p:nvGrpSpPr>
        <p:grpSpPr>
          <a:xfrm>
            <a:off x="6230301" y="2932766"/>
            <a:ext cx="735495" cy="453124"/>
            <a:chOff x="1926169" y="1632181"/>
            <a:chExt cx="540854" cy="333210"/>
          </a:xfrm>
        </p:grpSpPr>
        <p:sp>
          <p:nvSpPr>
            <p:cNvPr id="1170" name="Rectangle 116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72" name="Group 117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76" name="Straight Connector 117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3" name="Rectangle 117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4" name="Rectangle 117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5" name="Rectangle 117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5493087" y="2515262"/>
            <a:ext cx="735495" cy="453124"/>
            <a:chOff x="1926169" y="1632181"/>
            <a:chExt cx="540854" cy="333210"/>
          </a:xfrm>
        </p:grpSpPr>
        <p:sp>
          <p:nvSpPr>
            <p:cNvPr id="1186" name="Rectangle 118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88" name="Group 118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92" name="Straight Connector 119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9" name="Rectangle 118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0" name="Rectangle 118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1" name="Rectangle 119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1" name="Group 1200"/>
          <p:cNvGrpSpPr/>
          <p:nvPr/>
        </p:nvGrpSpPr>
        <p:grpSpPr>
          <a:xfrm>
            <a:off x="6230301" y="2515262"/>
            <a:ext cx="735495" cy="453124"/>
            <a:chOff x="1926169" y="1632181"/>
            <a:chExt cx="540854" cy="333210"/>
          </a:xfrm>
        </p:grpSpPr>
        <p:sp>
          <p:nvSpPr>
            <p:cNvPr id="1202" name="Rectangle 120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04" name="Group 120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08" name="Straight Connector 120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5" name="Rectangle 120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6" name="Rectangle 120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7" name="Rectangle 120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7" name="Group 1216"/>
          <p:cNvGrpSpPr/>
          <p:nvPr/>
        </p:nvGrpSpPr>
        <p:grpSpPr>
          <a:xfrm>
            <a:off x="5493087" y="2097758"/>
            <a:ext cx="735495" cy="453124"/>
            <a:chOff x="1926169" y="1632181"/>
            <a:chExt cx="540854" cy="333210"/>
          </a:xfrm>
        </p:grpSpPr>
        <p:sp>
          <p:nvSpPr>
            <p:cNvPr id="1218" name="Rectangle 121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20" name="Group 121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24" name="Straight Connector 122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1" name="Rectangle 122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2" name="Rectangle 122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3" name="Rectangle 122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6230301" y="2097758"/>
            <a:ext cx="735495" cy="453124"/>
            <a:chOff x="1926169" y="1632181"/>
            <a:chExt cx="540854" cy="333210"/>
          </a:xfrm>
        </p:grpSpPr>
        <p:sp>
          <p:nvSpPr>
            <p:cNvPr id="1234" name="Rectangle 123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36" name="Group 123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40" name="Straight Connector 123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7" name="Rectangle 123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8" name="Rectangle 123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9" name="Rectangle 123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49" name="Group 1248"/>
          <p:cNvGrpSpPr/>
          <p:nvPr/>
        </p:nvGrpSpPr>
        <p:grpSpPr>
          <a:xfrm>
            <a:off x="5493087" y="1680254"/>
            <a:ext cx="735495" cy="453124"/>
            <a:chOff x="1926169" y="1632181"/>
            <a:chExt cx="540854" cy="333210"/>
          </a:xfrm>
        </p:grpSpPr>
        <p:sp>
          <p:nvSpPr>
            <p:cNvPr id="1250" name="Rectangle 124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52" name="Group 125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56" name="Straight Connector 125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3" name="Rectangle 125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4" name="Rectangle 125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5" name="Rectangle 125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65" name="Group 1264"/>
          <p:cNvGrpSpPr/>
          <p:nvPr/>
        </p:nvGrpSpPr>
        <p:grpSpPr>
          <a:xfrm>
            <a:off x="6230301" y="1680254"/>
            <a:ext cx="735495" cy="453124"/>
            <a:chOff x="1926169" y="1632181"/>
            <a:chExt cx="540854" cy="333210"/>
          </a:xfrm>
        </p:grpSpPr>
        <p:sp>
          <p:nvSpPr>
            <p:cNvPr id="1266" name="Rectangle 126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68" name="Group 126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72" name="Straight Connector 127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9" name="Rectangle 126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0" name="Rectangle 126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1" name="Rectangle 127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81" name="Group 1280"/>
          <p:cNvGrpSpPr/>
          <p:nvPr/>
        </p:nvGrpSpPr>
        <p:grpSpPr>
          <a:xfrm>
            <a:off x="7681019" y="2932766"/>
            <a:ext cx="735495" cy="453124"/>
            <a:chOff x="1926169" y="1632181"/>
            <a:chExt cx="540854" cy="333210"/>
          </a:xfrm>
        </p:grpSpPr>
        <p:sp>
          <p:nvSpPr>
            <p:cNvPr id="1282" name="Rectangle 128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3" name="Rectangle 128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84" name="Group 128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88" name="Straight Connector 128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5" name="Rectangle 128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6" name="Rectangle 128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7" name="Rectangle 128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97" name="Group 1296"/>
          <p:cNvGrpSpPr/>
          <p:nvPr/>
        </p:nvGrpSpPr>
        <p:grpSpPr>
          <a:xfrm>
            <a:off x="8418233" y="2932766"/>
            <a:ext cx="735495" cy="453124"/>
            <a:chOff x="1926169" y="1632181"/>
            <a:chExt cx="540854" cy="333210"/>
          </a:xfrm>
        </p:grpSpPr>
        <p:sp>
          <p:nvSpPr>
            <p:cNvPr id="1298" name="Rectangle 129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00" name="Group 129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04" name="Straight Connector 130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1" name="Rectangle 130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2" name="Rectangle 130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3" name="Rectangle 130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3" name="Group 1312"/>
          <p:cNvGrpSpPr/>
          <p:nvPr/>
        </p:nvGrpSpPr>
        <p:grpSpPr>
          <a:xfrm>
            <a:off x="7681019" y="2515262"/>
            <a:ext cx="735495" cy="453124"/>
            <a:chOff x="1926169" y="1632181"/>
            <a:chExt cx="540854" cy="333210"/>
          </a:xfrm>
        </p:grpSpPr>
        <p:sp>
          <p:nvSpPr>
            <p:cNvPr id="1314" name="Rectangle 131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5" name="Rectangle 131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16" name="Group 131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20" name="Straight Connector 131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Straight Connector 132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7" name="Rectangle 131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8" name="Rectangle 131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9" name="Rectangle 131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29" name="Group 1328"/>
          <p:cNvGrpSpPr/>
          <p:nvPr/>
        </p:nvGrpSpPr>
        <p:grpSpPr>
          <a:xfrm>
            <a:off x="8418233" y="2515262"/>
            <a:ext cx="735495" cy="453124"/>
            <a:chOff x="1926169" y="1632181"/>
            <a:chExt cx="540854" cy="333210"/>
          </a:xfrm>
        </p:grpSpPr>
        <p:sp>
          <p:nvSpPr>
            <p:cNvPr id="1330" name="Rectangle 132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1" name="Rectangle 133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32" name="Group 133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36" name="Straight Connector 133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8" name="Straight Connector 133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9" name="Straight Connector 133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0" name="Straight Connector 133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Straight Connector 134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" name="Rectangle 133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4" name="Rectangle 133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5" name="Rectangle 133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7681019" y="2097758"/>
            <a:ext cx="735495" cy="453124"/>
            <a:chOff x="1926169" y="1632181"/>
            <a:chExt cx="540854" cy="333210"/>
          </a:xfrm>
        </p:grpSpPr>
        <p:sp>
          <p:nvSpPr>
            <p:cNvPr id="1346" name="Rectangle 134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7" name="Rectangle 134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48" name="Group 134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52" name="Straight Connector 135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9" name="Rectangle 134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0" name="Rectangle 134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1" name="Rectangle 135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8418233" y="2097758"/>
            <a:ext cx="735495" cy="453124"/>
            <a:chOff x="1926169" y="1632181"/>
            <a:chExt cx="540854" cy="333210"/>
          </a:xfrm>
        </p:grpSpPr>
        <p:sp>
          <p:nvSpPr>
            <p:cNvPr id="1362" name="Rectangle 13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3" name="Rectangle 13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4" name="Group 13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68" name="Straight Connector 13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Straight Connector 13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Straight Connector 13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2" name="Straight Connector 13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5" name="Rectangle 13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6" name="Rectangle 13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7" name="Rectangle 13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7681019" y="1680254"/>
            <a:ext cx="735495" cy="453124"/>
            <a:chOff x="1926169" y="1632181"/>
            <a:chExt cx="540854" cy="333210"/>
          </a:xfrm>
        </p:grpSpPr>
        <p:sp>
          <p:nvSpPr>
            <p:cNvPr id="1378" name="Rectangle 137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80" name="Group 137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84" name="Straight Connector 138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1" name="Rectangle 138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2" name="Rectangle 138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3" name="Rectangle 138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93" name="Group 1392"/>
          <p:cNvGrpSpPr/>
          <p:nvPr/>
        </p:nvGrpSpPr>
        <p:grpSpPr>
          <a:xfrm>
            <a:off x="8418233" y="1680254"/>
            <a:ext cx="735495" cy="453124"/>
            <a:chOff x="1926169" y="1632181"/>
            <a:chExt cx="540854" cy="333210"/>
          </a:xfrm>
        </p:grpSpPr>
        <p:sp>
          <p:nvSpPr>
            <p:cNvPr id="1394" name="Rectangle 139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6" name="Group 139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00" name="Straight Connector 139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1" name="Straight Connector 140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2" name="Straight Connector 140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Straight Connector 140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7" name="Rectangle 139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8" name="Rectangle 139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9" name="Rectangle 139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9" name="Group 1408"/>
          <p:cNvGrpSpPr/>
          <p:nvPr/>
        </p:nvGrpSpPr>
        <p:grpSpPr>
          <a:xfrm>
            <a:off x="9868951" y="2932766"/>
            <a:ext cx="735495" cy="453124"/>
            <a:chOff x="1926169" y="1632181"/>
            <a:chExt cx="540854" cy="333210"/>
          </a:xfrm>
        </p:grpSpPr>
        <p:sp>
          <p:nvSpPr>
            <p:cNvPr id="1410" name="Rectangle 140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12" name="Group 141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16" name="Straight Connector 141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Straight Connector 141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Straight Connector 142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2" name="Straight Connector 142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3" name="Straight Connector 142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4" name="Straight Connector 142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3" name="Rectangle 141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4" name="Rectangle 141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5" name="Rectangle 141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5" name="Group 1424"/>
          <p:cNvGrpSpPr/>
          <p:nvPr/>
        </p:nvGrpSpPr>
        <p:grpSpPr>
          <a:xfrm>
            <a:off x="10606165" y="2932766"/>
            <a:ext cx="735495" cy="453124"/>
            <a:chOff x="1926169" y="1632181"/>
            <a:chExt cx="540854" cy="333210"/>
          </a:xfrm>
        </p:grpSpPr>
        <p:sp>
          <p:nvSpPr>
            <p:cNvPr id="1426" name="Rectangle 142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Rectangle 142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28" name="Group 142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32" name="Straight Connector 143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" name="Straight Connector 143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" name="Straight Connector 143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" name="Straight Connector 143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8" name="Straight Connector 143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9" name="Rectangle 142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0" name="Rectangle 142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1" name="Rectangle 143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1" name="Group 1440"/>
          <p:cNvGrpSpPr/>
          <p:nvPr/>
        </p:nvGrpSpPr>
        <p:grpSpPr>
          <a:xfrm>
            <a:off x="9868951" y="2515262"/>
            <a:ext cx="735495" cy="453124"/>
            <a:chOff x="1926169" y="1632181"/>
            <a:chExt cx="540854" cy="333210"/>
          </a:xfrm>
        </p:grpSpPr>
        <p:sp>
          <p:nvSpPr>
            <p:cNvPr id="1442" name="Rectangle 144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3" name="Rectangle 144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48" name="Straight Connector 144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5" name="Straight Connector 145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6" name="Straight Connector 145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5" name="Rectangle 144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Rectangle 144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Rectangle 144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7" name="Group 1456"/>
          <p:cNvGrpSpPr/>
          <p:nvPr/>
        </p:nvGrpSpPr>
        <p:grpSpPr>
          <a:xfrm>
            <a:off x="10606165" y="2515262"/>
            <a:ext cx="735495" cy="453124"/>
            <a:chOff x="1926169" y="1632181"/>
            <a:chExt cx="540854" cy="333210"/>
          </a:xfrm>
        </p:grpSpPr>
        <p:sp>
          <p:nvSpPr>
            <p:cNvPr id="1458" name="Rectangle 145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9" name="Rectangle 145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60" name="Group 145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5" name="Straight Connector 146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6" name="Straight Connector 146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7" name="Straight Connector 146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Straight Connector 146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9" name="Straight Connector 146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0" name="Straight Connector 146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Straight Connector 147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1" name="Rectangle 146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2" name="Rectangle 146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3" name="Rectangle 146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3" name="Group 1472"/>
          <p:cNvGrpSpPr/>
          <p:nvPr/>
        </p:nvGrpSpPr>
        <p:grpSpPr>
          <a:xfrm>
            <a:off x="9868951" y="2097758"/>
            <a:ext cx="735495" cy="453124"/>
            <a:chOff x="1926169" y="1632181"/>
            <a:chExt cx="540854" cy="333210"/>
          </a:xfrm>
        </p:grpSpPr>
        <p:sp>
          <p:nvSpPr>
            <p:cNvPr id="1474" name="Rectangle 147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5" name="Rectangle 147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6" name="Group 147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80" name="Straight Connector 147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1" name="Straight Connector 148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3" name="Straight Connector 148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Straight Connector 148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Straight Connector 148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Straight Connector 148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Straight Connector 148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7" name="Rectangle 147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9" name="Rectangle 147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9" name="Group 1488"/>
          <p:cNvGrpSpPr/>
          <p:nvPr/>
        </p:nvGrpSpPr>
        <p:grpSpPr>
          <a:xfrm>
            <a:off x="10606165" y="2097758"/>
            <a:ext cx="735495" cy="453124"/>
            <a:chOff x="1926169" y="1632181"/>
            <a:chExt cx="540854" cy="333210"/>
          </a:xfrm>
        </p:grpSpPr>
        <p:sp>
          <p:nvSpPr>
            <p:cNvPr id="1490" name="Rectangle 148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1" name="Rectangle 149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92" name="Group 149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96" name="Straight Connector 149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Straight Connector 149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3" name="Rectangle 149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4" name="Rectangle 149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5" name="Rectangle 149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05" name="Group 1504"/>
          <p:cNvGrpSpPr/>
          <p:nvPr/>
        </p:nvGrpSpPr>
        <p:grpSpPr>
          <a:xfrm>
            <a:off x="9868951" y="1680254"/>
            <a:ext cx="735495" cy="453124"/>
            <a:chOff x="1926169" y="1632181"/>
            <a:chExt cx="540854" cy="333210"/>
          </a:xfrm>
        </p:grpSpPr>
        <p:sp>
          <p:nvSpPr>
            <p:cNvPr id="1506" name="Rectangle 150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7" name="Rectangle 150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8" name="Group 150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12" name="Straight Connector 151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Straight Connector 151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Straight Connector 151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Straight Connector 151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Straight Connector 151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0" name="Straight Connector 151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9" name="Rectangle 150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0" name="Rectangle 150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1" name="Rectangle 151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21" name="Group 1520"/>
          <p:cNvGrpSpPr/>
          <p:nvPr/>
        </p:nvGrpSpPr>
        <p:grpSpPr>
          <a:xfrm>
            <a:off x="10606165" y="1680254"/>
            <a:ext cx="735495" cy="453124"/>
            <a:chOff x="1926169" y="1632181"/>
            <a:chExt cx="540854" cy="333210"/>
          </a:xfrm>
        </p:grpSpPr>
        <p:sp>
          <p:nvSpPr>
            <p:cNvPr id="1522" name="Rectangle 152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3" name="Rectangle 152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4" name="Group 152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28" name="Straight Connector 152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9" name="Straight Connector 152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0" name="Straight Connector 152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1" name="Straight Connector 153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2" name="Straight Connector 153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3" name="Straight Connector 153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4" name="Straight Connector 153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5" name="Straight Connector 153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6" name="Straight Connector 153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5" name="Rectangle 152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6" name="Rectangle 152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7" name="Rectangle 152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37" name="Rectangle 1536"/>
          <p:cNvSpPr/>
          <p:nvPr/>
        </p:nvSpPr>
        <p:spPr>
          <a:xfrm rot="5400000">
            <a:off x="1621009" y="292823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8" name="Rectangle 1537"/>
          <p:cNvSpPr/>
          <p:nvPr/>
        </p:nvSpPr>
        <p:spPr>
          <a:xfrm rot="5400000">
            <a:off x="3855390" y="293017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9" name="Rectangle 1538"/>
          <p:cNvSpPr/>
          <p:nvPr/>
        </p:nvSpPr>
        <p:spPr>
          <a:xfrm rot="5400000">
            <a:off x="6045239" y="2932116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0" name="Rectangle 1539"/>
          <p:cNvSpPr/>
          <p:nvPr/>
        </p:nvSpPr>
        <p:spPr>
          <a:xfrm rot="5400000">
            <a:off x="8235088" y="2934058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1" name="Rectangle 1540"/>
          <p:cNvSpPr/>
          <p:nvPr/>
        </p:nvSpPr>
        <p:spPr>
          <a:xfrm rot="5400000">
            <a:off x="10424937" y="293600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82" name="Group 781"/>
          <p:cNvGrpSpPr/>
          <p:nvPr/>
        </p:nvGrpSpPr>
        <p:grpSpPr>
          <a:xfrm>
            <a:off x="9853969" y="4627396"/>
            <a:ext cx="735495" cy="453124"/>
            <a:chOff x="1926169" y="1632181"/>
            <a:chExt cx="540854" cy="333210"/>
          </a:xfrm>
        </p:grpSpPr>
        <p:sp>
          <p:nvSpPr>
            <p:cNvPr id="783" name="Rectangle 78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85" name="Group 78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89" name="Straight Connector 78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6" name="Rectangle 78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7" name="Rectangle 78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7" name="TextBox 1546"/>
          <p:cNvSpPr txBox="1"/>
          <p:nvPr/>
        </p:nvSpPr>
        <p:spPr>
          <a:xfrm>
            <a:off x="1002823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26" name="Group 525"/>
          <p:cNvGrpSpPr/>
          <p:nvPr/>
        </p:nvGrpSpPr>
        <p:grpSpPr>
          <a:xfrm>
            <a:off x="5478105" y="4627396"/>
            <a:ext cx="735495" cy="453124"/>
            <a:chOff x="1926169" y="1632181"/>
            <a:chExt cx="540854" cy="333210"/>
          </a:xfrm>
        </p:grpSpPr>
        <p:sp>
          <p:nvSpPr>
            <p:cNvPr id="527" name="Rectangle 52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Rectangle 52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Rectangle 53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7666037" y="4627396"/>
            <a:ext cx="735495" cy="453124"/>
            <a:chOff x="1926169" y="1632181"/>
            <a:chExt cx="540854" cy="333210"/>
          </a:xfrm>
        </p:grpSpPr>
        <p:sp>
          <p:nvSpPr>
            <p:cNvPr id="655" name="Rectangle 65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7" name="Group 65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61" name="Straight Connector 66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8" name="Rectangle 65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Rectangle 65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Rectangle 65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5" name="TextBox 1544"/>
          <p:cNvSpPr txBox="1"/>
          <p:nvPr/>
        </p:nvSpPr>
        <p:spPr>
          <a:xfrm>
            <a:off x="562965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6" name="TextBox 1545"/>
          <p:cNvSpPr txBox="1"/>
          <p:nvPr/>
        </p:nvSpPr>
        <p:spPr>
          <a:xfrm>
            <a:off x="783748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073644" y="4627396"/>
            <a:ext cx="735495" cy="453124"/>
            <a:chOff x="1926169" y="1632181"/>
            <a:chExt cx="540854" cy="333210"/>
          </a:xfrm>
        </p:grpSpPr>
        <p:sp>
          <p:nvSpPr>
            <p:cNvPr id="271" name="Rectangle 27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3298847" y="4627396"/>
            <a:ext cx="735495" cy="453124"/>
            <a:chOff x="1926169" y="1632181"/>
            <a:chExt cx="540854" cy="333210"/>
          </a:xfrm>
        </p:grpSpPr>
        <p:sp>
          <p:nvSpPr>
            <p:cNvPr id="399" name="Rectangle 39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1" name="Group 40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5" name="Straight Connector 40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3" name="TextBox 1542"/>
          <p:cNvSpPr txBox="1"/>
          <p:nvPr/>
        </p:nvSpPr>
        <p:spPr>
          <a:xfrm>
            <a:off x="123130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4" name="TextBox 1543"/>
          <p:cNvSpPr txBox="1"/>
          <p:nvPr/>
        </p:nvSpPr>
        <p:spPr>
          <a:xfrm>
            <a:off x="344819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8" name="TextBox 1547"/>
          <p:cNvSpPr txBox="1"/>
          <p:nvPr/>
        </p:nvSpPr>
        <p:spPr>
          <a:xfrm>
            <a:off x="2335202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9" name="TextBox 1548"/>
          <p:cNvSpPr txBox="1"/>
          <p:nvPr/>
        </p:nvSpPr>
        <p:spPr>
          <a:xfrm>
            <a:off x="4564034" y="33761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6749327" y="3384356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8942025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11134723" y="33997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2" name="Rectangle 891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5" name="Rectangle 894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6" name="Rectangle 895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58" name="Thought Bubble: Cloud 1557"/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59" name="Thought Bubble: Cloud 1558"/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0" name="Thought Bubble: Cloud 1559"/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1" name="Thought Bubble: Cloud 1560"/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2" name="Thought Bubble: Cloud 1561"/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694E-6 3.11394E-6 L 0.0485 0.057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926E-6 9.07853E-8 C 0.05732 0.00045 0.09587 0.04925 0.08949 0.12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198E-6 -4.21698E-6 L 0.04851 0.057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946E-6 9.07853E-8 C 0.05732 0.00045 0.09587 0.04925 0.08948 0.1298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688E-6 -4.21698E-6 L 0.0485 0.057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032E-7 9.07853E-8 C 0.05731 0.00045 0.09586 0.04925 0.08948 0.1298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733E-6 4.00363E-6 L 0.04851 0.057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178E-8 9.07853E-8 C 0.05731 0.00045 0.09586 0.04925 0.08948 0.1298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392E-6 -4.21698E-6 L 0.04851 0.0574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449E-6 9.07853E-8 C 0.05731 0.00045 0.09586 0.04925 0.08948 0.129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3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8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1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3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6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8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8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8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96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8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14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8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2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8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8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8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8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86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8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04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8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2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8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2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8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8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8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36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8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44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8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2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8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6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8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68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71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3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74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3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77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3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8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83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3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86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3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89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3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920"/>
                            </p:stCondLst>
                            <p:childTnLst>
                              <p:par>
                                <p:cTn id="2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3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3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3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950"/>
                            </p:stCondLst>
                            <p:childTnLst>
                              <p:par>
                                <p:cTn id="2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3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4" dur="3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3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980"/>
                            </p:stCondLst>
                            <p:childTnLst>
                              <p:par>
                                <p:cTn id="2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3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2" dur="3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3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010"/>
                            </p:stCondLst>
                            <p:childTnLst>
                              <p:par>
                                <p:cTn id="2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0" dur="3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3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040"/>
                            </p:stCondLst>
                            <p:childTnLst>
                              <p:par>
                                <p:cTn id="2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3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8" dur="3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3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807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3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1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813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3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8160"/>
                            </p:stCondLst>
                            <p:childTnLst>
                              <p:par>
                                <p:cTn id="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3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8190"/>
                            </p:stCondLst>
                            <p:childTnLst>
                              <p:par>
                                <p:cTn id="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3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822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3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250"/>
                            </p:stCondLst>
                            <p:childTnLst>
                              <p:par>
                                <p:cTn id="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3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828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831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3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34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3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37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3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84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3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843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3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46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3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849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3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852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3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3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58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3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861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3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64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3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867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3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70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3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730"/>
                            </p:stCondLst>
                            <p:childTnLst>
                              <p:par>
                                <p:cTn id="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3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76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3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879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3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882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3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885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3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888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3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891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3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894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3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897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3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9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3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903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3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906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3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909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3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912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3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915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3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918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3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921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3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924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3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" grpId="0"/>
      <p:bldP spid="114" grpId="0" animBg="1"/>
      <p:bldP spid="114" grpId="1" animBg="1"/>
      <p:bldP spid="116" grpId="0" animBg="1"/>
      <p:bldP spid="117" grpId="0" animBg="1"/>
      <p:bldP spid="118" grpId="0" animBg="1"/>
      <p:bldP spid="178" grpId="0"/>
      <p:bldP spid="202" grpId="0" animBg="1"/>
      <p:bldP spid="203" grpId="0" animBg="1"/>
      <p:bldP spid="204" grpId="0" animBg="1"/>
      <p:bldP spid="211" grpId="0" animBg="1"/>
      <p:bldP spid="212" grpId="0" animBg="1"/>
      <p:bldP spid="213" grpId="0" animBg="1"/>
      <p:bldP spid="220" grpId="0" animBg="1"/>
      <p:bldP spid="221" grpId="0" animBg="1"/>
      <p:bldP spid="222" grpId="0" animBg="1"/>
      <p:bldP spid="229" grpId="0" animBg="1"/>
      <p:bldP spid="230" grpId="0" animBg="1"/>
      <p:bldP spid="231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4" grpId="0" animBg="1"/>
      <p:bldP spid="144" grpId="1" animBg="1"/>
      <p:bldP spid="1537" grpId="0" animBg="1"/>
      <p:bldP spid="1538" grpId="0" animBg="1"/>
      <p:bldP spid="1539" grpId="0" animBg="1"/>
      <p:bldP spid="1540" grpId="0" animBg="1"/>
      <p:bldP spid="1541" grpId="0" animBg="1"/>
      <p:bldP spid="1547" grpId="0"/>
      <p:bldP spid="1545" grpId="0"/>
      <p:bldP spid="1546" grpId="0"/>
      <p:bldP spid="1543" grpId="0"/>
      <p:bldP spid="1544" grpId="0"/>
      <p:bldP spid="1548" grpId="0"/>
      <p:bldP spid="1549" grpId="0"/>
      <p:bldP spid="1550" grpId="0"/>
      <p:bldP spid="1551" grpId="0"/>
      <p:bldP spid="15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A06-6F76-4646-BBFA-F74750E4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7985-B366-4FFB-B40B-01625D990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201862"/>
            <a:ext cx="5486399" cy="2877711"/>
          </a:xfrm>
        </p:spPr>
        <p:txBody>
          <a:bodyPr/>
          <a:lstStyle/>
          <a:p>
            <a:r>
              <a:rPr lang="en-US" dirty="0"/>
              <a:t>:latest</a:t>
            </a:r>
          </a:p>
          <a:p>
            <a:r>
              <a:rPr lang="en-US" dirty="0"/>
              <a:t>:1.0</a:t>
            </a:r>
          </a:p>
          <a:p>
            <a:r>
              <a:rPr lang="en-US" dirty="0"/>
              <a:t>:1.1.1.1</a:t>
            </a:r>
          </a:p>
          <a:p>
            <a:r>
              <a:rPr lang="en-US" dirty="0"/>
              <a:t>:2.0</a:t>
            </a:r>
          </a:p>
          <a:p>
            <a:r>
              <a:rPr lang="en-US" dirty="0"/>
              <a:t>:2.2.1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F9E-0EDD-43E2-B0DB-F75604AFD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5439" y="2201862"/>
            <a:ext cx="5486399" cy="1169551"/>
          </a:xfrm>
        </p:spPr>
        <p:txBody>
          <a:bodyPr/>
          <a:lstStyle/>
          <a:p>
            <a:r>
              <a:rPr lang="en-US" dirty="0"/>
              <a:t>Always Unique</a:t>
            </a:r>
          </a:p>
          <a:p>
            <a:r>
              <a:rPr lang="en-US" dirty="0"/>
              <a:t>Stable Tags create instability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AC4513-DB2C-420C-B16E-B70C3AAE11A3}"/>
              </a:ext>
            </a:extLst>
          </p:cNvPr>
          <p:cNvSpPr txBox="1">
            <a:spLocks/>
          </p:cNvSpPr>
          <p:nvPr/>
        </p:nvSpPr>
        <p:spPr>
          <a:xfrm>
            <a:off x="274637" y="1668462"/>
            <a:ext cx="5486399" cy="6001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Base Images</a:t>
            </a:r>
            <a:endParaRPr lang="en-US" b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34FBA7E-AE23-4580-BC08-481E772ED476}"/>
              </a:ext>
            </a:extLst>
          </p:cNvPr>
          <p:cNvSpPr txBox="1">
            <a:spLocks/>
          </p:cNvSpPr>
          <p:nvPr/>
        </p:nvSpPr>
        <p:spPr>
          <a:xfrm>
            <a:off x="6675437" y="1668462"/>
            <a:ext cx="5486399" cy="6001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Deployed Images</a:t>
            </a:r>
          </a:p>
        </p:txBody>
      </p:sp>
    </p:spTree>
    <p:extLst>
      <p:ext uri="{BB962C8B-B14F-4D97-AF65-F5344CB8AC3E}">
        <p14:creationId xmlns:p14="http://schemas.microsoft.com/office/powerpoint/2010/main" val="241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C9351D-A1B7-4FD5-A685-056192A7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AFEF-6DEA-4D9F-AD0D-4B4102F17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2" y="1221817"/>
            <a:ext cx="11887100" cy="2240550"/>
          </a:xfrm>
        </p:spPr>
        <p:txBody>
          <a:bodyPr/>
          <a:lstStyle/>
          <a:p>
            <a:r>
              <a:rPr lang="en-US" dirty="0"/>
              <a:t>Make Azure the best place to run container workloads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264" dirty="0"/>
              <a:t>Make getting started super easy</a:t>
            </a:r>
          </a:p>
          <a:p>
            <a:pPr marL="582873" indent="-582873">
              <a:buFont typeface="Arial" panose="020B0604020202020204" pitchFamily="34" charset="0"/>
              <a:buChar char="•"/>
            </a:pPr>
            <a:r>
              <a:rPr lang="en-US" sz="3264" dirty="0"/>
              <a:t>Containers as a common deployment currency for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218709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346"/>
          <p:cNvGrpSpPr/>
          <p:nvPr/>
        </p:nvGrpSpPr>
        <p:grpSpPr>
          <a:xfrm>
            <a:off x="8219880" y="2413276"/>
            <a:ext cx="3593978" cy="3298881"/>
            <a:chOff x="6043929" y="1774629"/>
            <a:chExt cx="2642871" cy="2425868"/>
          </a:xfrm>
        </p:grpSpPr>
        <p:grpSp>
          <p:nvGrpSpPr>
            <p:cNvPr id="1348" name="Group 1347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50" name="Group 1349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58" name="Rectangle 1357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Flowchart: Alternate Process 1358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51" name="Group 1350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56" name="Rectangle 1355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Flowchart: Alternate Process 1356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52" name="Group 1351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54" name="Rectangle 1353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Flowchart: Alternate Process 1354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53" name="Rectangle 1352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49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0" name="Group 1359"/>
          <p:cNvGrpSpPr/>
          <p:nvPr/>
        </p:nvGrpSpPr>
        <p:grpSpPr>
          <a:xfrm>
            <a:off x="8217152" y="2410174"/>
            <a:ext cx="3593978" cy="3298881"/>
            <a:chOff x="6043929" y="1774629"/>
            <a:chExt cx="2642871" cy="242586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63" name="Group 1362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71" name="Rectangle 1370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Flowchart: Alternate Process 137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64" name="Group 1363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69" name="Rectangle 1368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Flowchart: Alternate Process 1369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65" name="Group 1364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67" name="Rectangle 1366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Flowchart: Alternate Process 136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66" name="Rectangle 1365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6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Title 1"/>
          <p:cNvSpPr txBox="1">
            <a:spLocks/>
          </p:cNvSpPr>
          <p:nvPr/>
        </p:nvSpPr>
        <p:spPr>
          <a:xfrm>
            <a:off x="274639" y="171184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Distribution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1375" name="Rectangle 1374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DOCKER_HOST</a:t>
              </a: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1378" name="Rectangle 1377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9" name="Flowchart: Alternate Process 1378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 Cache</a:t>
              </a:r>
            </a:p>
          </p:txBody>
        </p:sp>
      </p:grpSp>
      <p:grpSp>
        <p:nvGrpSpPr>
          <p:cNvPr id="1380" name="Group 1379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1381" name="Rectangle 1380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2" name="Flowchart: Alternate Process 1381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1383" name="Rectangle 1382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daemon</a:t>
            </a:r>
          </a:p>
        </p:txBody>
      </p:sp>
      <p:pic>
        <p:nvPicPr>
          <p:cNvPr id="1384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5" name="Can 220"/>
          <p:cNvSpPr/>
          <p:nvPr/>
        </p:nvSpPr>
        <p:spPr>
          <a:xfrm>
            <a:off x="5898341" y="6295073"/>
            <a:ext cx="442681" cy="5012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86" name="Group 1385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1387" name="Rectangle 1386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88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9" name="Group 1388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1390" name="Rectangle 1389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392" name="Group 1391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1393" name="Rectangle 1392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1396" name="Rectangle 1395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681174" y="2413276"/>
            <a:ext cx="3593978" cy="3298881"/>
            <a:chOff x="500260" y="1774629"/>
            <a:chExt cx="2642871" cy="2425868"/>
          </a:xfrm>
        </p:grpSpPr>
        <p:grpSp>
          <p:nvGrpSpPr>
            <p:cNvPr id="1399" name="Group 1398"/>
            <p:cNvGrpSpPr/>
            <p:nvPr/>
          </p:nvGrpSpPr>
          <p:grpSpPr>
            <a:xfrm>
              <a:off x="500260" y="1885950"/>
              <a:ext cx="2642871" cy="2314547"/>
              <a:chOff x="500260" y="1885950"/>
              <a:chExt cx="2642871" cy="2314547"/>
            </a:xfrm>
          </p:grpSpPr>
          <p:grpSp>
            <p:nvGrpSpPr>
              <p:cNvPr id="1401" name="Group 1400"/>
              <p:cNvGrpSpPr/>
              <p:nvPr/>
            </p:nvGrpSpPr>
            <p:grpSpPr>
              <a:xfrm>
                <a:off x="500260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409" name="Rectangle 1408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Flowchart: Alternate Process 1409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402" name="Group 1401"/>
              <p:cNvGrpSpPr/>
              <p:nvPr/>
            </p:nvGrpSpPr>
            <p:grpSpPr>
              <a:xfrm>
                <a:off x="1902777" y="2371294"/>
                <a:ext cx="1135636" cy="1696328"/>
                <a:chOff x="7441367" y="1793260"/>
                <a:chExt cx="1135636" cy="1696328"/>
              </a:xfrm>
            </p:grpSpPr>
            <p:sp>
              <p:nvSpPr>
                <p:cNvPr id="1407" name="Rectangle 1406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8" name="Flowchart: Alternate Process 1407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633701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405" name="Rectangle 1404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6" name="Flowchart: Alternate Process 1405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404" name="Rectangle 1403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400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1" name="Group 1410"/>
          <p:cNvGrpSpPr/>
          <p:nvPr/>
        </p:nvGrpSpPr>
        <p:grpSpPr>
          <a:xfrm>
            <a:off x="1632155" y="3564893"/>
            <a:ext cx="735495" cy="453124"/>
            <a:chOff x="2877183" y="2583280"/>
            <a:chExt cx="540854" cy="333210"/>
          </a:xfrm>
        </p:grpSpPr>
        <p:grpSp>
          <p:nvGrpSpPr>
            <p:cNvPr id="1412" name="Group 141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15" name="Rectangle 14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17" name="Group 14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21" name="Straight Connector 14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4" name="Straight Connector 14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5" name="Straight Connector 14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6" name="Straight Connector 14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7" name="Straight Connector 14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8" name="Straight Connector 14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9" name="Straight Connector 14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18" name="Rectangle 14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9" name="Rectangle 14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13" name="Rectangle 141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1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0" name="Group 1429"/>
          <p:cNvGrpSpPr/>
          <p:nvPr/>
        </p:nvGrpSpPr>
        <p:grpSpPr>
          <a:xfrm>
            <a:off x="3397973" y="3656242"/>
            <a:ext cx="568407" cy="568407"/>
            <a:chOff x="6631467" y="1985441"/>
            <a:chExt cx="417984" cy="417984"/>
          </a:xfrm>
        </p:grpSpPr>
        <p:sp>
          <p:nvSpPr>
            <p:cNvPr id="1431" name="Rectangle 1430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32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3" name="Group 1432"/>
          <p:cNvGrpSpPr/>
          <p:nvPr/>
        </p:nvGrpSpPr>
        <p:grpSpPr>
          <a:xfrm>
            <a:off x="2765826" y="3647753"/>
            <a:ext cx="568407" cy="568407"/>
            <a:chOff x="6098534" y="1990948"/>
            <a:chExt cx="417984" cy="417984"/>
          </a:xfrm>
        </p:grpSpPr>
        <p:sp>
          <p:nvSpPr>
            <p:cNvPr id="1434" name="Rectangle 1433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5" name="Rectangle 1434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36" name="Group 1435"/>
          <p:cNvGrpSpPr/>
          <p:nvPr/>
        </p:nvGrpSpPr>
        <p:grpSpPr>
          <a:xfrm>
            <a:off x="2771015" y="4286110"/>
            <a:ext cx="568407" cy="568407"/>
            <a:chOff x="6102350" y="2460371"/>
            <a:chExt cx="417984" cy="417984"/>
          </a:xfrm>
        </p:grpSpPr>
        <p:sp>
          <p:nvSpPr>
            <p:cNvPr id="1437" name="Rectangle 1436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39" name="Group 1438"/>
          <p:cNvGrpSpPr/>
          <p:nvPr/>
        </p:nvGrpSpPr>
        <p:grpSpPr>
          <a:xfrm>
            <a:off x="3400635" y="4292482"/>
            <a:ext cx="568407" cy="568407"/>
            <a:chOff x="6637872" y="2461910"/>
            <a:chExt cx="417984" cy="417984"/>
          </a:xfrm>
        </p:grpSpPr>
        <p:sp>
          <p:nvSpPr>
            <p:cNvPr id="1440" name="Rectangle 1439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42" name="Group 1441"/>
          <p:cNvGrpSpPr/>
          <p:nvPr/>
        </p:nvGrpSpPr>
        <p:grpSpPr>
          <a:xfrm>
            <a:off x="9169419" y="4014429"/>
            <a:ext cx="735495" cy="453124"/>
            <a:chOff x="3240661" y="1005909"/>
            <a:chExt cx="540854" cy="333210"/>
          </a:xfrm>
        </p:grpSpPr>
        <p:grpSp>
          <p:nvGrpSpPr>
            <p:cNvPr id="1443" name="Group 144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45" name="Rectangle 144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47" name="Group 144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51" name="Straight Connector 145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6" name="Straight Connector 145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7" name="Straight Connector 145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8" name="Straight Connector 145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9" name="Straight Connector 145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48" name="Rectangle 144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44" name="Rectangle 144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60" name="Group 1459"/>
          <p:cNvGrpSpPr/>
          <p:nvPr/>
        </p:nvGrpSpPr>
        <p:grpSpPr>
          <a:xfrm>
            <a:off x="9170861" y="3564893"/>
            <a:ext cx="735495" cy="453124"/>
            <a:chOff x="2877183" y="2583280"/>
            <a:chExt cx="540854" cy="333210"/>
          </a:xfrm>
        </p:grpSpPr>
        <p:grpSp>
          <p:nvGrpSpPr>
            <p:cNvPr id="1461" name="Group 1460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64" name="Rectangle 146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70" name="Straight Connector 146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1" name="Straight Connector 147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2" name="Straight Connector 147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3" name="Straight Connector 147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4" name="Straight Connector 147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5" name="Straight Connector 147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6" name="Straight Connector 147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7" name="Straight Connector 147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8" name="Straight Connector 147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67" name="Rectangle 146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62" name="Rectangle 1461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9" name="Group 1478"/>
          <p:cNvGrpSpPr/>
          <p:nvPr/>
        </p:nvGrpSpPr>
        <p:grpSpPr>
          <a:xfrm>
            <a:off x="10936678" y="3656242"/>
            <a:ext cx="568407" cy="568407"/>
            <a:chOff x="6631467" y="1985441"/>
            <a:chExt cx="417984" cy="417984"/>
          </a:xfrm>
        </p:grpSpPr>
        <p:sp>
          <p:nvSpPr>
            <p:cNvPr id="1480" name="Rectangle 1479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8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2" name="Group 1481"/>
          <p:cNvGrpSpPr/>
          <p:nvPr/>
        </p:nvGrpSpPr>
        <p:grpSpPr>
          <a:xfrm>
            <a:off x="10304531" y="3647753"/>
            <a:ext cx="568407" cy="568407"/>
            <a:chOff x="6098534" y="1990948"/>
            <a:chExt cx="417984" cy="417984"/>
          </a:xfrm>
        </p:grpSpPr>
        <p:sp>
          <p:nvSpPr>
            <p:cNvPr id="1483" name="Rectangle 1482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85" name="Group 1484"/>
          <p:cNvGrpSpPr/>
          <p:nvPr/>
        </p:nvGrpSpPr>
        <p:grpSpPr>
          <a:xfrm>
            <a:off x="10309720" y="4286110"/>
            <a:ext cx="568407" cy="568407"/>
            <a:chOff x="6102350" y="2460371"/>
            <a:chExt cx="417984" cy="417984"/>
          </a:xfrm>
        </p:grpSpPr>
        <p:sp>
          <p:nvSpPr>
            <p:cNvPr id="1486" name="Rectangle 1485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7" name="Rectangle 1486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10939341" y="4292482"/>
            <a:ext cx="568407" cy="568407"/>
            <a:chOff x="6637872" y="2461910"/>
            <a:chExt cx="417984" cy="417984"/>
          </a:xfrm>
        </p:grpSpPr>
        <p:sp>
          <p:nvSpPr>
            <p:cNvPr id="1489" name="Rectangle 1488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1492" name="Group 149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94" name="Rectangle 149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6" name="Group 149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1" name="Straight Connector 150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3" name="Straight Connector 150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5" name="Straight Connector 150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7" name="Straight Connector 150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97" name="Rectangle 149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93" name="Rectangle 149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45" name="Group 1544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1546" name="Group 154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48" name="Rectangle 154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50" name="Group 154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54" name="Straight Connector 155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5" name="Straight Connector 155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6" name="Straight Connector 155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7" name="Straight Connector 155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8" name="Straight Connector 155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9" name="Straight Connector 155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0" name="Straight Connector 155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1" name="Straight Connector 156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2" name="Straight Connector 156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51" name="Rectangle 155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47" name="Rectangle 154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81" name="Group 1580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1582" name="Group 158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84" name="Rectangle 158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86" name="Group 158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90" name="Straight Connector 158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1" name="Straight Connector 159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2" name="Straight Connector 159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4" name="Straight Connector 159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5" name="Straight Connector 159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6" name="Straight Connector 159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7" name="Straight Connector 159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8" name="Straight Connector 159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87" name="Rectangle 158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8" name="Rectangle 158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83" name="Rectangle 158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1618" name="Group 161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20" name="Rectangle 161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2" name="Group 162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26" name="Straight Connector 162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7" name="Straight Connector 162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8" name="Straight Connector 162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9" name="Straight Connector 162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0" name="Straight Connector 162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2" name="Straight Connector 163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23" name="Rectangle 162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5" name="Rectangle 162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19" name="Rectangle 161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35" name="Group 1634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38" name="Rectangle 163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40" name="Group 163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44" name="Straight Connector 164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5" name="Straight Connector 164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6" name="Straight Connector 164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7" name="Straight Connector 164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8" name="Straight Connector 164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9" name="Straight Connector 164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0" name="Straight Connector 164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1" name="Straight Connector 165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2" name="Straight Connector 165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41" name="Rectangle 164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2" name="Rectangle 164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37" name="Rectangle 163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1672" name="Group 16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675" name="Rectangle 16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77" name="Group 16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81" name="Straight Connector 16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2" name="Straight Connector 16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3" name="Straight Connector 16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4" name="Straight Connector 16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5" name="Straight Connector 16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6" name="Straight Connector 16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7" name="Straight Connector 16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8" name="Straight Connector 16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9" name="Straight Connector 16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78" name="Rectangle 16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0" name="Rectangle 16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3" name="Rectangle 16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90" name="Rectangle 1689"/>
          <p:cNvSpPr/>
          <p:nvPr/>
        </p:nvSpPr>
        <p:spPr>
          <a:xfrm>
            <a:off x="681173" y="163472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Scheduling</a:t>
            </a:r>
          </a:p>
        </p:txBody>
      </p:sp>
      <p:sp>
        <p:nvSpPr>
          <p:cNvPr id="1691" name="Rectangle 1690"/>
          <p:cNvSpPr/>
          <p:nvPr/>
        </p:nvSpPr>
        <p:spPr>
          <a:xfrm>
            <a:off x="681173" y="194310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Orchestration</a:t>
            </a:r>
          </a:p>
        </p:txBody>
      </p:sp>
      <p:pic>
        <p:nvPicPr>
          <p:cNvPr id="1808" name="Picture 4" descr="http://farm8.staticflickr.com/7063/6948367990_71774d62a0_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6942" y="5408231"/>
            <a:ext cx="2320915" cy="154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09" name="Picture 6" descr="http://o.aolcdn.com/dims-shared/dims3/GLOB/crop/425x248%2B8%2B50/thumbnail/141%25/http:/www.blogcdn.com/www.pawnation.com/media/2012/10/screen-shot-2012-10-25-at-3.00.52-p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561" y="4049230"/>
            <a:ext cx="2668282" cy="155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DEB5E-275D-4855-9DA7-4742CBCDF617}"/>
              </a:ext>
            </a:extLst>
          </p:cNvPr>
          <p:cNvSpPr txBox="1"/>
          <p:nvPr/>
        </p:nvSpPr>
        <p:spPr>
          <a:xfrm>
            <a:off x="579437" y="1058862"/>
            <a:ext cx="338694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 web:1.0</a:t>
            </a:r>
          </a:p>
        </p:txBody>
      </p:sp>
    </p:spTree>
    <p:extLst>
      <p:ext uri="{BB962C8B-B14F-4D97-AF65-F5344CB8AC3E}">
        <p14:creationId xmlns:p14="http://schemas.microsoft.com/office/powerpoint/2010/main" val="22772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7654E-7 L 0.24254 -0.1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3.45679E-6 L 0.24306 -0.1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642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44444E-6 3.45679E-6 L -0.30452 -0.128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64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9.87654E-7 L -0.304 -0.128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64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2.71605E-6 L 0.00017 -0.1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-4.07407E-6 L -5.55556E-7 -0.1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-0.3039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129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24254 -0.12778 L -0.30434 9.87654E-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638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4306 -0.1284 L -0.36337 -0.064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30" y="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877E-6 L -1.27222 -0.06543 " pathEditMode="relative" rAng="0" ptsTypes="AA">
                                      <p:cBhvr>
                                        <p:cTn id="105" dur="40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11" y="-327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7531E-6 L 1.22327 0.00216 " pathEditMode="relative" rAng="0" ptsTypes="AA">
                                      <p:cBhvr>
                                        <p:cTn id="107" dur="400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/>
      <p:bldP spid="16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Tags Create Instability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27037" y="182086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941637" y="180844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4562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6566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364840" y="3242810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428580" y="3415085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8437" y="318333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713037" y="319216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227637" y="3200998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952037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363652" y="3852769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427392" y="4025044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362464" y="4462728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426204" y="4635003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361276" y="5072687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425016" y="5244962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360088" y="5682646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423828" y="5854921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952037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952037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952037" y="5072687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952037" y="5682646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8709" y="3883229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713309" y="3892063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web:1.0 = manifest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580437" y="3242810"/>
            <a:ext cx="533400" cy="3008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99037" y="4421153"/>
            <a:ext cx="4361051" cy="15456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302317" y="4664652"/>
            <a:ext cx="101983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web:1.0</a:t>
            </a:r>
          </a:p>
        </p:txBody>
      </p:sp>
    </p:spTree>
    <p:extLst>
      <p:ext uri="{BB962C8B-B14F-4D97-AF65-F5344CB8AC3E}">
        <p14:creationId xmlns:p14="http://schemas.microsoft.com/office/powerpoint/2010/main" val="11460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9" grpId="0" animBg="1"/>
      <p:bldP spid="30" grpId="0" animBg="1"/>
      <p:bldP spid="35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</a:t>
            </a:r>
            <a:r>
              <a:rPr lang="en-US" dirty="0"/>
              <a:t>Tags Create </a:t>
            </a:r>
            <a:r>
              <a:rPr lang="en-US" b="1" dirty="0"/>
              <a:t>S</a:t>
            </a:r>
            <a:r>
              <a:rPr lang="en-US" dirty="0"/>
              <a:t>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27037" y="182086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941637" y="1808442"/>
            <a:ext cx="12192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4562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656637" y="1796022"/>
            <a:ext cx="1524000" cy="6278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364840" y="3242810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428580" y="3415085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8437" y="318333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713037" y="319216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227637" y="3200998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952037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363652" y="3852769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427392" y="4025044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362464" y="4462728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426204" y="4635003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361276" y="5072687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425016" y="5244962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360088" y="5682646"/>
            <a:ext cx="568407" cy="568407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423828" y="5854921"/>
            <a:ext cx="440927" cy="223858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952037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952037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952037" y="5072687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952037" y="5682646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8709" y="3883229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713309" y="3892063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580437" y="3242810"/>
            <a:ext cx="533400" cy="30082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99037" y="4421153"/>
            <a:ext cx="4361051" cy="1545697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302317" y="4664652"/>
            <a:ext cx="1019836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web:111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8356B1-7A78-4782-AC03-2CB4B68BA9E6}"/>
              </a:ext>
            </a:extLst>
          </p:cNvPr>
          <p:cNvSpPr/>
          <p:nvPr/>
        </p:nvSpPr>
        <p:spPr bwMode="auto">
          <a:xfrm>
            <a:off x="198437" y="4589380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F2822-2AC1-435A-A81D-6A102BD237C5}"/>
              </a:ext>
            </a:extLst>
          </p:cNvPr>
          <p:cNvSpPr/>
          <p:nvPr/>
        </p:nvSpPr>
        <p:spPr bwMode="auto">
          <a:xfrm>
            <a:off x="2713037" y="4598214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541E6-C0F1-4C2F-AFAF-1E92B666B065}"/>
              </a:ext>
            </a:extLst>
          </p:cNvPr>
          <p:cNvSpPr/>
          <p:nvPr/>
        </p:nvSpPr>
        <p:spPr bwMode="auto">
          <a:xfrm>
            <a:off x="198165" y="5295531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B4C91E-0604-4FAE-837A-8096C74CB5E2}"/>
              </a:ext>
            </a:extLst>
          </p:cNvPr>
          <p:cNvSpPr/>
          <p:nvPr/>
        </p:nvSpPr>
        <p:spPr bwMode="auto">
          <a:xfrm>
            <a:off x="2712765" y="5304365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66C337-BB3B-4C33-BF76-E06F0B7B7DDF}"/>
              </a:ext>
            </a:extLst>
          </p:cNvPr>
          <p:cNvSpPr/>
          <p:nvPr/>
        </p:nvSpPr>
        <p:spPr bwMode="auto">
          <a:xfrm>
            <a:off x="5234997" y="5295531"/>
            <a:ext cx="1980656" cy="627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6F125-7315-4D4C-89FA-375F5ABABFBE}"/>
              </a:ext>
            </a:extLst>
          </p:cNvPr>
          <p:cNvSpPr/>
          <p:nvPr/>
        </p:nvSpPr>
        <p:spPr bwMode="auto">
          <a:xfrm>
            <a:off x="9964889" y="3242810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F897E-6CE9-4916-A1CF-1D3C6EE2999C}"/>
              </a:ext>
            </a:extLst>
          </p:cNvPr>
          <p:cNvSpPr/>
          <p:nvPr/>
        </p:nvSpPr>
        <p:spPr bwMode="auto">
          <a:xfrm>
            <a:off x="9964889" y="3852769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0E1E9-E8B9-4F81-8D9F-B8B545D658A6}"/>
              </a:ext>
            </a:extLst>
          </p:cNvPr>
          <p:cNvSpPr/>
          <p:nvPr/>
        </p:nvSpPr>
        <p:spPr bwMode="auto">
          <a:xfrm>
            <a:off x="9964889" y="4462728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88FB07-D0B3-4673-9AFE-51349A8B00C0}"/>
              </a:ext>
            </a:extLst>
          </p:cNvPr>
          <p:cNvSpPr/>
          <p:nvPr/>
        </p:nvSpPr>
        <p:spPr bwMode="auto">
          <a:xfrm>
            <a:off x="9964889" y="5682646"/>
            <a:ext cx="2212166" cy="568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A233D-10D5-40B1-9E58-86822A0227EA}"/>
              </a:ext>
            </a:extLst>
          </p:cNvPr>
          <p:cNvGrpSpPr/>
          <p:nvPr/>
        </p:nvGrpSpPr>
        <p:grpSpPr>
          <a:xfrm>
            <a:off x="7162157" y="5271954"/>
            <a:ext cx="1311448" cy="517065"/>
            <a:chOff x="7162157" y="5271954"/>
            <a:chExt cx="1311448" cy="5170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7AA7D-93AF-40E6-92F6-593CC12DF050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5" y="5661657"/>
              <a:ext cx="1245100" cy="91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51E962-8108-42AB-A81C-A58684532C51}"/>
                </a:ext>
              </a:extLst>
            </p:cNvPr>
            <p:cNvSpPr txBox="1"/>
            <p:nvPr/>
          </p:nvSpPr>
          <p:spPr>
            <a:xfrm rot="21599795">
              <a:off x="7162157" y="5271954"/>
              <a:ext cx="1133841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web:1114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9" grpId="0" animBg="1"/>
      <p:bldP spid="30" grpId="0" animBg="1"/>
      <p:bldP spid="35" grpId="0" animBg="1"/>
      <p:bldP spid="38" grpId="0"/>
      <p:bldP spid="38" grpId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3BE66-B261-4299-BBE3-AE7ECDA7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 Geo-replication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B65E76-DBA5-4A1A-A2F5-988C7B51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37" y="144462"/>
            <a:ext cx="2057400" cy="205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F92B5-BFB5-4DE7-9E77-C6F9D7DE2848}"/>
              </a:ext>
            </a:extLst>
          </p:cNvPr>
          <p:cNvSpPr txBox="1"/>
          <p:nvPr/>
        </p:nvSpPr>
        <p:spPr>
          <a:xfrm>
            <a:off x="7426889" y="3171255"/>
            <a:ext cx="4734948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Mange your global/local deployments as one resource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B572D2-DFC9-4E95-A9DB-18AD3E310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2961" y="373062"/>
            <a:ext cx="1803640" cy="1803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7EF78-74A0-4815-AFF5-90C6C961B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51" y="3322437"/>
            <a:ext cx="7095886" cy="36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92A098-D7E5-4B3D-B18E-6D5C6D87A1C6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000FF">
              <a:alpha val="30196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10AB66D-F422-4D18-AFA1-16385765D0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F79E98-DDAA-4E0C-A6B8-A33B9BFB15EF}"/>
              </a:ext>
            </a:extLst>
          </p:cNvPr>
          <p:cNvCxnSpPr>
            <a:cxnSpLocks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F96E7D-7277-49A2-8827-E31324EA3587}"/>
              </a:ext>
            </a:extLst>
          </p:cNvPr>
          <p:cNvCxnSpPr>
            <a:cxnSpLocks/>
          </p:cNvCxnSpPr>
          <p:nvPr/>
        </p:nvCxnSpPr>
        <p:spPr>
          <a:xfrm flipV="1">
            <a:off x="3373466" y="3319395"/>
            <a:ext cx="1244571" cy="111194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B7D906-F0F2-4FCC-8F2F-5507126710C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473468"/>
            <a:ext cx="1244571" cy="96466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FCCA70-4EF3-4340-98A8-1CDBD9C6656D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385611"/>
            <a:ext cx="1066454" cy="105252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8C38341-5440-4D5E-B32D-7D0409EEE0BF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3373466" y="3304486"/>
            <a:ext cx="957284" cy="113365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69571C3-8104-4475-8D08-0F195037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2956782-1EA0-4414-B683-AD25B92D00D5}"/>
              </a:ext>
            </a:extLst>
          </p:cNvPr>
          <p:cNvCxnSpPr>
            <a:cxnSpLocks/>
            <a:stCxn id="54" idx="3"/>
            <a:endCxn id="65" idx="2"/>
          </p:cNvCxnSpPr>
          <p:nvPr/>
        </p:nvCxnSpPr>
        <p:spPr>
          <a:xfrm flipV="1">
            <a:off x="2891556" y="3842007"/>
            <a:ext cx="6667872" cy="822634"/>
          </a:xfrm>
          <a:prstGeom prst="bentConnector2">
            <a:avLst/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72CE9E-632E-44D9-BEF5-BF723C24EF85}"/>
              </a:ext>
            </a:extLst>
          </p:cNvPr>
          <p:cNvCxnSpPr>
            <a:cxnSpLocks/>
          </p:cNvCxnSpPr>
          <p:nvPr/>
        </p:nvCxnSpPr>
        <p:spPr>
          <a:xfrm flipV="1">
            <a:off x="3373466" y="4221248"/>
            <a:ext cx="1168371" cy="2168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AAF718-F753-4B92-8B87-3608479CF679}"/>
              </a:ext>
            </a:extLst>
          </p:cNvPr>
          <p:cNvCxnSpPr>
            <a:cxnSpLocks/>
          </p:cNvCxnSpPr>
          <p:nvPr/>
        </p:nvCxnSpPr>
        <p:spPr>
          <a:xfrm flipV="1">
            <a:off x="3373466" y="4291400"/>
            <a:ext cx="1290312" cy="13994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CFC96C-1D53-4D84-8FAF-0F8AF636F74F}"/>
              </a:ext>
            </a:extLst>
          </p:cNvPr>
          <p:cNvCxnSpPr>
            <a:cxnSpLocks/>
          </p:cNvCxnSpPr>
          <p:nvPr/>
        </p:nvCxnSpPr>
        <p:spPr>
          <a:xfrm flipV="1">
            <a:off x="3373466" y="4351821"/>
            <a:ext cx="1357634" cy="7952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9B45F2-2024-4B2D-A389-7F8C3B8ED178}"/>
              </a:ext>
            </a:extLst>
          </p:cNvPr>
          <p:cNvCxnSpPr>
            <a:cxnSpLocks/>
          </p:cNvCxnSpPr>
          <p:nvPr/>
        </p:nvCxnSpPr>
        <p:spPr>
          <a:xfrm flipV="1">
            <a:off x="3373466" y="4431343"/>
            <a:ext cx="1168371" cy="6793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74DB93-0BDA-464E-84DF-AAFD4EBBA987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DDEA400-6891-4465-8CFD-BC0921BDDC89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76B039-4DFA-402E-B343-C50C4A366F18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59A7B1-9826-4B0A-9AA0-BC41A1E3DF0C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E676BEA-4668-4337-9B45-A4345531B93C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364D699-D486-4361-AFBE-959FDBE72AA3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432C82-30B5-4BE2-A1E1-6424F6C124A4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E5FAD9-34D4-4910-96E9-F572C8A35049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447203-D0AC-4AD3-B30E-8D797A4D32D8}"/>
              </a:ext>
            </a:extLst>
          </p:cNvPr>
          <p:cNvSpPr txBox="1"/>
          <p:nvPr/>
        </p:nvSpPr>
        <p:spPr>
          <a:xfrm>
            <a:off x="96700" y="482867"/>
            <a:ext cx="6338274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westus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westus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</a:t>
            </a: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westeurope</a:t>
            </a: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.azurecr.io/web:1234</a:t>
            </a:r>
            <a:endParaRPr lang="en-US" sz="16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9FEF9C9-320D-4B21-90AA-66E0BDF1D126}"/>
              </a:ext>
            </a:extLst>
          </p:cNvPr>
          <p:cNvSpPr/>
          <p:nvPr/>
        </p:nvSpPr>
        <p:spPr bwMode="auto">
          <a:xfrm>
            <a:off x="7513636" y="2125662"/>
            <a:ext cx="1704975" cy="787400"/>
          </a:xfrm>
          <a:prstGeom prst="wedgeRoundRectCallout">
            <a:avLst>
              <a:gd name="adj1" fmla="val 46337"/>
              <a:gd name="adj2" fmla="val 84079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Pulls are local, network-close, fast, reliable</a:t>
            </a:r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16CB7A06-2C12-4BD4-9FA1-830F28CD489A}"/>
              </a:ext>
            </a:extLst>
          </p:cNvPr>
          <p:cNvSpPr/>
          <p:nvPr/>
        </p:nvSpPr>
        <p:spPr bwMode="auto">
          <a:xfrm>
            <a:off x="5896584" y="3258950"/>
            <a:ext cx="2186338" cy="932912"/>
          </a:xfrm>
          <a:prstGeom prst="wedgeRoundRectCallout">
            <a:avLst>
              <a:gd name="adj1" fmla="val -95022"/>
              <a:gd name="adj2" fmla="val -32081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80105A08-D3B0-46FE-A675-79FA2740D02F}"/>
              </a:ext>
            </a:extLst>
          </p:cNvPr>
          <p:cNvSpPr/>
          <p:nvPr/>
        </p:nvSpPr>
        <p:spPr bwMode="auto">
          <a:xfrm>
            <a:off x="5917822" y="3262221"/>
            <a:ext cx="2186338" cy="932912"/>
          </a:xfrm>
          <a:prstGeom prst="wedgeRoundRectCallout">
            <a:avLst>
              <a:gd name="adj1" fmla="val -96729"/>
              <a:gd name="adj2" fmla="val 59934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Pulls are remote, across the public internet, slower, less reliable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Have network egress fees</a:t>
            </a:r>
          </a:p>
        </p:txBody>
      </p:sp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2555ACC0-6F30-4E6F-B5DF-CDA80EA4F13B}"/>
              </a:ext>
            </a:extLst>
          </p:cNvPr>
          <p:cNvSpPr/>
          <p:nvPr/>
        </p:nvSpPr>
        <p:spPr bwMode="auto">
          <a:xfrm>
            <a:off x="3798032" y="4816816"/>
            <a:ext cx="2464755" cy="932912"/>
          </a:xfrm>
          <a:prstGeom prst="wedgeRoundRectCallout">
            <a:avLst>
              <a:gd name="adj1" fmla="val -90327"/>
              <a:gd name="adj2" fmla="val -64086"/>
              <a:gd name="adj3" fmla="val 16667"/>
            </a:avLst>
          </a:prstGeom>
          <a:solidFill>
            <a:srgbClr val="BA181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Developers must push images to n registries, requiring separate management and configuration</a:t>
            </a: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D4FAF650-E616-458A-9DD9-103BEEB5E0A1}"/>
              </a:ext>
            </a:extLst>
          </p:cNvPr>
          <p:cNvSpPr/>
          <p:nvPr/>
        </p:nvSpPr>
        <p:spPr bwMode="auto">
          <a:xfrm rot="10800000">
            <a:off x="2819553" y="2362906"/>
            <a:ext cx="4922684" cy="1539675"/>
          </a:xfrm>
          <a:custGeom>
            <a:avLst/>
            <a:gdLst>
              <a:gd name="connsiteX0" fmla="*/ 0 w 4922684"/>
              <a:gd name="connsiteY0" fmla="*/ 1138029 h 1249744"/>
              <a:gd name="connsiteX1" fmla="*/ 4699348 w 4922684"/>
              <a:gd name="connsiteY1" fmla="*/ 1138029 h 1249744"/>
              <a:gd name="connsiteX2" fmla="*/ 4699348 w 4922684"/>
              <a:gd name="connsiteY2" fmla="*/ 156318 h 1249744"/>
              <a:gd name="connsiteX3" fmla="*/ 4587728 w 4922684"/>
              <a:gd name="connsiteY3" fmla="*/ 156318 h 1249744"/>
              <a:gd name="connsiteX4" fmla="*/ 4755206 w 4922684"/>
              <a:gd name="connsiteY4" fmla="*/ 0 h 1249744"/>
              <a:gd name="connsiteX5" fmla="*/ 4922684 w 4922684"/>
              <a:gd name="connsiteY5" fmla="*/ 156318 h 1249744"/>
              <a:gd name="connsiteX6" fmla="*/ 4811063 w 4922684"/>
              <a:gd name="connsiteY6" fmla="*/ 156318 h 1249744"/>
              <a:gd name="connsiteX7" fmla="*/ 4811063 w 4922684"/>
              <a:gd name="connsiteY7" fmla="*/ 1249744 h 1249744"/>
              <a:gd name="connsiteX8" fmla="*/ 0 w 4922684"/>
              <a:gd name="connsiteY8" fmla="*/ 1249744 h 1249744"/>
              <a:gd name="connsiteX9" fmla="*/ 0 w 4922684"/>
              <a:gd name="connsiteY9" fmla="*/ 1138029 h 1249744"/>
              <a:gd name="connsiteX0" fmla="*/ 0 w 4922684"/>
              <a:gd name="connsiteY0" fmla="*/ 1138029 h 1539675"/>
              <a:gd name="connsiteX1" fmla="*/ 4699348 w 4922684"/>
              <a:gd name="connsiteY1" fmla="*/ 1138029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811063 w 4922684"/>
              <a:gd name="connsiteY7" fmla="*/ 1249744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532080 w 4922684"/>
              <a:gd name="connsiteY1" fmla="*/ 970761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  <a:gd name="connsiteX0" fmla="*/ 0 w 4922684"/>
              <a:gd name="connsiteY0" fmla="*/ 1138029 h 1539675"/>
              <a:gd name="connsiteX1" fmla="*/ 4431719 w 4922684"/>
              <a:gd name="connsiteY1" fmla="*/ 926156 h 1539675"/>
              <a:gd name="connsiteX2" fmla="*/ 4699348 w 4922684"/>
              <a:gd name="connsiteY2" fmla="*/ 156318 h 1539675"/>
              <a:gd name="connsiteX3" fmla="*/ 4587728 w 4922684"/>
              <a:gd name="connsiteY3" fmla="*/ 156318 h 1539675"/>
              <a:gd name="connsiteX4" fmla="*/ 4755206 w 4922684"/>
              <a:gd name="connsiteY4" fmla="*/ 0 h 1539675"/>
              <a:gd name="connsiteX5" fmla="*/ 4922684 w 4922684"/>
              <a:gd name="connsiteY5" fmla="*/ 156318 h 1539675"/>
              <a:gd name="connsiteX6" fmla="*/ 4811063 w 4922684"/>
              <a:gd name="connsiteY6" fmla="*/ 156318 h 1539675"/>
              <a:gd name="connsiteX7" fmla="*/ 4632643 w 4922684"/>
              <a:gd name="connsiteY7" fmla="*/ 1104778 h 1539675"/>
              <a:gd name="connsiteX8" fmla="*/ 11151 w 4922684"/>
              <a:gd name="connsiteY8" fmla="*/ 1539675 h 1539675"/>
              <a:gd name="connsiteX9" fmla="*/ 0 w 4922684"/>
              <a:gd name="connsiteY9" fmla="*/ 1138029 h 153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2684" h="1539675">
                <a:moveTo>
                  <a:pt x="0" y="1138029"/>
                </a:moveTo>
                <a:lnTo>
                  <a:pt x="4431719" y="926156"/>
                </a:lnTo>
                <a:lnTo>
                  <a:pt x="4699348" y="156318"/>
                </a:lnTo>
                <a:lnTo>
                  <a:pt x="4587728" y="156318"/>
                </a:lnTo>
                <a:lnTo>
                  <a:pt x="4755206" y="0"/>
                </a:lnTo>
                <a:lnTo>
                  <a:pt x="4922684" y="156318"/>
                </a:lnTo>
                <a:lnTo>
                  <a:pt x="4811063" y="156318"/>
                </a:lnTo>
                <a:lnTo>
                  <a:pt x="4632643" y="1104778"/>
                </a:lnTo>
                <a:lnTo>
                  <a:pt x="11151" y="1539675"/>
                </a:lnTo>
                <a:lnTo>
                  <a:pt x="0" y="1138029"/>
                </a:lnTo>
                <a:close/>
              </a:path>
            </a:pathLst>
          </a:custGeom>
          <a:solidFill>
            <a:srgbClr val="00B29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4" name="Picture 4" descr="Image result for contoso logo">
            <a:extLst>
              <a:ext uri="{FF2B5EF4-FFF2-40B4-BE49-F238E27FC236}">
                <a16:creationId xmlns:a16="http://schemas.microsoft.com/office/drawing/2014/main" id="{BC7C39AC-1B78-4103-9590-FF7EC960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5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58" grpId="0" animBg="1"/>
      <p:bldP spid="59" grpId="0" animBg="1"/>
      <p:bldP spid="6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3141D4A-8F2E-4018-81CB-854996928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8022" b="36775"/>
          <a:stretch/>
        </p:blipFill>
        <p:spPr>
          <a:xfrm>
            <a:off x="0" y="-617538"/>
            <a:ext cx="12436475" cy="7612063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C2FE8A4-6AEB-4010-8074-C152DE24ED52}"/>
              </a:ext>
            </a:extLst>
          </p:cNvPr>
          <p:cNvSpPr/>
          <p:nvPr/>
        </p:nvSpPr>
        <p:spPr bwMode="auto">
          <a:xfrm>
            <a:off x="126506" y="496482"/>
            <a:ext cx="6308468" cy="2005036"/>
          </a:xfrm>
          <a:prstGeom prst="rect">
            <a:avLst/>
          </a:prstGeom>
          <a:solidFill>
            <a:srgbClr val="0000FF">
              <a:alpha val="30196"/>
            </a:srgbClr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795287-D7DA-496B-94F1-833F3F65F26C}"/>
              </a:ext>
            </a:extLst>
          </p:cNvPr>
          <p:cNvGrpSpPr/>
          <p:nvPr/>
        </p:nvGrpSpPr>
        <p:grpSpPr>
          <a:xfrm>
            <a:off x="4974694" y="4400507"/>
            <a:ext cx="1288093" cy="239344"/>
            <a:chOff x="2916236" y="2735644"/>
            <a:chExt cx="782639" cy="1454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1D5B39-B89E-405C-9696-34B591B65295}"/>
                </a:ext>
              </a:extLst>
            </p:cNvPr>
            <p:cNvSpPr/>
            <p:nvPr/>
          </p:nvSpPr>
          <p:spPr bwMode="auto">
            <a:xfrm>
              <a:off x="2916236" y="2754380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1A0C9B-FDA1-499C-A9BC-4B753DCDA6CB}"/>
                </a:ext>
              </a:extLst>
            </p:cNvPr>
            <p:cNvSpPr txBox="1"/>
            <p:nvPr/>
          </p:nvSpPr>
          <p:spPr>
            <a:xfrm>
              <a:off x="3187699" y="2735644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East US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280592-7955-43F2-BB90-08137FF07F6D}"/>
                </a:ext>
              </a:extLst>
            </p:cNvPr>
            <p:cNvCxnSpPr>
              <a:cxnSpLocks/>
            </p:cNvCxnSpPr>
            <p:nvPr/>
          </p:nvCxnSpPr>
          <p:spPr>
            <a:xfrm>
              <a:off x="3024188" y="2808356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8A5F94-EAD3-411A-A7FB-316380EE9DAB}"/>
              </a:ext>
            </a:extLst>
          </p:cNvPr>
          <p:cNvGrpSpPr/>
          <p:nvPr/>
        </p:nvGrpSpPr>
        <p:grpSpPr>
          <a:xfrm>
            <a:off x="1759694" y="4232149"/>
            <a:ext cx="1177052" cy="239344"/>
            <a:chOff x="962818" y="2633350"/>
            <a:chExt cx="715171" cy="1454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41661-F90A-4110-BCED-CA743FBCFA80}"/>
                </a:ext>
              </a:extLst>
            </p:cNvPr>
            <p:cNvSpPr/>
            <p:nvPr/>
          </p:nvSpPr>
          <p:spPr bwMode="auto">
            <a:xfrm>
              <a:off x="1570037" y="2652086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8B6A31-C4F4-4720-8C0A-D7166416D78B}"/>
                </a:ext>
              </a:extLst>
            </p:cNvPr>
            <p:cNvSpPr txBox="1"/>
            <p:nvPr/>
          </p:nvSpPr>
          <p:spPr>
            <a:xfrm>
              <a:off x="962818" y="2633350"/>
              <a:ext cx="511176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US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8297588-F525-4E2C-B576-BF9725AD819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417637" y="2706062"/>
              <a:ext cx="152400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25872B-5ED9-438B-A4F7-E4C058F0D825}"/>
              </a:ext>
            </a:extLst>
          </p:cNvPr>
          <p:cNvGrpSpPr/>
          <p:nvPr/>
        </p:nvGrpSpPr>
        <p:grpSpPr>
          <a:xfrm>
            <a:off x="9669824" y="3354775"/>
            <a:ext cx="1609467" cy="239344"/>
            <a:chOff x="5768973" y="2100262"/>
            <a:chExt cx="977904" cy="14542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B3DB141-364C-4536-BDEE-008873DD3A89}"/>
                </a:ext>
              </a:extLst>
            </p:cNvPr>
            <p:cNvSpPr/>
            <p:nvPr/>
          </p:nvSpPr>
          <p:spPr bwMode="auto">
            <a:xfrm>
              <a:off x="5768973" y="2118998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58A754-40C5-4AFC-B169-CA11124A724E}"/>
                </a:ext>
              </a:extLst>
            </p:cNvPr>
            <p:cNvSpPr txBox="1"/>
            <p:nvPr/>
          </p:nvSpPr>
          <p:spPr>
            <a:xfrm>
              <a:off x="5984877" y="2100262"/>
              <a:ext cx="762000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West Europe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D0116-3809-40D0-AA6A-5245E686E0A5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5876925" y="2172974"/>
              <a:ext cx="112712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069544-19EB-4533-BEA7-E898E124D2ED}"/>
              </a:ext>
            </a:extLst>
          </p:cNvPr>
          <p:cNvGrpSpPr/>
          <p:nvPr/>
        </p:nvGrpSpPr>
        <p:grpSpPr>
          <a:xfrm>
            <a:off x="4486107" y="3725406"/>
            <a:ext cx="2035343" cy="239344"/>
            <a:chOff x="2619373" y="2325456"/>
            <a:chExt cx="1236664" cy="1454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848061-DA25-423D-8FDA-6B325118BBF7}"/>
                </a:ext>
              </a:extLst>
            </p:cNvPr>
            <p:cNvSpPr/>
            <p:nvPr/>
          </p:nvSpPr>
          <p:spPr bwMode="auto">
            <a:xfrm>
              <a:off x="2619373" y="2344192"/>
              <a:ext cx="107952" cy="107952"/>
            </a:xfrm>
            <a:prstGeom prst="ellipse">
              <a:avLst/>
            </a:prstGeom>
            <a:solidFill>
              <a:srgbClr val="93D74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4BD568-2CE4-43AD-9D87-6A183B7ECC8B}"/>
                </a:ext>
              </a:extLst>
            </p:cNvPr>
            <p:cNvSpPr txBox="1"/>
            <p:nvPr/>
          </p:nvSpPr>
          <p:spPr>
            <a:xfrm>
              <a:off x="2890835" y="2325456"/>
              <a:ext cx="965202" cy="145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rgbClr val="81828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Canada Central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938A9B7-DEDC-45E6-867F-445FFA1D98D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325" y="2398168"/>
              <a:ext cx="146049" cy="0"/>
            </a:xfrm>
            <a:prstGeom prst="line">
              <a:avLst/>
            </a:prstGeom>
            <a:ln>
              <a:solidFill>
                <a:srgbClr val="818282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1CFFCDF-1821-4DEE-B835-1145B554C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90" y="4221248"/>
            <a:ext cx="433776" cy="43377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5598D652-88CD-4ED4-B255-5B4BB009A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42080" y="3916150"/>
            <a:ext cx="444182" cy="33796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7E8331D-C7DE-4504-8D14-A11437267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360" y="3440601"/>
            <a:ext cx="433776" cy="43377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880B679-F5A3-4D9A-8E6A-7FDFADFFB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750" y="3135503"/>
            <a:ext cx="444182" cy="33796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57A4F49-0475-4D68-A6DD-1B8A2A00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631" y="4440656"/>
            <a:ext cx="433776" cy="43377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1E19A5E7-0F5F-48FF-8521-AD7FD769A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47020" y="4135558"/>
            <a:ext cx="444182" cy="33796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5ACD151-14BE-488E-B431-07DC62B86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40" y="3408231"/>
            <a:ext cx="433776" cy="43377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CA0132B4-2062-40B6-9D08-C9571D36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929" y="3103133"/>
            <a:ext cx="444182" cy="33796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C4051BC-8860-4E0B-847C-7CBDD37947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731100" y="3351766"/>
            <a:ext cx="124545" cy="159664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26F24BF-D9EC-4CAB-893E-CDA37513F5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3141292" y="4131736"/>
            <a:ext cx="124545" cy="15966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25168BDD-9193-448E-B051-FD7821C28A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4841083" y="4357962"/>
            <a:ext cx="124545" cy="159664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8734062-2B48-4152-91CA-7E80AA95F1D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570" t="32196" r="39199" b="34396"/>
          <a:stretch/>
        </p:blipFill>
        <p:spPr>
          <a:xfrm>
            <a:off x="9534960" y="3319395"/>
            <a:ext cx="124545" cy="15966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98A3CE-71B2-4873-9BD0-43CAA104BDF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1288" t="39542" r="41720" b="39347"/>
          <a:stretch/>
        </p:blipFill>
        <p:spPr>
          <a:xfrm>
            <a:off x="2508250" y="4480363"/>
            <a:ext cx="383306" cy="36855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F72783-2319-4F04-918E-49259B4A278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891556" y="4504563"/>
            <a:ext cx="134556" cy="16007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D0CA1A-CC65-44B2-A4F0-D0AEC740DD3B}"/>
              </a:ext>
            </a:extLst>
          </p:cNvPr>
          <p:cNvCxnSpPr>
            <a:cxnSpLocks/>
          </p:cNvCxnSpPr>
          <p:nvPr/>
        </p:nvCxnSpPr>
        <p:spPr>
          <a:xfrm flipH="1" flipV="1">
            <a:off x="2883694" y="4012406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563ADD-2301-42F5-90CC-BBDC43839943}"/>
              </a:ext>
            </a:extLst>
          </p:cNvPr>
          <p:cNvCxnSpPr>
            <a:cxnSpLocks/>
          </p:cNvCxnSpPr>
          <p:nvPr/>
        </p:nvCxnSpPr>
        <p:spPr>
          <a:xfrm flipH="1" flipV="1">
            <a:off x="3017044" y="4002881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B74881-092A-4870-82B4-3046DE8DF2CB}"/>
              </a:ext>
            </a:extLst>
          </p:cNvPr>
          <p:cNvCxnSpPr>
            <a:cxnSpLocks/>
          </p:cNvCxnSpPr>
          <p:nvPr/>
        </p:nvCxnSpPr>
        <p:spPr>
          <a:xfrm flipV="1">
            <a:off x="3094037" y="4074319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23D305-4DA1-4D0A-9FF1-1AEC6F8AF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019" y="4129088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E5FC5-BD72-4202-A36D-9D0C0F59A568}"/>
              </a:ext>
            </a:extLst>
          </p:cNvPr>
          <p:cNvCxnSpPr>
            <a:cxnSpLocks/>
          </p:cNvCxnSpPr>
          <p:nvPr/>
        </p:nvCxnSpPr>
        <p:spPr>
          <a:xfrm flipH="1" flipV="1">
            <a:off x="4577556" y="4218780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75C05B-5173-4510-99F6-36DC8E030B98}"/>
              </a:ext>
            </a:extLst>
          </p:cNvPr>
          <p:cNvCxnSpPr>
            <a:cxnSpLocks/>
          </p:cNvCxnSpPr>
          <p:nvPr/>
        </p:nvCxnSpPr>
        <p:spPr>
          <a:xfrm flipH="1" flipV="1">
            <a:off x="4710906" y="4209255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E15D7C-F9B6-4717-9006-FEC3B0989D47}"/>
              </a:ext>
            </a:extLst>
          </p:cNvPr>
          <p:cNvCxnSpPr>
            <a:cxnSpLocks/>
          </p:cNvCxnSpPr>
          <p:nvPr/>
        </p:nvCxnSpPr>
        <p:spPr>
          <a:xfrm flipV="1">
            <a:off x="4787899" y="4280693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748926-3DDF-47A9-81E4-AC9D5EC682F5}"/>
              </a:ext>
            </a:extLst>
          </p:cNvPr>
          <p:cNvCxnSpPr>
            <a:cxnSpLocks/>
          </p:cNvCxnSpPr>
          <p:nvPr/>
        </p:nvCxnSpPr>
        <p:spPr>
          <a:xfrm flipH="1" flipV="1">
            <a:off x="4510881" y="4335462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6C2098-5325-43D3-A5CC-A456C2D1035D}"/>
              </a:ext>
            </a:extLst>
          </p:cNvPr>
          <p:cNvCxnSpPr>
            <a:cxnSpLocks/>
          </p:cNvCxnSpPr>
          <p:nvPr/>
        </p:nvCxnSpPr>
        <p:spPr>
          <a:xfrm flipH="1" flipV="1">
            <a:off x="4453731" y="3218654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B4BBAB-60F3-4630-AB81-C4D38BF4C262}"/>
              </a:ext>
            </a:extLst>
          </p:cNvPr>
          <p:cNvCxnSpPr>
            <a:cxnSpLocks/>
          </p:cNvCxnSpPr>
          <p:nvPr/>
        </p:nvCxnSpPr>
        <p:spPr>
          <a:xfrm flipH="1" flipV="1">
            <a:off x="4587081" y="3209129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29D190-813F-4F87-A9D9-70BD6C862883}"/>
              </a:ext>
            </a:extLst>
          </p:cNvPr>
          <p:cNvCxnSpPr>
            <a:cxnSpLocks/>
          </p:cNvCxnSpPr>
          <p:nvPr/>
        </p:nvCxnSpPr>
        <p:spPr>
          <a:xfrm flipV="1">
            <a:off x="4664074" y="3280567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BD2026-F4FC-4AF8-8F4B-831F29B65270}"/>
              </a:ext>
            </a:extLst>
          </p:cNvPr>
          <p:cNvCxnSpPr>
            <a:cxnSpLocks/>
          </p:cNvCxnSpPr>
          <p:nvPr/>
        </p:nvCxnSpPr>
        <p:spPr>
          <a:xfrm flipH="1" flipV="1">
            <a:off x="4387056" y="3335336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9162B0-1317-4453-8B36-200B68203861}"/>
              </a:ext>
            </a:extLst>
          </p:cNvPr>
          <p:cNvCxnSpPr>
            <a:cxnSpLocks/>
          </p:cNvCxnSpPr>
          <p:nvPr/>
        </p:nvCxnSpPr>
        <p:spPr>
          <a:xfrm flipH="1" flipV="1">
            <a:off x="9285287" y="3227387"/>
            <a:ext cx="210343" cy="2789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2288003-2860-4D70-8F5F-ACEB8A6E78B5}"/>
              </a:ext>
            </a:extLst>
          </p:cNvPr>
          <p:cNvCxnSpPr>
            <a:cxnSpLocks/>
          </p:cNvCxnSpPr>
          <p:nvPr/>
        </p:nvCxnSpPr>
        <p:spPr>
          <a:xfrm flipH="1" flipV="1">
            <a:off x="9418637" y="3217862"/>
            <a:ext cx="76994" cy="28851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F10060-CA1C-49CC-8F8F-B297D3721E9A}"/>
              </a:ext>
            </a:extLst>
          </p:cNvPr>
          <p:cNvCxnSpPr>
            <a:cxnSpLocks/>
          </p:cNvCxnSpPr>
          <p:nvPr/>
        </p:nvCxnSpPr>
        <p:spPr>
          <a:xfrm flipV="1">
            <a:off x="9495630" y="3289300"/>
            <a:ext cx="30163" cy="2170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9ECECD-32BF-4B24-9157-9A03A52F8ACC}"/>
              </a:ext>
            </a:extLst>
          </p:cNvPr>
          <p:cNvCxnSpPr>
            <a:cxnSpLocks/>
          </p:cNvCxnSpPr>
          <p:nvPr/>
        </p:nvCxnSpPr>
        <p:spPr>
          <a:xfrm flipH="1" flipV="1">
            <a:off x="9218612" y="3344069"/>
            <a:ext cx="279399" cy="16498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B6B90DD1-5F8C-482B-A497-37D00D5230D6}"/>
              </a:ext>
            </a:extLst>
          </p:cNvPr>
          <p:cNvSpPr/>
          <p:nvPr/>
        </p:nvSpPr>
        <p:spPr bwMode="auto">
          <a:xfrm>
            <a:off x="5884166" y="2992643"/>
            <a:ext cx="2232843" cy="923507"/>
          </a:xfrm>
          <a:prstGeom prst="wedgeRoundRectCallout">
            <a:avLst>
              <a:gd name="adj1" fmla="val -95302"/>
              <a:gd name="adj2" fmla="val 1666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sp>
        <p:nvSpPr>
          <p:cNvPr id="63" name="Speech Bubble: Rectangle with Corners Rounded 62">
            <a:extLst>
              <a:ext uri="{FF2B5EF4-FFF2-40B4-BE49-F238E27FC236}">
                <a16:creationId xmlns:a16="http://schemas.microsoft.com/office/drawing/2014/main" id="{AA320CC2-95CC-4F1B-B936-4752CFC964A3}"/>
              </a:ext>
            </a:extLst>
          </p:cNvPr>
          <p:cNvSpPr/>
          <p:nvPr/>
        </p:nvSpPr>
        <p:spPr bwMode="auto">
          <a:xfrm>
            <a:off x="5881785" y="2992024"/>
            <a:ext cx="2232843" cy="923507"/>
          </a:xfrm>
          <a:prstGeom prst="wedgeRoundRectCallout">
            <a:avLst>
              <a:gd name="adj1" fmla="val -106004"/>
              <a:gd name="adj2" fmla="val 112992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Geo-replicate a single registry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All regions have a local replica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150777-C8BB-4AC2-8AC4-DF11275F391A}"/>
              </a:ext>
            </a:extLst>
          </p:cNvPr>
          <p:cNvCxnSpPr>
            <a:cxnSpLocks/>
            <a:stCxn id="46" idx="3"/>
            <a:endCxn id="71" idx="1"/>
          </p:cNvCxnSpPr>
          <p:nvPr/>
        </p:nvCxnSpPr>
        <p:spPr>
          <a:xfrm>
            <a:off x="3373466" y="4438136"/>
            <a:ext cx="1271165" cy="21940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A1FE99E-9D44-4FBC-A16C-623B89EEDB2B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373466" y="3725406"/>
            <a:ext cx="1137415" cy="712730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5834C5-55AD-4D30-8712-4385AE4BC8B5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012939" y="3625119"/>
            <a:ext cx="4329601" cy="1104238"/>
          </a:xfrm>
          <a:prstGeom prst="straightConnector1">
            <a:avLst/>
          </a:prstGeom>
          <a:ln w="19050">
            <a:prstDash val="sysDot"/>
            <a:headEnd type="non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8" name="Graphic 77">
            <a:extLst>
              <a:ext uri="{FF2B5EF4-FFF2-40B4-BE49-F238E27FC236}">
                <a16:creationId xmlns:a16="http://schemas.microsoft.com/office/drawing/2014/main" id="{DB43385D-5AD3-47FF-B8B6-CEBF29BAEF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6891" y="3488406"/>
            <a:ext cx="196696" cy="205706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55D1F5B-B95D-4115-B003-08F520155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7541" y="4469624"/>
            <a:ext cx="196696" cy="20570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58774D3D-46A6-4027-8C38-8A00A8A789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841" y="3427412"/>
            <a:ext cx="196696" cy="205706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DB95DB8B-EB2E-4704-A1CB-762EBFD4D9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2352" y="4289196"/>
            <a:ext cx="196696" cy="205706"/>
          </a:xfrm>
          <a:prstGeom prst="rect">
            <a:avLst/>
          </a:prstGeom>
        </p:spPr>
      </p:pic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8191B3AB-6541-4176-8E74-3103AA98AE0A}"/>
              </a:ext>
            </a:extLst>
          </p:cNvPr>
          <p:cNvSpPr/>
          <p:nvPr/>
        </p:nvSpPr>
        <p:spPr bwMode="auto">
          <a:xfrm>
            <a:off x="5012939" y="5268047"/>
            <a:ext cx="3502556" cy="1042713"/>
          </a:xfrm>
          <a:prstGeom prst="wedgeRoundRectCallout">
            <a:avLst>
              <a:gd name="adj1" fmla="val 2775"/>
              <a:gd name="adj2" fmla="val 779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Each registry is pulling from a local, network close, reliable registry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44E868-FDFC-4C17-B9A6-30738598DA95}"/>
              </a:ext>
            </a:extLst>
          </p:cNvPr>
          <p:cNvSpPr txBox="1"/>
          <p:nvPr/>
        </p:nvSpPr>
        <p:spPr>
          <a:xfrm>
            <a:off x="96700" y="482867"/>
            <a:ext cx="5889433" cy="20097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Built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push contoso.azurecr.io/web:1234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 Syncs Image Blobs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Regional Web Hooks fire for local deployments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Nodes Pull Images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docker pull contoso.azurecr.io/web:1234</a:t>
            </a:r>
          </a:p>
        </p:txBody>
      </p:sp>
      <p:pic>
        <p:nvPicPr>
          <p:cNvPr id="83" name="Picture 4" descr="Image result for contoso logo">
            <a:extLst>
              <a:ext uri="{FF2B5EF4-FFF2-40B4-BE49-F238E27FC236}">
                <a16:creationId xmlns:a16="http://schemas.microsoft.com/office/drawing/2014/main" id="{C979C9C6-C4F2-4B72-A18A-718B150F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37" y="-15469"/>
            <a:ext cx="20859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5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5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5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4" grpId="0" animBg="1"/>
      <p:bldP spid="54" grpId="1" animBg="1"/>
      <p:bldP spid="63" grpId="0" animBg="1"/>
      <p:bldP spid="63" grpId="1" animBg="1"/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61F9206F-4BB6-4E0E-A820-9F6F8449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" y="770529"/>
            <a:ext cx="12353466" cy="63928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51E4C92-42F9-4C7B-B2D6-91E7ADFBF8EA}"/>
              </a:ext>
            </a:extLst>
          </p:cNvPr>
          <p:cNvSpPr txBox="1"/>
          <p:nvPr/>
        </p:nvSpPr>
        <p:spPr>
          <a:xfrm>
            <a:off x="117564" y="4695434"/>
            <a:ext cx="5470537" cy="229909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4"/>
              </a:rPr>
              <a:t>aka.ms/ACR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5"/>
              </a:rPr>
              <a:t>aka.ms/ACR/Docs</a:t>
            </a: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6"/>
              </a:rPr>
              <a:t>aka.ms/ACR/Geo-replication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7"/>
              </a:rPr>
              <a:t>aka.ms/ACR/Roadmap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57DDB3D-65E8-43B6-9599-6B2EDBE684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22337" y="200783"/>
            <a:ext cx="1426356" cy="14263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312F82-60EF-47F8-AC84-53E20AED59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682" y="-115703"/>
            <a:ext cx="2059328" cy="2059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10D870-4315-4426-B218-4915AB603F77}"/>
              </a:ext>
            </a:extLst>
          </p:cNvPr>
          <p:cNvSpPr txBox="1"/>
          <p:nvPr/>
        </p:nvSpPr>
        <p:spPr>
          <a:xfrm>
            <a:off x="2683820" y="-62921"/>
            <a:ext cx="7926144" cy="136960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Container Registry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Providing a single registry across the globe</a:t>
            </a:r>
          </a:p>
        </p:txBody>
      </p:sp>
    </p:spTree>
    <p:extLst>
      <p:ext uri="{BB962C8B-B14F-4D97-AF65-F5344CB8AC3E}">
        <p14:creationId xmlns:p14="http://schemas.microsoft.com/office/powerpoint/2010/main" val="41377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1B94-0167-4D18-A3F3-79301FC4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Manifest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3015-3AEA-438D-98AB-3E57D2FA3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287601"/>
          </a:xfrm>
        </p:spPr>
        <p:txBody>
          <a:bodyPr/>
          <a:lstStyle/>
          <a:p>
            <a:r>
              <a:rPr lang="en-US" dirty="0"/>
              <a:t>Containers are the Unit of Deployment</a:t>
            </a:r>
          </a:p>
          <a:p>
            <a:r>
              <a:rPr lang="en-US" dirty="0"/>
              <a:t>Registries at the center </a:t>
            </a:r>
          </a:p>
          <a:p>
            <a:r>
              <a:rPr lang="en-US" dirty="0"/>
              <a:t>Container Orchestration &amp; Reliability</a:t>
            </a:r>
          </a:p>
          <a:p>
            <a:r>
              <a:rPr lang="en-US" dirty="0"/>
              <a:t>Container Build Workflows</a:t>
            </a:r>
          </a:p>
          <a:p>
            <a:r>
              <a:rPr lang="en-US" dirty="0"/>
              <a:t>Tagging Best Practices </a:t>
            </a:r>
          </a:p>
          <a:p>
            <a:pPr lvl="1"/>
            <a:r>
              <a:rPr lang="en-US" dirty="0"/>
              <a:t>Base images &amp; App Deployments</a:t>
            </a:r>
          </a:p>
          <a:p>
            <a:r>
              <a:rPr lang="en-US" dirty="0"/>
              <a:t>Orchestrators are just the next low level OS</a:t>
            </a:r>
          </a:p>
          <a:p>
            <a:pPr lvl="1"/>
            <a:r>
              <a:rPr lang="en-US" dirty="0"/>
              <a:t>Componentized Mainframe</a:t>
            </a:r>
          </a:p>
          <a:p>
            <a:r>
              <a:rPr lang="en-US" dirty="0"/>
              <a:t>OS &amp; Framework Patching</a:t>
            </a:r>
          </a:p>
        </p:txBody>
      </p:sp>
    </p:spTree>
    <p:extLst>
      <p:ext uri="{BB962C8B-B14F-4D97-AF65-F5344CB8AC3E}">
        <p14:creationId xmlns:p14="http://schemas.microsoft.com/office/powerpoint/2010/main" val="24974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966F-5BE1-4714-85C1-A80E985F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Containers as a common deployment currency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C5AD74-C6D8-4975-B045-9D9EC12B8B41}"/>
              </a:ext>
            </a:extLst>
          </p:cNvPr>
          <p:cNvSpPr/>
          <p:nvPr/>
        </p:nvSpPr>
        <p:spPr bwMode="auto">
          <a:xfrm>
            <a:off x="4840789" y="3618904"/>
            <a:ext cx="2757263" cy="94274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Private </a:t>
            </a:r>
            <a:b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44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Registry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C62018-93F4-4E61-8283-B1F7A1E6858C}"/>
              </a:ext>
            </a:extLst>
          </p:cNvPr>
          <p:cNvCxnSpPr/>
          <p:nvPr/>
        </p:nvCxnSpPr>
        <p:spPr>
          <a:xfrm flipV="1">
            <a:off x="3802254" y="4608899"/>
            <a:ext cx="1038535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05E2E-1F79-422B-A3A6-37FCA49C9B47}"/>
              </a:ext>
            </a:extLst>
          </p:cNvPr>
          <p:cNvCxnSpPr>
            <a:cxnSpLocks/>
          </p:cNvCxnSpPr>
          <p:nvPr/>
        </p:nvCxnSpPr>
        <p:spPr>
          <a:xfrm flipV="1">
            <a:off x="5185531" y="4632605"/>
            <a:ext cx="312050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A5D5D-A000-4B68-B728-2C2F142E72B7}"/>
              </a:ext>
            </a:extLst>
          </p:cNvPr>
          <p:cNvCxnSpPr>
            <a:cxnSpLocks/>
          </p:cNvCxnSpPr>
          <p:nvPr/>
        </p:nvCxnSpPr>
        <p:spPr>
          <a:xfrm flipH="1" flipV="1">
            <a:off x="6736767" y="4598760"/>
            <a:ext cx="378363" cy="8008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1C17A-EC42-4645-869E-21A420AF04E5}"/>
              </a:ext>
            </a:extLst>
          </p:cNvPr>
          <p:cNvCxnSpPr>
            <a:cxnSpLocks/>
          </p:cNvCxnSpPr>
          <p:nvPr/>
        </p:nvCxnSpPr>
        <p:spPr>
          <a:xfrm flipH="1" flipV="1">
            <a:off x="7459873" y="4598760"/>
            <a:ext cx="1210229" cy="6690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2069D32-9571-4928-A208-66AFFCD187B4}"/>
              </a:ext>
            </a:extLst>
          </p:cNvPr>
          <p:cNvSpPr/>
          <p:nvPr/>
        </p:nvSpPr>
        <p:spPr bwMode="auto">
          <a:xfrm>
            <a:off x="2233800" y="5446837"/>
            <a:ext cx="8133833" cy="124521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clients: PS, CLI, Portal, SDK)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Developer tools: VS, VS Code, VSTS</a:t>
            </a:r>
          </a:p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OSS clients: GitHub, Terraform, Draft, Helm, etc.,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1F7681-0F0D-4575-8837-0A8583CE0A81}"/>
              </a:ext>
            </a:extLst>
          </p:cNvPr>
          <p:cNvSpPr/>
          <p:nvPr/>
        </p:nvSpPr>
        <p:spPr bwMode="auto">
          <a:xfrm>
            <a:off x="858292" y="183136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7A6A27-0664-4D4A-AAD5-5DE652044F42}"/>
              </a:ext>
            </a:extLst>
          </p:cNvPr>
          <p:cNvSpPr/>
          <p:nvPr/>
        </p:nvSpPr>
        <p:spPr bwMode="auto">
          <a:xfrm>
            <a:off x="2878789" y="183136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ACI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44CC58-125F-4BE1-B7EE-856463FE220D}"/>
              </a:ext>
            </a:extLst>
          </p:cNvPr>
          <p:cNvSpPr/>
          <p:nvPr/>
        </p:nvSpPr>
        <p:spPr bwMode="auto">
          <a:xfrm>
            <a:off x="4899286" y="1817952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Service Fabric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1ADBAC-448E-42D2-A053-4D3F0186CC1C}"/>
              </a:ext>
            </a:extLst>
          </p:cNvPr>
          <p:cNvSpPr/>
          <p:nvPr/>
        </p:nvSpPr>
        <p:spPr bwMode="auto">
          <a:xfrm>
            <a:off x="6919783" y="1821224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 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2E903-FB0B-47C7-B582-75EBF2D4776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496923" y="2672733"/>
            <a:ext cx="3547706" cy="929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7842D-BF37-469C-B7F3-C0300A73E4EB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5537917" y="2659323"/>
            <a:ext cx="462475" cy="94274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33758-484F-4916-9176-1F413EDF44C7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685131" y="2662595"/>
            <a:ext cx="873283" cy="97065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9AE87D-E1E8-47AA-A056-11B2F5C8074E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3517420" y="2672733"/>
            <a:ext cx="1890450" cy="94617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BF7ABAA-5B0A-41AC-BBCC-221C12C3039B}"/>
              </a:ext>
            </a:extLst>
          </p:cNvPr>
          <p:cNvSpPr/>
          <p:nvPr/>
        </p:nvSpPr>
        <p:spPr bwMode="auto">
          <a:xfrm>
            <a:off x="9470087" y="2069582"/>
            <a:ext cx="790685" cy="3649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2A8A83-F711-4828-9502-C1E55AA1DF11}"/>
              </a:ext>
            </a:extLst>
          </p:cNvPr>
          <p:cNvSpPr/>
          <p:nvPr/>
        </p:nvSpPr>
        <p:spPr bwMode="auto">
          <a:xfrm>
            <a:off x="8940280" y="1817951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4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8467DB-A44C-4271-9D60-01045F04B38B}"/>
              </a:ext>
            </a:extLst>
          </p:cNvPr>
          <p:cNvSpPr/>
          <p:nvPr/>
        </p:nvSpPr>
        <p:spPr bwMode="auto">
          <a:xfrm>
            <a:off x="10960776" y="1814678"/>
            <a:ext cx="1277261" cy="84137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9217" rIns="0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Machine Learning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7B60F2-D0E0-45CB-AF24-B1D11A83CEF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992317" y="2659322"/>
            <a:ext cx="2586594" cy="98655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67145D-3F01-4C22-B8B9-46E27B99D38A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428367" y="2656049"/>
            <a:ext cx="4171040" cy="9527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F65BC4-9072-49D9-90C5-FCA448021989}"/>
              </a:ext>
            </a:extLst>
          </p:cNvPr>
          <p:cNvSpPr txBox="1"/>
          <p:nvPr/>
        </p:nvSpPr>
        <p:spPr>
          <a:xfrm>
            <a:off x="122237" y="3725862"/>
            <a:ext cx="2971800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 Apps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ISV, Packaged Apps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8629BA-3406-460D-A2BC-C927AD76B79E}"/>
              </a:ext>
            </a:extLst>
          </p:cNvPr>
          <p:cNvSpPr/>
          <p:nvPr/>
        </p:nvSpPr>
        <p:spPr bwMode="auto">
          <a:xfrm>
            <a:off x="4839605" y="3620316"/>
            <a:ext cx="2757263" cy="94274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48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 Container Registry</a:t>
            </a:r>
          </a:p>
        </p:txBody>
      </p:sp>
    </p:spTree>
    <p:extLst>
      <p:ext uri="{BB962C8B-B14F-4D97-AF65-F5344CB8AC3E}">
        <p14:creationId xmlns:p14="http://schemas.microsoft.com/office/powerpoint/2010/main" val="15929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001-2A17-4BB9-906A-DFB5C9D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5594-C437-41EB-A9AA-F928E4EE44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47688" y="1212850"/>
            <a:ext cx="11888787" cy="4339650"/>
          </a:xfrm>
        </p:spPr>
        <p:txBody>
          <a:bodyPr/>
          <a:lstStyle/>
          <a:p>
            <a:r>
              <a:rPr lang="en-US" dirty="0"/>
              <a:t>Image Layers – delta content management</a:t>
            </a:r>
          </a:p>
          <a:p>
            <a:r>
              <a:rPr lang="en-US" dirty="0"/>
              <a:t>Central storage and management – regardless of hosting</a:t>
            </a:r>
          </a:p>
          <a:p>
            <a:r>
              <a:rPr lang="en-US" i="1" dirty="0"/>
              <a:t>Image State Management*</a:t>
            </a:r>
            <a:endParaRPr lang="en-US" dirty="0"/>
          </a:p>
          <a:p>
            <a:r>
              <a:rPr lang="en-US" dirty="0"/>
              <a:t>Vulnerability Status</a:t>
            </a:r>
          </a:p>
          <a:p>
            <a:r>
              <a:rPr lang="en-US" i="1" dirty="0"/>
              <a:t>Single pane of glass for where container are running*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5482" y="295730"/>
            <a:ext cx="8609377" cy="917444"/>
          </a:xfrm>
        </p:spPr>
        <p:txBody>
          <a:bodyPr/>
          <a:lstStyle/>
          <a:p>
            <a:r>
              <a:rPr lang="en-US" dirty="0"/>
              <a:t>Why: Azure Container Registry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5481" y="1326547"/>
            <a:ext cx="10437918" cy="5439492"/>
          </a:xfrm>
        </p:spPr>
        <p:txBody>
          <a:bodyPr/>
          <a:lstStyle/>
          <a:p>
            <a:r>
              <a:rPr lang="en-US" sz="3264" dirty="0"/>
              <a:t>Keeping your Images Network-Close</a:t>
            </a:r>
          </a:p>
          <a:p>
            <a:pPr lvl="1"/>
            <a:r>
              <a:rPr lang="en-US" sz="1632" dirty="0"/>
              <a:t>Deployed to your targets within the same data center</a:t>
            </a:r>
          </a:p>
          <a:p>
            <a:pPr lvl="1"/>
            <a:r>
              <a:rPr lang="en-US" sz="1632" dirty="0"/>
              <a:t>No ingress/egress fees, latency with better reliability</a:t>
            </a:r>
          </a:p>
          <a:p>
            <a:r>
              <a:rPr lang="en-US" sz="3264" dirty="0"/>
              <a:t>Keep Your Images Private</a:t>
            </a:r>
          </a:p>
          <a:p>
            <a:pPr lvl="1"/>
            <a:r>
              <a:rPr lang="en-US" sz="1632" dirty="0"/>
              <a:t>Stored in Azure, secured at rest, secured with AAD with the rest of your Azure resources</a:t>
            </a:r>
          </a:p>
          <a:p>
            <a:r>
              <a:rPr lang="en-US" sz="3264" dirty="0"/>
              <a:t>Geo Replicated Across the Globe</a:t>
            </a:r>
          </a:p>
          <a:p>
            <a:pPr lvl="1"/>
            <a:r>
              <a:rPr lang="en-US" sz="1632" dirty="0"/>
              <a:t>Manage global deployments as </a:t>
            </a:r>
            <a:r>
              <a:rPr lang="en-US" sz="1632" b="1" i="1" dirty="0"/>
              <a:t>one </a:t>
            </a:r>
            <a:r>
              <a:rPr lang="en-US" sz="1632" dirty="0"/>
              <a:t>resource, keeping the network-close</a:t>
            </a:r>
          </a:p>
          <a:p>
            <a:r>
              <a:rPr lang="en-US" sz="3264" dirty="0"/>
              <a:t>Azure Active Directory Integration</a:t>
            </a:r>
          </a:p>
          <a:p>
            <a:pPr lvl="1"/>
            <a:r>
              <a:rPr lang="en-US" sz="1632" dirty="0"/>
              <a:t>Manage registry access using AAD (individual and service </a:t>
            </a:r>
            <a:r>
              <a:rPr lang="en-US" sz="1632" dirty="0" err="1"/>
              <a:t>auth</a:t>
            </a:r>
            <a:r>
              <a:rPr lang="en-US" sz="1632" dirty="0"/>
              <a:t>)</a:t>
            </a:r>
          </a:p>
          <a:p>
            <a:r>
              <a:rPr lang="en-US" sz="3264" dirty="0"/>
              <a:t>Familiar Open Source CLIs</a:t>
            </a:r>
          </a:p>
          <a:p>
            <a:pPr lvl="1"/>
            <a:r>
              <a:rPr lang="en-US" sz="1632" dirty="0"/>
              <a:t>docker login, pull, push</a:t>
            </a:r>
          </a:p>
          <a:p>
            <a:r>
              <a:rPr lang="en-US" sz="3264" i="1" dirty="0"/>
              <a:t>Secure &amp; Patched</a:t>
            </a:r>
          </a:p>
          <a:p>
            <a:pPr lvl="1"/>
            <a:r>
              <a:rPr lang="en-US" sz="1632" i="1" dirty="0"/>
              <a:t>OS &amp; Framework patching coming with ACR Builder</a:t>
            </a:r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001-2A17-4BB9-906A-DFB5C9D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 &amp;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5594-C437-41EB-A9AA-F928E4EE442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3212" y="1213435"/>
            <a:ext cx="11888787" cy="1046440"/>
          </a:xfrm>
        </p:spPr>
        <p:txBody>
          <a:bodyPr/>
          <a:lstStyle/>
          <a:p>
            <a:pPr lvl="1"/>
            <a:r>
              <a:rPr lang="en-US" dirty="0"/>
              <a:t>Design with the belief something will fail at any point</a:t>
            </a:r>
          </a:p>
          <a:p>
            <a:pPr lvl="1"/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0B30FD1D-96B2-4927-BF00-491F3BD4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0" y="1820862"/>
            <a:ext cx="3413125" cy="25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A4827959-0B1F-4377-86C1-2DF36560F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71" y="1896803"/>
            <a:ext cx="3276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E682740B-B649-47C5-90E6-046B76E6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5" y="2943243"/>
            <a:ext cx="5715000" cy="37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A7EF96CE-4DD7-4D16-9B21-C1A853823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095" y="2943243"/>
            <a:ext cx="5715000" cy="37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8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Instancing Multiple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need:</a:t>
            </a:r>
          </a:p>
          <a:p>
            <a:pPr lvl="1"/>
            <a:r>
              <a:rPr lang="en-US"/>
              <a:t>10 web front ends</a:t>
            </a:r>
          </a:p>
          <a:p>
            <a:pPr lvl="1"/>
            <a:r>
              <a:rPr lang="en-US"/>
              <a:t>8 API instances</a:t>
            </a:r>
          </a:p>
          <a:p>
            <a:pPr lvl="1"/>
            <a:r>
              <a:rPr lang="en-US"/>
              <a:t>4 Redis Cache </a:t>
            </a:r>
          </a:p>
          <a:p>
            <a:pPr lvl="1"/>
            <a:r>
              <a:rPr lang="en-US"/>
              <a:t>1 Database</a:t>
            </a:r>
          </a:p>
          <a:p>
            <a:pPr lvl="1"/>
            <a:endParaRPr lang="en-US"/>
          </a:p>
          <a:p>
            <a:endParaRPr lang="en-US" dirty="0"/>
          </a:p>
        </p:txBody>
      </p:sp>
      <p:pic>
        <p:nvPicPr>
          <p:cNvPr id="1026" name="Picture 2" descr="https://plasq.com/wp-content/uploads/2013/12/pear-tre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6" y="1632057"/>
            <a:ext cx="4228789" cy="52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2176956" y="2150169"/>
            <a:ext cx="735495" cy="453124"/>
            <a:chOff x="2877183" y="2583280"/>
            <a:chExt cx="540854" cy="333210"/>
          </a:xfrm>
        </p:grpSpPr>
        <p:grpSp>
          <p:nvGrpSpPr>
            <p:cNvPr id="253" name="Group 25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56" name="Rectangle 2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Rectangle 2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4" name="Rectangle 25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1443621" y="4314873"/>
            <a:ext cx="735495" cy="453124"/>
            <a:chOff x="3240661" y="1005909"/>
            <a:chExt cx="540854" cy="33321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34" name="Rectangle 13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76956" y="4314873"/>
            <a:ext cx="735495" cy="453124"/>
            <a:chOff x="3240661" y="1005909"/>
            <a:chExt cx="540854" cy="3332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2" name="Rectangle 15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10291" y="4314873"/>
            <a:ext cx="735495" cy="453124"/>
            <a:chOff x="3240661" y="1005909"/>
            <a:chExt cx="540854" cy="333210"/>
          </a:xfrm>
        </p:grpSpPr>
        <p:grpSp>
          <p:nvGrpSpPr>
            <p:cNvPr id="168" name="Group 16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70" name="Rectangle 16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454724" y="5758012"/>
            <a:ext cx="735495" cy="453124"/>
            <a:chOff x="3240661" y="1005909"/>
            <a:chExt cx="540854" cy="333210"/>
          </a:xfrm>
        </p:grpSpPr>
        <p:grpSp>
          <p:nvGrpSpPr>
            <p:cNvPr id="186" name="Group 18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88" name="Rectangle 18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188059" y="5758012"/>
            <a:ext cx="735495" cy="453124"/>
            <a:chOff x="3240661" y="1005909"/>
            <a:chExt cx="540854" cy="333210"/>
          </a:xfrm>
        </p:grpSpPr>
        <p:grpSp>
          <p:nvGrpSpPr>
            <p:cNvPr id="204" name="Group 20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06" name="Rectangle 20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sp>
        <p:nvSpPr>
          <p:cNvPr id="221" name="Can 220"/>
          <p:cNvSpPr/>
          <p:nvPr/>
        </p:nvSpPr>
        <p:spPr>
          <a:xfrm>
            <a:off x="3114728" y="5758010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176956" y="3593305"/>
            <a:ext cx="735495" cy="453124"/>
            <a:chOff x="2877183" y="2583280"/>
            <a:chExt cx="540854" cy="333210"/>
          </a:xfrm>
        </p:grpSpPr>
        <p:grpSp>
          <p:nvGrpSpPr>
            <p:cNvPr id="234" name="Group 233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36" name="Rectangle 23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Rectangle 23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50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2176956" y="5036441"/>
            <a:ext cx="735495" cy="453124"/>
            <a:chOff x="2877183" y="2583280"/>
            <a:chExt cx="540854" cy="3332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75" name="Rectangle 2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8" name="Rectangle 2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3" name="Straight Arrow Connector 292"/>
          <p:cNvCxnSpPr>
            <a:stCxn id="257" idx="2"/>
            <a:endCxn id="79" idx="0"/>
          </p:cNvCxnSpPr>
          <p:nvPr/>
        </p:nvCxnSpPr>
        <p:spPr>
          <a:xfrm flipH="1">
            <a:off x="2542900" y="2554223"/>
            <a:ext cx="1960" cy="43557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81" idx="2"/>
            <a:endCxn id="2050" idx="1"/>
          </p:cNvCxnSpPr>
          <p:nvPr/>
        </p:nvCxnSpPr>
        <p:spPr>
          <a:xfrm flipH="1">
            <a:off x="2541493" y="3275791"/>
            <a:ext cx="3367" cy="4088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050" idx="3"/>
            <a:endCxn id="151" idx="0"/>
          </p:cNvCxnSpPr>
          <p:nvPr/>
        </p:nvCxnSpPr>
        <p:spPr>
          <a:xfrm>
            <a:off x="2541493" y="3949149"/>
            <a:ext cx="1407" cy="4837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51" idx="2"/>
            <a:endCxn id="274" idx="1"/>
          </p:cNvCxnSpPr>
          <p:nvPr/>
        </p:nvCxnSpPr>
        <p:spPr>
          <a:xfrm flipH="1">
            <a:off x="2541493" y="4656788"/>
            <a:ext cx="1407" cy="47100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74" idx="3"/>
            <a:endCxn id="189" idx="0"/>
          </p:cNvCxnSpPr>
          <p:nvPr/>
        </p:nvCxnSpPr>
        <p:spPr>
          <a:xfrm flipH="1">
            <a:off x="1822628" y="5392286"/>
            <a:ext cx="718865" cy="4147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76" idx="2"/>
            <a:endCxn id="221" idx="1"/>
          </p:cNvCxnSpPr>
          <p:nvPr/>
        </p:nvCxnSpPr>
        <p:spPr>
          <a:xfrm>
            <a:off x="2544860" y="5440497"/>
            <a:ext cx="791209" cy="3175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0285" y="2871737"/>
            <a:ext cx="735495" cy="453124"/>
            <a:chOff x="3240661" y="1005909"/>
            <a:chExt cx="540854" cy="333210"/>
          </a:xfrm>
        </p:grpSpPr>
        <p:grpSp>
          <p:nvGrpSpPr>
            <p:cNvPr id="20" name="Group 1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2" name="Rectangle 2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43621" y="2871737"/>
            <a:ext cx="735495" cy="453124"/>
            <a:chOff x="3240661" y="1005909"/>
            <a:chExt cx="540854" cy="333210"/>
          </a:xfrm>
        </p:grpSpPr>
        <p:grpSp>
          <p:nvGrpSpPr>
            <p:cNvPr id="60" name="Group 5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" name="Rectangle 6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Rectangle 6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176956" y="2871737"/>
            <a:ext cx="735495" cy="453124"/>
            <a:chOff x="3240661" y="1005909"/>
            <a:chExt cx="540854" cy="333210"/>
          </a:xfrm>
        </p:grpSpPr>
        <p:grpSp>
          <p:nvGrpSpPr>
            <p:cNvPr id="78" name="Group 7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0" name="Rectangle 7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10291" y="2871737"/>
            <a:ext cx="735495" cy="453124"/>
            <a:chOff x="3240661" y="1005909"/>
            <a:chExt cx="540854" cy="333210"/>
          </a:xfrm>
        </p:grpSpPr>
        <p:grpSp>
          <p:nvGrpSpPr>
            <p:cNvPr id="96" name="Group 9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" name="Rectangle 9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643626" y="2871737"/>
            <a:ext cx="735495" cy="453124"/>
            <a:chOff x="3240661" y="1005909"/>
            <a:chExt cx="540854" cy="333210"/>
          </a:xfrm>
        </p:grpSpPr>
        <p:grpSp>
          <p:nvGrpSpPr>
            <p:cNvPr id="114" name="Group 11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16" name="Rectangle 11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Rectangle 11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cxnSp>
        <p:nvCxnSpPr>
          <p:cNvPr id="313" name="Straight Arrow Connector 312"/>
          <p:cNvCxnSpPr>
            <a:stCxn id="81" idx="2"/>
            <a:endCxn id="153" idx="0"/>
          </p:cNvCxnSpPr>
          <p:nvPr/>
        </p:nvCxnSpPr>
        <p:spPr>
          <a:xfrm>
            <a:off x="2544860" y="3275791"/>
            <a:ext cx="0" cy="1088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151" idx="2"/>
            <a:endCxn id="207" idx="0"/>
          </p:cNvCxnSpPr>
          <p:nvPr/>
        </p:nvCxnSpPr>
        <p:spPr>
          <a:xfrm>
            <a:off x="2542900" y="4656788"/>
            <a:ext cx="13063" cy="11502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endCxn id="79" idx="0"/>
          </p:cNvCxnSpPr>
          <p:nvPr/>
        </p:nvCxnSpPr>
        <p:spPr>
          <a:xfrm>
            <a:off x="2535486" y="1787965"/>
            <a:ext cx="7415" cy="120182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53" idx="2"/>
            <a:endCxn id="221" idx="1"/>
          </p:cNvCxnSpPr>
          <p:nvPr/>
        </p:nvCxnSpPr>
        <p:spPr>
          <a:xfrm>
            <a:off x="2544860" y="4718927"/>
            <a:ext cx="791209" cy="10390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255" idx="3"/>
            <a:endCxn id="63" idx="0"/>
          </p:cNvCxnSpPr>
          <p:nvPr/>
        </p:nvCxnSpPr>
        <p:spPr>
          <a:xfrm flipH="1">
            <a:off x="1811524" y="2506013"/>
            <a:ext cx="729968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55" idx="3"/>
            <a:endCxn id="23" idx="0"/>
          </p:cNvCxnSpPr>
          <p:nvPr/>
        </p:nvCxnSpPr>
        <p:spPr>
          <a:xfrm flipH="1">
            <a:off x="1078189" y="2506013"/>
            <a:ext cx="1463303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55" idx="3"/>
            <a:endCxn id="99" idx="0"/>
          </p:cNvCxnSpPr>
          <p:nvPr/>
        </p:nvCxnSpPr>
        <p:spPr>
          <a:xfrm>
            <a:off x="2541493" y="2506013"/>
            <a:ext cx="736702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55" idx="3"/>
            <a:endCxn id="117" idx="0"/>
          </p:cNvCxnSpPr>
          <p:nvPr/>
        </p:nvCxnSpPr>
        <p:spPr>
          <a:xfrm>
            <a:off x="2541493" y="2506013"/>
            <a:ext cx="1470037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endCxn id="255" idx="1"/>
          </p:cNvCxnSpPr>
          <p:nvPr/>
        </p:nvCxnSpPr>
        <p:spPr>
          <a:xfrm>
            <a:off x="2539192" y="1648261"/>
            <a:ext cx="2301" cy="59325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37" idx="2"/>
            <a:endCxn id="135" idx="0"/>
          </p:cNvCxnSpPr>
          <p:nvPr/>
        </p:nvCxnSpPr>
        <p:spPr>
          <a:xfrm flipH="1">
            <a:off x="1811525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237" idx="2"/>
            <a:endCxn id="171" idx="0"/>
          </p:cNvCxnSpPr>
          <p:nvPr/>
        </p:nvCxnSpPr>
        <p:spPr>
          <a:xfrm>
            <a:off x="2544860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76" idx="2"/>
            <a:endCxn id="207" idx="0"/>
          </p:cNvCxnSpPr>
          <p:nvPr/>
        </p:nvCxnSpPr>
        <p:spPr>
          <a:xfrm>
            <a:off x="2544860" y="5440496"/>
            <a:ext cx="11103" cy="3665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54E896AB-26A2-40C9-9B4F-5BD4E8E2E72B}"/>
    </a:ext>
  </a:extLst>
</a:theme>
</file>

<file path=ppt/theme/theme2.xml><?xml version="1.0" encoding="utf-8"?>
<a:theme xmlns:a="http://schemas.openxmlformats.org/drawingml/2006/main" name="5-5011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FC2AAF48-2452-480C-86DF-1CB35B28F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23F0DE61C01647AADD57BC023588A4" ma:contentTypeVersion="6" ma:contentTypeDescription="Create a new document." ma:contentTypeScope="" ma:versionID="4aef667c802e9227c6a2298f08c4a07b">
  <xsd:schema xmlns:xsd="http://www.w3.org/2001/XMLSchema" xmlns:xs="http://www.w3.org/2001/XMLSchema" xmlns:p="http://schemas.microsoft.com/office/2006/metadata/properties" xmlns:ns2="670f2bc3-833b-4a76-b13f-f7d6db0b8f4d" xmlns:ns3="80b0474e-37b4-4751-81bc-12d5121181de" targetNamespace="http://schemas.microsoft.com/office/2006/metadata/properties" ma:root="true" ma:fieldsID="f130cfb9e8b857dbb762786a7181b4d8" ns2:_="" ns3:_="">
    <xsd:import namespace="670f2bc3-833b-4a76-b13f-f7d6db0b8f4d"/>
    <xsd:import namespace="80b0474e-37b4-4751-81bc-12d5121181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2bc3-833b-4a76-b13f-f7d6db0b8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0474e-37b4-4751-81bc-12d512118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F49EFC-178B-4C5D-8AF2-081118D1C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0f2bc3-833b-4a76-b13f-f7d6db0b8f4d"/>
    <ds:schemaRef ds:uri="80b0474e-37b4-4751-81bc-12d512118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70f2bc3-833b-4a76-b13f-f7d6db0b8f4d"/>
    <ds:schemaRef ds:uri="http://purl.org/dc/elements/1.1/"/>
    <ds:schemaRef ds:uri="http://schemas.microsoft.com/office/2006/metadata/properties"/>
    <ds:schemaRef ds:uri="80b0474e-37b4-4751-81bc-12d5121181d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Microsoft_Ready_Template_16x9</Template>
  <TotalTime>7179</TotalTime>
  <Words>2254</Words>
  <Application>Microsoft Office PowerPoint</Application>
  <PresentationFormat>Custom</PresentationFormat>
  <Paragraphs>631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Lucida Console</vt:lpstr>
      <vt:lpstr>Segoe UI</vt:lpstr>
      <vt:lpstr>Segoe UI Light</vt:lpstr>
      <vt:lpstr>Segoe UI Semilight</vt:lpstr>
      <vt:lpstr>Tahoma</vt:lpstr>
      <vt:lpstr>Wingdings</vt:lpstr>
      <vt:lpstr>5-50113_Microsoft_Ready_Light_Template</vt:lpstr>
      <vt:lpstr>5-50113_Microsoft_Ready_Dark_Template</vt:lpstr>
      <vt:lpstr>Azure Containers – E2E Journeys</vt:lpstr>
      <vt:lpstr>Containers strategy</vt:lpstr>
      <vt:lpstr>Shipping Manifest</vt:lpstr>
      <vt:lpstr>Containers as a common deployment currency</vt:lpstr>
      <vt:lpstr>Container Registries</vt:lpstr>
      <vt:lpstr>Why: Azure Container Registry </vt:lpstr>
      <vt:lpstr>Container Orchestration &amp; Reliability</vt:lpstr>
      <vt:lpstr>Instancing Multiple Copies</vt:lpstr>
      <vt:lpstr>PowerPoint Presentation</vt:lpstr>
      <vt:lpstr>Load Balancing &amp; Fault Tolerance</vt:lpstr>
      <vt:lpstr>PowerPoint Presentation</vt:lpstr>
      <vt:lpstr>Container DevOps Workflow</vt:lpstr>
      <vt:lpstr>Amortizing Costs An evolution, revolution, or circle of service?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Tagging Best Practices</vt:lpstr>
      <vt:lpstr>PowerPoint Presentation</vt:lpstr>
      <vt:lpstr>Stable Tags Create Instability</vt:lpstr>
      <vt:lpstr>Unique Tags Create Stability</vt:lpstr>
      <vt:lpstr>ACR Geo-replication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Steve Lasker</dc:creator>
  <cp:keywords>Microsoft Ready</cp:keywords>
  <dc:description>Template: Mitchell Derrey, Silver Fox Productions_x000d_
Formatting: _x000d_
Audience Type:</dc:description>
  <cp:lastModifiedBy>Steve Lasker</cp:lastModifiedBy>
  <cp:revision>64</cp:revision>
  <dcterms:created xsi:type="dcterms:W3CDTF">2017-07-07T19:12:00Z</dcterms:created>
  <dcterms:modified xsi:type="dcterms:W3CDTF">2018-02-06T05:32:54Z</dcterms:modified>
  <cp:category>Microsoft Ready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0x010100F523F0DE61C01647AADD57BC023588A4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stevelas@microsoft.com</vt:lpwstr>
  </property>
  <property fmtid="{D5CDD505-2E9C-101B-9397-08002B2CF9AE}" pid="15" name="MSIP_Label_f42aa342-8706-4288-bd11-ebb85995028c_SetDate">
    <vt:lpwstr>2017-07-07T12:16:34.4004559-07:00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