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400" r:id="rId3"/>
    <p:sldId id="401" r:id="rId4"/>
    <p:sldId id="257" r:id="rId5"/>
    <p:sldId id="258" r:id="rId6"/>
    <p:sldId id="259" r:id="rId7"/>
    <p:sldId id="260" r:id="rId8"/>
    <p:sldId id="261" r:id="rId9"/>
    <p:sldId id="402" r:id="rId10"/>
    <p:sldId id="262" r:id="rId11"/>
    <p:sldId id="264" r:id="rId12"/>
    <p:sldId id="381" r:id="rId13"/>
    <p:sldId id="382" r:id="rId14"/>
    <p:sldId id="385" r:id="rId15"/>
    <p:sldId id="389" r:id="rId16"/>
    <p:sldId id="391" r:id="rId17"/>
    <p:sldId id="403" r:id="rId18"/>
    <p:sldId id="393" r:id="rId19"/>
    <p:sldId id="388" r:id="rId20"/>
    <p:sldId id="404" r:id="rId21"/>
    <p:sldId id="394" r:id="rId22"/>
    <p:sldId id="384" r:id="rId23"/>
    <p:sldId id="263" r:id="rId24"/>
    <p:sldId id="387" r:id="rId25"/>
    <p:sldId id="395" r:id="rId26"/>
    <p:sldId id="408" r:id="rId27"/>
    <p:sldId id="397" r:id="rId28"/>
    <p:sldId id="407" r:id="rId29"/>
    <p:sldId id="399" r:id="rId30"/>
    <p:sldId id="398" r:id="rId31"/>
    <p:sldId id="406" r:id="rId32"/>
    <p:sldId id="405" r:id="rId33"/>
    <p:sldId id="409" r:id="rId34"/>
    <p:sldId id="41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F2F2"/>
    <a:srgbClr val="FFFFFF"/>
    <a:srgbClr val="BCCCEA"/>
    <a:srgbClr val="4472C4"/>
    <a:srgbClr val="18A6D1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6807" autoAdjust="0"/>
  </p:normalViewPr>
  <p:slideViewPr>
    <p:cSldViewPr snapToGrid="0">
      <p:cViewPr varScale="1">
        <p:scale>
          <a:sx n="114" d="100"/>
          <a:sy n="114" d="100"/>
        </p:scale>
        <p:origin x="108" y="294"/>
      </p:cViewPr>
      <p:guideLst/>
    </p:cSldViewPr>
  </p:slideViewPr>
  <p:outlineViewPr>
    <p:cViewPr>
      <p:scale>
        <a:sx n="33" d="100"/>
        <a:sy n="33" d="100"/>
      </p:scale>
      <p:origin x="0" y="-259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37AF77-DF1E-42F3-9067-8F6B72E7D6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32AC1-6E00-44FC-A4A9-9D678D74894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9DC-814D-4DE3-8B5C-9862FD242EE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4969E04-6BD1-46E6-84CC-B6047C4626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B67E76D-C3A5-423F-83D7-6A492FB28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0D674-8466-4F3D-9902-D9A2DF362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C8319-6AFC-4959-BFA8-E45664694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378FB-1D52-4CFB-8513-901DF39875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You’re already building the thing, and all the experiences around the thing</a:t>
            </a:r>
          </a:p>
          <a:p>
            <a:r>
              <a:rPr lang="en-US" dirty="0"/>
              <a:t>What do you do for storage?</a:t>
            </a:r>
          </a:p>
          <a:p>
            <a:pPr lvl="1"/>
            <a:r>
              <a:rPr lang="en-US" dirty="0"/>
              <a:t>Build yet another storage solution (YASS)? </a:t>
            </a:r>
          </a:p>
          <a:p>
            <a:pPr lvl="1"/>
            <a:r>
              <a:rPr lang="en-US" dirty="0"/>
              <a:t>Leverage an existing solution?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97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each cloud run a managed instance of your YASS Thing?</a:t>
            </a:r>
          </a:p>
          <a:p>
            <a:r>
              <a:rPr lang="en-US" dirty="0"/>
              <a:t>What does it take to convince each vendor to host your YASS Thing?</a:t>
            </a:r>
          </a:p>
          <a:p>
            <a:r>
              <a:rPr lang="en-US" dirty="0"/>
              <a:t>Does a customer have to run your YASS Thing in their environment?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3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3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67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974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97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5252-C0FE-4FC7-B1E4-15437596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EA58-C1C2-45A5-9390-524D8355D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2BD33-6E10-4FDF-BD53-1652A6BC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5B792-513F-45F6-B734-75B5D23C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1306-25DD-437E-9D61-B3625A4E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pbs.twimg.com/media/D6NWrt4XkAEQuER.jpg:large">
            <a:extLst>
              <a:ext uri="{FF2B5EF4-FFF2-40B4-BE49-F238E27FC236}">
                <a16:creationId xmlns:a16="http://schemas.microsoft.com/office/drawing/2014/main" id="{D0B4EAB5-0EAF-4CC7-A9EC-557AF1702BB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" t="8590" r="69354" b="76910"/>
          <a:stretch/>
        </p:blipFill>
        <p:spPr bwMode="auto">
          <a:xfrm>
            <a:off x="0" y="0"/>
            <a:ext cx="5349219" cy="141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06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2A75-ABBF-4AC6-978F-D998E22B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030F6-EA36-4576-9DD4-FF13D01B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18FB5-C613-4F71-8F16-CF378564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3EBBE-F49B-4068-8020-B4D099FD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7DA10-812C-4C28-A01B-CB1141B0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CC8D0-34DD-46A8-8623-A72D6EA32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4F7B8-6D03-4ECD-A79C-6BE086271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2C8DC-63A8-44F4-8142-E7542292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A385-6CAD-431B-8098-9A6A349E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E96FD-D444-4E96-877F-010C5DF6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7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A73A-D19C-4687-8E23-6DD2114F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A973-5AD2-41E8-BC1A-C1FC4EC7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96596-3DA0-41AD-812A-F8AD5299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5059B-B096-40D6-811F-D9D461E5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F0E22-F35B-4145-A8D4-3D865761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0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88F1-EA8D-443E-9C60-5F2F8EA6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1012D-B14E-4A5A-9230-02E8CF58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E4D2E-0E2C-4CE0-8505-05A30643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28B53-A2EC-4439-A1E7-FC68F60B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A8C93-F510-4E4D-B3FC-712DE734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3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2D5A-667E-4024-A829-77CA8289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D234-A350-44DB-92EF-5C4A5AE4A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195CE-EA5E-4078-9977-9ECA5E520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02087-8F1E-4B17-9713-4996B399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DD540-271B-466F-B669-DEB21A2C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27662-552A-4711-B532-33CBCA6E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3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8FB3-E503-4994-82C0-51E55E0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D42F-2EB3-48CB-A9DB-690E99F01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14F7C-924A-41F2-9B8A-D1602AD80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C0BE9-FF54-4259-B6FC-D35A8313A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EB875-B8D5-4A83-944E-28E1A397C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707A5-E65B-4FA7-A40A-7D9903EF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B0514-DF26-4A86-A089-2B960C9E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B4452-BB5F-48CB-ACF4-3EAE4600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4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BDB2-D293-41CE-96F3-C404CDDE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031E0-93E3-44F7-A199-E4073290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7ABFE-54D2-41A7-B2DF-55D03178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EBEB2-1DF2-45C6-9FB2-ED8BAD01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9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A1BCA-57CB-4C66-9EF3-8645D5C6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8340E-B22D-441F-9CF2-B1EF0305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6EC0E-5816-41FD-9D6D-7D17EA72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8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2D71-54B1-431C-B63E-7C790756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065B-4A0B-4C1C-B02D-86AA313E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840A2-5708-421D-9786-349457AB0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C9E7F-268B-49B4-81E8-1D0481E9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5B3B0-F328-40FD-968F-87E3A48D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B9FC0-B96B-4C08-BE79-5DFD6A8A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0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F922-8713-4F6B-8001-FC403188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7AA13-CA73-43BC-A98F-971D0A7AF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C7561-45F4-4CCC-B3C6-F6844708B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10C05-AE0B-40DE-95A0-0B5D13E2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78AF6-B0F9-41A2-B24C-9E107C51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05099-0BB3-4E88-8F41-63380CA6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CC518-54D0-4C9F-B3FD-AED7C0FB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8BF32-9511-4817-BAEA-3BC6FCE4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6CEB5-1F55-4994-AF6C-CBB617683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8155F-E002-4234-98E5-C30A139F954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287BE-945F-48EA-BCBE-B1B5ADEB9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A362-9841-4EE1-8DE2-946ECF3C1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pbs.twimg.com/media/D6NWrt4XkAEQuER.jpg:large">
            <a:extLst>
              <a:ext uri="{FF2B5EF4-FFF2-40B4-BE49-F238E27FC236}">
                <a16:creationId xmlns:a16="http://schemas.microsoft.com/office/drawing/2014/main" id="{EAA5FF51-5856-4B26-A21F-2D3F68F27F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" t="8590" r="69354" b="76910"/>
          <a:stretch/>
        </p:blipFill>
        <p:spPr bwMode="auto">
          <a:xfrm>
            <a:off x="32657" y="62549"/>
            <a:ext cx="1611086" cy="42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hyperlink" Target="https://github.com/stevelasker/presentations" TargetMode="External"/><Relationship Id="rId12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tevelasker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stevelasker.blog/" TargetMode="External"/><Relationship Id="rId10" Type="http://schemas.openxmlformats.org/officeDocument/2006/relationships/image" Target="../media/image5.png"/><Relationship Id="rId4" Type="http://schemas.openxmlformats.org/officeDocument/2006/relationships/hyperlink" Target="mailto:Steve.Lasker@Microsoft.com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hyperlink" Target="https://nam06.safelinks.protection.outlook.com/?url=https%3A%2F%2Fmanagedteststore3.blob.core.windows.net%2F75a9eeebd1942155-7b07d607ec09477b99f12fc13fb77342-662c16123e%2Fdocker%2Fregistry%2Fv2%2Fblobs%2Fsha256%2F75%2F75a9eeebd1942155f07f01666ccb4cc03afc6ef49c5b18a6ecd5777b89c52842%2Fdata%3Fse%3D2019-05-01T19%253A22%253A00Z%26sig%3Dvw7v2SVhGjtievmBs7HuQLlcNHNGlz6B6RbGGxdcoCg%253D%26sp%3Dr%26sr%3Db%26sv%3D2016-05-31%26regid%3D7b07d607ec09477b99f12fc13fb77342&amp;data=01%7C01%7CSteve.Lasker%40microsoft.com%7C7bba7d91d9a44678c2ec08d6ce67d40d%7C72f988bf86f141af91ab2d7cd011db47%7C1&amp;sdata=JWXezlCOBmC1SxMMaWIfLBpdLmGiHaFsNremyxDmpLk%3D&amp;reserved=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1.png"/><Relationship Id="rId4" Type="http://schemas.openxmlformats.org/officeDocument/2006/relationships/image" Target="../media/image2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sv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2.pn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://aka.ms/acr/helm-repos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github.com/deislabs/ora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opencontainers/image-spec/master/schema/config-schema.json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rbandictionary.com/define.php?term=WIF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s://github.com/stevelasker" TargetMode="External"/><Relationship Id="rId18" Type="http://schemas.openxmlformats.org/officeDocument/2006/relationships/image" Target="../media/image6.png"/><Relationship Id="rId3" Type="http://schemas.openxmlformats.org/officeDocument/2006/relationships/hyperlink" Target="https://opencontainers.slack.com/" TargetMode="External"/><Relationship Id="rId7" Type="http://schemas.openxmlformats.org/officeDocument/2006/relationships/image" Target="../media/image2.png"/><Relationship Id="rId12" Type="http://schemas.openxmlformats.org/officeDocument/2006/relationships/hyperlink" Target="mailto:Steve.Lasker@Microsoft.com" TargetMode="External"/><Relationship Id="rId17" Type="http://schemas.openxmlformats.org/officeDocument/2006/relationships/image" Target="../media/image5.png"/><Relationship Id="rId2" Type="http://schemas.openxmlformats.org/officeDocument/2006/relationships/hyperlink" Target="https://stevelasker.blog/" TargetMode="Externa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teveLasker/dim" TargetMode="External"/><Relationship Id="rId11" Type="http://schemas.openxmlformats.org/officeDocument/2006/relationships/image" Target="../media/image15.svg"/><Relationship Id="rId5" Type="http://schemas.openxmlformats.org/officeDocument/2006/relationships/hyperlink" Target="https://github/com/deislabs/oras" TargetMode="External"/><Relationship Id="rId1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hyperlink" Target="https://chat.opencontainers.org/" TargetMode="External"/><Relationship Id="rId9" Type="http://schemas.openxmlformats.org/officeDocument/2006/relationships/image" Target="../media/image12.svg"/><Relationship Id="rId14" Type="http://schemas.openxmlformats.org/officeDocument/2006/relationships/hyperlink" Target="https://github.com/stevelasker/presentation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B690-EE2A-47E8-908C-BDB7A5305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95379"/>
          </a:xfrm>
        </p:spPr>
        <p:txBody>
          <a:bodyPr/>
          <a:lstStyle/>
          <a:p>
            <a:r>
              <a:rPr lang="en-US" dirty="0"/>
              <a:t>OCI </a:t>
            </a:r>
            <a:r>
              <a:rPr lang="en-US" b="1" dirty="0"/>
              <a:t>Artifact Registries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45D53-3904-49EA-88E5-A6CD2902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4103"/>
            <a:ext cx="9144000" cy="1655762"/>
          </a:xfrm>
        </p:spPr>
        <p:txBody>
          <a:bodyPr/>
          <a:lstStyle/>
          <a:p>
            <a:r>
              <a:rPr lang="en-US" dirty="0"/>
              <a:t>Leveraging OCI Distribution for new Cloud Native Artifacts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A9C73-EFAE-45E2-8E0E-6C677156D13A}"/>
              </a:ext>
            </a:extLst>
          </p:cNvPr>
          <p:cNvSpPr txBox="1"/>
          <p:nvPr/>
        </p:nvSpPr>
        <p:spPr>
          <a:xfrm rot="21411113">
            <a:off x="3373927" y="3779872"/>
            <a:ext cx="556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The journey of adding Helm Repos to ACR…</a:t>
            </a:r>
          </a:p>
        </p:txBody>
      </p:sp>
      <p:pic>
        <p:nvPicPr>
          <p:cNvPr id="5" name="Picture 6" descr="Related image">
            <a:extLst>
              <a:ext uri="{FF2B5EF4-FFF2-40B4-BE49-F238E27FC236}">
                <a16:creationId xmlns:a16="http://schemas.microsoft.com/office/drawing/2014/main" id="{283CA02C-4E7B-438B-BBDF-79EB7B182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1429">
            <a:off x="6716360" y="4544665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8136CA-9359-482A-A9EC-A031EF54803C}"/>
              </a:ext>
            </a:extLst>
          </p:cNvPr>
          <p:cNvSpPr txBox="1"/>
          <p:nvPr/>
        </p:nvSpPr>
        <p:spPr>
          <a:xfrm>
            <a:off x="517862" y="4838676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4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5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6"/>
              </a:rPr>
              <a:t>github.com/</a:t>
            </a:r>
            <a:r>
              <a:rPr lang="en-US" sz="1400" dirty="0" err="1">
                <a:hlinkClick r:id="rId6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7"/>
              </a:rPr>
              <a:t>github.com/</a:t>
            </a:r>
            <a:r>
              <a:rPr lang="en-US" sz="1400" dirty="0" err="1">
                <a:hlinkClick r:id="rId7"/>
              </a:rPr>
              <a:t>SteveLasker</a:t>
            </a:r>
            <a:r>
              <a:rPr lang="en-US" sz="1400" dirty="0">
                <a:hlinkClick r:id="rId7"/>
              </a:rPr>
              <a:t>/presentations</a:t>
            </a:r>
            <a:endParaRPr lang="en-US" sz="1400" dirty="0"/>
          </a:p>
        </p:txBody>
      </p:sp>
      <p:pic>
        <p:nvPicPr>
          <p:cNvPr id="1026" name="Picture 2" descr="Image result for blog logo">
            <a:extLst>
              <a:ext uri="{FF2B5EF4-FFF2-40B4-BE49-F238E27FC236}">
                <a16:creationId xmlns:a16="http://schemas.microsoft.com/office/drawing/2014/main" id="{FC6C3B30-0081-4491-95B0-4514572A9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61868" y="6057511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witter logo">
            <a:extLst>
              <a:ext uri="{FF2B5EF4-FFF2-40B4-BE49-F238E27FC236}">
                <a16:creationId xmlns:a16="http://schemas.microsoft.com/office/drawing/2014/main" id="{26867835-11AC-46A5-AE71-C723D6C63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5" y="5808418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972B029-CCC7-49A2-B006-EF8442C6E5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9" y="6248337"/>
            <a:ext cx="106505" cy="106505"/>
          </a:xfrm>
          <a:prstGeom prst="rect">
            <a:avLst/>
          </a:prstGeom>
        </p:spPr>
      </p:pic>
      <p:pic>
        <p:nvPicPr>
          <p:cNvPr id="1030" name="Picture 6" descr="Image result for email logo">
            <a:extLst>
              <a:ext uri="{FF2B5EF4-FFF2-40B4-BE49-F238E27FC236}">
                <a16:creationId xmlns:a16="http://schemas.microsoft.com/office/drawing/2014/main" id="{C706FC40-82B5-4BA3-907F-96945057A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419965" y="5612605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pbs.twimg.com/media/D6NWrt4XkAEQuER.jpg:large">
            <a:extLst>
              <a:ext uri="{FF2B5EF4-FFF2-40B4-BE49-F238E27FC236}">
                <a16:creationId xmlns:a16="http://schemas.microsoft.com/office/drawing/2014/main" id="{BDC7941E-90B8-469D-A7ED-D3F4B98CC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4" t="5374" r="2405" b="4429"/>
          <a:stretch/>
        </p:blipFill>
        <p:spPr bwMode="auto">
          <a:xfrm>
            <a:off x="9927445" y="4188009"/>
            <a:ext cx="2201055" cy="21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A2F38-F675-4F3B-A914-387A8A226E3F}"/>
              </a:ext>
            </a:extLst>
          </p:cNvPr>
          <p:cNvSpPr txBox="1"/>
          <p:nvPr/>
        </p:nvSpPr>
        <p:spPr>
          <a:xfrm>
            <a:off x="9401471" y="6360230"/>
            <a:ext cx="272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#REJEKTS2019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54B9FB-04C3-42ED-A341-731CD7092E7D}"/>
              </a:ext>
            </a:extLst>
          </p:cNvPr>
          <p:cNvSpPr/>
          <p:nvPr/>
        </p:nvSpPr>
        <p:spPr>
          <a:xfrm>
            <a:off x="2731605" y="1920052"/>
            <a:ext cx="1268895" cy="59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876758-F96C-46D6-B57D-57A76B4D2B2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71"/>
          <a:stretch/>
        </p:blipFill>
        <p:spPr>
          <a:xfrm>
            <a:off x="3093509" y="1807766"/>
            <a:ext cx="906991" cy="8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A2A4-597A-4C76-B487-A6E42DFC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76CE-EB53-4BB2-B19C-F3B2AED6D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login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push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pull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do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info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60D0DF-0B78-487B-80FC-4701A530C391}"/>
              </a:ext>
            </a:extLst>
          </p:cNvPr>
          <p:cNvCxnSpPr>
            <a:cxnSpLocks/>
          </p:cNvCxnSpPr>
          <p:nvPr/>
        </p:nvCxnSpPr>
        <p:spPr>
          <a:xfrm flipV="1">
            <a:off x="4645273" y="2371725"/>
            <a:ext cx="2688977" cy="6411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D4D7E6-3C54-4DCE-9A8F-5F786DEAE01B}"/>
              </a:ext>
            </a:extLst>
          </p:cNvPr>
          <p:cNvGrpSpPr/>
          <p:nvPr/>
        </p:nvGrpSpPr>
        <p:grpSpPr>
          <a:xfrm>
            <a:off x="7410450" y="1866899"/>
            <a:ext cx="3390900" cy="942976"/>
            <a:chOff x="7410450" y="1866899"/>
            <a:chExt cx="3390900" cy="942976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FCC0223C-758A-40DA-904E-330D22A4FB17}"/>
                </a:ext>
              </a:extLst>
            </p:cNvPr>
            <p:cNvSpPr/>
            <p:nvPr/>
          </p:nvSpPr>
          <p:spPr>
            <a:xfrm rot="16200000">
              <a:off x="7381875" y="1895475"/>
              <a:ext cx="942975" cy="88582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3A433D-EC7A-419B-8647-2EDCAC3E3E98}"/>
                </a:ext>
              </a:extLst>
            </p:cNvPr>
            <p:cNvSpPr/>
            <p:nvPr/>
          </p:nvSpPr>
          <p:spPr>
            <a:xfrm>
              <a:off x="8372475" y="1866899"/>
              <a:ext cx="2428875" cy="9429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YASS - Thing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E25FE8F-6844-4AA0-90B8-55FA85852A9C}"/>
              </a:ext>
            </a:extLst>
          </p:cNvPr>
          <p:cNvSpPr/>
          <p:nvPr/>
        </p:nvSpPr>
        <p:spPr>
          <a:xfrm>
            <a:off x="3688518" y="2720459"/>
            <a:ext cx="925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endParaRPr lang="en-US" sz="3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9AEEEF-53AB-46A1-90A5-7793318121AE}"/>
              </a:ext>
            </a:extLst>
          </p:cNvPr>
          <p:cNvCxnSpPr>
            <a:cxnSpLocks/>
          </p:cNvCxnSpPr>
          <p:nvPr/>
        </p:nvCxnSpPr>
        <p:spPr>
          <a:xfrm>
            <a:off x="4645273" y="3012846"/>
            <a:ext cx="2688977" cy="8876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05D245-0553-406B-B5A9-A916FE65BADC}"/>
              </a:ext>
            </a:extLst>
          </p:cNvPr>
          <p:cNvGrpSpPr/>
          <p:nvPr/>
        </p:nvGrpSpPr>
        <p:grpSpPr>
          <a:xfrm>
            <a:off x="7410450" y="3429000"/>
            <a:ext cx="3390900" cy="942976"/>
            <a:chOff x="7410450" y="3429000"/>
            <a:chExt cx="3390900" cy="94297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3221EDD-68E8-4409-867F-72F4DD7591A6}"/>
                </a:ext>
              </a:extLst>
            </p:cNvPr>
            <p:cNvGrpSpPr/>
            <p:nvPr/>
          </p:nvGrpSpPr>
          <p:grpSpPr>
            <a:xfrm>
              <a:off x="7410450" y="3429000"/>
              <a:ext cx="3390900" cy="942976"/>
              <a:chOff x="7410450" y="3429000"/>
              <a:chExt cx="3390900" cy="942976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6E4A1A60-28FA-45DD-BF2A-86DF10192C90}"/>
                  </a:ext>
                </a:extLst>
              </p:cNvPr>
              <p:cNvSpPr/>
              <p:nvPr/>
            </p:nvSpPr>
            <p:spPr>
              <a:xfrm rot="16200000">
                <a:off x="7381875" y="3457576"/>
                <a:ext cx="942975" cy="88582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6EC2F37-33C4-491B-9275-849E7BC2B556}"/>
                  </a:ext>
                </a:extLst>
              </p:cNvPr>
              <p:cNvSpPr/>
              <p:nvPr/>
            </p:nvSpPr>
            <p:spPr>
              <a:xfrm>
                <a:off x="8372475" y="3429000"/>
                <a:ext cx="2428875" cy="9429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OCI    Artifact Registry</a:t>
                </a:r>
              </a:p>
            </p:txBody>
          </p:sp>
        </p:grpSp>
        <p:pic>
          <p:nvPicPr>
            <p:cNvPr id="1026" name="Picture 2" descr="Image result for open container initiative logo">
              <a:extLst>
                <a:ext uri="{FF2B5EF4-FFF2-40B4-BE49-F238E27FC236}">
                  <a16:creationId xmlns:a16="http://schemas.microsoft.com/office/drawing/2014/main" id="{6EB05B19-9C50-4CB0-A5D0-9445E98C02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1055" y="3602831"/>
              <a:ext cx="595313" cy="59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C09D947-9832-4761-9E19-BDF7745C4E2A}"/>
              </a:ext>
            </a:extLst>
          </p:cNvPr>
          <p:cNvSpPr/>
          <p:nvPr/>
        </p:nvSpPr>
        <p:spPr>
          <a:xfrm>
            <a:off x="654396" y="5269439"/>
            <a:ext cx="105240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login demo42.azurecr.io -u $user -p 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push demo42.azurecr.io/marketing/campaign/thingthang:1.0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thingthang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pull demo42.azurecr.io/marketing/campaign/thingthang:1.0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do demo42.azurecr.io/marketing/campaign/thingthang:1.0</a:t>
            </a:r>
          </a:p>
        </p:txBody>
      </p:sp>
    </p:spTree>
    <p:extLst>
      <p:ext uri="{BB962C8B-B14F-4D97-AF65-F5344CB8AC3E}">
        <p14:creationId xmlns:p14="http://schemas.microsoft.com/office/powerpoint/2010/main" val="80001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89D2-A13A-47F5-9311-F14109A1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Images Stored </a:t>
            </a:r>
            <a:br>
              <a:rPr lang="en-US" dirty="0"/>
            </a:br>
            <a:r>
              <a:rPr lang="en-US" dirty="0"/>
              <a:t>					in OCI Registries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B5D3D-EB09-46BE-9A98-B108B1EA2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379B177D-A3FE-41B2-82FD-1275F2FC4B59}"/>
              </a:ext>
            </a:extLst>
          </p:cNvPr>
          <p:cNvSpPr/>
          <p:nvPr/>
        </p:nvSpPr>
        <p:spPr bwMode="auto">
          <a:xfrm>
            <a:off x="8506531" y="609599"/>
            <a:ext cx="769545" cy="428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64" name="Storage">
            <a:extLst>
              <a:ext uri="{FF2B5EF4-FFF2-40B4-BE49-F238E27FC236}">
                <a16:creationId xmlns:a16="http://schemas.microsoft.com/office/drawing/2014/main" id="{AAC3DA53-FB6B-4FE7-986A-6F6DB77883EA}"/>
              </a:ext>
            </a:extLst>
          </p:cNvPr>
          <p:cNvGrpSpPr/>
          <p:nvPr/>
        </p:nvGrpSpPr>
        <p:grpSpPr>
          <a:xfrm>
            <a:off x="8289130" y="3075871"/>
            <a:ext cx="857250" cy="739009"/>
            <a:chOff x="3377802" y="4632193"/>
            <a:chExt cx="857250" cy="739009"/>
          </a:xfrm>
        </p:grpSpPr>
        <p:sp>
          <p:nvSpPr>
            <p:cNvPr id="65" name="Hexagon 64">
              <a:extLst>
                <a:ext uri="{FF2B5EF4-FFF2-40B4-BE49-F238E27FC236}">
                  <a16:creationId xmlns:a16="http://schemas.microsoft.com/office/drawing/2014/main" id="{581CE105-A910-496A-B002-A4F5230CD77D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E5A5E00-04F6-46AD-A163-E5658D6F9E95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55709EA-2028-41F0-BABD-40A424AEA223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1" name="Picture 2" descr="See the source image">
                <a:extLst>
                  <a:ext uri="{FF2B5EF4-FFF2-40B4-BE49-F238E27FC236}">
                    <a16:creationId xmlns:a16="http://schemas.microsoft.com/office/drawing/2014/main" id="{288270DC-63AA-4992-9520-B59BCF0363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7" name="REST API">
            <a:extLst>
              <a:ext uri="{FF2B5EF4-FFF2-40B4-BE49-F238E27FC236}">
                <a16:creationId xmlns:a16="http://schemas.microsoft.com/office/drawing/2014/main" id="{FDE19E34-B4C6-4527-BB32-103E40EE884E}"/>
              </a:ext>
            </a:extLst>
          </p:cNvPr>
          <p:cNvSpPr/>
          <p:nvPr/>
        </p:nvSpPr>
        <p:spPr>
          <a:xfrm>
            <a:off x="8278380" y="107096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1B02A95-3B2E-4E93-A8E0-2B87CE7FFEEA}"/>
              </a:ext>
            </a:extLst>
          </p:cNvPr>
          <p:cNvSpPr/>
          <p:nvPr/>
        </p:nvSpPr>
        <p:spPr>
          <a:xfrm>
            <a:off x="9276077" y="609600"/>
            <a:ext cx="2780087" cy="13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D34B5D-7D6F-418B-984F-4BD15111C475}"/>
              </a:ext>
            </a:extLst>
          </p:cNvPr>
          <p:cNvSpPr/>
          <p:nvPr/>
        </p:nvSpPr>
        <p:spPr>
          <a:xfrm>
            <a:off x="9346702" y="193005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C92CD941-A8B8-464D-B5F9-E483EA270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0334" y="-77549"/>
            <a:ext cx="769545" cy="769546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75C5BF1D-B0BD-4618-93FD-7C7ABF8EEFFD}"/>
              </a:ext>
            </a:extLst>
          </p:cNvPr>
          <p:cNvSpPr/>
          <p:nvPr/>
        </p:nvSpPr>
        <p:spPr>
          <a:xfrm>
            <a:off x="9276077" y="1903518"/>
            <a:ext cx="2780087" cy="121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sz="1400" dirty="0">
                <a:solidFill>
                  <a:srgbClr val="FFFFFF"/>
                </a:solidFill>
                <a:latin typeface="Segoe UI"/>
              </a:rPr>
              <a:t>Manifests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DE4338E-B3AC-4372-9980-7B758F17CA99}"/>
              </a:ext>
            </a:extLst>
          </p:cNvPr>
          <p:cNvSpPr/>
          <p:nvPr/>
        </p:nvSpPr>
        <p:spPr bwMode="auto">
          <a:xfrm>
            <a:off x="477796" y="3562758"/>
            <a:ext cx="5055475" cy="19977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8" tIns="0" rIns="91438" bIns="0" numCol="1" rtlCol="0" anchor="t" anchorCtr="0" compatLnSpc="1">
            <a:prstTxWarp prst="textNoShape">
              <a:avLst/>
            </a:prstTxWarp>
          </a:bodyPr>
          <a:lstStyle/>
          <a:p>
            <a:pPr algn="ctr"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Layer Cache</a:t>
            </a:r>
            <a:endParaRPr lang="en-US" sz="2000" kern="0" baseline="300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Segoe UI"/>
            </a:endParaRPr>
          </a:p>
          <a:p>
            <a:pPr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  <a:t>LAYER ID</a:t>
            </a:r>
            <a:b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US" sz="981" kern="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20054F6-48A1-4256-B97C-438C577F0F1C}"/>
              </a:ext>
            </a:extLst>
          </p:cNvPr>
          <p:cNvSpPr/>
          <p:nvPr/>
        </p:nvSpPr>
        <p:spPr>
          <a:xfrm>
            <a:off x="9276077" y="3091577"/>
            <a:ext cx="2780087" cy="180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Layers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3147"/>
            <a:ext cx="10515451" cy="774684"/>
          </a:xfrm>
        </p:spPr>
        <p:txBody>
          <a:bodyPr/>
          <a:lstStyle/>
          <a:p>
            <a:r>
              <a:rPr lang="en-US" dirty="0"/>
              <a:t>Docker Pull Flow</a:t>
            </a:r>
          </a:p>
        </p:txBody>
      </p:sp>
      <p:sp>
        <p:nvSpPr>
          <p:cNvPr id="42" name="docker pull">
            <a:extLst>
              <a:ext uri="{FF2B5EF4-FFF2-40B4-BE49-F238E27FC236}">
                <a16:creationId xmlns:a16="http://schemas.microsoft.com/office/drawing/2014/main" id="{CB5F1516-976B-447D-8081-9199ECAE058B}"/>
              </a:ext>
            </a:extLst>
          </p:cNvPr>
          <p:cNvSpPr/>
          <p:nvPr/>
        </p:nvSpPr>
        <p:spPr>
          <a:xfrm>
            <a:off x="142834" y="1102823"/>
            <a:ext cx="5572058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docker pull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14924C-E6CD-4520-A856-C4B7B1AF46DD}"/>
              </a:ext>
            </a:extLst>
          </p:cNvPr>
          <p:cNvSpPr/>
          <p:nvPr/>
        </p:nvSpPr>
        <p:spPr>
          <a:xfrm>
            <a:off x="2052840" y="1614587"/>
            <a:ext cx="2897198" cy="37484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defTabSz="914388">
              <a:defRPr/>
            </a:pPr>
            <a:endParaRPr lang="en-US" kern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80" name="-pull-&gt;">
            <a:extLst>
              <a:ext uri="{FF2B5EF4-FFF2-40B4-BE49-F238E27FC236}">
                <a16:creationId xmlns:a16="http://schemas.microsoft.com/office/drawing/2014/main" id="{BF6E351B-0F81-4B13-9CC1-B60113309FC4}"/>
              </a:ext>
            </a:extLst>
          </p:cNvPr>
          <p:cNvGrpSpPr/>
          <p:nvPr/>
        </p:nvGrpSpPr>
        <p:grpSpPr>
          <a:xfrm>
            <a:off x="5810789" y="1208083"/>
            <a:ext cx="2499745" cy="232387"/>
            <a:chOff x="4358087" y="906037"/>
            <a:chExt cx="1874836" cy="174293"/>
          </a:xfrm>
        </p:grpSpPr>
        <p:sp>
          <p:nvSpPr>
            <p:cNvPr id="43" name="TextBox 36">
              <a:extLst>
                <a:ext uri="{FF2B5EF4-FFF2-40B4-BE49-F238E27FC236}">
                  <a16:creationId xmlns:a16="http://schemas.microsoft.com/office/drawing/2014/main" id="{F0EF40E7-D2F6-4487-B747-29B7C48CD7A8}"/>
                </a:ext>
              </a:extLst>
            </p:cNvPr>
            <p:cNvSpPr txBox="1"/>
            <p:nvPr/>
          </p:nvSpPr>
          <p:spPr>
            <a:xfrm>
              <a:off x="4760047" y="906037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1. Pull</a:t>
              </a:r>
            </a:p>
          </p:txBody>
        </p:sp>
        <p:cxnSp>
          <p:nvCxnSpPr>
            <p:cNvPr id="51" name="Straight Arrow Connector 12">
              <a:extLst>
                <a:ext uri="{FF2B5EF4-FFF2-40B4-BE49-F238E27FC236}">
                  <a16:creationId xmlns:a16="http://schemas.microsoft.com/office/drawing/2014/main" id="{6707C63B-0510-4DAF-AE33-C4761F48B4D1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1024609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1" name="&lt;-manifest return-">
            <a:extLst>
              <a:ext uri="{FF2B5EF4-FFF2-40B4-BE49-F238E27FC236}">
                <a16:creationId xmlns:a16="http://schemas.microsoft.com/office/drawing/2014/main" id="{09CC39C7-C1E4-4604-83CB-2E587A955B54}"/>
              </a:ext>
            </a:extLst>
          </p:cNvPr>
          <p:cNvGrpSpPr/>
          <p:nvPr/>
        </p:nvGrpSpPr>
        <p:grpSpPr>
          <a:xfrm>
            <a:off x="5810789" y="1614589"/>
            <a:ext cx="2499745" cy="232387"/>
            <a:chOff x="4358087" y="1210921"/>
            <a:chExt cx="1874836" cy="174293"/>
          </a:xfrm>
        </p:grpSpPr>
        <p:sp>
          <p:nvSpPr>
            <p:cNvPr id="44" name="TextBox 36">
              <a:extLst>
                <a:ext uri="{FF2B5EF4-FFF2-40B4-BE49-F238E27FC236}">
                  <a16:creationId xmlns:a16="http://schemas.microsoft.com/office/drawing/2014/main" id="{F6C12F6C-5EAE-4CAD-BD90-2310E5B7D69F}"/>
                </a:ext>
              </a:extLst>
            </p:cNvPr>
            <p:cNvSpPr txBox="1"/>
            <p:nvPr/>
          </p:nvSpPr>
          <p:spPr>
            <a:xfrm>
              <a:off x="4760047" y="1210921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2. Manifest Returned</a:t>
              </a:r>
            </a:p>
          </p:txBody>
        </p:sp>
        <p:cxnSp>
          <p:nvCxnSpPr>
            <p:cNvPr id="52" name="Straight Arrow Connector 12">
              <a:extLst>
                <a:ext uri="{FF2B5EF4-FFF2-40B4-BE49-F238E27FC236}">
                  <a16:creationId xmlns:a16="http://schemas.microsoft.com/office/drawing/2014/main" id="{C061CA5D-EEEA-48EA-9ABA-2865B3DB5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1330630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2" name="-delta layers-&gt;">
            <a:extLst>
              <a:ext uri="{FF2B5EF4-FFF2-40B4-BE49-F238E27FC236}">
                <a16:creationId xmlns:a16="http://schemas.microsoft.com/office/drawing/2014/main" id="{04116A59-AF0F-4E47-848D-60614B7998B3}"/>
              </a:ext>
            </a:extLst>
          </p:cNvPr>
          <p:cNvGrpSpPr/>
          <p:nvPr/>
        </p:nvGrpSpPr>
        <p:grpSpPr>
          <a:xfrm>
            <a:off x="5810789" y="2021096"/>
            <a:ext cx="2499745" cy="232387"/>
            <a:chOff x="4358087" y="1515805"/>
            <a:chExt cx="1874836" cy="174293"/>
          </a:xfrm>
        </p:grpSpPr>
        <p:sp>
          <p:nvSpPr>
            <p:cNvPr id="46" name="TextBox 36">
              <a:extLst>
                <a:ext uri="{FF2B5EF4-FFF2-40B4-BE49-F238E27FC236}">
                  <a16:creationId xmlns:a16="http://schemas.microsoft.com/office/drawing/2014/main" id="{E5B7BFD5-C752-4CD8-8ABF-3FC283E2C9FD}"/>
                </a:ext>
              </a:extLst>
            </p:cNvPr>
            <p:cNvSpPr txBox="1"/>
            <p:nvPr/>
          </p:nvSpPr>
          <p:spPr>
            <a:xfrm>
              <a:off x="4760047" y="1515805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3. Delta Layer Requests</a:t>
              </a:r>
            </a:p>
          </p:txBody>
        </p:sp>
        <p:cxnSp>
          <p:nvCxnSpPr>
            <p:cNvPr id="53" name="Straight Arrow Connector 12">
              <a:extLst>
                <a:ext uri="{FF2B5EF4-FFF2-40B4-BE49-F238E27FC236}">
                  <a16:creationId xmlns:a16="http://schemas.microsoft.com/office/drawing/2014/main" id="{011E40EA-9A32-422A-98DB-FE9240D7F66F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1636651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3" name="&lt;layer urls-">
            <a:extLst>
              <a:ext uri="{FF2B5EF4-FFF2-40B4-BE49-F238E27FC236}">
                <a16:creationId xmlns:a16="http://schemas.microsoft.com/office/drawing/2014/main" id="{543B81AF-ECC9-4175-A8FB-8E6561E5A850}"/>
              </a:ext>
            </a:extLst>
          </p:cNvPr>
          <p:cNvGrpSpPr/>
          <p:nvPr/>
        </p:nvGrpSpPr>
        <p:grpSpPr>
          <a:xfrm>
            <a:off x="5810789" y="2427601"/>
            <a:ext cx="2499745" cy="232387"/>
            <a:chOff x="4358087" y="1820689"/>
            <a:chExt cx="1874836" cy="174293"/>
          </a:xfrm>
        </p:grpSpPr>
        <p:sp>
          <p:nvSpPr>
            <p:cNvPr id="47" name="TextBox 36">
              <a:extLst>
                <a:ext uri="{FF2B5EF4-FFF2-40B4-BE49-F238E27FC236}">
                  <a16:creationId xmlns:a16="http://schemas.microsoft.com/office/drawing/2014/main" id="{A57175DE-A84C-4408-9BF8-2509DBAFBF26}"/>
                </a:ext>
              </a:extLst>
            </p:cNvPr>
            <p:cNvSpPr txBox="1"/>
            <p:nvPr/>
          </p:nvSpPr>
          <p:spPr>
            <a:xfrm>
              <a:off x="4760047" y="1820689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4. Layer URLs Returned</a:t>
              </a:r>
            </a:p>
          </p:txBody>
        </p:sp>
        <p:cxnSp>
          <p:nvCxnSpPr>
            <p:cNvPr id="54" name="Straight Arrow Connector 12">
              <a:extLst>
                <a:ext uri="{FF2B5EF4-FFF2-40B4-BE49-F238E27FC236}">
                  <a16:creationId xmlns:a16="http://schemas.microsoft.com/office/drawing/2014/main" id="{6C462B5D-D690-4715-8453-EAC449E76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1942672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4" name="-layer request-&gt;">
            <a:extLst>
              <a:ext uri="{FF2B5EF4-FFF2-40B4-BE49-F238E27FC236}">
                <a16:creationId xmlns:a16="http://schemas.microsoft.com/office/drawing/2014/main" id="{C62D0CE0-8AD5-4195-9A16-0E937BB83167}"/>
              </a:ext>
            </a:extLst>
          </p:cNvPr>
          <p:cNvGrpSpPr/>
          <p:nvPr/>
        </p:nvGrpSpPr>
        <p:grpSpPr>
          <a:xfrm>
            <a:off x="5810789" y="2834108"/>
            <a:ext cx="2499745" cy="232387"/>
            <a:chOff x="4358087" y="2125573"/>
            <a:chExt cx="1874836" cy="174293"/>
          </a:xfrm>
        </p:grpSpPr>
        <p:sp>
          <p:nvSpPr>
            <p:cNvPr id="48" name="TextBox 36">
              <a:extLst>
                <a:ext uri="{FF2B5EF4-FFF2-40B4-BE49-F238E27FC236}">
                  <a16:creationId xmlns:a16="http://schemas.microsoft.com/office/drawing/2014/main" id="{7891886A-FEEC-410A-A38C-57B6A056C5BE}"/>
                </a:ext>
              </a:extLst>
            </p:cNvPr>
            <p:cNvSpPr txBox="1"/>
            <p:nvPr/>
          </p:nvSpPr>
          <p:spPr>
            <a:xfrm>
              <a:off x="4760047" y="2125573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5. Layer Request</a:t>
              </a:r>
            </a:p>
          </p:txBody>
        </p:sp>
        <p:cxnSp>
          <p:nvCxnSpPr>
            <p:cNvPr id="55" name="Straight Arrow Connector 12">
              <a:extLst>
                <a:ext uri="{FF2B5EF4-FFF2-40B4-BE49-F238E27FC236}">
                  <a16:creationId xmlns:a16="http://schemas.microsoft.com/office/drawing/2014/main" id="{2B45313D-2F28-4061-BCA0-E7BF6AFE238F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2248693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5" name="&lt;-layers returned-">
            <a:extLst>
              <a:ext uri="{FF2B5EF4-FFF2-40B4-BE49-F238E27FC236}">
                <a16:creationId xmlns:a16="http://schemas.microsoft.com/office/drawing/2014/main" id="{33737E11-B7E4-4D4D-8EBF-ED77C1791A09}"/>
              </a:ext>
            </a:extLst>
          </p:cNvPr>
          <p:cNvGrpSpPr/>
          <p:nvPr/>
        </p:nvGrpSpPr>
        <p:grpSpPr>
          <a:xfrm>
            <a:off x="5810789" y="3266693"/>
            <a:ext cx="2499745" cy="232387"/>
            <a:chOff x="4358087" y="2430457"/>
            <a:chExt cx="1874836" cy="174293"/>
          </a:xfrm>
        </p:grpSpPr>
        <p:sp>
          <p:nvSpPr>
            <p:cNvPr id="49" name="TextBox 36">
              <a:extLst>
                <a:ext uri="{FF2B5EF4-FFF2-40B4-BE49-F238E27FC236}">
                  <a16:creationId xmlns:a16="http://schemas.microsoft.com/office/drawing/2014/main" id="{B1E172C4-34A4-40BB-84E6-06D4AEB50517}"/>
                </a:ext>
              </a:extLst>
            </p:cNvPr>
            <p:cNvSpPr txBox="1"/>
            <p:nvPr/>
          </p:nvSpPr>
          <p:spPr>
            <a:xfrm>
              <a:off x="4760047" y="2430457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6. Layers Returned</a:t>
              </a:r>
            </a:p>
          </p:txBody>
        </p:sp>
        <p:cxnSp>
          <p:nvCxnSpPr>
            <p:cNvPr id="56" name="Straight Arrow Connector 12">
              <a:extLst>
                <a:ext uri="{FF2B5EF4-FFF2-40B4-BE49-F238E27FC236}">
                  <a16:creationId xmlns:a16="http://schemas.microsoft.com/office/drawing/2014/main" id="{828E2FC4-66ED-4E09-8777-71AD311C79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2554715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DC06F839-9C50-4D7B-AC0F-3EF6743ABB6F}"/>
              </a:ext>
            </a:extLst>
          </p:cNvPr>
          <p:cNvSpPr/>
          <p:nvPr/>
        </p:nvSpPr>
        <p:spPr bwMode="auto">
          <a:xfrm>
            <a:off x="477796" y="2413913"/>
            <a:ext cx="5055475" cy="10832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8" tIns="146302" rIns="91438" bIns="146302" numCol="1" rtlCol="0" anchor="t" anchorCtr="0" compatLnSpc="1">
            <a:prstTxWarp prst="textNoShape">
              <a:avLst/>
            </a:prstTxWarp>
          </a:bodyPr>
          <a:lstStyle/>
          <a:p>
            <a:pPr algn="ctr"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Image Cache</a:t>
            </a:r>
          </a:p>
          <a:p>
            <a:pPr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  <a:t>IMAGE ID     REPOSITORY                          TAG    SIZE</a:t>
            </a:r>
          </a:p>
        </p:txBody>
      </p:sp>
      <p:pic>
        <p:nvPicPr>
          <p:cNvPr id="91" name="Picture 4" descr="https://i1.wp.com/buildazure.com/wp-content/uploads/2017/09/Azure.png?resize=519%2C387&amp;ssl=1">
            <a:extLst>
              <a:ext uri="{FF2B5EF4-FFF2-40B4-BE49-F238E27FC236}">
                <a16:creationId xmlns:a16="http://schemas.microsoft.com/office/drawing/2014/main" id="{2879640E-7290-4220-A650-4D1251BA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8" y="5794921"/>
            <a:ext cx="385062" cy="28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382381-F01E-4CF2-AFC6-88D1E20277A3}"/>
              </a:ext>
            </a:extLst>
          </p:cNvPr>
          <p:cNvSpPr/>
          <p:nvPr/>
        </p:nvSpPr>
        <p:spPr bwMode="auto">
          <a:xfrm>
            <a:off x="142834" y="1475768"/>
            <a:ext cx="5611543" cy="5340357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Win Layer 2">
            <a:extLst>
              <a:ext uri="{FF2B5EF4-FFF2-40B4-BE49-F238E27FC236}">
                <a16:creationId xmlns:a16="http://schemas.microsoft.com/office/drawing/2014/main" id="{396F764F-53A3-4B96-BA04-98438B8EEE2E}"/>
              </a:ext>
            </a:extLst>
          </p:cNvPr>
          <p:cNvSpPr/>
          <p:nvPr/>
        </p:nvSpPr>
        <p:spPr>
          <a:xfrm>
            <a:off x="605119" y="406290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sha256:cf4ecb49238476635f551fe11987ae4c3</a:t>
            </a:r>
          </a:p>
        </p:txBody>
      </p:sp>
      <p:sp>
        <p:nvSpPr>
          <p:cNvPr id="127" name="Win Layer1">
            <a:extLst>
              <a:ext uri="{FF2B5EF4-FFF2-40B4-BE49-F238E27FC236}">
                <a16:creationId xmlns:a16="http://schemas.microsoft.com/office/drawing/2014/main" id="{36B375F4-3262-4965-A200-13335BEBF85A}"/>
              </a:ext>
            </a:extLst>
          </p:cNvPr>
          <p:cNvSpPr/>
          <p:nvPr/>
        </p:nvSpPr>
        <p:spPr>
          <a:xfrm>
            <a:off x="605119" y="428887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sha256:e41864ee12411ff073f0a58417cf7e160</a:t>
            </a:r>
          </a:p>
          <a:p>
            <a:pPr defTabSz="914554"/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7D07777-82FE-4054-975A-43F13F1499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" y="1511940"/>
            <a:ext cx="1134150" cy="756100"/>
          </a:xfrm>
          <a:prstGeom prst="rect">
            <a:avLst/>
          </a:prstGeom>
        </p:spPr>
      </p:pic>
      <p:pic>
        <p:nvPicPr>
          <p:cNvPr id="100" name="Picture 6" descr="Image result for shipping manifest icon">
            <a:extLst>
              <a:ext uri="{FF2B5EF4-FFF2-40B4-BE49-F238E27FC236}">
                <a16:creationId xmlns:a16="http://schemas.microsoft.com/office/drawing/2014/main" id="{EA9506AD-22BD-455E-B84A-C27000C52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284" y="1939753"/>
            <a:ext cx="269790" cy="3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D7ED0F0-DE00-4F07-AADA-997BBC8983F8}"/>
              </a:ext>
            </a:extLst>
          </p:cNvPr>
          <p:cNvGrpSpPr/>
          <p:nvPr/>
        </p:nvGrpSpPr>
        <p:grpSpPr>
          <a:xfrm>
            <a:off x="9435177" y="3538110"/>
            <a:ext cx="2493898" cy="677910"/>
            <a:chOff x="7679961" y="3843275"/>
            <a:chExt cx="2493933" cy="67791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0E07566-C750-4E56-8AA6-052072BCD6D9}"/>
                </a:ext>
              </a:extLst>
            </p:cNvPr>
            <p:cNvSpPr/>
            <p:nvPr/>
          </p:nvSpPr>
          <p:spPr>
            <a:xfrm>
              <a:off x="7679962" y="3843275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cf4ecb49238476635f551fe11987ae4c3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A3F9654-74AD-4ADD-BFB1-7BCD44952855}"/>
                </a:ext>
              </a:extLst>
            </p:cNvPr>
            <p:cNvSpPr/>
            <p:nvPr/>
          </p:nvSpPr>
          <p:spPr>
            <a:xfrm>
              <a:off x="7679962" y="4069248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e41864ee12411ff073f0a58417cf7e160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4F6752A-ED50-491D-B141-8AADF2660890}"/>
                </a:ext>
              </a:extLst>
            </p:cNvPr>
            <p:cNvSpPr/>
            <p:nvPr/>
          </p:nvSpPr>
          <p:spPr>
            <a:xfrm>
              <a:off x="7679961" y="4295221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85bef57c324acc96f7067488d35b7e3c1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2B11D02-C5F3-4E6C-BB62-D4BF5D3A29FB}"/>
              </a:ext>
            </a:extLst>
          </p:cNvPr>
          <p:cNvSpPr/>
          <p:nvPr/>
        </p:nvSpPr>
        <p:spPr>
          <a:xfrm>
            <a:off x="9419171" y="2509702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Wordpress-chart:5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E43F6EC-7648-4766-B23E-0103033E3514}"/>
              </a:ext>
            </a:extLst>
          </p:cNvPr>
          <p:cNvSpPr/>
          <p:nvPr/>
        </p:nvSpPr>
        <p:spPr>
          <a:xfrm>
            <a:off x="9419171" y="2732969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hpctest:1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02203E-1D72-4893-8B7C-DBD118D8E215}"/>
              </a:ext>
            </a:extLst>
          </p:cNvPr>
          <p:cNvSpPr/>
          <p:nvPr/>
        </p:nvSpPr>
        <p:spPr>
          <a:xfrm>
            <a:off x="9419171" y="2286436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Win Layer1">
            <a:extLst>
              <a:ext uri="{FF2B5EF4-FFF2-40B4-BE49-F238E27FC236}">
                <a16:creationId xmlns:a16="http://schemas.microsoft.com/office/drawing/2014/main" id="{54F667BE-81FC-43EE-A3CD-6CD2B4F47138}"/>
              </a:ext>
            </a:extLst>
          </p:cNvPr>
          <p:cNvSpPr/>
          <p:nvPr/>
        </p:nvSpPr>
        <p:spPr>
          <a:xfrm>
            <a:off x="605119" y="451484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sha256:85bef57c324acc96f7067488d35b7e3c1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75014C28-5A2D-45BF-A059-BABF0558E764}"/>
              </a:ext>
            </a:extLst>
          </p:cNvPr>
          <p:cNvSpPr/>
          <p:nvPr/>
        </p:nvSpPr>
        <p:spPr bwMode="auto">
          <a:xfrm>
            <a:off x="5708425" y="2240910"/>
            <a:ext cx="2818284" cy="1204464"/>
          </a:xfrm>
          <a:prstGeom prst="wedgeRectCallout">
            <a:avLst>
              <a:gd name="adj1" fmla="val 44467"/>
              <a:gd name="adj2" fmla="val -86179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Manifest: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List of layer ID’s representing the entire thing</a:t>
            </a:r>
          </a:p>
        </p:txBody>
      </p:sp>
      <p:sp>
        <p:nvSpPr>
          <p:cNvPr id="69" name="Speech Bubble: Rectangle 68">
            <a:extLst>
              <a:ext uri="{FF2B5EF4-FFF2-40B4-BE49-F238E27FC236}">
                <a16:creationId xmlns:a16="http://schemas.microsoft.com/office/drawing/2014/main" id="{6B285892-7004-4934-B4F1-D99ABEB21578}"/>
              </a:ext>
            </a:extLst>
          </p:cNvPr>
          <p:cNvSpPr/>
          <p:nvPr/>
        </p:nvSpPr>
        <p:spPr bwMode="auto">
          <a:xfrm>
            <a:off x="5688247" y="3155737"/>
            <a:ext cx="2818284" cy="597351"/>
          </a:xfrm>
          <a:prstGeom prst="wedgeRectCallout">
            <a:avLst>
              <a:gd name="adj1" fmla="val 49778"/>
              <a:gd name="adj2" fmla="val -21021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Layers Please:</a:t>
            </a:r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CE5756CF-C203-4778-84F0-04DFB6B4AB17}"/>
              </a:ext>
            </a:extLst>
          </p:cNvPr>
          <p:cNvSpPr/>
          <p:nvPr/>
        </p:nvSpPr>
        <p:spPr bwMode="auto">
          <a:xfrm>
            <a:off x="5733265" y="2083034"/>
            <a:ext cx="2829610" cy="801088"/>
          </a:xfrm>
          <a:prstGeom prst="wedgeRectCallout">
            <a:avLst>
              <a:gd name="adj1" fmla="val 43279"/>
              <a:gd name="adj2" fmla="val -14236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Pull: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I want this “thing”, </a:t>
            </a:r>
          </a:p>
        </p:txBody>
      </p:sp>
      <p:grpSp>
        <p:nvGrpSpPr>
          <p:cNvPr id="58" name="Authentication">
            <a:extLst>
              <a:ext uri="{FF2B5EF4-FFF2-40B4-BE49-F238E27FC236}">
                <a16:creationId xmlns:a16="http://schemas.microsoft.com/office/drawing/2014/main" id="{D67627DA-DB97-4596-84D9-B9B78887CE7E}"/>
              </a:ext>
            </a:extLst>
          </p:cNvPr>
          <p:cNvGrpSpPr/>
          <p:nvPr/>
        </p:nvGrpSpPr>
        <p:grpSpPr>
          <a:xfrm>
            <a:off x="8942370" y="727453"/>
            <a:ext cx="857250" cy="739009"/>
            <a:chOff x="4314167" y="3606147"/>
            <a:chExt cx="857250" cy="739009"/>
          </a:xfrm>
        </p:grpSpPr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70BE7A8F-ACE6-44BF-9383-143F809F57D9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" name="Picture 2" descr="See the source image">
              <a:extLst>
                <a:ext uri="{FF2B5EF4-FFF2-40B4-BE49-F238E27FC236}">
                  <a16:creationId xmlns:a16="http://schemas.microsoft.com/office/drawing/2014/main" id="{E7C7F4BD-1031-4E73-8D50-5C5F168E2C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Cache">
            <a:extLst>
              <a:ext uri="{FF2B5EF4-FFF2-40B4-BE49-F238E27FC236}">
                <a16:creationId xmlns:a16="http://schemas.microsoft.com/office/drawing/2014/main" id="{0FE8F3FC-CA0B-4BF0-9CB2-6B6F6E4E7EF5}"/>
              </a:ext>
            </a:extLst>
          </p:cNvPr>
          <p:cNvGrpSpPr/>
          <p:nvPr/>
        </p:nvGrpSpPr>
        <p:grpSpPr>
          <a:xfrm>
            <a:off x="9605371" y="1085504"/>
            <a:ext cx="857250" cy="739009"/>
            <a:chOff x="8740377" y="4194722"/>
            <a:chExt cx="857250" cy="739009"/>
          </a:xfrm>
        </p:grpSpPr>
        <p:sp>
          <p:nvSpPr>
            <p:cNvPr id="73" name="REST API">
              <a:extLst>
                <a:ext uri="{FF2B5EF4-FFF2-40B4-BE49-F238E27FC236}">
                  <a16:creationId xmlns:a16="http://schemas.microsoft.com/office/drawing/2014/main" id="{D4791138-BFD8-4AB7-88FB-BC411828C358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lowchart: Magnetic Disk 73">
              <a:extLst>
                <a:ext uri="{FF2B5EF4-FFF2-40B4-BE49-F238E27FC236}">
                  <a16:creationId xmlns:a16="http://schemas.microsoft.com/office/drawing/2014/main" id="{998B1D30-3384-4666-AF4A-2D729B6286D5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15D81B7-7AC9-4F31-90B4-65580FBEEC24}"/>
              </a:ext>
            </a:extLst>
          </p:cNvPr>
          <p:cNvSpPr/>
          <p:nvPr/>
        </p:nvSpPr>
        <p:spPr>
          <a:xfrm>
            <a:off x="476268" y="3043629"/>
            <a:ext cx="5033888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694950fbcb3f hello-world                         latest 1.2 GB</a:t>
            </a:r>
          </a:p>
        </p:txBody>
      </p:sp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id="{215E769E-B6A3-4CDB-BF38-44609DC5D53A}"/>
              </a:ext>
            </a:extLst>
          </p:cNvPr>
          <p:cNvSpPr/>
          <p:nvPr/>
        </p:nvSpPr>
        <p:spPr bwMode="auto">
          <a:xfrm>
            <a:off x="3172438" y="2334984"/>
            <a:ext cx="2410994" cy="1083215"/>
          </a:xfrm>
          <a:prstGeom prst="wedgeRectCallout">
            <a:avLst>
              <a:gd name="adj1" fmla="val 9262"/>
              <a:gd name="adj2" fmla="val 8870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Manifest: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What layers do I already have? </a:t>
            </a:r>
          </a:p>
        </p:txBody>
      </p:sp>
    </p:spTree>
    <p:extLst>
      <p:ext uri="{BB962C8B-B14F-4D97-AF65-F5344CB8AC3E}">
        <p14:creationId xmlns:p14="http://schemas.microsoft.com/office/powerpoint/2010/main" val="186693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26" grpId="0" animBg="1"/>
      <p:bldP spid="127" grpId="0" animBg="1"/>
      <p:bldP spid="59" grpId="0" animBg="1"/>
      <p:bldP spid="2" grpId="0" animBg="1"/>
      <p:bldP spid="2" grpId="1" animBg="1"/>
      <p:bldP spid="69" grpId="0" animBg="1"/>
      <p:bldP spid="69" grpId="1" animBg="1"/>
      <p:bldP spid="61" grpId="0" animBg="1"/>
      <p:bldP spid="61" grpId="1" animBg="1"/>
      <p:bldP spid="7" grpId="0" animBg="1"/>
      <p:bldP spid="67" grpId="0" animBg="1"/>
      <p:bldP spid="6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an OCI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BDA57A-71B6-496C-A1E9-24DF3E87F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374"/>
            <a:ext cx="7229475" cy="87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OCI Image: </a:t>
            </a:r>
            <a:r>
              <a:rPr lang="en-US" dirty="0"/>
              <a:t>an ordinal collection of layers, where each layer overlays the previous contents</a:t>
            </a:r>
          </a:p>
        </p:txBody>
      </p:sp>
      <p:pic>
        <p:nvPicPr>
          <p:cNvPr id="91" name="Picture 4" descr="https://i1.wp.com/buildazure.com/wp-content/uploads/2017/09/Azure.png?resize=519%2C387&amp;ssl=1">
            <a:extLst>
              <a:ext uri="{FF2B5EF4-FFF2-40B4-BE49-F238E27FC236}">
                <a16:creationId xmlns:a16="http://schemas.microsoft.com/office/drawing/2014/main" id="{2879640E-7290-4220-A650-4D1251BA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8" y="5794921"/>
            <a:ext cx="385062" cy="28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3B11E38-63C5-4E1C-BECA-415E2D8FDA13}"/>
              </a:ext>
            </a:extLst>
          </p:cNvPr>
          <p:cNvSpPr/>
          <p:nvPr/>
        </p:nvSpPr>
        <p:spPr>
          <a:xfrm>
            <a:off x="9276077" y="609600"/>
            <a:ext cx="2780087" cy="13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B4C70F-A63A-41A1-BED5-32A55FA07961}"/>
              </a:ext>
            </a:extLst>
          </p:cNvPr>
          <p:cNvSpPr/>
          <p:nvPr/>
        </p:nvSpPr>
        <p:spPr>
          <a:xfrm>
            <a:off x="9346702" y="193005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83EA9389-69BF-4086-811E-AEB24A3F3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0334" y="-77549"/>
            <a:ext cx="769545" cy="76954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7B95207-C0F9-418F-B73E-76355FD8CDDE}"/>
              </a:ext>
            </a:extLst>
          </p:cNvPr>
          <p:cNvSpPr/>
          <p:nvPr/>
        </p:nvSpPr>
        <p:spPr>
          <a:xfrm>
            <a:off x="9276077" y="1903518"/>
            <a:ext cx="2780087" cy="121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sz="1400" dirty="0">
                <a:solidFill>
                  <a:srgbClr val="FFFFFF"/>
                </a:solidFill>
                <a:latin typeface="Segoe UI"/>
              </a:rPr>
              <a:t>Manifests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F1B884-5113-4119-AF5B-6382DE0ADE87}"/>
              </a:ext>
            </a:extLst>
          </p:cNvPr>
          <p:cNvSpPr/>
          <p:nvPr/>
        </p:nvSpPr>
        <p:spPr bwMode="auto">
          <a:xfrm>
            <a:off x="8506531" y="609599"/>
            <a:ext cx="769545" cy="428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1C3341-FFAE-43ED-BE60-EA35795FF826}"/>
              </a:ext>
            </a:extLst>
          </p:cNvPr>
          <p:cNvSpPr/>
          <p:nvPr/>
        </p:nvSpPr>
        <p:spPr>
          <a:xfrm>
            <a:off x="9276077" y="3091577"/>
            <a:ext cx="2780087" cy="180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Layers</a:t>
            </a:r>
          </a:p>
        </p:txBody>
      </p:sp>
      <p:pic>
        <p:nvPicPr>
          <p:cNvPr id="29" name="Picture 6" descr="Image result for shipping manifest icon">
            <a:extLst>
              <a:ext uri="{FF2B5EF4-FFF2-40B4-BE49-F238E27FC236}">
                <a16:creationId xmlns:a16="http://schemas.microsoft.com/office/drawing/2014/main" id="{FF7A965B-2CCA-4A94-8417-7BD1782F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284" y="1939753"/>
            <a:ext cx="269790" cy="3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0911AE7-6E66-4AB4-A164-2EA080AC3472}"/>
              </a:ext>
            </a:extLst>
          </p:cNvPr>
          <p:cNvGrpSpPr/>
          <p:nvPr/>
        </p:nvGrpSpPr>
        <p:grpSpPr>
          <a:xfrm>
            <a:off x="9435177" y="3538110"/>
            <a:ext cx="2493898" cy="677910"/>
            <a:chOff x="7679961" y="3843275"/>
            <a:chExt cx="2493933" cy="67791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296210-37B3-42A7-8126-F03212673199}"/>
                </a:ext>
              </a:extLst>
            </p:cNvPr>
            <p:cNvSpPr/>
            <p:nvPr/>
          </p:nvSpPr>
          <p:spPr>
            <a:xfrm>
              <a:off x="7679962" y="3843275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cf4ecb49238476635f551fe11987ae4c3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66DE90-8F6B-46A9-A012-2F3B3456BDB0}"/>
                </a:ext>
              </a:extLst>
            </p:cNvPr>
            <p:cNvSpPr/>
            <p:nvPr/>
          </p:nvSpPr>
          <p:spPr>
            <a:xfrm>
              <a:off x="7679962" y="4069248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e41864ee12411ff073f0a58417cf7e160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91576D-376A-4ECB-90BA-9CEA001BA17E}"/>
                </a:ext>
              </a:extLst>
            </p:cNvPr>
            <p:cNvSpPr/>
            <p:nvPr/>
          </p:nvSpPr>
          <p:spPr>
            <a:xfrm>
              <a:off x="7679961" y="4295221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85bef57c324acc96f7067488d35b7e3c1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E683FCE-B9A1-42C4-AC6E-D657714B02C7}"/>
              </a:ext>
            </a:extLst>
          </p:cNvPr>
          <p:cNvSpPr/>
          <p:nvPr/>
        </p:nvSpPr>
        <p:spPr>
          <a:xfrm>
            <a:off x="9419171" y="2509702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Wordpress-chart:5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953F3-C3AF-40D4-8B1E-1B4FEC5AADCE}"/>
              </a:ext>
            </a:extLst>
          </p:cNvPr>
          <p:cNvSpPr/>
          <p:nvPr/>
        </p:nvSpPr>
        <p:spPr>
          <a:xfrm>
            <a:off x="9419171" y="2732969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hpctest:1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88CFFE-5A92-44B8-B646-14D17E0F11F9}"/>
              </a:ext>
            </a:extLst>
          </p:cNvPr>
          <p:cNvSpPr/>
          <p:nvPr/>
        </p:nvSpPr>
        <p:spPr>
          <a:xfrm>
            <a:off x="9419171" y="2286436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ST API">
            <a:extLst>
              <a:ext uri="{FF2B5EF4-FFF2-40B4-BE49-F238E27FC236}">
                <a16:creationId xmlns:a16="http://schemas.microsoft.com/office/drawing/2014/main" id="{831B8BAD-DB7E-442B-B2AC-D6CB5D901C27}"/>
              </a:ext>
            </a:extLst>
          </p:cNvPr>
          <p:cNvSpPr/>
          <p:nvPr/>
        </p:nvSpPr>
        <p:spPr>
          <a:xfrm>
            <a:off x="8278380" y="107096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38" name="Authentication">
            <a:extLst>
              <a:ext uri="{FF2B5EF4-FFF2-40B4-BE49-F238E27FC236}">
                <a16:creationId xmlns:a16="http://schemas.microsoft.com/office/drawing/2014/main" id="{FBA531FA-4B9C-433C-9CA2-8BD38848660D}"/>
              </a:ext>
            </a:extLst>
          </p:cNvPr>
          <p:cNvGrpSpPr/>
          <p:nvPr/>
        </p:nvGrpSpPr>
        <p:grpSpPr>
          <a:xfrm>
            <a:off x="8942370" y="727453"/>
            <a:ext cx="857250" cy="739009"/>
            <a:chOff x="4314167" y="3606147"/>
            <a:chExt cx="857250" cy="739009"/>
          </a:xfrm>
        </p:grpSpPr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08F69534-DCF2-46C2-B69D-F18124506D21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0" name="Picture 2" descr="See the source image">
              <a:extLst>
                <a:ext uri="{FF2B5EF4-FFF2-40B4-BE49-F238E27FC236}">
                  <a16:creationId xmlns:a16="http://schemas.microsoft.com/office/drawing/2014/main" id="{BC8923A0-B57E-47D5-8B85-B601920772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Storage">
            <a:extLst>
              <a:ext uri="{FF2B5EF4-FFF2-40B4-BE49-F238E27FC236}">
                <a16:creationId xmlns:a16="http://schemas.microsoft.com/office/drawing/2014/main" id="{8DFCCFEA-BAEE-41BD-A33D-3E518F9E56BD}"/>
              </a:ext>
            </a:extLst>
          </p:cNvPr>
          <p:cNvGrpSpPr/>
          <p:nvPr/>
        </p:nvGrpSpPr>
        <p:grpSpPr>
          <a:xfrm>
            <a:off x="8289130" y="3075871"/>
            <a:ext cx="857250" cy="739009"/>
            <a:chOff x="3377802" y="4632193"/>
            <a:chExt cx="857250" cy="739009"/>
          </a:xfrm>
        </p:grpSpPr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815BA1F2-F0CD-4A63-B927-DE55CFA5870A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1113BD7-4A1E-426B-BFD7-38A85BAC3CB7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6F165A-DA64-401E-880A-BA08AE632913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See the source image">
                <a:extLst>
                  <a:ext uri="{FF2B5EF4-FFF2-40B4-BE49-F238E27FC236}">
                    <a16:creationId xmlns:a16="http://schemas.microsoft.com/office/drawing/2014/main" id="{F08B9828-0A2D-432B-8B88-7802339C77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6" name="Cache">
            <a:extLst>
              <a:ext uri="{FF2B5EF4-FFF2-40B4-BE49-F238E27FC236}">
                <a16:creationId xmlns:a16="http://schemas.microsoft.com/office/drawing/2014/main" id="{3FC18178-D6E2-4581-9207-5478A0B973DE}"/>
              </a:ext>
            </a:extLst>
          </p:cNvPr>
          <p:cNvGrpSpPr/>
          <p:nvPr/>
        </p:nvGrpSpPr>
        <p:grpSpPr>
          <a:xfrm>
            <a:off x="9605371" y="1085504"/>
            <a:ext cx="857250" cy="739009"/>
            <a:chOff x="8740377" y="4194722"/>
            <a:chExt cx="857250" cy="739009"/>
          </a:xfrm>
        </p:grpSpPr>
        <p:sp>
          <p:nvSpPr>
            <p:cNvPr id="47" name="REST API">
              <a:extLst>
                <a:ext uri="{FF2B5EF4-FFF2-40B4-BE49-F238E27FC236}">
                  <a16:creationId xmlns:a16="http://schemas.microsoft.com/office/drawing/2014/main" id="{A8B3955C-EB86-4F4B-9230-31F52B152F74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lowchart: Magnetic Disk 47">
              <a:extLst>
                <a:ext uri="{FF2B5EF4-FFF2-40B4-BE49-F238E27FC236}">
                  <a16:creationId xmlns:a16="http://schemas.microsoft.com/office/drawing/2014/main" id="{3D7BD673-BE41-4EFC-B883-96CE67A355CC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sp>
        <p:nvSpPr>
          <p:cNvPr id="56" name="Image Manifest">
            <a:extLst>
              <a:ext uri="{FF2B5EF4-FFF2-40B4-BE49-F238E27FC236}">
                <a16:creationId xmlns:a16="http://schemas.microsoft.com/office/drawing/2014/main" id="{A2354B15-E893-4993-9003-D3DA95FF644D}"/>
              </a:ext>
            </a:extLst>
          </p:cNvPr>
          <p:cNvSpPr/>
          <p:nvPr/>
        </p:nvSpPr>
        <p:spPr>
          <a:xfrm>
            <a:off x="2076450" y="2959484"/>
            <a:ext cx="2714625" cy="1828800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Manifest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1AC3AF91-9AEB-40BF-98C1-F0A850A2A728}"/>
              </a:ext>
            </a:extLst>
          </p:cNvPr>
          <p:cNvSpPr/>
          <p:nvPr/>
        </p:nvSpPr>
        <p:spPr>
          <a:xfrm>
            <a:off x="1028700" y="2959484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58" name="Picture 2" descr="See the source image">
            <a:extLst>
              <a:ext uri="{FF2B5EF4-FFF2-40B4-BE49-F238E27FC236}">
                <a16:creationId xmlns:a16="http://schemas.microsoft.com/office/drawing/2014/main" id="{DA6E6779-3F38-4E06-B5CE-FE2671C5A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752594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onfig">
            <a:extLst>
              <a:ext uri="{FF2B5EF4-FFF2-40B4-BE49-F238E27FC236}">
                <a16:creationId xmlns:a16="http://schemas.microsoft.com/office/drawing/2014/main" id="{E292A039-A113-4D89-AC3B-FC83ED76196D}"/>
              </a:ext>
            </a:extLst>
          </p:cNvPr>
          <p:cNvSpPr/>
          <p:nvPr/>
        </p:nvSpPr>
        <p:spPr>
          <a:xfrm>
            <a:off x="2352675" y="3649225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60" name="Layers []">
            <a:extLst>
              <a:ext uri="{FF2B5EF4-FFF2-40B4-BE49-F238E27FC236}">
                <a16:creationId xmlns:a16="http://schemas.microsoft.com/office/drawing/2014/main" id="{61717086-0221-427D-AA64-CF4EFD4A45C2}"/>
              </a:ext>
            </a:extLst>
          </p:cNvPr>
          <p:cNvSpPr/>
          <p:nvPr/>
        </p:nvSpPr>
        <p:spPr>
          <a:xfrm>
            <a:off x="2352675" y="4108014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Layers[]</a:t>
            </a:r>
          </a:p>
        </p:txBody>
      </p:sp>
      <p:sp>
        <p:nvSpPr>
          <p:cNvPr id="61" name="Layers - Blob Storage">
            <a:extLst>
              <a:ext uri="{FF2B5EF4-FFF2-40B4-BE49-F238E27FC236}">
                <a16:creationId xmlns:a16="http://schemas.microsoft.com/office/drawing/2014/main" id="{0AEAF276-5CA7-4764-BC4B-10E8FC2D1E5C}"/>
              </a:ext>
            </a:extLst>
          </p:cNvPr>
          <p:cNvSpPr/>
          <p:nvPr/>
        </p:nvSpPr>
        <p:spPr>
          <a:xfrm>
            <a:off x="2076449" y="4834759"/>
            <a:ext cx="4019551" cy="192404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Layers – Blob Storage</a:t>
            </a:r>
          </a:p>
        </p:txBody>
      </p:sp>
      <p:sp>
        <p:nvSpPr>
          <p:cNvPr id="62" name="LayerA">
            <a:extLst>
              <a:ext uri="{FF2B5EF4-FFF2-40B4-BE49-F238E27FC236}">
                <a16:creationId xmlns:a16="http://schemas.microsoft.com/office/drawing/2014/main" id="{5C7E18F0-3F4A-45DB-ADF8-667D3A504D53}"/>
              </a:ext>
            </a:extLst>
          </p:cNvPr>
          <p:cNvSpPr/>
          <p:nvPr/>
        </p:nvSpPr>
        <p:spPr>
          <a:xfrm>
            <a:off x="2176462" y="5440365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A</a:t>
            </a:r>
          </a:p>
        </p:txBody>
      </p:sp>
      <p:sp>
        <p:nvSpPr>
          <p:cNvPr id="63" name="LayberB">
            <a:extLst>
              <a:ext uri="{FF2B5EF4-FFF2-40B4-BE49-F238E27FC236}">
                <a16:creationId xmlns:a16="http://schemas.microsoft.com/office/drawing/2014/main" id="{C46B5BEE-EF4B-4962-B095-9F775E6713F4}"/>
              </a:ext>
            </a:extLst>
          </p:cNvPr>
          <p:cNvSpPr/>
          <p:nvPr/>
        </p:nvSpPr>
        <p:spPr>
          <a:xfrm>
            <a:off x="2176462" y="5863432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B</a:t>
            </a:r>
          </a:p>
        </p:txBody>
      </p:sp>
      <p:sp>
        <p:nvSpPr>
          <p:cNvPr id="64" name="Layer...">
            <a:extLst>
              <a:ext uri="{FF2B5EF4-FFF2-40B4-BE49-F238E27FC236}">
                <a16:creationId xmlns:a16="http://schemas.microsoft.com/office/drawing/2014/main" id="{3E98968B-9CF1-4A11-9AC9-43F391A1A744}"/>
              </a:ext>
            </a:extLst>
          </p:cNvPr>
          <p:cNvSpPr/>
          <p:nvPr/>
        </p:nvSpPr>
        <p:spPr>
          <a:xfrm>
            <a:off x="2176462" y="6286499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16048F-D21C-4ACC-A63B-B593E29541C4}"/>
              </a:ext>
            </a:extLst>
          </p:cNvPr>
          <p:cNvSpPr/>
          <p:nvPr/>
        </p:nvSpPr>
        <p:spPr>
          <a:xfrm>
            <a:off x="6121364" y="5566082"/>
            <a:ext cx="607063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solidFill>
                  <a:prstClr val="black"/>
                </a:solidFill>
              </a:rPr>
              <a:t>Layer</a:t>
            </a:r>
            <a:r>
              <a:rPr lang="en-US" sz="2800" dirty="0">
                <a:solidFill>
                  <a:prstClr val="black"/>
                </a:solidFill>
              </a:rPr>
              <a:t>: each layer is a </a:t>
            </a:r>
            <a:r>
              <a:rPr lang="en-US" sz="2800" dirty="0" err="1">
                <a:solidFill>
                  <a:prstClr val="black"/>
                </a:solidFill>
              </a:rPr>
              <a:t>tarball</a:t>
            </a:r>
            <a:r>
              <a:rPr lang="en-US" sz="2800" dirty="0">
                <a:solidFill>
                  <a:prstClr val="black"/>
                </a:solidFill>
              </a:rPr>
              <a:t> of the files</a:t>
            </a:r>
          </a:p>
        </p:txBody>
      </p:sp>
      <p:grpSp>
        <p:nvGrpSpPr>
          <p:cNvPr id="8" name="Manifest Sample">
            <a:extLst>
              <a:ext uri="{FF2B5EF4-FFF2-40B4-BE49-F238E27FC236}">
                <a16:creationId xmlns:a16="http://schemas.microsoft.com/office/drawing/2014/main" id="{0CCF9F19-79BF-47E2-AE74-EDA5C43F1B3B}"/>
              </a:ext>
            </a:extLst>
          </p:cNvPr>
          <p:cNvGrpSpPr/>
          <p:nvPr/>
        </p:nvGrpSpPr>
        <p:grpSpPr>
          <a:xfrm>
            <a:off x="2076448" y="2534472"/>
            <a:ext cx="8296275" cy="4224336"/>
            <a:chOff x="2029044" y="2633664"/>
            <a:chExt cx="8296275" cy="4224336"/>
          </a:xfrm>
        </p:grpSpPr>
        <p:sp>
          <p:nvSpPr>
            <p:cNvPr id="67" name="Rectangle: Single Corner Snipped 66">
              <a:extLst>
                <a:ext uri="{FF2B5EF4-FFF2-40B4-BE49-F238E27FC236}">
                  <a16:creationId xmlns:a16="http://schemas.microsoft.com/office/drawing/2014/main" id="{81677035-BB1D-4E6F-BDF7-F0D5504E4E74}"/>
                </a:ext>
              </a:extLst>
            </p:cNvPr>
            <p:cNvSpPr/>
            <p:nvPr/>
          </p:nvSpPr>
          <p:spPr>
            <a:xfrm>
              <a:off x="2029044" y="2633664"/>
              <a:ext cx="8296275" cy="4224336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r>
                <a:rPr lang="en-US" sz="2800" b="1" dirty="0">
                  <a:solidFill>
                    <a:srgbClr val="000000"/>
                  </a:solidFill>
                </a:rPr>
                <a:t>Image Manifest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"</a:t>
              </a:r>
              <a:r>
                <a:rPr lang="en-US" sz="1050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schemaVersion</a:t>
              </a:r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"</a:t>
              </a:r>
              <a:r>
                <a:rPr lang="en-US" sz="1050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mediaType</a:t>
              </a:r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"application/vnd.oci.image.manifest.v1+json"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"config"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{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"</a:t>
              </a:r>
              <a:r>
                <a:rPr lang="en-US" sz="1050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mediaType</a:t>
              </a:r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"application/vnd.oci.image.config.v1+json"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"size"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09885A"/>
                  </a:solidFill>
                  <a:latin typeface="Consolas" panose="020B0609020204030204" pitchFamily="49" charset="0"/>
                </a:rPr>
                <a:t>16078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"digest"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"sha256:bd698aa18aa02a2f083292b9448130a3afaa9a3e5fba24fc0aef7845c336b8ad"</a:t>
              </a:r>
              <a:endParaRPr lang="en-US" sz="105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},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"layers"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[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</a:t>
              </a:r>
              <a:r>
                <a:rPr lang="en-US" sz="1050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mediaType</a:t>
              </a:r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"application/vnd.oci.image.layer.v1.tar+gzip"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"size"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23133155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"digest"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"sha256:9a1a13172ed974323f7c35153e8b23b8fa1c85355b6b26cc3127e640e45ef0aa"</a:t>
              </a:r>
              <a:endParaRPr lang="en-US" sz="105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},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</a:t>
              </a:r>
              <a:r>
                <a:rPr lang="en-US" sz="1050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mediaType</a:t>
              </a:r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"application/vnd.oci.image.layer.v1.tar+gzip"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"size"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226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"digest"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"sha256:5094d5d656a95c6aa92f5f2adc56a794564b1e340bc4065db2947d7ce0c1a394"</a:t>
              </a:r>
              <a:endParaRPr lang="en-US" sz="105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]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6F943B0-9A06-4AF3-8C33-468CBD26A238}"/>
                </a:ext>
              </a:extLst>
            </p:cNvPr>
            <p:cNvSpPr txBox="1"/>
            <p:nvPr/>
          </p:nvSpPr>
          <p:spPr>
            <a:xfrm>
              <a:off x="5610444" y="2811243"/>
              <a:ext cx="381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Contest Addressable Manifest</a:t>
              </a:r>
            </a:p>
            <a:p>
              <a:r>
                <a:rPr lang="en-US" dirty="0"/>
                <a:t>Describes the collection of layers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568F588C-AC7B-45F0-AC3E-BE8364F6213F}"/>
              </a:ext>
            </a:extLst>
          </p:cNvPr>
          <p:cNvSpPr/>
          <p:nvPr/>
        </p:nvSpPr>
        <p:spPr>
          <a:xfrm>
            <a:off x="4689356" y="5339257"/>
            <a:ext cx="7343553" cy="1085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Layer</a:t>
            </a:r>
            <a:br>
              <a:rPr lang="en-US" sz="2800" b="1" dirty="0">
                <a:solidFill>
                  <a:srgbClr val="000000"/>
                </a:solidFill>
              </a:rPr>
            </a:br>
            <a:r>
              <a:rPr lang="en-US" sz="900" dirty="0" err="1">
                <a:solidFill>
                  <a:schemeClr val="tx1"/>
                </a:solidFill>
                <a:latin typeface="Lucida Console" panose="020B0609040504020204" pitchFamily="49" charset="0"/>
                <a:ea typeface="Calibri" panose="020F0502020204030204" pitchFamily="34" charset="0"/>
              </a:rPr>
              <a:t>href</a:t>
            </a:r>
            <a:r>
              <a:rPr lang="en-US" sz="900" dirty="0">
                <a:latin typeface="Lucida Console" panose="020B0609040504020204" pitchFamily="49" charset="0"/>
                <a:ea typeface="Calibri" panose="020F0502020204030204" pitchFamily="34" charset="0"/>
              </a:rPr>
              <a:t>="</a:t>
            </a:r>
            <a:r>
              <a:rPr lang="en-US" sz="900" dirty="0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https://managedteststore3.blob.core.windows.net/75a9eeebd1942155-7b07d607ec09477b99f12fc13fb77342-662c16123e//docker/registry/v2/blobs/sha256/75/75a9eeebd194.../</a:t>
            </a:r>
            <a:r>
              <a:rPr lang="en-US" sz="900" dirty="0" err="1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data?se</a:t>
            </a:r>
            <a:r>
              <a:rPr lang="en-US" sz="900" dirty="0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=2019-05-01T19%3A22%3A00Z&amp;amp;sig=vw7v2SVhGjtievmBs7....GGxdcoCg%3D&amp;amp;sp=</a:t>
            </a:r>
            <a:r>
              <a:rPr lang="en-US" sz="900" dirty="0" err="1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r&amp;amp;sr</a:t>
            </a:r>
            <a:r>
              <a:rPr lang="en-US" sz="900" dirty="0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=</a:t>
            </a:r>
            <a:r>
              <a:rPr lang="en-US" sz="900" dirty="0" err="1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b&amp;amp;sv</a:t>
            </a:r>
            <a:r>
              <a:rPr lang="en-US" sz="900" dirty="0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=2016-05-31&amp;amp;regid=7b07d607...77342</a:t>
            </a:r>
            <a:r>
              <a:rPr lang="en-US" sz="900" dirty="0">
                <a:latin typeface="Lucida Console" panose="020B0609040504020204" pitchFamily="49" charset="0"/>
                <a:ea typeface="Calibri" panose="020F0502020204030204" pitchFamily="34" charset="0"/>
              </a:rPr>
              <a:t>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0F459A9-39E5-4692-8CCE-FBB7899A4192}"/>
              </a:ext>
            </a:extLst>
          </p:cNvPr>
          <p:cNvSpPr/>
          <p:nvPr/>
        </p:nvSpPr>
        <p:spPr>
          <a:xfrm>
            <a:off x="6196013" y="4967712"/>
            <a:ext cx="5995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GET demo42.azurecr.io/v2/hello-world/blobs/sha256:9a1a1…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4C3B470-7C5E-4F96-8BB0-3D81D8F44501}"/>
              </a:ext>
            </a:extLst>
          </p:cNvPr>
          <p:cNvSpPr/>
          <p:nvPr/>
        </p:nvSpPr>
        <p:spPr>
          <a:xfrm>
            <a:off x="4452937" y="3604651"/>
            <a:ext cx="2005721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0F3126-83EC-4F59-B6E5-F8C0FF3EC405}"/>
              </a:ext>
            </a:extLst>
          </p:cNvPr>
          <p:cNvSpPr/>
          <p:nvPr/>
        </p:nvSpPr>
        <p:spPr>
          <a:xfrm>
            <a:off x="4534381" y="3941014"/>
            <a:ext cx="2005721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71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2" grpId="0"/>
      <p:bldP spid="72" grpId="1"/>
      <p:bldP spid="49" grpId="0" animBg="1"/>
      <p:bldP spid="49" grpId="1" animBg="1"/>
      <p:bldP spid="50" grpId="0" animBg="1"/>
      <p:bldP spid="5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7476CED9-460D-4A6A-8B34-457E845A7EAD}"/>
              </a:ext>
            </a:extLst>
          </p:cNvPr>
          <p:cNvSpPr/>
          <p:nvPr/>
        </p:nvSpPr>
        <p:spPr>
          <a:xfrm>
            <a:off x="2076450" y="2560902"/>
            <a:ext cx="2714625" cy="1828800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Manifest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BD4D247B-8E65-4D0F-AA50-9C69C4CFF28B}"/>
              </a:ext>
            </a:extLst>
          </p:cNvPr>
          <p:cNvSpPr/>
          <p:nvPr/>
        </p:nvSpPr>
        <p:spPr>
          <a:xfrm>
            <a:off x="1028700" y="2560902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83DBE211-BB88-4AD3-9903-4B7B642FC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354012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EF63524-FE54-4226-83D9-3FA3E827DF97}"/>
              </a:ext>
            </a:extLst>
          </p:cNvPr>
          <p:cNvSpPr/>
          <p:nvPr/>
        </p:nvSpPr>
        <p:spPr>
          <a:xfrm>
            <a:off x="2352675" y="3250643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5A319C-C1DD-43B3-83E3-97B0FA0AE3F8}"/>
              </a:ext>
            </a:extLst>
          </p:cNvPr>
          <p:cNvSpPr/>
          <p:nvPr/>
        </p:nvSpPr>
        <p:spPr>
          <a:xfrm>
            <a:off x="2352675" y="3709432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Layers[]</a:t>
            </a: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A012ABB2-3CF8-4939-B300-01CFD5402355}"/>
              </a:ext>
            </a:extLst>
          </p:cNvPr>
          <p:cNvSpPr/>
          <p:nvPr/>
        </p:nvSpPr>
        <p:spPr>
          <a:xfrm>
            <a:off x="2076449" y="4436177"/>
            <a:ext cx="4019551" cy="192404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Layers – Blob Storage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32D342-231B-44F8-9FF2-31425325A886}"/>
              </a:ext>
            </a:extLst>
          </p:cNvPr>
          <p:cNvSpPr/>
          <p:nvPr/>
        </p:nvSpPr>
        <p:spPr>
          <a:xfrm>
            <a:off x="2176462" y="5041783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EC77EB-F80F-46F6-A6C4-AF5C7ABA4B37}"/>
              </a:ext>
            </a:extLst>
          </p:cNvPr>
          <p:cNvSpPr/>
          <p:nvPr/>
        </p:nvSpPr>
        <p:spPr>
          <a:xfrm>
            <a:off x="2176462" y="5464850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D7B433-7C8C-4161-9D17-DED4A3D58A3D}"/>
              </a:ext>
            </a:extLst>
          </p:cNvPr>
          <p:cNvSpPr/>
          <p:nvPr/>
        </p:nvSpPr>
        <p:spPr>
          <a:xfrm>
            <a:off x="2176462" y="5887917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…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9A8A815-91B5-445B-918F-21BF7E0C8C52}"/>
              </a:ext>
            </a:extLst>
          </p:cNvPr>
          <p:cNvGrpSpPr/>
          <p:nvPr/>
        </p:nvGrpSpPr>
        <p:grpSpPr>
          <a:xfrm>
            <a:off x="3743325" y="365125"/>
            <a:ext cx="3762375" cy="1558925"/>
            <a:chOff x="3743325" y="365125"/>
            <a:chExt cx="3762375" cy="1558925"/>
          </a:xfrm>
        </p:grpSpPr>
        <p:sp>
          <p:nvSpPr>
            <p:cNvPr id="14" name="Rectangle: Single Corner Snipped 13">
              <a:extLst>
                <a:ext uri="{FF2B5EF4-FFF2-40B4-BE49-F238E27FC236}">
                  <a16:creationId xmlns:a16="http://schemas.microsoft.com/office/drawing/2014/main" id="{A6CE9EEA-4384-4C7F-9B0C-C2EB190BAA88}"/>
                </a:ext>
              </a:extLst>
            </p:cNvPr>
            <p:cNvSpPr/>
            <p:nvPr/>
          </p:nvSpPr>
          <p:spPr>
            <a:xfrm>
              <a:off x="4791075" y="365125"/>
              <a:ext cx="2714625" cy="15589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r>
                <a:rPr lang="en-US" sz="2800" b="1" dirty="0">
                  <a:solidFill>
                    <a:srgbClr val="000000"/>
                  </a:solidFill>
                </a:rPr>
                <a:t>Image Index</a:t>
              </a: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00212A0D-8FBE-4473-8FA1-C1828599D9D3}"/>
                </a:ext>
              </a:extLst>
            </p:cNvPr>
            <p:cNvSpPr/>
            <p:nvPr/>
          </p:nvSpPr>
          <p:spPr>
            <a:xfrm>
              <a:off x="3743325" y="365125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&lt;-&gt;</a:t>
              </a:r>
              <a:br>
                <a:rPr lang="en-US" dirty="0"/>
              </a:br>
              <a:r>
                <a:rPr lang="en-US" sz="1400" dirty="0"/>
                <a:t>REST</a:t>
              </a:r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BF3304-32BC-4610-9370-E79F1E2BF390}"/>
                </a:ext>
              </a:extLst>
            </p:cNvPr>
            <p:cNvSpPr/>
            <p:nvPr/>
          </p:nvSpPr>
          <p:spPr>
            <a:xfrm>
              <a:off x="5067300" y="1027906"/>
              <a:ext cx="1257300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Manifests[]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BA44BAE-B6D8-479B-AE52-DB71C7087608}"/>
                </a:ext>
              </a:extLst>
            </p:cNvPr>
            <p:cNvSpPr/>
            <p:nvPr/>
          </p:nvSpPr>
          <p:spPr>
            <a:xfrm>
              <a:off x="5067300" y="1456490"/>
              <a:ext cx="1257300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Platform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A12DD4-225D-43CA-84EF-D88592C1230B}"/>
              </a:ext>
            </a:extLst>
          </p:cNvPr>
          <p:cNvGrpSpPr/>
          <p:nvPr/>
        </p:nvGrpSpPr>
        <p:grpSpPr>
          <a:xfrm>
            <a:off x="6715125" y="2560902"/>
            <a:ext cx="3762375" cy="1828800"/>
            <a:chOff x="6715125" y="2514600"/>
            <a:chExt cx="3762375" cy="1828800"/>
          </a:xfrm>
        </p:grpSpPr>
        <p:sp>
          <p:nvSpPr>
            <p:cNvPr id="21" name="Rectangle: Single Corner Snipped 20">
              <a:extLst>
                <a:ext uri="{FF2B5EF4-FFF2-40B4-BE49-F238E27FC236}">
                  <a16:creationId xmlns:a16="http://schemas.microsoft.com/office/drawing/2014/main" id="{17EB862E-80E2-417E-BECB-5BD2CA422595}"/>
                </a:ext>
              </a:extLst>
            </p:cNvPr>
            <p:cNvSpPr/>
            <p:nvPr/>
          </p:nvSpPr>
          <p:spPr>
            <a:xfrm>
              <a:off x="7762875" y="2514600"/>
              <a:ext cx="2714625" cy="1828800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r>
                <a:rPr lang="en-US" sz="2800" b="1" dirty="0">
                  <a:solidFill>
                    <a:srgbClr val="000000"/>
                  </a:solidFill>
                </a:rPr>
                <a:t>Image Manifest</a:t>
              </a: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9B5F4B88-E864-418D-80F8-DCAEE3E807A7}"/>
                </a:ext>
              </a:extLst>
            </p:cNvPr>
            <p:cNvSpPr/>
            <p:nvPr/>
          </p:nvSpPr>
          <p:spPr>
            <a:xfrm>
              <a:off x="6715125" y="2514600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&lt;-&gt;</a:t>
              </a:r>
              <a:br>
                <a:rPr lang="en-US" dirty="0"/>
              </a:br>
              <a:r>
                <a:rPr lang="en-US" sz="1400" dirty="0"/>
                <a:t>REST</a:t>
              </a:r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3B6A1A1-9F8D-4A39-95C5-BA4F8EE97A4B}"/>
                </a:ext>
              </a:extLst>
            </p:cNvPr>
            <p:cNvSpPr/>
            <p:nvPr/>
          </p:nvSpPr>
          <p:spPr>
            <a:xfrm>
              <a:off x="8039100" y="3204341"/>
              <a:ext cx="1257300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FC8EE3-84E4-4402-A7AF-1D4BB6B0C043}"/>
                </a:ext>
              </a:extLst>
            </p:cNvPr>
            <p:cNvSpPr/>
            <p:nvPr/>
          </p:nvSpPr>
          <p:spPr>
            <a:xfrm>
              <a:off x="8039100" y="3663130"/>
              <a:ext cx="1257300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Layers[]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F22219A-FE87-4EF0-86D9-B47F9AC6A2D5}"/>
              </a:ext>
            </a:extLst>
          </p:cNvPr>
          <p:cNvGrpSpPr/>
          <p:nvPr/>
        </p:nvGrpSpPr>
        <p:grpSpPr>
          <a:xfrm>
            <a:off x="6696075" y="4354012"/>
            <a:ext cx="5086350" cy="2006214"/>
            <a:chOff x="6696075" y="4752594"/>
            <a:chExt cx="5086350" cy="2006214"/>
          </a:xfrm>
        </p:grpSpPr>
        <p:pic>
          <p:nvPicPr>
            <p:cNvPr id="23" name="Picture 2" descr="See the source image">
              <a:extLst>
                <a:ext uri="{FF2B5EF4-FFF2-40B4-BE49-F238E27FC236}">
                  <a16:creationId xmlns:a16="http://schemas.microsoft.com/office/drawing/2014/main" id="{8110E144-0799-48C4-AC1A-82020DAC7B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6075" y="4752594"/>
              <a:ext cx="876300" cy="87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580F0C5E-C1FE-419A-A2B8-4554D192DA06}"/>
                </a:ext>
              </a:extLst>
            </p:cNvPr>
            <p:cNvSpPr/>
            <p:nvPr/>
          </p:nvSpPr>
          <p:spPr>
            <a:xfrm>
              <a:off x="7762874" y="4834759"/>
              <a:ext cx="4019551" cy="1924049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r>
                <a:rPr lang="en-US" sz="2800" b="1" dirty="0">
                  <a:solidFill>
                    <a:srgbClr val="000000"/>
                  </a:solidFill>
                </a:rPr>
                <a:t>Layers – Blob Storage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8A316C0-8C75-4DE4-9656-81AB11FAB1CE}"/>
                </a:ext>
              </a:extLst>
            </p:cNvPr>
            <p:cNvSpPr/>
            <p:nvPr/>
          </p:nvSpPr>
          <p:spPr>
            <a:xfrm>
              <a:off x="7862887" y="5440365"/>
              <a:ext cx="3252788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Layer A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5937ED-930E-4DD3-B586-B61AD997A4E7}"/>
                </a:ext>
              </a:extLst>
            </p:cNvPr>
            <p:cNvSpPr/>
            <p:nvPr/>
          </p:nvSpPr>
          <p:spPr>
            <a:xfrm>
              <a:off x="7862887" y="5863432"/>
              <a:ext cx="3252788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Layer B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26B8471-5552-438D-8339-F35C598F8F32}"/>
                </a:ext>
              </a:extLst>
            </p:cNvPr>
            <p:cNvSpPr/>
            <p:nvPr/>
          </p:nvSpPr>
          <p:spPr>
            <a:xfrm>
              <a:off x="7862887" y="6286499"/>
              <a:ext cx="3252788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Layer …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6C03A84-CAD0-459C-A395-972E645A4F95}"/>
              </a:ext>
            </a:extLst>
          </p:cNvPr>
          <p:cNvSpPr/>
          <p:nvPr/>
        </p:nvSpPr>
        <p:spPr>
          <a:xfrm>
            <a:off x="2162174" y="1965887"/>
            <a:ext cx="226695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linux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88D87C-7A59-4CC8-B41B-D79364EA0535}"/>
              </a:ext>
            </a:extLst>
          </p:cNvPr>
          <p:cNvSpPr/>
          <p:nvPr/>
        </p:nvSpPr>
        <p:spPr>
          <a:xfrm>
            <a:off x="7862887" y="1969150"/>
            <a:ext cx="226695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“amd64"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“windows"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95B98F-4EAE-4B12-BFA2-32BE36C3C3EE}"/>
              </a:ext>
            </a:extLst>
          </p:cNvPr>
          <p:cNvCxnSpPr>
            <a:cxnSpLocks/>
            <a:stCxn id="14" idx="1"/>
            <a:endCxn id="30" idx="3"/>
          </p:cNvCxnSpPr>
          <p:nvPr/>
        </p:nvCxnSpPr>
        <p:spPr>
          <a:xfrm flipH="1">
            <a:off x="4429125" y="1924050"/>
            <a:ext cx="1719263" cy="330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0A236F-FEAE-44F8-8686-276EBEC2CB9B}"/>
              </a:ext>
            </a:extLst>
          </p:cNvPr>
          <p:cNvCxnSpPr>
            <a:cxnSpLocks/>
            <a:stCxn id="14" idx="1"/>
            <a:endCxn id="31" idx="1"/>
          </p:cNvCxnSpPr>
          <p:nvPr/>
        </p:nvCxnSpPr>
        <p:spPr>
          <a:xfrm>
            <a:off x="6148388" y="1924050"/>
            <a:ext cx="1714499" cy="3336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5D2FCCD-1EED-4C4C-AA77-D79E06C84A67}"/>
              </a:ext>
            </a:extLst>
          </p:cNvPr>
          <p:cNvCxnSpPr/>
          <p:nvPr/>
        </p:nvCxnSpPr>
        <p:spPr>
          <a:xfrm>
            <a:off x="6324600" y="2098084"/>
            <a:ext cx="0" cy="436133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CA471E46-F2B1-44BD-8A18-F47B84E5385B}"/>
              </a:ext>
            </a:extLst>
          </p:cNvPr>
          <p:cNvSpPr/>
          <p:nvPr/>
        </p:nvSpPr>
        <p:spPr>
          <a:xfrm>
            <a:off x="5529263" y="1669164"/>
            <a:ext cx="5443537" cy="408261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Index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"application/vnd.oci.image.index.v1+json"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"manifests"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"sha256:10b995d6204131069af3e4f00dc1d3758d5..."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linux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"sha256:33c5d954c76495826126178ded2113d1ada0a..."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amd64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“windows"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00486247-6635-4342-898C-E76E88B1B5C1}"/>
              </a:ext>
            </a:extLst>
          </p:cNvPr>
          <p:cNvSpPr txBox="1">
            <a:spLocks/>
          </p:cNvSpPr>
          <p:nvPr/>
        </p:nvSpPr>
        <p:spPr>
          <a:xfrm>
            <a:off x="7629524" y="439307"/>
            <a:ext cx="4562476" cy="876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 optional</a:t>
            </a:r>
            <a:br>
              <a:rPr lang="en-US" dirty="0"/>
            </a:br>
            <a:r>
              <a:rPr lang="en-US" dirty="0"/>
              <a:t>	 collection of manifests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570CE1-80B6-4C51-B247-F79E2A278932}"/>
              </a:ext>
            </a:extLst>
          </p:cNvPr>
          <p:cNvSpPr/>
          <p:nvPr/>
        </p:nvSpPr>
        <p:spPr>
          <a:xfrm>
            <a:off x="7923015" y="2757049"/>
            <a:ext cx="2005721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09F845-1A49-4284-B736-7A892BFCC762}"/>
              </a:ext>
            </a:extLst>
          </p:cNvPr>
          <p:cNvSpPr/>
          <p:nvPr/>
        </p:nvSpPr>
        <p:spPr>
          <a:xfrm>
            <a:off x="8059469" y="3227976"/>
            <a:ext cx="2005721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37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4" grpId="0" animBg="1"/>
      <p:bldP spid="34" grpId="1" animBg="1"/>
      <p:bldP spid="36" grpId="0"/>
      <p:bldP spid="37" grpId="0" animBg="1"/>
      <p:bldP spid="37" grpId="1" animBg="1"/>
      <p:bldP spid="41" grpId="0" animBg="1"/>
      <p:bldP spid="4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mage Manifest">
            <a:extLst>
              <a:ext uri="{FF2B5EF4-FFF2-40B4-BE49-F238E27FC236}">
                <a16:creationId xmlns:a16="http://schemas.microsoft.com/office/drawing/2014/main" id="{A2354B15-E893-4993-9003-D3DA95FF644D}"/>
              </a:ext>
            </a:extLst>
          </p:cNvPr>
          <p:cNvSpPr/>
          <p:nvPr/>
        </p:nvSpPr>
        <p:spPr>
          <a:xfrm>
            <a:off x="2076450" y="2959484"/>
            <a:ext cx="2837177" cy="1828800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Manifest</a:t>
            </a:r>
          </a:p>
        </p:txBody>
      </p:sp>
      <p:sp>
        <p:nvSpPr>
          <p:cNvPr id="51" name="Image Manifest">
            <a:extLst>
              <a:ext uri="{FF2B5EF4-FFF2-40B4-BE49-F238E27FC236}">
                <a16:creationId xmlns:a16="http://schemas.microsoft.com/office/drawing/2014/main" id="{78BD5866-EE37-43EB-9453-E8B4AB32AF8A}"/>
              </a:ext>
            </a:extLst>
          </p:cNvPr>
          <p:cNvSpPr/>
          <p:nvPr/>
        </p:nvSpPr>
        <p:spPr>
          <a:xfrm>
            <a:off x="2080312" y="2959484"/>
            <a:ext cx="2837177" cy="1828800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rtlCol="0" anchor="t"/>
          <a:lstStyle/>
          <a:p>
            <a:r>
              <a:rPr lang="en-US" sz="2800" b="1" dirty="0">
                <a:solidFill>
                  <a:srgbClr val="00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Artifact </a:t>
            </a:r>
            <a:r>
              <a:rPr lang="en-US" sz="2800" b="1" dirty="0">
                <a:solidFill>
                  <a:srgbClr val="000000"/>
                </a:solidFill>
              </a:rPr>
              <a:t>Manifest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to Artifacts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B11E38-63C5-4E1C-BECA-415E2D8FDA13}"/>
              </a:ext>
            </a:extLst>
          </p:cNvPr>
          <p:cNvSpPr/>
          <p:nvPr/>
        </p:nvSpPr>
        <p:spPr>
          <a:xfrm>
            <a:off x="9276077" y="609600"/>
            <a:ext cx="2780087" cy="13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B4C70F-A63A-41A1-BED5-32A55FA07961}"/>
              </a:ext>
            </a:extLst>
          </p:cNvPr>
          <p:cNvSpPr/>
          <p:nvPr/>
        </p:nvSpPr>
        <p:spPr>
          <a:xfrm>
            <a:off x="9346702" y="193005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83EA9389-69BF-4086-811E-AEB24A3F3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0334" y="-77549"/>
            <a:ext cx="769545" cy="76954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7B95207-C0F9-418F-B73E-76355FD8CDDE}"/>
              </a:ext>
            </a:extLst>
          </p:cNvPr>
          <p:cNvSpPr/>
          <p:nvPr/>
        </p:nvSpPr>
        <p:spPr>
          <a:xfrm>
            <a:off x="9276077" y="1903518"/>
            <a:ext cx="2780087" cy="121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sz="1400" dirty="0">
                <a:solidFill>
                  <a:srgbClr val="FFFFFF"/>
                </a:solidFill>
                <a:latin typeface="Segoe UI"/>
              </a:rPr>
              <a:t>Manifests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F1B884-5113-4119-AF5B-6382DE0ADE87}"/>
              </a:ext>
            </a:extLst>
          </p:cNvPr>
          <p:cNvSpPr/>
          <p:nvPr/>
        </p:nvSpPr>
        <p:spPr bwMode="auto">
          <a:xfrm>
            <a:off x="8506531" y="609599"/>
            <a:ext cx="769545" cy="428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1C3341-FFAE-43ED-BE60-EA35795FF826}"/>
              </a:ext>
            </a:extLst>
          </p:cNvPr>
          <p:cNvSpPr/>
          <p:nvPr/>
        </p:nvSpPr>
        <p:spPr>
          <a:xfrm>
            <a:off x="9276077" y="3091577"/>
            <a:ext cx="2780087" cy="180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Layers</a:t>
            </a:r>
          </a:p>
        </p:txBody>
      </p:sp>
      <p:pic>
        <p:nvPicPr>
          <p:cNvPr id="29" name="Picture 6" descr="Image result for shipping manifest icon">
            <a:extLst>
              <a:ext uri="{FF2B5EF4-FFF2-40B4-BE49-F238E27FC236}">
                <a16:creationId xmlns:a16="http://schemas.microsoft.com/office/drawing/2014/main" id="{FF7A965B-2CCA-4A94-8417-7BD1782F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284" y="1939753"/>
            <a:ext cx="269790" cy="3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0911AE7-6E66-4AB4-A164-2EA080AC3472}"/>
              </a:ext>
            </a:extLst>
          </p:cNvPr>
          <p:cNvGrpSpPr/>
          <p:nvPr/>
        </p:nvGrpSpPr>
        <p:grpSpPr>
          <a:xfrm>
            <a:off x="9435177" y="3538110"/>
            <a:ext cx="2493898" cy="677910"/>
            <a:chOff x="7679961" y="3843275"/>
            <a:chExt cx="2493933" cy="67791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296210-37B3-42A7-8126-F03212673199}"/>
                </a:ext>
              </a:extLst>
            </p:cNvPr>
            <p:cNvSpPr/>
            <p:nvPr/>
          </p:nvSpPr>
          <p:spPr>
            <a:xfrm>
              <a:off x="7679962" y="3843275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cf4ecb49238476635f551fe11987ae4c3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66DE90-8F6B-46A9-A012-2F3B3456BDB0}"/>
                </a:ext>
              </a:extLst>
            </p:cNvPr>
            <p:cNvSpPr/>
            <p:nvPr/>
          </p:nvSpPr>
          <p:spPr>
            <a:xfrm>
              <a:off x="7679962" y="4069248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e41864ee12411ff073f0a58417cf7e160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91576D-376A-4ECB-90BA-9CEA001BA17E}"/>
                </a:ext>
              </a:extLst>
            </p:cNvPr>
            <p:cNvSpPr/>
            <p:nvPr/>
          </p:nvSpPr>
          <p:spPr>
            <a:xfrm>
              <a:off x="7679961" y="4295221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85bef57c324acc96f7067488d35b7e3c1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E683FCE-B9A1-42C4-AC6E-D657714B02C7}"/>
              </a:ext>
            </a:extLst>
          </p:cNvPr>
          <p:cNvSpPr/>
          <p:nvPr/>
        </p:nvSpPr>
        <p:spPr>
          <a:xfrm>
            <a:off x="9419171" y="2509702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Wordpress-chart:5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953F3-C3AF-40D4-8B1E-1B4FEC5AADCE}"/>
              </a:ext>
            </a:extLst>
          </p:cNvPr>
          <p:cNvSpPr/>
          <p:nvPr/>
        </p:nvSpPr>
        <p:spPr>
          <a:xfrm>
            <a:off x="9419171" y="2732969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hpctest:1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88CFFE-5A92-44B8-B646-14D17E0F11F9}"/>
              </a:ext>
            </a:extLst>
          </p:cNvPr>
          <p:cNvSpPr/>
          <p:nvPr/>
        </p:nvSpPr>
        <p:spPr>
          <a:xfrm>
            <a:off x="9419171" y="2286436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ST API">
            <a:extLst>
              <a:ext uri="{FF2B5EF4-FFF2-40B4-BE49-F238E27FC236}">
                <a16:creationId xmlns:a16="http://schemas.microsoft.com/office/drawing/2014/main" id="{831B8BAD-DB7E-442B-B2AC-D6CB5D901C27}"/>
              </a:ext>
            </a:extLst>
          </p:cNvPr>
          <p:cNvSpPr/>
          <p:nvPr/>
        </p:nvSpPr>
        <p:spPr>
          <a:xfrm>
            <a:off x="8278380" y="107096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38" name="Authentication">
            <a:extLst>
              <a:ext uri="{FF2B5EF4-FFF2-40B4-BE49-F238E27FC236}">
                <a16:creationId xmlns:a16="http://schemas.microsoft.com/office/drawing/2014/main" id="{FBA531FA-4B9C-433C-9CA2-8BD38848660D}"/>
              </a:ext>
            </a:extLst>
          </p:cNvPr>
          <p:cNvGrpSpPr/>
          <p:nvPr/>
        </p:nvGrpSpPr>
        <p:grpSpPr>
          <a:xfrm>
            <a:off x="8942370" y="727453"/>
            <a:ext cx="857250" cy="739009"/>
            <a:chOff x="4314167" y="3606147"/>
            <a:chExt cx="857250" cy="739009"/>
          </a:xfrm>
        </p:grpSpPr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08F69534-DCF2-46C2-B69D-F18124506D21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0" name="Picture 2" descr="See the source image">
              <a:extLst>
                <a:ext uri="{FF2B5EF4-FFF2-40B4-BE49-F238E27FC236}">
                  <a16:creationId xmlns:a16="http://schemas.microsoft.com/office/drawing/2014/main" id="{BC8923A0-B57E-47D5-8B85-B601920772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Storage">
            <a:extLst>
              <a:ext uri="{FF2B5EF4-FFF2-40B4-BE49-F238E27FC236}">
                <a16:creationId xmlns:a16="http://schemas.microsoft.com/office/drawing/2014/main" id="{8DFCCFEA-BAEE-41BD-A33D-3E518F9E56BD}"/>
              </a:ext>
            </a:extLst>
          </p:cNvPr>
          <p:cNvGrpSpPr/>
          <p:nvPr/>
        </p:nvGrpSpPr>
        <p:grpSpPr>
          <a:xfrm>
            <a:off x="8289130" y="3075871"/>
            <a:ext cx="857250" cy="739009"/>
            <a:chOff x="3377802" y="4632193"/>
            <a:chExt cx="857250" cy="739009"/>
          </a:xfrm>
        </p:grpSpPr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815BA1F2-F0CD-4A63-B927-DE55CFA5870A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1113BD7-4A1E-426B-BFD7-38A85BAC3CB7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6F165A-DA64-401E-880A-BA08AE632913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See the source image">
                <a:extLst>
                  <a:ext uri="{FF2B5EF4-FFF2-40B4-BE49-F238E27FC236}">
                    <a16:creationId xmlns:a16="http://schemas.microsoft.com/office/drawing/2014/main" id="{F08B9828-0A2D-432B-8B88-7802339C77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6" name="Cache">
            <a:extLst>
              <a:ext uri="{FF2B5EF4-FFF2-40B4-BE49-F238E27FC236}">
                <a16:creationId xmlns:a16="http://schemas.microsoft.com/office/drawing/2014/main" id="{3FC18178-D6E2-4581-9207-5478A0B973DE}"/>
              </a:ext>
            </a:extLst>
          </p:cNvPr>
          <p:cNvGrpSpPr/>
          <p:nvPr/>
        </p:nvGrpSpPr>
        <p:grpSpPr>
          <a:xfrm>
            <a:off x="9605371" y="1085504"/>
            <a:ext cx="857250" cy="739009"/>
            <a:chOff x="8740377" y="4194722"/>
            <a:chExt cx="857250" cy="739009"/>
          </a:xfrm>
        </p:grpSpPr>
        <p:sp>
          <p:nvSpPr>
            <p:cNvPr id="47" name="REST API">
              <a:extLst>
                <a:ext uri="{FF2B5EF4-FFF2-40B4-BE49-F238E27FC236}">
                  <a16:creationId xmlns:a16="http://schemas.microsoft.com/office/drawing/2014/main" id="{A8B3955C-EB86-4F4B-9230-31F52B152F74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lowchart: Magnetic Disk 47">
              <a:extLst>
                <a:ext uri="{FF2B5EF4-FFF2-40B4-BE49-F238E27FC236}">
                  <a16:creationId xmlns:a16="http://schemas.microsoft.com/office/drawing/2014/main" id="{3D7BD673-BE41-4EFC-B883-96CE67A355CC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sp>
        <p:nvSpPr>
          <p:cNvPr id="57" name="Hexagon 56">
            <a:extLst>
              <a:ext uri="{FF2B5EF4-FFF2-40B4-BE49-F238E27FC236}">
                <a16:creationId xmlns:a16="http://schemas.microsoft.com/office/drawing/2014/main" id="{1AC3AF91-9AEB-40BF-98C1-F0A850A2A728}"/>
              </a:ext>
            </a:extLst>
          </p:cNvPr>
          <p:cNvSpPr/>
          <p:nvPr/>
        </p:nvSpPr>
        <p:spPr>
          <a:xfrm>
            <a:off x="1028700" y="2959484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58" name="Picture 2" descr="See the source image">
            <a:extLst>
              <a:ext uri="{FF2B5EF4-FFF2-40B4-BE49-F238E27FC236}">
                <a16:creationId xmlns:a16="http://schemas.microsoft.com/office/drawing/2014/main" id="{DA6E6779-3F38-4E06-B5CE-FE2671C5A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752594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onfig">
            <a:extLst>
              <a:ext uri="{FF2B5EF4-FFF2-40B4-BE49-F238E27FC236}">
                <a16:creationId xmlns:a16="http://schemas.microsoft.com/office/drawing/2014/main" id="{E292A039-A113-4D89-AC3B-FC83ED76196D}"/>
              </a:ext>
            </a:extLst>
          </p:cNvPr>
          <p:cNvSpPr/>
          <p:nvPr/>
        </p:nvSpPr>
        <p:spPr>
          <a:xfrm>
            <a:off x="2352675" y="3649225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60" name="Layers []">
            <a:extLst>
              <a:ext uri="{FF2B5EF4-FFF2-40B4-BE49-F238E27FC236}">
                <a16:creationId xmlns:a16="http://schemas.microsoft.com/office/drawing/2014/main" id="{61717086-0221-427D-AA64-CF4EFD4A45C2}"/>
              </a:ext>
            </a:extLst>
          </p:cNvPr>
          <p:cNvSpPr/>
          <p:nvPr/>
        </p:nvSpPr>
        <p:spPr>
          <a:xfrm>
            <a:off x="2352675" y="4108014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Layers[]</a:t>
            </a:r>
          </a:p>
        </p:txBody>
      </p:sp>
      <p:sp>
        <p:nvSpPr>
          <p:cNvPr id="61" name="Layers - Blob Storage">
            <a:extLst>
              <a:ext uri="{FF2B5EF4-FFF2-40B4-BE49-F238E27FC236}">
                <a16:creationId xmlns:a16="http://schemas.microsoft.com/office/drawing/2014/main" id="{0AEAF276-5CA7-4764-BC4B-10E8FC2D1E5C}"/>
              </a:ext>
            </a:extLst>
          </p:cNvPr>
          <p:cNvSpPr/>
          <p:nvPr/>
        </p:nvSpPr>
        <p:spPr>
          <a:xfrm>
            <a:off x="2076449" y="4834759"/>
            <a:ext cx="4019551" cy="192404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Layers – Blob Storage</a:t>
            </a:r>
          </a:p>
        </p:txBody>
      </p:sp>
      <p:sp>
        <p:nvSpPr>
          <p:cNvPr id="62" name="LayerA">
            <a:extLst>
              <a:ext uri="{FF2B5EF4-FFF2-40B4-BE49-F238E27FC236}">
                <a16:creationId xmlns:a16="http://schemas.microsoft.com/office/drawing/2014/main" id="{5C7E18F0-3F4A-45DB-ADF8-667D3A504D53}"/>
              </a:ext>
            </a:extLst>
          </p:cNvPr>
          <p:cNvSpPr/>
          <p:nvPr/>
        </p:nvSpPr>
        <p:spPr>
          <a:xfrm>
            <a:off x="2176462" y="5440365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A</a:t>
            </a:r>
          </a:p>
        </p:txBody>
      </p:sp>
      <p:sp>
        <p:nvSpPr>
          <p:cNvPr id="63" name="LayberB">
            <a:extLst>
              <a:ext uri="{FF2B5EF4-FFF2-40B4-BE49-F238E27FC236}">
                <a16:creationId xmlns:a16="http://schemas.microsoft.com/office/drawing/2014/main" id="{C46B5BEE-EF4B-4962-B095-9F775E6713F4}"/>
              </a:ext>
            </a:extLst>
          </p:cNvPr>
          <p:cNvSpPr/>
          <p:nvPr/>
        </p:nvSpPr>
        <p:spPr>
          <a:xfrm>
            <a:off x="2176462" y="5863432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B</a:t>
            </a:r>
          </a:p>
        </p:txBody>
      </p:sp>
      <p:sp>
        <p:nvSpPr>
          <p:cNvPr id="64" name="Layer...">
            <a:extLst>
              <a:ext uri="{FF2B5EF4-FFF2-40B4-BE49-F238E27FC236}">
                <a16:creationId xmlns:a16="http://schemas.microsoft.com/office/drawing/2014/main" id="{3E98968B-9CF1-4A11-9AC9-43F391A1A744}"/>
              </a:ext>
            </a:extLst>
          </p:cNvPr>
          <p:cNvSpPr/>
          <p:nvPr/>
        </p:nvSpPr>
        <p:spPr>
          <a:xfrm>
            <a:off x="2176462" y="6286499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A9592-3CB5-4D23-8A02-079EFD7B6759}"/>
              </a:ext>
            </a:extLst>
          </p:cNvPr>
          <p:cNvSpPr/>
          <p:nvPr/>
        </p:nvSpPr>
        <p:spPr>
          <a:xfrm>
            <a:off x="3048000" y="-797412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0DD2D8-FB00-450A-9593-FB3CF503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cker pull">
            <a:extLst>
              <a:ext uri="{FF2B5EF4-FFF2-40B4-BE49-F238E27FC236}">
                <a16:creationId xmlns:a16="http://schemas.microsoft.com/office/drawing/2014/main" id="{5684CF72-9A36-4158-BEBE-E1A7E6F47D20}"/>
              </a:ext>
            </a:extLst>
          </p:cNvPr>
          <p:cNvSpPr/>
          <p:nvPr/>
        </p:nvSpPr>
        <p:spPr>
          <a:xfrm>
            <a:off x="395754" y="5657286"/>
            <a:ext cx="5813737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docker run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demo42.azurecr.io/charts/wordpress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:5.7</a:t>
            </a:r>
          </a:p>
        </p:txBody>
      </p:sp>
      <p:sp>
        <p:nvSpPr>
          <p:cNvPr id="11" name="helm update">
            <a:extLst>
              <a:ext uri="{FF2B5EF4-FFF2-40B4-BE49-F238E27FC236}">
                <a16:creationId xmlns:a16="http://schemas.microsoft.com/office/drawing/2014/main" id="{904507AF-216B-4F09-8B3F-03E3B628ADBE}"/>
              </a:ext>
            </a:extLst>
          </p:cNvPr>
          <p:cNvSpPr/>
          <p:nvPr/>
        </p:nvSpPr>
        <p:spPr>
          <a:xfrm>
            <a:off x="395753" y="5657286"/>
            <a:ext cx="5813738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helm update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demo42.azurecr.io/charts/wordpress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:5.7</a:t>
            </a:r>
          </a:p>
        </p:txBody>
      </p:sp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6136387C-F6B3-4300-A7A6-C6CC5917B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351" y="4771877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4F696-3B51-4424-A6D2-FE7F7F01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Artifact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C059-EF54-4CD6-9AFF-D72699F3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Registries shall know the type they store</a:t>
            </a:r>
          </a:p>
          <a:p>
            <a:r>
              <a:rPr lang="en-US" dirty="0"/>
              <a:t>Vulnerability scanning products must know what they’re scanning</a:t>
            </a:r>
          </a:p>
          <a:p>
            <a:r>
              <a:rPr lang="en-US" dirty="0"/>
              <a:t>Registries may provide options, based on the type</a:t>
            </a:r>
          </a:p>
          <a:p>
            <a:r>
              <a:rPr lang="en-US" dirty="0"/>
              <a:t>Client tooling must know what they’re pulling – so they don’t fail</a:t>
            </a:r>
          </a:p>
          <a:p>
            <a:endParaRPr lang="en-US" dirty="0"/>
          </a:p>
        </p:txBody>
      </p:sp>
      <p:pic>
        <p:nvPicPr>
          <p:cNvPr id="4" name="Picture 4" descr="See the source image">
            <a:extLst>
              <a:ext uri="{FF2B5EF4-FFF2-40B4-BE49-F238E27FC236}">
                <a16:creationId xmlns:a16="http://schemas.microsoft.com/office/drawing/2014/main" id="{DB22A7C2-4BB0-4D81-837B-BF7E05C28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" y="4746906"/>
            <a:ext cx="1190625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lated image">
            <a:extLst>
              <a:ext uri="{FF2B5EF4-FFF2-40B4-BE49-F238E27FC236}">
                <a16:creationId xmlns:a16="http://schemas.microsoft.com/office/drawing/2014/main" id="{0FB17B4C-69DF-4990-9EA0-3B572406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159" y="4771877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9526AF-BEEB-4179-B5EF-DE69DA09D295}"/>
              </a:ext>
            </a:extLst>
          </p:cNvPr>
          <p:cNvSpPr/>
          <p:nvPr/>
        </p:nvSpPr>
        <p:spPr>
          <a:xfrm>
            <a:off x="9879105" y="4230587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F322719-B8F7-49C5-81B3-6662662A0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2737" y="3960033"/>
            <a:ext cx="769545" cy="7695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A04EF02-AB51-474C-A6DB-4DF0BACDB0C6}"/>
              </a:ext>
            </a:extLst>
          </p:cNvPr>
          <p:cNvSpPr/>
          <p:nvPr/>
        </p:nvSpPr>
        <p:spPr>
          <a:xfrm>
            <a:off x="9247675" y="4681914"/>
            <a:ext cx="2780087" cy="97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" name="REST API">
            <a:extLst>
              <a:ext uri="{FF2B5EF4-FFF2-40B4-BE49-F238E27FC236}">
                <a16:creationId xmlns:a16="http://schemas.microsoft.com/office/drawing/2014/main" id="{92187EB6-8C9E-47D9-9120-6540AB865055}"/>
              </a:ext>
            </a:extLst>
          </p:cNvPr>
          <p:cNvSpPr/>
          <p:nvPr/>
        </p:nvSpPr>
        <p:spPr>
          <a:xfrm>
            <a:off x="8709107" y="4792297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6D744C2D-1179-4348-BE5F-15840C00F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95" y="4681914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12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-0.71523 -0.0101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8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1523 -0.01019 L -0.71523 -0.00996 C -0.71146 -0.00533 -0.70859 -0.00579 -0.70859 0.0037 C -0.70859 0.00995 -0.71002 0.01157 -0.71159 0.01643 C -0.71263 0.01944 -0.71458 0.02569 -0.71458 0.02615 C -0.71432 0.02731 -0.71445 0.02916 -0.7138 0.03032 C -0.71315 0.03194 -0.71185 0.0324 -0.71094 0.03356 C -0.7069 0.03842 -0.71055 0.03541 -0.7056 0.03842 C -0.70521 0.03935 -0.70469 0.04074 -0.70417 0.04143 C -0.70312 0.04259 -0.70221 0.04351 -0.70117 0.04444 C -0.69752 0.04791 -0.69792 0.04722 -0.6944 0.04907 C -0.69362 0.05046 -0.6931 0.05162 -0.69219 0.05231 C -0.68568 0.05671 -0.68932 0.05046 -0.6862 0.05694 C -0.68646 0.05949 -0.68789 0.07199 -0.68841 0.07268 L -0.69062 0.07592 C -0.69101 0.07847 -0.69101 0.08101 -0.6914 0.08356 C -0.69154 0.08541 -0.69219 0.0868 -0.69219 0.08842 C -0.69219 0.09282 -0.69101 0.09907 -0.68984 0.10254 C -0.68919 0.10439 -0.68841 0.10578 -0.68763 0.10717 C -0.68737 0.10949 -0.68724 0.11157 -0.68698 0.11365 C -0.68659 0.1155 -0.68542 0.11643 -0.68542 0.11828 C -0.68515 0.12407 -0.68594 0.12986 -0.6862 0.13564 C -0.68568 0.13819 -0.68555 0.1412 -0.68463 0.14328 C -0.68255 0.14837 -0.6793 0.14884 -0.67643 0.14976 C -0.67396 0.15023 -0.67135 0.15069 -0.66888 0.15115 C -0.66823 0.15185 -0.66654 0.15115 -0.66667 0.15277 C -0.66693 0.15601 -0.66862 0.1581 -0.66966 0.16064 C -0.67135 0.16458 -0.67318 0.16782 -0.67487 0.17175 L -0.67708 0.17638 C -0.67864 0.18796 -0.67877 0.18773 -0.67943 0.19837 C -0.68047 0.21388 -0.67943 0.20625 -0.68086 0.2155 C -0.68177 0.23009 -0.68281 0.24097 -0.68086 0.25648 C -0.68073 0.25879 -0.6789 0.25856 -0.67786 0.25949 C -0.67682 0.26087 -0.67318 0.2662 -0.67279 0.26759 C -0.672 0.26875 -0.67161 0.2706 -0.67109 0.27222 C -0.67083 0.27361 -0.67083 0.27546 -0.67044 0.27662 C -0.67005 0.278 -0.66901 0.27847 -0.66888 0.28009 C -0.66836 0.28518 -0.66862 0.2905 -0.66823 0.2956 C -0.6681 0.29722 -0.66771 0.29884 -0.66745 0.30023 C -0.66667 0.3118 -0.66667 0.30763 -0.66667 0.31319 " pathEditMode="relative" rAng="0" ptsTypes="AAAAAAAAAAAAAAAAAAAAAAAAAAAAAAAAAAAAAA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74336 -0.0127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74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F85B19C-F3B3-44C9-A9D5-E344C7516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805" y="732669"/>
            <a:ext cx="6885714" cy="390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7100E9-1F73-4C7E-AC9B-5FF7783C6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68" y="732669"/>
            <a:ext cx="6885714" cy="390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D93111-82F9-4E31-B67F-9E6384A54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123031"/>
            <a:ext cx="10282219" cy="390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C8CF30-AC8B-4AA5-8ACC-FF7689ACC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757" y="1561126"/>
            <a:ext cx="8104762" cy="425714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698691F-DB31-4966-8A3D-904BA57C1DEB}"/>
              </a:ext>
            </a:extLst>
          </p:cNvPr>
          <p:cNvSpPr/>
          <p:nvPr/>
        </p:nvSpPr>
        <p:spPr bwMode="auto">
          <a:xfrm>
            <a:off x="5438155" y="681037"/>
            <a:ext cx="2818284" cy="597351"/>
          </a:xfrm>
          <a:prstGeom prst="wedgeRectCallout">
            <a:avLst>
              <a:gd name="adj1" fmla="val -60037"/>
              <a:gd name="adj2" fmla="val 10771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repo/</a:t>
            </a:r>
            <a:r>
              <a: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image:tag</a:t>
            </a: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EC00754-FD53-4C91-B9DA-B76049C0F911}"/>
              </a:ext>
            </a:extLst>
          </p:cNvPr>
          <p:cNvSpPr/>
          <p:nvPr/>
        </p:nvSpPr>
        <p:spPr bwMode="auto">
          <a:xfrm>
            <a:off x="1729036" y="691793"/>
            <a:ext cx="2818284" cy="597351"/>
          </a:xfrm>
          <a:prstGeom prst="wedgeRectCallout">
            <a:avLst>
              <a:gd name="adj1" fmla="val -138"/>
              <a:gd name="adj2" fmla="val 12341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Type: Helm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C4BDC66-F7FD-4E50-8BFC-257EF80C8C3B}"/>
              </a:ext>
            </a:extLst>
          </p:cNvPr>
          <p:cNvSpPr/>
          <p:nvPr/>
        </p:nvSpPr>
        <p:spPr bwMode="auto">
          <a:xfrm>
            <a:off x="5804040" y="4001294"/>
            <a:ext cx="4457560" cy="597351"/>
          </a:xfrm>
          <a:prstGeom prst="wedgeRectCallout">
            <a:avLst>
              <a:gd name="adj1" fmla="val -37852"/>
              <a:gd name="adj2" fmla="val 11817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How a registry knows it’s type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752552-30AE-4BAB-9D77-9AB04E65E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00" y="1513280"/>
            <a:ext cx="2123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Differentiating Artifact Types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BDA57A-71B6-496C-A1E9-24DF3E87F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374"/>
            <a:ext cx="7229475" cy="87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manifest.config.mediaType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/>
              <a:t>Defines the Artifact Type</a:t>
            </a:r>
          </a:p>
        </p:txBody>
      </p:sp>
      <p:pic>
        <p:nvPicPr>
          <p:cNvPr id="91" name="Picture 4" descr="https://i1.wp.com/buildazure.com/wp-content/uploads/2017/09/Azure.png?resize=519%2C387&amp;ssl=1">
            <a:extLst>
              <a:ext uri="{FF2B5EF4-FFF2-40B4-BE49-F238E27FC236}">
                <a16:creationId xmlns:a16="http://schemas.microsoft.com/office/drawing/2014/main" id="{2879640E-7290-4220-A650-4D1251BA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8" y="5794921"/>
            <a:ext cx="385062" cy="28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3B11E38-63C5-4E1C-BECA-415E2D8FDA13}"/>
              </a:ext>
            </a:extLst>
          </p:cNvPr>
          <p:cNvSpPr/>
          <p:nvPr/>
        </p:nvSpPr>
        <p:spPr>
          <a:xfrm>
            <a:off x="9276077" y="609600"/>
            <a:ext cx="2780087" cy="13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B4C70F-A63A-41A1-BED5-32A55FA07961}"/>
              </a:ext>
            </a:extLst>
          </p:cNvPr>
          <p:cNvSpPr/>
          <p:nvPr/>
        </p:nvSpPr>
        <p:spPr>
          <a:xfrm>
            <a:off x="9346702" y="193005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83EA9389-69BF-4086-811E-AEB24A3F3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0334" y="-77549"/>
            <a:ext cx="769545" cy="76954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7B95207-C0F9-418F-B73E-76355FD8CDDE}"/>
              </a:ext>
            </a:extLst>
          </p:cNvPr>
          <p:cNvSpPr/>
          <p:nvPr/>
        </p:nvSpPr>
        <p:spPr>
          <a:xfrm>
            <a:off x="9276077" y="1903518"/>
            <a:ext cx="2780087" cy="121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sz="1400" dirty="0">
                <a:solidFill>
                  <a:srgbClr val="FFFFFF"/>
                </a:solidFill>
                <a:latin typeface="Segoe UI"/>
              </a:rPr>
              <a:t>Manifests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F1B884-5113-4119-AF5B-6382DE0ADE87}"/>
              </a:ext>
            </a:extLst>
          </p:cNvPr>
          <p:cNvSpPr/>
          <p:nvPr/>
        </p:nvSpPr>
        <p:spPr bwMode="auto">
          <a:xfrm>
            <a:off x="8506531" y="609599"/>
            <a:ext cx="769545" cy="428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1C3341-FFAE-43ED-BE60-EA35795FF826}"/>
              </a:ext>
            </a:extLst>
          </p:cNvPr>
          <p:cNvSpPr/>
          <p:nvPr/>
        </p:nvSpPr>
        <p:spPr>
          <a:xfrm>
            <a:off x="9276077" y="3091577"/>
            <a:ext cx="2780087" cy="180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Layers</a:t>
            </a:r>
          </a:p>
        </p:txBody>
      </p:sp>
      <p:pic>
        <p:nvPicPr>
          <p:cNvPr id="29" name="Picture 6" descr="Image result for shipping manifest icon">
            <a:extLst>
              <a:ext uri="{FF2B5EF4-FFF2-40B4-BE49-F238E27FC236}">
                <a16:creationId xmlns:a16="http://schemas.microsoft.com/office/drawing/2014/main" id="{FF7A965B-2CCA-4A94-8417-7BD1782F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284" y="1939753"/>
            <a:ext cx="269790" cy="3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0911AE7-6E66-4AB4-A164-2EA080AC3472}"/>
              </a:ext>
            </a:extLst>
          </p:cNvPr>
          <p:cNvGrpSpPr/>
          <p:nvPr/>
        </p:nvGrpSpPr>
        <p:grpSpPr>
          <a:xfrm>
            <a:off x="9435177" y="3538110"/>
            <a:ext cx="2493898" cy="677910"/>
            <a:chOff x="7679961" y="3843275"/>
            <a:chExt cx="2493933" cy="67791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296210-37B3-42A7-8126-F03212673199}"/>
                </a:ext>
              </a:extLst>
            </p:cNvPr>
            <p:cNvSpPr/>
            <p:nvPr/>
          </p:nvSpPr>
          <p:spPr>
            <a:xfrm>
              <a:off x="7679962" y="3843275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cf4ecb49238476635f551fe11987ae4c3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66DE90-8F6B-46A9-A012-2F3B3456BDB0}"/>
                </a:ext>
              </a:extLst>
            </p:cNvPr>
            <p:cNvSpPr/>
            <p:nvPr/>
          </p:nvSpPr>
          <p:spPr>
            <a:xfrm>
              <a:off x="7679962" y="4069248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e41864ee12411ff073f0a58417cf7e160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91576D-376A-4ECB-90BA-9CEA001BA17E}"/>
                </a:ext>
              </a:extLst>
            </p:cNvPr>
            <p:cNvSpPr/>
            <p:nvPr/>
          </p:nvSpPr>
          <p:spPr>
            <a:xfrm>
              <a:off x="7679961" y="4295221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85bef57c324acc96f7067488d35b7e3c1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E683FCE-B9A1-42C4-AC6E-D657714B02C7}"/>
              </a:ext>
            </a:extLst>
          </p:cNvPr>
          <p:cNvSpPr/>
          <p:nvPr/>
        </p:nvSpPr>
        <p:spPr>
          <a:xfrm>
            <a:off x="9419171" y="2509702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Wordpress-chart:5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953F3-C3AF-40D4-8B1E-1B4FEC5AADCE}"/>
              </a:ext>
            </a:extLst>
          </p:cNvPr>
          <p:cNvSpPr/>
          <p:nvPr/>
        </p:nvSpPr>
        <p:spPr>
          <a:xfrm>
            <a:off x="9419171" y="2732969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hpctest:1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88CFFE-5A92-44B8-B646-14D17E0F11F9}"/>
              </a:ext>
            </a:extLst>
          </p:cNvPr>
          <p:cNvSpPr/>
          <p:nvPr/>
        </p:nvSpPr>
        <p:spPr>
          <a:xfrm>
            <a:off x="9419171" y="2286436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hello-world:latest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ST API">
            <a:extLst>
              <a:ext uri="{FF2B5EF4-FFF2-40B4-BE49-F238E27FC236}">
                <a16:creationId xmlns:a16="http://schemas.microsoft.com/office/drawing/2014/main" id="{831B8BAD-DB7E-442B-B2AC-D6CB5D901C27}"/>
              </a:ext>
            </a:extLst>
          </p:cNvPr>
          <p:cNvSpPr/>
          <p:nvPr/>
        </p:nvSpPr>
        <p:spPr>
          <a:xfrm>
            <a:off x="8278380" y="107096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41" name="Storage">
            <a:extLst>
              <a:ext uri="{FF2B5EF4-FFF2-40B4-BE49-F238E27FC236}">
                <a16:creationId xmlns:a16="http://schemas.microsoft.com/office/drawing/2014/main" id="{8DFCCFEA-BAEE-41BD-A33D-3E518F9E56BD}"/>
              </a:ext>
            </a:extLst>
          </p:cNvPr>
          <p:cNvGrpSpPr/>
          <p:nvPr/>
        </p:nvGrpSpPr>
        <p:grpSpPr>
          <a:xfrm>
            <a:off x="8289130" y="3075871"/>
            <a:ext cx="857250" cy="739009"/>
            <a:chOff x="3377802" y="4632193"/>
            <a:chExt cx="857250" cy="739009"/>
          </a:xfrm>
        </p:grpSpPr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815BA1F2-F0CD-4A63-B927-DE55CFA5870A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1113BD7-4A1E-426B-BFD7-38A85BAC3CB7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6F165A-DA64-401E-880A-BA08AE632913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See the source image">
                <a:extLst>
                  <a:ext uri="{FF2B5EF4-FFF2-40B4-BE49-F238E27FC236}">
                    <a16:creationId xmlns:a16="http://schemas.microsoft.com/office/drawing/2014/main" id="{F08B9828-0A2D-432B-8B88-7802339C77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6" name="Image Manifest">
            <a:extLst>
              <a:ext uri="{FF2B5EF4-FFF2-40B4-BE49-F238E27FC236}">
                <a16:creationId xmlns:a16="http://schemas.microsoft.com/office/drawing/2014/main" id="{A2354B15-E893-4993-9003-D3DA95FF644D}"/>
              </a:ext>
            </a:extLst>
          </p:cNvPr>
          <p:cNvSpPr/>
          <p:nvPr/>
        </p:nvSpPr>
        <p:spPr>
          <a:xfrm>
            <a:off x="2076450" y="2959484"/>
            <a:ext cx="2714625" cy="1828800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Manifest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1AC3AF91-9AEB-40BF-98C1-F0A850A2A728}"/>
              </a:ext>
            </a:extLst>
          </p:cNvPr>
          <p:cNvSpPr/>
          <p:nvPr/>
        </p:nvSpPr>
        <p:spPr>
          <a:xfrm>
            <a:off x="1028700" y="2959484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58" name="Picture 2" descr="See the source image">
            <a:extLst>
              <a:ext uri="{FF2B5EF4-FFF2-40B4-BE49-F238E27FC236}">
                <a16:creationId xmlns:a16="http://schemas.microsoft.com/office/drawing/2014/main" id="{DA6E6779-3F38-4E06-B5CE-FE2671C5A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752594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onfig">
            <a:extLst>
              <a:ext uri="{FF2B5EF4-FFF2-40B4-BE49-F238E27FC236}">
                <a16:creationId xmlns:a16="http://schemas.microsoft.com/office/drawing/2014/main" id="{E292A039-A113-4D89-AC3B-FC83ED76196D}"/>
              </a:ext>
            </a:extLst>
          </p:cNvPr>
          <p:cNvSpPr/>
          <p:nvPr/>
        </p:nvSpPr>
        <p:spPr>
          <a:xfrm>
            <a:off x="2352675" y="3649225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60" name="Layers []">
            <a:extLst>
              <a:ext uri="{FF2B5EF4-FFF2-40B4-BE49-F238E27FC236}">
                <a16:creationId xmlns:a16="http://schemas.microsoft.com/office/drawing/2014/main" id="{61717086-0221-427D-AA64-CF4EFD4A45C2}"/>
              </a:ext>
            </a:extLst>
          </p:cNvPr>
          <p:cNvSpPr/>
          <p:nvPr/>
        </p:nvSpPr>
        <p:spPr>
          <a:xfrm>
            <a:off x="2352675" y="4108014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Layers[]</a:t>
            </a:r>
          </a:p>
        </p:txBody>
      </p:sp>
      <p:sp>
        <p:nvSpPr>
          <p:cNvPr id="61" name="Layers - Blob Storage">
            <a:extLst>
              <a:ext uri="{FF2B5EF4-FFF2-40B4-BE49-F238E27FC236}">
                <a16:creationId xmlns:a16="http://schemas.microsoft.com/office/drawing/2014/main" id="{0AEAF276-5CA7-4764-BC4B-10E8FC2D1E5C}"/>
              </a:ext>
            </a:extLst>
          </p:cNvPr>
          <p:cNvSpPr/>
          <p:nvPr/>
        </p:nvSpPr>
        <p:spPr>
          <a:xfrm>
            <a:off x="2076449" y="4834759"/>
            <a:ext cx="4019551" cy="192404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Layers – Blob Storage</a:t>
            </a:r>
          </a:p>
        </p:txBody>
      </p:sp>
      <p:sp>
        <p:nvSpPr>
          <p:cNvPr id="62" name="LayerA">
            <a:extLst>
              <a:ext uri="{FF2B5EF4-FFF2-40B4-BE49-F238E27FC236}">
                <a16:creationId xmlns:a16="http://schemas.microsoft.com/office/drawing/2014/main" id="{5C7E18F0-3F4A-45DB-ADF8-667D3A504D53}"/>
              </a:ext>
            </a:extLst>
          </p:cNvPr>
          <p:cNvSpPr/>
          <p:nvPr/>
        </p:nvSpPr>
        <p:spPr>
          <a:xfrm>
            <a:off x="2176462" y="5440365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CCEA"/>
                </a:solidFill>
              </a:rPr>
              <a:t>Layer A</a:t>
            </a:r>
          </a:p>
        </p:txBody>
      </p:sp>
      <p:sp>
        <p:nvSpPr>
          <p:cNvPr id="63" name="LayberB">
            <a:extLst>
              <a:ext uri="{FF2B5EF4-FFF2-40B4-BE49-F238E27FC236}">
                <a16:creationId xmlns:a16="http://schemas.microsoft.com/office/drawing/2014/main" id="{C46B5BEE-EF4B-4962-B095-9F775E6713F4}"/>
              </a:ext>
            </a:extLst>
          </p:cNvPr>
          <p:cNvSpPr/>
          <p:nvPr/>
        </p:nvSpPr>
        <p:spPr>
          <a:xfrm>
            <a:off x="2176462" y="5863432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CCEA"/>
                </a:solidFill>
              </a:rPr>
              <a:t>Layer B</a:t>
            </a:r>
          </a:p>
        </p:txBody>
      </p:sp>
      <p:sp>
        <p:nvSpPr>
          <p:cNvPr id="64" name="Layer...">
            <a:extLst>
              <a:ext uri="{FF2B5EF4-FFF2-40B4-BE49-F238E27FC236}">
                <a16:creationId xmlns:a16="http://schemas.microsoft.com/office/drawing/2014/main" id="{3E98968B-9CF1-4A11-9AC9-43F391A1A744}"/>
              </a:ext>
            </a:extLst>
          </p:cNvPr>
          <p:cNvSpPr/>
          <p:nvPr/>
        </p:nvSpPr>
        <p:spPr>
          <a:xfrm>
            <a:off x="2176462" y="6286499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CCEA"/>
                </a:solidFill>
              </a:rPr>
              <a:t>Layer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A9592-3CB5-4D23-8A02-079EFD7B6759}"/>
              </a:ext>
            </a:extLst>
          </p:cNvPr>
          <p:cNvSpPr/>
          <p:nvPr/>
        </p:nvSpPr>
        <p:spPr>
          <a:xfrm>
            <a:off x="3048000" y="-797412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7" name="Rectangle: Single Corner Snipped 66">
            <a:extLst>
              <a:ext uri="{FF2B5EF4-FFF2-40B4-BE49-F238E27FC236}">
                <a16:creationId xmlns:a16="http://schemas.microsoft.com/office/drawing/2014/main" id="{81677035-BB1D-4E6F-BDF7-F0D5504E4E74}"/>
              </a:ext>
            </a:extLst>
          </p:cNvPr>
          <p:cNvSpPr/>
          <p:nvPr/>
        </p:nvSpPr>
        <p:spPr>
          <a:xfrm>
            <a:off x="2076448" y="2633664"/>
            <a:ext cx="7029035" cy="4224336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"sha256:bd698aa18aa02a2f083292b9448130a3afaa9a3e5fba24fc0aef7845c336b8ad"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"sha256:9a1a13172ed974323f7c35153e8b23b8fa1c85355b6b26cc3127e640e45ef0aa"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226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"sha256:5094d5d656a95c6aa92f5f2adc56a794564b1e340bc4065db2947d7ce0c1a394"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1975F8-CFF1-4712-9A41-552AEBFCE5C9}"/>
              </a:ext>
            </a:extLst>
          </p:cNvPr>
          <p:cNvSpPr/>
          <p:nvPr/>
        </p:nvSpPr>
        <p:spPr>
          <a:xfrm>
            <a:off x="2428875" y="4061554"/>
            <a:ext cx="5562600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4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9" grpId="0" animBg="1"/>
      <p:bldP spid="67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Ingularity">
            <a:extLst>
              <a:ext uri="{FF2B5EF4-FFF2-40B4-BE49-F238E27FC236}">
                <a16:creationId xmlns:a16="http://schemas.microsoft.com/office/drawing/2014/main" id="{FF9BB375-0625-4486-8B9F-0206057D8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235" t="4842" r="4720" b="4024"/>
          <a:stretch/>
        </p:blipFill>
        <p:spPr>
          <a:xfrm>
            <a:off x="1633332" y="3352936"/>
            <a:ext cx="519780" cy="526067"/>
          </a:xfrm>
        </p:spPr>
      </p:pic>
      <p:pic>
        <p:nvPicPr>
          <p:cNvPr id="4100" name="Docker" descr="See the source image">
            <a:extLst>
              <a:ext uri="{FF2B5EF4-FFF2-40B4-BE49-F238E27FC236}">
                <a16:creationId xmlns:a16="http://schemas.microsoft.com/office/drawing/2014/main" id="{36033A41-2099-4BD8-8568-4B8040FCC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91" y="1535676"/>
            <a:ext cx="858885" cy="52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Helm" descr="Related image">
            <a:extLst>
              <a:ext uri="{FF2B5EF4-FFF2-40B4-BE49-F238E27FC236}">
                <a16:creationId xmlns:a16="http://schemas.microsoft.com/office/drawing/2014/main" id="{57F795AA-F204-487D-B2B8-2845C7AAF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974" y="2746511"/>
            <a:ext cx="526067" cy="52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OCI" descr="Image result for oci image logo">
            <a:extLst>
              <a:ext uri="{FF2B5EF4-FFF2-40B4-BE49-F238E27FC236}">
                <a16:creationId xmlns:a16="http://schemas.microsoft.com/office/drawing/2014/main" id="{3FF489BB-5614-477B-8472-3EBDAE0BA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50"/>
          <a:stretch/>
        </p:blipFill>
        <p:spPr bwMode="auto">
          <a:xfrm>
            <a:off x="1628647" y="2143417"/>
            <a:ext cx="524466" cy="51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OPA">
            <a:extLst>
              <a:ext uri="{FF2B5EF4-FFF2-40B4-BE49-F238E27FC236}">
                <a16:creationId xmlns:a16="http://schemas.microsoft.com/office/drawing/2014/main" id="{A2787795-9859-486D-B92A-8A39956D9B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65233" y="3923773"/>
            <a:ext cx="587879" cy="587879"/>
          </a:xfrm>
          <a:prstGeom prst="rect">
            <a:avLst/>
          </a:prstGeom>
        </p:spPr>
      </p:pic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A0D45976-23F3-49BE-9753-46CD73CCBB48}"/>
              </a:ext>
            </a:extLst>
          </p:cNvPr>
          <p:cNvSpPr/>
          <p:nvPr/>
        </p:nvSpPr>
        <p:spPr>
          <a:xfrm>
            <a:off x="2061954" y="4729835"/>
            <a:ext cx="7172534" cy="2128165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strike="sngStrike" dirty="0">
                <a:solidFill>
                  <a:srgbClr val="000000"/>
                </a:solidFill>
              </a:rPr>
              <a:t>Image</a:t>
            </a:r>
            <a:r>
              <a:rPr lang="en-US" sz="2800" b="1" dirty="0">
                <a:solidFill>
                  <a:srgbClr val="000000"/>
                </a:solidFill>
              </a:rPr>
              <a:t> Artifact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 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"sha256:bd698aa18aa02a2f083292b9448130a3afaa9a3e5fba24fc0aef7845c336b8ad"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960DD-E23B-4216-B90D-D5DE3A0A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Artifact Types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FA7EE-57E7-470A-95FD-7FED071E7E1F}"/>
              </a:ext>
            </a:extLst>
          </p:cNvPr>
          <p:cNvSpPr/>
          <p:nvPr/>
        </p:nvSpPr>
        <p:spPr>
          <a:xfrm>
            <a:off x="2257176" y="2227814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oci.image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440A00-19D5-458C-96BD-90E00BF3CB29}"/>
              </a:ext>
            </a:extLst>
          </p:cNvPr>
          <p:cNvSpPr/>
          <p:nvPr/>
        </p:nvSpPr>
        <p:spPr>
          <a:xfrm>
            <a:off x="2257176" y="1626069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docker.container.image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9F9E48-6936-438F-9A12-8D773349C6A9}"/>
              </a:ext>
            </a:extLst>
          </p:cNvPr>
          <p:cNvSpPr/>
          <p:nvPr/>
        </p:nvSpPr>
        <p:spPr>
          <a:xfrm>
            <a:off x="2257176" y="2829559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cncf.helm.chart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DAC7B2-242F-4A34-AF1E-124160533DC7}"/>
              </a:ext>
            </a:extLst>
          </p:cNvPr>
          <p:cNvSpPr/>
          <p:nvPr/>
        </p:nvSpPr>
        <p:spPr>
          <a:xfrm>
            <a:off x="2257176" y="3431304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sylabs.sif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dirty="0"/>
          </a:p>
        </p:txBody>
      </p:sp>
      <p:sp>
        <p:nvSpPr>
          <p:cNvPr id="4" name="mediaType-Docker">
            <a:extLst>
              <a:ext uri="{FF2B5EF4-FFF2-40B4-BE49-F238E27FC236}">
                <a16:creationId xmlns:a16="http://schemas.microsoft.com/office/drawing/2014/main" id="{97C96F1B-113F-43DE-81BA-141243F55613}"/>
              </a:ext>
            </a:extLst>
          </p:cNvPr>
          <p:cNvSpPr/>
          <p:nvPr/>
        </p:nvSpPr>
        <p:spPr>
          <a:xfrm>
            <a:off x="2444907" y="5971719"/>
            <a:ext cx="6261329" cy="215444"/>
          </a:xfrm>
          <a:prstGeom prst="rect">
            <a:avLst/>
          </a:prstGeom>
          <a:solidFill>
            <a:srgbClr val="F2F2F2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docker.container.image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/>
          </a:p>
        </p:txBody>
      </p:sp>
      <p:sp>
        <p:nvSpPr>
          <p:cNvPr id="16" name="mediaType-Helm">
            <a:extLst>
              <a:ext uri="{FF2B5EF4-FFF2-40B4-BE49-F238E27FC236}">
                <a16:creationId xmlns:a16="http://schemas.microsoft.com/office/drawing/2014/main" id="{A6CFF6A4-F72A-42A3-BB37-8564629289A0}"/>
              </a:ext>
            </a:extLst>
          </p:cNvPr>
          <p:cNvSpPr/>
          <p:nvPr/>
        </p:nvSpPr>
        <p:spPr>
          <a:xfrm>
            <a:off x="2444907" y="5971719"/>
            <a:ext cx="6261329" cy="215444"/>
          </a:xfrm>
          <a:prstGeom prst="rect">
            <a:avLst/>
          </a:prstGeom>
          <a:solidFill>
            <a:srgbClr val="F2F2F2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cncf.helm.chart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/>
          </a:p>
        </p:txBody>
      </p:sp>
      <p:sp>
        <p:nvSpPr>
          <p:cNvPr id="17" name="mediaType-Sylabs">
            <a:extLst>
              <a:ext uri="{FF2B5EF4-FFF2-40B4-BE49-F238E27FC236}">
                <a16:creationId xmlns:a16="http://schemas.microsoft.com/office/drawing/2014/main" id="{33CB8C3D-1B41-42D8-8E16-08EC4874D373}"/>
              </a:ext>
            </a:extLst>
          </p:cNvPr>
          <p:cNvSpPr/>
          <p:nvPr/>
        </p:nvSpPr>
        <p:spPr>
          <a:xfrm>
            <a:off x="2444907" y="5971719"/>
            <a:ext cx="5764399" cy="215444"/>
          </a:xfrm>
          <a:prstGeom prst="rect">
            <a:avLst/>
          </a:prstGeom>
          <a:solidFill>
            <a:srgbClr val="F2F2F2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sylabs.sif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/>
          </a:p>
        </p:txBody>
      </p:sp>
      <p:sp>
        <p:nvSpPr>
          <p:cNvPr id="20" name="mediaType-OPA">
            <a:extLst>
              <a:ext uri="{FF2B5EF4-FFF2-40B4-BE49-F238E27FC236}">
                <a16:creationId xmlns:a16="http://schemas.microsoft.com/office/drawing/2014/main" id="{BFB8E40B-1258-4B8E-82F2-4FA0C51D804F}"/>
              </a:ext>
            </a:extLst>
          </p:cNvPr>
          <p:cNvSpPr/>
          <p:nvPr/>
        </p:nvSpPr>
        <p:spPr>
          <a:xfrm>
            <a:off x="2444907" y="5971719"/>
            <a:ext cx="6758260" cy="215444"/>
          </a:xfrm>
          <a:prstGeom prst="rect">
            <a:avLst/>
          </a:prstGeom>
          <a:solidFill>
            <a:srgbClr val="F2F2F2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cncf.openpolicyagent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0ECCB2-593F-48A2-8695-CEBDBF3CE5D9}"/>
              </a:ext>
            </a:extLst>
          </p:cNvPr>
          <p:cNvSpPr/>
          <p:nvPr/>
        </p:nvSpPr>
        <p:spPr>
          <a:xfrm>
            <a:off x="2257176" y="4033047"/>
            <a:ext cx="6896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"application/vnd.cncf.openpolicyagent.config.v1+json"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4EA6A-E468-4219-BDBA-823E28E6AB8F}"/>
              </a:ext>
            </a:extLst>
          </p:cNvPr>
          <p:cNvSpPr/>
          <p:nvPr/>
        </p:nvSpPr>
        <p:spPr>
          <a:xfrm>
            <a:off x="2510155" y="5975981"/>
            <a:ext cx="6643461" cy="2111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7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8" grpId="0"/>
      <p:bldP spid="19" grpId="0"/>
      <p:bldP spid="4" grpId="0" animBg="1"/>
      <p:bldP spid="4" grpId="1" animBg="1"/>
      <p:bldP spid="16" grpId="0" animBg="1"/>
      <p:bldP spid="16" grpId="1" animBg="1"/>
      <p:bldP spid="17" grpId="0" animBg="1"/>
      <p:bldP spid="17" grpId="1" animBg="1"/>
      <p:bldP spid="20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CR Sprawl">
            <a:extLst>
              <a:ext uri="{FF2B5EF4-FFF2-40B4-BE49-F238E27FC236}">
                <a16:creationId xmlns:a16="http://schemas.microsoft.com/office/drawing/2014/main" id="{5E6FAA3B-B2EE-48E9-838F-216C5B4B60EA}"/>
              </a:ext>
            </a:extLst>
          </p:cNvPr>
          <p:cNvGrpSpPr/>
          <p:nvPr/>
        </p:nvGrpSpPr>
        <p:grpSpPr>
          <a:xfrm>
            <a:off x="6219467" y="4528291"/>
            <a:ext cx="5486400" cy="1640423"/>
            <a:chOff x="345232" y="4413102"/>
            <a:chExt cx="5303521" cy="1184815"/>
          </a:xfrm>
          <a:effectLst>
            <a:outerShdw blurRad="88900" dist="381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28" name="Rounded Rectangle 15">
              <a:extLst>
                <a:ext uri="{FF2B5EF4-FFF2-40B4-BE49-F238E27FC236}">
                  <a16:creationId xmlns:a16="http://schemas.microsoft.com/office/drawing/2014/main" id="{0EE20A96-8DC9-46D7-9856-5057A9514280}"/>
                </a:ext>
              </a:extLst>
            </p:cNvPr>
            <p:cNvSpPr/>
            <p:nvPr/>
          </p:nvSpPr>
          <p:spPr>
            <a:xfrm>
              <a:off x="345232" y="4413102"/>
              <a:ext cx="5303521" cy="1184814"/>
            </a:xfrm>
            <a:prstGeom prst="roundRect">
              <a:avLst>
                <a:gd name="adj" fmla="val 0"/>
              </a:avLst>
            </a:prstGeom>
            <a:solidFill>
              <a:srgbClr val="159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576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ACR Sprawl…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BFAB79E-9D66-47B5-B5C2-D100ACEBF35C}"/>
                </a:ext>
              </a:extLst>
            </p:cNvPr>
            <p:cNvSpPr/>
            <p:nvPr/>
          </p:nvSpPr>
          <p:spPr>
            <a:xfrm>
              <a:off x="345233" y="4656232"/>
              <a:ext cx="5303520" cy="941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08D1C93-88B7-4194-B7D2-853E77E8A6A2}"/>
              </a:ext>
            </a:extLst>
          </p:cNvPr>
          <p:cNvSpPr/>
          <p:nvPr/>
        </p:nvSpPr>
        <p:spPr>
          <a:xfrm>
            <a:off x="6281270" y="4937891"/>
            <a:ext cx="6138863" cy="1390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acr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cnab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acr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singularity 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acr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msix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acr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terraform 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acr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opa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CFDC9-2D07-4664-A336-31C8D1AB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Helm Repos to </a:t>
            </a:r>
            <a:br>
              <a:rPr lang="en-US" dirty="0"/>
            </a:br>
            <a:r>
              <a:rPr lang="en-US" dirty="0"/>
              <a:t>				Azure Container Registry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7D66753-E648-47B5-A7D2-7918574B7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336108">
            <a:off x="173307" y="1882157"/>
            <a:ext cx="5078631" cy="221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Helm" descr="Related image">
            <a:extLst>
              <a:ext uri="{FF2B5EF4-FFF2-40B4-BE49-F238E27FC236}">
                <a16:creationId xmlns:a16="http://schemas.microsoft.com/office/drawing/2014/main" id="{4C9249B9-D13E-4AE1-AF67-50C2885B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1429">
            <a:off x="7249760" y="2191638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NAB" descr="See the source image">
            <a:extLst>
              <a:ext uri="{FF2B5EF4-FFF2-40B4-BE49-F238E27FC236}">
                <a16:creationId xmlns:a16="http://schemas.microsoft.com/office/drawing/2014/main" id="{DA2FA5E0-944B-47D2-82F6-6CA27E7078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17"/>
          <a:stretch/>
        </p:blipFill>
        <p:spPr bwMode="auto">
          <a:xfrm>
            <a:off x="8855358" y="2377952"/>
            <a:ext cx="895350" cy="67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Terraform" descr="See the source image">
            <a:extLst>
              <a:ext uri="{FF2B5EF4-FFF2-40B4-BE49-F238E27FC236}">
                <a16:creationId xmlns:a16="http://schemas.microsoft.com/office/drawing/2014/main" id="{9C04B9EB-B039-486E-BB4E-A9EF9F7C0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527" y="3210237"/>
            <a:ext cx="913976" cy="91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SIngularity">
            <a:extLst>
              <a:ext uri="{FF2B5EF4-FFF2-40B4-BE49-F238E27FC236}">
                <a16:creationId xmlns:a16="http://schemas.microsoft.com/office/drawing/2014/main" id="{525FD0B9-B09A-40D2-82C5-155D02EF5A5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35" t="4842" r="4720" b="4024"/>
          <a:stretch/>
        </p:blipFill>
        <p:spPr>
          <a:xfrm>
            <a:off x="9930896" y="2547898"/>
            <a:ext cx="720542" cy="729258"/>
          </a:xfrm>
          <a:prstGeom prst="rect">
            <a:avLst/>
          </a:prstGeom>
        </p:spPr>
      </p:pic>
      <p:pic>
        <p:nvPicPr>
          <p:cNvPr id="8" name="MSIX" descr="See the source image">
            <a:extLst>
              <a:ext uri="{FF2B5EF4-FFF2-40B4-BE49-F238E27FC236}">
                <a16:creationId xmlns:a16="http://schemas.microsoft.com/office/drawing/2014/main" id="{563A1C2C-4EF7-4B3B-9BBD-59B9309DAE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7" r="21490"/>
          <a:stretch/>
        </p:blipFill>
        <p:spPr bwMode="auto">
          <a:xfrm>
            <a:off x="8566642" y="3120089"/>
            <a:ext cx="854793" cy="91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PA">
            <a:extLst>
              <a:ext uri="{FF2B5EF4-FFF2-40B4-BE49-F238E27FC236}">
                <a16:creationId xmlns:a16="http://schemas.microsoft.com/office/drawing/2014/main" id="{E1D57D43-6FD9-4C1E-822E-2C972D867C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83595" y="3247850"/>
            <a:ext cx="785864" cy="78586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DBF4858-4D00-A145-88D9-1809AFFA944E}"/>
              </a:ext>
            </a:extLst>
          </p:cNvPr>
          <p:cNvGrpSpPr/>
          <p:nvPr/>
        </p:nvGrpSpPr>
        <p:grpSpPr>
          <a:xfrm>
            <a:off x="287517" y="4533731"/>
            <a:ext cx="5486400" cy="1640422"/>
            <a:chOff x="345233" y="4421462"/>
            <a:chExt cx="5303520" cy="1184815"/>
          </a:xfrm>
          <a:effectLst>
            <a:outerShdw blurRad="88900" dist="381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16" name="Rounded Rectangle 10">
              <a:extLst>
                <a:ext uri="{FF2B5EF4-FFF2-40B4-BE49-F238E27FC236}">
                  <a16:creationId xmlns:a16="http://schemas.microsoft.com/office/drawing/2014/main" id="{07BDC904-E424-2343-BB0B-7AD706D4D078}"/>
                </a:ext>
              </a:extLst>
            </p:cNvPr>
            <p:cNvSpPr/>
            <p:nvPr/>
          </p:nvSpPr>
          <p:spPr>
            <a:xfrm>
              <a:off x="345233" y="4421462"/>
              <a:ext cx="5303520" cy="1184815"/>
            </a:xfrm>
            <a:prstGeom prst="roundRect">
              <a:avLst>
                <a:gd name="adj" fmla="val 0"/>
              </a:avLst>
            </a:prstGeom>
            <a:solidFill>
              <a:srgbClr val="159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576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chemeClr val="bg1"/>
                  </a:solidFill>
                </a:rPr>
                <a:t>HELM </a:t>
              </a:r>
              <a:r>
                <a:rPr lang="en-US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7BA450-A470-4949-B062-29C8A9651F61}"/>
                </a:ext>
              </a:extLst>
            </p:cNvPr>
            <p:cNvSpPr/>
            <p:nvPr/>
          </p:nvSpPr>
          <p:spPr>
            <a:xfrm>
              <a:off x="345233" y="4664591"/>
              <a:ext cx="5303520" cy="941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BC5C1C-391E-2D44-B927-79574D44B482}"/>
              </a:ext>
            </a:extLst>
          </p:cNvPr>
          <p:cNvGrpSpPr/>
          <p:nvPr/>
        </p:nvGrpSpPr>
        <p:grpSpPr>
          <a:xfrm>
            <a:off x="6219467" y="4533733"/>
            <a:ext cx="5486400" cy="1640423"/>
            <a:chOff x="345232" y="4413102"/>
            <a:chExt cx="5303521" cy="1184815"/>
          </a:xfrm>
          <a:effectLst>
            <a:outerShdw blurRad="88900" dist="381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14" name="Rounded Rectangle 15">
              <a:extLst>
                <a:ext uri="{FF2B5EF4-FFF2-40B4-BE49-F238E27FC236}">
                  <a16:creationId xmlns:a16="http://schemas.microsoft.com/office/drawing/2014/main" id="{068F50A9-22CE-0041-A7F4-750752DFE24E}"/>
                </a:ext>
              </a:extLst>
            </p:cNvPr>
            <p:cNvSpPr/>
            <p:nvPr/>
          </p:nvSpPr>
          <p:spPr>
            <a:xfrm>
              <a:off x="345232" y="4413102"/>
              <a:ext cx="5303521" cy="1184814"/>
            </a:xfrm>
            <a:prstGeom prst="roundRect">
              <a:avLst>
                <a:gd name="adj" fmla="val 0"/>
              </a:avLst>
            </a:prstGeom>
            <a:solidFill>
              <a:srgbClr val="159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576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HELM </a:t>
              </a:r>
              <a:r>
                <a:rPr lang="en-US" b="1" dirty="0">
                  <a:solidFill>
                    <a:schemeClr val="bg1"/>
                  </a:solidFill>
                </a:rPr>
                <a:t>3 </a:t>
              </a:r>
              <a:r>
                <a:rPr lang="en-US" dirty="0">
                  <a:solidFill>
                    <a:schemeClr val="bg1"/>
                  </a:solidFill>
                </a:rPr>
                <a:t>with OCI Artifacts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EA1416-0410-E644-B8D5-22AF04569E3E}"/>
                </a:ext>
              </a:extLst>
            </p:cNvPr>
            <p:cNvSpPr/>
            <p:nvPr/>
          </p:nvSpPr>
          <p:spPr>
            <a:xfrm>
              <a:off x="345233" y="4656232"/>
              <a:ext cx="5303520" cy="941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5F42B90-875C-CB49-B19C-15EBEA56A722}"/>
              </a:ext>
            </a:extLst>
          </p:cNvPr>
          <p:cNvSpPr/>
          <p:nvPr/>
        </p:nvSpPr>
        <p:spPr>
          <a:xfrm>
            <a:off x="149391" y="4943334"/>
            <a:ext cx="5354231" cy="1147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login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acr helm repo add -r $registry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package ./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wordpress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acr helm push wordpress-5.7.tgz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fetch $registry/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wordpress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--version ..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B8CA13-92B3-A343-ADDD-C6CA0B71A455}"/>
              </a:ext>
            </a:extLst>
          </p:cNvPr>
          <p:cNvSpPr/>
          <p:nvPr/>
        </p:nvSpPr>
        <p:spPr>
          <a:xfrm>
            <a:off x="6192157" y="4943333"/>
            <a:ext cx="6138863" cy="1390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registry login $registry -u $user -p 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chart save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wordpress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 $registry/wordpress:5.7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chart push $registry/wordpress:5.7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chart pull $registry/wordpress:5.7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57557A-2530-41B2-A2AC-CE008765121A}"/>
              </a:ext>
            </a:extLst>
          </p:cNvPr>
          <p:cNvSpPr/>
          <p:nvPr/>
        </p:nvSpPr>
        <p:spPr>
          <a:xfrm rot="21345770">
            <a:off x="3482009" y="3741375"/>
            <a:ext cx="18325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hlinkClick r:id="rId11"/>
              </a:rPr>
              <a:t>http://aka.ms/acr/helm-repos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13252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DB6D-637E-4361-A93F-CFC5B9B4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Config?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8EC8-82E8-4978-BFAA-E347C3506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with </a:t>
            </a:r>
            <a:r>
              <a:rPr lang="en-US" b="1" dirty="0" err="1"/>
              <a:t>artifactType</a:t>
            </a:r>
            <a:r>
              <a:rPr lang="en-US" dirty="0"/>
              <a:t> – too impacting to existing OCI tooling</a:t>
            </a:r>
            <a:endParaRPr lang="en-US" b="1" dirty="0"/>
          </a:p>
          <a:p>
            <a:r>
              <a:rPr lang="en-US" dirty="0"/>
              <a:t>Minimal change to existing OCI compliant tooling</a:t>
            </a:r>
          </a:p>
          <a:p>
            <a:r>
              <a:rPr lang="en-US" dirty="0"/>
              <a:t>Enables artifact configuration data</a:t>
            </a:r>
          </a:p>
          <a:p>
            <a:r>
              <a:rPr lang="en-US" dirty="0"/>
              <a:t>The config object, can be 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A36D8135-EE50-40B3-B74D-BC36320AEE01}"/>
              </a:ext>
            </a:extLst>
          </p:cNvPr>
          <p:cNvSpPr/>
          <p:nvPr/>
        </p:nvSpPr>
        <p:spPr>
          <a:xfrm>
            <a:off x="1919079" y="3891636"/>
            <a:ext cx="7172534" cy="2285328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strike="sngStrike" dirty="0">
                <a:solidFill>
                  <a:srgbClr val="000000"/>
                </a:solidFill>
              </a:rPr>
              <a:t>Image</a:t>
            </a:r>
            <a:r>
              <a:rPr lang="en-US" sz="2800" b="1" dirty="0">
                <a:solidFill>
                  <a:srgbClr val="000000"/>
                </a:solidFill>
              </a:rPr>
              <a:t> Artifact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artifactType</a:t>
            </a:r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"application/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vnd.cncf.helm.chart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200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sz="12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2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 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"sha256:bd698aa18aa02a2f083292b9448130a3afaa9a3e5fba24fc0aef7845c336b8ad"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</p:txBody>
      </p:sp>
    </p:spTree>
    <p:extLst>
      <p:ext uri="{BB962C8B-B14F-4D97-AF65-F5344CB8AC3E}">
        <p14:creationId xmlns:p14="http://schemas.microsoft.com/office/powerpoint/2010/main" val="21329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865FCC-08B3-4D4B-B2EE-D4C8A1C8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Make A New Thing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CE3DF-7A6F-4A00-8E6A-50874E7D8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6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F97EA7-949E-41F0-8646-467243ED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Docs in Markdown  				</a:t>
            </a:r>
            <a:r>
              <a:rPr lang="en-US" dirty="0">
                <a:latin typeface="Consolas" panose="020B0609020204030204" pitchFamily="49" charset="0"/>
              </a:rPr>
              <a:t>dim.exe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0B0AF-7159-446A-AD09-B0C418A30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Storing docs as an object I can retrieve for offline usage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dim login demo42.azurecr.io -u $user -p $</a:t>
            </a:r>
            <a:r>
              <a:rPr lang="en-US" sz="2400" dirty="0" err="1">
                <a:latin typeface="Consolas" panose="020B0609020204030204" pitchFamily="49" charset="0"/>
              </a:rPr>
              <a:t>pwd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dim push demo42.azurecr.io/</a:t>
            </a:r>
            <a:r>
              <a:rPr lang="en-US" sz="2400" b="1" dirty="0">
                <a:latin typeface="Consolas" panose="020B0609020204030204" pitchFamily="49" charset="0"/>
              </a:rPr>
              <a:t>thingthang:1.0 </a:t>
            </a:r>
            <a:r>
              <a:rPr lang="en-US" sz="2400" dirty="0">
                <a:latin typeface="Consolas" panose="020B0609020204030204" pitchFamily="49" charset="0"/>
              </a:rPr>
              <a:t>./</a:t>
            </a:r>
            <a:r>
              <a:rPr lang="en-US" sz="2400" dirty="0" err="1">
                <a:latin typeface="Consolas" panose="020B0609020204030204" pitchFamily="49" charset="0"/>
              </a:rPr>
              <a:t>thingthang</a:t>
            </a:r>
            <a:br>
              <a:rPr lang="en-US" sz="2400" dirty="0">
                <a:latin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Pushes a directory of docs to a registry, naming it as thingthang:1.0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dim pull demo42.azurecr.io/</a:t>
            </a:r>
            <a:r>
              <a:rPr lang="en-US" sz="2400" b="1" dirty="0">
                <a:latin typeface="Consolas" panose="020B0609020204030204" pitchFamily="49" charset="0"/>
              </a:rPr>
              <a:t>thingthang:1.0</a:t>
            </a:r>
            <a:r>
              <a:rPr lang="en-US" sz="2400" dirty="0">
                <a:latin typeface="Consolas" panose="020B0609020204030204" pitchFamily="49" charset="0"/>
              </a:rPr>
              <a:t> ./</a:t>
            </a:r>
            <a:r>
              <a:rPr lang="en-US" sz="2400" dirty="0" err="1">
                <a:latin typeface="Consolas" panose="020B0609020204030204" pitchFamily="49" charset="0"/>
              </a:rPr>
              <a:t>myDocs</a:t>
            </a:r>
            <a:r>
              <a:rPr lang="en-US" sz="2400" dirty="0">
                <a:latin typeface="Consolas" panose="020B0609020204030204" pitchFamily="49" charset="0"/>
              </a:rPr>
              <a:t>/</a:t>
            </a:r>
            <a:br>
              <a:rPr lang="en-US" sz="2400" dirty="0">
                <a:latin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Pulls a doc set from the registry, expands on disk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766B-A7FF-4BAB-9F93-28E92328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Great: Is there a helper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9F129-81CE-4C12-A648-0E6307997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Why, yes there is: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371FDF-4332-47D9-8E65-1CDA1CD09FC7}"/>
              </a:ext>
            </a:extLst>
          </p:cNvPr>
          <p:cNvSpPr/>
          <p:nvPr/>
        </p:nvSpPr>
        <p:spPr>
          <a:xfrm>
            <a:off x="1310220" y="2457947"/>
            <a:ext cx="58760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2"/>
              </a:rPr>
              <a:t>https://github.com/deislabs/oras/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A2130-FD75-4493-A686-DA8D6CAC8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220" y="3177659"/>
            <a:ext cx="8523809" cy="28380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15A114-7C3C-4055-BB74-9FE47439CDA2}"/>
              </a:ext>
            </a:extLst>
          </p:cNvPr>
          <p:cNvSpPr/>
          <p:nvPr/>
        </p:nvSpPr>
        <p:spPr>
          <a:xfrm>
            <a:off x="7129102" y="5524500"/>
            <a:ext cx="3215048" cy="257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8FC1E4-2A3D-4A7D-A136-E346181871C9}"/>
              </a:ext>
            </a:extLst>
          </p:cNvPr>
          <p:cNvSpPr/>
          <p:nvPr/>
        </p:nvSpPr>
        <p:spPr>
          <a:xfrm>
            <a:off x="750447" y="5781675"/>
            <a:ext cx="3215048" cy="257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793C9E-E966-4407-B2B5-6916146678E0}"/>
              </a:ext>
            </a:extLst>
          </p:cNvPr>
          <p:cNvGrpSpPr/>
          <p:nvPr/>
        </p:nvGrpSpPr>
        <p:grpSpPr>
          <a:xfrm>
            <a:off x="6574674" y="3896623"/>
            <a:ext cx="4280207" cy="1329647"/>
            <a:chOff x="6574674" y="3896623"/>
            <a:chExt cx="4280207" cy="132964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DF28C73-2B3A-4229-AEBD-2F4CA87F8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8370" y="4132605"/>
              <a:ext cx="4236511" cy="109366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E05A78-EED4-4BAE-8355-3CD1ADF20195}"/>
                </a:ext>
              </a:extLst>
            </p:cNvPr>
            <p:cNvSpPr/>
            <p:nvPr/>
          </p:nvSpPr>
          <p:spPr>
            <a:xfrm>
              <a:off x="6574674" y="3896623"/>
              <a:ext cx="14898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Core Maintainers: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28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CEE0D2-CA7E-454C-8BCC-0894149F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2E4EF-83E1-4C4B-B618-0F726A257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Pushing &amp; Pulling docs in markdown to an OCI Registry</a:t>
            </a:r>
          </a:p>
        </p:txBody>
      </p:sp>
    </p:spTree>
    <p:extLst>
      <p:ext uri="{BB962C8B-B14F-4D97-AF65-F5344CB8AC3E}">
        <p14:creationId xmlns:p14="http://schemas.microsoft.com/office/powerpoint/2010/main" val="278536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C603329-F221-4733-9746-AF50052C941B}"/>
              </a:ext>
            </a:extLst>
          </p:cNvPr>
          <p:cNvGrpSpPr/>
          <p:nvPr/>
        </p:nvGrpSpPr>
        <p:grpSpPr>
          <a:xfrm>
            <a:off x="161926" y="1485731"/>
            <a:ext cx="11975366" cy="5178497"/>
            <a:chOff x="345233" y="4421462"/>
            <a:chExt cx="5303520" cy="3740233"/>
          </a:xfrm>
          <a:effectLst>
            <a:outerShdw blurRad="88900" dist="381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12" name="Rounded Rectangle 10">
              <a:extLst>
                <a:ext uri="{FF2B5EF4-FFF2-40B4-BE49-F238E27FC236}">
                  <a16:creationId xmlns:a16="http://schemas.microsoft.com/office/drawing/2014/main" id="{41CDE53F-69B5-4A12-8984-54C3C9B6F824}"/>
                </a:ext>
              </a:extLst>
            </p:cNvPr>
            <p:cNvSpPr/>
            <p:nvPr/>
          </p:nvSpPr>
          <p:spPr>
            <a:xfrm>
              <a:off x="345233" y="4421462"/>
              <a:ext cx="5303520" cy="1184815"/>
            </a:xfrm>
            <a:prstGeom prst="roundRect">
              <a:avLst>
                <a:gd name="adj" fmla="val 0"/>
              </a:avLst>
            </a:prstGeom>
            <a:solidFill>
              <a:srgbClr val="159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576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chemeClr val="bg1"/>
                  </a:solidFill>
                </a:rPr>
                <a:t>ORAS: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1AC6F6-907D-47AD-8152-C882B8C64B33}"/>
                </a:ext>
              </a:extLst>
            </p:cNvPr>
            <p:cNvSpPr/>
            <p:nvPr/>
          </p:nvSpPr>
          <p:spPr>
            <a:xfrm>
              <a:off x="345233" y="4664591"/>
              <a:ext cx="5303520" cy="3497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67D3C3A6-EBE6-43D8-B079-DF87474B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Push </a:t>
            </a:r>
            <a:r>
              <a:rPr lang="en-US" dirty="0">
                <a:latin typeface="Consolas" panose="020B0609020204030204" pitchFamily="49" charset="0"/>
              </a:rPr>
              <a:t>OCI Image </a:t>
            </a:r>
            <a:r>
              <a:rPr lang="en-US" dirty="0"/>
              <a:t>Artifact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A6FDEF-30BF-40C2-81DA-822423F3162E}"/>
              </a:ext>
            </a:extLst>
          </p:cNvPr>
          <p:cNvSpPr/>
          <p:nvPr/>
        </p:nvSpPr>
        <p:spPr>
          <a:xfrm>
            <a:off x="265723" y="2121126"/>
            <a:ext cx="1176435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oras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login demo42.azurecr.io -u $user -p $</a:t>
            </a:r>
            <a:r>
              <a:rPr lang="en-US" sz="2400" dirty="0" err="1">
                <a:solidFill>
                  <a:prstClr val="white"/>
                </a:solidFill>
                <a:latin typeface="Consolas" panose="020B0609020204030204" pitchFamily="49" charset="0"/>
              </a:rPr>
              <a:t>pwd</a:t>
            </a:r>
            <a:endParaRPr lang="en-US" sz="24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WARNING! Using –password via the CLI is insecure. Use –password-stdin.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Login Succeeded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oras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push demo42.azurecr.io/samples/docs-in-markdown:v1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    ./readme.md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    ./detail.md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prstClr val="white"/>
                </a:solidFill>
              </a:rPr>
              <a:t>Uploading 767f3c907f24 moredetail.md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prstClr val="white"/>
                </a:solidFill>
              </a:rPr>
              <a:t>Uploading d15f3b9978be readme.md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prstClr val="white"/>
                </a:solidFill>
              </a:rPr>
              <a:t>Pushed demo42.azurecr.io/samples/docs-in-markdown:1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prstClr val="white"/>
                </a:solidFill>
              </a:rPr>
              <a:t>Digest: sha256:a7109494abadf849e0c2cccc2ac870fa837698381d1ec9e57e46d5878918a956</a:t>
            </a:r>
          </a:p>
        </p:txBody>
      </p:sp>
    </p:spTree>
    <p:extLst>
      <p:ext uri="{BB962C8B-B14F-4D97-AF65-F5344CB8AC3E}">
        <p14:creationId xmlns:p14="http://schemas.microsoft.com/office/powerpoint/2010/main" val="246566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C603329-F221-4733-9746-AF50052C941B}"/>
              </a:ext>
            </a:extLst>
          </p:cNvPr>
          <p:cNvGrpSpPr/>
          <p:nvPr/>
        </p:nvGrpSpPr>
        <p:grpSpPr>
          <a:xfrm>
            <a:off x="161926" y="1485731"/>
            <a:ext cx="11975366" cy="5178497"/>
            <a:chOff x="345233" y="4421462"/>
            <a:chExt cx="5303520" cy="3740233"/>
          </a:xfrm>
          <a:effectLst>
            <a:outerShdw blurRad="88900" dist="381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12" name="Rounded Rectangle 10">
              <a:extLst>
                <a:ext uri="{FF2B5EF4-FFF2-40B4-BE49-F238E27FC236}">
                  <a16:creationId xmlns:a16="http://schemas.microsoft.com/office/drawing/2014/main" id="{41CDE53F-69B5-4A12-8984-54C3C9B6F824}"/>
                </a:ext>
              </a:extLst>
            </p:cNvPr>
            <p:cNvSpPr/>
            <p:nvPr/>
          </p:nvSpPr>
          <p:spPr>
            <a:xfrm>
              <a:off x="345233" y="4421462"/>
              <a:ext cx="5303520" cy="1184815"/>
            </a:xfrm>
            <a:prstGeom prst="roundRect">
              <a:avLst>
                <a:gd name="adj" fmla="val 0"/>
              </a:avLst>
            </a:prstGeom>
            <a:solidFill>
              <a:srgbClr val="159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576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chemeClr val="bg1"/>
                  </a:solidFill>
                </a:rPr>
                <a:t>ORAS: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1AC6F6-907D-47AD-8152-C882B8C64B33}"/>
                </a:ext>
              </a:extLst>
            </p:cNvPr>
            <p:cNvSpPr/>
            <p:nvPr/>
          </p:nvSpPr>
          <p:spPr>
            <a:xfrm>
              <a:off x="345233" y="4664591"/>
              <a:ext cx="5303520" cy="3497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67D3C3A6-EBE6-43D8-B079-DF87474B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Push </a:t>
            </a:r>
            <a:r>
              <a:rPr lang="en-US" dirty="0">
                <a:latin typeface="Consolas" panose="020B0609020204030204" pitchFamily="49" charset="0"/>
              </a:rPr>
              <a:t>OCI Image </a:t>
            </a:r>
            <a:r>
              <a:rPr lang="en-US" dirty="0"/>
              <a:t>Artifact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A6FDEF-30BF-40C2-81DA-822423F3162E}"/>
              </a:ext>
            </a:extLst>
          </p:cNvPr>
          <p:cNvSpPr/>
          <p:nvPr/>
        </p:nvSpPr>
        <p:spPr>
          <a:xfrm>
            <a:off x="265723" y="2121126"/>
            <a:ext cx="1176435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oras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login demo42.azurecr.io -u $user -p $</a:t>
            </a:r>
            <a:r>
              <a:rPr lang="en-US" sz="2400" dirty="0" err="1">
                <a:solidFill>
                  <a:prstClr val="white"/>
                </a:solidFill>
                <a:latin typeface="Consolas" panose="020B0609020204030204" pitchFamily="49" charset="0"/>
              </a:rPr>
              <a:t>pwd</a:t>
            </a:r>
            <a:endParaRPr lang="en-US" sz="24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WARNING! Using –password via the CLI is insecure. Use –password-stdin.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Login Succeeded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oras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push demo42.azurecr.io/samples/docs-in-markdown:v1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    ./readme.md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    ./detail.md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prstClr val="white"/>
                </a:solidFill>
              </a:rPr>
              <a:t>Uploading 767f3c907f24 moredetail.md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prstClr val="white"/>
                </a:solidFill>
              </a:rPr>
              <a:t>Uploading d15f3b9978be readme.md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prstClr val="white"/>
                </a:solidFill>
              </a:rPr>
              <a:t>Pushed demo42.azurecr.io/samples/docs-in-markdown:1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prstClr val="white"/>
                </a:solidFill>
              </a:rPr>
              <a:t>Digest: sha256:a7109494abadf849e0c2cccc2ac870fa837698381d1ec9e57e46d5878918a956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874CF006-6315-486A-9CD4-C6770D4EEBA9}"/>
              </a:ext>
            </a:extLst>
          </p:cNvPr>
          <p:cNvSpPr/>
          <p:nvPr/>
        </p:nvSpPr>
        <p:spPr>
          <a:xfrm>
            <a:off x="4067173" y="1553766"/>
            <a:ext cx="7962901" cy="5121275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Artifact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oci.image.config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"sha256:44136fa355b3678a1146ad16f7e8649e94fb4fc21fe77e8310c060f61caaff8a"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oci.image.layer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.v1.tar"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"sha256:d15f3b9978be09aa01e42c806d3daf95ecac58d53df1e9cd472600ae01e0f96b"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398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"annotations"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org.opencontainers.image.title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"readme.md"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oci.image.layer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.v1.tar"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"sha256:767f3c907f24e463b263137827dac9ce1882213abec1e8752ce55a8c2ecec2c4"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149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"annotations"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org.opencontainers.image.title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"moredetail.md"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2BC773-8834-4AD7-8453-7A8173D75130}"/>
              </a:ext>
            </a:extLst>
          </p:cNvPr>
          <p:cNvSpPr/>
          <p:nvPr/>
        </p:nvSpPr>
        <p:spPr>
          <a:xfrm>
            <a:off x="6600826" y="2871786"/>
            <a:ext cx="1250156" cy="1928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CA6646-1B09-4226-9EC1-1585BBAE4B15}"/>
              </a:ext>
            </a:extLst>
          </p:cNvPr>
          <p:cNvSpPr/>
          <p:nvPr/>
        </p:nvSpPr>
        <p:spPr>
          <a:xfrm>
            <a:off x="6748463" y="3819524"/>
            <a:ext cx="1166812" cy="1928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AB778B-CF0C-4056-AE56-4CFC60F44267}"/>
              </a:ext>
            </a:extLst>
          </p:cNvPr>
          <p:cNvSpPr/>
          <p:nvPr/>
        </p:nvSpPr>
        <p:spPr>
          <a:xfrm>
            <a:off x="6748463" y="5111353"/>
            <a:ext cx="1166812" cy="1928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D3C3A6-EBE6-43D8-B079-DF87474B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Push </a:t>
            </a:r>
            <a:r>
              <a:rPr lang="en-US" dirty="0">
                <a:latin typeface="Consolas" panose="020B0609020204030204" pitchFamily="49" charset="0"/>
              </a:rPr>
              <a:t>doc-in-markdown </a:t>
            </a:r>
            <a:r>
              <a:rPr lang="en-US" dirty="0"/>
              <a:t>Artifact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7C842F3B-4E6D-4F61-BA92-3F8348E7FD4A}"/>
              </a:ext>
            </a:extLst>
          </p:cNvPr>
          <p:cNvSpPr/>
          <p:nvPr/>
        </p:nvSpPr>
        <p:spPr>
          <a:xfrm>
            <a:off x="7376477" y="4838077"/>
            <a:ext cx="3870327" cy="854075"/>
          </a:xfrm>
          <a:prstGeom prst="wedgeRoundRectCallout">
            <a:avLst>
              <a:gd name="adj1" fmla="val 352"/>
              <a:gd name="adj2" fmla="val -1014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</a:t>
            </a:r>
            <a:r>
              <a:rPr lang="en-US" b="1" dirty="0"/>
              <a:t>layer</a:t>
            </a:r>
            <a:r>
              <a:rPr lang="en-US" dirty="0"/>
              <a:t> </a:t>
            </a:r>
            <a:r>
              <a:rPr lang="en-US" b="1" dirty="0" err="1"/>
              <a:t>mediaType</a:t>
            </a:r>
            <a:br>
              <a:rPr lang="en-US" dirty="0"/>
            </a:br>
            <a:r>
              <a:rPr lang="en-US" dirty="0"/>
              <a:t>to identify our layers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F6EE3234-CC06-4585-B293-1C8EF9EAAD73}"/>
              </a:ext>
            </a:extLst>
          </p:cNvPr>
          <p:cNvSpPr/>
          <p:nvPr/>
        </p:nvSpPr>
        <p:spPr>
          <a:xfrm>
            <a:off x="1581786" y="1945283"/>
            <a:ext cx="3870327" cy="854075"/>
          </a:xfrm>
          <a:prstGeom prst="wedgeRoundRectCallout">
            <a:avLst>
              <a:gd name="adj1" fmla="val -19829"/>
              <a:gd name="adj2" fmla="val 1238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manifest-config </a:t>
            </a:r>
            <a:br>
              <a:rPr lang="en-US" dirty="0"/>
            </a:br>
            <a:r>
              <a:rPr lang="en-US" dirty="0"/>
              <a:t>to represent our unique Artifact Type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A4F69F61-16C5-413A-A6C7-81A62C09CD09}"/>
              </a:ext>
            </a:extLst>
          </p:cNvPr>
          <p:cNvSpPr/>
          <p:nvPr/>
        </p:nvSpPr>
        <p:spPr>
          <a:xfrm>
            <a:off x="5553074" y="1945283"/>
            <a:ext cx="3870327" cy="854075"/>
          </a:xfrm>
          <a:prstGeom prst="wedgeRoundRectCallout">
            <a:avLst>
              <a:gd name="adj1" fmla="val -19829"/>
              <a:gd name="adj2" fmla="val 1238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manifest-</a:t>
            </a:r>
            <a:r>
              <a:rPr lang="en-US" dirty="0" err="1"/>
              <a:t>config.</a:t>
            </a:r>
            <a:r>
              <a:rPr lang="en-US" b="1" dirty="0" err="1"/>
              <a:t>mediaType</a:t>
            </a:r>
            <a:br>
              <a:rPr lang="en-US" dirty="0"/>
            </a:br>
            <a:r>
              <a:rPr lang="en-US" dirty="0"/>
              <a:t>to identify our artifact type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833DE5-2336-431D-A8DE-9CCA958B5A11}"/>
              </a:ext>
            </a:extLst>
          </p:cNvPr>
          <p:cNvSpPr/>
          <p:nvPr/>
        </p:nvSpPr>
        <p:spPr>
          <a:xfrm>
            <a:off x="2002636" y="4507180"/>
            <a:ext cx="7179464" cy="3389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6D14E-986D-4ECD-934F-84CF57C21021}"/>
              </a:ext>
            </a:extLst>
          </p:cNvPr>
          <p:cNvSpPr/>
          <p:nvPr/>
        </p:nvSpPr>
        <p:spPr>
          <a:xfrm>
            <a:off x="1912022" y="4125575"/>
            <a:ext cx="6927178" cy="3389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46865D-5E84-4985-8618-76F028AFAD0C}"/>
              </a:ext>
            </a:extLst>
          </p:cNvPr>
          <p:cNvSpPr/>
          <p:nvPr/>
        </p:nvSpPr>
        <p:spPr>
          <a:xfrm>
            <a:off x="763110" y="3739906"/>
            <a:ext cx="2028825" cy="3389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E55D36-74C0-4074-A075-2F5A97050623}"/>
              </a:ext>
            </a:extLst>
          </p:cNvPr>
          <p:cNvSpPr/>
          <p:nvPr/>
        </p:nvSpPr>
        <p:spPr>
          <a:xfrm>
            <a:off x="4357823" y="3740460"/>
            <a:ext cx="6457950" cy="3389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97CA3E-A971-4127-9C10-7DBED2A9FAA0}"/>
              </a:ext>
            </a:extLst>
          </p:cNvPr>
          <p:cNvGrpSpPr/>
          <p:nvPr/>
        </p:nvGrpSpPr>
        <p:grpSpPr>
          <a:xfrm>
            <a:off x="161926" y="1485731"/>
            <a:ext cx="11975366" cy="5178497"/>
            <a:chOff x="345233" y="4421462"/>
            <a:chExt cx="5303520" cy="3740233"/>
          </a:xfrm>
          <a:effectLst>
            <a:outerShdw blurRad="88900" dist="381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18" name="Rounded Rectangle 10">
              <a:extLst>
                <a:ext uri="{FF2B5EF4-FFF2-40B4-BE49-F238E27FC236}">
                  <a16:creationId xmlns:a16="http://schemas.microsoft.com/office/drawing/2014/main" id="{B85D3DC6-6C4C-43DF-BA2C-89DA0AA907A2}"/>
                </a:ext>
              </a:extLst>
            </p:cNvPr>
            <p:cNvSpPr/>
            <p:nvPr/>
          </p:nvSpPr>
          <p:spPr>
            <a:xfrm>
              <a:off x="345233" y="4421462"/>
              <a:ext cx="5303520" cy="1184815"/>
            </a:xfrm>
            <a:prstGeom prst="roundRect">
              <a:avLst>
                <a:gd name="adj" fmla="val 0"/>
              </a:avLst>
            </a:prstGeom>
            <a:solidFill>
              <a:srgbClr val="159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576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chemeClr val="bg1"/>
                  </a:solidFill>
                </a:rPr>
                <a:t>ORAS: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8A75EBB-B782-4150-9938-D18E1A9F9FEA}"/>
                </a:ext>
              </a:extLst>
            </p:cNvPr>
            <p:cNvSpPr/>
            <p:nvPr/>
          </p:nvSpPr>
          <p:spPr>
            <a:xfrm>
              <a:off x="345233" y="4664591"/>
              <a:ext cx="5303520" cy="3497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140493A-B471-48D3-B9C7-AAE6DD26BD3E}"/>
              </a:ext>
            </a:extLst>
          </p:cNvPr>
          <p:cNvSpPr/>
          <p:nvPr/>
        </p:nvSpPr>
        <p:spPr>
          <a:xfrm>
            <a:off x="161927" y="2121126"/>
            <a:ext cx="11891594" cy="4009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oras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white"/>
                </a:solidFill>
                <a:latin typeface="Consolas" panose="020B0609020204030204" pitchFamily="49" charset="0"/>
              </a:rPr>
              <a:t>login demo42.azurecr.io -u $user -p $</a:t>
            </a:r>
            <a:r>
              <a:rPr lang="en-US" sz="2800" dirty="0" err="1">
                <a:solidFill>
                  <a:prstClr val="white"/>
                </a:solidFill>
                <a:latin typeface="Consolas" panose="020B0609020204030204" pitchFamily="49" charset="0"/>
              </a:rPr>
              <a:t>pwd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WARNING! Using –password via the CLI is insecure. Use –password-stdin.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Login Succeeded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oras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white"/>
                </a:solidFill>
                <a:latin typeface="Consolas" panose="020B0609020204030204" pitchFamily="49" charset="0"/>
              </a:rPr>
              <a:t>push demo42.azurecr.io/samples/docs-in-markdown:1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 --manifest-config ./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config.json:application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/vnd.stevelasker.docsinmarkdown.config.v1+json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 ./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readme.md:application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/vnd.stevelasker.docsinmarkdown.layer.v1+md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 ./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detail.tar:application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/vnd.stevelasker.docsinmarkdown.layer.v1+tar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Uploading 767f3c907f24 moredetail.tar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Uploading d15f3b9978be readme.md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Pushed demo42.azurecr.io/samples/docs-in-markdown:1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Digest: sha256:f52fbb75a6fe3f291ff2d3c0020851c29a5f614b876bc0a77cb6d4fa80402ae3</a:t>
            </a:r>
          </a:p>
        </p:txBody>
      </p:sp>
    </p:spTree>
    <p:extLst>
      <p:ext uri="{BB962C8B-B14F-4D97-AF65-F5344CB8AC3E}">
        <p14:creationId xmlns:p14="http://schemas.microsoft.com/office/powerpoint/2010/main" val="1800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" grpId="0" animBg="1"/>
      <p:bldP spid="2" grpId="1" animBg="1"/>
      <p:bldP spid="15" grpId="0" animBg="1"/>
      <p:bldP spid="15" grpId="1" animBg="1"/>
      <p:bldP spid="14" grpId="0" animBg="1"/>
      <p:bldP spid="13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C97CA3E-A971-4127-9C10-7DBED2A9FAA0}"/>
              </a:ext>
            </a:extLst>
          </p:cNvPr>
          <p:cNvGrpSpPr/>
          <p:nvPr/>
        </p:nvGrpSpPr>
        <p:grpSpPr>
          <a:xfrm>
            <a:off x="161926" y="1485731"/>
            <a:ext cx="11975366" cy="5178497"/>
            <a:chOff x="345233" y="4421462"/>
            <a:chExt cx="5303520" cy="3740233"/>
          </a:xfrm>
          <a:effectLst>
            <a:outerShdw blurRad="88900" dist="381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18" name="Rounded Rectangle 10">
              <a:extLst>
                <a:ext uri="{FF2B5EF4-FFF2-40B4-BE49-F238E27FC236}">
                  <a16:creationId xmlns:a16="http://schemas.microsoft.com/office/drawing/2014/main" id="{B85D3DC6-6C4C-43DF-BA2C-89DA0AA907A2}"/>
                </a:ext>
              </a:extLst>
            </p:cNvPr>
            <p:cNvSpPr/>
            <p:nvPr/>
          </p:nvSpPr>
          <p:spPr>
            <a:xfrm>
              <a:off x="345233" y="4421462"/>
              <a:ext cx="5303520" cy="1184815"/>
            </a:xfrm>
            <a:prstGeom prst="roundRect">
              <a:avLst>
                <a:gd name="adj" fmla="val 0"/>
              </a:avLst>
            </a:prstGeom>
            <a:solidFill>
              <a:srgbClr val="159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576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chemeClr val="bg1"/>
                  </a:solidFill>
                </a:rPr>
                <a:t>ORAS: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8A75EBB-B782-4150-9938-D18E1A9F9FEA}"/>
                </a:ext>
              </a:extLst>
            </p:cNvPr>
            <p:cNvSpPr/>
            <p:nvPr/>
          </p:nvSpPr>
          <p:spPr>
            <a:xfrm>
              <a:off x="345233" y="4664591"/>
              <a:ext cx="5303520" cy="3497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140493A-B471-48D3-B9C7-AAE6DD26BD3E}"/>
              </a:ext>
            </a:extLst>
          </p:cNvPr>
          <p:cNvSpPr/>
          <p:nvPr/>
        </p:nvSpPr>
        <p:spPr>
          <a:xfrm>
            <a:off x="161927" y="2121126"/>
            <a:ext cx="11891594" cy="4009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oras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white"/>
                </a:solidFill>
                <a:latin typeface="Consolas" panose="020B0609020204030204" pitchFamily="49" charset="0"/>
              </a:rPr>
              <a:t>login demo42.azurecr.io -u $user -p $</a:t>
            </a:r>
            <a:r>
              <a:rPr lang="en-US" sz="2800" dirty="0" err="1">
                <a:solidFill>
                  <a:prstClr val="white"/>
                </a:solidFill>
                <a:latin typeface="Consolas" panose="020B0609020204030204" pitchFamily="49" charset="0"/>
              </a:rPr>
              <a:t>pwd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WARNING! Using –password via the CLI is insecure. Use –password-stdin.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Login Succeeded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oras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white"/>
                </a:solidFill>
                <a:latin typeface="Consolas" panose="020B0609020204030204" pitchFamily="49" charset="0"/>
              </a:rPr>
              <a:t>push demo42.azurecr.io/samples/docs-in-markdown:1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 --manifest-config ./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config.json:application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/vnd.stevelasker.docsinmarkdown.config.v1+json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 ./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readme.md:application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/vnd.stevelasker.docsinmarkdown.layer.v1+md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 ./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detail.tar:application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/vnd.stevelasker.docsinmarkdown.layer.v1+tar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Uploading 767f3c907f24 moredetail.tar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Uploading d15f3b9978be readme.md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Pushed demo42.azurecr.io/samples/docs-in-markdown:1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Digest: sha256:f52fbb75a6fe3f291ff2d3c0020851c29a5f614b876bc0a77cb6d4fa80402ae3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D3C3A6-EBE6-43D8-B079-DF87474B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Push </a:t>
            </a:r>
            <a:r>
              <a:rPr lang="en-US" dirty="0">
                <a:latin typeface="Consolas" panose="020B0609020204030204" pitchFamily="49" charset="0"/>
              </a:rPr>
              <a:t>doc-in-markdown </a:t>
            </a:r>
            <a:r>
              <a:rPr lang="en-US" dirty="0"/>
              <a:t>Artifact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874CF006-6315-486A-9CD4-C6770D4EEBA9}"/>
              </a:ext>
            </a:extLst>
          </p:cNvPr>
          <p:cNvSpPr/>
          <p:nvPr/>
        </p:nvSpPr>
        <p:spPr>
          <a:xfrm>
            <a:off x="3816985" y="1542953"/>
            <a:ext cx="7962901" cy="5121275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Artifact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stevelasker.docsinmarkdown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"sha256:44136fa355b3678a1146ad16f7e8649e94fb4fc21fe77e8310c060f61caaff8a"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stevelasker.docsinmarkdown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.layer.v1+md"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"sha256:d15f3b9978be09aa01e42c806d3daf95ecac58d53df1e9cd472600ae01e0f96b"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398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"annotations"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org.opencontainers.image.title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"readme.md"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stevelasker.docsinmarkdown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.layer.v1+tar"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"sha256:767f3c907f24e463b263137827dac9ce1882213abec1e8752ce55a8c2ecec2c4"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149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"annotations"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org.opencontainers.image.title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"moredetail.md"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2BC773-8834-4AD7-8453-7A8173D75130}"/>
              </a:ext>
            </a:extLst>
          </p:cNvPr>
          <p:cNvSpPr/>
          <p:nvPr/>
        </p:nvSpPr>
        <p:spPr>
          <a:xfrm>
            <a:off x="6350638" y="2868515"/>
            <a:ext cx="1946274" cy="1928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CA6646-1B09-4226-9EC1-1585BBAE4B15}"/>
              </a:ext>
            </a:extLst>
          </p:cNvPr>
          <p:cNvSpPr/>
          <p:nvPr/>
        </p:nvSpPr>
        <p:spPr>
          <a:xfrm>
            <a:off x="6498274" y="3816253"/>
            <a:ext cx="2827337" cy="1928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AB778B-CF0C-4056-AE56-4CFC60F44267}"/>
              </a:ext>
            </a:extLst>
          </p:cNvPr>
          <p:cNvSpPr/>
          <p:nvPr/>
        </p:nvSpPr>
        <p:spPr>
          <a:xfrm>
            <a:off x="6498275" y="5108082"/>
            <a:ext cx="2925126" cy="1928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5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under construction icon">
            <a:extLst>
              <a:ext uri="{FF2B5EF4-FFF2-40B4-BE49-F238E27FC236}">
                <a16:creationId xmlns:a16="http://schemas.microsoft.com/office/drawing/2014/main" id="{4D9EBAEF-05FB-4DF6-AFFD-5E950FB8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168" y="182562"/>
            <a:ext cx="1690688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94A32D60-9A80-45D8-AE0E-DD19EA47A748}"/>
              </a:ext>
            </a:extLst>
          </p:cNvPr>
          <p:cNvSpPr/>
          <p:nvPr/>
        </p:nvSpPr>
        <p:spPr>
          <a:xfrm>
            <a:off x="376238" y="1825625"/>
            <a:ext cx="11439524" cy="494665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"title"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"OCI Image"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"description"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"OCI Image Format"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"icon"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"https://raw.githubusercontent.com/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opencontainers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/artwork/master/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oci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/icon/color/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oci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-icon-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color.svg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url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"https://www.opencontainers.org/"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"tools"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  "title"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"OCI Tools"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url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"https://github.com/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opencontainers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/runtime-tools"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],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schemaReference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  <a:hlinkClick r:id="rId3"/>
              </a:rPr>
              <a:t>https://raw.githubusercontent.com/opencontainers/image-spec/master/schema/config-schema.json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105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layerMediaTypes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"description"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"spec"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"https://github.com/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opencontainers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/image-spec/blob/master/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layer.md#gzip-media-types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"application/vnd.cncf.helm.config.v3+json"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"title"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"Helm Chart"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"description"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"The package manager for Kubernetes"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"icon"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"https://raw.githubusercontent.com/helm/helm/master/docs/logos/helm-blue-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vector.svg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url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"https://helm.sh/"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"tools"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  "title"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"Helm"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url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"https://github.com/helm/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helm#install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68CD5-5F55-4AEC-8BB9-16A51A06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Surfacing Your </a:t>
            </a:r>
            <a:r>
              <a:rPr lang="en-US" dirty="0" err="1">
                <a:latin typeface="Consolas" panose="020B0609020204030204" pitchFamily="49" charset="0"/>
              </a:rPr>
              <a:t>mediaType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8002E-AC48-424F-868C-1FA240F76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mediaTypeMapping.json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1DBC4B-1481-487D-9C80-B2E5A748506C}"/>
              </a:ext>
            </a:extLst>
          </p:cNvPr>
          <p:cNvSpPr/>
          <p:nvPr/>
        </p:nvSpPr>
        <p:spPr>
          <a:xfrm>
            <a:off x="3048000" y="-31266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4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2278-65BE-4144-B96A-8A58B422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WIFM 	</a:t>
            </a:r>
            <a:r>
              <a:rPr lang="en-US" sz="7200" i="1" baseline="30000" dirty="0"/>
              <a:t>[</a:t>
            </a:r>
            <a:r>
              <a:rPr lang="en-US" sz="7200" i="1" baseline="30000" dirty="0" err="1"/>
              <a:t>wiff-em</a:t>
            </a:r>
            <a:r>
              <a:rPr lang="en-US" sz="7200" i="1" baseline="30000" dirty="0"/>
              <a:t>]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73E38-1343-4A8E-BF7F-4AFF5ACB9FA8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1311579">
            <a:off x="838200" y="1825625"/>
            <a:ext cx="10515600" cy="38010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  <a:tabLst>
                <a:tab pos="685800" algn="r"/>
                <a:tab pos="742950" algn="l"/>
              </a:tabLst>
            </a:pPr>
            <a:r>
              <a:rPr lang="en-US" sz="60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W	</a:t>
            </a:r>
            <a:r>
              <a:rPr lang="en-US" sz="60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hat’s </a:t>
            </a:r>
          </a:p>
          <a:p>
            <a:pPr marL="0" indent="0">
              <a:buNone/>
              <a:tabLst>
                <a:tab pos="685800" algn="r"/>
                <a:tab pos="742950" algn="l"/>
              </a:tabLst>
            </a:pPr>
            <a:r>
              <a:rPr lang="en-US" sz="60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I	</a:t>
            </a:r>
            <a:r>
              <a:rPr lang="en-US" sz="60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n it </a:t>
            </a:r>
          </a:p>
          <a:p>
            <a:pPr marL="0" indent="0">
              <a:buNone/>
              <a:tabLst>
                <a:tab pos="685800" algn="r"/>
                <a:tab pos="742950" algn="l"/>
              </a:tabLst>
            </a:pPr>
            <a:r>
              <a:rPr lang="en-US" sz="60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F	</a:t>
            </a:r>
            <a:r>
              <a:rPr lang="en-US" sz="60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or </a:t>
            </a:r>
          </a:p>
          <a:p>
            <a:pPr marL="0" indent="0">
              <a:buNone/>
              <a:tabLst>
                <a:tab pos="685800" algn="r"/>
                <a:tab pos="742950" algn="l"/>
              </a:tabLst>
            </a:pPr>
            <a:r>
              <a:rPr lang="en-US" sz="60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M	</a:t>
            </a:r>
            <a:r>
              <a:rPr lang="en-US" sz="60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FD52C-501C-411E-A6B4-D7419359D8B0}"/>
              </a:ext>
            </a:extLst>
          </p:cNvPr>
          <p:cNvSpPr/>
          <p:nvPr/>
        </p:nvSpPr>
        <p:spPr>
          <a:xfrm>
            <a:off x="1059967" y="6488668"/>
            <a:ext cx="574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https://www.urbandictionary.com/define.php?term=WIFM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6C8C-9C52-4BDA-86A0-9186BF83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for 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82F2E-D49B-4521-BDF5-72E537FE6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OCI Registries Can Support New Artifact Types</a:t>
            </a:r>
          </a:p>
          <a:p>
            <a:r>
              <a:rPr lang="en-US" dirty="0"/>
              <a:t>Leverage What Exists – focus on </a:t>
            </a:r>
            <a:r>
              <a:rPr lang="en-US" b="1" dirty="0"/>
              <a:t>Your Thing</a:t>
            </a:r>
            <a:endParaRPr lang="en-US" dirty="0"/>
          </a:p>
          <a:p>
            <a:r>
              <a:rPr lang="en-US" dirty="0"/>
              <a:t>Declare A New </a:t>
            </a:r>
            <a:r>
              <a:rPr lang="en-US" dirty="0" err="1"/>
              <a:t>mediaType</a:t>
            </a:r>
            <a:r>
              <a:rPr lang="en-US" dirty="0"/>
              <a:t> to uniquely identify </a:t>
            </a:r>
            <a:r>
              <a:rPr lang="en-US" b="1" dirty="0"/>
              <a:t>Your Thing</a:t>
            </a:r>
          </a:p>
          <a:p>
            <a:r>
              <a:rPr lang="en-US" dirty="0"/>
              <a:t>Register Artifact </a:t>
            </a:r>
            <a:r>
              <a:rPr lang="en-US" dirty="0" err="1"/>
              <a:t>mediaTypes</a:t>
            </a:r>
            <a:r>
              <a:rPr lang="en-US" dirty="0"/>
              <a:t> with OCI Distribution</a:t>
            </a:r>
          </a:p>
          <a:p>
            <a:r>
              <a:rPr lang="en-US" dirty="0"/>
              <a:t>Cloud Registries will pickup your new </a:t>
            </a:r>
            <a:r>
              <a:rPr lang="en-US" dirty="0" err="1"/>
              <a:t>mediaTypes</a:t>
            </a:r>
            <a:endParaRPr lang="en-US" dirty="0"/>
          </a:p>
          <a:p>
            <a:r>
              <a:rPr lang="en-US" dirty="0"/>
              <a:t>ORAS library available to ease development, but not required</a:t>
            </a:r>
          </a:p>
          <a:p>
            <a:r>
              <a:rPr lang="en-US" dirty="0"/>
              <a:t>Follow Best Practices for Image Tagging</a:t>
            </a:r>
          </a:p>
          <a:p>
            <a:r>
              <a:rPr lang="en-US" dirty="0"/>
              <a:t>OCI Index not yet Artifact Aware – </a:t>
            </a:r>
            <a:r>
              <a:rPr lang="en-US" i="1" dirty="0"/>
              <a:t>work in progress</a:t>
            </a:r>
          </a:p>
          <a:p>
            <a:endParaRPr lang="en-US" dirty="0"/>
          </a:p>
        </p:txBody>
      </p:sp>
      <p:pic>
        <p:nvPicPr>
          <p:cNvPr id="9218" name="Picture 2" descr="See the source image">
            <a:extLst>
              <a:ext uri="{FF2B5EF4-FFF2-40B4-BE49-F238E27FC236}">
                <a16:creationId xmlns:a16="http://schemas.microsoft.com/office/drawing/2014/main" id="{637EC6F7-00B9-4888-A093-6933CFD32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4000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11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F10B59-F5FF-4FE0-82A0-B939A2FE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3AB9B-1CBA-4101-A8B3-FD604527F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3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FAFB-A144-4F70-9E45-6DA3F52C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Involved with OCI Artifact Registries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8D06-31D0-4E8E-B2FB-1A890252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Started: </a:t>
            </a:r>
            <a:r>
              <a:rPr lang="en-US" dirty="0" err="1">
                <a:hlinkClick r:id="rId2"/>
              </a:rPr>
              <a:t>stevelasker.blog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Authoring OCI Registry Artifacts – Quick Guide</a:t>
            </a:r>
          </a:p>
          <a:p>
            <a:r>
              <a:rPr lang="en-US" dirty="0"/>
              <a:t>Slack:  </a:t>
            </a:r>
            <a:r>
              <a:rPr lang="en-US" dirty="0">
                <a:hlinkClick r:id="rId3"/>
              </a:rPr>
              <a:t>opencontainers.slack.com</a:t>
            </a:r>
            <a:r>
              <a:rPr lang="en-US" dirty="0"/>
              <a:t>  #artifact-registry</a:t>
            </a:r>
          </a:p>
          <a:p>
            <a:pPr lvl="1"/>
            <a:r>
              <a:rPr lang="en-US" dirty="0"/>
              <a:t>To Join: </a:t>
            </a:r>
            <a:r>
              <a:rPr lang="en-US" dirty="0">
                <a:hlinkClick r:id="rId4"/>
              </a:rPr>
              <a:t>chat.opencontainers.org/</a:t>
            </a:r>
            <a:endParaRPr lang="en-US" dirty="0"/>
          </a:p>
          <a:p>
            <a:r>
              <a:rPr lang="en-US" dirty="0"/>
              <a:t>ORAS: </a:t>
            </a:r>
            <a:r>
              <a:rPr lang="en-US" dirty="0" err="1">
                <a:hlinkClick r:id="rId5"/>
              </a:rPr>
              <a:t>github</a:t>
            </a:r>
            <a:r>
              <a:rPr lang="en-US" dirty="0">
                <a:hlinkClick r:id="rId5"/>
              </a:rPr>
              <a:t>/com/deislabs/</a:t>
            </a:r>
            <a:r>
              <a:rPr lang="en-US" dirty="0" err="1">
                <a:hlinkClick r:id="rId5"/>
              </a:rPr>
              <a:t>oras</a:t>
            </a:r>
            <a:endParaRPr lang="en-US" dirty="0"/>
          </a:p>
          <a:p>
            <a:r>
              <a:rPr lang="en-US" dirty="0"/>
              <a:t>Docs In Markdown (dim): </a:t>
            </a:r>
            <a:r>
              <a:rPr lang="en-US" dirty="0">
                <a:hlinkClick r:id="rId6"/>
              </a:rPr>
              <a:t>https://github.com/SteveLasker/dim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5359D2-A924-4789-8773-2CCC07952BF7}"/>
              </a:ext>
            </a:extLst>
          </p:cNvPr>
          <p:cNvSpPr/>
          <p:nvPr/>
        </p:nvSpPr>
        <p:spPr>
          <a:xfrm>
            <a:off x="838200" y="2825234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dirty="0"/>
          </a:p>
        </p:txBody>
      </p:sp>
      <p:pic>
        <p:nvPicPr>
          <p:cNvPr id="6" name="Helm" descr="Related image">
            <a:extLst>
              <a:ext uri="{FF2B5EF4-FFF2-40B4-BE49-F238E27FC236}">
                <a16:creationId xmlns:a16="http://schemas.microsoft.com/office/drawing/2014/main" id="{25CBF47B-C7A5-43D0-92B0-C65888663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154" y="5421691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Ingularity">
            <a:extLst>
              <a:ext uri="{FF2B5EF4-FFF2-40B4-BE49-F238E27FC236}">
                <a16:creationId xmlns:a16="http://schemas.microsoft.com/office/drawing/2014/main" id="{74A385E8-AD9B-42C3-B885-5B0F26D4248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235" t="4842" r="4720" b="4024"/>
          <a:stretch/>
        </p:blipFill>
        <p:spPr>
          <a:xfrm>
            <a:off x="10296991" y="5447705"/>
            <a:ext cx="720542" cy="729258"/>
          </a:xfrm>
          <a:prstGeom prst="rect">
            <a:avLst/>
          </a:prstGeom>
        </p:spPr>
      </p:pic>
      <p:pic>
        <p:nvPicPr>
          <p:cNvPr id="11" name="OPA">
            <a:extLst>
              <a:ext uri="{FF2B5EF4-FFF2-40B4-BE49-F238E27FC236}">
                <a16:creationId xmlns:a16="http://schemas.microsoft.com/office/drawing/2014/main" id="{C9A4AECA-1F46-4218-AB0D-4ADDA9230B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59845" y="5391099"/>
            <a:ext cx="785864" cy="7858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2935F3-BECD-485B-93FB-F5C69A271773}"/>
              </a:ext>
            </a:extLst>
          </p:cNvPr>
          <p:cNvSpPr txBox="1"/>
          <p:nvPr/>
        </p:nvSpPr>
        <p:spPr>
          <a:xfrm>
            <a:off x="517862" y="4838676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12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2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13"/>
              </a:rPr>
              <a:t>github.com/</a:t>
            </a:r>
            <a:r>
              <a:rPr lang="en-US" sz="1400" dirty="0" err="1">
                <a:hlinkClick r:id="rId13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14"/>
              </a:rPr>
              <a:t>github.com/</a:t>
            </a:r>
            <a:r>
              <a:rPr lang="en-US" sz="1400" dirty="0" err="1">
                <a:hlinkClick r:id="rId14"/>
              </a:rPr>
              <a:t>SteveLasker</a:t>
            </a:r>
            <a:r>
              <a:rPr lang="en-US" sz="1400" dirty="0">
                <a:hlinkClick r:id="rId14"/>
              </a:rPr>
              <a:t>/presentations</a:t>
            </a:r>
            <a:endParaRPr lang="en-US" sz="1400" dirty="0"/>
          </a:p>
        </p:txBody>
      </p:sp>
      <p:pic>
        <p:nvPicPr>
          <p:cNvPr id="12" name="Picture 2" descr="Image result for blog logo">
            <a:extLst>
              <a:ext uri="{FF2B5EF4-FFF2-40B4-BE49-F238E27FC236}">
                <a16:creationId xmlns:a16="http://schemas.microsoft.com/office/drawing/2014/main" id="{3D127C5F-B3C3-4D26-A666-ACFDD5866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61868" y="6057511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witter logo">
            <a:extLst>
              <a:ext uri="{FF2B5EF4-FFF2-40B4-BE49-F238E27FC236}">
                <a16:creationId xmlns:a16="http://schemas.microsoft.com/office/drawing/2014/main" id="{9F28CAC8-315B-4C2B-A750-197653AC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5" y="5808418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32F1B45-7212-41C8-BB17-BF8B6729DD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9" y="6248337"/>
            <a:ext cx="106505" cy="106505"/>
          </a:xfrm>
          <a:prstGeom prst="rect">
            <a:avLst/>
          </a:prstGeom>
        </p:spPr>
      </p:pic>
      <p:pic>
        <p:nvPicPr>
          <p:cNvPr id="15" name="Picture 6" descr="Image result for email logo">
            <a:extLst>
              <a:ext uri="{FF2B5EF4-FFF2-40B4-BE49-F238E27FC236}">
                <a16:creationId xmlns:a16="http://schemas.microsoft.com/office/drawing/2014/main" id="{5FD1DAC4-0C8D-454C-A66A-2EF7B4ED8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419965" y="5612605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28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F0226CC-C888-45C4-878C-671CB9BF55AC}"/>
              </a:ext>
            </a:extLst>
          </p:cNvPr>
          <p:cNvGrpSpPr/>
          <p:nvPr/>
        </p:nvGrpSpPr>
        <p:grpSpPr>
          <a:xfrm>
            <a:off x="3489595" y="3013569"/>
            <a:ext cx="4404475" cy="1830571"/>
            <a:chOff x="2072525" y="2193587"/>
            <a:chExt cx="7004943" cy="291136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45375AA-227D-4273-B773-2D3545584F01}"/>
                </a:ext>
              </a:extLst>
            </p:cNvPr>
            <p:cNvGrpSpPr/>
            <p:nvPr/>
          </p:nvGrpSpPr>
          <p:grpSpPr>
            <a:xfrm>
              <a:off x="4546600" y="2193587"/>
              <a:ext cx="2120630" cy="2470825"/>
              <a:chOff x="3492072" y="2239670"/>
              <a:chExt cx="2120630" cy="2470825"/>
            </a:xfrm>
          </p:grpSpPr>
          <p:sp>
            <p:nvSpPr>
              <p:cNvPr id="55" name="Rectangle: Folded Corner 5">
                <a:extLst>
                  <a:ext uri="{FF2B5EF4-FFF2-40B4-BE49-F238E27FC236}">
                    <a16:creationId xmlns:a16="http://schemas.microsoft.com/office/drawing/2014/main" id="{B51E48C8-B310-46AE-96A9-84DE5A0F629B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6" name="Rectangle: Folded Corner 55">
                <a:extLst>
                  <a:ext uri="{FF2B5EF4-FFF2-40B4-BE49-F238E27FC236}">
                    <a16:creationId xmlns:a16="http://schemas.microsoft.com/office/drawing/2014/main" id="{CF0911E4-AAAC-4E3B-B2DE-86B500A79268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BC5B54B-DD5B-4DA3-B016-44E14A381725}"/>
                </a:ext>
              </a:extLst>
            </p:cNvPr>
            <p:cNvSpPr txBox="1"/>
            <p:nvPr/>
          </p:nvSpPr>
          <p:spPr>
            <a:xfrm>
              <a:off x="4610417" y="4664412"/>
              <a:ext cx="1154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Image Manifest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563876E-114F-4DC8-B79D-ABA4076F0EF7}"/>
                </a:ext>
              </a:extLst>
            </p:cNvPr>
            <p:cNvGrpSpPr/>
            <p:nvPr/>
          </p:nvGrpSpPr>
          <p:grpSpPr>
            <a:xfrm>
              <a:off x="6956838" y="2193587"/>
              <a:ext cx="2120630" cy="2470825"/>
              <a:chOff x="3492072" y="2239670"/>
              <a:chExt cx="2120630" cy="2470825"/>
            </a:xfrm>
          </p:grpSpPr>
          <p:sp>
            <p:nvSpPr>
              <p:cNvPr id="53" name="Rectangle: Folded Corner 5">
                <a:extLst>
                  <a:ext uri="{FF2B5EF4-FFF2-40B4-BE49-F238E27FC236}">
                    <a16:creationId xmlns:a16="http://schemas.microsoft.com/office/drawing/2014/main" id="{AC33194E-8123-482E-988A-DC0D2C635F95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Rectangle: Folded Corner 53">
                <a:extLst>
                  <a:ext uri="{FF2B5EF4-FFF2-40B4-BE49-F238E27FC236}">
                    <a16:creationId xmlns:a16="http://schemas.microsoft.com/office/drawing/2014/main" id="{0CCC5393-882B-4705-A305-E6BE128D5644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7B93BDE-3820-4C88-971B-2898184C64F8}"/>
                </a:ext>
              </a:extLst>
            </p:cNvPr>
            <p:cNvSpPr txBox="1"/>
            <p:nvPr/>
          </p:nvSpPr>
          <p:spPr>
            <a:xfrm>
              <a:off x="7020654" y="4664412"/>
              <a:ext cx="11451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manifest.config</a:t>
              </a:r>
              <a:endParaRPr lang="en-US" sz="120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8D4A7BD-2CE7-4F92-B13F-BE4D601B5B9E}"/>
                </a:ext>
              </a:extLst>
            </p:cNvPr>
            <p:cNvGrpSpPr/>
            <p:nvPr/>
          </p:nvGrpSpPr>
          <p:grpSpPr>
            <a:xfrm>
              <a:off x="2072525" y="2193587"/>
              <a:ext cx="2120630" cy="2470825"/>
              <a:chOff x="3492072" y="2239670"/>
              <a:chExt cx="2120630" cy="2470825"/>
            </a:xfrm>
          </p:grpSpPr>
          <p:sp>
            <p:nvSpPr>
              <p:cNvPr id="51" name="Rectangle: Folded Corner 5">
                <a:extLst>
                  <a:ext uri="{FF2B5EF4-FFF2-40B4-BE49-F238E27FC236}">
                    <a16:creationId xmlns:a16="http://schemas.microsoft.com/office/drawing/2014/main" id="{13D0CF50-0B18-4139-943E-D8094E8D48F5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2" name="Rectangle: Folded Corner 51">
                <a:extLst>
                  <a:ext uri="{FF2B5EF4-FFF2-40B4-BE49-F238E27FC236}">
                    <a16:creationId xmlns:a16="http://schemas.microsoft.com/office/drawing/2014/main" id="{AFB6F187-5D78-41C3-9B04-1CB932DA262B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11A6679-5BF2-4C74-9108-1044E67F5B1A}"/>
                </a:ext>
              </a:extLst>
            </p:cNvPr>
            <p:cNvSpPr txBox="1"/>
            <p:nvPr/>
          </p:nvSpPr>
          <p:spPr>
            <a:xfrm>
              <a:off x="2136342" y="4664412"/>
              <a:ext cx="1501519" cy="440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Image Index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0D80173D-672F-4C9D-BD59-1510B979E3F2}"/>
              </a:ext>
            </a:extLst>
          </p:cNvPr>
          <p:cNvSpPr/>
          <p:nvPr/>
        </p:nvSpPr>
        <p:spPr>
          <a:xfrm>
            <a:off x="3126432" y="1512925"/>
            <a:ext cx="5130800" cy="1029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Distribution-spec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Implemented as a Registry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470FA5-8BCD-4568-B93C-4E462C4A8045}"/>
              </a:ext>
            </a:extLst>
          </p:cNvPr>
          <p:cNvSpPr/>
          <p:nvPr/>
        </p:nvSpPr>
        <p:spPr>
          <a:xfrm>
            <a:off x="2427062" y="2882901"/>
            <a:ext cx="5830169" cy="2411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Image-spec 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BD0FDC0-E2AC-41B7-B23B-0BD6ED46FDD8}"/>
              </a:ext>
            </a:extLst>
          </p:cNvPr>
          <p:cNvGrpSpPr/>
          <p:nvPr/>
        </p:nvGrpSpPr>
        <p:grpSpPr>
          <a:xfrm>
            <a:off x="3043590" y="1387423"/>
            <a:ext cx="413327" cy="413327"/>
            <a:chOff x="1077722" y="1328760"/>
            <a:chExt cx="720680" cy="72068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2EEB17-C852-40B8-9446-98DF9DD763DC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39677625-1BA6-41A4-91A3-821823342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A52266D-ABE6-4BC2-80F8-864A6545F766}"/>
              </a:ext>
            </a:extLst>
          </p:cNvPr>
          <p:cNvGrpSpPr/>
          <p:nvPr/>
        </p:nvGrpSpPr>
        <p:grpSpPr>
          <a:xfrm>
            <a:off x="3413743" y="2949149"/>
            <a:ext cx="413327" cy="413327"/>
            <a:chOff x="1077722" y="1328760"/>
            <a:chExt cx="720680" cy="72068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3FF1B84-D24F-44E4-BFF1-899C6A1EE947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5A98915B-1E91-4B0A-B607-69C8F981A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50A6F7B-5581-43EB-BEC8-A86DE165758B}"/>
              </a:ext>
            </a:extLst>
          </p:cNvPr>
          <p:cNvGrpSpPr/>
          <p:nvPr/>
        </p:nvGrpSpPr>
        <p:grpSpPr>
          <a:xfrm>
            <a:off x="4978692" y="2940883"/>
            <a:ext cx="413327" cy="413327"/>
            <a:chOff x="1077722" y="1328760"/>
            <a:chExt cx="720680" cy="72068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9F5AB64-9E2B-4F50-BF64-CC8203F3A601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BA8AAB00-F768-41EE-B20E-B82E082C9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86F25EE-65E1-4C15-943A-118649D31BAC}"/>
              </a:ext>
            </a:extLst>
          </p:cNvPr>
          <p:cNvGrpSpPr/>
          <p:nvPr/>
        </p:nvGrpSpPr>
        <p:grpSpPr>
          <a:xfrm>
            <a:off x="6501864" y="2949586"/>
            <a:ext cx="413327" cy="413327"/>
            <a:chOff x="1077722" y="1328760"/>
            <a:chExt cx="720680" cy="72068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0EDC199-B134-4B6B-B76A-D5BAB4FBC6B9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EE4F42B1-7B20-4FA2-BD28-95D18FF0B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9852D9A-559D-452C-8C0B-29E2C2C31BDB}"/>
              </a:ext>
            </a:extLst>
          </p:cNvPr>
          <p:cNvGrpSpPr/>
          <p:nvPr/>
        </p:nvGrpSpPr>
        <p:grpSpPr>
          <a:xfrm>
            <a:off x="2293794" y="2793379"/>
            <a:ext cx="413327" cy="413327"/>
            <a:chOff x="1077722" y="1328760"/>
            <a:chExt cx="720680" cy="72068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9FDCC9D-193C-48AA-B38F-8D143717B279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699191A0-911C-4001-97DA-24D33EE62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14F5D12B-1D36-4D2D-BBA3-B0AA32206E10}"/>
              </a:ext>
            </a:extLst>
          </p:cNvPr>
          <p:cNvSpPr/>
          <p:nvPr/>
        </p:nvSpPr>
        <p:spPr>
          <a:xfrm>
            <a:off x="5184634" y="3301308"/>
            <a:ext cx="13073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"config": {</a:t>
            </a:r>
          </a:p>
          <a:p>
            <a:r>
              <a:rPr lang="en-US" sz="1100" dirty="0"/>
              <a:t>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…</a:t>
            </a:r>
          </a:p>
          <a:p>
            <a:r>
              <a:rPr lang="en-US" sz="1100" dirty="0"/>
              <a:t>  },</a:t>
            </a:r>
          </a:p>
          <a:p>
            <a:r>
              <a:rPr lang="en-US" sz="1100" dirty="0"/>
              <a:t>  "layers": [{}]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01F03E6-5338-42B7-83FD-7DE738E413B4}"/>
              </a:ext>
            </a:extLst>
          </p:cNvPr>
          <p:cNvSpPr/>
          <p:nvPr/>
        </p:nvSpPr>
        <p:spPr>
          <a:xfrm>
            <a:off x="6619796" y="3568503"/>
            <a:ext cx="130734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OPTIONAL</a:t>
            </a:r>
          </a:p>
          <a:p>
            <a:r>
              <a:rPr lang="en-US" sz="1100" i="1" dirty="0"/>
              <a:t>Based on </a:t>
            </a:r>
            <a:r>
              <a:rPr lang="en-US" sz="1100" i="1" dirty="0" err="1"/>
              <a:t>artifactType</a:t>
            </a:r>
            <a:endParaRPr lang="en-US" sz="1100" i="1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D9ADD87-9E01-4EEA-8293-AA107002DC90}"/>
              </a:ext>
            </a:extLst>
          </p:cNvPr>
          <p:cNvSpPr/>
          <p:nvPr/>
        </p:nvSpPr>
        <p:spPr>
          <a:xfrm>
            <a:off x="3519488" y="3301308"/>
            <a:ext cx="148305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  "manifests": [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  "platform": {</a:t>
            </a:r>
          </a:p>
          <a:p>
            <a:r>
              <a:rPr lang="en-US" sz="1100" dirty="0"/>
              <a:t>        "architecture":,</a:t>
            </a:r>
          </a:p>
        </p:txBody>
      </p:sp>
    </p:spTree>
    <p:extLst>
      <p:ext uri="{BB962C8B-B14F-4D97-AF65-F5344CB8AC3E}">
        <p14:creationId xmlns:p14="http://schemas.microsoft.com/office/powerpoint/2010/main" val="3144565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C3CD0D7-EFB3-4836-9B6B-42F2FA986A47}"/>
              </a:ext>
            </a:extLst>
          </p:cNvPr>
          <p:cNvGrpSpPr/>
          <p:nvPr/>
        </p:nvGrpSpPr>
        <p:grpSpPr>
          <a:xfrm>
            <a:off x="3489595" y="2955587"/>
            <a:ext cx="4404475" cy="1830571"/>
            <a:chOff x="2072525" y="2193587"/>
            <a:chExt cx="7004943" cy="291136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60F384A-2DE9-4BF8-8295-4985D052CC4F}"/>
                </a:ext>
              </a:extLst>
            </p:cNvPr>
            <p:cNvGrpSpPr/>
            <p:nvPr/>
          </p:nvGrpSpPr>
          <p:grpSpPr>
            <a:xfrm>
              <a:off x="4546600" y="2193587"/>
              <a:ext cx="2120630" cy="2470825"/>
              <a:chOff x="3492072" y="2239670"/>
              <a:chExt cx="2120630" cy="2470825"/>
            </a:xfrm>
          </p:grpSpPr>
          <p:sp>
            <p:nvSpPr>
              <p:cNvPr id="6" name="Rectangle: Folded Corner 5">
                <a:extLst>
                  <a:ext uri="{FF2B5EF4-FFF2-40B4-BE49-F238E27FC236}">
                    <a16:creationId xmlns:a16="http://schemas.microsoft.com/office/drawing/2014/main" id="{CEFC67D5-9FFF-40E7-955C-5967DA076353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" name="Rectangle: Folded Corner 3">
                <a:extLst>
                  <a:ext uri="{FF2B5EF4-FFF2-40B4-BE49-F238E27FC236}">
                    <a16:creationId xmlns:a16="http://schemas.microsoft.com/office/drawing/2014/main" id="{52B09669-D8E3-4573-AB16-E5A042D0240A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58363B-3C7E-45BE-8078-A99BBD2C1F55}"/>
                </a:ext>
              </a:extLst>
            </p:cNvPr>
            <p:cNvSpPr txBox="1"/>
            <p:nvPr/>
          </p:nvSpPr>
          <p:spPr>
            <a:xfrm>
              <a:off x="4610417" y="4664412"/>
              <a:ext cx="11540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Image Manifest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6460A09-5669-4D2C-943A-B273C556ACEB}"/>
                </a:ext>
              </a:extLst>
            </p:cNvPr>
            <p:cNvGrpSpPr/>
            <p:nvPr/>
          </p:nvGrpSpPr>
          <p:grpSpPr>
            <a:xfrm>
              <a:off x="6956838" y="2193587"/>
              <a:ext cx="2120630" cy="2470825"/>
              <a:chOff x="3492072" y="2239670"/>
              <a:chExt cx="2120630" cy="2470825"/>
            </a:xfrm>
          </p:grpSpPr>
          <p:sp>
            <p:nvSpPr>
              <p:cNvPr id="14" name="Rectangle: Folded Corner 5">
                <a:extLst>
                  <a:ext uri="{FF2B5EF4-FFF2-40B4-BE49-F238E27FC236}">
                    <a16:creationId xmlns:a16="http://schemas.microsoft.com/office/drawing/2014/main" id="{0E647F49-3FE7-467C-A9D2-E4D5E608C65B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513E108B-E688-464C-8B94-3D88C2A962F0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B42DA8-F801-4A60-86F5-6B7F1C4DAB52}"/>
                </a:ext>
              </a:extLst>
            </p:cNvPr>
            <p:cNvSpPr txBox="1"/>
            <p:nvPr/>
          </p:nvSpPr>
          <p:spPr>
            <a:xfrm>
              <a:off x="7020654" y="4664412"/>
              <a:ext cx="11451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manifest.config</a:t>
              </a:r>
              <a:endParaRPr lang="en-US" sz="1200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EBEBCFA-54ED-4088-BB94-111DF42E4797}"/>
                </a:ext>
              </a:extLst>
            </p:cNvPr>
            <p:cNvGrpSpPr/>
            <p:nvPr/>
          </p:nvGrpSpPr>
          <p:grpSpPr>
            <a:xfrm>
              <a:off x="2072525" y="2193587"/>
              <a:ext cx="2120630" cy="2470825"/>
              <a:chOff x="3492072" y="2239670"/>
              <a:chExt cx="2120630" cy="2470825"/>
            </a:xfrm>
          </p:grpSpPr>
          <p:sp>
            <p:nvSpPr>
              <p:cNvPr id="18" name="Rectangle: Folded Corner 5">
                <a:extLst>
                  <a:ext uri="{FF2B5EF4-FFF2-40B4-BE49-F238E27FC236}">
                    <a16:creationId xmlns:a16="http://schemas.microsoft.com/office/drawing/2014/main" id="{50791064-4AD3-41DF-B48F-201F6193AEEE}"/>
                  </a:ext>
                </a:extLst>
              </p:cNvPr>
              <p:cNvSpPr/>
              <p:nvPr/>
            </p:nvSpPr>
            <p:spPr>
              <a:xfrm>
                <a:off x="5259257" y="4357050"/>
                <a:ext cx="353445" cy="353445"/>
              </a:xfrm>
              <a:custGeom>
                <a:avLst/>
                <a:gdLst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2120630 w 2120630"/>
                  <a:gd name="connsiteY6" fmla="*/ 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0 w 2120630"/>
                  <a:gd name="connsiteY6" fmla="*/ 0 h 2470825"/>
                  <a:gd name="connsiteX7" fmla="*/ 1968230 w 2120630"/>
                  <a:gd name="connsiteY7" fmla="*/ 876300 h 2470825"/>
                  <a:gd name="connsiteX8" fmla="*/ 2120630 w 2120630"/>
                  <a:gd name="connsiteY8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1968230 w 2120630"/>
                  <a:gd name="connsiteY6" fmla="*/ 876300 h 2470825"/>
                  <a:gd name="connsiteX7" fmla="*/ 2120630 w 2120630"/>
                  <a:gd name="connsiteY7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1221 w 2120630"/>
                  <a:gd name="connsiteY5" fmla="*/ 1055980 h 2470825"/>
                  <a:gd name="connsiteX6" fmla="*/ 2120630 w 2120630"/>
                  <a:gd name="connsiteY6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2120630 w 2120630"/>
                  <a:gd name="connsiteY5" fmla="*/ 2117380 h 2470825"/>
                  <a:gd name="connsiteX0" fmla="*/ 0 w 2120630"/>
                  <a:gd name="connsiteY0" fmla="*/ 0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5" fmla="*/ 0 w 2120630"/>
                  <a:gd name="connsiteY5" fmla="*/ 0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2470825 h 2470825"/>
                  <a:gd name="connsiteX1" fmla="*/ 2120630 w 2120630"/>
                  <a:gd name="connsiteY1" fmla="*/ 0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0 w 2120630"/>
                  <a:gd name="connsiteY4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0" fmla="*/ 1767185 w 2120630"/>
                  <a:gd name="connsiteY0" fmla="*/ 2470825 h 2470825"/>
                  <a:gd name="connsiteX1" fmla="*/ 1837874 w 2120630"/>
                  <a:gd name="connsiteY1" fmla="*/ 2188069 h 2470825"/>
                  <a:gd name="connsiteX2" fmla="*/ 2120630 w 2120630"/>
                  <a:gd name="connsiteY2" fmla="*/ 2117380 h 2470825"/>
                  <a:gd name="connsiteX3" fmla="*/ 1767185 w 2120630"/>
                  <a:gd name="connsiteY3" fmla="*/ 2470825 h 2470825"/>
                  <a:gd name="connsiteX4" fmla="*/ 2120630 w 2120630"/>
                  <a:gd name="connsiteY4" fmla="*/ 2117380 h 2470825"/>
                  <a:gd name="connsiteX0" fmla="*/ 0 w 2120630"/>
                  <a:gd name="connsiteY0" fmla="*/ 353445 h 353445"/>
                  <a:gd name="connsiteX1" fmla="*/ 2120630 w 2120630"/>
                  <a:gd name="connsiteY1" fmla="*/ 0 h 353445"/>
                  <a:gd name="connsiteX2" fmla="*/ 1767185 w 2120630"/>
                  <a:gd name="connsiteY2" fmla="*/ 353445 h 353445"/>
                  <a:gd name="connsiteX3" fmla="*/ 0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0" fmla="*/ 1767185 w 2120630"/>
                  <a:gd name="connsiteY0" fmla="*/ 353445 h 353445"/>
                  <a:gd name="connsiteX1" fmla="*/ 1837874 w 2120630"/>
                  <a:gd name="connsiteY1" fmla="*/ 70689 h 353445"/>
                  <a:gd name="connsiteX2" fmla="*/ 2120630 w 2120630"/>
                  <a:gd name="connsiteY2" fmla="*/ 0 h 353445"/>
                  <a:gd name="connsiteX3" fmla="*/ 1767185 w 2120630"/>
                  <a:gd name="connsiteY3" fmla="*/ 353445 h 353445"/>
                  <a:gd name="connsiteX4" fmla="*/ 2120630 w 2120630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4" fmla="*/ 353445 w 353445"/>
                  <a:gd name="connsiteY4" fmla="*/ 0 h 353445"/>
                  <a:gd name="connsiteX0" fmla="*/ 0 w 353445"/>
                  <a:gd name="connsiteY0" fmla="*/ 353445 h 353445"/>
                  <a:gd name="connsiteX1" fmla="*/ 353445 w 353445"/>
                  <a:gd name="connsiteY1" fmla="*/ 0 h 353445"/>
                  <a:gd name="connsiteX2" fmla="*/ 0 w 353445"/>
                  <a:gd name="connsiteY2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0 w 353445"/>
                  <a:gd name="connsiteY3" fmla="*/ 353445 h 353445"/>
                  <a:gd name="connsiteX0" fmla="*/ 0 w 353445"/>
                  <a:gd name="connsiteY0" fmla="*/ 353445 h 353445"/>
                  <a:gd name="connsiteX1" fmla="*/ 70689 w 353445"/>
                  <a:gd name="connsiteY1" fmla="*/ 70689 h 353445"/>
                  <a:gd name="connsiteX2" fmla="*/ 353445 w 353445"/>
                  <a:gd name="connsiteY2" fmla="*/ 0 h 353445"/>
                  <a:gd name="connsiteX3" fmla="*/ 33337 w 353445"/>
                  <a:gd name="connsiteY3" fmla="*/ 315345 h 353445"/>
                  <a:gd name="connsiteX4" fmla="*/ 353445 w 353445"/>
                  <a:gd name="connsiteY4" fmla="*/ 0 h 35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3445" h="353445" stroke="0" extrusionOk="0">
                    <a:moveTo>
                      <a:pt x="0" y="353445"/>
                    </a:move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darkenLess" stroke="0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0" y="353445"/>
                    </a:lnTo>
                    <a:close/>
                  </a:path>
                  <a:path w="353445" h="353445" fill="none" extrusionOk="0">
                    <a:moveTo>
                      <a:pt x="0" y="353445"/>
                    </a:moveTo>
                    <a:lnTo>
                      <a:pt x="70689" y="70689"/>
                    </a:lnTo>
                    <a:lnTo>
                      <a:pt x="353445" y="0"/>
                    </a:lnTo>
                    <a:lnTo>
                      <a:pt x="33337" y="315345"/>
                    </a:lnTo>
                    <a:lnTo>
                      <a:pt x="353445" y="0"/>
                    </a:lnTo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554A4C80-D58E-4DA6-BB7F-E8EE0A578607}"/>
                  </a:ext>
                </a:extLst>
              </p:cNvPr>
              <p:cNvSpPr/>
              <p:nvPr/>
            </p:nvSpPr>
            <p:spPr>
              <a:xfrm>
                <a:off x="3492072" y="2239670"/>
                <a:ext cx="2120630" cy="2470825"/>
              </a:xfrm>
              <a:prstGeom prst="foldedCorner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171F8D-2494-4DE7-94DD-8423DA822669}"/>
                </a:ext>
              </a:extLst>
            </p:cNvPr>
            <p:cNvSpPr txBox="1"/>
            <p:nvPr/>
          </p:nvSpPr>
          <p:spPr>
            <a:xfrm>
              <a:off x="2136342" y="4664412"/>
              <a:ext cx="1501519" cy="440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Image Index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DA8592-5512-4692-B0D2-2D0B38291FED}"/>
              </a:ext>
            </a:extLst>
          </p:cNvPr>
          <p:cNvSpPr/>
          <p:nvPr/>
        </p:nvSpPr>
        <p:spPr>
          <a:xfrm>
            <a:off x="3126432" y="814145"/>
            <a:ext cx="5130800" cy="1029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Distribution-spec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Implemented as a Registry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6ED8A5-9C3A-4E32-A10D-7F8382190477}"/>
              </a:ext>
            </a:extLst>
          </p:cNvPr>
          <p:cNvGrpSpPr/>
          <p:nvPr/>
        </p:nvGrpSpPr>
        <p:grpSpPr>
          <a:xfrm>
            <a:off x="2427063" y="5168900"/>
            <a:ext cx="6529538" cy="1029758"/>
            <a:chOff x="2345757" y="5168900"/>
            <a:chExt cx="6529538" cy="102975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2E2DD5-DF50-4AE5-B500-BD4FC52EA346}"/>
                </a:ext>
              </a:extLst>
            </p:cNvPr>
            <p:cNvSpPr/>
            <p:nvPr/>
          </p:nvSpPr>
          <p:spPr>
            <a:xfrm>
              <a:off x="234575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Image-spec 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6486A8C-5091-4CD9-AD0A-70B8738EE57B}"/>
                </a:ext>
              </a:extLst>
            </p:cNvPr>
            <p:cNvSpPr/>
            <p:nvPr/>
          </p:nvSpPr>
          <p:spPr>
            <a:xfrm>
              <a:off x="4580672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Helm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8D64A6-E7D5-4561-B7A7-738E59F374AA}"/>
                </a:ext>
              </a:extLst>
            </p:cNvPr>
            <p:cNvSpPr/>
            <p:nvPr/>
          </p:nvSpPr>
          <p:spPr>
            <a:xfrm>
              <a:off x="6815587" y="5168900"/>
              <a:ext cx="2059708" cy="1029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Singularity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: </a:t>
              </a:r>
              <a:r>
                <a:rPr lang="en-US" sz="1400" dirty="0" err="1">
                  <a:solidFill>
                    <a:schemeClr val="tx1"/>
                  </a:solidFill>
                </a:rPr>
                <a:t>typeOf</a:t>
              </a:r>
              <a:r>
                <a:rPr lang="en-US" sz="1400" dirty="0">
                  <a:solidFill>
                    <a:schemeClr val="tx1"/>
                  </a:solidFill>
                </a:rPr>
                <a:t> Artifact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C499C03-CF90-4815-93E6-8C9D534F9029}"/>
              </a:ext>
            </a:extLst>
          </p:cNvPr>
          <p:cNvGrpSpPr/>
          <p:nvPr/>
        </p:nvGrpSpPr>
        <p:grpSpPr>
          <a:xfrm>
            <a:off x="3043590" y="688643"/>
            <a:ext cx="413327" cy="413327"/>
            <a:chOff x="1077722" y="1328760"/>
            <a:chExt cx="720680" cy="72068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B13229B-BA4A-4563-872F-A86B8BE3D9DB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D54505C9-932E-4023-83E1-D3CEF9030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3018BA6-4683-4DDF-88AD-8B56551423A2}"/>
              </a:ext>
            </a:extLst>
          </p:cNvPr>
          <p:cNvGrpSpPr/>
          <p:nvPr/>
        </p:nvGrpSpPr>
        <p:grpSpPr>
          <a:xfrm>
            <a:off x="3413743" y="2891167"/>
            <a:ext cx="413327" cy="413327"/>
            <a:chOff x="1077722" y="1328760"/>
            <a:chExt cx="720680" cy="72068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1E5C661-8515-4D05-988B-DF831634F0A4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B8B57B68-E92D-44ED-881E-0FC0F5920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05111DF-BD18-461B-85B1-786FEFEF50BF}"/>
              </a:ext>
            </a:extLst>
          </p:cNvPr>
          <p:cNvGrpSpPr/>
          <p:nvPr/>
        </p:nvGrpSpPr>
        <p:grpSpPr>
          <a:xfrm>
            <a:off x="4978692" y="2882901"/>
            <a:ext cx="413327" cy="413327"/>
            <a:chOff x="1077722" y="1328760"/>
            <a:chExt cx="720680" cy="7206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A5F5673-45D6-4286-B973-0D9574F73710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8F3B3A50-79F4-4EBE-B445-11F0D95D1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A3ED5BF-0E90-4787-8714-7108D0A013E0}"/>
              </a:ext>
            </a:extLst>
          </p:cNvPr>
          <p:cNvGrpSpPr/>
          <p:nvPr/>
        </p:nvGrpSpPr>
        <p:grpSpPr>
          <a:xfrm>
            <a:off x="6501864" y="2891604"/>
            <a:ext cx="413327" cy="413327"/>
            <a:chOff x="1077722" y="1328760"/>
            <a:chExt cx="720680" cy="72068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016E01-B283-45DB-A366-C9BF5026CF53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E998462C-26E1-4905-A00F-29637693D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EF2BD24-E63F-4E6F-A522-CDA8A43DEFD3}"/>
              </a:ext>
            </a:extLst>
          </p:cNvPr>
          <p:cNvGrpSpPr/>
          <p:nvPr/>
        </p:nvGrpSpPr>
        <p:grpSpPr>
          <a:xfrm>
            <a:off x="2313992" y="5094788"/>
            <a:ext cx="413327" cy="413327"/>
            <a:chOff x="1077722" y="1328760"/>
            <a:chExt cx="720680" cy="72068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F594DB5-621D-429A-B93B-7DA0B5D0E6F2}"/>
                </a:ext>
              </a:extLst>
            </p:cNvPr>
            <p:cNvSpPr/>
            <p:nvPr/>
          </p:nvSpPr>
          <p:spPr>
            <a:xfrm>
              <a:off x="1092435" y="1347855"/>
              <a:ext cx="688739" cy="680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137B1F3D-9543-4EE6-A25C-3049EDF30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7722" y="1328760"/>
              <a:ext cx="720680" cy="720680"/>
            </a:xfrm>
            <a:prstGeom prst="rect">
              <a:avLst/>
            </a:prstGeom>
          </p:spPr>
        </p:pic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5FBBB712-57EB-4E01-B311-6136091EACFF}"/>
              </a:ext>
            </a:extLst>
          </p:cNvPr>
          <p:cNvSpPr/>
          <p:nvPr/>
        </p:nvSpPr>
        <p:spPr>
          <a:xfrm>
            <a:off x="5184634" y="3243326"/>
            <a:ext cx="13073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"config": {</a:t>
            </a:r>
          </a:p>
          <a:p>
            <a:r>
              <a:rPr lang="en-US" sz="1100" dirty="0"/>
              <a:t>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…</a:t>
            </a:r>
          </a:p>
          <a:p>
            <a:r>
              <a:rPr lang="en-US" sz="1100" dirty="0"/>
              <a:t>  },</a:t>
            </a:r>
          </a:p>
          <a:p>
            <a:r>
              <a:rPr lang="en-US" sz="1100" dirty="0"/>
              <a:t>  "layers": [{}]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DB40A3-9762-4C4E-A936-378EF307726A}"/>
              </a:ext>
            </a:extLst>
          </p:cNvPr>
          <p:cNvSpPr/>
          <p:nvPr/>
        </p:nvSpPr>
        <p:spPr>
          <a:xfrm>
            <a:off x="6619796" y="3510521"/>
            <a:ext cx="130734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OPTIONAL</a:t>
            </a:r>
          </a:p>
          <a:p>
            <a:r>
              <a:rPr lang="en-US" sz="1100" i="1" dirty="0"/>
              <a:t>Based on </a:t>
            </a:r>
            <a:r>
              <a:rPr lang="en-US" sz="1100" i="1" dirty="0" err="1"/>
              <a:t>artifactType</a:t>
            </a:r>
            <a:endParaRPr lang="en-US" sz="1100" i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2445C31-1370-4DB4-9EE0-228EA80C9F8E}"/>
              </a:ext>
            </a:extLst>
          </p:cNvPr>
          <p:cNvSpPr/>
          <p:nvPr/>
        </p:nvSpPr>
        <p:spPr>
          <a:xfrm>
            <a:off x="3519488" y="3243326"/>
            <a:ext cx="148305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{</a:t>
            </a:r>
          </a:p>
          <a:p>
            <a:r>
              <a:rPr lang="en-US" sz="1100" dirty="0"/>
              <a:t>  "manifests": [</a:t>
            </a:r>
          </a:p>
          <a:p>
            <a:r>
              <a:rPr lang="en-US" sz="1100" dirty="0"/>
              <a:t>    {</a:t>
            </a:r>
          </a:p>
          <a:p>
            <a:r>
              <a:rPr lang="en-US" sz="1100" dirty="0"/>
              <a:t>      "</a:t>
            </a:r>
            <a:r>
              <a:rPr lang="en-US" sz="1100" dirty="0" err="1"/>
              <a:t>mediaType</a:t>
            </a:r>
            <a:r>
              <a:rPr lang="en-US" sz="1100" dirty="0"/>
              <a:t>": ,</a:t>
            </a:r>
          </a:p>
          <a:p>
            <a:r>
              <a:rPr lang="en-US" sz="1100" dirty="0"/>
              <a:t>      "platform": {</a:t>
            </a:r>
          </a:p>
          <a:p>
            <a:r>
              <a:rPr lang="en-US" sz="1100" dirty="0"/>
              <a:t>        "architecture":,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8170281-3433-4E06-87FD-ADE132788AD0}"/>
              </a:ext>
            </a:extLst>
          </p:cNvPr>
          <p:cNvCxnSpPr>
            <a:stCxn id="23" idx="0"/>
            <a:endCxn id="20" idx="2"/>
          </p:cNvCxnSpPr>
          <p:nvPr/>
        </p:nvCxnSpPr>
        <p:spPr>
          <a:xfrm flipV="1">
            <a:off x="3456917" y="4786158"/>
            <a:ext cx="544857" cy="382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982E33F-286F-4610-BAD8-E0F6CF62AAC1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3456917" y="4723858"/>
            <a:ext cx="2161288" cy="445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D4BA81-8FF3-4110-9B53-26894E92CD89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5691009" y="4745888"/>
            <a:ext cx="823" cy="423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7EA6DD7-3D70-439A-8182-EA85AD33BC20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5838308" y="4723858"/>
            <a:ext cx="2088439" cy="445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684AC1D-25F6-49DC-B9CB-A78A0B47F9F9}"/>
              </a:ext>
            </a:extLst>
          </p:cNvPr>
          <p:cNvSpPr/>
          <p:nvPr/>
        </p:nvSpPr>
        <p:spPr>
          <a:xfrm>
            <a:off x="3126432" y="1919843"/>
            <a:ext cx="5130800" cy="663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Artifacts-spec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Uses manifest and index* to define multiple artifacts</a:t>
            </a:r>
          </a:p>
        </p:txBody>
      </p:sp>
    </p:spTree>
    <p:extLst>
      <p:ext uri="{BB962C8B-B14F-4D97-AF65-F5344CB8AC3E}">
        <p14:creationId xmlns:p14="http://schemas.microsoft.com/office/powerpoint/2010/main" val="393297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360B292-3BD5-488C-A673-786592554286}"/>
              </a:ext>
            </a:extLst>
          </p:cNvPr>
          <p:cNvGrpSpPr/>
          <p:nvPr/>
        </p:nvGrpSpPr>
        <p:grpSpPr>
          <a:xfrm>
            <a:off x="434291" y="2993301"/>
            <a:ext cx="4909771" cy="3757345"/>
            <a:chOff x="434291" y="2993301"/>
            <a:chExt cx="4909771" cy="3757345"/>
          </a:xfrm>
        </p:grpSpPr>
        <p:pic>
          <p:nvPicPr>
            <p:cNvPr id="2050" name="Picture 2" descr="Image result for focus">
              <a:extLst>
                <a:ext uri="{FF2B5EF4-FFF2-40B4-BE49-F238E27FC236}">
                  <a16:creationId xmlns:a16="http://schemas.microsoft.com/office/drawing/2014/main" id="{0271FC75-5CC0-4893-B694-15D22823B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91" y="2993301"/>
              <a:ext cx="4909771" cy="3757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hing">
              <a:extLst>
                <a:ext uri="{FF2B5EF4-FFF2-40B4-BE49-F238E27FC236}">
                  <a16:creationId xmlns:a16="http://schemas.microsoft.com/office/drawing/2014/main" id="{A4A37B3B-9141-435B-84A1-17B70F76B04A}"/>
                </a:ext>
              </a:extLst>
            </p:cNvPr>
            <p:cNvSpPr/>
            <p:nvPr/>
          </p:nvSpPr>
          <p:spPr>
            <a:xfrm>
              <a:off x="2032821" y="4544350"/>
              <a:ext cx="1460655" cy="593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Thing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44FB76-A8F8-4F11-ABFC-26518AD52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678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You have a thing. </a:t>
            </a:r>
            <a:br>
              <a:rPr lang="en-US" dirty="0"/>
            </a:br>
            <a:r>
              <a:rPr lang="en-US" dirty="0"/>
              <a:t>			Where will you store your thing?</a:t>
            </a:r>
          </a:p>
        </p:txBody>
      </p:sp>
      <p:sp>
        <p:nvSpPr>
          <p:cNvPr id="5" name="YASS">
            <a:extLst>
              <a:ext uri="{FF2B5EF4-FFF2-40B4-BE49-F238E27FC236}">
                <a16:creationId xmlns:a16="http://schemas.microsoft.com/office/drawing/2014/main" id="{12645E52-9D66-4180-A1C1-3C6F719B1B1F}"/>
              </a:ext>
            </a:extLst>
          </p:cNvPr>
          <p:cNvSpPr/>
          <p:nvPr/>
        </p:nvSpPr>
        <p:spPr>
          <a:xfrm>
            <a:off x="434291" y="3023047"/>
            <a:ext cx="1728339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YASS?</a:t>
            </a:r>
          </a:p>
        </p:txBody>
      </p:sp>
      <p:sp>
        <p:nvSpPr>
          <p:cNvPr id="6" name="REST API">
            <a:extLst>
              <a:ext uri="{FF2B5EF4-FFF2-40B4-BE49-F238E27FC236}">
                <a16:creationId xmlns:a16="http://schemas.microsoft.com/office/drawing/2014/main" id="{7C7781AC-0BE5-434D-9551-9DA572977D45}"/>
              </a:ext>
            </a:extLst>
          </p:cNvPr>
          <p:cNvSpPr/>
          <p:nvPr/>
        </p:nvSpPr>
        <p:spPr>
          <a:xfrm>
            <a:off x="8867085" y="352057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8" name="Authentication">
            <a:extLst>
              <a:ext uri="{FF2B5EF4-FFF2-40B4-BE49-F238E27FC236}">
                <a16:creationId xmlns:a16="http://schemas.microsoft.com/office/drawing/2014/main" id="{FA589D40-019C-4803-B08B-E4A052C1ED19}"/>
              </a:ext>
            </a:extLst>
          </p:cNvPr>
          <p:cNvGrpSpPr/>
          <p:nvPr/>
        </p:nvGrpSpPr>
        <p:grpSpPr>
          <a:xfrm>
            <a:off x="9532597" y="3890079"/>
            <a:ext cx="857250" cy="739009"/>
            <a:chOff x="4314167" y="3606147"/>
            <a:chExt cx="857250" cy="739009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EAF238B-0E00-44AF-BBD9-A3113020024E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455081E1-A2B4-4F0F-B930-6732DADF20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Storage">
            <a:extLst>
              <a:ext uri="{FF2B5EF4-FFF2-40B4-BE49-F238E27FC236}">
                <a16:creationId xmlns:a16="http://schemas.microsoft.com/office/drawing/2014/main" id="{043D92E5-64BE-4254-957B-F7BE92CCA437}"/>
              </a:ext>
            </a:extLst>
          </p:cNvPr>
          <p:cNvGrpSpPr/>
          <p:nvPr/>
        </p:nvGrpSpPr>
        <p:grpSpPr>
          <a:xfrm>
            <a:off x="8860800" y="4259583"/>
            <a:ext cx="857250" cy="739009"/>
            <a:chOff x="3377802" y="4632193"/>
            <a:chExt cx="857250" cy="739009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B0EE9D25-C160-4012-AC9D-D41A915E9631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8ECEB8B-99B9-42C0-8C6C-C7E86A1E054D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D0553CA-E6C9-429E-910B-3E0ADBFBA80A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2" descr="See the source image">
                <a:extLst>
                  <a:ext uri="{FF2B5EF4-FFF2-40B4-BE49-F238E27FC236}">
                    <a16:creationId xmlns:a16="http://schemas.microsoft.com/office/drawing/2014/main" id="{58F63C21-E69F-407C-ADED-0011ABFB43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5" name="Cache">
            <a:extLst>
              <a:ext uri="{FF2B5EF4-FFF2-40B4-BE49-F238E27FC236}">
                <a16:creationId xmlns:a16="http://schemas.microsoft.com/office/drawing/2014/main" id="{1AD22DB9-6756-433A-847E-515CABF30DCD}"/>
              </a:ext>
            </a:extLst>
          </p:cNvPr>
          <p:cNvGrpSpPr/>
          <p:nvPr/>
        </p:nvGrpSpPr>
        <p:grpSpPr>
          <a:xfrm>
            <a:off x="9527777" y="3141584"/>
            <a:ext cx="857250" cy="739009"/>
            <a:chOff x="8740377" y="4194722"/>
            <a:chExt cx="857250" cy="739009"/>
          </a:xfrm>
        </p:grpSpPr>
        <p:sp>
          <p:nvSpPr>
            <p:cNvPr id="18" name="REST API">
              <a:extLst>
                <a:ext uri="{FF2B5EF4-FFF2-40B4-BE49-F238E27FC236}">
                  <a16:creationId xmlns:a16="http://schemas.microsoft.com/office/drawing/2014/main" id="{1CE53AE3-03D4-4553-AD80-BCB9402F7471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F0BB2631-5B6B-4334-8FE9-30C491D25945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grpSp>
        <p:nvGrpSpPr>
          <p:cNvPr id="19" name="Support">
            <a:extLst>
              <a:ext uri="{FF2B5EF4-FFF2-40B4-BE49-F238E27FC236}">
                <a16:creationId xmlns:a16="http://schemas.microsoft.com/office/drawing/2014/main" id="{11BF49CA-DE0D-4E43-94CC-0132C37C49FB}"/>
              </a:ext>
            </a:extLst>
          </p:cNvPr>
          <p:cNvGrpSpPr/>
          <p:nvPr/>
        </p:nvGrpSpPr>
        <p:grpSpPr>
          <a:xfrm>
            <a:off x="9526312" y="4629084"/>
            <a:ext cx="857250" cy="739009"/>
            <a:chOff x="7644775" y="5284382"/>
            <a:chExt cx="857250" cy="739009"/>
          </a:xfrm>
        </p:grpSpPr>
        <p:sp>
          <p:nvSpPr>
            <p:cNvPr id="23" name="REST API">
              <a:extLst>
                <a:ext uri="{FF2B5EF4-FFF2-40B4-BE49-F238E27FC236}">
                  <a16:creationId xmlns:a16="http://schemas.microsoft.com/office/drawing/2014/main" id="{2FB3162E-5665-44C9-8756-D5880D01FFA1}"/>
                </a:ext>
              </a:extLst>
            </p:cNvPr>
            <p:cNvSpPr/>
            <p:nvPr/>
          </p:nvSpPr>
          <p:spPr>
            <a:xfrm>
              <a:off x="7644775" y="528438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2AE39CE6-E721-48C2-9A17-2CCF6B8618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0095DA"/>
                </a:clrFrom>
                <a:clrTo>
                  <a:srgbClr val="0095D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4" t="17636" r="19531" b="18156"/>
            <a:stretch/>
          </p:blipFill>
          <p:spPr bwMode="auto">
            <a:xfrm>
              <a:off x="7841625" y="5407024"/>
              <a:ext cx="463550" cy="48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374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7476-F388-49E8-BE83-EDC15F10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Storage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89E-1122-446A-A495-515CB6E80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What will you use? </a:t>
            </a:r>
          </a:p>
          <a:p>
            <a:pPr lvl="1"/>
            <a:r>
              <a:rPr lang="en-US" dirty="0"/>
              <a:t>Will it integrate with the rest of “the platform”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How do you prevent hacks, DOS attacks, abuse?</a:t>
            </a:r>
          </a:p>
          <a:p>
            <a:r>
              <a:rPr lang="en-US" dirty="0"/>
              <a:t>Costs</a:t>
            </a:r>
          </a:p>
          <a:p>
            <a:pPr lvl="1"/>
            <a:r>
              <a:rPr lang="en-US" dirty="0"/>
              <a:t>Will you justify the costs to run the YASS? </a:t>
            </a:r>
          </a:p>
          <a:p>
            <a:pPr lvl="1"/>
            <a:r>
              <a:rPr lang="en-US" dirty="0"/>
              <a:t>Will you charge, offer for free- your YASS? </a:t>
            </a:r>
          </a:p>
          <a:p>
            <a:r>
              <a:rPr lang="en-US" dirty="0"/>
              <a:t>Multiple clouds?</a:t>
            </a:r>
          </a:p>
          <a:p>
            <a:pPr lvl="1"/>
            <a:r>
              <a:rPr lang="en-US" dirty="0"/>
              <a:t>Will other cloud vendors host this YASS for you?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318DF1-A448-47B6-9837-F527C8D48772}"/>
              </a:ext>
            </a:extLst>
          </p:cNvPr>
          <p:cNvSpPr/>
          <p:nvPr/>
        </p:nvSpPr>
        <p:spPr>
          <a:xfrm rot="508507">
            <a:off x="9336125" y="2196367"/>
            <a:ext cx="2528596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Compliance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156C01-9057-474B-A9DF-BBB493883CA6}"/>
              </a:ext>
            </a:extLst>
          </p:cNvPr>
          <p:cNvSpPr/>
          <p:nvPr/>
        </p:nvSpPr>
        <p:spPr>
          <a:xfrm>
            <a:off x="5249639" y="1529377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Courier New" panose="02070309020205020404" pitchFamily="49" charset="0"/>
                <a:ea typeface="Anonymice Powerline" panose="02060609030202000504" pitchFamily="49" charset="0"/>
                <a:cs typeface="Courier New" panose="02070309020205020404" pitchFamily="49" charset="0"/>
              </a:rPr>
              <a:t>Documentation?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B42716-5538-47E5-8604-5319EC5FB32A}"/>
              </a:ext>
            </a:extLst>
          </p:cNvPr>
          <p:cNvSpPr/>
          <p:nvPr/>
        </p:nvSpPr>
        <p:spPr>
          <a:xfrm rot="21105334">
            <a:off x="8788494" y="5530937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  <a:t>Regional</a:t>
            </a:r>
            <a:b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</a:br>
            <a: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  <a:t>Replication?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BE440B-013F-499C-BE5F-B73ED0B13B7A}"/>
              </a:ext>
            </a:extLst>
          </p:cNvPr>
          <p:cNvSpPr/>
          <p:nvPr/>
        </p:nvSpPr>
        <p:spPr>
          <a:xfrm rot="278885">
            <a:off x="8593476" y="617358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latin typeface="Fira Mono for Powerline" panose="020B0509050000020004" pitchFamily="49" charset="0"/>
                <a:ea typeface="Fira Mono for Powerline" panose="020B0509050000020004" pitchFamily="49" charset="0"/>
                <a:cs typeface="Hack" panose="020B0609030202020204" pitchFamily="50" charset="0"/>
              </a:rPr>
              <a:t>VNET &amp; Firewall Rules?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207F48-A383-4843-B8D2-2E18FEC28EBA}"/>
              </a:ext>
            </a:extLst>
          </p:cNvPr>
          <p:cNvSpPr/>
          <p:nvPr/>
        </p:nvSpPr>
        <p:spPr>
          <a:xfrm rot="21297654">
            <a:off x="5628715" y="5957388"/>
            <a:ext cx="2528596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Script MT Bold" panose="03040602040607080904" pitchFamily="66" charset="0"/>
                <a:ea typeface="Anonymice Powerline" panose="02060609030202000504" pitchFamily="49" charset="0"/>
              </a:rPr>
              <a:t>Signing?</a:t>
            </a:r>
          </a:p>
        </p:txBody>
      </p:sp>
      <p:sp>
        <p:nvSpPr>
          <p:cNvPr id="11" name="REST API">
            <a:extLst>
              <a:ext uri="{FF2B5EF4-FFF2-40B4-BE49-F238E27FC236}">
                <a16:creationId xmlns:a16="http://schemas.microsoft.com/office/drawing/2014/main" id="{DB962FB3-D7D0-4CC5-99A4-9DAC6DAF909A}"/>
              </a:ext>
            </a:extLst>
          </p:cNvPr>
          <p:cNvSpPr/>
          <p:nvPr/>
        </p:nvSpPr>
        <p:spPr>
          <a:xfrm>
            <a:off x="8867085" y="352057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12" name="Authentication">
            <a:extLst>
              <a:ext uri="{FF2B5EF4-FFF2-40B4-BE49-F238E27FC236}">
                <a16:creationId xmlns:a16="http://schemas.microsoft.com/office/drawing/2014/main" id="{09886D28-43D1-4274-A473-EF1F6C6FF4F8}"/>
              </a:ext>
            </a:extLst>
          </p:cNvPr>
          <p:cNvGrpSpPr/>
          <p:nvPr/>
        </p:nvGrpSpPr>
        <p:grpSpPr>
          <a:xfrm>
            <a:off x="9532597" y="3890079"/>
            <a:ext cx="857250" cy="739009"/>
            <a:chOff x="4314167" y="3606147"/>
            <a:chExt cx="857250" cy="739009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9791625C-B11B-4594-8CC8-3CCE26B96976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2" descr="See the source image">
              <a:extLst>
                <a:ext uri="{FF2B5EF4-FFF2-40B4-BE49-F238E27FC236}">
                  <a16:creationId xmlns:a16="http://schemas.microsoft.com/office/drawing/2014/main" id="{C890F153-BEE9-495D-8399-C69915E55D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Storage">
            <a:extLst>
              <a:ext uri="{FF2B5EF4-FFF2-40B4-BE49-F238E27FC236}">
                <a16:creationId xmlns:a16="http://schemas.microsoft.com/office/drawing/2014/main" id="{B946FA57-4131-4F1D-9F51-10B7BCB221CD}"/>
              </a:ext>
            </a:extLst>
          </p:cNvPr>
          <p:cNvGrpSpPr/>
          <p:nvPr/>
        </p:nvGrpSpPr>
        <p:grpSpPr>
          <a:xfrm>
            <a:off x="8860800" y="4259583"/>
            <a:ext cx="857250" cy="739009"/>
            <a:chOff x="3377802" y="4632193"/>
            <a:chExt cx="857250" cy="739009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0B47A606-6F9C-4C19-98F3-FF34DCECC348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742B392-11F8-4149-93C5-0571D72BA1A2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C221C5-E20F-4A95-8024-FFF01130F666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2" descr="See the source image">
                <a:extLst>
                  <a:ext uri="{FF2B5EF4-FFF2-40B4-BE49-F238E27FC236}">
                    <a16:creationId xmlns:a16="http://schemas.microsoft.com/office/drawing/2014/main" id="{5152D551-70C8-4C23-8E01-423D4B8C65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" name="Cache">
            <a:extLst>
              <a:ext uri="{FF2B5EF4-FFF2-40B4-BE49-F238E27FC236}">
                <a16:creationId xmlns:a16="http://schemas.microsoft.com/office/drawing/2014/main" id="{2E9895B8-2CE9-447C-B772-822D36719958}"/>
              </a:ext>
            </a:extLst>
          </p:cNvPr>
          <p:cNvGrpSpPr/>
          <p:nvPr/>
        </p:nvGrpSpPr>
        <p:grpSpPr>
          <a:xfrm>
            <a:off x="9527777" y="3141584"/>
            <a:ext cx="857250" cy="739009"/>
            <a:chOff x="8740377" y="4194722"/>
            <a:chExt cx="857250" cy="739009"/>
          </a:xfrm>
        </p:grpSpPr>
        <p:sp>
          <p:nvSpPr>
            <p:cNvPr id="21" name="REST API">
              <a:extLst>
                <a:ext uri="{FF2B5EF4-FFF2-40B4-BE49-F238E27FC236}">
                  <a16:creationId xmlns:a16="http://schemas.microsoft.com/office/drawing/2014/main" id="{AAB2606A-7A81-413A-A8AE-638CB7AF32ED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>
              <a:extLst>
                <a:ext uri="{FF2B5EF4-FFF2-40B4-BE49-F238E27FC236}">
                  <a16:creationId xmlns:a16="http://schemas.microsoft.com/office/drawing/2014/main" id="{EFEB0F4A-B384-4C2C-8A18-B980A53FA224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grpSp>
        <p:nvGrpSpPr>
          <p:cNvPr id="23" name="Support">
            <a:extLst>
              <a:ext uri="{FF2B5EF4-FFF2-40B4-BE49-F238E27FC236}">
                <a16:creationId xmlns:a16="http://schemas.microsoft.com/office/drawing/2014/main" id="{BACE5001-4D87-4C48-B146-FCEB1A25A2C4}"/>
              </a:ext>
            </a:extLst>
          </p:cNvPr>
          <p:cNvGrpSpPr/>
          <p:nvPr/>
        </p:nvGrpSpPr>
        <p:grpSpPr>
          <a:xfrm>
            <a:off x="9526312" y="4629084"/>
            <a:ext cx="857250" cy="739009"/>
            <a:chOff x="7644775" y="5284382"/>
            <a:chExt cx="857250" cy="739009"/>
          </a:xfrm>
        </p:grpSpPr>
        <p:sp>
          <p:nvSpPr>
            <p:cNvPr id="24" name="REST API">
              <a:extLst>
                <a:ext uri="{FF2B5EF4-FFF2-40B4-BE49-F238E27FC236}">
                  <a16:creationId xmlns:a16="http://schemas.microsoft.com/office/drawing/2014/main" id="{B26D86C0-1299-4205-B96A-D9C7CF1508A8}"/>
                </a:ext>
              </a:extLst>
            </p:cNvPr>
            <p:cNvSpPr/>
            <p:nvPr/>
          </p:nvSpPr>
          <p:spPr>
            <a:xfrm>
              <a:off x="7644775" y="528438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8" descr="See the source image">
              <a:extLst>
                <a:ext uri="{FF2B5EF4-FFF2-40B4-BE49-F238E27FC236}">
                  <a16:creationId xmlns:a16="http://schemas.microsoft.com/office/drawing/2014/main" id="{1F509D13-E86C-4EB8-AE27-5AEE99F65E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0095DA"/>
                </a:clrFrom>
                <a:clrTo>
                  <a:srgbClr val="0095D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4" t="17636" r="19531" b="18156"/>
            <a:stretch/>
          </p:blipFill>
          <p:spPr bwMode="auto">
            <a:xfrm>
              <a:off x="7841625" y="5407024"/>
              <a:ext cx="463550" cy="48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305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FB8A-A58F-4F85-8948-99E0B59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takes to run a storage thing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53E8-4A9A-49FC-AEF3-CEC15E82B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~10 engineers - full time</a:t>
            </a:r>
          </a:p>
          <a:p>
            <a:pPr lvl="1"/>
            <a:r>
              <a:rPr lang="en-US" dirty="0"/>
              <a:t>Support</a:t>
            </a:r>
          </a:p>
          <a:p>
            <a:pPr lvl="1"/>
            <a:r>
              <a:rPr lang="en-US" dirty="0"/>
              <a:t>Compliance</a:t>
            </a:r>
          </a:p>
          <a:p>
            <a:pPr lvl="1"/>
            <a:r>
              <a:rPr lang="en-US" dirty="0"/>
              <a:t>Regional Rollouts</a:t>
            </a:r>
          </a:p>
          <a:p>
            <a:pPr lvl="1"/>
            <a:r>
              <a:rPr lang="en-US" dirty="0"/>
              <a:t>Feature Asks</a:t>
            </a:r>
          </a:p>
          <a:p>
            <a:pPr lvl="1"/>
            <a:r>
              <a:rPr lang="en-US" dirty="0"/>
              <a:t>Patching &amp; Mediation of CVE Events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ST API">
            <a:extLst>
              <a:ext uri="{FF2B5EF4-FFF2-40B4-BE49-F238E27FC236}">
                <a16:creationId xmlns:a16="http://schemas.microsoft.com/office/drawing/2014/main" id="{CFE9915E-56F3-4C56-A630-28558451D2E9}"/>
              </a:ext>
            </a:extLst>
          </p:cNvPr>
          <p:cNvSpPr/>
          <p:nvPr/>
        </p:nvSpPr>
        <p:spPr>
          <a:xfrm>
            <a:off x="7700053" y="195262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[] }</a:t>
            </a:r>
            <a:br>
              <a:rPr lang="en-US" dirty="0"/>
            </a:br>
            <a:r>
              <a:rPr lang="en-US" sz="1400" dirty="0" err="1"/>
              <a:t>Devs</a:t>
            </a:r>
            <a:endParaRPr lang="en-US" dirty="0"/>
          </a:p>
        </p:txBody>
      </p:sp>
      <p:grpSp>
        <p:nvGrpSpPr>
          <p:cNvPr id="6" name="Support">
            <a:extLst>
              <a:ext uri="{FF2B5EF4-FFF2-40B4-BE49-F238E27FC236}">
                <a16:creationId xmlns:a16="http://schemas.microsoft.com/office/drawing/2014/main" id="{9345C80A-7CF7-48F4-99AA-E482050342E8}"/>
              </a:ext>
            </a:extLst>
          </p:cNvPr>
          <p:cNvGrpSpPr/>
          <p:nvPr/>
        </p:nvGrpSpPr>
        <p:grpSpPr>
          <a:xfrm>
            <a:off x="7695015" y="2689991"/>
            <a:ext cx="857250" cy="739009"/>
            <a:chOff x="7644775" y="5284382"/>
            <a:chExt cx="857250" cy="739009"/>
          </a:xfrm>
        </p:grpSpPr>
        <p:sp>
          <p:nvSpPr>
            <p:cNvPr id="7" name="REST API">
              <a:extLst>
                <a:ext uri="{FF2B5EF4-FFF2-40B4-BE49-F238E27FC236}">
                  <a16:creationId xmlns:a16="http://schemas.microsoft.com/office/drawing/2014/main" id="{C5384774-E7A5-4D28-8FCA-CC49E7E13371}"/>
                </a:ext>
              </a:extLst>
            </p:cNvPr>
            <p:cNvSpPr/>
            <p:nvPr/>
          </p:nvSpPr>
          <p:spPr>
            <a:xfrm>
              <a:off x="7644775" y="528438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8" descr="See the source image">
              <a:extLst>
                <a:ext uri="{FF2B5EF4-FFF2-40B4-BE49-F238E27FC236}">
                  <a16:creationId xmlns:a16="http://schemas.microsoft.com/office/drawing/2014/main" id="{2C5BB1C6-F45A-46A4-990C-5D088BBB22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0095DA"/>
                </a:clrFrom>
                <a:clrTo>
                  <a:srgbClr val="0095D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4" t="17636" r="19531" b="18156"/>
            <a:stretch/>
          </p:blipFill>
          <p:spPr bwMode="auto">
            <a:xfrm>
              <a:off x="7841625" y="5407024"/>
              <a:ext cx="463550" cy="48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62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1FB1-3646-4B10-BF46-0DB83CB2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9242"/>
            <a:ext cx="10515600" cy="1325563"/>
          </a:xfrm>
        </p:spPr>
        <p:txBody>
          <a:bodyPr/>
          <a:lstStyle/>
          <a:p>
            <a:r>
              <a:rPr lang="en-US" dirty="0"/>
              <a:t>Managed Versions Of YASS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YAPS</a:t>
            </a:r>
          </a:p>
        </p:txBody>
      </p:sp>
      <p:pic>
        <p:nvPicPr>
          <p:cNvPr id="8194" name="Picture 2" descr="Image result for azure logo">
            <a:extLst>
              <a:ext uri="{FF2B5EF4-FFF2-40B4-BE49-F238E27FC236}">
                <a16:creationId xmlns:a16="http://schemas.microsoft.com/office/drawing/2014/main" id="{1C1CE2B6-C915-413D-8298-0E9E8DC4C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56" y="3767360"/>
            <a:ext cx="2981325" cy="86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aws logo">
            <a:extLst>
              <a:ext uri="{FF2B5EF4-FFF2-40B4-BE49-F238E27FC236}">
                <a16:creationId xmlns:a16="http://schemas.microsoft.com/office/drawing/2014/main" id="{9B3D8FE7-7F1F-476C-8553-18D76FE81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48" y="4086815"/>
            <a:ext cx="1574690" cy="94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mage result for google cloud logo">
            <a:extLst>
              <a:ext uri="{FF2B5EF4-FFF2-40B4-BE49-F238E27FC236}">
                <a16:creationId xmlns:a16="http://schemas.microsoft.com/office/drawing/2014/main" id="{BDF1FAE4-F9DA-4479-A900-6DBCC26F3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665" y="3662584"/>
            <a:ext cx="1076326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Image result for bag of cash">
            <a:extLst>
              <a:ext uri="{FF2B5EF4-FFF2-40B4-BE49-F238E27FC236}">
                <a16:creationId xmlns:a16="http://schemas.microsoft.com/office/drawing/2014/main" id="{1A3426BD-F6E9-47EE-9B8F-AEDBDB2F3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9362" y="5438488"/>
            <a:ext cx="1030287" cy="132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Image result for bag of cash">
            <a:extLst>
              <a:ext uri="{FF2B5EF4-FFF2-40B4-BE49-F238E27FC236}">
                <a16:creationId xmlns:a16="http://schemas.microsoft.com/office/drawing/2014/main" id="{21A17151-C652-413A-A54E-3EFD7B021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9363" y="5438488"/>
            <a:ext cx="1030287" cy="132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bag of cash">
            <a:extLst>
              <a:ext uri="{FF2B5EF4-FFF2-40B4-BE49-F238E27FC236}">
                <a16:creationId xmlns:a16="http://schemas.microsoft.com/office/drawing/2014/main" id="{9E229585-FFFB-46AA-8132-1F98464D6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9363" y="5438487"/>
            <a:ext cx="1030287" cy="132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Image result for quay registry icon">
            <a:extLst>
              <a:ext uri="{FF2B5EF4-FFF2-40B4-BE49-F238E27FC236}">
                <a16:creationId xmlns:a16="http://schemas.microsoft.com/office/drawing/2014/main" id="{5F900C23-455A-441D-A696-0AFDD8397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177" y="4013195"/>
            <a:ext cx="2223698" cy="61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Image result for bag of cash">
            <a:extLst>
              <a:ext uri="{FF2B5EF4-FFF2-40B4-BE49-F238E27FC236}">
                <a16:creationId xmlns:a16="http://schemas.microsoft.com/office/drawing/2014/main" id="{2C18EA17-1206-43C2-B2F6-A3B79B1EA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542" y="5495635"/>
            <a:ext cx="1030287" cy="132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Cloud Server Icon">
            <a:extLst>
              <a:ext uri="{FF2B5EF4-FFF2-40B4-BE49-F238E27FC236}">
                <a16:creationId xmlns:a16="http://schemas.microsoft.com/office/drawing/2014/main" id="{E61EB648-1A4D-488F-A626-E24480D57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3662584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30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0.59232 -0.0006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0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0.4375 -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0.21615 -0.0006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-0.35651 -0.0048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26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519D-44B3-43C8-8B2F-32DB2A7D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Registries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B7081B9-383C-43B4-A0DB-84777ABC8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704036"/>
              </p:ext>
            </p:extLst>
          </p:nvPr>
        </p:nvGraphicFramePr>
        <p:xfrm>
          <a:off x="838200" y="1336870"/>
          <a:ext cx="64293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2362941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393358737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156258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Feature/Instance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OCI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YASS 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09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 API for meta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6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Layered/Cache for large 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70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Blob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2020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D70130-613F-4551-B975-7BC3ED412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0328"/>
              </p:ext>
            </p:extLst>
          </p:nvPr>
        </p:nvGraphicFramePr>
        <p:xfrm>
          <a:off x="838200" y="3541835"/>
          <a:ext cx="64389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8340632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40922386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010132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Feature/Instance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OCI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YASS 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84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Integrated Authenticated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31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Role Based Access Control (RBAC)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3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38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5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Documentation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5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39725" marR="0" lvl="0" indent="-339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Added Capabilities</a:t>
                      </a:r>
                      <a:br>
                        <a:rPr lang="en-US"/>
                      </a:br>
                      <a:r>
                        <a:rPr lang="en-US"/>
                        <a:t>VNET &amp; Firewall Rules, Signing, Auto Purge, Geo-Replicated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1406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526C917-7927-4822-9D47-1513DB79ECD7}"/>
              </a:ext>
            </a:extLst>
          </p:cNvPr>
          <p:cNvSpPr/>
          <p:nvPr/>
        </p:nvSpPr>
        <p:spPr>
          <a:xfrm>
            <a:off x="838200" y="2829755"/>
            <a:ext cx="109142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Cloud &amp; Vendor Implementations 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(acr, </a:t>
            </a:r>
            <a:r>
              <a:rPr lang="en-US" sz="280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ecr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gcr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, quay, …)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C4443D-1B96-46AE-8AB9-7DF4B7C4B2E9}"/>
              </a:ext>
            </a:extLst>
          </p:cNvPr>
          <p:cNvSpPr/>
          <p:nvPr/>
        </p:nvSpPr>
        <p:spPr>
          <a:xfrm>
            <a:off x="4838700" y="170021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FF324E-186C-4206-A67B-B3A44688D981}"/>
              </a:ext>
            </a:extLst>
          </p:cNvPr>
          <p:cNvSpPr/>
          <p:nvPr/>
        </p:nvSpPr>
        <p:spPr>
          <a:xfrm>
            <a:off x="4838700" y="207406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CB7FE4-E575-4A07-9011-E616DF253B18}"/>
              </a:ext>
            </a:extLst>
          </p:cNvPr>
          <p:cNvSpPr/>
          <p:nvPr/>
        </p:nvSpPr>
        <p:spPr>
          <a:xfrm>
            <a:off x="4838700" y="2447925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1EE648-2BA9-4266-BAC3-8C6F224FD41F}"/>
              </a:ext>
            </a:extLst>
          </p:cNvPr>
          <p:cNvSpPr/>
          <p:nvPr/>
        </p:nvSpPr>
        <p:spPr>
          <a:xfrm>
            <a:off x="4838700" y="3920367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1016DE-D6B0-40FB-BA46-619D819F07C0}"/>
              </a:ext>
            </a:extLst>
          </p:cNvPr>
          <p:cNvSpPr/>
          <p:nvPr/>
        </p:nvSpPr>
        <p:spPr>
          <a:xfrm>
            <a:off x="4838700" y="429422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55463D-FC8D-4D9E-BEF2-0CBD419284C6}"/>
              </a:ext>
            </a:extLst>
          </p:cNvPr>
          <p:cNvSpPr/>
          <p:nvPr/>
        </p:nvSpPr>
        <p:spPr>
          <a:xfrm>
            <a:off x="4838700" y="466807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9575CE-D6A4-468B-83DD-C234AE45D3C5}"/>
              </a:ext>
            </a:extLst>
          </p:cNvPr>
          <p:cNvSpPr/>
          <p:nvPr/>
        </p:nvSpPr>
        <p:spPr>
          <a:xfrm>
            <a:off x="4838700" y="5846146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4684F1-51B7-4694-A98A-7C8892FA9D77}"/>
              </a:ext>
            </a:extLst>
          </p:cNvPr>
          <p:cNvSpPr/>
          <p:nvPr/>
        </p:nvSpPr>
        <p:spPr>
          <a:xfrm>
            <a:off x="4838700" y="622000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A04A9CF-6D96-440B-85D2-BA2CA1F73EB3}"/>
              </a:ext>
            </a:extLst>
          </p:cNvPr>
          <p:cNvSpPr/>
          <p:nvPr/>
        </p:nvSpPr>
        <p:spPr>
          <a:xfrm>
            <a:off x="5276850" y="5846146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3E8DBD-62CF-4365-8BAC-6034FAE5BC71}"/>
              </a:ext>
            </a:extLst>
          </p:cNvPr>
          <p:cNvSpPr/>
          <p:nvPr/>
        </p:nvSpPr>
        <p:spPr>
          <a:xfrm>
            <a:off x="5276850" y="622000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30736C-81E8-4080-8F4D-A939CDC2ABDB}"/>
              </a:ext>
            </a:extLst>
          </p:cNvPr>
          <p:cNvSpPr/>
          <p:nvPr/>
        </p:nvSpPr>
        <p:spPr>
          <a:xfrm>
            <a:off x="6143625" y="170021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2442E01-EEDD-45CE-956A-40BEEA216819}"/>
              </a:ext>
            </a:extLst>
          </p:cNvPr>
          <p:cNvSpPr/>
          <p:nvPr/>
        </p:nvSpPr>
        <p:spPr>
          <a:xfrm>
            <a:off x="6143625" y="207406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768730-DD61-426E-B79A-1CCC2F371DDB}"/>
              </a:ext>
            </a:extLst>
          </p:cNvPr>
          <p:cNvSpPr/>
          <p:nvPr/>
        </p:nvSpPr>
        <p:spPr>
          <a:xfrm>
            <a:off x="6143625" y="2447925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F06493C-5163-4B78-9799-9139FF4420D1}"/>
              </a:ext>
            </a:extLst>
          </p:cNvPr>
          <p:cNvSpPr/>
          <p:nvPr/>
        </p:nvSpPr>
        <p:spPr>
          <a:xfrm>
            <a:off x="6143625" y="392507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1E004D9-58FF-4649-8321-C794FC0E91EA}"/>
              </a:ext>
            </a:extLst>
          </p:cNvPr>
          <p:cNvSpPr/>
          <p:nvPr/>
        </p:nvSpPr>
        <p:spPr>
          <a:xfrm>
            <a:off x="6143625" y="429892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3D0138-FF6C-4400-A89C-15DCF320E016}"/>
              </a:ext>
            </a:extLst>
          </p:cNvPr>
          <p:cNvSpPr/>
          <p:nvPr/>
        </p:nvSpPr>
        <p:spPr>
          <a:xfrm>
            <a:off x="6143625" y="4672785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0D96D35-9B97-4A9A-B75E-007499616854}"/>
              </a:ext>
            </a:extLst>
          </p:cNvPr>
          <p:cNvSpPr/>
          <p:nvPr/>
        </p:nvSpPr>
        <p:spPr>
          <a:xfrm>
            <a:off x="6143625" y="5850852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0DC6C3A-DAC6-4CC8-BCA0-2F2C825E463F}"/>
              </a:ext>
            </a:extLst>
          </p:cNvPr>
          <p:cNvSpPr/>
          <p:nvPr/>
        </p:nvSpPr>
        <p:spPr>
          <a:xfrm>
            <a:off x="6143625" y="622470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A64CC5B-4234-45D4-96B3-EFB2E503B08C}"/>
              </a:ext>
            </a:extLst>
          </p:cNvPr>
          <p:cNvSpPr/>
          <p:nvPr/>
        </p:nvSpPr>
        <p:spPr>
          <a:xfrm>
            <a:off x="6581775" y="5850852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CE3AD6E-1333-4B35-A93F-AE92ED122B9F}"/>
              </a:ext>
            </a:extLst>
          </p:cNvPr>
          <p:cNvSpPr/>
          <p:nvPr/>
        </p:nvSpPr>
        <p:spPr>
          <a:xfrm>
            <a:off x="6581775" y="622470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3551BF-0394-4239-8785-A4ED5771A2F6}"/>
              </a:ext>
            </a:extLst>
          </p:cNvPr>
          <p:cNvSpPr/>
          <p:nvPr/>
        </p:nvSpPr>
        <p:spPr>
          <a:xfrm>
            <a:off x="4838700" y="503722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4D5FBF-9792-4BBE-A899-66B29C1C7B1C}"/>
              </a:ext>
            </a:extLst>
          </p:cNvPr>
          <p:cNvSpPr/>
          <p:nvPr/>
        </p:nvSpPr>
        <p:spPr>
          <a:xfrm>
            <a:off x="4838700" y="5411085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5E93F6-D41A-4F8E-894C-BC085B439323}"/>
              </a:ext>
            </a:extLst>
          </p:cNvPr>
          <p:cNvSpPr/>
          <p:nvPr/>
        </p:nvSpPr>
        <p:spPr>
          <a:xfrm>
            <a:off x="6143625" y="5041935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290DF6-074E-48BB-92D3-7D365AE4F800}"/>
              </a:ext>
            </a:extLst>
          </p:cNvPr>
          <p:cNvSpPr/>
          <p:nvPr/>
        </p:nvSpPr>
        <p:spPr>
          <a:xfrm>
            <a:off x="6143625" y="5415791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06123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5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75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5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250"/>
                            </p:stCondLst>
                            <p:childTnLst>
                              <p:par>
                                <p:cTn id="1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75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2D608-19E1-4119-9D74-E1CF25D1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Tailored Experience </a:t>
            </a:r>
            <a:br>
              <a:rPr lang="en-US" dirty="0"/>
            </a:br>
            <a:r>
              <a:rPr lang="en-US" dirty="0"/>
              <a:t>					For Your Thing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0A507-5A6B-4DA4-9D53-861DCB373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7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11820</TotalTime>
  <Words>3360</Words>
  <Application>Microsoft Office PowerPoint</Application>
  <PresentationFormat>Widescreen</PresentationFormat>
  <Paragraphs>612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Anonymice Powerline</vt:lpstr>
      <vt:lpstr>Arial</vt:lpstr>
      <vt:lpstr>Calibri</vt:lpstr>
      <vt:lpstr>Calibri Light</vt:lpstr>
      <vt:lpstr>Consolas</vt:lpstr>
      <vt:lpstr>Courier New</vt:lpstr>
      <vt:lpstr>Fira Mono for Powerline</vt:lpstr>
      <vt:lpstr>Hack</vt:lpstr>
      <vt:lpstr>Lucida Console</vt:lpstr>
      <vt:lpstr>Script MT Bold</vt:lpstr>
      <vt:lpstr>Segoe UI</vt:lpstr>
      <vt:lpstr>Segoe UI Black</vt:lpstr>
      <vt:lpstr>Office Theme</vt:lpstr>
      <vt:lpstr>OCI Artifact Registries</vt:lpstr>
      <vt:lpstr>Adding Helm Repos to      Azure Container Registry</vt:lpstr>
      <vt:lpstr>WIFM  [wiff-em] </vt:lpstr>
      <vt:lpstr>You have a thing.     Where will you store your thing?</vt:lpstr>
      <vt:lpstr>Running A Storage Thing</vt:lpstr>
      <vt:lpstr>What it takes to run a storage thing </vt:lpstr>
      <vt:lpstr>Managed Versions Of YASS  YAPS</vt:lpstr>
      <vt:lpstr>OCI Registries</vt:lpstr>
      <vt:lpstr>Tailored Experience       For Your Thing</vt:lpstr>
      <vt:lpstr>PowerPoint Presentation</vt:lpstr>
      <vt:lpstr>How Are Images Stored       in OCI Registries</vt:lpstr>
      <vt:lpstr>Docker Pull Flow</vt:lpstr>
      <vt:lpstr>Dissecting an OCI Image</vt:lpstr>
      <vt:lpstr>PowerPoint Presentation</vt:lpstr>
      <vt:lpstr>Images to Artifacts</vt:lpstr>
      <vt:lpstr>Understanding the Artifact Type</vt:lpstr>
      <vt:lpstr>PowerPoint Presentation</vt:lpstr>
      <vt:lpstr>Differentiating Artifact Types</vt:lpstr>
      <vt:lpstr>Different Artifact Types</vt:lpstr>
      <vt:lpstr>Why Config?</vt:lpstr>
      <vt:lpstr>Lets Make A New Thing</vt:lpstr>
      <vt:lpstr>Docs in Markdown      dim.exe</vt:lpstr>
      <vt:lpstr>Great: Is there a helper library?</vt:lpstr>
      <vt:lpstr>Demo</vt:lpstr>
      <vt:lpstr>Demo: Push OCI Image Artifact</vt:lpstr>
      <vt:lpstr>Demo: Push OCI Image Artifact</vt:lpstr>
      <vt:lpstr>Demo: Push doc-in-markdown Artifact</vt:lpstr>
      <vt:lpstr>Demo: Push doc-in-markdown Artifact</vt:lpstr>
      <vt:lpstr>Surfacing Your mediaType</vt:lpstr>
      <vt:lpstr>Coming up for air</vt:lpstr>
      <vt:lpstr>Thank You</vt:lpstr>
      <vt:lpstr>Getting Involved with OCI Artifact Registries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OCI Artifact Registries</dc:title>
  <dc:creator>Steve Lasker</dc:creator>
  <cp:lastModifiedBy>Steve Lasker</cp:lastModifiedBy>
  <cp:revision>86</cp:revision>
  <dcterms:created xsi:type="dcterms:W3CDTF">2019-04-26T20:36:37Z</dcterms:created>
  <dcterms:modified xsi:type="dcterms:W3CDTF">2019-10-31T15:50:53Z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stevelas@microsoft.com</vt:lpwstr>
  </property>
  <property fmtid="{D5CDD505-2E9C-101B-9397-08002B2CF9AE}" pid="5" name="MSIP_Label_f42aa342-8706-4288-bd11-ebb85995028c_SetDate">
    <vt:lpwstr>2019-04-30T19:42:23.3972626Z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b1eee189-cbe9-4b2b-8ae9-98e9a1d7c2c4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