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AD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12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3" name="Shape 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dotnetConf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6/19/2016 11:05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45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722312" y="3305176"/>
            <a:ext cx="7772401" cy="1021557"/>
          </a:xfrm>
          <a:prstGeom prst="rect">
            <a:avLst/>
          </a:prstGeom>
        </p:spPr>
        <p:txBody>
          <a:bodyPr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722312" y="2180034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body" sz="quarter" idx="13"/>
          </p:nvPr>
        </p:nvSpPr>
        <p:spPr>
          <a:xfrm>
            <a:off x="4645026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1" name="Shape 5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9" name="Shape 5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1" y="204786"/>
            <a:ext cx="3008314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4" name="Shape 84"/>
          <p:cNvSpPr>
            <a:spLocks noGrp="1"/>
          </p:cNvSpPr>
          <p:nvPr>
            <p:ph type="pic" sz="half" idx="13"/>
          </p:nvPr>
        </p:nvSpPr>
        <p:spPr>
          <a:xfrm>
            <a:off x="1792288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xfrm>
            <a:off x="1792288" y="4025503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01930" y="891883"/>
            <a:ext cx="8740142" cy="148923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471"/>
            </a:lvl2pPr>
            <a:lvl3pPr marL="168073" indent="0">
              <a:buNone/>
              <a:defRPr/>
            </a:lvl3pPr>
            <a:lvl4pPr marL="336145" indent="0">
              <a:buNone/>
              <a:defRPr/>
            </a:lvl4pPr>
            <a:lvl5pPr marL="504218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05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PPT Setup-5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8121" y="0"/>
            <a:ext cx="9135879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2"/>
            <a:ext cx="335866" cy="370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tiff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12" Type="http://schemas.openxmlformats.org/officeDocument/2006/relationships/image" Target="../media/image26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9.png"/><Relationship Id="rId15" Type="http://schemas.openxmlformats.org/officeDocument/2006/relationships/image" Target="../media/image28.png"/><Relationship Id="rId10" Type="http://schemas.openxmlformats.org/officeDocument/2006/relationships/image" Target="../media/image24.png"/><Relationship Id="rId4" Type="http://schemas.openxmlformats.org/officeDocument/2006/relationships/image" Target="../media/image7.tiff"/><Relationship Id="rId9" Type="http://schemas.openxmlformats.org/officeDocument/2006/relationships/image" Target="../media/image23.pn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aka.ms/WindowsContainers" TargetMode="External"/><Relationship Id="rId13" Type="http://schemas.openxmlformats.org/officeDocument/2006/relationships/hyperlink" Target="github.com/SteveLasker/WorksOnMyMachine" TargetMode="External"/><Relationship Id="rId3" Type="http://schemas.openxmlformats.org/officeDocument/2006/relationships/hyperlink" Target="http://aka.ms/yodocker" TargetMode="External"/><Relationship Id="rId7" Type="http://schemas.openxmlformats.org/officeDocument/2006/relationships/hyperlink" Target="http://aka.ms/azurecontainerservice" TargetMode="External"/><Relationship Id="rId12" Type="http://schemas.openxmlformats.org/officeDocument/2006/relationships/hyperlink" Target="https://github.com/search?q=user%3ASteveLasker+polyglot" TargetMode="External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aka.ms/DockerToolsForVSTS" TargetMode="External"/><Relationship Id="rId11" Type="http://schemas.openxmlformats.org/officeDocument/2006/relationships/hyperlink" Target="https://github.com/SteveLasker/Presentations/" TargetMode="External"/><Relationship Id="rId5" Type="http://schemas.openxmlformats.org/officeDocument/2006/relationships/hyperlink" Target="http://aka.ms/DockerToolsForVSCode" TargetMode="External"/><Relationship Id="rId15" Type="http://schemas.openxmlformats.org/officeDocument/2006/relationships/image" Target="../media/image29.png"/><Relationship Id="rId10" Type="http://schemas.openxmlformats.org/officeDocument/2006/relationships/hyperlink" Target="mailto:Steve.Lasker@Microsoft.com" TargetMode="External"/><Relationship Id="rId4" Type="http://schemas.openxmlformats.org/officeDocument/2006/relationships/hyperlink" Target="aka.ms/DockerToolsForVS" TargetMode="External"/><Relationship Id="rId9" Type="http://schemas.openxmlformats.org/officeDocument/2006/relationships/hyperlink" Target="http://blogs.msdn.com/SteveLasker" TargetMode="External"/><Relationship Id="rId14" Type="http://schemas.openxmlformats.org/officeDocument/2006/relationships/hyperlink" Target="https://github.com/SteveLasker/DotNetCoreMultiServi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90" y="-698124"/>
            <a:ext cx="7470353" cy="5602765"/>
          </a:xfrm>
          <a:prstGeom prst="rect">
            <a:avLst/>
          </a:prstGeom>
        </p:spPr>
      </p:pic>
      <p:pic>
        <p:nvPicPr>
          <p:cNvPr id="96" name="image3.png" descr="01-Fram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hape 97"/>
          <p:cNvSpPr/>
          <p:nvPr/>
        </p:nvSpPr>
        <p:spPr>
          <a:xfrm>
            <a:off x="4928322" y="1575145"/>
            <a:ext cx="3967730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2299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Workflows for Developing Containerized Applications</a:t>
            </a:r>
          </a:p>
        </p:txBody>
      </p:sp>
      <p:sp>
        <p:nvSpPr>
          <p:cNvPr id="98" name="Shape 98"/>
          <p:cNvSpPr/>
          <p:nvPr/>
        </p:nvSpPr>
        <p:spPr>
          <a:xfrm>
            <a:off x="4910664" y="2070361"/>
            <a:ext cx="3148063" cy="1426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5200"/>
              </a:lnSpc>
              <a:defRPr sz="48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Steve Lasker</a:t>
            </a:r>
            <a:endParaRPr dirty="0"/>
          </a:p>
        </p:txBody>
      </p:sp>
      <p:sp>
        <p:nvSpPr>
          <p:cNvPr id="99" name="Shape 99"/>
          <p:cNvSpPr/>
          <p:nvPr/>
        </p:nvSpPr>
        <p:spPr>
          <a:xfrm>
            <a:off x="4941453" y="3394364"/>
            <a:ext cx="3278621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>
            <a:lvl1pPr>
              <a:defRPr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1600" dirty="0"/>
              <a:t>Program Manager</a:t>
            </a:r>
          </a:p>
          <a:p>
            <a:r>
              <a:rPr lang="en-US" sz="1200" dirty="0"/>
              <a:t>Microsoft Azure </a:t>
            </a:r>
            <a:br>
              <a:rPr lang="en-US" sz="1200" dirty="0"/>
            </a:br>
            <a:r>
              <a:rPr lang="en-US" sz="1200" dirty="0"/>
              <a:t>Developer Experiences</a:t>
            </a:r>
            <a:endParaRPr sz="1200" dirty="0"/>
          </a:p>
        </p:txBody>
      </p:sp>
      <p:sp>
        <p:nvSpPr>
          <p:cNvPr id="101" name="Shape 101"/>
          <p:cNvSpPr/>
          <p:nvPr/>
        </p:nvSpPr>
        <p:spPr>
          <a:xfrm>
            <a:off x="862494" y="1956367"/>
            <a:ext cx="3532415" cy="7530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553" y="10724"/>
                </a:lnTo>
                <a:cubicBezTo>
                  <a:pt x="21561" y="8937"/>
                  <a:pt x="21569" y="7150"/>
                  <a:pt x="21577" y="5362"/>
                </a:cubicBezTo>
                <a:cubicBezTo>
                  <a:pt x="21584" y="3575"/>
                  <a:pt x="21592" y="1787"/>
                  <a:pt x="21600" y="0"/>
                </a:cubicBezTo>
                <a:lnTo>
                  <a:pt x="49" y="10451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440325" y="1797164"/>
            <a:ext cx="5865897" cy="3165021"/>
            <a:chOff x="-440325" y="1797164"/>
            <a:chExt cx="5865897" cy="3165021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493000" y="1958046"/>
              <a:ext cx="3999246" cy="2515905"/>
            </a:xfrm>
            <a:prstGeom prst="roundRect">
              <a:avLst>
                <a:gd name="adj" fmla="val 3215"/>
              </a:avLst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-440325" y="1797164"/>
              <a:ext cx="5865897" cy="3165021"/>
              <a:chOff x="-587100" y="2396219"/>
              <a:chExt cx="7821196" cy="4220028"/>
            </a:xfrm>
          </p:grpSpPr>
          <p:pic>
            <p:nvPicPr>
              <p:cNvPr id="1040" name="Picture 16" descr="http://www.filiphofer.com/sites/all/themes/igorkuba/images/macbook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587100" y="2396219"/>
                <a:ext cx="7821196" cy="42200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2" name="Picture 8" descr="http://www.viewlogo.com/wp-content/uploads/2013/06/Apple-Logo.gif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7397" y="2434211"/>
                <a:ext cx="187867" cy="2305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0" name="Rectangle 9"/>
          <p:cNvSpPr/>
          <p:nvPr/>
        </p:nvSpPr>
        <p:spPr bwMode="auto">
          <a:xfrm>
            <a:off x="1402257" y="3568395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API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402258" y="2764008"/>
            <a:ext cx="2251358" cy="742075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Web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Todays Session</a:t>
            </a:r>
            <a:br>
              <a:rPr lang="en-US" dirty="0"/>
            </a:br>
            <a:r>
              <a:rPr lang="en-US" dirty="0"/>
              <a:t>	Demo…</a:t>
            </a:r>
          </a:p>
        </p:txBody>
      </p:sp>
      <p:pic>
        <p:nvPicPr>
          <p:cNvPr id="1026" name="Picture 2" descr="http://nodejs.org/images/logos/nodejs-gree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4995" y="2826320"/>
            <a:ext cx="1148239" cy="61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474994" y="3630707"/>
            <a:ext cx="1148239" cy="617450"/>
          </a:xfrm>
          <a:prstGeom prst="rect">
            <a:avLst/>
          </a:prstGeom>
          <a:solidFill>
            <a:srgbClr val="68217A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.NET Core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32865" y="2175868"/>
            <a:ext cx="1200971" cy="524779"/>
            <a:chOff x="1160676" y="2832008"/>
            <a:chExt cx="1601294" cy="69970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2561" y="2832008"/>
              <a:ext cx="402441" cy="402441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160676" y="3193158"/>
              <a:ext cx="1601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050" dirty="0">
                  <a:solidFill>
                    <a:srgbClr val="137BC9"/>
                  </a:solidFill>
                </a:rPr>
                <a:t>Visual Studio Code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629732" y="2056157"/>
            <a:ext cx="768159" cy="750398"/>
            <a:chOff x="3021524" y="3038012"/>
            <a:chExt cx="630223" cy="615653"/>
          </a:xfrm>
        </p:grpSpPr>
        <p:pic>
          <p:nvPicPr>
            <p:cNvPr id="1034" name="Picture 10" descr="http://www.hostingtalk.it/wp-content/uploads/2013/10/docker_logo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246" y="3038012"/>
              <a:ext cx="514780" cy="4259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3021524" y="3407467"/>
              <a:ext cx="630223" cy="246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932620"/>
              <a:r>
                <a:rPr lang="en-US" sz="1350" dirty="0">
                  <a:solidFill>
                    <a:srgbClr val="3A4E55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for mac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806029" y="261280"/>
            <a:ext cx="2103128" cy="646331"/>
            <a:chOff x="6408038" y="348373"/>
            <a:chExt cx="2804171" cy="861775"/>
          </a:xfrm>
        </p:grpSpPr>
        <p:pic>
          <p:nvPicPr>
            <p:cNvPr id="29" name="Picture 4" descr="https://zapier.cachefly.net/storage/services/59152a3a91bfe0ddd2fc9b978448593a.128x128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04" t="22115" r="21627" b="23287"/>
            <a:stretch/>
          </p:blipFill>
          <p:spPr bwMode="auto">
            <a:xfrm>
              <a:off x="6408038" y="424882"/>
              <a:ext cx="728511" cy="677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/>
            <p:cNvSpPr/>
            <p:nvPr/>
          </p:nvSpPr>
          <p:spPr>
            <a:xfrm>
              <a:off x="7089962" y="348373"/>
              <a:ext cx="2122247" cy="861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247"/>
              <a:r>
                <a:rPr lang="en-US" dirty="0"/>
                <a:t>Visual Studio </a:t>
              </a:r>
              <a:br>
                <a:rPr lang="en-US" dirty="0"/>
              </a:br>
              <a:r>
                <a:rPr lang="en-US" dirty="0"/>
                <a:t>Team Services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847914" y="937385"/>
            <a:ext cx="1440553" cy="2237545"/>
            <a:chOff x="6463885" y="1249846"/>
            <a:chExt cx="1920737" cy="298339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63885" y="1249846"/>
              <a:ext cx="1920737" cy="2983393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2293" y="3846432"/>
              <a:ext cx="196181" cy="268377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6528709" y="936028"/>
            <a:ext cx="2415101" cy="1028033"/>
            <a:chOff x="8996325" y="1643583"/>
            <a:chExt cx="3220134" cy="1370710"/>
          </a:xfrm>
        </p:grpSpPr>
        <p:pic>
          <p:nvPicPr>
            <p:cNvPr id="1044" name="Picture 20" descr="http://www.jcallaghan.com/wp-content/uploads/windows-azure1.png"/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129"/>
            <a:stretch/>
          </p:blipFill>
          <p:spPr bwMode="auto">
            <a:xfrm>
              <a:off x="8996325" y="1643583"/>
              <a:ext cx="3220134" cy="1370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/>
            <p:cNvSpPr/>
            <p:nvPr/>
          </p:nvSpPr>
          <p:spPr bwMode="auto">
            <a:xfrm>
              <a:off x="9305925" y="2157413"/>
              <a:ext cx="1927226" cy="314766"/>
            </a:xfrm>
            <a:prstGeom prst="rect">
              <a:avLst/>
            </a:prstGeom>
            <a:solidFill>
              <a:srgbClr val="45ACE8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51564" y="2258361"/>
              <a:ext cx="2524622" cy="4001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247"/>
              <a:r>
                <a:rPr lang="en-US" sz="1350" b="1" dirty="0">
                  <a:solidFill>
                    <a:schemeClr val="bg1"/>
                  </a:solidFill>
                </a:rPr>
                <a:t>Azure Container Service</a:t>
              </a:r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9793350" y="1936868"/>
              <a:ext cx="1889127" cy="340143"/>
              <a:chOff x="9212209" y="1701826"/>
              <a:chExt cx="1889127" cy="340143"/>
            </a:xfrm>
          </p:grpSpPr>
          <p:pic>
            <p:nvPicPr>
              <p:cNvPr id="42" name="Picture 20" descr="http://www.jcallaghan.com/wp-content/uploads/windows-azure1.pn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37" t="38062" r="25272" b="39604"/>
              <a:stretch/>
            </p:blipFill>
            <p:spPr bwMode="auto">
              <a:xfrm>
                <a:off x="9212209" y="1701826"/>
                <a:ext cx="1889127" cy="306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/>
              <p:cNvSpPr/>
              <p:nvPr/>
            </p:nvSpPr>
            <p:spPr bwMode="auto">
              <a:xfrm>
                <a:off x="10496550" y="1727203"/>
                <a:ext cx="604786" cy="314766"/>
              </a:xfrm>
              <a:prstGeom prst="rect">
                <a:avLst/>
              </a:prstGeom>
              <a:solidFill>
                <a:srgbClr val="45ACE8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699354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dirty="0" err="1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grpSp>
        <p:nvGrpSpPr>
          <p:cNvPr id="45" name="Group 44"/>
          <p:cNvGrpSpPr/>
          <p:nvPr/>
        </p:nvGrpSpPr>
        <p:grpSpPr>
          <a:xfrm>
            <a:off x="6544388" y="2207839"/>
            <a:ext cx="2383742" cy="2067837"/>
            <a:chOff x="8738636" y="3096540"/>
            <a:chExt cx="3178323" cy="2757116"/>
          </a:xfrm>
        </p:grpSpPr>
        <p:sp>
          <p:nvSpPr>
            <p:cNvPr id="31" name="Rectangle 30"/>
            <p:cNvSpPr/>
            <p:nvPr/>
          </p:nvSpPr>
          <p:spPr bwMode="auto">
            <a:xfrm>
              <a:off x="8738636" y="3096540"/>
              <a:ext cx="3178323" cy="2567668"/>
            </a:xfrm>
            <a:prstGeom prst="rect">
              <a:avLst/>
            </a:prstGeom>
            <a:solidFill>
              <a:srgbClr val="91D5E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3A4E55"/>
                  </a:solidFill>
                  <a:ea typeface="Segoe UI" pitchFamily="34" charset="0"/>
                  <a:cs typeface="Segoe UI" pitchFamily="34" charset="0"/>
                </a:rPr>
                <a:t>Docker Data Center</a:t>
              </a:r>
            </a:p>
          </p:txBody>
        </p:sp>
        <p:pic>
          <p:nvPicPr>
            <p:cNvPr id="1046" name="Picture 22" descr="http://blog.docker.com/media/docker-whales-transparent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9627" y="3495895"/>
              <a:ext cx="2831600" cy="23577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3" name="Picture 5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838" y="2136953"/>
            <a:ext cx="904220" cy="540609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3791002" y="839077"/>
            <a:ext cx="755038" cy="975940"/>
            <a:chOff x="3864769" y="599048"/>
            <a:chExt cx="1006717" cy="1301253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4181457" y="1207655"/>
              <a:ext cx="388695" cy="225162"/>
            </a:xfrm>
            <a:prstGeom prst="round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699354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048" name="Picture 24" descr="http://www.molecularecologist.com/wp-content/uploads/2013/11/github-logo.jpg"/>
            <p:cNvPicPr>
              <a:picLocks noChangeAspect="1" noChangeArrowheads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819" r="24605"/>
            <a:stretch/>
          </p:blipFill>
          <p:spPr bwMode="auto">
            <a:xfrm>
              <a:off x="3864769" y="599048"/>
              <a:ext cx="1006717" cy="1301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371817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9896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199"/>
          <p:cNvSpPr/>
          <p:nvPr/>
        </p:nvSpPr>
        <p:spPr>
          <a:xfrm>
            <a:off x="6331210" y="1762430"/>
            <a:ext cx="392186" cy="3280325"/>
          </a:xfrm>
          <a:prstGeom prst="rect">
            <a:avLst/>
          </a:prstGeom>
          <a:pattFill prst="horzBrick">
            <a:fgClr>
              <a:schemeClr val="tx1"/>
            </a:fgClr>
            <a:bgClr>
              <a:schemeClr val="accent2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72290">
              <a:defRPr/>
            </a:pPr>
            <a:endParaRPr lang="en-US" sz="1324">
              <a:solidFill>
                <a:sysClr val="windowText" lastClr="000000"/>
              </a:solidFill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153027" y="2802053"/>
            <a:ext cx="2160190" cy="21119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chemeClr val="tx1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53028" y="4305153"/>
            <a:ext cx="20765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247"/>
            <a:r>
              <a:rPr lang="en-US" dirty="0">
                <a:solidFill>
                  <a:schemeClr val="tx1"/>
                </a:solidFill>
              </a:rPr>
              <a:t>Local Development Environment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1" y="520305"/>
              <a:ext cx="1159292" cy="228600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Registry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  <a:solidFill>
            <a:schemeClr val="bg1"/>
          </a:solidFill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grpFill/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0" name="Group 179"/>
          <p:cNvGrpSpPr/>
          <p:nvPr/>
        </p:nvGrpSpPr>
        <p:grpSpPr>
          <a:xfrm>
            <a:off x="5648205" y="2991568"/>
            <a:ext cx="413060" cy="413060"/>
            <a:chOff x="4609893" y="2672003"/>
            <a:chExt cx="472198" cy="472198"/>
          </a:xfrm>
        </p:grpSpPr>
        <p:sp>
          <p:nvSpPr>
            <p:cNvPr id="195" name="Rectangle 194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6" name="Picture 19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77" name="Group 176"/>
          <p:cNvGrpSpPr/>
          <p:nvPr/>
        </p:nvGrpSpPr>
        <p:grpSpPr>
          <a:xfrm>
            <a:off x="2362515" y="2806558"/>
            <a:ext cx="1840324" cy="1361935"/>
            <a:chOff x="4156031" y="3448050"/>
            <a:chExt cx="1711369" cy="1141340"/>
          </a:xfrm>
        </p:grpSpPr>
        <p:sp>
          <p:nvSpPr>
            <p:cNvPr id="178" name="Rectangle 177"/>
            <p:cNvSpPr/>
            <p:nvPr/>
          </p:nvSpPr>
          <p:spPr>
            <a:xfrm>
              <a:off x="4156031" y="3562350"/>
              <a:ext cx="1711369" cy="1027040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9" name="Flowchart: Alternate Process 178"/>
            <p:cNvSpPr/>
            <p:nvPr/>
          </p:nvSpPr>
          <p:spPr>
            <a:xfrm>
              <a:off x="4156032" y="3448050"/>
              <a:ext cx="527639" cy="17491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</a:rPr>
                <a:t>Client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1" y="126229"/>
            <a:ext cx="8229600" cy="857129"/>
          </a:xfrm>
        </p:spPr>
        <p:txBody>
          <a:bodyPr/>
          <a:lstStyle/>
          <a:p>
            <a:pPr algn="ctr"/>
            <a:r>
              <a:rPr lang="en-US" dirty="0"/>
              <a:t>Container Workflow</a:t>
            </a:r>
          </a:p>
        </p:txBody>
      </p:sp>
      <p:sp>
        <p:nvSpPr>
          <p:cNvPr id="10" name="Cloud Callout 9"/>
          <p:cNvSpPr/>
          <p:nvPr/>
        </p:nvSpPr>
        <p:spPr bwMode="auto">
          <a:xfrm>
            <a:off x="993693" y="935557"/>
            <a:ext cx="1949426" cy="1209989"/>
          </a:xfrm>
          <a:prstGeom prst="cloudCallout">
            <a:avLst>
              <a:gd name="adj1" fmla="val -17341"/>
              <a:gd name="adj2" fmla="val 14680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SCC</a:t>
            </a:r>
          </a:p>
        </p:txBody>
      </p:sp>
      <p:sp>
        <p:nvSpPr>
          <p:cNvPr id="12" name="Flowchart: Predefined Process 11"/>
          <p:cNvSpPr/>
          <p:nvPr/>
        </p:nvSpPr>
        <p:spPr bwMode="auto">
          <a:xfrm>
            <a:off x="2083759" y="1697981"/>
            <a:ext cx="1142768" cy="494607"/>
          </a:xfrm>
          <a:prstGeom prst="flowChartPredefinedProcess">
            <a:avLst/>
          </a:prstGeom>
          <a:solidFill>
            <a:srgbClr val="00B050"/>
          </a:solidFill>
          <a:ln w="3175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489450" y="2120740"/>
            <a:ext cx="1008324" cy="539275"/>
          </a:xfrm>
          <a:prstGeom prst="rect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Build</a:t>
            </a:r>
          </a:p>
        </p:txBody>
      </p:sp>
      <p:sp>
        <p:nvSpPr>
          <p:cNvPr id="14" name="Flowchart: Internal Storage 13"/>
          <p:cNvSpPr/>
          <p:nvPr/>
        </p:nvSpPr>
        <p:spPr bwMode="auto">
          <a:xfrm>
            <a:off x="4572644" y="3886534"/>
            <a:ext cx="806660" cy="469049"/>
          </a:xfrm>
          <a:prstGeom prst="flowChartInternalStorage">
            <a:avLst/>
          </a:prstGeom>
          <a:solidFill>
            <a:srgbClr val="FF0000"/>
          </a:solidFill>
          <a:ln w="3175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47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Tests</a:t>
            </a:r>
          </a:p>
        </p:txBody>
      </p:sp>
      <p:sp>
        <p:nvSpPr>
          <p:cNvPr id="15" name="Notched Right Arrow 14"/>
          <p:cNvSpPr/>
          <p:nvPr/>
        </p:nvSpPr>
        <p:spPr bwMode="auto">
          <a:xfrm>
            <a:off x="3247842" y="2571925"/>
            <a:ext cx="125871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Compiled Code</a:t>
            </a:r>
          </a:p>
        </p:txBody>
      </p:sp>
      <p:sp>
        <p:nvSpPr>
          <p:cNvPr id="16" name="Notched Right Arrow 15"/>
          <p:cNvSpPr/>
          <p:nvPr/>
        </p:nvSpPr>
        <p:spPr bwMode="auto">
          <a:xfrm rot="2696506">
            <a:off x="3795899" y="1773378"/>
            <a:ext cx="1645691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</a:t>
            </a: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compose.yml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Notched Right Arrow 16"/>
          <p:cNvSpPr/>
          <p:nvPr/>
        </p:nvSpPr>
        <p:spPr bwMode="auto">
          <a:xfrm rot="2700000">
            <a:off x="3514056" y="1836044"/>
            <a:ext cx="1486233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Base Image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pic>
        <p:nvPicPr>
          <p:cNvPr id="2050" name="Picture 2" descr="https://changechecker.files.wordpress.com/2014/10/checkbox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899" y="3817545"/>
            <a:ext cx="672860" cy="582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TextBox 2047"/>
          <p:cNvSpPr txBox="1"/>
          <p:nvPr/>
        </p:nvSpPr>
        <p:spPr>
          <a:xfrm>
            <a:off x="2449004" y="3533400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Docker-compose up</a:t>
            </a:r>
          </a:p>
        </p:txBody>
      </p:sp>
      <p:sp>
        <p:nvSpPr>
          <p:cNvPr id="34" name="Notched Right Arrow 33"/>
          <p:cNvSpPr/>
          <p:nvPr/>
        </p:nvSpPr>
        <p:spPr bwMode="auto">
          <a:xfrm rot="2722602">
            <a:off x="3567291" y="2009589"/>
            <a:ext cx="991678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Dockerfile</a:t>
            </a:r>
            <a:endParaRPr lang="en-US" sz="117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449004" y="3163457"/>
            <a:ext cx="1347490" cy="246008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build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051" name="Flowchart: Card 2050"/>
          <p:cNvSpPr/>
          <p:nvPr/>
        </p:nvSpPr>
        <p:spPr bwMode="auto">
          <a:xfrm>
            <a:off x="6759725" y="1124157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5" name="Flowchart: Card 44"/>
          <p:cNvSpPr/>
          <p:nvPr/>
        </p:nvSpPr>
        <p:spPr bwMode="auto">
          <a:xfrm>
            <a:off x="6763061" y="2343183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6" name="Flowchart: Card 45"/>
          <p:cNvSpPr/>
          <p:nvPr/>
        </p:nvSpPr>
        <p:spPr bwMode="auto">
          <a:xfrm>
            <a:off x="6744927" y="3638400"/>
            <a:ext cx="580548" cy="326989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Docker-compose</a:t>
            </a:r>
          </a:p>
        </p:txBody>
      </p:sp>
      <p:sp>
        <p:nvSpPr>
          <p:cNvPr id="47" name="Notched Right Arrow 46"/>
          <p:cNvSpPr/>
          <p:nvPr/>
        </p:nvSpPr>
        <p:spPr bwMode="auto">
          <a:xfrm rot="17592330">
            <a:off x="-86470" y="2568652"/>
            <a:ext cx="1844605" cy="424742"/>
          </a:xfrm>
          <a:prstGeom prst="notchedRightArrow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4285" rIns="0" bIns="34285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175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Push</a:t>
            </a:r>
          </a:p>
        </p:txBody>
      </p:sp>
      <p:sp>
        <p:nvSpPr>
          <p:cNvPr id="125" name="Flowchart: Card 124"/>
          <p:cNvSpPr/>
          <p:nvPr/>
        </p:nvSpPr>
        <p:spPr bwMode="auto">
          <a:xfrm>
            <a:off x="6766640" y="1496396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Test.env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6" name="Flowchart: Card 125"/>
          <p:cNvSpPr/>
          <p:nvPr/>
        </p:nvSpPr>
        <p:spPr bwMode="auto">
          <a:xfrm>
            <a:off x="6772661" y="2719290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Stag.env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7" name="Flowchart: Card 126"/>
          <p:cNvSpPr/>
          <p:nvPr/>
        </p:nvSpPr>
        <p:spPr bwMode="auto">
          <a:xfrm>
            <a:off x="6744062" y="4008697"/>
            <a:ext cx="580548" cy="145262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9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Prod.env</a:t>
            </a:r>
            <a:endParaRPr lang="en-US" sz="9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8" name="Flowchart: Card 127"/>
          <p:cNvSpPr/>
          <p:nvPr/>
        </p:nvSpPr>
        <p:spPr bwMode="auto">
          <a:xfrm>
            <a:off x="3800392" y="3012097"/>
            <a:ext cx="715817" cy="179108"/>
          </a:xfrm>
          <a:prstGeom prst="flowChartPunchedCard">
            <a:avLst/>
          </a:prstGeom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67223" numCol="1" rtlCol="0" anchor="ctr" anchorCtr="0" compatLnSpc="1">
            <a:prstTxWarp prst="textNoShape">
              <a:avLst/>
            </a:prstTxWarp>
          </a:bodyPr>
          <a:lstStyle/>
          <a:p>
            <a:pPr algn="ctr" defTabSz="685462" fontAlgn="base">
              <a:spcBef>
                <a:spcPct val="0"/>
              </a:spcBef>
              <a:spcAft>
                <a:spcPct val="0"/>
              </a:spcAft>
            </a:pPr>
            <a:r>
              <a:rPr lang="en-US" sz="1028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Int.env</a:t>
            </a:r>
            <a:endParaRPr lang="en-US" sz="1028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154" name="Group 153"/>
          <p:cNvGrpSpPr/>
          <p:nvPr/>
        </p:nvGrpSpPr>
        <p:grpSpPr>
          <a:xfrm>
            <a:off x="762541" y="2857026"/>
            <a:ext cx="1585763" cy="1467076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1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161" name="Group 160"/>
          <p:cNvGrpSpPr/>
          <p:nvPr/>
        </p:nvGrpSpPr>
        <p:grpSpPr>
          <a:xfrm>
            <a:off x="1025218" y="3513531"/>
            <a:ext cx="540778" cy="333163"/>
            <a:chOff x="1926169" y="1632181"/>
            <a:chExt cx="540854" cy="333210"/>
          </a:xfrm>
        </p:grpSpPr>
        <p:sp>
          <p:nvSpPr>
            <p:cNvPr id="162" name="Rectangle 161"/>
            <p:cNvSpPr/>
            <p:nvPr/>
          </p:nvSpPr>
          <p:spPr>
            <a:xfrm flipV="1">
              <a:off x="2419352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1935922" y="1668265"/>
              <a:ext cx="521577" cy="261042"/>
            </a:xfrm>
            <a:prstGeom prst="rect">
              <a:avLst/>
            </a:prstGeom>
            <a:solidFill>
              <a:srgbClr val="394D54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64" name="Group 163"/>
            <p:cNvGrpSpPr/>
            <p:nvPr/>
          </p:nvGrpSpPr>
          <p:grpSpPr>
            <a:xfrm>
              <a:off x="1989961" y="1665409"/>
              <a:ext cx="413499" cy="266755"/>
              <a:chOff x="1371600" y="2038342"/>
              <a:chExt cx="609600" cy="393263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>
                <a:off x="1371600" y="2038350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Straight Connector 168"/>
              <p:cNvCxnSpPr/>
              <p:nvPr/>
            </p:nvCxnSpPr>
            <p:spPr>
              <a:xfrm>
                <a:off x="1447800" y="2038349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>
                <a:off x="1524000" y="2038348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>
                <a:off x="1600200" y="2038347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1676400" y="2038346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752600" y="2038345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828800" y="2038344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05000" y="2038343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81200" y="2038342"/>
                <a:ext cx="0" cy="39325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5" name="Rectangle 164"/>
            <p:cNvSpPr/>
            <p:nvPr/>
          </p:nvSpPr>
          <p:spPr>
            <a:xfrm flipV="1">
              <a:off x="1926169" y="1919672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165"/>
            <p:cNvSpPr/>
            <p:nvPr/>
          </p:nvSpPr>
          <p:spPr>
            <a:xfrm flipV="1">
              <a:off x="1926169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166"/>
            <p:cNvSpPr/>
            <p:nvPr/>
          </p:nvSpPr>
          <p:spPr>
            <a:xfrm flipV="1">
              <a:off x="2420412" y="1632181"/>
              <a:ext cx="46611" cy="457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198" name="Rectangle 197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99" name="Picture 1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06" name="Group 205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07" name="Rectangle 206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08" name="Picture 20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32" name="TextBox 231"/>
          <p:cNvSpPr txBox="1"/>
          <p:nvPr/>
        </p:nvSpPr>
        <p:spPr>
          <a:xfrm>
            <a:off x="2457346" y="3813953"/>
            <a:ext cx="1660598" cy="219946"/>
          </a:xfrm>
          <a:prstGeom prst="rect">
            <a:avLst/>
          </a:prstGeom>
          <a:solidFill>
            <a:schemeClr val="bg1"/>
          </a:solidFill>
          <a:ln w="19050">
            <a:solidFill>
              <a:srgbClr val="0050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defTabSz="914247">
              <a:defRPr sz="11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Docker push</a:t>
            </a:r>
          </a:p>
        </p:txBody>
      </p:sp>
    </p:spTree>
    <p:extLst>
      <p:ext uri="{BB962C8B-B14F-4D97-AF65-F5344CB8AC3E}">
        <p14:creationId xmlns:p14="http://schemas.microsoft.com/office/powerpoint/2010/main" val="226640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0"/>
                            </p:stCondLst>
                            <p:childTnLst>
                              <p:par>
                                <p:cTn id="7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4.93827E-6 L -0.00937 -0.33333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-166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L 0.32084 -0.07037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3000"/>
                            </p:stCondLst>
                            <p:childTnLst>
                              <p:par>
                                <p:cTn id="16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500"/>
                            </p:stCondLst>
                            <p:childTnLst>
                              <p:par>
                                <p:cTn id="16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000"/>
                            </p:stCondLst>
                            <p:childTnLst>
                              <p:par>
                                <p:cTn id="17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500"/>
                            </p:stCondLst>
                            <p:childTnLst>
                              <p:par>
                                <p:cTn id="1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1000"/>
                            </p:stCondLst>
                            <p:childTnLst>
                              <p:par>
                                <p:cTn id="19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941 0.17253 0.16598 0.17747 0.32084 0.1821 " pathEditMode="fixed" rAng="0" ptsTypes="AA">
                                      <p:cBhvr>
                                        <p:cTn id="195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9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3500"/>
                            </p:stCondLst>
                            <p:childTnLst>
                              <p:par>
                                <p:cTn id="20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500"/>
                            </p:stCondLst>
                            <p:childTnLst>
                              <p:par>
                                <p:cTn id="21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60494E-6 C 0.03837 0.42809 0.16806 0.41852 0.32084 0.43025 " pathEditMode="fixed" rAng="0" ptsTypes="AA">
                                      <p:cBhvr>
                                        <p:cTn id="231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42" y="215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3500"/>
                            </p:stCondLst>
                            <p:childTnLst>
                              <p:par>
                                <p:cTn id="24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4000"/>
                            </p:stCondLst>
                            <p:childTnLst>
                              <p:par>
                                <p:cTn id="25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4500"/>
                            </p:stCondLst>
                            <p:childTnLst>
                              <p:par>
                                <p:cTn id="25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  <p:bldP spid="214" grpId="0" animBg="1"/>
      <p:bldP spid="215" grpId="0" animBg="1"/>
      <p:bldP spid="209" grpId="0" animBg="1"/>
      <p:bldP spid="210" grpId="0" animBg="1"/>
      <p:bldP spid="201" grpId="0" animBg="1"/>
      <p:bldP spid="204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48" grpId="0" animBg="1"/>
      <p:bldP spid="34" grpId="0" animBg="1"/>
      <p:bldP spid="35" grpId="0" animBg="1"/>
      <p:bldP spid="2051" grpId="0" animBg="1"/>
      <p:bldP spid="45" grpId="0" animBg="1"/>
      <p:bldP spid="46" grpId="0" animBg="1"/>
      <p:bldP spid="47" grpId="0" animBg="1"/>
      <p:bldP spid="125" grpId="0" animBg="1"/>
      <p:bldP spid="126" grpId="0" animBg="1"/>
      <p:bldP spid="127" grpId="0" animBg="1"/>
      <p:bldP spid="128" grpId="0" animBg="1"/>
      <p:bldP spid="2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Rectangle 243"/>
          <p:cNvSpPr/>
          <p:nvPr/>
        </p:nvSpPr>
        <p:spPr>
          <a:xfrm>
            <a:off x="771531" y="62816"/>
            <a:ext cx="2200496" cy="8143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endParaRPr lang="en-US" sz="1600" dirty="0">
              <a:solidFill>
                <a:srgbClr val="3B5059"/>
              </a:solidFill>
            </a:endParaRPr>
          </a:p>
        </p:txBody>
      </p:sp>
      <p:sp>
        <p:nvSpPr>
          <p:cNvPr id="249" name="Rectangle 248"/>
          <p:cNvSpPr/>
          <p:nvPr/>
        </p:nvSpPr>
        <p:spPr>
          <a:xfrm>
            <a:off x="1969446" y="435365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2055" name="Group 2054"/>
          <p:cNvGrpSpPr/>
          <p:nvPr/>
        </p:nvGrpSpPr>
        <p:grpSpPr>
          <a:xfrm>
            <a:off x="762541" y="935559"/>
            <a:ext cx="5906651" cy="2849003"/>
            <a:chOff x="761999" y="935326"/>
            <a:chExt cx="5907489" cy="2849407"/>
          </a:xfrm>
        </p:grpSpPr>
        <p:sp>
          <p:nvSpPr>
            <p:cNvPr id="202" name="Rectangle 201"/>
            <p:cNvSpPr/>
            <p:nvPr/>
          </p:nvSpPr>
          <p:spPr>
            <a:xfrm>
              <a:off x="4229848" y="2353447"/>
              <a:ext cx="2439640" cy="1431286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1999" y="935326"/>
              <a:ext cx="3636841" cy="1729882"/>
            </a:xfrm>
            <a:prstGeom prst="rect">
              <a:avLst/>
            </a:prstGeom>
            <a:solidFill>
              <a:srgbClr val="68217A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4" name="Rectangle 2053"/>
            <p:cNvSpPr/>
            <p:nvPr/>
          </p:nvSpPr>
          <p:spPr>
            <a:xfrm>
              <a:off x="3403479" y="2621707"/>
              <a:ext cx="826782" cy="826782"/>
            </a:xfrm>
            <a:custGeom>
              <a:avLst/>
              <a:gdLst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826782 h 826782"/>
                <a:gd name="connsiteX4" fmla="*/ 0 w 826782"/>
                <a:gd name="connsiteY4" fmla="*/ 0 h 826782"/>
                <a:gd name="connsiteX0" fmla="*/ 0 w 826782"/>
                <a:gd name="connsiteY0" fmla="*/ 0 h 826782"/>
                <a:gd name="connsiteX1" fmla="*/ 826782 w 826782"/>
                <a:gd name="connsiteY1" fmla="*/ 0 h 826782"/>
                <a:gd name="connsiteX2" fmla="*/ 826782 w 826782"/>
                <a:gd name="connsiteY2" fmla="*/ 826782 h 826782"/>
                <a:gd name="connsiteX3" fmla="*/ 0 w 826782"/>
                <a:gd name="connsiteY3" fmla="*/ 0 h 826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26782" h="826782">
                  <a:moveTo>
                    <a:pt x="0" y="0"/>
                  </a:moveTo>
                  <a:lnTo>
                    <a:pt x="826782" y="0"/>
                  </a:lnTo>
                  <a:lnTo>
                    <a:pt x="826782" y="826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82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36874" y="2714740"/>
            <a:ext cx="2665271" cy="1543931"/>
          </a:xfrm>
          <a:prstGeom prst="rect">
            <a:avLst/>
          </a:prstGeom>
          <a:solidFill>
            <a:srgbClr val="68217A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38" name="Rectangle 237"/>
          <p:cNvSpPr/>
          <p:nvPr/>
        </p:nvSpPr>
        <p:spPr>
          <a:xfrm>
            <a:off x="43750" y="3105075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ASP.NET 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In Container Development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Edit &amp; Refresh</a:t>
            </a:r>
          </a:p>
          <a:p>
            <a:pPr marL="344430" lvl="1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Breakpoint Debugging</a:t>
            </a:r>
          </a:p>
        </p:txBody>
      </p:sp>
      <p:sp>
        <p:nvSpPr>
          <p:cNvPr id="237" name="Rectangle 236"/>
          <p:cNvSpPr/>
          <p:nvPr/>
        </p:nvSpPr>
        <p:spPr>
          <a:xfrm>
            <a:off x="714871" y="4201183"/>
            <a:ext cx="2561913" cy="946297"/>
          </a:xfrm>
          <a:prstGeom prst="rect">
            <a:avLst/>
          </a:prstGeom>
          <a:solidFill>
            <a:srgbClr val="137BC9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5" name="Rectangle 204"/>
          <p:cNvSpPr/>
          <p:nvPr/>
        </p:nvSpPr>
        <p:spPr>
          <a:xfrm>
            <a:off x="4477241" y="96117"/>
            <a:ext cx="4666111" cy="2218980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712887" y="1956532"/>
            <a:ext cx="2430464" cy="3186605"/>
          </a:xfrm>
          <a:prstGeom prst="rect">
            <a:avLst/>
          </a:prstGeom>
          <a:solidFill>
            <a:srgbClr val="45ACE8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20767" y="2665196"/>
            <a:ext cx="1647229" cy="1011359"/>
            <a:chOff x="4520759" y="2665208"/>
            <a:chExt cx="1647463" cy="1011503"/>
          </a:xfrm>
        </p:grpSpPr>
        <p:sp>
          <p:nvSpPr>
            <p:cNvPr id="217" name="Rectangle 216"/>
            <p:cNvSpPr/>
            <p:nvPr/>
          </p:nvSpPr>
          <p:spPr>
            <a:xfrm>
              <a:off x="4520760" y="2768275"/>
              <a:ext cx="1647462" cy="908436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8" name="Flowchart: Alternate Process 217"/>
            <p:cNvSpPr/>
            <p:nvPr/>
          </p:nvSpPr>
          <p:spPr>
            <a:xfrm>
              <a:off x="4520759" y="2665208"/>
              <a:ext cx="1127567" cy="19486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rgbClr val="000000"/>
                  </a:solidFill>
                  <a:latin typeface="Lucida Console" panose="020B0609040504020204" pitchFamily="49" charset="0"/>
                </a:rPr>
                <a:t>Integration</a:t>
              </a:r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5578749" y="2945312"/>
              <a:ext cx="529838" cy="6425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4561060" y="2945311"/>
              <a:ext cx="1001917" cy="6425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278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60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48175" y="2992010"/>
            <a:ext cx="413060" cy="413060"/>
            <a:chOff x="4609893" y="2672003"/>
            <a:chExt cx="472198" cy="472198"/>
          </a:xfrm>
        </p:grpSpPr>
        <p:sp>
          <p:nvSpPr>
            <p:cNvPr id="184" name="Rectangle 18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185" name="Group 184"/>
          <p:cNvGrpSpPr/>
          <p:nvPr/>
        </p:nvGrpSpPr>
        <p:grpSpPr>
          <a:xfrm>
            <a:off x="5002549" y="818970"/>
            <a:ext cx="1700809" cy="943462"/>
            <a:chOff x="304800" y="329375"/>
            <a:chExt cx="1701050" cy="943595"/>
          </a:xfrm>
        </p:grpSpPr>
        <p:sp>
          <p:nvSpPr>
            <p:cNvPr id="186" name="Rectangle 185"/>
            <p:cNvSpPr/>
            <p:nvPr/>
          </p:nvSpPr>
          <p:spPr>
            <a:xfrm>
              <a:off x="304800" y="634605"/>
              <a:ext cx="1640063" cy="638365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7" name="Flowchart: Alternate Process 186"/>
            <p:cNvSpPr/>
            <p:nvPr/>
          </p:nvSpPr>
          <p:spPr>
            <a:xfrm>
              <a:off x="304800" y="408051"/>
              <a:ext cx="1245789" cy="340854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050" b="1" dirty="0">
                  <a:solidFill>
                    <a:schemeClr val="tx1"/>
                  </a:solidFill>
                </a:rPr>
                <a:t>Azure Hosted </a:t>
              </a:r>
              <a:br>
                <a:rPr lang="en-US" sz="1050" b="1" dirty="0">
                  <a:solidFill>
                    <a:schemeClr val="tx1"/>
                  </a:solidFill>
                </a:rPr>
              </a:br>
              <a:r>
                <a:rPr lang="en-US" sz="1050" b="1" dirty="0">
                  <a:solidFill>
                    <a:schemeClr val="tx1"/>
                  </a:solidFill>
                </a:rPr>
                <a:t>Private Registry*</a:t>
              </a:r>
            </a:p>
          </p:txBody>
        </p:sp>
        <p:pic>
          <p:nvPicPr>
            <p:cNvPr id="188" name="Picture 6" descr="https://camo.githubusercontent.com/1e11d429705bf6695b79d24966cb1267c00b7df6/68747470733a2f2f7777772e646f636b65722e636f6d2f73697465732f64656661756c742f66696c65732f6f79737465722d72656769737472792d332e706e67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1607" y="329375"/>
              <a:ext cx="514243" cy="503958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2" name="Group 191"/>
          <p:cNvGrpSpPr/>
          <p:nvPr/>
        </p:nvGrpSpPr>
        <p:grpSpPr>
          <a:xfrm>
            <a:off x="7370328" y="3127533"/>
            <a:ext cx="1647229" cy="1501332"/>
            <a:chOff x="4156030" y="3457323"/>
            <a:chExt cx="1446249" cy="1096344"/>
          </a:xfrm>
        </p:grpSpPr>
        <p:sp>
          <p:nvSpPr>
            <p:cNvPr id="193" name="Rectangle 192"/>
            <p:cNvSpPr/>
            <p:nvPr/>
          </p:nvSpPr>
          <p:spPr>
            <a:xfrm>
              <a:off x="4156031" y="3562350"/>
              <a:ext cx="1446248" cy="99131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4" name="Flowchart: Alternate Process 193"/>
            <p:cNvSpPr/>
            <p:nvPr/>
          </p:nvSpPr>
          <p:spPr>
            <a:xfrm>
              <a:off x="4156030" y="3457323"/>
              <a:ext cx="1230039" cy="155096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Production</a:t>
              </a:r>
            </a:p>
          </p:txBody>
        </p:sp>
      </p:grpSp>
      <p:sp>
        <p:nvSpPr>
          <p:cNvPr id="214" name="Rectangle 213"/>
          <p:cNvSpPr/>
          <p:nvPr/>
        </p:nvSpPr>
        <p:spPr>
          <a:xfrm>
            <a:off x="8428167" y="3448366"/>
            <a:ext cx="529763" cy="1099177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7410624" y="3448366"/>
            <a:ext cx="1001774" cy="1099178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189" name="Group 188"/>
          <p:cNvGrpSpPr/>
          <p:nvPr/>
        </p:nvGrpSpPr>
        <p:grpSpPr>
          <a:xfrm>
            <a:off x="7371576" y="1899333"/>
            <a:ext cx="1645981" cy="1189820"/>
            <a:chOff x="4156030" y="3507406"/>
            <a:chExt cx="1446249" cy="892047"/>
          </a:xfrm>
        </p:grpSpPr>
        <p:sp>
          <p:nvSpPr>
            <p:cNvPr id="190" name="Rectangle 189"/>
            <p:cNvSpPr/>
            <p:nvPr/>
          </p:nvSpPr>
          <p:spPr>
            <a:xfrm>
              <a:off x="4156031" y="3612186"/>
              <a:ext cx="1446248" cy="787267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1" name="Flowchart: Alternate Process 190"/>
            <p:cNvSpPr/>
            <p:nvPr/>
          </p:nvSpPr>
          <p:spPr>
            <a:xfrm>
              <a:off x="4156030" y="3507406"/>
              <a:ext cx="1230039" cy="175293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Staging</a:t>
              </a:r>
            </a:p>
          </p:txBody>
        </p:sp>
      </p:grpSp>
      <p:sp>
        <p:nvSpPr>
          <p:cNvPr id="209" name="Rectangle 208"/>
          <p:cNvSpPr/>
          <p:nvPr/>
        </p:nvSpPr>
        <p:spPr>
          <a:xfrm>
            <a:off x="8429643" y="2172488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7412101" y="2172487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grpSp>
        <p:nvGrpSpPr>
          <p:cNvPr id="181" name="Group 180"/>
          <p:cNvGrpSpPr/>
          <p:nvPr/>
        </p:nvGrpSpPr>
        <p:grpSpPr>
          <a:xfrm>
            <a:off x="7367784" y="667021"/>
            <a:ext cx="1649775" cy="1133792"/>
            <a:chOff x="4156030" y="3457580"/>
            <a:chExt cx="1446249" cy="850991"/>
          </a:xfrm>
        </p:grpSpPr>
        <p:sp>
          <p:nvSpPr>
            <p:cNvPr id="182" name="Rectangle 181"/>
            <p:cNvSpPr/>
            <p:nvPr/>
          </p:nvSpPr>
          <p:spPr>
            <a:xfrm>
              <a:off x="4156031" y="3562350"/>
              <a:ext cx="1446248" cy="746221"/>
            </a:xfrm>
            <a:prstGeom prst="rect">
              <a:avLst/>
            </a:prstGeom>
            <a:solidFill>
              <a:srgbClr val="ADE5F9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3" name="Flowchart: Alternate Process 182"/>
            <p:cNvSpPr/>
            <p:nvPr/>
          </p:nvSpPr>
          <p:spPr>
            <a:xfrm>
              <a:off x="4156030" y="3457580"/>
              <a:ext cx="502609" cy="145342"/>
            </a:xfrm>
            <a:prstGeom prst="flowChartAlternateProcess">
              <a:avLst/>
            </a:prstGeom>
            <a:solidFill>
              <a:schemeClr val="bg1"/>
            </a:solidFill>
            <a:ln w="19050">
              <a:solidFill>
                <a:srgbClr val="00506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247"/>
              <a:r>
                <a:rPr lang="en-US" sz="1100" b="1" dirty="0">
                  <a:solidFill>
                    <a:schemeClr val="tx1"/>
                  </a:solidFill>
                  <a:latin typeface="Lucida Console" panose="020B0609040504020204" pitchFamily="49" charset="0"/>
                </a:rPr>
                <a:t>Test</a:t>
              </a:r>
            </a:p>
          </p:txBody>
        </p:sp>
      </p:grpSp>
      <p:sp>
        <p:nvSpPr>
          <p:cNvPr id="201" name="Rectangle 200"/>
          <p:cNvSpPr/>
          <p:nvPr/>
        </p:nvSpPr>
        <p:spPr>
          <a:xfrm>
            <a:off x="8428167" y="898121"/>
            <a:ext cx="529763" cy="864310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4" name="Rectangle 203"/>
          <p:cNvSpPr/>
          <p:nvPr/>
        </p:nvSpPr>
        <p:spPr>
          <a:xfrm>
            <a:off x="7410624" y="898120"/>
            <a:ext cx="1001774" cy="864311"/>
          </a:xfrm>
          <a:prstGeom prst="rect">
            <a:avLst/>
          </a:prstGeom>
          <a:solidFill>
            <a:schemeClr val="bg1"/>
          </a:solidFill>
          <a:ln w="12700">
            <a:solidFill>
              <a:srgbClr val="327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53" y="4281782"/>
            <a:ext cx="239563" cy="2395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05831" y="4278819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4247"/>
            <a:r>
              <a:rPr lang="en-US" sz="1100" dirty="0">
                <a:solidFill>
                  <a:schemeClr val="bg1"/>
                </a:solidFill>
              </a:rPr>
              <a:t>Visual Studio Code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99547" y="3209052"/>
            <a:ext cx="450872" cy="25275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20" name="Rectangle 1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2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2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599046" y="2973822"/>
            <a:ext cx="450872" cy="25275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24" name="Rectangle 2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Freeform 2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Freeform 2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48493" y="2973380"/>
            <a:ext cx="450872" cy="25275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28" name="Rectangle 27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Freeform 28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1721408" y="5717516"/>
            <a:ext cx="576732" cy="461637"/>
          </a:xfrm>
          <a:prstGeom prst="rect">
            <a:avLst/>
          </a:prstGeom>
          <a:noFill/>
        </p:spPr>
        <p:txBody>
          <a:bodyPr wrap="square" lIns="134444" tIns="107555" rIns="134444" bIns="107555" rtlCol="0">
            <a:spAutoFit/>
          </a:bodyPr>
          <a:lstStyle/>
          <a:p>
            <a:pPr defTabSz="914247">
              <a:lnSpc>
                <a:spcPct val="90000"/>
              </a:lnSpc>
              <a:spcAft>
                <a:spcPts val="441"/>
              </a:spcAft>
            </a:pPr>
            <a:r>
              <a:rPr lang="en-US" sz="1765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	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048493" y="3206955"/>
            <a:ext cx="450872" cy="25275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37" name="Rectangle 3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Freeform 3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Freeform 3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54" name="Group 153"/>
          <p:cNvGrpSpPr/>
          <p:nvPr/>
        </p:nvGrpSpPr>
        <p:grpSpPr>
          <a:xfrm>
            <a:off x="1947556" y="3380043"/>
            <a:ext cx="746381" cy="690517"/>
            <a:chOff x="936574" y="2585780"/>
            <a:chExt cx="1585987" cy="1467284"/>
          </a:xfrm>
        </p:grpSpPr>
        <p:sp>
          <p:nvSpPr>
            <p:cNvPr id="155" name="Freeform 154"/>
            <p:cNvSpPr/>
            <p:nvPr/>
          </p:nvSpPr>
          <p:spPr>
            <a:xfrm>
              <a:off x="1808109" y="2921370"/>
              <a:ext cx="714452" cy="308483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57760" rIns="0" bIns="-253121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Write/Edit</a:t>
              </a:r>
            </a:p>
          </p:txBody>
        </p:sp>
        <p:sp>
          <p:nvSpPr>
            <p:cNvPr id="156" name="Circular Arrow 155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2966046"/>
                <a:gd name="adj4" fmla="val 5025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7" name="Freeform 156"/>
            <p:cNvSpPr/>
            <p:nvPr/>
          </p:nvSpPr>
          <p:spPr>
            <a:xfrm>
              <a:off x="1537859" y="3746620"/>
              <a:ext cx="338897" cy="290986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Run</a:t>
              </a:r>
            </a:p>
          </p:txBody>
        </p:sp>
        <p:sp>
          <p:nvSpPr>
            <p:cNvPr id="158" name="Circular Arrow 157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0174107"/>
                <a:gd name="adj4" fmla="val 7258316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9" name="Freeform 158"/>
            <p:cNvSpPr/>
            <p:nvPr/>
          </p:nvSpPr>
          <p:spPr>
            <a:xfrm>
              <a:off x="1059529" y="2990250"/>
              <a:ext cx="526408" cy="217549"/>
            </a:xfrm>
            <a:custGeom>
              <a:avLst/>
              <a:gdLst>
                <a:gd name="connsiteX0" fmla="*/ 0 w 620235"/>
                <a:gd name="connsiteY0" fmla="*/ 0 h 620235"/>
                <a:gd name="connsiteX1" fmla="*/ 620235 w 620235"/>
                <a:gd name="connsiteY1" fmla="*/ 0 h 620235"/>
                <a:gd name="connsiteX2" fmla="*/ 620235 w 620235"/>
                <a:gd name="connsiteY2" fmla="*/ 620235 h 620235"/>
                <a:gd name="connsiteX3" fmla="*/ 0 w 620235"/>
                <a:gd name="connsiteY3" fmla="*/ 620235 h 620235"/>
                <a:gd name="connsiteX4" fmla="*/ 0 w 620235"/>
                <a:gd name="connsiteY4" fmla="*/ 0 h 62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235" h="620235">
                  <a:moveTo>
                    <a:pt x="0" y="0"/>
                  </a:moveTo>
                  <a:lnTo>
                    <a:pt x="620235" y="0"/>
                  </a:lnTo>
                  <a:lnTo>
                    <a:pt x="620235" y="620235"/>
                  </a:lnTo>
                  <a:lnTo>
                    <a:pt x="0" y="6202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defTabSz="48886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600" dirty="0">
                  <a:solidFill>
                    <a:schemeClr val="tx1"/>
                  </a:solidFill>
                </a:rPr>
                <a:t>Debug</a:t>
              </a:r>
            </a:p>
          </p:txBody>
        </p:sp>
        <p:sp>
          <p:nvSpPr>
            <p:cNvPr id="160" name="Circular Arrow 159"/>
            <p:cNvSpPr/>
            <p:nvPr/>
          </p:nvSpPr>
          <p:spPr>
            <a:xfrm>
              <a:off x="936574" y="2585780"/>
              <a:ext cx="1467284" cy="1467284"/>
            </a:xfrm>
            <a:prstGeom prst="circularArrow">
              <a:avLst>
                <a:gd name="adj1" fmla="val 8243"/>
                <a:gd name="adj2" fmla="val 575638"/>
                <a:gd name="adj3" fmla="val 16858767"/>
                <a:gd name="adj4" fmla="val 14965595"/>
                <a:gd name="adj5" fmla="val 9617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2" name="Group 51"/>
          <p:cNvGrpSpPr/>
          <p:nvPr/>
        </p:nvGrpSpPr>
        <p:grpSpPr>
          <a:xfrm>
            <a:off x="7459831" y="969436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53" name="Rectangle 5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5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5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908992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57" name="Rectangle 5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Freeform 5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Freeform 5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459831" y="1461978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61" name="Rectangle 6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2" name="Freeform 6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3" name="Freeform 6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909179" y="1464175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65" name="Rectangle 6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Freeform 6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67" name="Freeform 6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907552" y="96706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69" name="Rectangle 6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0" name="Freeform 6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Freeform 7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459831" y="121736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73" name="Rectangle 7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Freeform 7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7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7449715" y="2201089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77" name="Rectangle 7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8" name="Freeform 7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79" name="Freeform 7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7898877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81" name="Rectangle 8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3" name="Freeform 8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449715" y="2693631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85" name="Rectangle 8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6" name="Freeform 8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87" name="Freeform 8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7899063" y="2695829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89" name="Rectangle 8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0" name="Freeform 8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1" name="Freeform 9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897436" y="2198717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93" name="Rectangle 9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4" name="Freeform 9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5" name="Freeform 9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449715" y="2449018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97" name="Rectangle 9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8" name="Freeform 9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99" name="Freeform 9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7475105" y="3491973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01" name="Rectangle 10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3" name="Freeform 10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7925851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05" name="Rectangle 104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07" name="Freeform 106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475105" y="4235383"/>
            <a:ext cx="440277" cy="246811"/>
            <a:chOff x="3523102" y="1791568"/>
            <a:chExt cx="6746733" cy="3782104"/>
          </a:xfrm>
          <a:solidFill>
            <a:srgbClr val="C00000"/>
          </a:solidFill>
        </p:grpSpPr>
        <p:sp>
          <p:nvSpPr>
            <p:cNvPr id="109" name="Rectangle 108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1" name="Freeform 110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7924451" y="4237581"/>
            <a:ext cx="440277" cy="246811"/>
            <a:chOff x="3523102" y="1791568"/>
            <a:chExt cx="6746733" cy="3782104"/>
          </a:xfrm>
          <a:solidFill>
            <a:srgbClr val="FFC000"/>
          </a:solidFill>
        </p:grpSpPr>
        <p:sp>
          <p:nvSpPr>
            <p:cNvPr id="113" name="Rectangle 112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Freeform 114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7922824" y="3489601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17" name="Rectangle 116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19" name="Freeform 118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7476689" y="3987084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21" name="Rectangle 120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Freeform 121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Freeform 122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7925851" y="3738785"/>
            <a:ext cx="440277" cy="246811"/>
            <a:chOff x="3523102" y="1791568"/>
            <a:chExt cx="6746733" cy="3782104"/>
          </a:xfrm>
          <a:solidFill>
            <a:srgbClr val="002060"/>
          </a:solidFill>
        </p:grpSpPr>
        <p:sp>
          <p:nvSpPr>
            <p:cNvPr id="130" name="Rectangle 129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2" name="Freeform 131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7474772" y="3739905"/>
            <a:ext cx="440277" cy="246811"/>
            <a:chOff x="3523102" y="1791568"/>
            <a:chExt cx="6746733" cy="3782104"/>
          </a:xfrm>
          <a:solidFill>
            <a:srgbClr val="00B050"/>
          </a:solidFill>
        </p:grpSpPr>
        <p:sp>
          <p:nvSpPr>
            <p:cNvPr id="134" name="Rectangle 133"/>
            <p:cNvSpPr/>
            <p:nvPr/>
          </p:nvSpPr>
          <p:spPr>
            <a:xfrm>
              <a:off x="3757139" y="2148421"/>
              <a:ext cx="6278658" cy="30683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5" name="Freeform 134"/>
            <p:cNvSpPr/>
            <p:nvPr/>
          </p:nvSpPr>
          <p:spPr>
            <a:xfrm>
              <a:off x="3523102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  <p:sp>
          <p:nvSpPr>
            <p:cNvPr id="136" name="Freeform 135"/>
            <p:cNvSpPr/>
            <p:nvPr/>
          </p:nvSpPr>
          <p:spPr>
            <a:xfrm flipH="1">
              <a:off x="9715928" y="1791568"/>
              <a:ext cx="553907" cy="3782104"/>
            </a:xfrm>
            <a:custGeom>
              <a:avLst/>
              <a:gdLst>
                <a:gd name="connsiteX0" fmla="*/ 104335 w 553907"/>
                <a:gd name="connsiteY0" fmla="*/ 0 h 3782104"/>
                <a:gd name="connsiteX1" fmla="*/ 553907 w 553907"/>
                <a:gd name="connsiteY1" fmla="*/ 0 h 3782104"/>
                <a:gd name="connsiteX2" fmla="*/ 553907 w 553907"/>
                <a:gd name="connsiteY2" fmla="*/ 285720 h 3782104"/>
                <a:gd name="connsiteX3" fmla="*/ 156511 w 553907"/>
                <a:gd name="connsiteY3" fmla="*/ 285720 h 3782104"/>
                <a:gd name="connsiteX4" fmla="*/ 156511 w 553907"/>
                <a:gd name="connsiteY4" fmla="*/ 3496384 h 3782104"/>
                <a:gd name="connsiteX5" fmla="*/ 553907 w 553907"/>
                <a:gd name="connsiteY5" fmla="*/ 3496384 h 3782104"/>
                <a:gd name="connsiteX6" fmla="*/ 553907 w 553907"/>
                <a:gd name="connsiteY6" fmla="*/ 3782104 h 3782104"/>
                <a:gd name="connsiteX7" fmla="*/ 104335 w 553907"/>
                <a:gd name="connsiteY7" fmla="*/ 3782104 h 3782104"/>
                <a:gd name="connsiteX8" fmla="*/ 104335 w 553907"/>
                <a:gd name="connsiteY8" fmla="*/ 3610684 h 3782104"/>
                <a:gd name="connsiteX9" fmla="*/ 0 w 553907"/>
                <a:gd name="connsiteY9" fmla="*/ 3610684 h 3782104"/>
                <a:gd name="connsiteX10" fmla="*/ 0 w 553907"/>
                <a:gd name="connsiteY10" fmla="*/ 175571 h 3782104"/>
                <a:gd name="connsiteX11" fmla="*/ 104335 w 553907"/>
                <a:gd name="connsiteY11" fmla="*/ 175571 h 3782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3907" h="3782104">
                  <a:moveTo>
                    <a:pt x="104335" y="0"/>
                  </a:moveTo>
                  <a:lnTo>
                    <a:pt x="553907" y="0"/>
                  </a:lnTo>
                  <a:lnTo>
                    <a:pt x="553907" y="285720"/>
                  </a:lnTo>
                  <a:lnTo>
                    <a:pt x="156511" y="285720"/>
                  </a:lnTo>
                  <a:lnTo>
                    <a:pt x="156511" y="3496384"/>
                  </a:lnTo>
                  <a:lnTo>
                    <a:pt x="553907" y="3496384"/>
                  </a:lnTo>
                  <a:lnTo>
                    <a:pt x="553907" y="3782104"/>
                  </a:lnTo>
                  <a:lnTo>
                    <a:pt x="104335" y="3782104"/>
                  </a:lnTo>
                  <a:lnTo>
                    <a:pt x="104335" y="3610684"/>
                  </a:lnTo>
                  <a:lnTo>
                    <a:pt x="0" y="3610684"/>
                  </a:lnTo>
                  <a:lnTo>
                    <a:pt x="0" y="175571"/>
                  </a:lnTo>
                  <a:lnTo>
                    <a:pt x="104335" y="17557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 sz="1325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5564799" y="1280115"/>
            <a:ext cx="408317" cy="408317"/>
            <a:chOff x="4609893" y="2672003"/>
            <a:chExt cx="472198" cy="472198"/>
          </a:xfrm>
        </p:grpSpPr>
        <p:sp>
          <p:nvSpPr>
            <p:cNvPr id="212" name="Rectangle 21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13" name="Picture 21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1028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798035" y="999905"/>
            <a:ext cx="299740" cy="278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1026820" y="957254"/>
            <a:ext cx="31791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dirty="0">
                <a:solidFill>
                  <a:schemeClr val="bg1"/>
                </a:solidFill>
              </a:rPr>
              <a:t>Visual Studio Team Services</a:t>
            </a:r>
          </a:p>
        </p:txBody>
      </p:sp>
      <p:sp>
        <p:nvSpPr>
          <p:cNvPr id="200" name="Rectangle 199"/>
          <p:cNvSpPr/>
          <p:nvPr/>
        </p:nvSpPr>
        <p:spPr>
          <a:xfrm>
            <a:off x="914775" y="1269094"/>
            <a:ext cx="236201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Source Code Control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Build 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Continuous Integration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3</a:t>
            </a:r>
            <a:r>
              <a:rPr lang="en-US" sz="1100" baseline="30000" dirty="0">
                <a:solidFill>
                  <a:schemeClr val="bg1"/>
                </a:solidFill>
              </a:rPr>
              <a:t>rd</a:t>
            </a:r>
            <a:r>
              <a:rPr lang="en-US" sz="1100" dirty="0">
                <a:solidFill>
                  <a:schemeClr val="bg1"/>
                </a:solidFill>
              </a:rPr>
              <a:t> Party Integration:</a:t>
            </a:r>
          </a:p>
        </p:txBody>
      </p:sp>
      <p:pic>
        <p:nvPicPr>
          <p:cNvPr id="1032" name="Picture 8" descr="http://git-scm.com/images/logos/1color-orange-lightbg@2x.png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98" y="2064553"/>
            <a:ext cx="764362" cy="25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wiki.jenkins-ci.org/download/attachments/2916393/logo-title.png?version=1&amp;modificationDate=130275394700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181" y="2042918"/>
            <a:ext cx="942943" cy="30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822568" y="2054114"/>
            <a:ext cx="1128503" cy="28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3" name="Rectangle 202"/>
          <p:cNvSpPr/>
          <p:nvPr/>
        </p:nvSpPr>
        <p:spPr>
          <a:xfrm>
            <a:off x="4273592" y="2368579"/>
            <a:ext cx="203484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VSTS Build Agents w/ Docker</a:t>
            </a:r>
          </a:p>
        </p:txBody>
      </p:sp>
      <p:pic>
        <p:nvPicPr>
          <p:cNvPr id="1042" name="Picture 18" descr="http://www.jcallaghan.com/wp-content/uploads/windows-azure1.pn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99357" y="102072"/>
            <a:ext cx="1728422" cy="2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2" name="Rectangle 221"/>
          <p:cNvSpPr/>
          <p:nvPr/>
        </p:nvSpPr>
        <p:spPr>
          <a:xfrm>
            <a:off x="4505081" y="322598"/>
            <a:ext cx="2809731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VM Scale Sets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Container Service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bg1"/>
                </a:solidFill>
              </a:rPr>
              <a:t>Azure Hosted Docker Private  Registry</a:t>
            </a:r>
          </a:p>
        </p:txBody>
      </p:sp>
      <p:grpSp>
        <p:nvGrpSpPr>
          <p:cNvPr id="223" name="Group 222"/>
          <p:cNvGrpSpPr/>
          <p:nvPr/>
        </p:nvGrpSpPr>
        <p:grpSpPr>
          <a:xfrm>
            <a:off x="8507637" y="962684"/>
            <a:ext cx="413060" cy="413060"/>
            <a:chOff x="4609893" y="2672003"/>
            <a:chExt cx="472198" cy="472198"/>
          </a:xfrm>
        </p:grpSpPr>
        <p:sp>
          <p:nvSpPr>
            <p:cNvPr id="224" name="Rectangle 223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25" name="Picture 2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sp>
        <p:nvSpPr>
          <p:cNvPr id="226" name="Rectangle 225"/>
          <p:cNvSpPr/>
          <p:nvPr/>
        </p:nvSpPr>
        <p:spPr>
          <a:xfrm>
            <a:off x="4637162" y="1837949"/>
            <a:ext cx="2676264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1400" b="1" dirty="0">
                <a:solidFill>
                  <a:schemeClr val="bg1"/>
                </a:solidFill>
              </a:rPr>
              <a:t>Azure Container Service</a:t>
            </a:r>
          </a:p>
        </p:txBody>
      </p:sp>
      <p:grpSp>
        <p:nvGrpSpPr>
          <p:cNvPr id="228" name="Group 227"/>
          <p:cNvGrpSpPr/>
          <p:nvPr/>
        </p:nvGrpSpPr>
        <p:grpSpPr>
          <a:xfrm>
            <a:off x="8507637" y="2173637"/>
            <a:ext cx="413060" cy="413060"/>
            <a:chOff x="4609893" y="2672003"/>
            <a:chExt cx="472198" cy="472198"/>
          </a:xfrm>
        </p:grpSpPr>
        <p:sp>
          <p:nvSpPr>
            <p:cNvPr id="229" name="Rectangle 228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0" name="Picture 2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grpSp>
        <p:nvGrpSpPr>
          <p:cNvPr id="231" name="Group 230"/>
          <p:cNvGrpSpPr/>
          <p:nvPr/>
        </p:nvGrpSpPr>
        <p:grpSpPr>
          <a:xfrm>
            <a:off x="8507637" y="3493474"/>
            <a:ext cx="413060" cy="413060"/>
            <a:chOff x="4609893" y="2672003"/>
            <a:chExt cx="472198" cy="472198"/>
          </a:xfrm>
        </p:grpSpPr>
        <p:sp>
          <p:nvSpPr>
            <p:cNvPr id="232" name="Rectangle 231"/>
            <p:cNvSpPr/>
            <p:nvPr/>
          </p:nvSpPr>
          <p:spPr>
            <a:xfrm>
              <a:off x="4624257" y="2699110"/>
              <a:ext cx="417984" cy="417984"/>
            </a:xfrm>
            <a:prstGeom prst="rect">
              <a:avLst/>
            </a:prstGeom>
            <a:solidFill>
              <a:srgbClr val="22B8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47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233" name="Picture 23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9893" y="2672003"/>
              <a:ext cx="472198" cy="472198"/>
            </a:xfrm>
            <a:prstGeom prst="rect">
              <a:avLst/>
            </a:prstGeom>
          </p:spPr>
        </p:pic>
      </p:grpSp>
      <p:pic>
        <p:nvPicPr>
          <p:cNvPr id="235" name="Picture 4" descr="https://zapier.cachefly.net/storage/services/59152a3a91bfe0ddd2fc9b978448593a.128x128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04" t="22115" r="21627" b="23287"/>
          <a:stretch/>
        </p:blipFill>
        <p:spPr bwMode="auto">
          <a:xfrm>
            <a:off x="90203" y="2782865"/>
            <a:ext cx="224734" cy="209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6" name="Rectangle 235"/>
          <p:cNvSpPr/>
          <p:nvPr/>
        </p:nvSpPr>
        <p:spPr>
          <a:xfrm>
            <a:off x="229216" y="2751926"/>
            <a:ext cx="31791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1200" dirty="0">
                <a:solidFill>
                  <a:schemeClr val="bg1"/>
                </a:solidFill>
              </a:rPr>
              <a:t>Visual Studio</a:t>
            </a:r>
          </a:p>
        </p:txBody>
      </p:sp>
      <p:pic>
        <p:nvPicPr>
          <p:cNvPr id="239" name="Picture 14" descr="http://www.unixstickers.com/image/cache/data/stickers/docker/Docker-logo-and-type.sh-340x340.png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9145" y="3844788"/>
            <a:ext cx="846365" cy="2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1" name="Rectangle 240"/>
          <p:cNvSpPr/>
          <p:nvPr/>
        </p:nvSpPr>
        <p:spPr>
          <a:xfrm>
            <a:off x="991109" y="4446338"/>
            <a:ext cx="236201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Language Services</a:t>
            </a:r>
          </a:p>
          <a:p>
            <a:pPr marL="171422" indent="-171422" defTabSz="914247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bg1"/>
                </a:solidFill>
              </a:rPr>
              <a:t>Docker Scaffolding w/</a:t>
            </a:r>
            <a:r>
              <a:rPr lang="en-US" sz="1100" dirty="0" err="1">
                <a:solidFill>
                  <a:schemeClr val="bg1"/>
                </a:solidFill>
              </a:rPr>
              <a:t>yo</a:t>
            </a:r>
            <a:r>
              <a:rPr lang="en-US" sz="1100" dirty="0">
                <a:solidFill>
                  <a:schemeClr val="bg1"/>
                </a:solidFill>
              </a:rPr>
              <a:t> docker</a:t>
            </a:r>
          </a:p>
        </p:txBody>
      </p:sp>
      <p:pic>
        <p:nvPicPr>
          <p:cNvPr id="1048" name="Picture 24" descr="http://upload.wikimedia.org/wikipedia/commons/7/79/Docker_(container_engine)_logo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64" y="119798"/>
            <a:ext cx="889759" cy="21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6" name="Rectangle 2055"/>
          <p:cNvSpPr/>
          <p:nvPr/>
        </p:nvSpPr>
        <p:spPr>
          <a:xfrm>
            <a:off x="1664292" y="74858"/>
            <a:ext cx="12218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47"/>
            <a:r>
              <a:rPr lang="en-US" sz="1400" dirty="0">
                <a:solidFill>
                  <a:srgbClr val="3B5059"/>
                </a:solidFill>
              </a:rPr>
              <a:t>public registry</a:t>
            </a:r>
          </a:p>
        </p:txBody>
      </p:sp>
      <p:sp>
        <p:nvSpPr>
          <p:cNvPr id="246" name="Rectangle 245"/>
          <p:cNvSpPr/>
          <p:nvPr/>
        </p:nvSpPr>
        <p:spPr>
          <a:xfrm>
            <a:off x="1122299" y="437307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050" name="Picture 26" descr="http://www.andrewkeir.com/wp-content/uploads/windows-8-logo-excerpt.jpg"/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77156" y="498458"/>
            <a:ext cx="251723" cy="23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8" name="Rectangle 247"/>
          <p:cNvSpPr/>
          <p:nvPr/>
        </p:nvSpPr>
        <p:spPr>
          <a:xfrm>
            <a:off x="1520518" y="434921"/>
            <a:ext cx="361438" cy="361438"/>
          </a:xfrm>
          <a:prstGeom prst="rect">
            <a:avLst/>
          </a:prstGeom>
          <a:solidFill>
            <a:srgbClr val="22B8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47"/>
            <a:endParaRPr lang="en-US">
              <a:solidFill>
                <a:sysClr val="windowText" lastClr="000000"/>
              </a:solidFill>
            </a:endParaRPr>
          </a:p>
        </p:txBody>
      </p:sp>
      <p:sp>
        <p:nvSpPr>
          <p:cNvPr id="2058" name="Rectangle 2057"/>
          <p:cNvSpPr/>
          <p:nvPr/>
        </p:nvSpPr>
        <p:spPr>
          <a:xfrm>
            <a:off x="1450399" y="526338"/>
            <a:ext cx="494046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247"/>
            <a:r>
              <a:rPr lang="en-US" sz="500" b="1" dirty="0">
                <a:solidFill>
                  <a:srgbClr val="FFFFFF"/>
                </a:solidFill>
                <a:latin typeface="wf_segoe-ui_light"/>
              </a:rPr>
              <a:t>.NET Core</a:t>
            </a:r>
          </a:p>
        </p:txBody>
      </p:sp>
      <p:pic>
        <p:nvPicPr>
          <p:cNvPr id="2059" name="Picture 205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471" y="499405"/>
            <a:ext cx="192283" cy="225740"/>
          </a:xfrm>
          <a:prstGeom prst="rect">
            <a:avLst/>
          </a:prstGeom>
        </p:spPr>
      </p:pic>
      <p:pic>
        <p:nvPicPr>
          <p:cNvPr id="2060" name="Picture 205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734" y="4855445"/>
            <a:ext cx="487024" cy="291179"/>
          </a:xfrm>
          <a:prstGeom prst="rect">
            <a:avLst/>
          </a:prstGeom>
        </p:spPr>
      </p:pic>
      <p:sp>
        <p:nvSpPr>
          <p:cNvPr id="227" name="Rectangle 226"/>
          <p:cNvSpPr/>
          <p:nvPr/>
        </p:nvSpPr>
        <p:spPr>
          <a:xfrm rot="16200000">
            <a:off x="5245162" y="2549299"/>
            <a:ext cx="3717342" cy="441791"/>
          </a:xfrm>
          <a:prstGeom prst="rect">
            <a:avLst/>
          </a:prstGeom>
          <a:solidFill>
            <a:srgbClr val="00456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defTabSz="914247"/>
            <a:r>
              <a:rPr lang="en-US" sz="800" dirty="0">
                <a:solidFill>
                  <a:schemeClr val="bg1"/>
                </a:solidFill>
              </a:rPr>
              <a:t>Orchestration &amp; Scheduling  - Marathon / Docker Swarm</a:t>
            </a:r>
          </a:p>
        </p:txBody>
      </p:sp>
      <p:pic>
        <p:nvPicPr>
          <p:cNvPr id="1026" name="Picture 2" descr="https://raw.githubusercontent.com/docker/swarm/master/logo.pn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15" t="3497" r="34264" b="3163"/>
          <a:stretch/>
        </p:blipFill>
        <p:spPr bwMode="auto">
          <a:xfrm>
            <a:off x="6979503" y="1546962"/>
            <a:ext cx="241460" cy="328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5837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254947" y="153009"/>
            <a:ext cx="4471541" cy="303765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Azure.com/Tools</a:t>
            </a:r>
          </a:p>
          <a:p>
            <a:pPr marL="177410" lvl="1" indent="0">
              <a:buNone/>
            </a:pPr>
            <a:r>
              <a:rPr lang="en-US" sz="1471" dirty="0">
                <a:hlinkClick r:id="rId3"/>
              </a:rPr>
              <a:t>aka.ms/</a:t>
            </a:r>
            <a:r>
              <a:rPr lang="en-US" sz="1471" dirty="0" err="1">
                <a:hlinkClick r:id="rId3"/>
              </a:rPr>
              <a:t>yodocker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4" action="ppaction://hlinkfile"/>
              </a:rPr>
              <a:t>aka.ms/</a:t>
            </a:r>
            <a:r>
              <a:rPr lang="en-US" sz="1471" dirty="0" err="1">
                <a:hlinkClick r:id="rId4" action="ppaction://hlinkfile"/>
              </a:rPr>
              <a:t>DockerToolsForVS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5"/>
              </a:rPr>
              <a:t>aka.ms/</a:t>
            </a:r>
            <a:r>
              <a:rPr lang="en-US" sz="1471" dirty="0" err="1">
                <a:hlinkClick r:id="rId5"/>
              </a:rPr>
              <a:t>DockerToolsForVSCode</a:t>
            </a:r>
            <a:endParaRPr lang="en-US" sz="1471" dirty="0"/>
          </a:p>
          <a:p>
            <a:pPr marL="177410" lvl="1" indent="0">
              <a:buNone/>
            </a:pPr>
            <a:r>
              <a:rPr lang="en-US" sz="1471" dirty="0">
                <a:hlinkClick r:id="rId6"/>
              </a:rPr>
              <a:t>aka.ms/</a:t>
            </a:r>
            <a:r>
              <a:rPr lang="en-US" sz="1471" dirty="0" err="1">
                <a:hlinkClick r:id="rId6"/>
              </a:rPr>
              <a:t>DockerToolsForVSTS</a:t>
            </a:r>
            <a:endParaRPr lang="en-US" sz="1471" dirty="0"/>
          </a:p>
          <a:p>
            <a:pPr marL="0" indent="0">
              <a:buNone/>
            </a:pPr>
            <a:r>
              <a:rPr lang="en-US" sz="3000" dirty="0"/>
              <a:t>Services</a:t>
            </a: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7"/>
              </a:rPr>
              <a:t>AzureContainerService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 indent="0">
              <a:buNone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aka.ms/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8" action="ppaction://hlinkfile"/>
              </a:rPr>
              <a:t>WindowsContainers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254947" y="3624102"/>
            <a:ext cx="2854516" cy="1027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47"/>
            <a:r>
              <a:rPr lang="en-US" sz="2100" b="1" dirty="0"/>
              <a:t>Steve Lasker</a:t>
            </a:r>
          </a:p>
          <a:p>
            <a:pPr defTabSz="914247"/>
            <a:r>
              <a:rPr lang="en-US" sz="1325" dirty="0"/>
              <a:t>@</a:t>
            </a:r>
            <a:r>
              <a:rPr lang="en-US" sz="1325" dirty="0" err="1"/>
              <a:t>SteveLasker</a:t>
            </a:r>
            <a:endParaRPr lang="en-US" sz="1325" dirty="0"/>
          </a:p>
          <a:p>
            <a:pPr defTabSz="914247"/>
            <a:r>
              <a:rPr lang="en-US" sz="1325" dirty="0">
                <a:hlinkClick r:id="rId9"/>
              </a:rPr>
              <a:t>blogs.msdn.com/</a:t>
            </a:r>
            <a:r>
              <a:rPr lang="en-US" sz="1325" dirty="0" err="1">
                <a:hlinkClick r:id="rId9"/>
              </a:rPr>
              <a:t>SteveLasker</a:t>
            </a:r>
            <a:r>
              <a:rPr lang="en-US" sz="1325" dirty="0"/>
              <a:t> </a:t>
            </a:r>
          </a:p>
          <a:p>
            <a:pPr defTabSz="914247"/>
            <a:r>
              <a:rPr lang="en-US" sz="1325" dirty="0">
                <a:hlinkClick r:id="rId10"/>
              </a:rPr>
              <a:t>Steve.Lasker@Microsoft.com</a:t>
            </a:r>
            <a:endParaRPr lang="en-US" sz="1325" dirty="0"/>
          </a:p>
        </p:txBody>
      </p:sp>
      <p:sp>
        <p:nvSpPr>
          <p:cNvPr id="4" name="Rectangle 3"/>
          <p:cNvSpPr/>
          <p:nvPr/>
        </p:nvSpPr>
        <p:spPr>
          <a:xfrm>
            <a:off x="4548661" y="557780"/>
            <a:ext cx="4763255" cy="2002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Presentation/Demos</a:t>
            </a: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1"/>
              </a:rPr>
              <a:t>/Presentations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2"/>
              </a:rPr>
              <a:t>/Polyglot...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3" action="ppaction://hlinkfile"/>
              </a:rPr>
              <a:t>WorksOnMyMachine</a:t>
            </a:r>
            <a:endParaRPr lang="en-US" sz="1471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lvl="0"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github.com/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SteveLasker</a:t>
            </a: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/</a:t>
            </a:r>
            <a:r>
              <a:rPr lang="en-US" sz="1471" dirty="0" err="1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  <a:hlinkClick r:id="rId14"/>
              </a:rPr>
              <a:t>DotNetCoreMultiService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599409" y="2243830"/>
            <a:ext cx="4763255" cy="2523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2800" dirty="0"/>
              <a:t>Other Sessions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Windows Server and Docker - The Internals Behind Bringing Docker and Containers to Windows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5:20pm - 6:05pm Ballroom 6C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Keynote – Microsoft &amp; Docker 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9:00am – 10:30am</a:t>
            </a:r>
          </a:p>
          <a:p>
            <a:pPr>
              <a:lnSpc>
                <a:spcPct val="90000"/>
              </a:lnSpc>
              <a:spcBef>
                <a:spcPts val="700"/>
              </a:spcBef>
              <a:buSzPct val="100000"/>
            </a:pP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It Takes an Ecosystem to Build a Production Application</a:t>
            </a:r>
            <a:b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</a:br>
            <a:r>
              <a:rPr lang="en-US" sz="1471" dirty="0">
                <a:gradFill>
                  <a:gsLst>
                    <a:gs pos="1250">
                      <a:srgbClr val="1E1A20"/>
                    </a:gs>
                    <a:gs pos="100000">
                      <a:srgbClr val="1E1A20"/>
                    </a:gs>
                  </a:gsLst>
                  <a:lin ang="5400000" scaled="0"/>
                </a:gradFill>
              </a:rPr>
              <a:t>Tuesday 3:55pm – 4:40pm Ballroom 6A</a:t>
            </a:r>
            <a:endParaRPr lang="en-US" sz="1765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  <a:p>
            <a:pPr marL="177410" lvl="1">
              <a:lnSpc>
                <a:spcPct val="90000"/>
              </a:lnSpc>
              <a:spcBef>
                <a:spcPct val="20000"/>
              </a:spcBef>
              <a:buSzPct val="90000"/>
            </a:pPr>
            <a:endParaRPr lang="en-US" sz="2059" dirty="0">
              <a:gradFill>
                <a:gsLst>
                  <a:gs pos="1250">
                    <a:srgbClr val="1E1A20"/>
                  </a:gs>
                  <a:gs pos="100000">
                    <a:srgbClr val="1E1A20"/>
                  </a:gs>
                </a:gsLst>
                <a:lin ang="5400000" scaled="0"/>
              </a:gra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40578" y="2749705"/>
            <a:ext cx="411737" cy="36485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93483" y="3957586"/>
            <a:ext cx="391651" cy="36023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301927" y="3526964"/>
            <a:ext cx="309946" cy="309946"/>
            <a:chOff x="3301927" y="3365039"/>
            <a:chExt cx="309946" cy="30994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318566" y="3372182"/>
              <a:ext cx="280843" cy="283800"/>
            </a:xfrm>
            <a:prstGeom prst="rect">
              <a:avLst/>
            </a:prstGeom>
          </p:spPr>
        </p:pic>
        <p:sp>
          <p:nvSpPr>
            <p:cNvPr id="3" name="Oval 2"/>
            <p:cNvSpPr/>
            <p:nvPr/>
          </p:nvSpPr>
          <p:spPr>
            <a:xfrm>
              <a:off x="3301927" y="3365039"/>
              <a:ext cx="309946" cy="309946"/>
            </a:xfrm>
            <a:prstGeom prst="ellipse">
              <a:avLst/>
            </a:prstGeom>
            <a:noFill/>
            <a:ln w="12700" cap="flat">
              <a:solidFill>
                <a:srgbClr val="1DADFF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26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214</Words>
  <Application>Microsoft Office PowerPoint</Application>
  <PresentationFormat>On-screen Show (16:9)</PresentationFormat>
  <Paragraphs>100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Lucida Console</vt:lpstr>
      <vt:lpstr>Segoe UI</vt:lpstr>
      <vt:lpstr>Tahoma</vt:lpstr>
      <vt:lpstr>wf_segoe-ui_light</vt:lpstr>
      <vt:lpstr>Office Theme</vt:lpstr>
      <vt:lpstr>PowerPoint Presentation</vt:lpstr>
      <vt:lpstr>Todays Session  Demo…</vt:lpstr>
      <vt:lpstr>PowerPoint Presentation</vt:lpstr>
      <vt:lpstr>Container Workflow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Lasker</dc:creator>
  <cp:lastModifiedBy>Steve Lasker</cp:lastModifiedBy>
  <cp:revision>7</cp:revision>
  <dcterms:modified xsi:type="dcterms:W3CDTF">2016-06-20T06:24:09Z</dcterms:modified>
</cp:coreProperties>
</file>