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12"/>
  </p:notesMasterIdLst>
  <p:handoutMasterIdLst>
    <p:handoutMasterId r:id="rId13"/>
  </p:handoutMasterIdLst>
  <p:sldIdLst>
    <p:sldId id="1367" r:id="rId6"/>
    <p:sldId id="1409" r:id="rId7"/>
    <p:sldId id="1458" r:id="rId8"/>
    <p:sldId id="1364" r:id="rId9"/>
    <p:sldId id="1459" r:id="rId10"/>
    <p:sldId id="141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- DELETE SECTION" id="{4800C02C-F9A5-49D6-A098-754168CF5DCF}">
          <p14:sldIdLst/>
        </p14:section>
        <p14:section name="Light Connect 2016 Template" id="{D3E95C9D-3DD4-45B7-BFD9-4AE9F68B7B97}">
          <p14:sldIdLst>
            <p14:sldId id="1367"/>
            <p14:sldId id="1409"/>
            <p14:sldId id="1458"/>
            <p14:sldId id="1364"/>
            <p14:sldId id="1459"/>
            <p14:sldId id="1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2C8C"/>
    <a:srgbClr val="505050"/>
    <a:srgbClr val="00BCF2"/>
    <a:srgbClr val="D2D2D2"/>
    <a:srgbClr val="0078D7"/>
    <a:srgbClr val="32145A"/>
    <a:srgbClr val="008272"/>
    <a:srgbClr val="5C2D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01" autoAdjust="0"/>
  </p:normalViewPr>
  <p:slideViewPr>
    <p:cSldViewPr>
      <p:cViewPr varScale="1">
        <p:scale>
          <a:sx n="103" d="100"/>
          <a:sy n="103" d="100"/>
        </p:scale>
        <p:origin x="72" y="414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3/24/2017 11:19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3/24/2017 10:35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3/24/2017 10:35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3/24/2017 10:35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36702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09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538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7" y="1209973"/>
            <a:ext cx="1112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240463"/>
            <a:ext cx="12436474" cy="7540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7" y="6490977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1241426"/>
            <a:ext cx="5257801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039" y="2939754"/>
            <a:ext cx="4572396" cy="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87"/>
            <a:ext cx="12436474" cy="6645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7" y="215806"/>
            <a:ext cx="1187693" cy="25468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7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4990" y="3946842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3368" y="1209973"/>
            <a:ext cx="111887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864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2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241426"/>
            <a:ext cx="5333999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31404" y="2944516"/>
            <a:ext cx="4573666" cy="9784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9679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083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376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72265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81692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341" r:id="rId4"/>
    <p:sldLayoutId id="2147484342" r:id="rId5"/>
    <p:sldLayoutId id="2147484295" r:id="rId6"/>
    <p:sldLayoutId id="2147484240" r:id="rId7"/>
    <p:sldLayoutId id="2147484296" r:id="rId8"/>
    <p:sldLayoutId id="2147484241" r:id="rId9"/>
    <p:sldLayoutId id="2147484297" r:id="rId10"/>
    <p:sldLayoutId id="2147484244" r:id="rId11"/>
    <p:sldLayoutId id="2147484298" r:id="rId12"/>
    <p:sldLayoutId id="2147484245" r:id="rId13"/>
    <p:sldLayoutId id="2147484247" r:id="rId14"/>
    <p:sldLayoutId id="2147484337" r:id="rId15"/>
    <p:sldLayoutId id="2147484249" r:id="rId16"/>
    <p:sldLayoutId id="2147484343" r:id="rId17"/>
    <p:sldLayoutId id="2147484344" r:id="rId18"/>
    <p:sldLayoutId id="2147484301" r:id="rId19"/>
    <p:sldLayoutId id="2147484252" r:id="rId20"/>
    <p:sldLayoutId id="2147484251" r:id="rId21"/>
    <p:sldLayoutId id="2147484254" r:id="rId22"/>
    <p:sldLayoutId id="2147484257" r:id="rId23"/>
    <p:sldLayoutId id="2147484258" r:id="rId24"/>
    <p:sldLayoutId id="2147484260" r:id="rId25"/>
    <p:sldLayoutId id="2147484299" r:id="rId26"/>
    <p:sldLayoutId id="2147484345" r:id="rId27"/>
    <p:sldLayoutId id="2147484263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100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46" r:id="rId19"/>
    <p:sldLayoutId id="2147484347" r:id="rId20"/>
    <p:sldLayoutId id="2147484336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8.emf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12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5" Type="http://schemas.openxmlformats.org/officeDocument/2006/relationships/image" Target="../media/image20.png"/><Relationship Id="rId10" Type="http://schemas.openxmlformats.org/officeDocument/2006/relationships/image" Target="../media/image16.gif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container-registr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2125678"/>
            <a:ext cx="5664199" cy="1828786"/>
          </a:xfrm>
        </p:spPr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Container Registry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4038" y="3955786"/>
            <a:ext cx="5664200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sz="2400" dirty="0"/>
              <a:t>Program Manager</a:t>
            </a:r>
          </a:p>
          <a:p>
            <a:r>
              <a:rPr lang="en-US" sz="2400" dirty="0"/>
              <a:t>Azure Developer Experiences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SteveLasker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8610598" cy="917575"/>
          </a:xfrm>
        </p:spPr>
        <p:txBody>
          <a:bodyPr/>
          <a:lstStyle/>
          <a:p>
            <a:r>
              <a:rPr lang="en-US" dirty="0"/>
              <a:t>Why: Azure Container Registry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49462"/>
            <a:ext cx="8153399" cy="4407360"/>
          </a:xfrm>
        </p:spPr>
        <p:txBody>
          <a:bodyPr/>
          <a:lstStyle/>
          <a:p>
            <a:r>
              <a:rPr lang="en-US" sz="3600" dirty="0"/>
              <a:t>Keep Your Images Private</a:t>
            </a:r>
          </a:p>
          <a:p>
            <a:pPr lvl="1"/>
            <a:r>
              <a:rPr lang="en-US" sz="1800" dirty="0"/>
              <a:t>Stored in Azure with your resources</a:t>
            </a:r>
          </a:p>
          <a:p>
            <a:r>
              <a:rPr lang="en-US" sz="3600" dirty="0"/>
              <a:t>Network-Close</a:t>
            </a:r>
          </a:p>
          <a:p>
            <a:pPr lvl="1"/>
            <a:r>
              <a:rPr lang="en-US" sz="1800" dirty="0"/>
              <a:t>Deployed to your targets within the same data center</a:t>
            </a:r>
          </a:p>
          <a:p>
            <a:pPr lvl="1"/>
            <a:r>
              <a:rPr lang="en-US" sz="1800" dirty="0"/>
              <a:t>No ingress/egress fees or latency</a:t>
            </a:r>
          </a:p>
          <a:p>
            <a:r>
              <a:rPr lang="en-US" sz="3600" dirty="0"/>
              <a:t>Azure Active Directory Integration</a:t>
            </a:r>
          </a:p>
          <a:p>
            <a:pPr lvl="1"/>
            <a:r>
              <a:rPr lang="en-US" sz="1800" dirty="0"/>
              <a:t>Manage registry access using AAD</a:t>
            </a:r>
          </a:p>
          <a:p>
            <a:r>
              <a:rPr lang="en-US" sz="3600" dirty="0"/>
              <a:t>Familiar Open Source CLIs</a:t>
            </a:r>
          </a:p>
          <a:p>
            <a:pPr lvl="1"/>
            <a:r>
              <a:rPr lang="en-US" sz="1800" dirty="0"/>
              <a:t>docker login, pull, push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 Workflow</a:t>
            </a:r>
          </a:p>
        </p:txBody>
      </p:sp>
      <p:sp>
        <p:nvSpPr>
          <p:cNvPr id="120" name="Right Arrow 5"/>
          <p:cNvSpPr/>
          <p:nvPr/>
        </p:nvSpPr>
        <p:spPr>
          <a:xfrm>
            <a:off x="808037" y="1973262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4132397" y="3107996"/>
            <a:ext cx="787110" cy="66997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triangle" w="med" len="lg"/>
            <a:tailEnd type="triangle" w="med" len="lg"/>
          </a:ln>
          <a:effectLst/>
        </p:spPr>
      </p:cxnSp>
      <p:sp>
        <p:nvSpPr>
          <p:cNvPr id="129" name="Right Arrow 5"/>
          <p:cNvSpPr/>
          <p:nvPr/>
        </p:nvSpPr>
        <p:spPr>
          <a:xfrm>
            <a:off x="2953766" y="1973262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702315" y="1671940"/>
            <a:ext cx="1483698" cy="1527326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964" y="2583249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Right Arrow 5"/>
          <p:cNvSpPr/>
          <p:nvPr/>
        </p:nvSpPr>
        <p:spPr>
          <a:xfrm rot="16200000">
            <a:off x="302342" y="3620227"/>
            <a:ext cx="1914090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77404" y="5040634"/>
            <a:ext cx="2621099" cy="1786754"/>
            <a:chOff x="252964" y="4780912"/>
            <a:chExt cx="2621099" cy="1786754"/>
          </a:xfrm>
        </p:grpSpPr>
        <p:sp>
          <p:nvSpPr>
            <p:cNvPr id="138" name="Rounded Rectangle 11"/>
            <p:cNvSpPr/>
            <p:nvPr/>
          </p:nvSpPr>
          <p:spPr>
            <a:xfrm>
              <a:off x="300269" y="4780912"/>
              <a:ext cx="2573794" cy="178675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756065" y="5902498"/>
              <a:ext cx="658373" cy="378242"/>
              <a:chOff x="2195243" y="5902498"/>
              <a:chExt cx="658373" cy="378242"/>
            </a:xfrm>
          </p:grpSpPr>
          <p:sp>
            <p:nvSpPr>
              <p:cNvPr id="151" name="Rectangle 30"/>
              <p:cNvSpPr>
                <a:spLocks noChangeArrowheads="1"/>
              </p:cNvSpPr>
              <p:nvPr/>
            </p:nvSpPr>
            <p:spPr bwMode="auto">
              <a:xfrm>
                <a:off x="2273989" y="5902498"/>
                <a:ext cx="509916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2" name="Oval 31"/>
              <p:cNvSpPr>
                <a:spLocks noChangeArrowheads="1"/>
              </p:cNvSpPr>
              <p:nvPr/>
            </p:nvSpPr>
            <p:spPr bwMode="auto">
              <a:xfrm>
                <a:off x="2524429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3" name="Rectangle 32"/>
              <p:cNvSpPr>
                <a:spLocks noChangeArrowheads="1"/>
              </p:cNvSpPr>
              <p:nvPr/>
            </p:nvSpPr>
            <p:spPr bwMode="auto">
              <a:xfrm>
                <a:off x="2292062" y="5929607"/>
                <a:ext cx="475061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2195243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7 w 449"/>
                  <a:gd name="T5" fmla="*/ 18 h 18"/>
                  <a:gd name="T6" fmla="*/ 433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8" y="18"/>
                      <a:pt x="17" y="18"/>
                    </a:cubicBezTo>
                    <a:cubicBezTo>
                      <a:pt x="433" y="18"/>
                      <a:pt x="433" y="18"/>
                      <a:pt x="433" y="18"/>
                    </a:cubicBezTo>
                    <a:cubicBezTo>
                      <a:pt x="442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2440519" y="6016100"/>
                <a:ext cx="171693" cy="153621"/>
              </a:xfrm>
              <a:custGeom>
                <a:avLst/>
                <a:gdLst>
                  <a:gd name="T0" fmla="*/ 99 w 117"/>
                  <a:gd name="T1" fmla="*/ 40 h 105"/>
                  <a:gd name="T2" fmla="*/ 114 w 117"/>
                  <a:gd name="T3" fmla="*/ 14 h 105"/>
                  <a:gd name="T4" fmla="*/ 89 w 117"/>
                  <a:gd name="T5" fmla="*/ 1 h 105"/>
                  <a:gd name="T6" fmla="*/ 63 w 117"/>
                  <a:gd name="T7" fmla="*/ 7 h 105"/>
                  <a:gd name="T8" fmla="*/ 40 w 117"/>
                  <a:gd name="T9" fmla="*/ 1 h 105"/>
                  <a:gd name="T10" fmla="*/ 12 w 117"/>
                  <a:gd name="T11" fmla="*/ 18 h 105"/>
                  <a:gd name="T12" fmla="*/ 20 w 117"/>
                  <a:gd name="T13" fmla="*/ 87 h 105"/>
                  <a:gd name="T14" fmla="*/ 42 w 117"/>
                  <a:gd name="T15" fmla="*/ 105 h 105"/>
                  <a:gd name="T16" fmla="*/ 64 w 117"/>
                  <a:gd name="T17" fmla="*/ 99 h 105"/>
                  <a:gd name="T18" fmla="*/ 87 w 117"/>
                  <a:gd name="T19" fmla="*/ 104 h 105"/>
                  <a:gd name="T20" fmla="*/ 108 w 117"/>
                  <a:gd name="T21" fmla="*/ 88 h 105"/>
                  <a:gd name="T22" fmla="*/ 117 w 117"/>
                  <a:gd name="T23" fmla="*/ 68 h 105"/>
                  <a:gd name="T24" fmla="*/ 99 w 117"/>
                  <a:gd name="T25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05">
                    <a:moveTo>
                      <a:pt x="99" y="40"/>
                    </a:moveTo>
                    <a:cubicBezTo>
                      <a:pt x="99" y="23"/>
                      <a:pt x="113" y="15"/>
                      <a:pt x="114" y="14"/>
                    </a:cubicBezTo>
                    <a:cubicBezTo>
                      <a:pt x="106" y="3"/>
                      <a:pt x="93" y="1"/>
                      <a:pt x="89" y="1"/>
                    </a:cubicBezTo>
                    <a:cubicBezTo>
                      <a:pt x="78" y="0"/>
                      <a:pt x="68" y="7"/>
                      <a:pt x="63" y="7"/>
                    </a:cubicBezTo>
                    <a:cubicBezTo>
                      <a:pt x="57" y="7"/>
                      <a:pt x="49" y="1"/>
                      <a:pt x="40" y="1"/>
                    </a:cubicBezTo>
                    <a:cubicBezTo>
                      <a:pt x="28" y="1"/>
                      <a:pt x="18" y="8"/>
                      <a:pt x="12" y="18"/>
                    </a:cubicBezTo>
                    <a:cubicBezTo>
                      <a:pt x="0" y="39"/>
                      <a:pt x="9" y="70"/>
                      <a:pt x="20" y="87"/>
                    </a:cubicBezTo>
                    <a:cubicBezTo>
                      <a:pt x="26" y="96"/>
                      <a:pt x="33" y="105"/>
                      <a:pt x="42" y="105"/>
                    </a:cubicBezTo>
                    <a:cubicBezTo>
                      <a:pt x="51" y="104"/>
                      <a:pt x="54" y="99"/>
                      <a:pt x="64" y="99"/>
                    </a:cubicBezTo>
                    <a:cubicBezTo>
                      <a:pt x="75" y="99"/>
                      <a:pt x="78" y="105"/>
                      <a:pt x="87" y="104"/>
                    </a:cubicBezTo>
                    <a:cubicBezTo>
                      <a:pt x="96" y="104"/>
                      <a:pt x="102" y="96"/>
                      <a:pt x="108" y="88"/>
                    </a:cubicBezTo>
                    <a:cubicBezTo>
                      <a:pt x="115" y="78"/>
                      <a:pt x="117" y="69"/>
                      <a:pt x="117" y="68"/>
                    </a:cubicBezTo>
                    <a:cubicBezTo>
                      <a:pt x="117" y="68"/>
                      <a:pt x="99" y="61"/>
                      <a:pt x="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6" name="Freeform 39"/>
              <p:cNvSpPr>
                <a:spLocks/>
              </p:cNvSpPr>
              <p:nvPr/>
            </p:nvSpPr>
            <p:spPr bwMode="auto">
              <a:xfrm>
                <a:off x="2530884" y="5968335"/>
                <a:ext cx="42600" cy="47765"/>
              </a:xfrm>
              <a:custGeom>
                <a:avLst/>
                <a:gdLst>
                  <a:gd name="T0" fmla="*/ 21 w 29"/>
                  <a:gd name="T1" fmla="*/ 22 h 32"/>
                  <a:gd name="T2" fmla="*/ 28 w 29"/>
                  <a:gd name="T3" fmla="*/ 0 h 32"/>
                  <a:gd name="T4" fmla="*/ 8 w 29"/>
                  <a:gd name="T5" fmla="*/ 10 h 32"/>
                  <a:gd name="T6" fmla="*/ 1 w 29"/>
                  <a:gd name="T7" fmla="*/ 31 h 32"/>
                  <a:gd name="T8" fmla="*/ 21 w 29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21" y="22"/>
                    </a:moveTo>
                    <a:cubicBezTo>
                      <a:pt x="26" y="16"/>
                      <a:pt x="29" y="8"/>
                      <a:pt x="28" y="0"/>
                    </a:cubicBezTo>
                    <a:cubicBezTo>
                      <a:pt x="21" y="0"/>
                      <a:pt x="13" y="4"/>
                      <a:pt x="8" y="10"/>
                    </a:cubicBezTo>
                    <a:cubicBezTo>
                      <a:pt x="3" y="15"/>
                      <a:pt x="0" y="23"/>
                      <a:pt x="1" y="31"/>
                    </a:cubicBezTo>
                    <a:cubicBezTo>
                      <a:pt x="8" y="32"/>
                      <a:pt x="16" y="27"/>
                      <a:pt x="2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06413" y="5902498"/>
              <a:ext cx="658373" cy="378242"/>
              <a:chOff x="1392286" y="5902498"/>
              <a:chExt cx="658373" cy="378242"/>
            </a:xfrm>
          </p:grpSpPr>
          <p:sp>
            <p:nvSpPr>
              <p:cNvPr id="143" name="Rectangle 34"/>
              <p:cNvSpPr>
                <a:spLocks noChangeArrowheads="1"/>
              </p:cNvSpPr>
              <p:nvPr/>
            </p:nvSpPr>
            <p:spPr bwMode="auto">
              <a:xfrm>
                <a:off x="1469742" y="5902498"/>
                <a:ext cx="511207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4" name="Oval 35"/>
              <p:cNvSpPr>
                <a:spLocks noChangeArrowheads="1"/>
              </p:cNvSpPr>
              <p:nvPr/>
            </p:nvSpPr>
            <p:spPr bwMode="auto">
              <a:xfrm>
                <a:off x="1721472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5" name="Rectangle 36"/>
              <p:cNvSpPr>
                <a:spLocks noChangeArrowheads="1"/>
              </p:cNvSpPr>
              <p:nvPr/>
            </p:nvSpPr>
            <p:spPr bwMode="auto">
              <a:xfrm>
                <a:off x="1487815" y="5929607"/>
                <a:ext cx="476352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6" name="Freeform 37"/>
              <p:cNvSpPr>
                <a:spLocks/>
              </p:cNvSpPr>
              <p:nvPr/>
            </p:nvSpPr>
            <p:spPr bwMode="auto">
              <a:xfrm>
                <a:off x="1392286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6 w 449"/>
                  <a:gd name="T5" fmla="*/ 18 h 18"/>
                  <a:gd name="T6" fmla="*/ 432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7" y="18"/>
                      <a:pt x="16" y="18"/>
                    </a:cubicBezTo>
                    <a:cubicBezTo>
                      <a:pt x="432" y="18"/>
                      <a:pt x="432" y="18"/>
                      <a:pt x="432" y="18"/>
                    </a:cubicBezTo>
                    <a:cubicBezTo>
                      <a:pt x="441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7" name="Freeform 40"/>
              <p:cNvSpPr>
                <a:spLocks/>
              </p:cNvSpPr>
              <p:nvPr/>
            </p:nvSpPr>
            <p:spPr bwMode="auto">
              <a:xfrm>
                <a:off x="1711145" y="5988990"/>
                <a:ext cx="98110" cy="86493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11 h 67"/>
                  <a:gd name="T8" fmla="*/ 0 w 7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8" name="Freeform 41"/>
              <p:cNvSpPr>
                <a:spLocks/>
              </p:cNvSpPr>
              <p:nvPr/>
            </p:nvSpPr>
            <p:spPr bwMode="auto">
              <a:xfrm>
                <a:off x="1633689" y="6003191"/>
                <a:ext cx="73582" cy="72292"/>
              </a:xfrm>
              <a:custGeom>
                <a:avLst/>
                <a:gdLst>
                  <a:gd name="T0" fmla="*/ 57 w 57"/>
                  <a:gd name="T1" fmla="*/ 56 h 56"/>
                  <a:gd name="T2" fmla="*/ 57 w 57"/>
                  <a:gd name="T3" fmla="*/ 0 h 56"/>
                  <a:gd name="T4" fmla="*/ 0 w 57"/>
                  <a:gd name="T5" fmla="*/ 8 h 56"/>
                  <a:gd name="T6" fmla="*/ 0 w 57"/>
                  <a:gd name="T7" fmla="*/ 56 h 56"/>
                  <a:gd name="T8" fmla="*/ 57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57" y="56"/>
                    </a:moveTo>
                    <a:lnTo>
                      <a:pt x="57" y="0"/>
                    </a:lnTo>
                    <a:lnTo>
                      <a:pt x="0" y="8"/>
                    </a:lnTo>
                    <a:lnTo>
                      <a:pt x="0" y="56"/>
                    </a:lnTo>
                    <a:lnTo>
                      <a:pt x="5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9" name="Freeform 42"/>
              <p:cNvSpPr>
                <a:spLocks/>
              </p:cNvSpPr>
              <p:nvPr/>
            </p:nvSpPr>
            <p:spPr bwMode="auto">
              <a:xfrm>
                <a:off x="1633689" y="6078064"/>
                <a:ext cx="73582" cy="73583"/>
              </a:xfrm>
              <a:custGeom>
                <a:avLst/>
                <a:gdLst>
                  <a:gd name="T0" fmla="*/ 57 w 57"/>
                  <a:gd name="T1" fmla="*/ 0 h 57"/>
                  <a:gd name="T2" fmla="*/ 0 w 57"/>
                  <a:gd name="T3" fmla="*/ 0 h 57"/>
                  <a:gd name="T4" fmla="*/ 0 w 57"/>
                  <a:gd name="T5" fmla="*/ 49 h 57"/>
                  <a:gd name="T6" fmla="*/ 57 w 57"/>
                  <a:gd name="T7" fmla="*/ 57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7" y="57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0" name="Freeform 43"/>
              <p:cNvSpPr>
                <a:spLocks/>
              </p:cNvSpPr>
              <p:nvPr/>
            </p:nvSpPr>
            <p:spPr bwMode="auto">
              <a:xfrm>
                <a:off x="1711145" y="6078064"/>
                <a:ext cx="98110" cy="87783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7 h 68"/>
                  <a:gd name="T4" fmla="*/ 76 w 76"/>
                  <a:gd name="T5" fmla="*/ 68 h 68"/>
                  <a:gd name="T6" fmla="*/ 76 w 76"/>
                  <a:gd name="T7" fmla="*/ 0 h 68"/>
                  <a:gd name="T8" fmla="*/ 0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lnTo>
                      <a:pt x="0" y="57"/>
                    </a:lnTo>
                    <a:lnTo>
                      <a:pt x="76" y="68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252964" y="4876684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362028" y="6201582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Right Arrow 5"/>
          <p:cNvSpPr/>
          <p:nvPr/>
        </p:nvSpPr>
        <p:spPr>
          <a:xfrm>
            <a:off x="5544555" y="1962476"/>
            <a:ext cx="2041084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Freeform: Shape 157"/>
          <p:cNvSpPr/>
          <p:nvPr/>
        </p:nvSpPr>
        <p:spPr>
          <a:xfrm rot="16200000">
            <a:off x="6683395" y="2847159"/>
            <a:ext cx="4421694" cy="1202278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160" name="Bent Arrow 14"/>
          <p:cNvSpPr/>
          <p:nvPr/>
        </p:nvSpPr>
        <p:spPr>
          <a:xfrm rot="10800000">
            <a:off x="2838995" y="3118797"/>
            <a:ext cx="5846899" cy="3122594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18239" y="5313584"/>
            <a:ext cx="3288464" cy="359100"/>
          </a:xfrm>
          <a:prstGeom prst="rect">
            <a:avLst/>
          </a:prstGeom>
        </p:spPr>
        <p:txBody>
          <a:bodyPr vert="horz" wrap="square" lIns="91390" tIns="91390" rIns="91390" bIns="91390" rtlCol="0" anchor="t">
            <a:noAutofit/>
          </a:bodyPr>
          <a:lstStyle/>
          <a:p>
            <a:pPr algn="ctr" defTabSz="896386">
              <a:defRPr/>
            </a:pPr>
            <a:r>
              <a:rPr lang="en-US" sz="1400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Monitor and Diagnose</a:t>
            </a:r>
          </a:p>
        </p:txBody>
      </p: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8119" y="5413339"/>
            <a:ext cx="2234594" cy="14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  <a:stCxn id="203" idx="1"/>
          </p:cNvCxnSpPr>
          <p:nvPr/>
        </p:nvCxnSpPr>
        <p:spPr>
          <a:xfrm flipH="1">
            <a:off x="2901869" y="4144728"/>
            <a:ext cx="2007096" cy="118625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496828" y="1720752"/>
            <a:ext cx="1488138" cy="1564684"/>
            <a:chOff x="7572388" y="1461030"/>
            <a:chExt cx="1488138" cy="1564684"/>
          </a:xfrm>
        </p:grpSpPr>
        <p:sp>
          <p:nvSpPr>
            <p:cNvPr id="16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74" name="Straight Connector 17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76" name="Rectangle: Rounded Corners 17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606341" y="5113844"/>
            <a:ext cx="2069421" cy="1506161"/>
            <a:chOff x="4681901" y="4854122"/>
            <a:chExt cx="2069421" cy="1506161"/>
          </a:xfrm>
        </p:grpSpPr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A5A5A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81901" y="4854122"/>
              <a:ext cx="2069421" cy="1506161"/>
            </a:xfrm>
            <a:prstGeom prst="rect">
              <a:avLst/>
            </a:prstGeom>
          </p:spPr>
        </p:pic>
        <p:sp>
          <p:nvSpPr>
            <p:cNvPr id="179" name="Rectangle 178"/>
            <p:cNvSpPr/>
            <p:nvPr/>
          </p:nvSpPr>
          <p:spPr>
            <a:xfrm>
              <a:off x="4984766" y="4897716"/>
              <a:ext cx="1705477" cy="202787"/>
            </a:xfrm>
            <a:prstGeom prst="rect">
              <a:avLst/>
            </a:prstGeom>
            <a:solidFill>
              <a:srgbClr val="6565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477729" y="1237451"/>
            <a:ext cx="2563550" cy="621314"/>
            <a:chOff x="2260698" y="1058892"/>
            <a:chExt cx="2563550" cy="621314"/>
          </a:xfrm>
        </p:grpSpPr>
        <p:sp>
          <p:nvSpPr>
            <p:cNvPr id="182" name="Rectangle 18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9477729" y="1870591"/>
            <a:ext cx="2563550" cy="621314"/>
            <a:chOff x="2260698" y="1672902"/>
            <a:chExt cx="2563550" cy="621314"/>
          </a:xfrm>
        </p:grpSpPr>
        <p:sp>
          <p:nvSpPr>
            <p:cNvPr id="185" name="Rectangle 18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sp>
        <p:nvSpPr>
          <p:cNvPr id="188" name="Rectangle 187"/>
          <p:cNvSpPr/>
          <p:nvPr/>
        </p:nvSpPr>
        <p:spPr>
          <a:xfrm>
            <a:off x="9477729" y="313687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96386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coming soon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9477729" y="2503731"/>
            <a:ext cx="2563550" cy="621314"/>
            <a:chOff x="2260698" y="2350204"/>
            <a:chExt cx="2563550" cy="621314"/>
          </a:xfrm>
        </p:grpSpPr>
        <p:sp>
          <p:nvSpPr>
            <p:cNvPr id="191" name="Rectangle 19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App Services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194" name="Rectangle 193"/>
          <p:cNvSpPr/>
          <p:nvPr/>
        </p:nvSpPr>
        <p:spPr>
          <a:xfrm>
            <a:off x="9477729" y="377001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477729" y="503628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77729" y="440315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908965" y="3405471"/>
            <a:ext cx="1560868" cy="1478514"/>
            <a:chOff x="4863724" y="3106743"/>
            <a:chExt cx="1560868" cy="1478514"/>
          </a:xfrm>
        </p:grpSpPr>
        <p:sp>
          <p:nvSpPr>
            <p:cNvPr id="203" name="Rounded Rectangle 12"/>
            <p:cNvSpPr/>
            <p:nvPr/>
          </p:nvSpPr>
          <p:spPr>
            <a:xfrm>
              <a:off x="4863724" y="3106743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459227" y="3546106"/>
              <a:ext cx="96536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22916" y="5373500"/>
            <a:ext cx="1346048" cy="896502"/>
            <a:chOff x="1883426" y="5104140"/>
            <a:chExt cx="1346048" cy="896502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770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20037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119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44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293821" y="5062090"/>
            <a:ext cx="1509926" cy="895613"/>
            <a:chOff x="1369381" y="4802368"/>
            <a:chExt cx="1509926" cy="895613"/>
          </a:xfrm>
        </p:grpSpPr>
        <p:pic>
          <p:nvPicPr>
            <p:cNvPr id="21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_x0020_6" descr="image01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" name="Rectangle 214"/>
          <p:cNvSpPr/>
          <p:nvPr/>
        </p:nvSpPr>
        <p:spPr>
          <a:xfrm>
            <a:off x="211929" y="5012615"/>
            <a:ext cx="1119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300" i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Inner-Loop</a:t>
            </a:r>
          </a:p>
        </p:txBody>
      </p:sp>
      <p:pic>
        <p:nvPicPr>
          <p:cNvPr id="216" name="Picture 12" descr="Image result for docker 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72" y="2759700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/>
          <p:cNvGrpSpPr/>
          <p:nvPr/>
        </p:nvGrpSpPr>
        <p:grpSpPr>
          <a:xfrm>
            <a:off x="4899203" y="1647432"/>
            <a:ext cx="1483698" cy="1551834"/>
            <a:chOff x="4974763" y="1387710"/>
            <a:chExt cx="1483698" cy="1551834"/>
          </a:xfrm>
        </p:grpSpPr>
        <p:sp>
          <p:nvSpPr>
            <p:cNvPr id="219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81784" y="257144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Straight Arrow Connector 223"/>
          <p:cNvCxnSpPr>
            <a:cxnSpLocks/>
          </p:cNvCxnSpPr>
          <p:nvPr/>
        </p:nvCxnSpPr>
        <p:spPr>
          <a:xfrm flipV="1">
            <a:off x="6387341" y="3129380"/>
            <a:ext cx="1167160" cy="572509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pic>
        <p:nvPicPr>
          <p:cNvPr id="225" name="Picture 12" descr="Image result for docker 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42" y="2759700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/>
          <p:cNvGrpSpPr/>
          <p:nvPr/>
        </p:nvGrpSpPr>
        <p:grpSpPr>
          <a:xfrm>
            <a:off x="533111" y="1688472"/>
            <a:ext cx="1512591" cy="1510794"/>
            <a:chOff x="608671" y="1428750"/>
            <a:chExt cx="1512591" cy="1510794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  <p:pic>
          <p:nvPicPr>
            <p:cNvPr id="23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446721" y="2600418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1771836" y="2505804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8" name="Picture 2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11765" y="3844834"/>
            <a:ext cx="565903" cy="5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9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9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9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9" grpId="0" animBg="1"/>
      <p:bldP spid="135" grpId="0" animBg="1"/>
      <p:bldP spid="157" grpId="0" animBg="1"/>
      <p:bldP spid="158" grpId="0" animBg="1"/>
      <p:bldP spid="160" grpId="0" animBg="1"/>
      <p:bldP spid="188" grpId="0" animBg="1"/>
      <p:bldP spid="194" grpId="0" animBg="1"/>
      <p:bldP spid="197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1415772"/>
          </a:xfrm>
        </p:spPr>
        <p:txBody>
          <a:bodyPr/>
          <a:lstStyle/>
          <a:p>
            <a:r>
              <a:rPr lang="en-US" dirty="0"/>
              <a:t>Vulnerability Scanning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0972798" cy="917575"/>
          </a:xfrm>
        </p:spPr>
        <p:txBody>
          <a:bodyPr/>
          <a:lstStyle/>
          <a:p>
            <a:r>
              <a:rPr lang="en-US" dirty="0"/>
              <a:t>Azure Container Registry Partners</a:t>
            </a:r>
          </a:p>
        </p:txBody>
      </p:sp>
      <p:pic>
        <p:nvPicPr>
          <p:cNvPr id="1026" name="Picture 2" descr="Twistlo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7" y="4856010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quase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3447410"/>
            <a:ext cx="2857500" cy="10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47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Today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7" y="1076395"/>
            <a:ext cx="7467600" cy="456277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2736" y="6134056"/>
            <a:ext cx="6248400" cy="5724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3"/>
              </a:rPr>
              <a:t>aka.ms/</a:t>
            </a:r>
            <a:r>
              <a:rPr lang="en-US" sz="2800" dirty="0" err="1">
                <a:hlinkClick r:id="rId3"/>
              </a:rPr>
              <a:t>AzureContainerRegistry</a:t>
            </a:r>
            <a:r>
              <a:rPr lang="en-US" sz="2800" dirty="0"/>
              <a:t> `</a:t>
            </a:r>
          </a:p>
        </p:txBody>
      </p:sp>
    </p:spTree>
    <p:extLst>
      <p:ext uri="{BB962C8B-B14F-4D97-AF65-F5344CB8AC3E}">
        <p14:creationId xmlns:p14="http://schemas.microsoft.com/office/powerpoint/2010/main" val="21092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E2881649-9D4D-4513-9E5E-5A76199B18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Props1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ff673fc-3231-4e3a-893b-6d7f7cd32766"/>
    <ds:schemaRef ds:uri="http://purl.org/dc/elements/1.1/"/>
    <ds:schemaRef ds:uri="http://schemas.microsoft.com/office/2006/metadata/properties"/>
    <ds:schemaRef ds:uri="230e9df3-be65-4c73-a93b-d1236ebd677e"/>
    <ds:schemaRef ds:uri="http://schemas.microsoft.com/office/infopath/2007/PartnerControls"/>
    <ds:schemaRef ds:uri="01c77077-aee4-4b5f-bd4e-9cd40a6fff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1247</TotalTime>
  <Words>186</Words>
  <Application>Microsoft Office PowerPoint</Application>
  <PresentationFormat>Custom</PresentationFormat>
  <Paragraphs>51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Connect_2016_Template_Dark</vt:lpstr>
      <vt:lpstr>Azure  Container Registry </vt:lpstr>
      <vt:lpstr>Why: Azure Container Registry </vt:lpstr>
      <vt:lpstr>Container DevOps Workflow</vt:lpstr>
      <vt:lpstr>Demo</vt:lpstr>
      <vt:lpstr>Azure Container Registry Partners</vt:lpstr>
      <vt:lpstr>Get Started Today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Holly Bilyeu (Run Studios, LLC)</dc:creator>
  <cp:keywords>Microsoft Connect 2016</cp:keywords>
  <dc:description>Template: Mindseye
Formatting: 
Audience Type:</dc:description>
  <cp:lastModifiedBy>Steve Lasker</cp:lastModifiedBy>
  <cp:revision>15</cp:revision>
  <dcterms:created xsi:type="dcterms:W3CDTF">2016-10-31T17:09:16Z</dcterms:created>
  <dcterms:modified xsi:type="dcterms:W3CDTF">2017-03-24T20:44:16Z</dcterms:modified>
  <cp:category>Microsoft Connect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