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85" autoAdjust="0"/>
  </p:normalViewPr>
  <p:slideViewPr>
    <p:cSldViewPr snapToGrid="0">
      <p:cViewPr>
        <p:scale>
          <a:sx n="112" d="100"/>
          <a:sy n="112" d="100"/>
        </p:scale>
        <p:origin x="54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16EC760-D116-4580-A285-15DE364ED061}" type="datetimeFigureOut">
              <a:rPr lang="zh-TW" altLang="en-US" smtClean="0"/>
              <a:t>2015/3/22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D11AA79-0C08-4437-8A8C-CDE86A88C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27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C760-D116-4580-A285-15DE364ED061}" type="datetimeFigureOut">
              <a:rPr lang="zh-TW" altLang="en-US" smtClean="0"/>
              <a:t>2015/3/22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AA79-0C08-4437-8A8C-CDE86A88C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9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C760-D116-4580-A285-15DE364ED061}" type="datetimeFigureOut">
              <a:rPr lang="zh-TW" altLang="en-US" smtClean="0"/>
              <a:t>2015/3/22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AA79-0C08-4437-8A8C-CDE86A88C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860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C760-D116-4580-A285-15DE364ED061}" type="datetimeFigureOut">
              <a:rPr lang="zh-TW" altLang="en-US" smtClean="0"/>
              <a:t>2015/3/22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AA79-0C08-4437-8A8C-CDE86A88C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623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C760-D116-4580-A285-15DE364ED061}" type="datetimeFigureOut">
              <a:rPr lang="zh-TW" altLang="en-US" smtClean="0"/>
              <a:t>2015/3/22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AA79-0C08-4437-8A8C-CDE86A88C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137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C760-D116-4580-A285-15DE364ED061}" type="datetimeFigureOut">
              <a:rPr lang="zh-TW" altLang="en-US" smtClean="0"/>
              <a:t>2015/3/22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AA79-0C08-4437-8A8C-CDE86A88C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54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C760-D116-4580-A285-15DE364ED061}" type="datetimeFigureOut">
              <a:rPr lang="zh-TW" altLang="en-US" smtClean="0"/>
              <a:t>2015/3/22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AA79-0C08-4437-8A8C-CDE86A88C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826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16EC760-D116-4580-A285-15DE364ED061}" type="datetimeFigureOut">
              <a:rPr lang="zh-TW" altLang="en-US" smtClean="0"/>
              <a:t>2015/3/22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AA79-0C08-4437-8A8C-CDE86A88C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126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16EC760-D116-4580-A285-15DE364ED061}" type="datetimeFigureOut">
              <a:rPr lang="zh-TW" altLang="en-US" smtClean="0"/>
              <a:t>2015/3/22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AA79-0C08-4437-8A8C-CDE86A88C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51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C760-D116-4580-A285-15DE364ED061}" type="datetimeFigureOut">
              <a:rPr lang="zh-TW" altLang="en-US" smtClean="0"/>
              <a:t>2015/3/22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AA79-0C08-4437-8A8C-CDE86A88C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51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C760-D116-4580-A285-15DE364ED061}" type="datetimeFigureOut">
              <a:rPr lang="zh-TW" altLang="en-US" smtClean="0"/>
              <a:t>2015/3/22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AA79-0C08-4437-8A8C-CDE86A88C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97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C760-D116-4580-A285-15DE364ED061}" type="datetimeFigureOut">
              <a:rPr lang="zh-TW" altLang="en-US" smtClean="0"/>
              <a:t>2015/3/22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AA79-0C08-4437-8A8C-CDE86A88C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27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C760-D116-4580-A285-15DE364ED061}" type="datetimeFigureOut">
              <a:rPr lang="zh-TW" altLang="en-US" smtClean="0"/>
              <a:t>2015/3/22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AA79-0C08-4437-8A8C-CDE86A88C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77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C760-D116-4580-A285-15DE364ED061}" type="datetimeFigureOut">
              <a:rPr lang="zh-TW" altLang="en-US" smtClean="0"/>
              <a:t>2015/3/22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AA79-0C08-4437-8A8C-CDE86A88C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06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C760-D116-4580-A285-15DE364ED061}" type="datetimeFigureOut">
              <a:rPr lang="zh-TW" altLang="en-US" smtClean="0"/>
              <a:t>2015/3/22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AA79-0C08-4437-8A8C-CDE86A88C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50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C760-D116-4580-A285-15DE364ED061}" type="datetimeFigureOut">
              <a:rPr lang="zh-TW" altLang="en-US" smtClean="0"/>
              <a:t>2015/3/22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AA79-0C08-4437-8A8C-CDE86A88C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55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C760-D116-4580-A285-15DE364ED061}" type="datetimeFigureOut">
              <a:rPr lang="zh-TW" altLang="en-US" smtClean="0"/>
              <a:t>2015/3/22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AA79-0C08-4437-8A8C-CDE86A88C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14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16EC760-D116-4580-A285-15DE364ED061}" type="datetimeFigureOut">
              <a:rPr lang="zh-TW" altLang="en-US" smtClean="0"/>
              <a:t>2015/3/22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D11AA79-0C08-4437-8A8C-CDE86A88C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10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相關</a:t>
            </a:r>
            <a:r>
              <a:rPr lang="zh-TW" altLang="en-US" dirty="0" smtClean="0"/>
              <a:t>分析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1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46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800" dirty="0" smtClean="0"/>
              <a:t>相關分析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4954" y="2503746"/>
            <a:ext cx="9643279" cy="3813925"/>
          </a:xfrm>
        </p:spPr>
        <p:txBody>
          <a:bodyPr>
            <a:normAutofit lnSpcReduction="10000"/>
          </a:bodyPr>
          <a:lstStyle/>
          <a:p>
            <a:r>
              <a:rPr lang="zh-TW" altLang="en-US" sz="2400" dirty="0" smtClean="0"/>
              <a:t>主要是探討兩個變數之間</a:t>
            </a:r>
            <a:r>
              <a:rPr lang="en-US" altLang="zh-TW" sz="2400" dirty="0" smtClean="0"/>
              <a:t>(</a:t>
            </a:r>
            <a:r>
              <a:rPr lang="zh-TW" altLang="en-US" sz="2400" dirty="0"/>
              <a:t>簡單</a:t>
            </a:r>
            <a:r>
              <a:rPr lang="zh-TW" altLang="en-US" sz="2400" dirty="0" smtClean="0"/>
              <a:t>相關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或三個以上變數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負相關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的的關聯程度</a:t>
            </a:r>
            <a:r>
              <a:rPr lang="en-US" altLang="zh-TW" sz="2400" dirty="0" smtClean="0"/>
              <a:t>(degree of association)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zh-TW" altLang="en-US" sz="2400" dirty="0" smtClean="0"/>
              <a:t>範例：身高和體重的關聯程度、銷售量和廣告金額的關聯程度。</a:t>
            </a:r>
            <a:endParaRPr lang="en-US" altLang="zh-TW" sz="2400" dirty="0" smtClean="0"/>
          </a:p>
          <a:p>
            <a:r>
              <a:rPr lang="zh-TW" altLang="en-US" sz="2400" dirty="0" smtClean="0"/>
              <a:t>相關係數：</a:t>
            </a:r>
            <a:endParaRPr lang="en-US" altLang="zh-TW" sz="2400" dirty="0" smtClean="0"/>
          </a:p>
          <a:p>
            <a:pPr marL="800100" lvl="1" indent="-342900">
              <a:buFont typeface="+mj-lt"/>
              <a:buAutoNum type="arabicParenR"/>
            </a:pPr>
            <a:r>
              <a:rPr lang="zh-TW" altLang="en-US" sz="2400" dirty="0" smtClean="0"/>
              <a:t>大小</a:t>
            </a:r>
            <a:r>
              <a:rPr lang="en-US" altLang="zh-TW" sz="2400" dirty="0" smtClean="0"/>
              <a:t>(magnitude)</a:t>
            </a:r>
            <a:r>
              <a:rPr lang="zh-TW" altLang="en-US" sz="2400" dirty="0" smtClean="0"/>
              <a:t> → 兩變數之間相關程度強弱，相關係數絕對值越大，相關程度越強。</a:t>
            </a:r>
            <a:endParaRPr lang="en-US" altLang="zh-TW" sz="2400" dirty="0" smtClean="0"/>
          </a:p>
          <a:p>
            <a:pPr marL="800100" lvl="1" indent="-342900">
              <a:buFont typeface="+mj-lt"/>
              <a:buAutoNum type="arabicParenR"/>
            </a:pPr>
            <a:r>
              <a:rPr lang="zh-TW" altLang="en-US" sz="2400" dirty="0" smtClean="0"/>
              <a:t>方向</a:t>
            </a:r>
            <a:r>
              <a:rPr lang="en-US" altLang="zh-TW" sz="2400" dirty="0" smtClean="0"/>
              <a:t>(direction) </a:t>
            </a:r>
            <a:r>
              <a:rPr lang="zh-TW" altLang="en-US" sz="2400" dirty="0" smtClean="0"/>
              <a:t>→ 相關係數若為正值，表示兩變數之間一變數增加時，另一變數也會增加；</a:t>
            </a:r>
            <a:r>
              <a:rPr lang="zh-TW" altLang="en-US" sz="2400" dirty="0"/>
              <a:t>相關係數若</a:t>
            </a:r>
            <a:r>
              <a:rPr lang="zh-TW" altLang="en-US" sz="2400" dirty="0" smtClean="0"/>
              <a:t>為負值</a:t>
            </a:r>
            <a:r>
              <a:rPr lang="zh-TW" altLang="en-US" sz="2400" dirty="0"/>
              <a:t>，表示兩變數之間一變數</a:t>
            </a:r>
            <a:r>
              <a:rPr lang="zh-TW" altLang="en-US" sz="2400" dirty="0" smtClean="0"/>
              <a:t>增加時，</a:t>
            </a:r>
            <a:r>
              <a:rPr lang="zh-TW" altLang="en-US" sz="2400" dirty="0"/>
              <a:t>另一變數也</a:t>
            </a:r>
            <a:r>
              <a:rPr lang="zh-TW" altLang="en-US" sz="2400" dirty="0" smtClean="0"/>
              <a:t>會減少。</a:t>
            </a:r>
            <a:endParaRPr lang="en-US" altLang="zh-TW" sz="2400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641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 smtClean="0"/>
              <a:t>相關分析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34042" y="1329267"/>
            <a:ext cx="5190066" cy="4517207"/>
          </a:xfrm>
        </p:spPr>
        <p:txBody>
          <a:bodyPr/>
          <a:lstStyle/>
          <a:p>
            <a:r>
              <a:rPr lang="zh-TW" altLang="en-US" dirty="0" smtClean="0"/>
              <a:t>為最常用的相關分析</a:t>
            </a:r>
            <a:r>
              <a:rPr lang="zh-TW" altLang="en-US" sz="2000" dirty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適用時機 </a:t>
            </a:r>
            <a:r>
              <a:rPr lang="zh-TW" altLang="en-US" dirty="0" smtClean="0">
                <a:sym typeface="Wingdings" pitchFamily="2" charset="2"/>
              </a:rPr>
              <a:t>→</a:t>
            </a:r>
            <a:r>
              <a:rPr lang="zh-TW" altLang="en-US" dirty="0">
                <a:sym typeface="Wingdings" pitchFamily="2" charset="2"/>
              </a:rPr>
              <a:t>兩變數</a:t>
            </a:r>
            <a:r>
              <a:rPr lang="zh-TW" altLang="en-US" dirty="0" smtClean="0">
                <a:sym typeface="Wingdings" pitchFamily="2" charset="2"/>
              </a:rPr>
              <a:t>均屬於連續變數，及兩變數均為區間</a:t>
            </a:r>
            <a:r>
              <a:rPr lang="en-US" altLang="zh-TW" dirty="0" smtClean="0">
                <a:sym typeface="Wingdings" pitchFamily="2" charset="2"/>
              </a:rPr>
              <a:t>(</a:t>
            </a:r>
            <a:r>
              <a:rPr lang="zh-TW" altLang="en-US" dirty="0" smtClean="0">
                <a:sym typeface="Wingdings" pitchFamily="2" charset="2"/>
              </a:rPr>
              <a:t>等距</a:t>
            </a:r>
            <a:r>
              <a:rPr lang="en-US" altLang="zh-TW" dirty="0" smtClean="0">
                <a:sym typeface="Wingdings" pitchFamily="2" charset="2"/>
              </a:rPr>
              <a:t>)</a:t>
            </a:r>
            <a:r>
              <a:rPr lang="zh-TW" altLang="en-US" dirty="0" smtClean="0">
                <a:sym typeface="Wingdings" pitchFamily="2" charset="2"/>
              </a:rPr>
              <a:t>或比例</a:t>
            </a:r>
            <a:r>
              <a:rPr lang="en-US" altLang="zh-TW" dirty="0" smtClean="0">
                <a:sym typeface="Wingdings" pitchFamily="2" charset="2"/>
              </a:rPr>
              <a:t>(</a:t>
            </a:r>
            <a:r>
              <a:rPr lang="zh-TW" altLang="en-US" dirty="0">
                <a:sym typeface="Wingdings" pitchFamily="2" charset="2"/>
              </a:rPr>
              <a:t>比率</a:t>
            </a:r>
            <a:r>
              <a:rPr lang="en-US" altLang="zh-TW" dirty="0" smtClean="0">
                <a:sym typeface="Wingdings" pitchFamily="2" charset="2"/>
              </a:rPr>
              <a:t>)</a:t>
            </a:r>
            <a:r>
              <a:rPr lang="zh-TW" altLang="en-US" dirty="0" smtClean="0">
                <a:sym typeface="Wingdings" pitchFamily="2" charset="2"/>
              </a:rPr>
              <a:t>變數。</a:t>
            </a:r>
            <a:endParaRPr lang="en-US" altLang="zh-TW" dirty="0" smtClean="0">
              <a:sym typeface="Wingdings" pitchFamily="2" charset="2"/>
            </a:endParaRPr>
          </a:p>
          <a:p>
            <a:r>
              <a:rPr lang="zh-TW" altLang="en-US" dirty="0" smtClean="0">
                <a:sym typeface="Wingdings" pitchFamily="2" charset="2"/>
              </a:rPr>
              <a:t>操作步驟：</a:t>
            </a:r>
            <a:endParaRPr lang="en-US" altLang="zh-TW" dirty="0" smtClean="0">
              <a:sym typeface="Wingdings" pitchFamily="2" charset="2"/>
            </a:endParaRPr>
          </a:p>
          <a:p>
            <a:pPr lvl="1">
              <a:buFont typeface="+mj-lt"/>
              <a:buAutoNum type="arabicParenR"/>
            </a:pPr>
            <a:r>
              <a:rPr lang="zh-TW" altLang="en-US" dirty="0" smtClean="0">
                <a:sym typeface="Wingdings" pitchFamily="2" charset="2"/>
              </a:rPr>
              <a:t>分析 → 相關 → 雙變數</a:t>
            </a:r>
            <a:endParaRPr lang="en-US" altLang="zh-TW" dirty="0" smtClean="0">
              <a:sym typeface="Wingdings" pitchFamily="2" charset="2"/>
            </a:endParaRPr>
          </a:p>
          <a:p>
            <a:pPr lvl="1">
              <a:buFont typeface="+mj-lt"/>
              <a:buAutoNum type="arabicParenR"/>
            </a:pPr>
            <a:r>
              <a:rPr lang="zh-TW" altLang="en-US" dirty="0" smtClean="0">
                <a:sym typeface="Wingdings" pitchFamily="2" charset="2"/>
              </a:rPr>
              <a:t>以數學及自然成績為例：</a:t>
            </a:r>
            <a:endParaRPr lang="en-US" altLang="zh-TW" dirty="0">
              <a:sym typeface="Wingdings" pitchFamily="2" charset="2"/>
            </a:endParaRPr>
          </a:p>
          <a:p>
            <a:pPr marL="857250" lvl="2" indent="0">
              <a:buNone/>
            </a:pPr>
            <a:r>
              <a:rPr lang="zh-TW" altLang="en-US" dirty="0" smtClean="0">
                <a:sym typeface="Wingdings" pitchFamily="2" charset="2"/>
              </a:rPr>
              <a:t>選取自然</a:t>
            </a:r>
            <a:r>
              <a:rPr lang="en-US" altLang="zh-TW" dirty="0" smtClean="0">
                <a:sym typeface="Wingdings" pitchFamily="2" charset="2"/>
              </a:rPr>
              <a:t>/</a:t>
            </a:r>
            <a:r>
              <a:rPr lang="zh-TW" altLang="en-US" dirty="0" smtClean="0">
                <a:sym typeface="Wingdings" pitchFamily="2" charset="2"/>
              </a:rPr>
              <a:t>數學成績為變數 → 相關係數</a:t>
            </a:r>
            <a:r>
              <a:rPr lang="en-US" altLang="zh-TW" dirty="0" smtClean="0">
                <a:sym typeface="Wingdings" pitchFamily="2" charset="2"/>
              </a:rPr>
              <a:t>(</a:t>
            </a:r>
            <a:r>
              <a:rPr lang="zh-TW" altLang="en-US" dirty="0" smtClean="0">
                <a:sym typeface="Wingdings" pitchFamily="2" charset="2"/>
              </a:rPr>
              <a:t>預設</a:t>
            </a:r>
            <a:r>
              <a:rPr lang="en-US" altLang="zh-TW" dirty="0" smtClean="0">
                <a:sym typeface="Wingdings" pitchFamily="2" charset="2"/>
              </a:rPr>
              <a:t>)</a:t>
            </a:r>
          </a:p>
          <a:p>
            <a:endParaRPr lang="en-US" altLang="zh-TW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US" altLang="zh-TW" dirty="0">
              <a:sym typeface="Wingdings" pitchFamily="2" charset="2"/>
            </a:endParaRPr>
          </a:p>
          <a:p>
            <a:pPr marL="0" indent="0">
              <a:buNone/>
            </a:pPr>
            <a:endParaRPr lang="en-US" altLang="zh-TW" dirty="0" smtClean="0">
              <a:sym typeface="Wingdings" pitchFamily="2" charset="2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78754" y="3304309"/>
            <a:ext cx="3086846" cy="2895599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Pearson </a:t>
            </a:r>
          </a:p>
          <a:p>
            <a:r>
              <a:rPr lang="zh-TW" altLang="en-US" sz="3600" dirty="0" smtClean="0"/>
              <a:t>積差相關係數</a:t>
            </a:r>
            <a:endParaRPr lang="zh-TW" altLang="en-US" sz="3600" dirty="0"/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011" y="4331417"/>
            <a:ext cx="4099455" cy="8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9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/>
              <a:t>相關分析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輸出結果：</a:t>
            </a:r>
            <a:endParaRPr lang="en-US" altLang="zh-TW" dirty="0" smtClean="0"/>
          </a:p>
          <a:p>
            <a:pPr lvl="1" indent="-342900">
              <a:buFont typeface="+mj-lt"/>
              <a:buAutoNum type="arabicParenR"/>
            </a:pPr>
            <a:r>
              <a:rPr lang="zh-TW" altLang="en-US" dirty="0"/>
              <a:t>輸出為</a:t>
            </a:r>
            <a:r>
              <a:rPr lang="zh-TW" altLang="en-US" dirty="0" smtClean="0"/>
              <a:t>對稱的相關矩陣。</a:t>
            </a:r>
            <a:endParaRPr lang="en-US" altLang="zh-TW" dirty="0" smtClean="0"/>
          </a:p>
          <a:p>
            <a:pPr lvl="1" indent="-342900">
              <a:buFont typeface="+mj-lt"/>
              <a:buAutoNum type="arabicParenR"/>
            </a:pPr>
            <a:r>
              <a:rPr lang="zh-TW" altLang="en-US" dirty="0" smtClean="0"/>
              <a:t>上三角</a:t>
            </a:r>
            <a:r>
              <a:rPr lang="zh-TW" altLang="en-US" dirty="0"/>
              <a:t>和下</a:t>
            </a:r>
            <a:r>
              <a:rPr lang="zh-TW" altLang="en-US" dirty="0" smtClean="0"/>
              <a:t>三角的內容數值是相同的。</a:t>
            </a:r>
            <a:endParaRPr lang="en-US" altLang="zh-TW" dirty="0" smtClean="0"/>
          </a:p>
          <a:p>
            <a:pPr lvl="1" indent="-342900">
              <a:buFont typeface="+mj-lt"/>
              <a:buAutoNum type="arabicParenR"/>
            </a:pPr>
            <a:r>
              <a:rPr lang="zh-TW" altLang="en-US" dirty="0"/>
              <a:t>常列舉下三角數值</a:t>
            </a:r>
            <a:r>
              <a:rPr lang="zh-TW" altLang="en-US" dirty="0" smtClean="0"/>
              <a:t>內容。</a:t>
            </a:r>
            <a:endParaRPr lang="en-US" altLang="zh-TW" dirty="0" smtClean="0"/>
          </a:p>
          <a:p>
            <a:pPr lvl="1" indent="-342900">
              <a:buFont typeface="+mj-lt"/>
              <a:buAutoNum type="arabicParenR"/>
            </a:pPr>
            <a:r>
              <a:rPr lang="zh-TW" altLang="en-US" dirty="0" smtClean="0"/>
              <a:t>此題相關係數 </a:t>
            </a:r>
            <a:r>
              <a:rPr lang="en-US" altLang="zh-TW" sz="1800" dirty="0" smtClean="0"/>
              <a:t>=</a:t>
            </a:r>
            <a:endParaRPr lang="en-US" altLang="zh-TW" sz="1800" dirty="0"/>
          </a:p>
          <a:p>
            <a:pPr marL="800100" lvl="2" indent="0">
              <a:buNone/>
            </a:pPr>
            <a:r>
              <a:rPr lang="en-US" altLang="zh-TW" dirty="0" smtClean="0"/>
              <a:t>(</a:t>
            </a:r>
            <a:r>
              <a:rPr lang="zh-TW" altLang="en-US" dirty="0"/>
              <a:t>絕對值大於</a:t>
            </a:r>
            <a:r>
              <a:rPr lang="en-US" altLang="zh-TW" dirty="0"/>
              <a:t>0.8</a:t>
            </a:r>
            <a:r>
              <a:rPr lang="zh-TW" altLang="en-US" dirty="0"/>
              <a:t> </a:t>
            </a:r>
            <a:r>
              <a:rPr lang="en-US" altLang="zh-TW" dirty="0"/>
              <a:t>→</a:t>
            </a:r>
            <a:r>
              <a:rPr lang="zh-TW" altLang="en-US" dirty="0"/>
              <a:t> 高度</a:t>
            </a:r>
            <a:r>
              <a:rPr lang="zh-TW" altLang="en-US" dirty="0" smtClean="0"/>
              <a:t>相關；</a:t>
            </a:r>
            <a:r>
              <a:rPr lang="zh-TW" altLang="en-US" sz="1400" dirty="0" smtClean="0"/>
              <a:t>絕對值大於等於</a:t>
            </a:r>
            <a:r>
              <a:rPr lang="en-US" altLang="zh-TW" sz="1400" dirty="0" smtClean="0"/>
              <a:t>0.4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→</a:t>
            </a:r>
            <a:r>
              <a:rPr lang="zh-TW" altLang="en-US" sz="1400" dirty="0" smtClean="0"/>
              <a:t> 中度相關</a:t>
            </a:r>
            <a:r>
              <a:rPr lang="zh-TW" altLang="en-US" dirty="0"/>
              <a:t>；</a:t>
            </a:r>
            <a:r>
              <a:rPr lang="zh-TW" altLang="en-US" dirty="0" smtClean="0"/>
              <a:t>絕對值小於</a:t>
            </a:r>
            <a:r>
              <a:rPr lang="en-US" altLang="zh-TW" dirty="0" smtClean="0"/>
              <a:t>0.4</a:t>
            </a:r>
            <a:r>
              <a:rPr lang="zh-TW" altLang="en-US" dirty="0" smtClean="0"/>
              <a:t> </a:t>
            </a:r>
            <a:r>
              <a:rPr lang="en-US" altLang="zh-TW" dirty="0" smtClean="0"/>
              <a:t>→</a:t>
            </a:r>
            <a:r>
              <a:rPr lang="zh-TW" altLang="en-US" dirty="0" smtClean="0"/>
              <a:t> </a:t>
            </a:r>
            <a:r>
              <a:rPr lang="zh-TW" altLang="en-US" dirty="0"/>
              <a:t>低度</a:t>
            </a:r>
            <a:r>
              <a:rPr lang="zh-TW" altLang="en-US" dirty="0" smtClean="0"/>
              <a:t>相關</a:t>
            </a:r>
            <a:r>
              <a:rPr lang="en-US" altLang="zh-TW" dirty="0" smtClean="0"/>
              <a:t>)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239246" cy="2895599"/>
          </a:xfrm>
        </p:spPr>
        <p:txBody>
          <a:bodyPr/>
          <a:lstStyle/>
          <a:p>
            <a:r>
              <a:rPr lang="en-US" altLang="zh-TW" sz="3600" dirty="0"/>
              <a:t>Pearson </a:t>
            </a:r>
          </a:p>
          <a:p>
            <a:r>
              <a:rPr lang="zh-TW" altLang="en-US" sz="3600" dirty="0"/>
              <a:t>積差相關係數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084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/>
              <a:t>相關分析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01745" y="1473200"/>
            <a:ext cx="5538787" cy="4572000"/>
          </a:xfrm>
        </p:spPr>
        <p:txBody>
          <a:bodyPr/>
          <a:lstStyle/>
          <a:p>
            <a:r>
              <a:rPr lang="zh-TW" altLang="en-US" dirty="0"/>
              <a:t>適用時機 </a:t>
            </a:r>
            <a:r>
              <a:rPr lang="zh-TW" altLang="en-US" dirty="0" smtClean="0">
                <a:sym typeface="Wingdings" pitchFamily="2" charset="2"/>
              </a:rPr>
              <a:t>→ 用來處理等級</a:t>
            </a:r>
            <a:r>
              <a:rPr lang="en-US" altLang="zh-TW" dirty="0" smtClean="0">
                <a:sym typeface="Wingdings" pitchFamily="2" charset="2"/>
              </a:rPr>
              <a:t>(</a:t>
            </a:r>
            <a:r>
              <a:rPr lang="zh-TW" altLang="en-US" dirty="0">
                <a:sym typeface="Wingdings" pitchFamily="2" charset="2"/>
              </a:rPr>
              <a:t>排序</a:t>
            </a:r>
            <a:r>
              <a:rPr lang="en-US" altLang="zh-TW" dirty="0" smtClean="0">
                <a:sym typeface="Wingdings" pitchFamily="2" charset="2"/>
              </a:rPr>
              <a:t>)</a:t>
            </a:r>
            <a:r>
              <a:rPr lang="zh-TW" altLang="en-US" dirty="0" smtClean="0">
                <a:sym typeface="Wingdings" pitchFamily="2" charset="2"/>
              </a:rPr>
              <a:t>的相關係數，建議用於樣本數較少或受評作品較少時。</a:t>
            </a:r>
            <a:endParaRPr lang="en-US" altLang="zh-TW" dirty="0" smtClean="0">
              <a:sym typeface="Wingdings" pitchFamily="2" charset="2"/>
            </a:endParaRPr>
          </a:p>
          <a:p>
            <a:r>
              <a:rPr lang="zh-TW" altLang="en-US" dirty="0">
                <a:sym typeface="Wingdings" pitchFamily="2" charset="2"/>
              </a:rPr>
              <a:t>操作步驟：</a:t>
            </a:r>
            <a:endParaRPr lang="en-US" altLang="zh-TW" dirty="0">
              <a:sym typeface="Wingdings" pitchFamily="2" charset="2"/>
            </a:endParaRPr>
          </a:p>
          <a:p>
            <a:pPr lvl="1">
              <a:buFont typeface="+mj-lt"/>
              <a:buAutoNum type="arabicParenR"/>
            </a:pPr>
            <a:r>
              <a:rPr lang="zh-TW" altLang="en-US" dirty="0">
                <a:sym typeface="Wingdings" pitchFamily="2" charset="2"/>
              </a:rPr>
              <a:t>分析 → 相關 → 雙變數</a:t>
            </a:r>
            <a:endParaRPr lang="en-US" altLang="zh-TW" dirty="0">
              <a:sym typeface="Wingdings" pitchFamily="2" charset="2"/>
            </a:endParaRPr>
          </a:p>
          <a:p>
            <a:pPr lvl="1">
              <a:buFont typeface="+mj-lt"/>
              <a:buAutoNum type="arabicParenR"/>
            </a:pPr>
            <a:r>
              <a:rPr lang="zh-TW" altLang="en-US" dirty="0">
                <a:sym typeface="Wingdings" pitchFamily="2" charset="2"/>
              </a:rPr>
              <a:t>以數學及自然成績為例</a:t>
            </a:r>
            <a:r>
              <a:rPr lang="zh-TW" altLang="en-US" dirty="0" smtClean="0">
                <a:sym typeface="Wingdings" pitchFamily="2" charset="2"/>
              </a:rPr>
              <a:t>：</a:t>
            </a:r>
            <a:endParaRPr lang="en-US" altLang="zh-TW" dirty="0" smtClean="0">
              <a:sym typeface="Wingdings" pitchFamily="2" charset="2"/>
            </a:endParaRPr>
          </a:p>
          <a:p>
            <a:pPr marL="857250" lvl="2" indent="0">
              <a:buNone/>
            </a:pPr>
            <a:r>
              <a:rPr lang="zh-TW" altLang="en-US" sz="1200" dirty="0" smtClean="0">
                <a:sym typeface="Wingdings" pitchFamily="2" charset="2"/>
              </a:rPr>
              <a:t>選取</a:t>
            </a:r>
            <a:r>
              <a:rPr lang="zh-TW" altLang="en-US" sz="1200" dirty="0">
                <a:sym typeface="Wingdings" pitchFamily="2" charset="2"/>
              </a:rPr>
              <a:t>自然</a:t>
            </a:r>
            <a:r>
              <a:rPr lang="en-US" altLang="zh-TW" sz="1200" dirty="0">
                <a:sym typeface="Wingdings" pitchFamily="2" charset="2"/>
              </a:rPr>
              <a:t>/</a:t>
            </a:r>
            <a:r>
              <a:rPr lang="zh-TW" altLang="en-US" sz="1200" dirty="0">
                <a:sym typeface="Wingdings" pitchFamily="2" charset="2"/>
              </a:rPr>
              <a:t>數學成績為變數 → </a:t>
            </a:r>
            <a:r>
              <a:rPr lang="en-US" altLang="zh-TW" sz="1200" dirty="0"/>
              <a:t>Kendall's tau-b </a:t>
            </a:r>
            <a:r>
              <a:rPr lang="zh-TW" altLang="en-US" sz="1200" dirty="0" smtClean="0"/>
              <a:t>相關係數</a:t>
            </a:r>
            <a:endParaRPr lang="en-US" altLang="zh-TW" sz="1200" dirty="0">
              <a:sym typeface="Wingdings" pitchFamily="2" charset="2"/>
            </a:endParaRPr>
          </a:p>
          <a:p>
            <a:pPr lvl="1">
              <a:buFont typeface="+mj-lt"/>
              <a:buAutoNum type="arabicParenR"/>
            </a:pPr>
            <a:endParaRPr lang="en-US" altLang="zh-TW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US" altLang="zh-TW" dirty="0" smtClean="0">
              <a:sym typeface="Wingdings" pitchFamily="2" charset="2"/>
            </a:endParaRPr>
          </a:p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46667" y="3129280"/>
            <a:ext cx="3556000" cy="2895599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Kendall's tau-b </a:t>
            </a:r>
            <a:endParaRPr lang="en-US" altLang="zh-TW" sz="3600" dirty="0" smtClean="0"/>
          </a:p>
          <a:p>
            <a:r>
              <a:rPr lang="zh-TW" altLang="en-US" sz="3600" dirty="0" smtClean="0"/>
              <a:t>相關</a:t>
            </a:r>
            <a:r>
              <a:rPr lang="zh-TW" altLang="en-US" sz="3600" dirty="0"/>
              <a:t>係數</a:t>
            </a: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011" y="4331417"/>
            <a:ext cx="4099455" cy="8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40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/>
              <a:t>相關分析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輸出結果：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62000" y="3129280"/>
            <a:ext cx="3606800" cy="2895599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Kendall's </a:t>
            </a:r>
            <a:r>
              <a:rPr lang="en-US" altLang="zh-TW" sz="3600" dirty="0" smtClean="0"/>
              <a:t>tau-b</a:t>
            </a:r>
          </a:p>
          <a:p>
            <a:r>
              <a:rPr lang="zh-TW" altLang="en-US" sz="3600" dirty="0" smtClean="0"/>
              <a:t>相關</a:t>
            </a:r>
            <a:r>
              <a:rPr lang="zh-TW" altLang="en-US" sz="3600" dirty="0"/>
              <a:t>係數</a:t>
            </a:r>
          </a:p>
        </p:txBody>
      </p:sp>
    </p:spTree>
    <p:extLst>
      <p:ext uri="{BB962C8B-B14F-4D97-AF65-F5344CB8AC3E}">
        <p14:creationId xmlns:p14="http://schemas.microsoft.com/office/powerpoint/2010/main" val="105794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/>
              <a:t>相關分析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又稱為無分母數相關分析。</a:t>
            </a:r>
            <a:endParaRPr lang="en-US" altLang="zh-TW" dirty="0" smtClean="0"/>
          </a:p>
          <a:p>
            <a:r>
              <a:rPr lang="zh-TW" altLang="en-US" dirty="0" smtClean="0"/>
              <a:t>適用</a:t>
            </a:r>
            <a:r>
              <a:rPr lang="zh-TW" altLang="en-US" dirty="0"/>
              <a:t>時機 </a:t>
            </a:r>
            <a:r>
              <a:rPr lang="zh-TW" altLang="en-US" dirty="0">
                <a:sym typeface="Wingdings" pitchFamily="2" charset="2"/>
              </a:rPr>
              <a:t>→ 用來</a:t>
            </a:r>
            <a:r>
              <a:rPr lang="zh-TW" altLang="en-US" dirty="0" smtClean="0">
                <a:sym typeface="Wingdings" pitchFamily="2" charset="2"/>
              </a:rPr>
              <a:t>處理非常態分布</a:t>
            </a:r>
            <a:r>
              <a:rPr lang="en-US" altLang="zh-TW" dirty="0" smtClean="0">
                <a:sym typeface="Wingdings" pitchFamily="2" charset="2"/>
              </a:rPr>
              <a:t>(</a:t>
            </a:r>
            <a:r>
              <a:rPr lang="zh-TW" altLang="en-US" dirty="0" smtClean="0">
                <a:sym typeface="Wingdings" pitchFamily="2" charset="2"/>
              </a:rPr>
              <a:t>有序分類</a:t>
            </a:r>
            <a:r>
              <a:rPr lang="en-US" altLang="zh-TW" dirty="0" smtClean="0">
                <a:sym typeface="Wingdings" pitchFamily="2" charset="2"/>
              </a:rPr>
              <a:t>)</a:t>
            </a:r>
            <a:r>
              <a:rPr lang="zh-TW" altLang="en-US" dirty="0" smtClean="0">
                <a:sym typeface="Wingdings" pitchFamily="2" charset="2"/>
              </a:rPr>
              <a:t>的</a:t>
            </a:r>
            <a:r>
              <a:rPr lang="zh-TW" altLang="en-US" dirty="0">
                <a:sym typeface="Wingdings" pitchFamily="2" charset="2"/>
              </a:rPr>
              <a:t>相關係數，建議用於樣本數</a:t>
            </a:r>
            <a:r>
              <a:rPr lang="zh-TW" altLang="en-US" dirty="0" smtClean="0">
                <a:sym typeface="Wingdings" pitchFamily="2" charset="2"/>
              </a:rPr>
              <a:t>較多時。</a:t>
            </a:r>
            <a:endParaRPr lang="en-US" altLang="zh-TW" dirty="0" smtClean="0">
              <a:sym typeface="Wingdings" pitchFamily="2" charset="2"/>
            </a:endParaRPr>
          </a:p>
          <a:p>
            <a:r>
              <a:rPr lang="en-US" altLang="zh-TW" dirty="0" smtClean="0">
                <a:sym typeface="Wingdings" pitchFamily="2" charset="2"/>
              </a:rPr>
              <a:t>SPSS</a:t>
            </a:r>
            <a:r>
              <a:rPr lang="zh-TW" altLang="en-US" dirty="0" smtClean="0">
                <a:sym typeface="Wingdings" pitchFamily="2" charset="2"/>
              </a:rPr>
              <a:t> 運算時會先轉化為等級，在求兩變數之間的相關</a:t>
            </a:r>
            <a:r>
              <a:rPr lang="zh-TW" altLang="en-US" dirty="0">
                <a:sym typeface="Wingdings" pitchFamily="2" charset="2"/>
              </a:rPr>
              <a:t>。</a:t>
            </a:r>
            <a:endParaRPr lang="en-US" altLang="zh-TW" dirty="0">
              <a:sym typeface="Wingdings" pitchFamily="2" charset="2"/>
            </a:endParaRPr>
          </a:p>
          <a:p>
            <a:r>
              <a:rPr lang="zh-TW" altLang="en-US" dirty="0">
                <a:sym typeface="Wingdings" pitchFamily="2" charset="2"/>
              </a:rPr>
              <a:t>操作步驟：</a:t>
            </a:r>
            <a:endParaRPr lang="en-US" altLang="zh-TW" dirty="0">
              <a:sym typeface="Wingdings" pitchFamily="2" charset="2"/>
            </a:endParaRPr>
          </a:p>
          <a:p>
            <a:pPr lvl="1">
              <a:buFont typeface="+mj-lt"/>
              <a:buAutoNum type="arabicParenR"/>
            </a:pPr>
            <a:r>
              <a:rPr lang="zh-TW" altLang="en-US" dirty="0">
                <a:sym typeface="Wingdings" pitchFamily="2" charset="2"/>
              </a:rPr>
              <a:t>分析 → 相關 → 雙變數</a:t>
            </a:r>
            <a:endParaRPr lang="en-US" altLang="zh-TW" dirty="0">
              <a:sym typeface="Wingdings" pitchFamily="2" charset="2"/>
            </a:endParaRPr>
          </a:p>
          <a:p>
            <a:pPr lvl="1">
              <a:buFont typeface="+mj-lt"/>
              <a:buAutoNum type="arabicParenR"/>
            </a:pPr>
            <a:r>
              <a:rPr lang="zh-TW" altLang="en-US" dirty="0">
                <a:sym typeface="Wingdings" pitchFamily="2" charset="2"/>
              </a:rPr>
              <a:t>以數學及自然成績為例</a:t>
            </a:r>
            <a:r>
              <a:rPr lang="zh-TW" altLang="en-US" dirty="0" smtClean="0">
                <a:sym typeface="Wingdings" pitchFamily="2" charset="2"/>
              </a:rPr>
              <a:t>：</a:t>
            </a:r>
            <a:endParaRPr lang="en-US" altLang="zh-TW" dirty="0" smtClean="0">
              <a:sym typeface="Wingdings" pitchFamily="2" charset="2"/>
            </a:endParaRPr>
          </a:p>
          <a:p>
            <a:pPr marL="857250" lvl="2" indent="0">
              <a:buNone/>
            </a:pPr>
            <a:r>
              <a:rPr lang="zh-TW" altLang="en-US" sz="1200" dirty="0" smtClean="0">
                <a:sym typeface="Wingdings" pitchFamily="2" charset="2"/>
              </a:rPr>
              <a:t>選取</a:t>
            </a:r>
            <a:r>
              <a:rPr lang="zh-TW" altLang="en-US" sz="1200" dirty="0">
                <a:sym typeface="Wingdings" pitchFamily="2" charset="2"/>
              </a:rPr>
              <a:t>自然</a:t>
            </a:r>
            <a:r>
              <a:rPr lang="en-US" altLang="zh-TW" sz="1200" dirty="0">
                <a:sym typeface="Wingdings" pitchFamily="2" charset="2"/>
              </a:rPr>
              <a:t>/</a:t>
            </a:r>
            <a:r>
              <a:rPr lang="zh-TW" altLang="en-US" sz="1200" dirty="0">
                <a:sym typeface="Wingdings" pitchFamily="2" charset="2"/>
              </a:rPr>
              <a:t>數學成績為變數 </a:t>
            </a:r>
            <a:r>
              <a:rPr lang="zh-TW" altLang="en-US" sz="1200" dirty="0" smtClean="0">
                <a:sym typeface="Wingdings" pitchFamily="2" charset="2"/>
              </a:rPr>
              <a:t>→</a:t>
            </a:r>
            <a:r>
              <a:rPr lang="en-US" altLang="zh-TW" sz="1200" dirty="0" err="1" smtClean="0"/>
              <a:t>Spearma</a:t>
            </a:r>
            <a:r>
              <a:rPr lang="zh-TW" altLang="en-US" sz="1200" dirty="0" smtClean="0"/>
              <a:t>等級相關</a:t>
            </a:r>
            <a:endParaRPr lang="en-US" altLang="zh-TW" sz="1200" dirty="0" smtClean="0"/>
          </a:p>
          <a:p>
            <a:pPr marL="857250" lvl="2" indent="0">
              <a:buNone/>
            </a:pPr>
            <a:endParaRPr lang="en-US" altLang="zh-TW" sz="1200" dirty="0">
              <a:sym typeface="Wingdings" pitchFamily="2" charset="2"/>
            </a:endParaRPr>
          </a:p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sz="3600" dirty="0" smtClean="0"/>
              <a:t>Spearman</a:t>
            </a:r>
          </a:p>
          <a:p>
            <a:r>
              <a:rPr lang="zh-TW" altLang="en-US" sz="3600" dirty="0" smtClean="0"/>
              <a:t>等級</a:t>
            </a:r>
            <a:r>
              <a:rPr lang="zh-TW" altLang="en-US" sz="3600" dirty="0"/>
              <a:t>相關</a:t>
            </a: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882" y="5165480"/>
            <a:ext cx="4099455" cy="8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6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相關分析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sz="3600" dirty="0" smtClean="0"/>
              <a:t>Spearman</a:t>
            </a:r>
          </a:p>
          <a:p>
            <a:r>
              <a:rPr lang="zh-TW" altLang="en-US" sz="3600" dirty="0" smtClean="0"/>
              <a:t>等級</a:t>
            </a:r>
            <a:r>
              <a:rPr lang="zh-TW" altLang="en-US" sz="3600" dirty="0"/>
              <a:t>相關</a:t>
            </a:r>
          </a:p>
        </p:txBody>
      </p:sp>
    </p:spTree>
    <p:extLst>
      <p:ext uri="{BB962C8B-B14F-4D97-AF65-F5344CB8AC3E}">
        <p14:creationId xmlns:p14="http://schemas.microsoft.com/office/powerpoint/2010/main" val="123858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581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離子會議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離子會議室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會議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195</TotalTime>
  <Words>416</Words>
  <Application>Microsoft Office PowerPoint</Application>
  <PresentationFormat>自訂</PresentationFormat>
  <Paragraphs>52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離子會議室</vt:lpstr>
      <vt:lpstr>相關分析</vt:lpstr>
      <vt:lpstr>相關分析</vt:lpstr>
      <vt:lpstr>相關分析</vt:lpstr>
      <vt:lpstr>相關分析</vt:lpstr>
      <vt:lpstr>相關分析</vt:lpstr>
      <vt:lpstr>相關分析</vt:lpstr>
      <vt:lpstr>相關分析</vt:lpstr>
      <vt:lpstr>相關分析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相關分析 &amp; 卡方檢定</dc:title>
  <dc:creator>Steve</dc:creator>
  <cp:lastModifiedBy>dll</cp:lastModifiedBy>
  <cp:revision>14</cp:revision>
  <dcterms:created xsi:type="dcterms:W3CDTF">2015-03-22T03:43:53Z</dcterms:created>
  <dcterms:modified xsi:type="dcterms:W3CDTF">2015-03-22T09:08:37Z</dcterms:modified>
</cp:coreProperties>
</file>