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29" r:id="rId2"/>
    <p:sldId id="330" r:id="rId3"/>
    <p:sldId id="337" r:id="rId4"/>
    <p:sldId id="348" r:id="rId5"/>
    <p:sldId id="332" r:id="rId6"/>
    <p:sldId id="331" r:id="rId7"/>
    <p:sldId id="333" r:id="rId8"/>
    <p:sldId id="334" r:id="rId9"/>
    <p:sldId id="335" r:id="rId10"/>
    <p:sldId id="336" r:id="rId11"/>
    <p:sldId id="338" r:id="rId12"/>
    <p:sldId id="339" r:id="rId13"/>
    <p:sldId id="341" r:id="rId14"/>
    <p:sldId id="342" r:id="rId15"/>
    <p:sldId id="343" r:id="rId16"/>
    <p:sldId id="344" r:id="rId17"/>
    <p:sldId id="345" r:id="rId18"/>
    <p:sldId id="346" r:id="rId19"/>
    <p:sldId id="347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MC 報警開發套件架構" id="{0614C655-E8BB-482A-B6FA-480F8F67099F}">
          <p14:sldIdLst>
            <p14:sldId id="329"/>
          </p14:sldIdLst>
        </p14:section>
        <p14:section name="DMC 報警開發套件使用說明" id="{78A33706-4931-42B3-A915-BC5C6F86F8A3}">
          <p14:sldIdLst>
            <p14:sldId id="330"/>
            <p14:sldId id="337"/>
            <p14:sldId id="348"/>
            <p14:sldId id="332"/>
            <p14:sldId id="331"/>
            <p14:sldId id="333"/>
            <p14:sldId id="334"/>
            <p14:sldId id="335"/>
            <p14:sldId id="336"/>
            <p14:sldId id="338"/>
            <p14:sldId id="339"/>
            <p14:sldId id="341"/>
          </p14:sldIdLst>
        </p14:section>
        <p14:section name="內建 Consumer 使用說明" id="{875A9034-5BF8-4183-AB07-D0C4CBFE35A4}">
          <p14:sldIdLst>
            <p14:sldId id="342"/>
            <p14:sldId id="343"/>
            <p14:sldId id="344"/>
            <p14:sldId id="345"/>
            <p14:sldId id="346"/>
            <p14:sldId id="34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91D44F"/>
    <a:srgbClr val="006E94"/>
    <a:srgbClr val="FE0000"/>
    <a:srgbClr val="0080A6"/>
    <a:srgbClr val="58BBDA"/>
    <a:srgbClr val="0A87AC"/>
    <a:srgbClr val="1890B4"/>
    <a:srgbClr val="289BBE"/>
    <a:srgbClr val="3BA8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7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DD47B-88CB-4049-9955-0141C22A9681}" type="datetimeFigureOut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047C2-A326-4FF2-A2F9-19145D29B9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69507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CEA8C-F453-4DE5-BFED-DDEE4ECC0600}" type="datetimeFigureOut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1CC72-D301-4DE8-A123-8E6C5894F0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825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36">
            <a:extLst>
              <a:ext uri="{FF2B5EF4-FFF2-40B4-BE49-F238E27FC236}">
                <a16:creationId xmlns:a16="http://schemas.microsoft.com/office/drawing/2014/main" id="{612218DC-88B3-4E09-B662-01DFA753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5491"/>
            <a:ext cx="10515600" cy="396053"/>
          </a:xfrm>
          <a:prstGeom prst="rect">
            <a:avLst/>
          </a:prstGeom>
        </p:spPr>
        <p:txBody>
          <a:bodyPr/>
          <a:lstStyle>
            <a:lvl1pPr marL="360000"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36CE2E8-FA79-4E72-899F-89F2F276D33F}"/>
              </a:ext>
            </a:extLst>
          </p:cNvPr>
          <p:cNvGrpSpPr/>
          <p:nvPr userDrawn="1"/>
        </p:nvGrpSpPr>
        <p:grpSpPr>
          <a:xfrm>
            <a:off x="12481970" y="0"/>
            <a:ext cx="1516427" cy="1357402"/>
            <a:chOff x="12481970" y="0"/>
            <a:chExt cx="1516427" cy="1357402"/>
          </a:xfrm>
          <a:solidFill>
            <a:srgbClr val="006E94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D96E586-287E-4A26-8255-857DEAFF78F0}"/>
                </a:ext>
              </a:extLst>
            </p:cNvPr>
            <p:cNvSpPr/>
            <p:nvPr userDrawn="1"/>
          </p:nvSpPr>
          <p:spPr>
            <a:xfrm>
              <a:off x="12481970" y="0"/>
              <a:ext cx="1516427" cy="135740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E92F7004-C33A-4F88-974F-CC98D5019BB6}"/>
                </a:ext>
              </a:extLst>
            </p:cNvPr>
            <p:cNvSpPr txBox="1"/>
            <p:nvPr userDrawn="1"/>
          </p:nvSpPr>
          <p:spPr>
            <a:xfrm>
              <a:off x="12481970" y="524812"/>
              <a:ext cx="1516427" cy="276999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RGB(0,1</a:t>
              </a:r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r>
                <a:rPr lang="zh-TW" alt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,1</a:t>
              </a:r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48</a:t>
              </a:r>
              <a:r>
                <a:rPr lang="zh-TW" alt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717103D2-871F-43E3-A503-7A75B7C6796A}"/>
              </a:ext>
            </a:extLst>
          </p:cNvPr>
          <p:cNvGrpSpPr/>
          <p:nvPr userDrawn="1"/>
        </p:nvGrpSpPr>
        <p:grpSpPr>
          <a:xfrm>
            <a:off x="12481970" y="1833533"/>
            <a:ext cx="1516427" cy="1357402"/>
            <a:chOff x="12481970" y="0"/>
            <a:chExt cx="1516427" cy="1357402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A54CB3C-A963-4AF3-AF62-098941787084}"/>
                </a:ext>
              </a:extLst>
            </p:cNvPr>
            <p:cNvSpPr/>
            <p:nvPr userDrawn="1"/>
          </p:nvSpPr>
          <p:spPr>
            <a:xfrm>
              <a:off x="12481970" y="0"/>
              <a:ext cx="1516427" cy="1357402"/>
            </a:xfrm>
            <a:prstGeom prst="rect">
              <a:avLst/>
            </a:prstGeom>
            <a:solidFill>
              <a:srgbClr val="91D44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E5028EAD-5965-4025-B151-7564929FD560}"/>
                </a:ext>
              </a:extLst>
            </p:cNvPr>
            <p:cNvSpPr txBox="1"/>
            <p:nvPr userDrawn="1"/>
          </p:nvSpPr>
          <p:spPr>
            <a:xfrm>
              <a:off x="12481970" y="524812"/>
              <a:ext cx="151642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RGB(145,212,79)</a:t>
              </a:r>
              <a:endParaRPr lang="zh-TW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86BE7EA7-FB97-4CE9-B119-0FEE67C8A2A2}"/>
              </a:ext>
            </a:extLst>
          </p:cNvPr>
          <p:cNvGrpSpPr/>
          <p:nvPr userDrawn="1"/>
        </p:nvGrpSpPr>
        <p:grpSpPr>
          <a:xfrm>
            <a:off x="12481970" y="3667066"/>
            <a:ext cx="1516427" cy="1357402"/>
            <a:chOff x="12481970" y="0"/>
            <a:chExt cx="1516427" cy="1357402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6EE4CB0-58BF-4D9B-AA93-B2F4ECF2C716}"/>
                </a:ext>
              </a:extLst>
            </p:cNvPr>
            <p:cNvSpPr/>
            <p:nvPr userDrawn="1"/>
          </p:nvSpPr>
          <p:spPr>
            <a:xfrm>
              <a:off x="12481970" y="0"/>
              <a:ext cx="1516427" cy="135740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A462D78C-3B2A-45AA-BA47-697F858799D0}"/>
                </a:ext>
              </a:extLst>
            </p:cNvPr>
            <p:cNvSpPr txBox="1"/>
            <p:nvPr userDrawn="1"/>
          </p:nvSpPr>
          <p:spPr>
            <a:xfrm>
              <a:off x="12481970" y="524813"/>
              <a:ext cx="151642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RGB(38,38,38)</a:t>
              </a:r>
              <a:endParaRPr lang="zh-TW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13CA6F25-B81E-42DE-AE4C-3BB98253BC26}"/>
              </a:ext>
            </a:extLst>
          </p:cNvPr>
          <p:cNvGrpSpPr/>
          <p:nvPr userDrawn="1"/>
        </p:nvGrpSpPr>
        <p:grpSpPr>
          <a:xfrm>
            <a:off x="12481970" y="5500598"/>
            <a:ext cx="1516427" cy="1357402"/>
            <a:chOff x="12481970" y="0"/>
            <a:chExt cx="1516427" cy="1357402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6EE711A-4D1D-418D-A909-433300BDFD2A}"/>
                </a:ext>
              </a:extLst>
            </p:cNvPr>
            <p:cNvSpPr/>
            <p:nvPr userDrawn="1"/>
          </p:nvSpPr>
          <p:spPr>
            <a:xfrm>
              <a:off x="12481970" y="0"/>
              <a:ext cx="1516427" cy="13574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54A6DE0C-7461-406C-95A0-40B723F04050}"/>
                </a:ext>
              </a:extLst>
            </p:cNvPr>
            <p:cNvSpPr txBox="1"/>
            <p:nvPr userDrawn="1"/>
          </p:nvSpPr>
          <p:spPr>
            <a:xfrm>
              <a:off x="12481970" y="524813"/>
              <a:ext cx="151642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RGB(255,255,255)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0" name="Picture 2">
            <a:extLst>
              <a:ext uri="{FF2B5EF4-FFF2-40B4-BE49-F238E27FC236}">
                <a16:creationId xmlns:a16="http://schemas.microsoft.com/office/drawing/2014/main" id="{8A5E065D-FBCB-4C87-8455-57BB83BE7C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271954"/>
            <a:ext cx="1403350" cy="263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6FE6AF53-4007-4B4D-BE07-D6F4580C9102}"/>
              </a:ext>
            </a:extLst>
          </p:cNvPr>
          <p:cNvSpPr/>
          <p:nvPr userDrawn="1"/>
        </p:nvSpPr>
        <p:spPr>
          <a:xfrm>
            <a:off x="12128269" y="0"/>
            <a:ext cx="72044" cy="807039"/>
          </a:xfrm>
          <a:prstGeom prst="rect">
            <a:avLst/>
          </a:prstGeom>
          <a:solidFill>
            <a:srgbClr val="0080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3CC9320-9CE7-46C8-9DDA-41B23BE6F891}"/>
              </a:ext>
            </a:extLst>
          </p:cNvPr>
          <p:cNvSpPr/>
          <p:nvPr userDrawn="1"/>
        </p:nvSpPr>
        <p:spPr>
          <a:xfrm>
            <a:off x="0" y="6494400"/>
            <a:ext cx="363600" cy="363600"/>
          </a:xfrm>
          <a:prstGeom prst="rect">
            <a:avLst/>
          </a:prstGeom>
          <a:solidFill>
            <a:srgbClr val="006E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53D28E7-77C8-4010-8ECE-595520DC2B6C}"/>
              </a:ext>
            </a:extLst>
          </p:cNvPr>
          <p:cNvSpPr txBox="1"/>
          <p:nvPr userDrawn="1"/>
        </p:nvSpPr>
        <p:spPr>
          <a:xfrm>
            <a:off x="0" y="6545395"/>
            <a:ext cx="363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123F85D-E9AF-49F7-89AC-426A722F99BC}" type="slidenum">
              <a:rPr lang="zh-TW" altLang="en-US" sz="11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zh-TW" alt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599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37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microsoft.com/office/2007/relationships/hdphoto" Target="../media/hdphoto1.wdp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10" Type="http://schemas.openxmlformats.org/officeDocument/2006/relationships/image" Target="../media/image16.png"/><Relationship Id="rId4" Type="http://schemas.microsoft.com/office/2007/relationships/hdphoto" Target="../media/hdphoto1.wdp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10" Type="http://schemas.openxmlformats.org/officeDocument/2006/relationships/image" Target="../media/image16.png"/><Relationship Id="rId4" Type="http://schemas.microsoft.com/office/2007/relationships/hdphoto" Target="../media/hdphoto1.wdp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矩形 153"/>
          <p:cNvSpPr/>
          <p:nvPr/>
        </p:nvSpPr>
        <p:spPr>
          <a:xfrm>
            <a:off x="350854" y="5522007"/>
            <a:ext cx="11349991" cy="800699"/>
          </a:xfrm>
          <a:prstGeom prst="rect">
            <a:avLst/>
          </a:prstGeom>
          <a:solidFill>
            <a:schemeClr val="bg1"/>
          </a:solidFill>
          <a:ln w="12700">
            <a:solidFill>
              <a:srgbClr val="91D44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DMC </a:t>
            </a:r>
            <a:r>
              <a:rPr lang="zh-TW" altLang="en-US" dirty="0"/>
              <a:t>報警開發套件架構</a:t>
            </a:r>
            <a:endParaRPr lang="zh-TW" altLang="en-US" dirty="0"/>
          </a:p>
        </p:txBody>
      </p:sp>
      <p:grpSp>
        <p:nvGrpSpPr>
          <p:cNvPr id="9" name="群組 8"/>
          <p:cNvGrpSpPr/>
          <p:nvPr/>
        </p:nvGrpSpPr>
        <p:grpSpPr>
          <a:xfrm>
            <a:off x="4023278" y="1930845"/>
            <a:ext cx="3502199" cy="899637"/>
            <a:chOff x="365126" y="1311301"/>
            <a:chExt cx="3502199" cy="899637"/>
          </a:xfrm>
        </p:grpSpPr>
        <p:sp>
          <p:nvSpPr>
            <p:cNvPr id="74" name="矩形 73"/>
            <p:cNvSpPr/>
            <p:nvPr/>
          </p:nvSpPr>
          <p:spPr>
            <a:xfrm>
              <a:off x="365126" y="1311301"/>
              <a:ext cx="3502199" cy="8996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6" name="群組 75"/>
            <p:cNvGrpSpPr/>
            <p:nvPr/>
          </p:nvGrpSpPr>
          <p:grpSpPr>
            <a:xfrm>
              <a:off x="1183314" y="1457994"/>
              <a:ext cx="2492990" cy="606251"/>
              <a:chOff x="7244156" y="3809299"/>
              <a:chExt cx="2492990" cy="606251"/>
            </a:xfrm>
          </p:grpSpPr>
          <p:sp>
            <p:nvSpPr>
              <p:cNvPr id="77" name="矩形 76"/>
              <p:cNvSpPr/>
              <p:nvPr/>
            </p:nvSpPr>
            <p:spPr>
              <a:xfrm>
                <a:off x="7265081" y="3809299"/>
                <a:ext cx="107273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Consumer</a:t>
                </a:r>
                <a:endPara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7244156" y="4138551"/>
                <a:ext cx="249299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資料消費者，獲取報警所需的資料</a:t>
                </a:r>
                <a:endPara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grpSp>
        <p:nvGrpSpPr>
          <p:cNvPr id="10" name="群組 9"/>
          <p:cNvGrpSpPr/>
          <p:nvPr/>
        </p:nvGrpSpPr>
        <p:grpSpPr>
          <a:xfrm>
            <a:off x="8096458" y="1930845"/>
            <a:ext cx="3502199" cy="899637"/>
            <a:chOff x="365126" y="2540190"/>
            <a:chExt cx="3502199" cy="899637"/>
          </a:xfrm>
        </p:grpSpPr>
        <p:sp>
          <p:nvSpPr>
            <p:cNvPr id="69" name="矩形 68"/>
            <p:cNvSpPr/>
            <p:nvPr/>
          </p:nvSpPr>
          <p:spPr>
            <a:xfrm>
              <a:off x="365126" y="2540190"/>
              <a:ext cx="3502199" cy="8996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1" name="群組 70"/>
            <p:cNvGrpSpPr/>
            <p:nvPr/>
          </p:nvGrpSpPr>
          <p:grpSpPr>
            <a:xfrm>
              <a:off x="1183314" y="2686883"/>
              <a:ext cx="2031325" cy="606251"/>
              <a:chOff x="7244156" y="3809299"/>
              <a:chExt cx="2031325" cy="606251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7265081" y="3809299"/>
                <a:ext cx="97238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Producer</a:t>
                </a:r>
                <a:endPara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7244156" y="4138551"/>
                <a:ext cx="203132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資料生產者，發送報警數據</a:t>
                </a:r>
                <a:endPara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grpSp>
        <p:nvGrpSpPr>
          <p:cNvPr id="11" name="群組 10"/>
          <p:cNvGrpSpPr/>
          <p:nvPr/>
        </p:nvGrpSpPr>
        <p:grpSpPr>
          <a:xfrm>
            <a:off x="462703" y="1930573"/>
            <a:ext cx="2988607" cy="899637"/>
            <a:chOff x="7684369" y="1311028"/>
            <a:chExt cx="2988607" cy="899637"/>
          </a:xfrm>
        </p:grpSpPr>
        <p:sp>
          <p:nvSpPr>
            <p:cNvPr id="64" name="矩形 63"/>
            <p:cNvSpPr/>
            <p:nvPr/>
          </p:nvSpPr>
          <p:spPr>
            <a:xfrm>
              <a:off x="7684369" y="1311028"/>
              <a:ext cx="2988607" cy="8996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6" name="群組 65"/>
            <p:cNvGrpSpPr/>
            <p:nvPr/>
          </p:nvGrpSpPr>
          <p:grpSpPr>
            <a:xfrm>
              <a:off x="8502557" y="1457721"/>
              <a:ext cx="1877437" cy="606251"/>
              <a:chOff x="7244156" y="3809299"/>
              <a:chExt cx="1877437" cy="606251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7265081" y="3809299"/>
                <a:ext cx="79861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Logger</a:t>
                </a:r>
                <a:endPara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7244156" y="4138551"/>
                <a:ext cx="18774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日誌，提示報警更新狀態</a:t>
                </a:r>
                <a:endPara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grpSp>
        <p:nvGrpSpPr>
          <p:cNvPr id="13" name="群組 12"/>
          <p:cNvGrpSpPr/>
          <p:nvPr/>
        </p:nvGrpSpPr>
        <p:grpSpPr>
          <a:xfrm>
            <a:off x="8496473" y="3146055"/>
            <a:ext cx="2702167" cy="956346"/>
            <a:chOff x="8367343" y="3813426"/>
            <a:chExt cx="2702167" cy="956346"/>
          </a:xfrm>
        </p:grpSpPr>
        <p:sp>
          <p:nvSpPr>
            <p:cNvPr id="56" name="向下箭號 55"/>
            <p:cNvSpPr/>
            <p:nvPr/>
          </p:nvSpPr>
          <p:spPr>
            <a:xfrm>
              <a:off x="8367343" y="3813427"/>
              <a:ext cx="235882" cy="956345"/>
            </a:xfrm>
            <a:prstGeom prst="downArrow">
              <a:avLst>
                <a:gd name="adj1" fmla="val 35774"/>
                <a:gd name="adj2" fmla="val 50000"/>
              </a:avLst>
            </a:prstGeom>
            <a:gradFill flip="none" rotWithShape="1">
              <a:gsLst>
                <a:gs pos="0">
                  <a:srgbClr val="FE0000"/>
                </a:gs>
                <a:gs pos="100000">
                  <a:srgbClr val="FFD9D9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8779708" y="4108199"/>
              <a:ext cx="18774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上拋失敗，重新嘗試拋送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8" name="向下箭號 57"/>
            <p:cNvSpPr/>
            <p:nvPr/>
          </p:nvSpPr>
          <p:spPr>
            <a:xfrm rot="10800000">
              <a:off x="10833628" y="3813426"/>
              <a:ext cx="235882" cy="956345"/>
            </a:xfrm>
            <a:prstGeom prst="downArrow">
              <a:avLst>
                <a:gd name="adj1" fmla="val 35774"/>
                <a:gd name="adj2" fmla="val 50000"/>
              </a:avLst>
            </a:prstGeom>
            <a:gradFill flip="none" rotWithShape="1">
              <a:gsLst>
                <a:gs pos="0">
                  <a:srgbClr val="00B050"/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462702" y="3169525"/>
            <a:ext cx="2988607" cy="899637"/>
            <a:chOff x="578917" y="3792322"/>
            <a:chExt cx="2988607" cy="899637"/>
          </a:xfrm>
        </p:grpSpPr>
        <p:sp>
          <p:nvSpPr>
            <p:cNvPr id="51" name="矩形 50"/>
            <p:cNvSpPr/>
            <p:nvPr/>
          </p:nvSpPr>
          <p:spPr>
            <a:xfrm>
              <a:off x="578917" y="3792322"/>
              <a:ext cx="2988607" cy="8996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3" name="群組 52"/>
            <p:cNvGrpSpPr/>
            <p:nvPr/>
          </p:nvGrpSpPr>
          <p:grpSpPr>
            <a:xfrm>
              <a:off x="1397105" y="3939015"/>
              <a:ext cx="1877437" cy="606251"/>
              <a:chOff x="7244156" y="3809299"/>
              <a:chExt cx="1877437" cy="606251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7265081" y="3809299"/>
                <a:ext cx="85504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Storage</a:t>
                </a:r>
                <a:endPara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7244156" y="4138551"/>
                <a:ext cx="18774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保存</a:t>
                </a:r>
                <a:r>
                  <a:rPr lang="zh-TW" altLang="en-US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功能，紀錄報警狀態</a:t>
                </a:r>
                <a:endPara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grpSp>
        <p:nvGrpSpPr>
          <p:cNvPr id="15" name="群組 14"/>
          <p:cNvGrpSpPr/>
          <p:nvPr/>
        </p:nvGrpSpPr>
        <p:grpSpPr>
          <a:xfrm>
            <a:off x="462701" y="4408477"/>
            <a:ext cx="2988607" cy="899637"/>
            <a:chOff x="578916" y="4979356"/>
            <a:chExt cx="2988607" cy="899637"/>
          </a:xfrm>
        </p:grpSpPr>
        <p:sp>
          <p:nvSpPr>
            <p:cNvPr id="46" name="矩形 45"/>
            <p:cNvSpPr/>
            <p:nvPr/>
          </p:nvSpPr>
          <p:spPr>
            <a:xfrm>
              <a:off x="578916" y="4979356"/>
              <a:ext cx="2988607" cy="8996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8" name="群組 47"/>
            <p:cNvGrpSpPr/>
            <p:nvPr/>
          </p:nvGrpSpPr>
          <p:grpSpPr>
            <a:xfrm>
              <a:off x="1397104" y="5126049"/>
              <a:ext cx="2137124" cy="606251"/>
              <a:chOff x="7244156" y="3809299"/>
              <a:chExt cx="2137124" cy="606251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7265081" y="3809299"/>
                <a:ext cx="68480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Other</a:t>
                </a:r>
                <a:endPara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7244156" y="4138551"/>
                <a:ext cx="213712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排</a:t>
                </a:r>
                <a:r>
                  <a:rPr lang="zh-TW" altLang="en-US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程、資料查詢語句建構者</a:t>
                </a:r>
                <a:r>
                  <a:rPr lang="en-US" altLang="zh-TW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…</a:t>
                </a:r>
                <a:endPara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cxnSp>
        <p:nvCxnSpPr>
          <p:cNvPr id="17" name="肘形接點 16"/>
          <p:cNvCxnSpPr>
            <a:stCxn id="16" idx="1"/>
            <a:endCxn id="64" idx="3"/>
          </p:cNvCxnSpPr>
          <p:nvPr/>
        </p:nvCxnSpPr>
        <p:spPr>
          <a:xfrm rot="10800000">
            <a:off x="3451310" y="2380393"/>
            <a:ext cx="571968" cy="1840803"/>
          </a:xfrm>
          <a:prstGeom prst="bentConnector3">
            <a:avLst>
              <a:gd name="adj1" fmla="val 50000"/>
            </a:avLst>
          </a:prstGeom>
          <a:ln w="12700">
            <a:solidFill>
              <a:srgbClr val="0080A6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stCxn id="16" idx="1"/>
            <a:endCxn id="51" idx="3"/>
          </p:cNvCxnSpPr>
          <p:nvPr/>
        </p:nvCxnSpPr>
        <p:spPr>
          <a:xfrm rot="10800000">
            <a:off x="3451310" y="3619345"/>
            <a:ext cx="571969" cy="601851"/>
          </a:xfrm>
          <a:prstGeom prst="bentConnector3">
            <a:avLst>
              <a:gd name="adj1" fmla="val 50000"/>
            </a:avLst>
          </a:prstGeom>
          <a:ln w="12700">
            <a:solidFill>
              <a:srgbClr val="0080A6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532159" y="2482320"/>
            <a:ext cx="484433" cy="3478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單箭頭接點 27"/>
          <p:cNvCxnSpPr>
            <a:stCxn id="27" idx="2"/>
            <a:endCxn id="16" idx="0"/>
          </p:cNvCxnSpPr>
          <p:nvPr/>
        </p:nvCxnSpPr>
        <p:spPr>
          <a:xfrm>
            <a:off x="5774376" y="2830210"/>
            <a:ext cx="2" cy="294569"/>
          </a:xfrm>
          <a:prstGeom prst="straightConnector1">
            <a:avLst/>
          </a:prstGeom>
          <a:ln w="12700">
            <a:solidFill>
              <a:srgbClr val="0080A6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圖片 8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42" y="2142266"/>
            <a:ext cx="476250" cy="476250"/>
          </a:xfrm>
          <a:prstGeom prst="rect">
            <a:avLst/>
          </a:prstGeom>
        </p:spPr>
      </p:pic>
      <p:pic>
        <p:nvPicPr>
          <p:cNvPr id="83" name="圖片 8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80" y="3435462"/>
            <a:ext cx="476250" cy="476250"/>
          </a:xfrm>
          <a:prstGeom prst="rect">
            <a:avLst/>
          </a:prstGeom>
        </p:spPr>
      </p:pic>
      <p:pic>
        <p:nvPicPr>
          <p:cNvPr id="84" name="圖片 8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80" y="4728656"/>
            <a:ext cx="476250" cy="476250"/>
          </a:xfrm>
          <a:prstGeom prst="rect">
            <a:avLst/>
          </a:prstGeom>
        </p:spPr>
      </p:pic>
      <p:pic>
        <p:nvPicPr>
          <p:cNvPr id="85" name="圖片 8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247" y="2136150"/>
            <a:ext cx="476250" cy="476250"/>
          </a:xfrm>
          <a:prstGeom prst="rect">
            <a:avLst/>
          </a:prstGeom>
        </p:spPr>
      </p:pic>
      <p:pic>
        <p:nvPicPr>
          <p:cNvPr id="87" name="圖片 8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719" y="2148576"/>
            <a:ext cx="476250" cy="476250"/>
          </a:xfrm>
          <a:prstGeom prst="rect">
            <a:avLst/>
          </a:prstGeom>
        </p:spPr>
      </p:pic>
      <p:grpSp>
        <p:nvGrpSpPr>
          <p:cNvPr id="113" name="群組 112"/>
          <p:cNvGrpSpPr/>
          <p:nvPr/>
        </p:nvGrpSpPr>
        <p:grpSpPr>
          <a:xfrm>
            <a:off x="8096458" y="4408477"/>
            <a:ext cx="3502199" cy="899637"/>
            <a:chOff x="8096458" y="4690062"/>
            <a:chExt cx="3502199" cy="899637"/>
          </a:xfrm>
        </p:grpSpPr>
        <p:grpSp>
          <p:nvGrpSpPr>
            <p:cNvPr id="12" name="群組 11"/>
            <p:cNvGrpSpPr/>
            <p:nvPr/>
          </p:nvGrpSpPr>
          <p:grpSpPr>
            <a:xfrm>
              <a:off x="8096458" y="4690062"/>
              <a:ext cx="3502199" cy="899637"/>
              <a:chOff x="578918" y="3794952"/>
              <a:chExt cx="3502199" cy="899637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578918" y="3794952"/>
                <a:ext cx="3502199" cy="89963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61" name="群組 60"/>
              <p:cNvGrpSpPr/>
              <p:nvPr/>
            </p:nvGrpSpPr>
            <p:grpSpPr>
              <a:xfrm>
                <a:off x="1397106" y="3941645"/>
                <a:ext cx="2492990" cy="606251"/>
                <a:chOff x="7244156" y="3809299"/>
                <a:chExt cx="2492990" cy="606251"/>
              </a:xfrm>
            </p:grpSpPr>
            <p:sp>
              <p:nvSpPr>
                <p:cNvPr id="62" name="矩形 61"/>
                <p:cNvSpPr/>
                <p:nvPr/>
              </p:nvSpPr>
              <p:spPr>
                <a:xfrm>
                  <a:off x="7265081" y="3809299"/>
                  <a:ext cx="647100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1400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Retry</a:t>
                  </a:r>
                  <a:endParaRPr lang="zh-TW" altLang="en-US" sz="1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63" name="矩形 62"/>
                <p:cNvSpPr/>
                <p:nvPr/>
              </p:nvSpPr>
              <p:spPr>
                <a:xfrm>
                  <a:off x="7244156" y="4138551"/>
                  <a:ext cx="249299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1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重拋機制，報警發送失敗自動重拋</a:t>
                  </a:r>
                  <a:endParaRPr lang="zh-TW" altLang="en-US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</p:grpSp>
        <p:pic>
          <p:nvPicPr>
            <p:cNvPr id="88" name="圖片 8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5538" y="4921694"/>
              <a:ext cx="476250" cy="476250"/>
            </a:xfrm>
            <a:prstGeom prst="rect">
              <a:avLst/>
            </a:prstGeom>
          </p:spPr>
        </p:pic>
      </p:grpSp>
      <p:grpSp>
        <p:nvGrpSpPr>
          <p:cNvPr id="106" name="群組 105"/>
          <p:cNvGrpSpPr/>
          <p:nvPr/>
        </p:nvGrpSpPr>
        <p:grpSpPr>
          <a:xfrm>
            <a:off x="465830" y="1005270"/>
            <a:ext cx="11136143" cy="664168"/>
            <a:chOff x="465830" y="919424"/>
            <a:chExt cx="11136143" cy="664168"/>
          </a:xfrm>
        </p:grpSpPr>
        <p:pic>
          <p:nvPicPr>
            <p:cNvPr id="81" name="圖片 8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830" y="994830"/>
              <a:ext cx="540000" cy="54000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1301814" y="937261"/>
              <a:ext cx="1030015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本</a:t>
              </a:r>
              <a:r>
                <a:rPr lang="zh-TW" altLang="en-US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套件提供</a:t>
              </a:r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報警開發</a:t>
              </a:r>
              <a:r>
                <a:rPr lang="zh-TW" altLang="en-US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流程以及報警狀態升級、解除等功能，開發者僅需專注於報警升級</a:t>
              </a:r>
              <a:r>
                <a:rPr lang="en-US" altLang="zh-TW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解除的邏輯判斷，並且可透過套件內建的 </a:t>
              </a:r>
              <a:r>
                <a:rPr lang="en-US" altLang="zh-TW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Consumer</a:t>
              </a:r>
              <a:r>
                <a:rPr lang="zh-TW" altLang="en-US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獲取所需的資料來源，無須針對失敗重拋、重啟狀態恢復等功能重複開發。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93" name="圖片 9">
              <a:extLst>
                <a:ext uri="{FF2B5EF4-FFF2-40B4-BE49-F238E27FC236}">
                  <a16:creationId xmlns:a16="http://schemas.microsoft.com/office/drawing/2014/main" id="{9D59B93E-E126-406F-B7DE-9CF4980884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4232" y="919424"/>
              <a:ext cx="150812" cy="150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" name="圖片 93">
              <a:extLst>
                <a:ext uri="{FF2B5EF4-FFF2-40B4-BE49-F238E27FC236}">
                  <a16:creationId xmlns:a16="http://schemas.microsoft.com/office/drawing/2014/main" id="{633E2425-8108-4EC1-A366-F0A5815B6015}"/>
                </a:ext>
              </a:extLst>
            </p:cNvPr>
            <p:cNvPicPr/>
            <p:nvPr/>
          </p:nvPicPr>
          <p:blipFill>
            <a:blip r:embed="rId11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2340" y="1255720"/>
              <a:ext cx="143510" cy="1435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2" name="群組 111"/>
          <p:cNvGrpSpPr/>
          <p:nvPr/>
        </p:nvGrpSpPr>
        <p:grpSpPr>
          <a:xfrm>
            <a:off x="4023278" y="3124779"/>
            <a:ext cx="3654599" cy="2192832"/>
            <a:chOff x="4023277" y="3396867"/>
            <a:chExt cx="3654599" cy="2192832"/>
          </a:xfrm>
        </p:grpSpPr>
        <p:sp>
          <p:nvSpPr>
            <p:cNvPr id="16" name="矩形 15"/>
            <p:cNvSpPr/>
            <p:nvPr/>
          </p:nvSpPr>
          <p:spPr>
            <a:xfrm>
              <a:off x="4023277" y="3396867"/>
              <a:ext cx="3502199" cy="21928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4030925" y="4532309"/>
              <a:ext cx="3502199" cy="475007"/>
            </a:xfrm>
            <a:prstGeom prst="rect">
              <a:avLst/>
            </a:prstGeom>
            <a:solidFill>
              <a:srgbClr val="91D44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4856680" y="3601264"/>
              <a:ext cx="154465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Alarm Template</a:t>
              </a:r>
              <a:endPara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23" name="群組 22"/>
            <p:cNvGrpSpPr/>
            <p:nvPr/>
          </p:nvGrpSpPr>
          <p:grpSpPr>
            <a:xfrm>
              <a:off x="4079864" y="4163298"/>
              <a:ext cx="3230730" cy="1239792"/>
              <a:chOff x="4051314" y="4524083"/>
              <a:chExt cx="3230730" cy="1239792"/>
            </a:xfrm>
          </p:grpSpPr>
          <p:cxnSp>
            <p:nvCxnSpPr>
              <p:cNvPr id="30" name="直線單箭頭接點 29"/>
              <p:cNvCxnSpPr>
                <a:stCxn id="38" idx="3"/>
                <a:endCxn id="37" idx="1"/>
              </p:cNvCxnSpPr>
              <p:nvPr/>
            </p:nvCxnSpPr>
            <p:spPr>
              <a:xfrm>
                <a:off x="5627641" y="5625376"/>
                <a:ext cx="546407" cy="0"/>
              </a:xfrm>
              <a:prstGeom prst="straightConnector1">
                <a:avLst/>
              </a:prstGeom>
              <a:ln w="12700">
                <a:solidFill>
                  <a:srgbClr val="0080A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群組 30"/>
              <p:cNvGrpSpPr/>
              <p:nvPr/>
            </p:nvGrpSpPr>
            <p:grpSpPr>
              <a:xfrm>
                <a:off x="4056118" y="4524083"/>
                <a:ext cx="3221122" cy="276999"/>
                <a:chOff x="3980617" y="4456089"/>
                <a:chExt cx="3221122" cy="276999"/>
              </a:xfrm>
            </p:grpSpPr>
            <p:sp>
              <p:nvSpPr>
                <p:cNvPr id="43" name="矩形 42"/>
                <p:cNvSpPr/>
                <p:nvPr/>
              </p:nvSpPr>
              <p:spPr>
                <a:xfrm>
                  <a:off x="4729644" y="4456089"/>
                  <a:ext cx="800219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1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解析資料</a:t>
                  </a:r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6093743" y="4456089"/>
                  <a:ext cx="1107996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1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設定資料鍵值</a:t>
                  </a:r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3980617" y="4456089"/>
                  <a:ext cx="800219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1200" b="1" dirty="0" smtClean="0">
                      <a:solidFill>
                        <a:srgbClr val="006E94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原始資料</a:t>
                  </a:r>
                  <a:endParaRPr lang="zh-TW" altLang="en-US" sz="1200" b="1" dirty="0">
                    <a:solidFill>
                      <a:srgbClr val="006E94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grpSp>
            <p:nvGrpSpPr>
              <p:cNvPr id="32" name="群組 31"/>
              <p:cNvGrpSpPr/>
              <p:nvPr/>
            </p:nvGrpSpPr>
            <p:grpSpPr>
              <a:xfrm>
                <a:off x="4054125" y="5005480"/>
                <a:ext cx="3225109" cy="276999"/>
                <a:chOff x="3975528" y="4980990"/>
                <a:chExt cx="3225109" cy="276999"/>
              </a:xfrm>
            </p:grpSpPr>
            <p:sp>
              <p:nvSpPr>
                <p:cNvPr id="39" name="矩形 38"/>
                <p:cNvSpPr/>
                <p:nvPr/>
              </p:nvSpPr>
              <p:spPr>
                <a:xfrm>
                  <a:off x="3975528" y="4980990"/>
                  <a:ext cx="800219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1200" b="1" dirty="0" smtClean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報警流程</a:t>
                  </a:r>
                  <a:endParaRPr lang="zh-TW" altLang="en-US" sz="1200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>
                  <a:off x="4738952" y="4980990"/>
                  <a:ext cx="1107996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1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驅動報警更新</a:t>
                  </a:r>
                  <a:endParaRPr lang="zh-TW" altLang="en-US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1" name="矩形 40"/>
                <p:cNvSpPr/>
                <p:nvPr/>
              </p:nvSpPr>
              <p:spPr>
                <a:xfrm>
                  <a:off x="6336298" y="4980990"/>
                  <a:ext cx="864339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1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升級</a:t>
                  </a:r>
                  <a:r>
                    <a:rPr lang="en-US" altLang="zh-TW" sz="1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/</a:t>
                  </a:r>
                  <a:r>
                    <a:rPr lang="zh-TW" altLang="en-US" sz="1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解除</a:t>
                  </a:r>
                  <a:endParaRPr lang="zh-TW" altLang="en-US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cxnSp>
              <p:nvCxnSpPr>
                <p:cNvPr id="42" name="肘形接點 41"/>
                <p:cNvCxnSpPr>
                  <a:endCxn id="40" idx="3"/>
                </p:cNvCxnSpPr>
                <p:nvPr/>
              </p:nvCxnSpPr>
              <p:spPr>
                <a:xfrm rot="10800000" flipV="1">
                  <a:off x="5846948" y="5118892"/>
                  <a:ext cx="388354" cy="597"/>
                </a:xfrm>
                <a:prstGeom prst="bentConnector3">
                  <a:avLst>
                    <a:gd name="adj1" fmla="val 50000"/>
                  </a:avLst>
                </a:prstGeom>
                <a:ln w="12700">
                  <a:solidFill>
                    <a:srgbClr val="0080A6"/>
                  </a:solidFill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群組 32"/>
              <p:cNvGrpSpPr/>
              <p:nvPr/>
            </p:nvGrpSpPr>
            <p:grpSpPr>
              <a:xfrm>
                <a:off x="4051314" y="5486876"/>
                <a:ext cx="3230730" cy="276999"/>
                <a:chOff x="3969907" y="5418882"/>
                <a:chExt cx="3230730" cy="276999"/>
              </a:xfrm>
            </p:grpSpPr>
            <p:sp>
              <p:nvSpPr>
                <p:cNvPr id="36" name="矩形 35"/>
                <p:cNvSpPr/>
                <p:nvPr/>
              </p:nvSpPr>
              <p:spPr>
                <a:xfrm>
                  <a:off x="3969907" y="5418882"/>
                  <a:ext cx="800219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1200" b="1" dirty="0" smtClean="0">
                      <a:solidFill>
                        <a:srgbClr val="006E94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上拋資料</a:t>
                  </a:r>
                  <a:endParaRPr lang="zh-TW" altLang="en-US" sz="1200" b="1" dirty="0">
                    <a:solidFill>
                      <a:srgbClr val="006E94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7" name="矩形 36"/>
                <p:cNvSpPr/>
                <p:nvPr/>
              </p:nvSpPr>
              <p:spPr>
                <a:xfrm>
                  <a:off x="6092641" y="5418882"/>
                  <a:ext cx="1107996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1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打包報警資料</a:t>
                  </a:r>
                  <a:endParaRPr lang="zh-TW" altLang="en-US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4746015" y="5418882"/>
                  <a:ext cx="800219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1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紀錄狀態</a:t>
                  </a:r>
                </a:p>
              </p:txBody>
            </p:sp>
          </p:grpSp>
        </p:grpSp>
        <p:sp>
          <p:nvSpPr>
            <p:cNvPr id="25" name="矩形 24"/>
            <p:cNvSpPr/>
            <p:nvPr/>
          </p:nvSpPr>
          <p:spPr>
            <a:xfrm>
              <a:off x="7334456" y="3995141"/>
              <a:ext cx="191020" cy="3478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7486856" y="4147541"/>
              <a:ext cx="191020" cy="3478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9" name="直線單箭頭接點 28"/>
            <p:cNvCxnSpPr>
              <a:stCxn id="43" idx="3"/>
              <a:endCxn id="44" idx="1"/>
            </p:cNvCxnSpPr>
            <p:nvPr/>
          </p:nvCxnSpPr>
          <p:spPr>
            <a:xfrm>
              <a:off x="5633914" y="4373289"/>
              <a:ext cx="563880" cy="0"/>
            </a:xfrm>
            <a:prstGeom prst="straightConnector1">
              <a:avLst/>
            </a:prstGeom>
            <a:ln w="12700">
              <a:solidFill>
                <a:srgbClr val="0080A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6" name="圖片 85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4699" y="3535061"/>
              <a:ext cx="476250" cy="476250"/>
            </a:xfrm>
            <a:prstGeom prst="rect">
              <a:avLst/>
            </a:prstGeom>
          </p:spPr>
        </p:pic>
        <p:sp>
          <p:nvSpPr>
            <p:cNvPr id="96" name="矩形 95"/>
            <p:cNvSpPr/>
            <p:nvPr/>
          </p:nvSpPr>
          <p:spPr>
            <a:xfrm>
              <a:off x="7313438" y="4119788"/>
              <a:ext cx="212037" cy="475007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9" name="肘形接點 18"/>
          <p:cNvCxnSpPr>
            <a:stCxn id="16" idx="1"/>
            <a:endCxn id="46" idx="3"/>
          </p:cNvCxnSpPr>
          <p:nvPr/>
        </p:nvCxnSpPr>
        <p:spPr>
          <a:xfrm rot="10800000" flipV="1">
            <a:off x="3451308" y="4221194"/>
            <a:ext cx="571970" cy="637101"/>
          </a:xfrm>
          <a:prstGeom prst="bentConnector3">
            <a:avLst>
              <a:gd name="adj1" fmla="val 50000"/>
            </a:avLst>
          </a:prstGeom>
          <a:ln w="12700">
            <a:solidFill>
              <a:srgbClr val="0080A6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接點 19"/>
          <p:cNvCxnSpPr>
            <a:stCxn id="96" idx="3"/>
            <a:endCxn id="59" idx="1"/>
          </p:cNvCxnSpPr>
          <p:nvPr/>
        </p:nvCxnSpPr>
        <p:spPr>
          <a:xfrm>
            <a:off x="7525476" y="4085204"/>
            <a:ext cx="570982" cy="773092"/>
          </a:xfrm>
          <a:prstGeom prst="bentConnector3">
            <a:avLst>
              <a:gd name="adj1" fmla="val 50000"/>
            </a:avLst>
          </a:prstGeom>
          <a:ln w="12700">
            <a:solidFill>
              <a:srgbClr val="0080A6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接點 23"/>
          <p:cNvCxnSpPr>
            <a:stCxn id="25" idx="3"/>
            <a:endCxn id="69" idx="1"/>
          </p:cNvCxnSpPr>
          <p:nvPr/>
        </p:nvCxnSpPr>
        <p:spPr>
          <a:xfrm flipV="1">
            <a:off x="7525477" y="2380664"/>
            <a:ext cx="570981" cy="1516334"/>
          </a:xfrm>
          <a:prstGeom prst="bentConnector3">
            <a:avLst>
              <a:gd name="adj1" fmla="val 50000"/>
            </a:avLst>
          </a:prstGeom>
          <a:ln w="12700">
            <a:solidFill>
              <a:srgbClr val="0080A6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群組 152"/>
          <p:cNvGrpSpPr/>
          <p:nvPr/>
        </p:nvGrpSpPr>
        <p:grpSpPr>
          <a:xfrm>
            <a:off x="453852" y="5663155"/>
            <a:ext cx="11143995" cy="518402"/>
            <a:chOff x="468510" y="5805574"/>
            <a:chExt cx="11143995" cy="518402"/>
          </a:xfrm>
        </p:grpSpPr>
        <p:grpSp>
          <p:nvGrpSpPr>
            <p:cNvPr id="120" name="群組 119"/>
            <p:cNvGrpSpPr/>
            <p:nvPr/>
          </p:nvGrpSpPr>
          <p:grpSpPr>
            <a:xfrm>
              <a:off x="468510" y="5805574"/>
              <a:ext cx="2029834" cy="518402"/>
              <a:chOff x="468510" y="5820528"/>
              <a:chExt cx="2029834" cy="518402"/>
            </a:xfrm>
          </p:grpSpPr>
          <p:sp>
            <p:nvSpPr>
              <p:cNvPr id="107" name="矩形 106"/>
              <p:cNvSpPr/>
              <p:nvPr/>
            </p:nvSpPr>
            <p:spPr>
              <a:xfrm>
                <a:off x="468510" y="5820528"/>
                <a:ext cx="2029834" cy="51840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18" name="圖片 117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7842" y="5953729"/>
                <a:ext cx="252000" cy="252000"/>
              </a:xfrm>
              <a:prstGeom prst="rect">
                <a:avLst/>
              </a:prstGeom>
            </p:spPr>
          </p:pic>
          <p:sp>
            <p:nvSpPr>
              <p:cNvPr id="119" name="矩形 118"/>
              <p:cNvSpPr/>
              <p:nvPr/>
            </p:nvSpPr>
            <p:spPr>
              <a:xfrm>
                <a:off x="1000373" y="5925841"/>
                <a:ext cx="11451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None State</a:t>
                </a:r>
                <a:endPara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25" name="群組 124"/>
            <p:cNvGrpSpPr/>
            <p:nvPr/>
          </p:nvGrpSpPr>
          <p:grpSpPr>
            <a:xfrm>
              <a:off x="2747050" y="5805574"/>
              <a:ext cx="2029834" cy="518402"/>
              <a:chOff x="468510" y="5820528"/>
              <a:chExt cx="2029834" cy="518402"/>
            </a:xfrm>
          </p:grpSpPr>
          <p:sp>
            <p:nvSpPr>
              <p:cNvPr id="126" name="矩形 125"/>
              <p:cNvSpPr/>
              <p:nvPr/>
            </p:nvSpPr>
            <p:spPr>
              <a:xfrm>
                <a:off x="468510" y="5820528"/>
                <a:ext cx="2029834" cy="51840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27" name="圖片 126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7842" y="5953729"/>
                <a:ext cx="252000" cy="252000"/>
              </a:xfrm>
              <a:prstGeom prst="rect">
                <a:avLst/>
              </a:prstGeom>
            </p:spPr>
          </p:pic>
          <p:sp>
            <p:nvSpPr>
              <p:cNvPr id="128" name="矩形 127"/>
              <p:cNvSpPr/>
              <p:nvPr/>
            </p:nvSpPr>
            <p:spPr>
              <a:xfrm>
                <a:off x="1000373" y="5925841"/>
                <a:ext cx="8694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L4 State</a:t>
                </a:r>
                <a:endPara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29" name="群組 128"/>
            <p:cNvGrpSpPr/>
            <p:nvPr/>
          </p:nvGrpSpPr>
          <p:grpSpPr>
            <a:xfrm>
              <a:off x="5025590" y="5805574"/>
              <a:ext cx="2029834" cy="518402"/>
              <a:chOff x="468510" y="5820528"/>
              <a:chExt cx="2029834" cy="518402"/>
            </a:xfrm>
          </p:grpSpPr>
          <p:sp>
            <p:nvSpPr>
              <p:cNvPr id="130" name="矩形 129"/>
              <p:cNvSpPr/>
              <p:nvPr/>
            </p:nvSpPr>
            <p:spPr>
              <a:xfrm>
                <a:off x="468510" y="5820528"/>
                <a:ext cx="2029834" cy="51840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31" name="圖片 130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7842" y="5953729"/>
                <a:ext cx="252000" cy="252000"/>
              </a:xfrm>
              <a:prstGeom prst="rect">
                <a:avLst/>
              </a:prstGeom>
            </p:spPr>
          </p:pic>
          <p:sp>
            <p:nvSpPr>
              <p:cNvPr id="132" name="矩形 131"/>
              <p:cNvSpPr/>
              <p:nvPr/>
            </p:nvSpPr>
            <p:spPr>
              <a:xfrm>
                <a:off x="1000373" y="5925841"/>
                <a:ext cx="8694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L3 State</a:t>
                </a:r>
                <a:endPara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33" name="群組 132"/>
            <p:cNvGrpSpPr/>
            <p:nvPr/>
          </p:nvGrpSpPr>
          <p:grpSpPr>
            <a:xfrm>
              <a:off x="7304130" y="5805574"/>
              <a:ext cx="2029834" cy="518402"/>
              <a:chOff x="468510" y="5820528"/>
              <a:chExt cx="2029834" cy="518402"/>
            </a:xfrm>
          </p:grpSpPr>
          <p:sp>
            <p:nvSpPr>
              <p:cNvPr id="134" name="矩形 133"/>
              <p:cNvSpPr/>
              <p:nvPr/>
            </p:nvSpPr>
            <p:spPr>
              <a:xfrm>
                <a:off x="468510" y="5820528"/>
                <a:ext cx="2029834" cy="51840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35" name="圖片 134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7842" y="5953729"/>
                <a:ext cx="252000" cy="252000"/>
              </a:xfrm>
              <a:prstGeom prst="rect">
                <a:avLst/>
              </a:prstGeom>
            </p:spPr>
          </p:pic>
          <p:sp>
            <p:nvSpPr>
              <p:cNvPr id="136" name="矩形 135"/>
              <p:cNvSpPr/>
              <p:nvPr/>
            </p:nvSpPr>
            <p:spPr>
              <a:xfrm>
                <a:off x="1000373" y="5925841"/>
                <a:ext cx="8694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L2 State</a:t>
                </a:r>
                <a:endPara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37" name="群組 136"/>
            <p:cNvGrpSpPr/>
            <p:nvPr/>
          </p:nvGrpSpPr>
          <p:grpSpPr>
            <a:xfrm>
              <a:off x="9582671" y="5805574"/>
              <a:ext cx="2029834" cy="518402"/>
              <a:chOff x="468510" y="5820528"/>
              <a:chExt cx="2029834" cy="518402"/>
            </a:xfrm>
          </p:grpSpPr>
          <p:sp>
            <p:nvSpPr>
              <p:cNvPr id="138" name="矩形 137"/>
              <p:cNvSpPr/>
              <p:nvPr/>
            </p:nvSpPr>
            <p:spPr>
              <a:xfrm>
                <a:off x="468510" y="5820528"/>
                <a:ext cx="2029834" cy="51840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39" name="圖片 138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7842" y="5953729"/>
                <a:ext cx="252000" cy="252000"/>
              </a:xfrm>
              <a:prstGeom prst="rect">
                <a:avLst/>
              </a:prstGeom>
            </p:spPr>
          </p:pic>
          <p:sp>
            <p:nvSpPr>
              <p:cNvPr id="140" name="矩形 139"/>
              <p:cNvSpPr/>
              <p:nvPr/>
            </p:nvSpPr>
            <p:spPr>
              <a:xfrm>
                <a:off x="1000373" y="5925841"/>
                <a:ext cx="8694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L1 State</a:t>
                </a:r>
                <a:endPara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cxnSp>
          <p:nvCxnSpPr>
            <p:cNvPr id="141" name="直線單箭頭接點 140"/>
            <p:cNvCxnSpPr>
              <a:stCxn id="107" idx="3"/>
              <a:endCxn id="126" idx="1"/>
            </p:cNvCxnSpPr>
            <p:nvPr/>
          </p:nvCxnSpPr>
          <p:spPr>
            <a:xfrm>
              <a:off x="2498344" y="6064775"/>
              <a:ext cx="248706" cy="0"/>
            </a:xfrm>
            <a:prstGeom prst="straightConnector1">
              <a:avLst/>
            </a:prstGeom>
            <a:ln w="12700">
              <a:solidFill>
                <a:srgbClr val="FE0000"/>
              </a:solidFill>
              <a:prstDash val="solid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單箭頭接點 143"/>
            <p:cNvCxnSpPr>
              <a:stCxn id="126" idx="3"/>
              <a:endCxn id="130" idx="1"/>
            </p:cNvCxnSpPr>
            <p:nvPr/>
          </p:nvCxnSpPr>
          <p:spPr>
            <a:xfrm>
              <a:off x="4776884" y="6064775"/>
              <a:ext cx="248706" cy="0"/>
            </a:xfrm>
            <a:prstGeom prst="straightConnector1">
              <a:avLst/>
            </a:prstGeom>
            <a:ln w="12700">
              <a:solidFill>
                <a:srgbClr val="FE0000"/>
              </a:solidFill>
              <a:prstDash val="solid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單箭頭接點 146"/>
            <p:cNvCxnSpPr>
              <a:stCxn id="130" idx="3"/>
              <a:endCxn id="134" idx="1"/>
            </p:cNvCxnSpPr>
            <p:nvPr/>
          </p:nvCxnSpPr>
          <p:spPr>
            <a:xfrm>
              <a:off x="7055424" y="6064775"/>
              <a:ext cx="248706" cy="0"/>
            </a:xfrm>
            <a:prstGeom prst="straightConnector1">
              <a:avLst/>
            </a:prstGeom>
            <a:ln w="12700">
              <a:solidFill>
                <a:srgbClr val="FE0000"/>
              </a:solidFill>
              <a:prstDash val="solid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單箭頭接點 149"/>
            <p:cNvCxnSpPr>
              <a:stCxn id="134" idx="3"/>
              <a:endCxn id="138" idx="1"/>
            </p:cNvCxnSpPr>
            <p:nvPr/>
          </p:nvCxnSpPr>
          <p:spPr>
            <a:xfrm>
              <a:off x="9333964" y="6064775"/>
              <a:ext cx="248707" cy="0"/>
            </a:xfrm>
            <a:prstGeom prst="straightConnector1">
              <a:avLst/>
            </a:prstGeom>
            <a:ln w="12700">
              <a:solidFill>
                <a:srgbClr val="FE0000"/>
              </a:solidFill>
              <a:prstDash val="solid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等腰三角形 155"/>
          <p:cNvSpPr/>
          <p:nvPr/>
        </p:nvSpPr>
        <p:spPr>
          <a:xfrm>
            <a:off x="7188615" y="4555170"/>
            <a:ext cx="319177" cy="1056738"/>
          </a:xfrm>
          <a:prstGeom prst="triangle">
            <a:avLst>
              <a:gd name="adj" fmla="val 47434"/>
            </a:avLst>
          </a:prstGeom>
          <a:solidFill>
            <a:schemeClr val="bg1"/>
          </a:solidFill>
          <a:ln>
            <a:solidFill>
              <a:srgbClr val="91D4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矩形 156"/>
          <p:cNvSpPr/>
          <p:nvPr/>
        </p:nvSpPr>
        <p:spPr>
          <a:xfrm>
            <a:off x="6759310" y="5533314"/>
            <a:ext cx="2029834" cy="9153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9997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DMC</a:t>
            </a:r>
            <a:r>
              <a:rPr lang="zh-TW" altLang="en-US" dirty="0"/>
              <a:t> 套件開發流程 </a:t>
            </a:r>
            <a:r>
              <a:rPr lang="en-US" altLang="zh-TW" dirty="0"/>
              <a:t>– Alarm Template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522382" y="1061049"/>
            <a:ext cx="93382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/>
            <a:r>
              <a:rPr lang="zh-TW" altLang="en-US" sz="1400" b="1" dirty="0" smtClean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 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L1 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報警狀態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level1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#method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>
            <a:off x="724619" y="1061049"/>
            <a:ext cx="0" cy="5270740"/>
          </a:xfrm>
          <a:prstGeom prst="straightConnector1">
            <a:avLst/>
          </a:prstGeom>
          <a:ln>
            <a:solidFill>
              <a:srgbClr val="91D4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14" idx="6"/>
            <a:endCxn id="3" idx="1"/>
          </p:cNvCxnSpPr>
          <p:nvPr/>
        </p:nvCxnSpPr>
        <p:spPr>
          <a:xfrm>
            <a:off x="806926" y="1214937"/>
            <a:ext cx="715456" cy="1"/>
          </a:xfrm>
          <a:prstGeom prst="straightConnector1">
            <a:avLst/>
          </a:prstGeom>
          <a:ln>
            <a:solidFill>
              <a:srgbClr val="91D44F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642312" y="1132630"/>
            <a:ext cx="164614" cy="164614"/>
          </a:xfrm>
          <a:prstGeom prst="ellipse">
            <a:avLst/>
          </a:prstGeom>
          <a:solidFill>
            <a:schemeClr val="bg1"/>
          </a:solidFill>
          <a:ln>
            <a:solidFill>
              <a:srgbClr val="91D4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1522382" y="1451133"/>
            <a:ext cx="96660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取得 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L3 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報警的狀態，如何設計報警狀態，將在後續頁面介紹</a:t>
            </a:r>
            <a:endParaRPr lang="zh-TW" altLang="en-US" sz="1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614707"/>
              </p:ext>
            </p:extLst>
          </p:nvPr>
        </p:nvGraphicFramePr>
        <p:xfrm>
          <a:off x="1522381" y="1824962"/>
          <a:ext cx="10033000" cy="146685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1408572436"/>
                    </a:ext>
                  </a:extLst>
                </a:gridCol>
                <a:gridCol w="9461500">
                  <a:extLst>
                    <a:ext uri="{9D8B030D-6E8A-4147-A177-3AD203B41FA5}">
                      <a16:colId xmlns:a16="http://schemas.microsoft.com/office/drawing/2014/main" val="77862354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AlarmState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'wistroni40-dmc'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1100" b="0" i="0" u="none" strike="noStrike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42658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388628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class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AlarmService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extends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  <a:endParaRPr lang="en-US" sz="1100" b="0" i="0" u="none" strike="noStrike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839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public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level1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 dirty="0" smtClean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entity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: </a:t>
                      </a:r>
                      <a:r>
                        <a:rPr lang="en-US" sz="1100" b="0" i="0" u="none" strike="noStrike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): </a:t>
                      </a:r>
                      <a:r>
                        <a:rPr lang="en-US" sz="1100" b="0" i="0" u="none" strike="noStrike" dirty="0" err="1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AlarmState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71157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D4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return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new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Level1State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();</a:t>
                      </a:r>
                      <a:endParaRPr lang="zh-TW" altLang="en-US" sz="1100" dirty="0" smtClean="0">
                        <a:latin typeface="微軟正黑體 Light" panose="020B0304030504040204" pitchFamily="34" charset="-120"/>
                        <a:ea typeface="微軟正黑體 Light" panose="020B0304030504040204" pitchFamily="34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D4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01471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1646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764690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8305799" y="2603035"/>
            <a:ext cx="3249581" cy="307777"/>
          </a:xfrm>
          <a:prstGeom prst="rect">
            <a:avLst/>
          </a:prstGeom>
          <a:solidFill>
            <a:schemeClr val="bg1"/>
          </a:solidFill>
          <a:ln>
            <a:solidFill>
              <a:srgbClr val="FE0000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400" dirty="0">
                <a:solidFill>
                  <a:srgbClr val="262626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如何設計報警狀態，將在後續頁面介紹</a:t>
            </a:r>
          </a:p>
        </p:txBody>
      </p:sp>
      <p:sp>
        <p:nvSpPr>
          <p:cNvPr id="13" name="矩形 12"/>
          <p:cNvSpPr/>
          <p:nvPr/>
        </p:nvSpPr>
        <p:spPr>
          <a:xfrm>
            <a:off x="4278163" y="2644542"/>
            <a:ext cx="90637" cy="224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>
            <a:stCxn id="12" idx="1"/>
            <a:endCxn id="13" idx="3"/>
          </p:cNvCxnSpPr>
          <p:nvPr/>
        </p:nvCxnSpPr>
        <p:spPr>
          <a:xfrm flipH="1" flipV="1">
            <a:off x="4368800" y="2756923"/>
            <a:ext cx="3936999" cy="1"/>
          </a:xfrm>
          <a:prstGeom prst="straightConnector1">
            <a:avLst/>
          </a:prstGeom>
          <a:ln>
            <a:solidFill>
              <a:srgbClr val="FE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522382" y="3493488"/>
            <a:ext cx="93382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/>
            <a:r>
              <a:rPr lang="zh-TW" altLang="en-US" sz="1400" b="1" dirty="0" smtClean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 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資料打包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(payload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#method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6" name="直線單箭頭接點 25"/>
          <p:cNvCxnSpPr>
            <a:stCxn id="27" idx="6"/>
            <a:endCxn id="25" idx="1"/>
          </p:cNvCxnSpPr>
          <p:nvPr/>
        </p:nvCxnSpPr>
        <p:spPr>
          <a:xfrm>
            <a:off x="806926" y="3647376"/>
            <a:ext cx="715456" cy="1"/>
          </a:xfrm>
          <a:prstGeom prst="straightConnector1">
            <a:avLst/>
          </a:prstGeom>
          <a:ln>
            <a:solidFill>
              <a:srgbClr val="91D44F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642312" y="3565069"/>
            <a:ext cx="164614" cy="164614"/>
          </a:xfrm>
          <a:prstGeom prst="ellipse">
            <a:avLst/>
          </a:prstGeom>
          <a:solidFill>
            <a:schemeClr val="bg1"/>
          </a:solidFill>
          <a:ln>
            <a:solidFill>
              <a:srgbClr val="91D4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1522382" y="3883572"/>
            <a:ext cx="96660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將報警紀錄轉為發送報警所需的資料格式</a:t>
            </a:r>
            <a:endParaRPr lang="zh-TW" altLang="en-US" sz="1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78163" y="5076981"/>
            <a:ext cx="90637" cy="224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598649"/>
              </p:ext>
            </p:extLst>
          </p:nvPr>
        </p:nvGraphicFramePr>
        <p:xfrm>
          <a:off x="1522381" y="4269991"/>
          <a:ext cx="10033000" cy="230505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875759144"/>
                    </a:ext>
                  </a:extLst>
                </a:gridCol>
                <a:gridCol w="9461500">
                  <a:extLst>
                    <a:ext uri="{9D8B030D-6E8A-4147-A177-3AD203B41FA5}">
                      <a16:colId xmlns:a16="http://schemas.microsoft.com/office/drawing/2014/main" val="259721529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11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100" b="0" i="0" u="none" strike="noStrike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1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AlarmEntity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1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AlarmModel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'wistroni40-dmc'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1100" b="0" i="0" u="none" strike="noStrike" dirty="0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39648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676491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class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 err="1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AlarmService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extends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 err="1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  <a:endParaRPr lang="en-US" sz="1100" b="0" i="0" u="none" strike="noStrike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16412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public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payload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: </a:t>
                      </a:r>
                      <a:r>
                        <a:rPr lang="en-US" sz="1100" b="0" i="0" u="none" strike="noStrike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&lt;</a:t>
                      </a:r>
                      <a:r>
                        <a:rPr lang="en-US" sz="1100" b="0" i="0" u="none" strike="noStrike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&gt;): </a:t>
                      </a:r>
                      <a:r>
                        <a:rPr lang="en-US" sz="1100" b="0" i="0" u="none" strike="noStrike" dirty="0" err="1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AlarmModel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2175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return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new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AlarmEntity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({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892008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  </a:t>
                      </a:r>
                      <a:r>
                        <a:rPr lang="en-US" sz="11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syncId</a:t>
                      </a:r>
                      <a:r>
                        <a:rPr lang="en-US" sz="1100" b="0" i="0" u="none" strike="noStrike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: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11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key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1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alertType</a:t>
                      </a:r>
                      <a:r>
                        <a:rPr lang="en-US" sz="1100" b="0" i="0" u="none" strike="noStrike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: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11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level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=== </a:t>
                      </a:r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null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? </a:t>
                      </a:r>
                      <a:r>
                        <a:rPr lang="en-US" sz="1100" b="0" i="0" u="none" strike="noStrike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: </a:t>
                      </a:r>
                      <a:r>
                        <a:rPr lang="en-US" sz="1100" b="0" i="0" u="none" strike="noStrike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0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122017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  </a:t>
                      </a:r>
                      <a:r>
                        <a:rPr lang="en-US" sz="1100" b="0" i="0" u="none" strike="noStrike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level: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11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level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1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eventTime</a:t>
                      </a:r>
                      <a:r>
                        <a:rPr lang="en-US" sz="1100" b="0" i="0" u="none" strike="noStrike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: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11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timestamp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1100" b="0" i="0" u="none" strike="noStrike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toString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(),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30372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  </a:t>
                      </a:r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...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13581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});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76067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80491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8770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0684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>
            <a:extLst>
              <a:ext uri="{FF2B5EF4-FFF2-40B4-BE49-F238E27FC236}">
                <a16:creationId xmlns:a16="http://schemas.microsoft.com/office/drawing/2014/main" id="{DC06FB58-0E6C-4299-9849-DFB60390D216}"/>
              </a:ext>
            </a:extLst>
          </p:cNvPr>
          <p:cNvSpPr/>
          <p:nvPr/>
        </p:nvSpPr>
        <p:spPr>
          <a:xfrm>
            <a:off x="0" y="2448112"/>
            <a:ext cx="12192000" cy="1952437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DMC</a:t>
            </a:r>
            <a:r>
              <a:rPr lang="zh-TW" altLang="en-US" dirty="0" smtClean="0"/>
              <a:t> 套件</a:t>
            </a:r>
            <a:r>
              <a:rPr lang="zh-TW" altLang="en-US" dirty="0"/>
              <a:t>開發</a:t>
            </a:r>
            <a:r>
              <a:rPr lang="zh-TW" altLang="en-US" dirty="0" smtClean="0"/>
              <a:t>流程 </a:t>
            </a:r>
            <a:r>
              <a:rPr lang="en-US" altLang="zh-TW" dirty="0" smtClean="0"/>
              <a:t>– Alarm State</a:t>
            </a:r>
            <a:endParaRPr lang="zh-TW" altLang="en-US" dirty="0"/>
          </a:p>
        </p:txBody>
      </p:sp>
      <p:grpSp>
        <p:nvGrpSpPr>
          <p:cNvPr id="3" name="群組 2"/>
          <p:cNvGrpSpPr/>
          <p:nvPr/>
        </p:nvGrpSpPr>
        <p:grpSpPr>
          <a:xfrm>
            <a:off x="436804" y="1321098"/>
            <a:ext cx="11165169" cy="664168"/>
            <a:chOff x="436804" y="1321098"/>
            <a:chExt cx="11165169" cy="664168"/>
          </a:xfrm>
        </p:grpSpPr>
        <p:pic>
          <p:nvPicPr>
            <p:cNvPr id="36" name="圖片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804" y="1392100"/>
              <a:ext cx="540000" cy="540000"/>
            </a:xfrm>
            <a:prstGeom prst="rect">
              <a:avLst/>
            </a:prstGeom>
          </p:spPr>
        </p:pic>
        <p:grpSp>
          <p:nvGrpSpPr>
            <p:cNvPr id="57" name="群組 56"/>
            <p:cNvGrpSpPr/>
            <p:nvPr/>
          </p:nvGrpSpPr>
          <p:grpSpPr>
            <a:xfrm>
              <a:off x="1124232" y="1321098"/>
              <a:ext cx="10477741" cy="664168"/>
              <a:chOff x="1124232" y="1009673"/>
              <a:chExt cx="10477741" cy="664168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1301814" y="1027510"/>
                <a:ext cx="1030015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Alarm State </a:t>
                </a:r>
                <a:r>
                  <a:rPr lang="zh-TW" altLang="en-US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是提供報警狀態更新的抽象類別，開發者僅需要</a:t>
                </a:r>
                <a:r>
                  <a:rPr lang="zh-TW" altLang="en-US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自訂</a:t>
                </a:r>
                <a:r>
                  <a:rPr lang="zh-TW" altLang="en-US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一個類別，繼承 </a:t>
                </a:r>
                <a:r>
                  <a:rPr lang="en-US" altLang="zh-TW" sz="1200" dirty="0" err="1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AlarmState</a:t>
                </a:r>
                <a:r>
                  <a:rPr lang="zh-TW" altLang="en-US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，並將特定的屬性及方法完成實作，即可啟用</a:t>
                </a:r>
                <a:r>
                  <a:rPr lang="zh-TW" altLang="en-US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讓報警</a:t>
                </a:r>
                <a:r>
                  <a:rPr lang="zh-TW" altLang="en-US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進行觸發、升級以及解除。</a:t>
                </a:r>
                <a:endPara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pic>
            <p:nvPicPr>
              <p:cNvPr id="54" name="圖片 9">
                <a:extLst>
                  <a:ext uri="{FF2B5EF4-FFF2-40B4-BE49-F238E27FC236}">
                    <a16:creationId xmlns:a16="http://schemas.microsoft.com/office/drawing/2014/main" id="{9D59B93E-E126-406F-B7DE-9CF4980884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-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4232" y="1009673"/>
                <a:ext cx="150812" cy="1508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5" name="圖片 54">
                <a:extLst>
                  <a:ext uri="{FF2B5EF4-FFF2-40B4-BE49-F238E27FC236}">
                    <a16:creationId xmlns:a16="http://schemas.microsoft.com/office/drawing/2014/main" id="{633E2425-8108-4EC1-A366-F0A5815B6015}"/>
                  </a:ext>
                </a:extLst>
              </p:cNvPr>
              <p:cNvPicPr/>
              <p:nvPr/>
            </p:nvPicPr>
            <p:blipFill>
              <a:blip r:embed="rId5" cstate="print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harpenSoften amount="-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48640" y="1350675"/>
                <a:ext cx="143510" cy="14351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93" name="群組 92"/>
          <p:cNvGrpSpPr/>
          <p:nvPr/>
        </p:nvGrpSpPr>
        <p:grpSpPr>
          <a:xfrm>
            <a:off x="377794" y="2782341"/>
            <a:ext cx="914400" cy="1283979"/>
            <a:chOff x="377794" y="2785595"/>
            <a:chExt cx="914400" cy="1283979"/>
          </a:xfrm>
        </p:grpSpPr>
        <p:pic>
          <p:nvPicPr>
            <p:cNvPr id="92" name="圖片 9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763" y="3349574"/>
              <a:ext cx="720000" cy="720000"/>
            </a:xfrm>
            <a:prstGeom prst="rect">
              <a:avLst/>
            </a:prstGeom>
          </p:spPr>
        </p:pic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17FFABBC-4A3D-4229-98C3-16E0D68D172F}"/>
                </a:ext>
              </a:extLst>
            </p:cNvPr>
            <p:cNvSpPr txBox="1"/>
            <p:nvPr/>
          </p:nvSpPr>
          <p:spPr>
            <a:xfrm>
              <a:off x="377794" y="2785595"/>
              <a:ext cx="9144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 smtClean="0">
                  <a:solidFill>
                    <a:srgbClr val="26262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自訂類別</a:t>
              </a:r>
              <a:endParaRPr lang="zh-TW" altLang="en-US" sz="1400" b="1" dirty="0">
                <a:solidFill>
                  <a:srgbClr val="26262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4448A74C-D18A-41EC-8801-A4D5FD44CBA6}"/>
              </a:ext>
            </a:extLst>
          </p:cNvPr>
          <p:cNvGrpSpPr/>
          <p:nvPr/>
        </p:nvGrpSpPr>
        <p:grpSpPr>
          <a:xfrm>
            <a:off x="7246162" y="2785595"/>
            <a:ext cx="914400" cy="1277470"/>
            <a:chOff x="5638800" y="2785595"/>
            <a:chExt cx="914400" cy="1277470"/>
          </a:xfrm>
        </p:grpSpPr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295417C9-3957-40B2-B9CE-2C47EB70D98B}"/>
                </a:ext>
              </a:extLst>
            </p:cNvPr>
            <p:cNvSpPr txBox="1"/>
            <p:nvPr/>
          </p:nvSpPr>
          <p:spPr>
            <a:xfrm>
              <a:off x="5638800" y="2785595"/>
              <a:ext cx="9144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 smtClean="0">
                  <a:solidFill>
                    <a:srgbClr val="26262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實作</a:t>
              </a:r>
              <a:endParaRPr lang="zh-TW" altLang="en-US" sz="1400" b="1" dirty="0">
                <a:solidFill>
                  <a:srgbClr val="26262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83" name="圖片 82">
              <a:extLst>
                <a:ext uri="{FF2B5EF4-FFF2-40B4-BE49-F238E27FC236}">
                  <a16:creationId xmlns:a16="http://schemas.microsoft.com/office/drawing/2014/main" id="{C8227E6B-5493-4790-8ECE-06770C567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6000" y="3343065"/>
              <a:ext cx="720000" cy="720000"/>
            </a:xfrm>
            <a:prstGeom prst="rect">
              <a:avLst/>
            </a:prstGeom>
          </p:spPr>
        </p:pic>
      </p:grp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E5DC85B6-B5AB-478C-A9E7-18919D79AC19}"/>
              </a:ext>
            </a:extLst>
          </p:cNvPr>
          <p:cNvGrpSpPr/>
          <p:nvPr/>
        </p:nvGrpSpPr>
        <p:grpSpPr>
          <a:xfrm>
            <a:off x="1551268" y="3237847"/>
            <a:ext cx="2094057" cy="372967"/>
            <a:chOff x="1551269" y="2954872"/>
            <a:chExt cx="2094057" cy="372967"/>
          </a:xfrm>
        </p:grpSpPr>
        <p:cxnSp>
          <p:nvCxnSpPr>
            <p:cNvPr id="88" name="直線單箭頭接點 87">
              <a:extLst>
                <a:ext uri="{FF2B5EF4-FFF2-40B4-BE49-F238E27FC236}">
                  <a16:creationId xmlns:a16="http://schemas.microsoft.com/office/drawing/2014/main" id="{F5008902-E34F-40F1-BD3A-2E755D5159BE}"/>
                </a:ext>
              </a:extLst>
            </p:cNvPr>
            <p:cNvCxnSpPr>
              <a:cxnSpLocks/>
            </p:cNvCxnSpPr>
            <p:nvPr/>
          </p:nvCxnSpPr>
          <p:spPr>
            <a:xfrm>
              <a:off x="1551269" y="3327839"/>
              <a:ext cx="2094057" cy="0"/>
            </a:xfrm>
            <a:prstGeom prst="straightConnector1">
              <a:avLst/>
            </a:prstGeom>
            <a:ln w="9525">
              <a:solidFill>
                <a:srgbClr val="91D44F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字方塊 88">
              <a:extLst>
                <a:ext uri="{FF2B5EF4-FFF2-40B4-BE49-F238E27FC236}">
                  <a16:creationId xmlns:a16="http://schemas.microsoft.com/office/drawing/2014/main" id="{2AA031C5-6770-45DE-B0A6-DAB02131FD61}"/>
                </a:ext>
              </a:extLst>
            </p:cNvPr>
            <p:cNvSpPr txBox="1"/>
            <p:nvPr/>
          </p:nvSpPr>
          <p:spPr>
            <a:xfrm>
              <a:off x="1760913" y="2954872"/>
              <a:ext cx="16747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2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繼承 </a:t>
              </a:r>
              <a:r>
                <a:rPr lang="en-US" altLang="zh-TW" sz="1200" dirty="0" err="1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AlarmState</a:t>
              </a:r>
              <a:endParaRPr lang="zh-TW" altLang="en-US" sz="1200" dirty="0"/>
            </a:p>
          </p:txBody>
        </p:sp>
      </p:grpSp>
      <p:grpSp>
        <p:nvGrpSpPr>
          <p:cNvPr id="95" name="群組 94"/>
          <p:cNvGrpSpPr/>
          <p:nvPr/>
        </p:nvGrpSpPr>
        <p:grpSpPr>
          <a:xfrm>
            <a:off x="3781173" y="2782341"/>
            <a:ext cx="914400" cy="1283979"/>
            <a:chOff x="3781173" y="2785594"/>
            <a:chExt cx="914400" cy="1283979"/>
          </a:xfrm>
        </p:grpSpPr>
        <p:pic>
          <p:nvPicPr>
            <p:cNvPr id="90" name="圖片 8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8373" y="3349573"/>
              <a:ext cx="720000" cy="720000"/>
            </a:xfrm>
            <a:prstGeom prst="rect">
              <a:avLst/>
            </a:prstGeom>
          </p:spPr>
        </p:pic>
        <p:sp>
          <p:nvSpPr>
            <p:cNvPr id="94" name="文字方塊 93">
              <a:extLst>
                <a:ext uri="{FF2B5EF4-FFF2-40B4-BE49-F238E27FC236}">
                  <a16:creationId xmlns:a16="http://schemas.microsoft.com/office/drawing/2014/main" id="{17FFABBC-4A3D-4229-98C3-16E0D68D172F}"/>
                </a:ext>
              </a:extLst>
            </p:cNvPr>
            <p:cNvSpPr txBox="1"/>
            <p:nvPr/>
          </p:nvSpPr>
          <p:spPr>
            <a:xfrm>
              <a:off x="3781173" y="2785594"/>
              <a:ext cx="9144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>
                  <a:solidFill>
                    <a:srgbClr val="26262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繼承範本</a:t>
              </a:r>
            </a:p>
          </p:txBody>
        </p:sp>
      </p:grpSp>
      <p:grpSp>
        <p:nvGrpSpPr>
          <p:cNvPr id="97" name="群組 96"/>
          <p:cNvGrpSpPr/>
          <p:nvPr/>
        </p:nvGrpSpPr>
        <p:grpSpPr>
          <a:xfrm>
            <a:off x="10680346" y="2790337"/>
            <a:ext cx="1133860" cy="1267987"/>
            <a:chOff x="10680346" y="2795078"/>
            <a:chExt cx="1133860" cy="1267987"/>
          </a:xfrm>
        </p:grpSpPr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4B2E913E-EF56-46FB-8392-CA48AB57E4AD}"/>
                </a:ext>
              </a:extLst>
            </p:cNvPr>
            <p:cNvSpPr txBox="1"/>
            <p:nvPr/>
          </p:nvSpPr>
          <p:spPr>
            <a:xfrm>
              <a:off x="10680346" y="2795078"/>
              <a:ext cx="113386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 smtClean="0">
                  <a:solidFill>
                    <a:srgbClr val="26262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報警更新</a:t>
              </a:r>
              <a:endParaRPr lang="zh-TW" altLang="en-US" sz="1400" b="1" dirty="0">
                <a:solidFill>
                  <a:srgbClr val="26262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96" name="圖片 9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87276" y="3343065"/>
              <a:ext cx="720000" cy="720000"/>
            </a:xfrm>
            <a:prstGeom prst="rect">
              <a:avLst/>
            </a:prstGeom>
          </p:spPr>
        </p:pic>
      </p:grpSp>
      <p:grpSp>
        <p:nvGrpSpPr>
          <p:cNvPr id="98" name="群組 97">
            <a:extLst>
              <a:ext uri="{FF2B5EF4-FFF2-40B4-BE49-F238E27FC236}">
                <a16:creationId xmlns:a16="http://schemas.microsoft.com/office/drawing/2014/main" id="{E5DC85B6-B5AB-478C-A9E7-18919D79AC19}"/>
              </a:ext>
            </a:extLst>
          </p:cNvPr>
          <p:cNvGrpSpPr/>
          <p:nvPr/>
        </p:nvGrpSpPr>
        <p:grpSpPr>
          <a:xfrm>
            <a:off x="4882399" y="3237847"/>
            <a:ext cx="2094057" cy="372967"/>
            <a:chOff x="1551269" y="2954872"/>
            <a:chExt cx="2094057" cy="372967"/>
          </a:xfrm>
        </p:grpSpPr>
        <p:cxnSp>
          <p:nvCxnSpPr>
            <p:cNvPr id="99" name="直線單箭頭接點 98">
              <a:extLst>
                <a:ext uri="{FF2B5EF4-FFF2-40B4-BE49-F238E27FC236}">
                  <a16:creationId xmlns:a16="http://schemas.microsoft.com/office/drawing/2014/main" id="{F5008902-E34F-40F1-BD3A-2E755D5159BE}"/>
                </a:ext>
              </a:extLst>
            </p:cNvPr>
            <p:cNvCxnSpPr>
              <a:cxnSpLocks/>
            </p:cNvCxnSpPr>
            <p:nvPr/>
          </p:nvCxnSpPr>
          <p:spPr>
            <a:xfrm>
              <a:off x="1551269" y="3327839"/>
              <a:ext cx="2094057" cy="0"/>
            </a:xfrm>
            <a:prstGeom prst="straightConnector1">
              <a:avLst/>
            </a:prstGeom>
            <a:ln w="9525">
              <a:solidFill>
                <a:srgbClr val="91D44F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2AA031C5-6770-45DE-B0A6-DAB02131FD61}"/>
                </a:ext>
              </a:extLst>
            </p:cNvPr>
            <p:cNvSpPr txBox="1"/>
            <p:nvPr/>
          </p:nvSpPr>
          <p:spPr>
            <a:xfrm>
              <a:off x="1760913" y="2954872"/>
              <a:ext cx="16747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2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實作屬性及方法</a:t>
              </a:r>
              <a:endParaRPr lang="zh-TW" altLang="en-US" sz="1200" dirty="0"/>
            </a:p>
          </p:txBody>
        </p:sp>
      </p:grpSp>
      <p:grpSp>
        <p:nvGrpSpPr>
          <p:cNvPr id="101" name="群組 100">
            <a:extLst>
              <a:ext uri="{FF2B5EF4-FFF2-40B4-BE49-F238E27FC236}">
                <a16:creationId xmlns:a16="http://schemas.microsoft.com/office/drawing/2014/main" id="{E5DC85B6-B5AB-478C-A9E7-18919D79AC19}"/>
              </a:ext>
            </a:extLst>
          </p:cNvPr>
          <p:cNvGrpSpPr/>
          <p:nvPr/>
        </p:nvGrpSpPr>
        <p:grpSpPr>
          <a:xfrm>
            <a:off x="8399618" y="3237847"/>
            <a:ext cx="2094057" cy="372967"/>
            <a:chOff x="1551269" y="2954872"/>
            <a:chExt cx="2094057" cy="372967"/>
          </a:xfrm>
        </p:grpSpPr>
        <p:cxnSp>
          <p:nvCxnSpPr>
            <p:cNvPr id="102" name="直線單箭頭接點 101">
              <a:extLst>
                <a:ext uri="{FF2B5EF4-FFF2-40B4-BE49-F238E27FC236}">
                  <a16:creationId xmlns:a16="http://schemas.microsoft.com/office/drawing/2014/main" id="{F5008902-E34F-40F1-BD3A-2E755D5159BE}"/>
                </a:ext>
              </a:extLst>
            </p:cNvPr>
            <p:cNvCxnSpPr>
              <a:cxnSpLocks/>
            </p:cNvCxnSpPr>
            <p:nvPr/>
          </p:nvCxnSpPr>
          <p:spPr>
            <a:xfrm>
              <a:off x="1551269" y="3327839"/>
              <a:ext cx="2094057" cy="0"/>
            </a:xfrm>
            <a:prstGeom prst="straightConnector1">
              <a:avLst/>
            </a:prstGeom>
            <a:ln w="9525">
              <a:solidFill>
                <a:srgbClr val="91D44F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2AA031C5-6770-45DE-B0A6-DAB02131FD61}"/>
                </a:ext>
              </a:extLst>
            </p:cNvPr>
            <p:cNvSpPr txBox="1"/>
            <p:nvPr/>
          </p:nvSpPr>
          <p:spPr>
            <a:xfrm>
              <a:off x="1760913" y="2954872"/>
              <a:ext cx="16747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200" dirty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報警更新</a:t>
              </a:r>
              <a:endParaRPr lang="zh-TW" altLang="en-US" sz="1200" dirty="0"/>
            </a:p>
          </p:txBody>
        </p:sp>
      </p:grpSp>
      <p:grpSp>
        <p:nvGrpSpPr>
          <p:cNvPr id="108" name="群組 107"/>
          <p:cNvGrpSpPr/>
          <p:nvPr/>
        </p:nvGrpSpPr>
        <p:grpSpPr>
          <a:xfrm>
            <a:off x="377794" y="4744310"/>
            <a:ext cx="5613430" cy="1200329"/>
            <a:chOff x="377794" y="4750587"/>
            <a:chExt cx="5613430" cy="1200329"/>
          </a:xfrm>
        </p:grpSpPr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04F4A6F2-199A-41B6-BA85-7068F4534310}"/>
                </a:ext>
              </a:extLst>
            </p:cNvPr>
            <p:cNvSpPr txBox="1"/>
            <p:nvPr/>
          </p:nvSpPr>
          <p:spPr>
            <a:xfrm>
              <a:off x="377794" y="4750587"/>
              <a:ext cx="1173475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7200" b="1" dirty="0" smtClean="0">
                  <a:solidFill>
                    <a:srgbClr val="91D44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優</a:t>
              </a:r>
              <a:endParaRPr lang="zh-TW" altLang="en-US" sz="7200" dirty="0">
                <a:solidFill>
                  <a:srgbClr val="91D44F"/>
                </a:solidFill>
              </a:endParaRP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6846B031-B174-47FB-AFCD-BEC1FE529B36}"/>
                </a:ext>
              </a:extLst>
            </p:cNvPr>
            <p:cNvSpPr txBox="1"/>
            <p:nvPr/>
          </p:nvSpPr>
          <p:spPr>
            <a:xfrm>
              <a:off x="1681813" y="4906046"/>
              <a:ext cx="4309411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200" dirty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開發者僅</a:t>
              </a:r>
              <a:r>
                <a:rPr lang="zh-TW" altLang="en-US" sz="12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需實作對應的屬性及方法，可專注在各報警等級下的邏輯實作，</a:t>
              </a:r>
              <a:r>
                <a:rPr lang="zh-TW" altLang="en-US" sz="1200" dirty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同時在排查問題</a:t>
              </a:r>
              <a:r>
                <a:rPr lang="zh-TW" altLang="en-US" sz="12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時，可直接找到對應的報警等級狀態，節省問題查找時間。</a:t>
              </a:r>
              <a:endParaRPr lang="en-US" altLang="zh-TW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</p:grpSp>
      <p:grpSp>
        <p:nvGrpSpPr>
          <p:cNvPr id="111" name="群組 110"/>
          <p:cNvGrpSpPr/>
          <p:nvPr/>
        </p:nvGrpSpPr>
        <p:grpSpPr>
          <a:xfrm>
            <a:off x="6265726" y="4744310"/>
            <a:ext cx="5615458" cy="1200329"/>
            <a:chOff x="6265726" y="4738032"/>
            <a:chExt cx="5615458" cy="1200329"/>
          </a:xfrm>
        </p:grpSpPr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428F23C3-623E-466C-893C-D6AB4A9824E1}"/>
                </a:ext>
              </a:extLst>
            </p:cNvPr>
            <p:cNvSpPr txBox="1"/>
            <p:nvPr/>
          </p:nvSpPr>
          <p:spPr>
            <a:xfrm>
              <a:off x="6265726" y="4738032"/>
              <a:ext cx="1173475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7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劣</a:t>
              </a:r>
              <a:endParaRPr lang="zh-TW" altLang="en-US" sz="7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F288A902-80FE-4D20-890A-5C024DE445A9}"/>
                </a:ext>
              </a:extLst>
            </p:cNvPr>
            <p:cNvSpPr txBox="1"/>
            <p:nvPr/>
          </p:nvSpPr>
          <p:spPr>
            <a:xfrm>
              <a:off x="7566057" y="4893491"/>
              <a:ext cx="4315127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2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因目前 </a:t>
              </a:r>
              <a:r>
                <a:rPr lang="en-US" altLang="zh-TW" sz="12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DMC </a:t>
              </a:r>
              <a:r>
                <a:rPr lang="zh-TW" altLang="en-US" sz="12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系統從未報警到 </a:t>
              </a:r>
              <a:r>
                <a:rPr lang="en-US" altLang="zh-TW" sz="12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L1 </a:t>
              </a:r>
              <a:r>
                <a:rPr lang="zh-TW" altLang="en-US" sz="12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報警，共有 </a:t>
              </a:r>
              <a:r>
                <a:rPr lang="en-US" altLang="zh-TW" sz="12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5</a:t>
              </a:r>
              <a:r>
                <a:rPr lang="zh-TW" altLang="en-US" sz="12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 </a:t>
              </a:r>
              <a:r>
                <a:rPr lang="zh-TW" altLang="en-US" sz="1200" dirty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種狀態，</a:t>
              </a:r>
              <a:r>
                <a:rPr lang="zh-TW" altLang="en-US" sz="12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因此在實作上會需要建立多個檔案，若有多個報警需要開發，須對目錄結構進行完整的規劃。</a:t>
              </a:r>
              <a:endParaRPr lang="en-US" altLang="zh-TW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5601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DMC</a:t>
            </a:r>
            <a:r>
              <a:rPr lang="zh-TW" altLang="en-US" dirty="0"/>
              <a:t> 套件開發流程 </a:t>
            </a:r>
            <a:r>
              <a:rPr lang="en-US" altLang="zh-TW" dirty="0"/>
              <a:t>– Alarm </a:t>
            </a:r>
            <a:r>
              <a:rPr lang="en-US" altLang="zh-TW" dirty="0" smtClean="0"/>
              <a:t>State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31509"/>
              </p:ext>
            </p:extLst>
          </p:nvPr>
        </p:nvGraphicFramePr>
        <p:xfrm>
          <a:off x="4286250" y="1132641"/>
          <a:ext cx="7572375" cy="5199147"/>
        </p:xfrm>
        <a:graphic>
          <a:graphicData uri="http://schemas.openxmlformats.org/drawingml/2006/table">
            <a:tbl>
              <a:tblPr/>
              <a:tblGrid>
                <a:gridCol w="431338">
                  <a:extLst>
                    <a:ext uri="{9D8B030D-6E8A-4147-A177-3AD203B41FA5}">
                      <a16:colId xmlns:a16="http://schemas.microsoft.com/office/drawing/2014/main" val="2180957231"/>
                    </a:ext>
                  </a:extLst>
                </a:gridCol>
                <a:gridCol w="7141037">
                  <a:extLst>
                    <a:ext uri="{9D8B030D-6E8A-4147-A177-3AD203B41FA5}">
                      <a16:colId xmlns:a16="http://schemas.microsoft.com/office/drawing/2014/main" val="2613095123"/>
                    </a:ext>
                  </a:extLst>
                </a:gridCol>
              </a:tblGrid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800" b="0" i="0" u="none" strike="noStrike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8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AlarmLevel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8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AlarmState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8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8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'../../../lib'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800" b="0" i="0" u="none" strike="noStrike" dirty="0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282803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8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Enviroment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8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8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'../models'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800" b="0" i="0" u="none" strike="noStrike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1107162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800" b="0" i="0" u="none" strike="noStrike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Level3State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8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8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'./level3.state'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800" b="0" i="0" u="none" strike="noStrike" dirty="0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6128916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8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NoneState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8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8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'./none.state'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800" b="0" i="0" u="none" strike="noStrike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2579302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521688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export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class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8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Level4State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extends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8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AlarmState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  <a:endParaRPr lang="en-US" sz="800" b="0" i="0" u="none" strike="noStrike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703000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private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8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_threshold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= </a:t>
                      </a:r>
                      <a:r>
                        <a:rPr lang="en-US" sz="800" b="0" i="0" u="none" strike="noStrike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32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258549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private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8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_released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= </a:t>
                      </a:r>
                      <a:r>
                        <a:rPr lang="en-US" sz="800" b="0" i="0" u="none" strike="noStrike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28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8484524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public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8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level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: </a:t>
                      </a:r>
                      <a:r>
                        <a:rPr lang="en-US" sz="8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AlarmLevel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= </a:t>
                      </a:r>
                      <a:r>
                        <a:rPr lang="en-US" sz="8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'L4'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780322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768482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constructor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() {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9595898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super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'L4.STATE'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);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5402402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13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altLang="zh-TW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9919559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057602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15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fr-FR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public</a:t>
                      </a: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fr-FR" sz="800" b="0" i="0" u="none" strike="noStrike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change</a:t>
                      </a: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fr-FR" sz="800" b="0" i="0" u="none" strike="noStrike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</a:t>
                      </a: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: </a:t>
                      </a:r>
                      <a:r>
                        <a:rPr lang="fr-FR" sz="800" b="0" i="0" u="none" strike="noStrike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</a:t>
                      </a: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&lt;</a:t>
                      </a:r>
                      <a:r>
                        <a:rPr lang="fr-FR" sz="800" b="0" i="0" u="none" strike="noStrike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Enviroment</a:t>
                      </a: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&gt;): </a:t>
                      </a:r>
                      <a:r>
                        <a:rPr lang="fr-FR" sz="800" b="0" i="0" u="none" strike="noStrike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void</a:t>
                      </a: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| </a:t>
                      </a:r>
                      <a:r>
                        <a:rPr lang="fr-FR" sz="800" b="0" i="0" u="none" strike="noStrike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Promise</a:t>
                      </a: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&lt;</a:t>
                      </a:r>
                      <a:r>
                        <a:rPr lang="fr-FR" sz="800" b="0" i="0" u="none" strike="noStrike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void</a:t>
                      </a: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&gt; {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1331529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const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800" b="0" i="0" u="none" strike="noStrike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temperature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= </a:t>
                      </a:r>
                      <a:r>
                        <a:rPr lang="en-US" sz="8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8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data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8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temperature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8751111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17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8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if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(</a:t>
                      </a:r>
                      <a:r>
                        <a:rPr lang="en-US" sz="800" b="0" i="0" u="none" strike="noStrike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temperature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&gt; </a:t>
                      </a:r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this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8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_threshold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 {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424542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18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  </a:t>
                      </a:r>
                      <a:r>
                        <a:rPr lang="en-US" altLang="zh-TW" sz="8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// </a:t>
                      </a:r>
                      <a:r>
                        <a:rPr lang="zh-TW" altLang="en-US" sz="8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溫度大於 </a:t>
                      </a:r>
                      <a:r>
                        <a:rPr lang="en-US" altLang="zh-TW" sz="8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32 </a:t>
                      </a:r>
                      <a:r>
                        <a:rPr lang="zh-TW" altLang="en-US" sz="8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度，報警解除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290885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19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  </a:t>
                      </a:r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this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8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logger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8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info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`</a:t>
                      </a:r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${</a:t>
                      </a:r>
                      <a:r>
                        <a:rPr lang="en-US" sz="8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8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key</a:t>
                      </a:r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  <a:r>
                        <a:rPr lang="en-US" sz="8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${</a:t>
                      </a:r>
                      <a:r>
                        <a:rPr lang="en-US" sz="800" b="0" i="0" u="none" strike="noStrike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temperature</a:t>
                      </a:r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  <a:r>
                        <a:rPr lang="en-US" sz="8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over </a:t>
                      </a:r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${this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8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_threshold</a:t>
                      </a:r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  <a:r>
                        <a:rPr lang="en-US" sz="8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update to L3`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);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2015447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  </a:t>
                      </a:r>
                      <a:r>
                        <a:rPr lang="en-US" sz="8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8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updateLevel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new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8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Level3State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());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7438565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21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} </a:t>
                      </a:r>
                      <a:r>
                        <a:rPr lang="en-US" sz="8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else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8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if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(</a:t>
                      </a:r>
                      <a:r>
                        <a:rPr lang="en-US" sz="800" b="0" i="0" u="none" strike="noStrike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temperature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&lt;= </a:t>
                      </a:r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this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8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_released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 {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0561411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22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  </a:t>
                      </a:r>
                      <a:r>
                        <a:rPr lang="en-US" altLang="zh-TW" sz="8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// </a:t>
                      </a:r>
                      <a:r>
                        <a:rPr lang="zh-TW" altLang="en-US" sz="8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溫度低於 </a:t>
                      </a:r>
                      <a:r>
                        <a:rPr lang="en-US" altLang="zh-TW" sz="8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28 </a:t>
                      </a:r>
                      <a:r>
                        <a:rPr lang="zh-TW" altLang="en-US" sz="8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度，報警解除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180696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23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  </a:t>
                      </a:r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this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8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logger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8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info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`</a:t>
                      </a:r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${</a:t>
                      </a:r>
                      <a:r>
                        <a:rPr lang="en-US" sz="8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8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key</a:t>
                      </a:r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  <a:r>
                        <a:rPr lang="en-US" sz="8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${</a:t>
                      </a:r>
                      <a:r>
                        <a:rPr lang="en-US" sz="800" b="0" i="0" u="none" strike="noStrike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temperature</a:t>
                      </a:r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  <a:r>
                        <a:rPr lang="en-US" sz="8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less than </a:t>
                      </a:r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${this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8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_released</a:t>
                      </a:r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  <a:r>
                        <a:rPr lang="en-US" sz="8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released`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622731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24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  </a:t>
                      </a:r>
                      <a:r>
                        <a:rPr lang="en-US" sz="8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8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updateLevel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new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8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NoneState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());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1185629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25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altLang="zh-TW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9827115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26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altLang="zh-TW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865535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27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6599740"/>
                  </a:ext>
                </a:extLst>
              </a:tr>
            </a:tbl>
          </a:graphicData>
        </a:graphic>
      </p:graphicFrame>
      <p:cxnSp>
        <p:nvCxnSpPr>
          <p:cNvPr id="21" name="直線單箭頭接點 20"/>
          <p:cNvCxnSpPr/>
          <p:nvPr/>
        </p:nvCxnSpPr>
        <p:spPr>
          <a:xfrm>
            <a:off x="724619" y="1061049"/>
            <a:ext cx="0" cy="5270740"/>
          </a:xfrm>
          <a:prstGeom prst="straightConnector1">
            <a:avLst/>
          </a:prstGeom>
          <a:ln>
            <a:solidFill>
              <a:srgbClr val="91D4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群組 10"/>
          <p:cNvGrpSpPr/>
          <p:nvPr/>
        </p:nvGrpSpPr>
        <p:grpSpPr>
          <a:xfrm>
            <a:off x="642312" y="1337274"/>
            <a:ext cx="3091489" cy="307777"/>
            <a:chOff x="642312" y="1061049"/>
            <a:chExt cx="3091489" cy="307777"/>
          </a:xfrm>
        </p:grpSpPr>
        <p:sp>
          <p:nvSpPr>
            <p:cNvPr id="19" name="矩形 18"/>
            <p:cNvSpPr/>
            <p:nvPr/>
          </p:nvSpPr>
          <p:spPr>
            <a:xfrm>
              <a:off x="1522383" y="1061049"/>
              <a:ext cx="221141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2000"/>
              <a:r>
                <a:rPr lang="zh-TW" altLang="en-US" sz="1400" b="1" dirty="0" smtClean="0">
                  <a:solidFill>
                    <a:srgbClr val="006E9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繼承 </a:t>
              </a:r>
              <a:r>
                <a:rPr lang="en-US" altLang="zh-TW" sz="1400" b="1" dirty="0" err="1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AlarmState</a:t>
              </a:r>
              <a:endPara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2" name="直線單箭頭接點 21"/>
            <p:cNvCxnSpPr>
              <a:stCxn id="23" idx="6"/>
              <a:endCxn id="19" idx="1"/>
            </p:cNvCxnSpPr>
            <p:nvPr/>
          </p:nvCxnSpPr>
          <p:spPr>
            <a:xfrm>
              <a:off x="806926" y="1214937"/>
              <a:ext cx="715457" cy="1"/>
            </a:xfrm>
            <a:prstGeom prst="straightConnector1">
              <a:avLst/>
            </a:prstGeom>
            <a:ln>
              <a:solidFill>
                <a:srgbClr val="91D44F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橢圓 22"/>
            <p:cNvSpPr/>
            <p:nvPr/>
          </p:nvSpPr>
          <p:spPr>
            <a:xfrm>
              <a:off x="642312" y="1132630"/>
              <a:ext cx="164614" cy="16461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91D4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642312" y="2258444"/>
            <a:ext cx="3091489" cy="307777"/>
            <a:chOff x="642312" y="1061049"/>
            <a:chExt cx="3091489" cy="307777"/>
          </a:xfrm>
        </p:grpSpPr>
        <p:sp>
          <p:nvSpPr>
            <p:cNvPr id="30" name="矩形 29"/>
            <p:cNvSpPr/>
            <p:nvPr/>
          </p:nvSpPr>
          <p:spPr>
            <a:xfrm>
              <a:off x="1522383" y="1061049"/>
              <a:ext cx="221141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2000"/>
              <a:r>
                <a:rPr lang="zh-TW" altLang="en-US" sz="1400" b="1" dirty="0" smtClean="0">
                  <a:solidFill>
                    <a:srgbClr val="006E9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實作 </a:t>
              </a:r>
              <a:r>
                <a:rPr lang="en-US" altLang="zh-TW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level</a:t>
              </a:r>
              <a:endPara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32" name="直線單箭頭接點 31"/>
            <p:cNvCxnSpPr>
              <a:stCxn id="33" idx="6"/>
              <a:endCxn id="30" idx="1"/>
            </p:cNvCxnSpPr>
            <p:nvPr/>
          </p:nvCxnSpPr>
          <p:spPr>
            <a:xfrm>
              <a:off x="806926" y="1214937"/>
              <a:ext cx="715457" cy="1"/>
            </a:xfrm>
            <a:prstGeom prst="straightConnector1">
              <a:avLst/>
            </a:prstGeom>
            <a:ln>
              <a:solidFill>
                <a:srgbClr val="91D44F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橢圓 32"/>
            <p:cNvSpPr/>
            <p:nvPr/>
          </p:nvSpPr>
          <p:spPr>
            <a:xfrm>
              <a:off x="642312" y="1132630"/>
              <a:ext cx="164614" cy="16461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91D4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4" name="矩形 33"/>
          <p:cNvSpPr/>
          <p:nvPr/>
        </p:nvSpPr>
        <p:spPr>
          <a:xfrm>
            <a:off x="1522382" y="2648528"/>
            <a:ext cx="17256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定義當前的報警等級</a:t>
            </a:r>
            <a:endParaRPr lang="zh-TW" altLang="en-US" sz="1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522382" y="1715901"/>
            <a:ext cx="21256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繼承抽象類別 </a:t>
            </a:r>
            <a:r>
              <a:rPr lang="en-US" altLang="zh-TW" sz="12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AlarmState</a:t>
            </a:r>
            <a:endParaRPr lang="zh-TW" altLang="en-US" sz="1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grpSp>
        <p:nvGrpSpPr>
          <p:cNvPr id="36" name="群組 35"/>
          <p:cNvGrpSpPr/>
          <p:nvPr/>
        </p:nvGrpSpPr>
        <p:grpSpPr>
          <a:xfrm>
            <a:off x="642312" y="3161722"/>
            <a:ext cx="3091489" cy="307777"/>
            <a:chOff x="642312" y="1061049"/>
            <a:chExt cx="3091489" cy="307777"/>
          </a:xfrm>
        </p:grpSpPr>
        <p:sp>
          <p:nvSpPr>
            <p:cNvPr id="37" name="矩形 36"/>
            <p:cNvSpPr/>
            <p:nvPr/>
          </p:nvSpPr>
          <p:spPr>
            <a:xfrm>
              <a:off x="1522383" y="1061049"/>
              <a:ext cx="221141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2000"/>
              <a:r>
                <a:rPr lang="zh-TW" altLang="en-US" sz="1400" b="1" dirty="0" smtClean="0">
                  <a:solidFill>
                    <a:srgbClr val="006E9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實作 </a:t>
              </a:r>
              <a:r>
                <a:rPr lang="en-US" altLang="zh-TW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change</a:t>
              </a:r>
              <a:endPara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38" name="直線單箭頭接點 37"/>
            <p:cNvCxnSpPr>
              <a:stCxn id="39" idx="6"/>
              <a:endCxn id="37" idx="1"/>
            </p:cNvCxnSpPr>
            <p:nvPr/>
          </p:nvCxnSpPr>
          <p:spPr>
            <a:xfrm>
              <a:off x="806926" y="1214937"/>
              <a:ext cx="715457" cy="1"/>
            </a:xfrm>
            <a:prstGeom prst="straightConnector1">
              <a:avLst/>
            </a:prstGeom>
            <a:ln>
              <a:solidFill>
                <a:srgbClr val="91D44F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橢圓 38"/>
            <p:cNvSpPr/>
            <p:nvPr/>
          </p:nvSpPr>
          <p:spPr>
            <a:xfrm>
              <a:off x="642312" y="1132630"/>
              <a:ext cx="164614" cy="16461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91D4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0" name="矩形 39"/>
          <p:cNvSpPr/>
          <p:nvPr/>
        </p:nvSpPr>
        <p:spPr>
          <a:xfrm>
            <a:off x="1522382" y="3551806"/>
            <a:ext cx="22114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實作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報警更新邏輯，可在該方法根據條件定義要更新至何種等級的報警狀態，參數 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alarm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夾帶以下資訊</a:t>
            </a:r>
            <a:endParaRPr lang="zh-TW" altLang="en-US" sz="1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522382" y="4752135"/>
            <a:ext cx="26781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91D44F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TW" sz="12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alarm.level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: 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當前報警等級</a:t>
            </a: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171450" indent="-171450">
              <a:lnSpc>
                <a:spcPct val="150000"/>
              </a:lnSpc>
              <a:buClr>
                <a:srgbClr val="91D44F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TW" sz="1200" dirty="0" err="1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a</a:t>
            </a:r>
            <a:r>
              <a:rPr lang="en-US" altLang="zh-TW" sz="12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larm.timestamp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: 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報警發生時間</a:t>
            </a: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171450" indent="-171450">
              <a:lnSpc>
                <a:spcPct val="150000"/>
              </a:lnSpc>
              <a:buClr>
                <a:srgbClr val="91D44F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TW" sz="12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alarm.data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: 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報警夾帶的資料</a:t>
            </a: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171450" indent="-171450">
              <a:lnSpc>
                <a:spcPct val="150000"/>
              </a:lnSpc>
              <a:buClr>
                <a:srgbClr val="91D44F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TW" sz="12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alarm.key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: 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報警 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Sync ID</a:t>
            </a:r>
            <a:endParaRPr lang="zh-TW" altLang="en-US" sz="1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86063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DMC</a:t>
            </a:r>
            <a:r>
              <a:rPr lang="zh-TW" altLang="en-US" dirty="0" smtClean="0"/>
              <a:t> 套件</a:t>
            </a:r>
            <a:r>
              <a:rPr lang="zh-TW" altLang="en-US" dirty="0"/>
              <a:t>開發</a:t>
            </a:r>
            <a:r>
              <a:rPr lang="zh-TW" altLang="en-US" dirty="0" smtClean="0"/>
              <a:t>流程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啟動報警服務</a:t>
            </a:r>
            <a:endParaRPr lang="zh-TW" altLang="en-US" dirty="0"/>
          </a:p>
        </p:txBody>
      </p:sp>
      <p:sp>
        <p:nvSpPr>
          <p:cNvPr id="5" name="＞形箭號 4"/>
          <p:cNvSpPr/>
          <p:nvPr/>
        </p:nvSpPr>
        <p:spPr>
          <a:xfrm rot="5400000">
            <a:off x="-1780974" y="3433966"/>
            <a:ext cx="5137575" cy="269555"/>
          </a:xfrm>
          <a:prstGeom prst="chevron">
            <a:avLst/>
          </a:prstGeom>
          <a:gradFill flip="none" rotWithShape="1">
            <a:gsLst>
              <a:gs pos="0">
                <a:srgbClr val="006E94"/>
              </a:gs>
              <a:gs pos="100000">
                <a:srgbClr val="91D44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15374" y="3270215"/>
            <a:ext cx="37335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 algn="ctr"/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</a:t>
            </a:r>
            <a:endParaRPr lang="en-US" altLang="zh-TW" sz="1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2000" algn="ctr"/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</a:t>
            </a:r>
            <a:endParaRPr lang="en-US" altLang="zh-TW" sz="1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2000" algn="ctr"/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8536" y="1233971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低</a:t>
            </a:r>
            <a:endParaRPr lang="zh-TW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618536" y="5691915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高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grpSp>
        <p:nvGrpSpPr>
          <p:cNvPr id="59" name="群組 58"/>
          <p:cNvGrpSpPr/>
          <p:nvPr/>
        </p:nvGrpSpPr>
        <p:grpSpPr>
          <a:xfrm rot="16200000">
            <a:off x="1038959" y="1439572"/>
            <a:ext cx="148972" cy="759376"/>
            <a:chOff x="6048290" y="1854428"/>
            <a:chExt cx="148972" cy="759376"/>
          </a:xfrm>
        </p:grpSpPr>
        <p:sp>
          <p:nvSpPr>
            <p:cNvPr id="60" name="橢圓 59"/>
            <p:cNvSpPr/>
            <p:nvPr/>
          </p:nvSpPr>
          <p:spPr>
            <a:xfrm>
              <a:off x="6048290" y="1854428"/>
              <a:ext cx="148972" cy="1489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1" name="直線接點 60"/>
            <p:cNvCxnSpPr/>
            <p:nvPr/>
          </p:nvCxnSpPr>
          <p:spPr>
            <a:xfrm>
              <a:off x="6122776" y="2003400"/>
              <a:ext cx="0" cy="610404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2" name="圖片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127" y="1459259"/>
            <a:ext cx="720000" cy="720000"/>
          </a:xfrm>
          <a:prstGeom prst="rect">
            <a:avLst/>
          </a:prstGeom>
        </p:spPr>
      </p:pic>
      <p:grpSp>
        <p:nvGrpSpPr>
          <p:cNvPr id="3" name="群組 2"/>
          <p:cNvGrpSpPr/>
          <p:nvPr/>
        </p:nvGrpSpPr>
        <p:grpSpPr>
          <a:xfrm>
            <a:off x="2681464" y="1357081"/>
            <a:ext cx="2477764" cy="954108"/>
            <a:chOff x="2681464" y="1357081"/>
            <a:chExt cx="2477764" cy="954108"/>
          </a:xfrm>
        </p:grpSpPr>
        <p:sp>
          <p:nvSpPr>
            <p:cNvPr id="66" name="矩形 65"/>
            <p:cNvSpPr/>
            <p:nvPr/>
          </p:nvSpPr>
          <p:spPr>
            <a:xfrm>
              <a:off x="2681464" y="1357081"/>
              <a:ext cx="173358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報警</a:t>
              </a:r>
              <a:r>
                <a:rPr lang="zh-TW" altLang="en-US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狀態紀錄實</a:t>
              </a: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作</a:t>
              </a:r>
              <a:endPara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2681464" y="1664858"/>
              <a:ext cx="247776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分別將非報警狀態、</a:t>
              </a:r>
              <a:r>
                <a: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L4 ~ L1 </a:t>
              </a:r>
              <a:r>
                <a:rPr lang="zh-TW" altLang="en-US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報警狀態紀錄完成</a:t>
              </a:r>
              <a:endParaRPr lang="zh-TW" altLang="en-US" sz="1200" dirty="0"/>
            </a:p>
          </p:txBody>
        </p:sp>
      </p:grp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490202"/>
              </p:ext>
            </p:extLst>
          </p:nvPr>
        </p:nvGraphicFramePr>
        <p:xfrm>
          <a:off x="5678885" y="1819259"/>
          <a:ext cx="6038159" cy="1257300"/>
        </p:xfrm>
        <a:graphic>
          <a:graphicData uri="http://schemas.openxmlformats.org/drawingml/2006/table">
            <a:tbl>
              <a:tblPr/>
              <a:tblGrid>
                <a:gridCol w="445078">
                  <a:extLst>
                    <a:ext uri="{9D8B030D-6E8A-4147-A177-3AD203B41FA5}">
                      <a16:colId xmlns:a16="http://schemas.microsoft.com/office/drawing/2014/main" val="2216700354"/>
                    </a:ext>
                  </a:extLst>
                </a:gridCol>
                <a:gridCol w="5593081">
                  <a:extLst>
                    <a:ext uri="{9D8B030D-6E8A-4147-A177-3AD203B41FA5}">
                      <a16:colId xmlns:a16="http://schemas.microsoft.com/office/drawing/2014/main" val="425743601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1100" b="0" i="0" u="none" strike="noStrike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Log4js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'../../lib'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1100" b="0" i="0" u="none" strike="noStrike" dirty="0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31200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AlarmService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'./alarm.service'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1100" b="0" i="0" u="none" strike="noStrike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872424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663931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logger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= </a:t>
                      </a:r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new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Log4js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'EXAMPLE'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);</a:t>
                      </a:r>
                      <a:endParaRPr lang="en-US" sz="1100" b="0" i="0" u="none" strike="noStrike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62016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alarmService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=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new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AlarmService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'example'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);</a:t>
                      </a:r>
                      <a:endParaRPr lang="en-US" sz="1100" b="0" i="0" u="none" strike="noStrike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32036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alarmService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1100" b="0" i="0" u="none" strike="noStrike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execute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().</a:t>
                      </a:r>
                      <a:r>
                        <a:rPr lang="en-US" sz="1100" b="0" i="0" u="none" strike="noStrike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subscribe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res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=&gt;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 err="1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logger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1100" b="0" i="0" u="none" strike="noStrike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trace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res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));</a:t>
                      </a:r>
                      <a:endParaRPr lang="en-US" sz="1100" b="0" i="0" u="none" strike="noStrike" dirty="0">
                        <a:solidFill>
                          <a:srgbClr val="0070C1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634101"/>
                  </a:ext>
                </a:extLst>
              </a:tr>
            </a:tbl>
          </a:graphicData>
        </a:graphic>
      </p:graphicFrame>
      <p:pic>
        <p:nvPicPr>
          <p:cNvPr id="36" name="圖片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127" y="3296875"/>
            <a:ext cx="720000" cy="720000"/>
          </a:xfrm>
          <a:prstGeom prst="rect">
            <a:avLst/>
          </a:prstGeom>
        </p:spPr>
      </p:pic>
      <p:grpSp>
        <p:nvGrpSpPr>
          <p:cNvPr id="27" name="群組 26"/>
          <p:cNvGrpSpPr/>
          <p:nvPr/>
        </p:nvGrpSpPr>
        <p:grpSpPr>
          <a:xfrm rot="16200000">
            <a:off x="1038959" y="3263541"/>
            <a:ext cx="148972" cy="759376"/>
            <a:chOff x="6048290" y="1854428"/>
            <a:chExt cx="148972" cy="759376"/>
          </a:xfrm>
        </p:grpSpPr>
        <p:sp>
          <p:nvSpPr>
            <p:cNvPr id="28" name="橢圓 27"/>
            <p:cNvSpPr/>
            <p:nvPr/>
          </p:nvSpPr>
          <p:spPr>
            <a:xfrm>
              <a:off x="6048290" y="1854428"/>
              <a:ext cx="148972" cy="1489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9" name="直線接點 28"/>
            <p:cNvCxnSpPr/>
            <p:nvPr/>
          </p:nvCxnSpPr>
          <p:spPr>
            <a:xfrm>
              <a:off x="6122776" y="2003400"/>
              <a:ext cx="0" cy="610404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群組 29"/>
          <p:cNvGrpSpPr/>
          <p:nvPr/>
        </p:nvGrpSpPr>
        <p:grpSpPr>
          <a:xfrm>
            <a:off x="2681464" y="3179821"/>
            <a:ext cx="2477764" cy="954108"/>
            <a:chOff x="2681464" y="1357081"/>
            <a:chExt cx="2477764" cy="954108"/>
          </a:xfrm>
        </p:grpSpPr>
        <p:sp>
          <p:nvSpPr>
            <p:cNvPr id="31" name="矩形 30"/>
            <p:cNvSpPr/>
            <p:nvPr/>
          </p:nvSpPr>
          <p:spPr>
            <a:xfrm>
              <a:off x="2681464" y="1357081"/>
              <a:ext cx="173358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報警範本實作</a:t>
              </a:r>
              <a:endPara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681464" y="1664858"/>
              <a:ext cx="247776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根據上述步驟，依序將範本所需實作的屬性及方法完成</a:t>
              </a:r>
              <a:endParaRPr lang="zh-TW" altLang="en-US" sz="1200" dirty="0"/>
            </a:p>
          </p:txBody>
        </p:sp>
      </p:grpSp>
      <p:pic>
        <p:nvPicPr>
          <p:cNvPr id="73" name="圖片 7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127" y="5104739"/>
            <a:ext cx="720000" cy="720000"/>
          </a:xfrm>
          <a:prstGeom prst="rect">
            <a:avLst/>
          </a:prstGeom>
        </p:spPr>
      </p:pic>
      <p:grpSp>
        <p:nvGrpSpPr>
          <p:cNvPr id="33" name="群組 32"/>
          <p:cNvGrpSpPr/>
          <p:nvPr/>
        </p:nvGrpSpPr>
        <p:grpSpPr>
          <a:xfrm rot="16200000">
            <a:off x="1038959" y="5087510"/>
            <a:ext cx="148972" cy="759376"/>
            <a:chOff x="6048290" y="1854428"/>
            <a:chExt cx="148972" cy="759376"/>
          </a:xfrm>
        </p:grpSpPr>
        <p:sp>
          <p:nvSpPr>
            <p:cNvPr id="34" name="橢圓 33"/>
            <p:cNvSpPr/>
            <p:nvPr/>
          </p:nvSpPr>
          <p:spPr>
            <a:xfrm>
              <a:off x="6048290" y="1854428"/>
              <a:ext cx="148972" cy="1489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5" name="直線接點 34"/>
            <p:cNvCxnSpPr/>
            <p:nvPr/>
          </p:nvCxnSpPr>
          <p:spPr>
            <a:xfrm>
              <a:off x="6122776" y="2003400"/>
              <a:ext cx="0" cy="610404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群組 36"/>
          <p:cNvGrpSpPr/>
          <p:nvPr/>
        </p:nvGrpSpPr>
        <p:grpSpPr>
          <a:xfrm>
            <a:off x="2681463" y="5002561"/>
            <a:ext cx="2477765" cy="954108"/>
            <a:chOff x="2681463" y="1357081"/>
            <a:chExt cx="2477765" cy="954108"/>
          </a:xfrm>
        </p:grpSpPr>
        <p:sp>
          <p:nvSpPr>
            <p:cNvPr id="38" name="矩形 37"/>
            <p:cNvSpPr/>
            <p:nvPr/>
          </p:nvSpPr>
          <p:spPr>
            <a:xfrm>
              <a:off x="2681464" y="1357081"/>
              <a:ext cx="173358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執行報警服務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2681463" y="1664858"/>
              <a:ext cx="247776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完成報警狀態及範本後，即可實例報警服務，並</a:t>
              </a:r>
              <a:r>
                <a:rPr lang="zh-TW" altLang="en-US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執行。如右</a:t>
              </a:r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上</a:t>
              </a:r>
              <a:r>
                <a:rPr lang="zh-TW" altLang="en-US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所示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5930885" y="1354301"/>
            <a:ext cx="17335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 smtClean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報警服務執行代碼</a:t>
            </a:r>
            <a:endParaRPr lang="zh-TW" altLang="en-US" sz="1400" b="1" dirty="0">
              <a:solidFill>
                <a:srgbClr val="006E9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885" y="1382189"/>
            <a:ext cx="252000" cy="252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885" y="3438869"/>
            <a:ext cx="252000" cy="252000"/>
          </a:xfrm>
          <a:prstGeom prst="rect">
            <a:avLst/>
          </a:prstGeom>
        </p:spPr>
      </p:pic>
      <p:sp>
        <p:nvSpPr>
          <p:cNvPr id="42" name="矩形 41"/>
          <p:cNvSpPr/>
          <p:nvPr/>
        </p:nvSpPr>
        <p:spPr>
          <a:xfrm>
            <a:off x="5936106" y="3410981"/>
            <a:ext cx="17335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 smtClean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特色說明</a:t>
            </a:r>
            <a:endParaRPr lang="zh-TW" altLang="en-US" sz="1400" b="1" dirty="0">
              <a:solidFill>
                <a:srgbClr val="006E9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78216" y="3879176"/>
            <a:ext cx="613882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2800" algn="just">
              <a:lnSpc>
                <a:spcPts val="2800"/>
              </a:lnSpc>
              <a:buClr>
                <a:srgbClr val="91D44F"/>
              </a:buClr>
              <a:buSzPct val="80000"/>
              <a:buFont typeface="Wingdings" panose="05000000000000000000" pitchFamily="2" charset="2"/>
              <a:buChar char="n"/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建構值中的 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，除了作為服務本身的 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id 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外，也是提供報警狀態紀錄實體檔案的存放目錄名稱，以上方為例，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id 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 </a:t>
            </a:r>
            <a:r>
              <a:rPr lang="en-US" altLang="zh-TW" sz="1200" b="1" dirty="0" smtClean="0">
                <a:solidFill>
                  <a:srgbClr val="006E94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“</a:t>
            </a:r>
            <a:r>
              <a:rPr lang="en-US" altLang="zh-TW" sz="1200" b="1" dirty="0" smtClean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</a:t>
            </a:r>
            <a:r>
              <a:rPr lang="en-US" altLang="zh-TW" sz="1200" b="1" dirty="0" smtClean="0">
                <a:solidFill>
                  <a:srgbClr val="006E94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”</a:t>
            </a:r>
            <a:r>
              <a:rPr lang="zh-TW" altLang="en-US" sz="1200" dirty="0" smtClean="0">
                <a:solidFill>
                  <a:srgbClr val="262626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，其檔案路徑 </a:t>
            </a:r>
            <a:r>
              <a:rPr lang="en-US" altLang="zh-TW" sz="1200" dirty="0" smtClean="0">
                <a:solidFill>
                  <a:srgbClr val="262626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./storage/example/{</a:t>
            </a:r>
            <a:r>
              <a:rPr lang="en-US" altLang="zh-TW" sz="1200" dirty="0" err="1" smtClean="0">
                <a:solidFill>
                  <a:srgbClr val="262626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sync_id</a:t>
            </a:r>
            <a:r>
              <a:rPr lang="en-US" altLang="zh-TW" sz="1200" dirty="0" smtClean="0">
                <a:solidFill>
                  <a:srgbClr val="262626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}</a:t>
            </a:r>
            <a:r>
              <a:rPr lang="zh-TW" altLang="en-US" sz="1200" dirty="0" smtClean="0">
                <a:solidFill>
                  <a:srgbClr val="262626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，</a:t>
            </a:r>
            <a:r>
              <a:rPr lang="zh-TW" altLang="en-US" sz="1200" dirty="0">
                <a:solidFill>
                  <a:srgbClr val="26262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其中</a:t>
            </a:r>
            <a:r>
              <a:rPr lang="zh-TW" altLang="en-US" sz="1200" dirty="0" smtClean="0">
                <a:solidFill>
                  <a:srgbClr val="26262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檔案名稱會以報警的的 </a:t>
            </a:r>
            <a:r>
              <a:rPr lang="en-US" altLang="zh-TW" sz="1200" dirty="0" smtClean="0">
                <a:solidFill>
                  <a:srgbClr val="26262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SYNC ID </a:t>
            </a:r>
            <a:r>
              <a:rPr lang="zh-TW" altLang="en-US" sz="1200" dirty="0" smtClean="0">
                <a:solidFill>
                  <a:srgbClr val="26262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表示。</a:t>
            </a:r>
            <a:endParaRPr lang="en-US" altLang="zh-TW" sz="1200" dirty="0" smtClean="0">
              <a:solidFill>
                <a:srgbClr val="26262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2800" algn="just">
              <a:lnSpc>
                <a:spcPts val="2800"/>
              </a:lnSpc>
              <a:buClr>
                <a:srgbClr val="91D44F"/>
              </a:buClr>
              <a:buSzPct val="80000"/>
              <a:buFont typeface="Wingdings" panose="05000000000000000000" pitchFamily="2" charset="2"/>
              <a:buChar char="n"/>
            </a:pPr>
            <a:r>
              <a:rPr lang="zh-TW" altLang="en-US" sz="1200" dirty="0" smtClean="0">
                <a:solidFill>
                  <a:srgbClr val="26262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因服務的執行是使用 </a:t>
            </a:r>
            <a:r>
              <a:rPr lang="en-US" altLang="zh-TW" sz="1200" dirty="0" err="1" smtClean="0">
                <a:solidFill>
                  <a:srgbClr val="26262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rxjs</a:t>
            </a:r>
            <a:r>
              <a:rPr lang="zh-TW" altLang="en-US" sz="1200" dirty="0" smtClean="0">
                <a:solidFill>
                  <a:srgbClr val="26262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的 </a:t>
            </a:r>
            <a:r>
              <a:rPr lang="en-US" altLang="zh-TW" sz="1200" dirty="0" smtClean="0">
                <a:solidFill>
                  <a:srgbClr val="26262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Observable </a:t>
            </a:r>
            <a:r>
              <a:rPr lang="zh-TW" altLang="en-US" sz="1200" dirty="0" smtClean="0">
                <a:solidFill>
                  <a:srgbClr val="26262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作回傳值，因此一定要執行 </a:t>
            </a:r>
            <a:r>
              <a:rPr lang="en-US" altLang="zh-TW" sz="1200" b="1" dirty="0" smtClean="0">
                <a:solidFill>
                  <a:srgbClr val="006E94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“</a:t>
            </a:r>
            <a:r>
              <a:rPr lang="en-US" altLang="zh-TW" sz="1200" b="1" dirty="0" smtClean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subscribe()</a:t>
            </a:r>
            <a:r>
              <a:rPr lang="en-US" altLang="zh-TW" sz="1200" b="1" dirty="0" smtClean="0">
                <a:solidFill>
                  <a:srgbClr val="006E94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” </a:t>
            </a:r>
            <a:r>
              <a:rPr lang="zh-TW" altLang="en-US" sz="1200" b="1" dirty="0" smtClean="0">
                <a:solidFill>
                  <a:srgbClr val="006E94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z="1200" dirty="0" smtClean="0">
                <a:solidFill>
                  <a:srgbClr val="262626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方法，否則服務不會啟動，其中回乎函數中的參數 </a:t>
            </a:r>
            <a:r>
              <a:rPr lang="en-US" altLang="zh-TW" sz="1200" b="1" dirty="0" smtClean="0">
                <a:solidFill>
                  <a:srgbClr val="006E94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“res” </a:t>
            </a:r>
            <a:r>
              <a:rPr lang="zh-TW" altLang="en-US" sz="1200" dirty="0" smtClean="0">
                <a:solidFill>
                  <a:srgbClr val="262626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會夾帶錯誤訊息及報警信息，可以分別透過 </a:t>
            </a:r>
            <a:r>
              <a:rPr lang="en-US" altLang="zh-TW" sz="1200" b="1" dirty="0">
                <a:solidFill>
                  <a:srgbClr val="006E94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“</a:t>
            </a:r>
            <a:r>
              <a:rPr lang="en-US" altLang="zh-TW" sz="1200" b="1" dirty="0" err="1" smtClean="0">
                <a:solidFill>
                  <a:srgbClr val="006E94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res.error</a:t>
            </a:r>
            <a:r>
              <a:rPr lang="en-US" altLang="zh-TW" sz="1200" b="1" dirty="0" smtClean="0">
                <a:solidFill>
                  <a:srgbClr val="006E94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”</a:t>
            </a:r>
            <a:r>
              <a:rPr lang="en-US" altLang="zh-TW" sz="1200" dirty="0" smtClean="0">
                <a:solidFill>
                  <a:srgbClr val="262626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z="1200" dirty="0" smtClean="0">
                <a:solidFill>
                  <a:srgbClr val="262626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及 </a:t>
            </a:r>
            <a:r>
              <a:rPr lang="en-US" altLang="zh-TW" sz="1200" b="1" dirty="0" smtClean="0">
                <a:solidFill>
                  <a:srgbClr val="006E94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“</a:t>
            </a:r>
            <a:r>
              <a:rPr lang="en-US" altLang="zh-TW" sz="1200" b="1" dirty="0" err="1" smtClean="0">
                <a:solidFill>
                  <a:srgbClr val="006E94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res.result</a:t>
            </a:r>
            <a:r>
              <a:rPr lang="en-US" altLang="zh-TW" sz="1200" b="1" dirty="0" smtClean="0">
                <a:solidFill>
                  <a:srgbClr val="006E94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”</a:t>
            </a:r>
            <a:r>
              <a:rPr lang="en-US" altLang="zh-TW" sz="1200" dirty="0" smtClean="0">
                <a:solidFill>
                  <a:srgbClr val="262626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z="1200" dirty="0" smtClean="0">
                <a:solidFill>
                  <a:srgbClr val="262626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取得。</a:t>
            </a:r>
            <a:endParaRPr lang="en-US" altLang="zh-TW" sz="1200" dirty="0" smtClean="0">
              <a:solidFill>
                <a:srgbClr val="262626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133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Consumer </a:t>
            </a:r>
            <a:r>
              <a:rPr lang="zh-TW" altLang="en-US" dirty="0" smtClean="0"/>
              <a:t>使用說明 </a:t>
            </a:r>
            <a:r>
              <a:rPr lang="en-US" altLang="zh-TW" dirty="0" smtClean="0"/>
              <a:t>– Kafka JSON</a:t>
            </a:r>
            <a:r>
              <a:rPr lang="zh-TW" altLang="en-US" dirty="0" smtClean="0"/>
              <a:t> 篇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78629"/>
              </p:ext>
            </p:extLst>
          </p:nvPr>
        </p:nvGraphicFramePr>
        <p:xfrm>
          <a:off x="4431368" y="1606174"/>
          <a:ext cx="7188200" cy="230505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4028470131"/>
                    </a:ext>
                  </a:extLst>
                </a:gridCol>
                <a:gridCol w="6731000">
                  <a:extLst>
                    <a:ext uri="{9D8B030D-6E8A-4147-A177-3AD203B41FA5}">
                      <a16:colId xmlns:a16="http://schemas.microsoft.com/office/drawing/2014/main" val="153347940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11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100" b="0" i="0" u="none" strike="noStrike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Consumer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100" b="0" i="0" u="none" strike="noStrike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KafkaConsumerAdapter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'wistroni40-dmc'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1100" b="0" i="0" u="none" strike="noStrike" dirty="0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69577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11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ConsumerGroup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</a:t>
                      </a:r>
                      <a:r>
                        <a:rPr lang="en-US" sz="11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kafka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-node'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1100" b="0" i="0" u="none" strike="noStrike" dirty="0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26424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381169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class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AlarmService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extends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  <a:endParaRPr lang="en-US" sz="1100" b="0" i="0" u="none" strike="noStrike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3942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public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async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consumer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():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Promise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&lt;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Consumer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&lt;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&gt;&gt; {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949925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options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= {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kafkaHost: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'localhost:1883'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};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937295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topic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= </a:t>
                      </a:r>
                      <a:r>
                        <a:rPr lang="en-US" sz="11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'your.kafka.topic'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68827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consumer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=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new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ConsumerGroup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options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100" b="0" i="0" u="none" strike="noStrike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topic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);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30928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return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new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KafkaConsumerAdapter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 dirty="0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consumer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);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187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56534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574892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4120"/>
              </p:ext>
            </p:extLst>
          </p:nvPr>
        </p:nvGraphicFramePr>
        <p:xfrm>
          <a:off x="4431368" y="4664184"/>
          <a:ext cx="7188200" cy="146685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435091475"/>
                    </a:ext>
                  </a:extLst>
                </a:gridCol>
                <a:gridCol w="6731000">
                  <a:extLst>
                    <a:ext uri="{9D8B030D-6E8A-4147-A177-3AD203B41FA5}">
                      <a16:colId xmlns:a16="http://schemas.microsoft.com/office/drawing/2014/main" val="406863125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11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100" b="0" i="0" u="none" strike="noStrike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JsonConsumeStrategy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'wistroni40-dmc'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1100" b="0" i="0" u="none" strike="noStrike" dirty="0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415319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26385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class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AlarmService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extends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  <a:endParaRPr lang="en-US" sz="1100" b="0" i="0" u="none" strike="noStrike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30973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public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async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resolve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message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: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):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Promise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&lt;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&gt; {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767703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return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new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JsonConsumeStrategy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().</a:t>
                      </a:r>
                      <a:r>
                        <a:rPr lang="en-US" sz="1100" b="0" i="0" u="none" strike="noStrike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resolve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message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);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700309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6223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6524167"/>
                  </a:ext>
                </a:extLst>
              </a:tr>
            </a:tbl>
          </a:graphicData>
        </a:graphic>
      </p:graphicFrame>
      <p:grpSp>
        <p:nvGrpSpPr>
          <p:cNvPr id="8" name="群組 7"/>
          <p:cNvGrpSpPr/>
          <p:nvPr/>
        </p:nvGrpSpPr>
        <p:grpSpPr>
          <a:xfrm>
            <a:off x="4431368" y="1161415"/>
            <a:ext cx="2279824" cy="307777"/>
            <a:chOff x="4230032" y="1027191"/>
            <a:chExt cx="2279824" cy="307777"/>
          </a:xfrm>
        </p:grpSpPr>
        <p:sp>
          <p:nvSpPr>
            <p:cNvPr id="6" name="矩形 5"/>
            <p:cNvSpPr/>
            <p:nvPr/>
          </p:nvSpPr>
          <p:spPr>
            <a:xfrm>
              <a:off x="4482031" y="1027191"/>
              <a:ext cx="202782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400" b="1" dirty="0" smtClean="0">
                  <a:solidFill>
                    <a:srgbClr val="006E9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Consumer </a:t>
              </a:r>
              <a:r>
                <a:rPr lang="zh-TW" altLang="en-US" sz="1400" b="1" dirty="0" smtClean="0">
                  <a:solidFill>
                    <a:srgbClr val="006E9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實例範例</a:t>
              </a:r>
              <a:endParaRPr lang="zh-TW" altLang="en-US" sz="1400" b="1" dirty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0032" y="1055079"/>
              <a:ext cx="252000" cy="252000"/>
            </a:xfrm>
            <a:prstGeom prst="rect">
              <a:avLst/>
            </a:prstGeom>
          </p:spPr>
        </p:pic>
      </p:grpSp>
      <p:grpSp>
        <p:nvGrpSpPr>
          <p:cNvPr id="9" name="群組 8"/>
          <p:cNvGrpSpPr/>
          <p:nvPr/>
        </p:nvGrpSpPr>
        <p:grpSpPr>
          <a:xfrm>
            <a:off x="4431368" y="4192538"/>
            <a:ext cx="2279824" cy="307777"/>
            <a:chOff x="4230032" y="1027191"/>
            <a:chExt cx="2279824" cy="307777"/>
          </a:xfrm>
        </p:grpSpPr>
        <p:sp>
          <p:nvSpPr>
            <p:cNvPr id="10" name="矩形 9"/>
            <p:cNvSpPr/>
            <p:nvPr/>
          </p:nvSpPr>
          <p:spPr>
            <a:xfrm>
              <a:off x="4482031" y="1027191"/>
              <a:ext cx="202782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400" b="1" dirty="0" smtClean="0">
                  <a:solidFill>
                    <a:srgbClr val="006E9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資料解析範例</a:t>
              </a:r>
              <a:endParaRPr lang="zh-TW" altLang="en-US" sz="1400" b="1" dirty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0032" y="1055079"/>
              <a:ext cx="252000" cy="252000"/>
            </a:xfrm>
            <a:prstGeom prst="rect">
              <a:avLst/>
            </a:prstGeom>
          </p:spPr>
        </p:pic>
      </p:grpSp>
      <p:sp>
        <p:nvSpPr>
          <p:cNvPr id="12" name="矩形 11"/>
          <p:cNvSpPr/>
          <p:nvPr/>
        </p:nvSpPr>
        <p:spPr>
          <a:xfrm>
            <a:off x="453006" y="1092995"/>
            <a:ext cx="75501" cy="444616"/>
          </a:xfrm>
          <a:prstGeom prst="rect">
            <a:avLst/>
          </a:prstGeom>
          <a:solidFill>
            <a:srgbClr val="91D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39607" y="1161414"/>
            <a:ext cx="28938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該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Adapter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相依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套件 </a:t>
            </a:r>
            <a:r>
              <a:rPr lang="en-US" altLang="zh-TW" sz="1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kafka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-node</a:t>
            </a:r>
            <a:endParaRPr lang="zh-TW" altLang="en-US" sz="1400" b="1" dirty="0"/>
          </a:p>
        </p:txBody>
      </p:sp>
      <p:grpSp>
        <p:nvGrpSpPr>
          <p:cNvPr id="40" name="群組 39"/>
          <p:cNvGrpSpPr/>
          <p:nvPr/>
        </p:nvGrpSpPr>
        <p:grpSpPr>
          <a:xfrm>
            <a:off x="455706" y="5231397"/>
            <a:ext cx="3585417" cy="899637"/>
            <a:chOff x="458407" y="5231397"/>
            <a:chExt cx="3585417" cy="899637"/>
          </a:xfrm>
        </p:grpSpPr>
        <p:sp>
          <p:nvSpPr>
            <p:cNvPr id="35" name="矩形 34"/>
            <p:cNvSpPr/>
            <p:nvPr/>
          </p:nvSpPr>
          <p:spPr>
            <a:xfrm>
              <a:off x="458407" y="5231397"/>
              <a:ext cx="3585417" cy="8996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3" name="圖片 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851" y="5443615"/>
              <a:ext cx="476250" cy="476250"/>
            </a:xfrm>
            <a:prstGeom prst="rect">
              <a:avLst/>
            </a:prstGeom>
          </p:spPr>
        </p:pic>
        <p:grpSp>
          <p:nvGrpSpPr>
            <p:cNvPr id="36" name="群組 35"/>
            <p:cNvGrpSpPr/>
            <p:nvPr/>
          </p:nvGrpSpPr>
          <p:grpSpPr>
            <a:xfrm>
              <a:off x="1276595" y="5378090"/>
              <a:ext cx="2132722" cy="606251"/>
              <a:chOff x="7244156" y="3809299"/>
              <a:chExt cx="2132722" cy="606251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7265081" y="3809299"/>
                <a:ext cx="211179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JsonConsumeStrategy</a:t>
                </a:r>
                <a:endPara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7244156" y="4138551"/>
                <a:ext cx="167065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Kafka JSON</a:t>
                </a:r>
                <a:r>
                  <a:rPr lang="zh-TW" altLang="en-US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解析策略</a:t>
                </a:r>
                <a:endPara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grpSp>
        <p:nvGrpSpPr>
          <p:cNvPr id="23" name="群組 22"/>
          <p:cNvGrpSpPr/>
          <p:nvPr/>
        </p:nvGrpSpPr>
        <p:grpSpPr>
          <a:xfrm>
            <a:off x="453006" y="3007406"/>
            <a:ext cx="3585417" cy="899637"/>
            <a:chOff x="453006" y="2437064"/>
            <a:chExt cx="3585417" cy="899637"/>
          </a:xfrm>
        </p:grpSpPr>
        <p:sp>
          <p:nvSpPr>
            <p:cNvPr id="17" name="矩形 16"/>
            <p:cNvSpPr/>
            <p:nvPr/>
          </p:nvSpPr>
          <p:spPr>
            <a:xfrm>
              <a:off x="453006" y="2437064"/>
              <a:ext cx="3585417" cy="8996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8" name="群組 17"/>
            <p:cNvGrpSpPr/>
            <p:nvPr/>
          </p:nvGrpSpPr>
          <p:grpSpPr>
            <a:xfrm>
              <a:off x="1271194" y="2583757"/>
              <a:ext cx="2281608" cy="606251"/>
              <a:chOff x="7244156" y="3809299"/>
              <a:chExt cx="2281608" cy="606251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7265081" y="3809299"/>
                <a:ext cx="226068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KafkaConsumerAdapter</a:t>
                </a:r>
                <a:endPara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7244156" y="4138551"/>
                <a:ext cx="186621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Kafka Consumer </a:t>
                </a:r>
                <a:r>
                  <a:rPr lang="zh-TW" altLang="en-US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轉接器</a:t>
                </a:r>
                <a:endPara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500" y="2649282"/>
              <a:ext cx="475200" cy="475200"/>
            </a:xfrm>
            <a:prstGeom prst="rect">
              <a:avLst/>
            </a:prstGeom>
          </p:spPr>
        </p:pic>
      </p:grpSp>
      <p:grpSp>
        <p:nvGrpSpPr>
          <p:cNvPr id="42" name="群組 41"/>
          <p:cNvGrpSpPr/>
          <p:nvPr/>
        </p:nvGrpSpPr>
        <p:grpSpPr>
          <a:xfrm>
            <a:off x="453006" y="1840293"/>
            <a:ext cx="3585417" cy="732279"/>
            <a:chOff x="453006" y="1840293"/>
            <a:chExt cx="3585417" cy="732279"/>
          </a:xfrm>
        </p:grpSpPr>
        <p:sp>
          <p:nvSpPr>
            <p:cNvPr id="25" name="矩形 24"/>
            <p:cNvSpPr/>
            <p:nvPr/>
          </p:nvSpPr>
          <p:spPr>
            <a:xfrm>
              <a:off x="453006" y="1840293"/>
              <a:ext cx="3585417" cy="7322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6" name="群組 25"/>
            <p:cNvGrpSpPr/>
            <p:nvPr/>
          </p:nvGrpSpPr>
          <p:grpSpPr>
            <a:xfrm>
              <a:off x="1228128" y="1903307"/>
              <a:ext cx="2035173" cy="606251"/>
              <a:chOff x="7201090" y="3809299"/>
              <a:chExt cx="2035173" cy="606251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7409480" y="3809299"/>
                <a:ext cx="161839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err="1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ConsumerGroup</a:t>
                </a:r>
                <a:endPara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7201090" y="4138551"/>
                <a:ext cx="203517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import</a:t>
                </a:r>
                <a:r>
                  <a:rPr lang="en-US" altLang="zh-TW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 from '</a:t>
                </a:r>
                <a:r>
                  <a:rPr lang="en-US" altLang="zh-TW" sz="1200" dirty="0" err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kafka</a:t>
                </a:r>
                <a:r>
                  <a:rPr lang="en-US" altLang="zh-TW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-node</a:t>
                </a:r>
                <a:r>
                  <a:rPr lang="en-US" altLang="zh-TW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'</a:t>
                </a:r>
                <a:endPara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sp>
        <p:nvSpPr>
          <p:cNvPr id="32" name="向下箭號 31"/>
          <p:cNvSpPr/>
          <p:nvPr/>
        </p:nvSpPr>
        <p:spPr>
          <a:xfrm>
            <a:off x="2186991" y="2572572"/>
            <a:ext cx="117446" cy="581528"/>
          </a:xfrm>
          <a:prstGeom prst="downArrow">
            <a:avLst/>
          </a:prstGeom>
          <a:solidFill>
            <a:srgbClr val="91D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453006" y="4192538"/>
            <a:ext cx="35958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資料解析可使用內建的解析器，或自行實作</a:t>
            </a:r>
            <a:endParaRPr lang="zh-TW" altLang="en-US" sz="1400" b="1" dirty="0"/>
          </a:p>
        </p:txBody>
      </p:sp>
      <p:grpSp>
        <p:nvGrpSpPr>
          <p:cNvPr id="43" name="群組 42"/>
          <p:cNvGrpSpPr/>
          <p:nvPr/>
        </p:nvGrpSpPr>
        <p:grpSpPr>
          <a:xfrm>
            <a:off x="455706" y="4638125"/>
            <a:ext cx="3585417" cy="443717"/>
            <a:chOff x="453006" y="1840293"/>
            <a:chExt cx="3585417" cy="443717"/>
          </a:xfrm>
        </p:grpSpPr>
        <p:sp>
          <p:nvSpPr>
            <p:cNvPr id="44" name="矩形 43"/>
            <p:cNvSpPr/>
            <p:nvPr/>
          </p:nvSpPr>
          <p:spPr>
            <a:xfrm>
              <a:off x="453006" y="1840293"/>
              <a:ext cx="3585417" cy="4437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307637" y="1923652"/>
              <a:ext cx="187615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Implements by yourself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48" name="矩形 47"/>
          <p:cNvSpPr/>
          <p:nvPr/>
        </p:nvSpPr>
        <p:spPr>
          <a:xfrm>
            <a:off x="1889983" y="4930781"/>
            <a:ext cx="7168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 smtClean="0">
                <a:solidFill>
                  <a:srgbClr val="91D44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</a:t>
            </a:r>
            <a:endParaRPr lang="zh-TW" altLang="en-US" sz="2800" dirty="0">
              <a:solidFill>
                <a:srgbClr val="91D4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517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Consumer </a:t>
            </a:r>
            <a:r>
              <a:rPr lang="zh-TW" altLang="en-US" dirty="0" smtClean="0"/>
              <a:t>使用說明 </a:t>
            </a:r>
            <a:r>
              <a:rPr lang="en-US" altLang="zh-TW" dirty="0" smtClean="0"/>
              <a:t>– Kafka Confluent Avro</a:t>
            </a:r>
            <a:r>
              <a:rPr lang="zh-TW" altLang="en-US" dirty="0" smtClean="0"/>
              <a:t> 篇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431368" y="1606174"/>
          <a:ext cx="7188200" cy="230505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4028470131"/>
                    </a:ext>
                  </a:extLst>
                </a:gridCol>
                <a:gridCol w="6731000">
                  <a:extLst>
                    <a:ext uri="{9D8B030D-6E8A-4147-A177-3AD203B41FA5}">
                      <a16:colId xmlns:a16="http://schemas.microsoft.com/office/drawing/2014/main" val="153347940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11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100" b="0" i="0" u="none" strike="noStrike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Consumer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100" b="0" i="0" u="none" strike="noStrike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KafkaConsumerAdapter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'wistroni40-dmc'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1100" b="0" i="0" u="none" strike="noStrike" dirty="0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69577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11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ConsumerGroup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</a:t>
                      </a:r>
                      <a:r>
                        <a:rPr lang="en-US" sz="11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kafka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-node'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1100" b="0" i="0" u="none" strike="noStrike" dirty="0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26424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381169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class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AlarmService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extends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  <a:endParaRPr lang="en-US" sz="1100" b="0" i="0" u="none" strike="noStrike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3942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public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async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consumer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():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Promise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&lt;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Consumer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&lt;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&gt;&gt; {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949925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options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= {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kafkaHost: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'localhost:1883'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};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937295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topic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= </a:t>
                      </a:r>
                      <a:r>
                        <a:rPr lang="en-US" sz="11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'your.kafka.topic'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68827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consumer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=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new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ConsumerGroup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options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100" b="0" i="0" u="none" strike="noStrike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topic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);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30928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return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new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KafkaConsumerAdapter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 dirty="0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consumer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);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187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56534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5748923"/>
                  </a:ext>
                </a:extLst>
              </a:tr>
            </a:tbl>
          </a:graphicData>
        </a:graphic>
      </p:graphicFrame>
      <p:grpSp>
        <p:nvGrpSpPr>
          <p:cNvPr id="8" name="群組 7"/>
          <p:cNvGrpSpPr/>
          <p:nvPr/>
        </p:nvGrpSpPr>
        <p:grpSpPr>
          <a:xfrm>
            <a:off x="4431368" y="1161415"/>
            <a:ext cx="2279824" cy="307777"/>
            <a:chOff x="4230032" y="1027191"/>
            <a:chExt cx="2279824" cy="307777"/>
          </a:xfrm>
        </p:grpSpPr>
        <p:sp>
          <p:nvSpPr>
            <p:cNvPr id="6" name="矩形 5"/>
            <p:cNvSpPr/>
            <p:nvPr/>
          </p:nvSpPr>
          <p:spPr>
            <a:xfrm>
              <a:off x="4482031" y="1027191"/>
              <a:ext cx="202782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400" b="1" dirty="0" smtClean="0">
                  <a:solidFill>
                    <a:srgbClr val="006E9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Consumer </a:t>
              </a:r>
              <a:r>
                <a:rPr lang="zh-TW" altLang="en-US" sz="1400" b="1" dirty="0" smtClean="0">
                  <a:solidFill>
                    <a:srgbClr val="006E9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實例範例</a:t>
              </a:r>
              <a:endParaRPr lang="zh-TW" altLang="en-US" sz="1400" b="1" dirty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0032" y="1055079"/>
              <a:ext cx="252000" cy="252000"/>
            </a:xfrm>
            <a:prstGeom prst="rect">
              <a:avLst/>
            </a:prstGeom>
          </p:spPr>
        </p:pic>
      </p:grpSp>
      <p:grpSp>
        <p:nvGrpSpPr>
          <p:cNvPr id="9" name="群組 8"/>
          <p:cNvGrpSpPr/>
          <p:nvPr/>
        </p:nvGrpSpPr>
        <p:grpSpPr>
          <a:xfrm>
            <a:off x="4431368" y="4192538"/>
            <a:ext cx="2279824" cy="307777"/>
            <a:chOff x="4230032" y="1027191"/>
            <a:chExt cx="2279824" cy="307777"/>
          </a:xfrm>
        </p:grpSpPr>
        <p:sp>
          <p:nvSpPr>
            <p:cNvPr id="10" name="矩形 9"/>
            <p:cNvSpPr/>
            <p:nvPr/>
          </p:nvSpPr>
          <p:spPr>
            <a:xfrm>
              <a:off x="4482031" y="1027191"/>
              <a:ext cx="202782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400" b="1" dirty="0" smtClean="0">
                  <a:solidFill>
                    <a:srgbClr val="006E9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資料解析範例</a:t>
              </a:r>
              <a:endParaRPr lang="zh-TW" altLang="en-US" sz="1400" b="1" dirty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0032" y="1055079"/>
              <a:ext cx="252000" cy="252000"/>
            </a:xfrm>
            <a:prstGeom prst="rect">
              <a:avLst/>
            </a:prstGeom>
          </p:spPr>
        </p:pic>
      </p:grpSp>
      <p:sp>
        <p:nvSpPr>
          <p:cNvPr id="12" name="矩形 11"/>
          <p:cNvSpPr/>
          <p:nvPr/>
        </p:nvSpPr>
        <p:spPr>
          <a:xfrm>
            <a:off x="453006" y="1092995"/>
            <a:ext cx="75501" cy="444616"/>
          </a:xfrm>
          <a:prstGeom prst="rect">
            <a:avLst/>
          </a:prstGeom>
          <a:solidFill>
            <a:srgbClr val="91D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39607" y="1161414"/>
            <a:ext cx="28938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該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Adapter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相依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套件 </a:t>
            </a:r>
            <a:r>
              <a:rPr lang="en-US" altLang="zh-TW" sz="1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kafka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-node</a:t>
            </a:r>
            <a:endParaRPr lang="zh-TW" altLang="en-US" sz="1400" b="1" dirty="0"/>
          </a:p>
        </p:txBody>
      </p:sp>
      <p:grpSp>
        <p:nvGrpSpPr>
          <p:cNvPr id="23" name="群組 22"/>
          <p:cNvGrpSpPr/>
          <p:nvPr/>
        </p:nvGrpSpPr>
        <p:grpSpPr>
          <a:xfrm>
            <a:off x="453006" y="3007406"/>
            <a:ext cx="3585417" cy="899637"/>
            <a:chOff x="453006" y="2437064"/>
            <a:chExt cx="3585417" cy="899637"/>
          </a:xfrm>
        </p:grpSpPr>
        <p:sp>
          <p:nvSpPr>
            <p:cNvPr id="17" name="矩形 16"/>
            <p:cNvSpPr/>
            <p:nvPr/>
          </p:nvSpPr>
          <p:spPr>
            <a:xfrm>
              <a:off x="453006" y="2437064"/>
              <a:ext cx="3585417" cy="8996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8" name="群組 17"/>
            <p:cNvGrpSpPr/>
            <p:nvPr/>
          </p:nvGrpSpPr>
          <p:grpSpPr>
            <a:xfrm>
              <a:off x="1271194" y="2583757"/>
              <a:ext cx="2281608" cy="606251"/>
              <a:chOff x="7244156" y="3809299"/>
              <a:chExt cx="2281608" cy="606251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7265081" y="3809299"/>
                <a:ext cx="226068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KafkaConsumerAdapter</a:t>
                </a:r>
                <a:endPara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7244156" y="4138551"/>
                <a:ext cx="186621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Kafka Consumer </a:t>
                </a:r>
                <a:r>
                  <a:rPr lang="zh-TW" altLang="en-US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轉接器</a:t>
                </a:r>
                <a:endPara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500" y="2649282"/>
              <a:ext cx="475200" cy="475200"/>
            </a:xfrm>
            <a:prstGeom prst="rect">
              <a:avLst/>
            </a:prstGeom>
          </p:spPr>
        </p:pic>
      </p:grpSp>
      <p:grpSp>
        <p:nvGrpSpPr>
          <p:cNvPr id="42" name="群組 41"/>
          <p:cNvGrpSpPr/>
          <p:nvPr/>
        </p:nvGrpSpPr>
        <p:grpSpPr>
          <a:xfrm>
            <a:off x="453006" y="1840293"/>
            <a:ext cx="3585417" cy="732279"/>
            <a:chOff x="453006" y="1840293"/>
            <a:chExt cx="3585417" cy="732279"/>
          </a:xfrm>
        </p:grpSpPr>
        <p:sp>
          <p:nvSpPr>
            <p:cNvPr id="25" name="矩形 24"/>
            <p:cNvSpPr/>
            <p:nvPr/>
          </p:nvSpPr>
          <p:spPr>
            <a:xfrm>
              <a:off x="453006" y="1840293"/>
              <a:ext cx="3585417" cy="7322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6" name="群組 25"/>
            <p:cNvGrpSpPr/>
            <p:nvPr/>
          </p:nvGrpSpPr>
          <p:grpSpPr>
            <a:xfrm>
              <a:off x="1228128" y="1903307"/>
              <a:ext cx="2035173" cy="606251"/>
              <a:chOff x="7201090" y="3809299"/>
              <a:chExt cx="2035173" cy="606251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7409480" y="3809299"/>
                <a:ext cx="161839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err="1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ConsumerGroup</a:t>
                </a:r>
                <a:endPara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7201090" y="4138551"/>
                <a:ext cx="203517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import</a:t>
                </a:r>
                <a:r>
                  <a:rPr lang="en-US" altLang="zh-TW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 from '</a:t>
                </a:r>
                <a:r>
                  <a:rPr lang="en-US" altLang="zh-TW" sz="1200" dirty="0" err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kafka</a:t>
                </a:r>
                <a:r>
                  <a:rPr lang="en-US" altLang="zh-TW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-node</a:t>
                </a:r>
                <a:r>
                  <a:rPr lang="en-US" altLang="zh-TW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'</a:t>
                </a:r>
                <a:endPara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sp>
        <p:nvSpPr>
          <p:cNvPr id="32" name="向下箭號 31"/>
          <p:cNvSpPr/>
          <p:nvPr/>
        </p:nvSpPr>
        <p:spPr>
          <a:xfrm>
            <a:off x="2186991" y="2572572"/>
            <a:ext cx="117446" cy="581528"/>
          </a:xfrm>
          <a:prstGeom prst="downArrow">
            <a:avLst/>
          </a:prstGeom>
          <a:solidFill>
            <a:srgbClr val="91D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0" name="群組 39"/>
          <p:cNvGrpSpPr/>
          <p:nvPr/>
        </p:nvGrpSpPr>
        <p:grpSpPr>
          <a:xfrm>
            <a:off x="455706" y="5231397"/>
            <a:ext cx="3585417" cy="899637"/>
            <a:chOff x="458407" y="5231397"/>
            <a:chExt cx="3585417" cy="899637"/>
          </a:xfrm>
        </p:grpSpPr>
        <p:sp>
          <p:nvSpPr>
            <p:cNvPr id="35" name="矩形 34"/>
            <p:cNvSpPr/>
            <p:nvPr/>
          </p:nvSpPr>
          <p:spPr>
            <a:xfrm>
              <a:off x="458407" y="5231397"/>
              <a:ext cx="3585417" cy="8996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3" name="圖片 3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851" y="5443615"/>
              <a:ext cx="476250" cy="476250"/>
            </a:xfrm>
            <a:prstGeom prst="rect">
              <a:avLst/>
            </a:prstGeom>
          </p:spPr>
        </p:pic>
        <p:grpSp>
          <p:nvGrpSpPr>
            <p:cNvPr id="36" name="群組 35"/>
            <p:cNvGrpSpPr/>
            <p:nvPr/>
          </p:nvGrpSpPr>
          <p:grpSpPr>
            <a:xfrm>
              <a:off x="1276595" y="5378090"/>
              <a:ext cx="2604004" cy="606251"/>
              <a:chOff x="7244156" y="3809299"/>
              <a:chExt cx="2604004" cy="606251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7265081" y="3809299"/>
                <a:ext cx="258307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err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ConfluentConsumeStrategy</a:t>
                </a:r>
                <a:endPara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7244156" y="4138551"/>
                <a:ext cx="167065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Kafka JSON</a:t>
                </a:r>
                <a:r>
                  <a:rPr lang="zh-TW" altLang="en-US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解析策略</a:t>
                </a:r>
                <a:endPara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sp>
        <p:nvSpPr>
          <p:cNvPr id="41" name="矩形 40"/>
          <p:cNvSpPr/>
          <p:nvPr/>
        </p:nvSpPr>
        <p:spPr>
          <a:xfrm>
            <a:off x="453006" y="4192538"/>
            <a:ext cx="35958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資料解析可使用內建的解析器，或自行實作</a:t>
            </a:r>
            <a:endParaRPr lang="zh-TW" altLang="en-US" sz="1400" b="1" dirty="0"/>
          </a:p>
        </p:txBody>
      </p:sp>
      <p:grpSp>
        <p:nvGrpSpPr>
          <p:cNvPr id="43" name="群組 42"/>
          <p:cNvGrpSpPr/>
          <p:nvPr/>
        </p:nvGrpSpPr>
        <p:grpSpPr>
          <a:xfrm>
            <a:off x="455706" y="4638125"/>
            <a:ext cx="3585417" cy="443717"/>
            <a:chOff x="453006" y="1840293"/>
            <a:chExt cx="3585417" cy="443717"/>
          </a:xfrm>
        </p:grpSpPr>
        <p:sp>
          <p:nvSpPr>
            <p:cNvPr id="44" name="矩形 43"/>
            <p:cNvSpPr/>
            <p:nvPr/>
          </p:nvSpPr>
          <p:spPr>
            <a:xfrm>
              <a:off x="453006" y="1840293"/>
              <a:ext cx="3585417" cy="4437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307637" y="1923652"/>
              <a:ext cx="187615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Implements by yourself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48" name="矩形 47"/>
          <p:cNvSpPr/>
          <p:nvPr/>
        </p:nvSpPr>
        <p:spPr>
          <a:xfrm>
            <a:off x="1889983" y="4930781"/>
            <a:ext cx="7168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 smtClean="0">
                <a:solidFill>
                  <a:srgbClr val="91D44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</a:t>
            </a:r>
            <a:endParaRPr lang="zh-TW" altLang="en-US" sz="2800" dirty="0">
              <a:solidFill>
                <a:srgbClr val="91D44F"/>
              </a:solidFill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699840"/>
              </p:ext>
            </p:extLst>
          </p:nvPr>
        </p:nvGraphicFramePr>
        <p:xfrm>
          <a:off x="4431368" y="4664184"/>
          <a:ext cx="7188200" cy="146685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1436505640"/>
                    </a:ext>
                  </a:extLst>
                </a:gridCol>
                <a:gridCol w="6731000">
                  <a:extLst>
                    <a:ext uri="{9D8B030D-6E8A-4147-A177-3AD203B41FA5}">
                      <a16:colId xmlns:a16="http://schemas.microsoft.com/office/drawing/2014/main" val="3052904956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ConfluentConsumeStrategy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'wistroni40-dmc'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1100" b="0" i="0" u="none" strike="noStrike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552939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47689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class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AlarmService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extends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  <a:endParaRPr lang="en-US" sz="1100" b="0" i="0" u="none" strike="noStrike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779148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public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async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resolve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message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: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):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Promise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&lt;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&gt; {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266534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return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new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ConfluentConsumeStrategy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'http://localhost:8080'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).</a:t>
                      </a:r>
                      <a:r>
                        <a:rPr lang="en-US" sz="1100" b="0" i="0" u="none" strike="noStrike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resolve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message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);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536774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86832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747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8248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Consumer </a:t>
            </a:r>
            <a:r>
              <a:rPr lang="zh-TW" altLang="en-US" dirty="0" smtClean="0"/>
              <a:t>使用說明 </a:t>
            </a:r>
            <a:r>
              <a:rPr lang="en-US" altLang="zh-TW" dirty="0" smtClean="0"/>
              <a:t>– MQTT</a:t>
            </a:r>
            <a:r>
              <a:rPr lang="zh-TW" altLang="en-US" dirty="0" smtClean="0"/>
              <a:t> 篇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4431368" y="1161415"/>
            <a:ext cx="2279824" cy="307777"/>
            <a:chOff x="4230032" y="1027191"/>
            <a:chExt cx="2279824" cy="307777"/>
          </a:xfrm>
        </p:grpSpPr>
        <p:sp>
          <p:nvSpPr>
            <p:cNvPr id="6" name="矩形 5"/>
            <p:cNvSpPr/>
            <p:nvPr/>
          </p:nvSpPr>
          <p:spPr>
            <a:xfrm>
              <a:off x="4482031" y="1027191"/>
              <a:ext cx="202782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400" b="1" dirty="0" smtClean="0">
                  <a:solidFill>
                    <a:srgbClr val="006E9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Consumer </a:t>
              </a:r>
              <a:r>
                <a:rPr lang="zh-TW" altLang="en-US" sz="1400" b="1" dirty="0" smtClean="0">
                  <a:solidFill>
                    <a:srgbClr val="006E9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實例範例</a:t>
              </a:r>
              <a:endParaRPr lang="zh-TW" altLang="en-US" sz="1400" b="1" dirty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0032" y="1055079"/>
              <a:ext cx="252000" cy="252000"/>
            </a:xfrm>
            <a:prstGeom prst="rect">
              <a:avLst/>
            </a:prstGeom>
          </p:spPr>
        </p:pic>
      </p:grpSp>
      <p:grpSp>
        <p:nvGrpSpPr>
          <p:cNvPr id="9" name="群組 8"/>
          <p:cNvGrpSpPr/>
          <p:nvPr/>
        </p:nvGrpSpPr>
        <p:grpSpPr>
          <a:xfrm>
            <a:off x="4431368" y="4192538"/>
            <a:ext cx="2279824" cy="307777"/>
            <a:chOff x="4230032" y="1027191"/>
            <a:chExt cx="2279824" cy="307777"/>
          </a:xfrm>
        </p:grpSpPr>
        <p:sp>
          <p:nvSpPr>
            <p:cNvPr id="10" name="矩形 9"/>
            <p:cNvSpPr/>
            <p:nvPr/>
          </p:nvSpPr>
          <p:spPr>
            <a:xfrm>
              <a:off x="4482031" y="1027191"/>
              <a:ext cx="202782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400" b="1" dirty="0" smtClean="0">
                  <a:solidFill>
                    <a:srgbClr val="006E9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資料解析範例</a:t>
              </a:r>
              <a:endParaRPr lang="zh-TW" altLang="en-US" sz="1400" b="1" dirty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0032" y="1055079"/>
              <a:ext cx="252000" cy="252000"/>
            </a:xfrm>
            <a:prstGeom prst="rect">
              <a:avLst/>
            </a:prstGeom>
          </p:spPr>
        </p:pic>
      </p:grpSp>
      <p:sp>
        <p:nvSpPr>
          <p:cNvPr id="12" name="矩形 11"/>
          <p:cNvSpPr/>
          <p:nvPr/>
        </p:nvSpPr>
        <p:spPr>
          <a:xfrm>
            <a:off x="453006" y="1092995"/>
            <a:ext cx="75501" cy="444616"/>
          </a:xfrm>
          <a:prstGeom prst="rect">
            <a:avLst/>
          </a:prstGeom>
          <a:solidFill>
            <a:srgbClr val="91D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39607" y="1161414"/>
            <a:ext cx="23232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該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Adapter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相依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套件 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mqtt</a:t>
            </a:r>
            <a:endParaRPr lang="zh-TW" altLang="en-US" sz="1400" b="1" dirty="0"/>
          </a:p>
        </p:txBody>
      </p:sp>
      <p:grpSp>
        <p:nvGrpSpPr>
          <p:cNvPr id="23" name="群組 22"/>
          <p:cNvGrpSpPr/>
          <p:nvPr/>
        </p:nvGrpSpPr>
        <p:grpSpPr>
          <a:xfrm>
            <a:off x="453006" y="3007406"/>
            <a:ext cx="3585417" cy="899637"/>
            <a:chOff x="453006" y="2437064"/>
            <a:chExt cx="3585417" cy="899637"/>
          </a:xfrm>
        </p:grpSpPr>
        <p:sp>
          <p:nvSpPr>
            <p:cNvPr id="17" name="矩形 16"/>
            <p:cNvSpPr/>
            <p:nvPr/>
          </p:nvSpPr>
          <p:spPr>
            <a:xfrm>
              <a:off x="453006" y="2437064"/>
              <a:ext cx="3585417" cy="8996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8" name="群組 17"/>
            <p:cNvGrpSpPr/>
            <p:nvPr/>
          </p:nvGrpSpPr>
          <p:grpSpPr>
            <a:xfrm>
              <a:off x="1271194" y="2583757"/>
              <a:ext cx="2281608" cy="606251"/>
              <a:chOff x="7244156" y="3809299"/>
              <a:chExt cx="2281608" cy="606251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7265081" y="3809299"/>
                <a:ext cx="226068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MqttConsumerAdapter</a:t>
                </a:r>
                <a:endPara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7244156" y="4138551"/>
                <a:ext cx="162788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MQTT </a:t>
                </a:r>
                <a:r>
                  <a:rPr lang="zh-TW" altLang="en-US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客戶端轉接器</a:t>
                </a:r>
                <a:endPara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500" y="2649282"/>
              <a:ext cx="475200" cy="475200"/>
            </a:xfrm>
            <a:prstGeom prst="rect">
              <a:avLst/>
            </a:prstGeom>
          </p:spPr>
        </p:pic>
      </p:grpSp>
      <p:grpSp>
        <p:nvGrpSpPr>
          <p:cNvPr id="42" name="群組 41"/>
          <p:cNvGrpSpPr/>
          <p:nvPr/>
        </p:nvGrpSpPr>
        <p:grpSpPr>
          <a:xfrm>
            <a:off x="453006" y="1840293"/>
            <a:ext cx="3585417" cy="732279"/>
            <a:chOff x="453006" y="1840293"/>
            <a:chExt cx="3585417" cy="732279"/>
          </a:xfrm>
        </p:grpSpPr>
        <p:sp>
          <p:nvSpPr>
            <p:cNvPr id="25" name="矩形 24"/>
            <p:cNvSpPr/>
            <p:nvPr/>
          </p:nvSpPr>
          <p:spPr>
            <a:xfrm>
              <a:off x="453006" y="1840293"/>
              <a:ext cx="3585417" cy="7322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6" name="群組 25"/>
            <p:cNvGrpSpPr/>
            <p:nvPr/>
          </p:nvGrpSpPr>
          <p:grpSpPr>
            <a:xfrm>
              <a:off x="1479607" y="1903307"/>
              <a:ext cx="1532214" cy="606251"/>
              <a:chOff x="7452569" y="3809299"/>
              <a:chExt cx="1532214" cy="606251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7640633" y="3809299"/>
                <a:ext cx="11560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err="1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mqtt.Client</a:t>
                </a:r>
                <a:endPara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7452569" y="4138551"/>
                <a:ext cx="153221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import</a:t>
                </a:r>
                <a:r>
                  <a:rPr lang="en-US" altLang="zh-TW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 from </a:t>
                </a:r>
                <a:r>
                  <a:rPr lang="en-US" altLang="zh-TW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'</a:t>
                </a:r>
                <a:r>
                  <a:rPr lang="en-US" altLang="zh-TW" sz="1200" dirty="0" err="1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mqtt</a:t>
                </a:r>
                <a:r>
                  <a:rPr lang="en-US" altLang="zh-TW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'</a:t>
                </a:r>
                <a:endPara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sp>
        <p:nvSpPr>
          <p:cNvPr id="32" name="向下箭號 31"/>
          <p:cNvSpPr/>
          <p:nvPr/>
        </p:nvSpPr>
        <p:spPr>
          <a:xfrm>
            <a:off x="2186991" y="2572572"/>
            <a:ext cx="117446" cy="581528"/>
          </a:xfrm>
          <a:prstGeom prst="downArrow">
            <a:avLst/>
          </a:prstGeom>
          <a:solidFill>
            <a:srgbClr val="91D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0" name="群組 39"/>
          <p:cNvGrpSpPr/>
          <p:nvPr/>
        </p:nvGrpSpPr>
        <p:grpSpPr>
          <a:xfrm>
            <a:off x="455706" y="5231397"/>
            <a:ext cx="3585417" cy="899637"/>
            <a:chOff x="458407" y="5231397"/>
            <a:chExt cx="3585417" cy="899637"/>
          </a:xfrm>
        </p:grpSpPr>
        <p:sp>
          <p:nvSpPr>
            <p:cNvPr id="35" name="矩形 34"/>
            <p:cNvSpPr/>
            <p:nvPr/>
          </p:nvSpPr>
          <p:spPr>
            <a:xfrm>
              <a:off x="458407" y="5231397"/>
              <a:ext cx="3585417" cy="8996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3" name="圖片 3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851" y="5443615"/>
              <a:ext cx="476250" cy="476250"/>
            </a:xfrm>
            <a:prstGeom prst="rect">
              <a:avLst/>
            </a:prstGeom>
          </p:spPr>
        </p:pic>
        <p:grpSp>
          <p:nvGrpSpPr>
            <p:cNvPr id="36" name="群組 35"/>
            <p:cNvGrpSpPr/>
            <p:nvPr/>
          </p:nvGrpSpPr>
          <p:grpSpPr>
            <a:xfrm>
              <a:off x="1276595" y="5378090"/>
              <a:ext cx="2042184" cy="606251"/>
              <a:chOff x="7244156" y="3809299"/>
              <a:chExt cx="2042184" cy="606251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7265081" y="3809299"/>
                <a:ext cx="202125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err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MqttPayloadStrategy</a:t>
                </a:r>
                <a:endPara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7244156" y="4138551"/>
                <a:ext cx="128163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MQTT </a:t>
                </a:r>
                <a:r>
                  <a:rPr lang="zh-TW" altLang="en-US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解析策略</a:t>
                </a:r>
                <a:endPara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sp>
        <p:nvSpPr>
          <p:cNvPr id="41" name="矩形 40"/>
          <p:cNvSpPr/>
          <p:nvPr/>
        </p:nvSpPr>
        <p:spPr>
          <a:xfrm>
            <a:off x="453006" y="4192538"/>
            <a:ext cx="35958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資料解析可使用內建的解析器，或自行實作</a:t>
            </a:r>
            <a:endParaRPr lang="zh-TW" altLang="en-US" sz="1400" b="1" dirty="0"/>
          </a:p>
        </p:txBody>
      </p:sp>
      <p:grpSp>
        <p:nvGrpSpPr>
          <p:cNvPr id="43" name="群組 42"/>
          <p:cNvGrpSpPr/>
          <p:nvPr/>
        </p:nvGrpSpPr>
        <p:grpSpPr>
          <a:xfrm>
            <a:off x="455706" y="4638125"/>
            <a:ext cx="3585417" cy="443717"/>
            <a:chOff x="453006" y="1840293"/>
            <a:chExt cx="3585417" cy="443717"/>
          </a:xfrm>
        </p:grpSpPr>
        <p:sp>
          <p:nvSpPr>
            <p:cNvPr id="44" name="矩形 43"/>
            <p:cNvSpPr/>
            <p:nvPr/>
          </p:nvSpPr>
          <p:spPr>
            <a:xfrm>
              <a:off x="453006" y="1840293"/>
              <a:ext cx="3585417" cy="4437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307637" y="1923652"/>
              <a:ext cx="187615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Implements by yourself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48" name="矩形 47"/>
          <p:cNvSpPr/>
          <p:nvPr/>
        </p:nvSpPr>
        <p:spPr>
          <a:xfrm>
            <a:off x="1889983" y="4930781"/>
            <a:ext cx="7168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 smtClean="0">
                <a:solidFill>
                  <a:srgbClr val="91D44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</a:t>
            </a:r>
            <a:endParaRPr lang="zh-TW" altLang="en-US" sz="2800" dirty="0">
              <a:solidFill>
                <a:srgbClr val="91D44F"/>
              </a:solidFill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68571"/>
              </p:ext>
            </p:extLst>
          </p:nvPr>
        </p:nvGraphicFramePr>
        <p:xfrm>
          <a:off x="4431368" y="1664850"/>
          <a:ext cx="7188200" cy="20955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3407262855"/>
                    </a:ext>
                  </a:extLst>
                </a:gridCol>
                <a:gridCol w="6731000">
                  <a:extLst>
                    <a:ext uri="{9D8B030D-6E8A-4147-A177-3AD203B41FA5}">
                      <a16:colId xmlns:a16="http://schemas.microsoft.com/office/drawing/2014/main" val="130042739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11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100" b="0" i="0" u="none" strike="noStrike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Consumer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100" b="0" i="0" u="none" strike="noStrike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KafkaConsumerAdapter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'wistroni40-dmc'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1100" b="0" i="0" u="none" strike="noStrike" dirty="0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28836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*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mqtt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'mqtt'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1100" b="0" i="0" u="none" strike="noStrike" dirty="0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52229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13021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class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AlarmService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extends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  <a:endParaRPr lang="en-US" sz="1100" b="0" i="0" u="none" strike="noStrike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2504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public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async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consumer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():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Promise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&lt;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Consumer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&lt;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&gt;&gt; {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4050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topic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= </a:t>
                      </a:r>
                      <a:r>
                        <a:rPr lang="en-US" sz="11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'your/mqtt/topic/#'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934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1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client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= </a:t>
                      </a:r>
                      <a:r>
                        <a:rPr lang="en-US" sz="11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mqtt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1100" b="0" i="0" u="none" strike="noStrike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connect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'mqtt://localhost:1883'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);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49704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return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new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MqttConsumerAdapter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 dirty="0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client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100" b="0" i="0" u="none" strike="noStrike" dirty="0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topic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);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935137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540543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383823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477386"/>
              </p:ext>
            </p:extLst>
          </p:nvPr>
        </p:nvGraphicFramePr>
        <p:xfrm>
          <a:off x="4431368" y="4664184"/>
          <a:ext cx="7188200" cy="146685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793818206"/>
                    </a:ext>
                  </a:extLst>
                </a:gridCol>
                <a:gridCol w="6731000">
                  <a:extLst>
                    <a:ext uri="{9D8B030D-6E8A-4147-A177-3AD203B41FA5}">
                      <a16:colId xmlns:a16="http://schemas.microsoft.com/office/drawing/2014/main" val="127974395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MqttPayloadStrategy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'wistroni40-dmc'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1100" b="0" i="0" u="none" strike="noStrike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0720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32234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class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AlarmService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extends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  <a:endParaRPr lang="en-US" sz="1100" b="0" i="0" u="none" strike="noStrike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629859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public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async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resolve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message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: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):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Promise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&lt;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&gt; {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36086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return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new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MqttPayloadStrategy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().</a:t>
                      </a:r>
                      <a:r>
                        <a:rPr lang="en-US" sz="1100" b="0" i="0" u="none" strike="noStrike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resolve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message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);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738124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711197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1340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04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Consumer </a:t>
            </a:r>
            <a:r>
              <a:rPr lang="zh-TW" altLang="en-US" dirty="0" smtClean="0"/>
              <a:t>使用說明 </a:t>
            </a:r>
            <a:r>
              <a:rPr lang="en-US" altLang="zh-TW" dirty="0" smtClean="0"/>
              <a:t>– CRON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ElasticSearch</a:t>
            </a:r>
            <a:r>
              <a:rPr lang="zh-TW" altLang="en-US" dirty="0" smtClean="0"/>
              <a:t> 篇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4431368" y="1161415"/>
            <a:ext cx="2279824" cy="307777"/>
            <a:chOff x="4230032" y="1027191"/>
            <a:chExt cx="2279824" cy="307777"/>
          </a:xfrm>
        </p:grpSpPr>
        <p:sp>
          <p:nvSpPr>
            <p:cNvPr id="6" name="矩形 5"/>
            <p:cNvSpPr/>
            <p:nvPr/>
          </p:nvSpPr>
          <p:spPr>
            <a:xfrm>
              <a:off x="4482031" y="1027191"/>
              <a:ext cx="202782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400" b="1" dirty="0" smtClean="0">
                  <a:solidFill>
                    <a:srgbClr val="006E9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Consumer </a:t>
              </a:r>
              <a:r>
                <a:rPr lang="zh-TW" altLang="en-US" sz="1400" b="1" dirty="0" smtClean="0">
                  <a:solidFill>
                    <a:srgbClr val="006E9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實例範例</a:t>
              </a:r>
              <a:endParaRPr lang="zh-TW" altLang="en-US" sz="1400" b="1" dirty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0032" y="1055079"/>
              <a:ext cx="252000" cy="252000"/>
            </a:xfrm>
            <a:prstGeom prst="rect">
              <a:avLst/>
            </a:prstGeom>
          </p:spPr>
        </p:pic>
      </p:grpSp>
      <p:sp>
        <p:nvSpPr>
          <p:cNvPr id="12" name="矩形 11"/>
          <p:cNvSpPr/>
          <p:nvPr/>
        </p:nvSpPr>
        <p:spPr>
          <a:xfrm>
            <a:off x="453006" y="1092995"/>
            <a:ext cx="75501" cy="444616"/>
          </a:xfrm>
          <a:prstGeom prst="rect">
            <a:avLst/>
          </a:prstGeom>
          <a:solidFill>
            <a:srgbClr val="91D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39607" y="1161414"/>
            <a:ext cx="30083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該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Adapter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相依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套件 </a:t>
            </a: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elasticsearch</a:t>
            </a:r>
            <a:endParaRPr lang="zh-TW" altLang="en-US" sz="1400" b="1" dirty="0"/>
          </a:p>
        </p:txBody>
      </p:sp>
      <p:grpSp>
        <p:nvGrpSpPr>
          <p:cNvPr id="23" name="群組 22"/>
          <p:cNvGrpSpPr/>
          <p:nvPr/>
        </p:nvGrpSpPr>
        <p:grpSpPr>
          <a:xfrm>
            <a:off x="453005" y="3998006"/>
            <a:ext cx="3585417" cy="899637"/>
            <a:chOff x="453006" y="2437064"/>
            <a:chExt cx="3585417" cy="899637"/>
          </a:xfrm>
        </p:grpSpPr>
        <p:sp>
          <p:nvSpPr>
            <p:cNvPr id="17" name="矩形 16"/>
            <p:cNvSpPr/>
            <p:nvPr/>
          </p:nvSpPr>
          <p:spPr>
            <a:xfrm>
              <a:off x="453006" y="2437064"/>
              <a:ext cx="3585417" cy="8996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8" name="群組 17"/>
            <p:cNvGrpSpPr/>
            <p:nvPr/>
          </p:nvGrpSpPr>
          <p:grpSpPr>
            <a:xfrm>
              <a:off x="1271194" y="2583757"/>
              <a:ext cx="2281608" cy="606251"/>
              <a:chOff x="7244156" y="3809299"/>
              <a:chExt cx="2281608" cy="606251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7265081" y="3809299"/>
                <a:ext cx="226068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CronConsumerAdapter</a:t>
                </a:r>
                <a:endPara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7244156" y="4138551"/>
                <a:ext cx="17748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排</a:t>
                </a:r>
                <a:r>
                  <a:rPr lang="zh-TW" altLang="en-US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程 </a:t>
                </a:r>
                <a:r>
                  <a:rPr lang="en-US" altLang="zh-TW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Consumer </a:t>
                </a:r>
                <a:r>
                  <a:rPr lang="zh-TW" altLang="en-US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轉接器</a:t>
                </a:r>
                <a:endPara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500" y="2649282"/>
              <a:ext cx="475200" cy="475200"/>
            </a:xfrm>
            <a:prstGeom prst="rect">
              <a:avLst/>
            </a:prstGeom>
          </p:spPr>
        </p:pic>
      </p:grpSp>
      <p:grpSp>
        <p:nvGrpSpPr>
          <p:cNvPr id="42" name="群組 41"/>
          <p:cNvGrpSpPr/>
          <p:nvPr/>
        </p:nvGrpSpPr>
        <p:grpSpPr>
          <a:xfrm>
            <a:off x="453006" y="1840293"/>
            <a:ext cx="3585417" cy="732279"/>
            <a:chOff x="453006" y="1840293"/>
            <a:chExt cx="3585417" cy="732279"/>
          </a:xfrm>
        </p:grpSpPr>
        <p:sp>
          <p:nvSpPr>
            <p:cNvPr id="25" name="矩形 24"/>
            <p:cNvSpPr/>
            <p:nvPr/>
          </p:nvSpPr>
          <p:spPr>
            <a:xfrm>
              <a:off x="453006" y="1840293"/>
              <a:ext cx="3585417" cy="7322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6" name="群組 25"/>
            <p:cNvGrpSpPr/>
            <p:nvPr/>
          </p:nvGrpSpPr>
          <p:grpSpPr>
            <a:xfrm>
              <a:off x="1194561" y="1903307"/>
              <a:ext cx="2102307" cy="606251"/>
              <a:chOff x="7167523" y="3809299"/>
              <a:chExt cx="2102307" cy="606251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7874672" y="3809299"/>
                <a:ext cx="68800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Client</a:t>
                </a:r>
                <a:endPara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7167523" y="4138551"/>
                <a:ext cx="210230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import</a:t>
                </a:r>
                <a:r>
                  <a:rPr lang="en-US" altLang="zh-TW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 from '</a:t>
                </a:r>
                <a:r>
                  <a:rPr lang="en-US" altLang="zh-TW" sz="1200" dirty="0" err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elasticsearch</a:t>
                </a:r>
                <a:r>
                  <a:rPr lang="en-US" altLang="zh-TW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'</a:t>
                </a:r>
                <a:endPara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942657"/>
              </p:ext>
            </p:extLst>
          </p:nvPr>
        </p:nvGraphicFramePr>
        <p:xfrm>
          <a:off x="4431368" y="1664850"/>
          <a:ext cx="7188200" cy="4351346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3554949365"/>
                    </a:ext>
                  </a:extLst>
                </a:gridCol>
                <a:gridCol w="6731000">
                  <a:extLst>
                    <a:ext uri="{9D8B030D-6E8A-4147-A177-3AD203B41FA5}">
                      <a16:colId xmlns:a16="http://schemas.microsoft.com/office/drawing/2014/main" val="41490994"/>
                    </a:ext>
                  </a:extLst>
                </a:gridCol>
              </a:tblGrid>
              <a:tr h="1921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8734" marR="8734" marT="873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endParaRPr lang="en-US" sz="1000" b="0" i="0" u="none" strike="noStrike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31012" marR="8734" marT="873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5099794"/>
                  </a:ext>
                </a:extLst>
              </a:tr>
              <a:tr h="1921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734" marR="8734" marT="873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10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</a:p>
                  </a:txBody>
                  <a:tcPr marL="131012" marR="8734" marT="873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8394731"/>
                  </a:ext>
                </a:extLst>
              </a:tr>
              <a:tr h="1921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8734" marR="8734" marT="873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10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Consumer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</a:p>
                  </a:txBody>
                  <a:tcPr marL="131012" marR="8734" marT="873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2660384"/>
                  </a:ext>
                </a:extLst>
              </a:tr>
              <a:tr h="1921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8734" marR="8734" marT="873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10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ElasticsearchSearchExecutor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</a:p>
                  </a:txBody>
                  <a:tcPr marL="131012" marR="8734" marT="873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9353256"/>
                  </a:ext>
                </a:extLst>
              </a:tr>
              <a:tr h="1921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8734" marR="8734" marT="873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1000" b="0" i="0" u="none" strike="noStrike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CronConsumerAdapter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31012" marR="8734" marT="873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405816"/>
                  </a:ext>
                </a:extLst>
              </a:tr>
              <a:tr h="1921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8734" marR="8734" marT="873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 </a:t>
                      </a:r>
                      <a:r>
                        <a:rPr lang="en-US" sz="10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0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'wistroni40-dmc'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</a:p>
                  </a:txBody>
                  <a:tcPr marL="131012" marR="8734" marT="873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090893"/>
                  </a:ext>
                </a:extLst>
              </a:tr>
              <a:tr h="1921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8734" marR="8734" marT="873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1000" b="0" i="0" u="none" strike="noStrike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Client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10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0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</a:t>
                      </a:r>
                      <a:r>
                        <a:rPr lang="en-US" sz="10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elasticsearch</a:t>
                      </a:r>
                      <a:r>
                        <a:rPr lang="en-US" sz="10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1000" b="0" i="0" u="none" strike="noStrike" dirty="0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31012" marR="8734" marT="873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2169306"/>
                  </a:ext>
                </a:extLst>
              </a:tr>
              <a:tr h="1921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8734" marR="8734" marT="873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1012" marR="8734" marT="873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567649"/>
                  </a:ext>
                </a:extLst>
              </a:tr>
              <a:tr h="1921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8734" marR="8734" marT="873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class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0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AlarmService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extends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0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31012" marR="8734" marT="873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8179277"/>
                  </a:ext>
                </a:extLst>
              </a:tr>
              <a:tr h="1921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marL="8734" marR="8734" marT="873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public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async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0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consumer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(): </a:t>
                      </a:r>
                      <a:r>
                        <a:rPr lang="en-US" sz="10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Promise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&lt;</a:t>
                      </a:r>
                      <a:r>
                        <a:rPr lang="en-US" sz="10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Consumer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&lt;</a:t>
                      </a:r>
                      <a:r>
                        <a:rPr lang="en-US" sz="10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S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&gt;&gt; {</a:t>
                      </a:r>
                    </a:p>
                  </a:txBody>
                  <a:tcPr marL="131012" marR="8734" marT="873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6593057"/>
                  </a:ext>
                </a:extLst>
              </a:tr>
              <a:tr h="1921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8734" marR="8734" marT="873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altLang="zh-TW" sz="10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// </a:t>
                      </a:r>
                      <a:r>
                        <a:rPr lang="zh-TW" alt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初始化 </a:t>
                      </a:r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ElasticSearch Client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31012" marR="8734" marT="873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6081744"/>
                  </a:ext>
                </a:extLst>
              </a:tr>
              <a:tr h="1921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8734" marR="8734" marT="873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const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000" b="0" i="0" u="none" strike="noStrike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client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= </a:t>
                      </a:r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new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0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Client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({ </a:t>
                      </a:r>
                      <a:r>
                        <a:rPr lang="en-US" sz="10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host: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[</a:t>
                      </a:r>
                      <a:r>
                        <a:rPr lang="en-US" sz="10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'http://localhost:9200/'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] });</a:t>
                      </a:r>
                    </a:p>
                  </a:txBody>
                  <a:tcPr marL="131012" marR="8734" marT="873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5251158"/>
                  </a:ext>
                </a:extLst>
              </a:tr>
              <a:tr h="1921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13</a:t>
                      </a:r>
                    </a:p>
                  </a:txBody>
                  <a:tcPr marL="8734" marR="8734" marT="873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const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000" b="0" i="0" u="none" strike="noStrike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index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= </a:t>
                      </a:r>
                      <a:r>
                        <a:rPr lang="en-US" sz="10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'your_es_index'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</a:p>
                  </a:txBody>
                  <a:tcPr marL="131012" marR="8734" marT="873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6792344"/>
                  </a:ext>
                </a:extLst>
              </a:tr>
              <a:tr h="1921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8734" marR="8734" marT="873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const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000" b="0" i="0" u="none" strike="noStrike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type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= </a:t>
                      </a:r>
                      <a:r>
                        <a:rPr lang="en-US" sz="10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'your_es_type'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</a:p>
                  </a:txBody>
                  <a:tcPr marL="131012" marR="8734" marT="873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2977136"/>
                  </a:ext>
                </a:extLst>
              </a:tr>
              <a:tr h="1921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15</a:t>
                      </a:r>
                    </a:p>
                  </a:txBody>
                  <a:tcPr marL="8734" marR="8734" marT="873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altLang="zh-TW" sz="10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// </a:t>
                      </a:r>
                      <a:r>
                        <a:rPr lang="zh-TW" alt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使用 </a:t>
                      </a:r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ElasticBuilder </a:t>
                      </a:r>
                      <a:r>
                        <a:rPr lang="zh-TW" alt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建立 </a:t>
                      </a:r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ElasticSearch </a:t>
                      </a:r>
                      <a:r>
                        <a:rPr lang="zh-TW" alt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查詢語句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31012" marR="8734" marT="873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6843715"/>
                  </a:ext>
                </a:extLst>
              </a:tr>
              <a:tr h="1921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8734" marR="8734" marT="873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0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const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000" b="0" i="0" u="none" strike="noStrike" dirty="0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builder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= </a:t>
                      </a:r>
                      <a:r>
                        <a:rPr lang="en-US" sz="10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new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000" b="0" i="0" u="none" strike="noStrike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QueryBuilder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();</a:t>
                      </a:r>
                    </a:p>
                  </a:txBody>
                  <a:tcPr marL="131012" marR="8734" marT="873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0992793"/>
                  </a:ext>
                </a:extLst>
              </a:tr>
              <a:tr h="316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17</a:t>
                      </a:r>
                    </a:p>
                  </a:txBody>
                  <a:tcPr marL="8734" marR="8734" marT="873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0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const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000" b="0" i="0" u="none" strike="noStrike" dirty="0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executor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= </a:t>
                      </a:r>
                      <a:r>
                        <a:rPr lang="en-US" sz="10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new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000" b="0" i="0" u="none" strike="noStrike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ElasticsearchSearchExecutor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000" b="0" i="0" u="none" strike="noStrike" dirty="0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client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000" b="0" i="0" u="none" strike="noStrike" dirty="0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index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000" b="0" i="0" u="none" strike="noStrike" dirty="0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type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000" b="0" i="0" u="none" strike="noStrike" dirty="0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builder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0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'hits'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);</a:t>
                      </a:r>
                    </a:p>
                  </a:txBody>
                  <a:tcPr marL="131012" marR="8734" marT="873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458468"/>
                  </a:ext>
                </a:extLst>
              </a:tr>
              <a:tr h="1921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18</a:t>
                      </a:r>
                    </a:p>
                  </a:txBody>
                  <a:tcPr marL="8734" marR="8734" marT="873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000" b="0" i="0" u="none" strike="noStrike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// CRON </a:t>
                      </a:r>
                      <a:r>
                        <a:rPr lang="zh-TW" altLang="en-US" sz="1000" b="0" i="0" u="none" strike="noStrike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轉接器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31012" marR="8734" marT="873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6685676"/>
                  </a:ext>
                </a:extLst>
              </a:tr>
              <a:tr h="1921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19</a:t>
                      </a:r>
                    </a:p>
                  </a:txBody>
                  <a:tcPr marL="8734" marR="8734" marT="873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0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const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000" b="0" i="0" u="none" strike="noStrike" dirty="0" err="1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cron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= </a:t>
                      </a:r>
                      <a:r>
                        <a:rPr lang="en-US" sz="10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'*/5 * * * * *'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</a:p>
                  </a:txBody>
                  <a:tcPr marL="131012" marR="8734" marT="873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6406417"/>
                  </a:ext>
                </a:extLst>
              </a:tr>
              <a:tr h="1921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marL="8734" marR="8734" marT="873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0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const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000" b="0" i="0" u="none" strike="noStrike" dirty="0" err="1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consumerAdapter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= </a:t>
                      </a:r>
                      <a:r>
                        <a:rPr lang="en-US" sz="10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new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000" b="0" i="0" u="none" strike="noStrike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CronConsumerAdapter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000" b="0" i="0" u="none" strike="noStrike" dirty="0" err="1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cron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000" b="0" i="0" u="none" strike="noStrike" dirty="0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executor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0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false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);</a:t>
                      </a:r>
                    </a:p>
                  </a:txBody>
                  <a:tcPr marL="131012" marR="8734" marT="873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307333"/>
                  </a:ext>
                </a:extLst>
              </a:tr>
              <a:tr h="1921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21</a:t>
                      </a:r>
                    </a:p>
                  </a:txBody>
                  <a:tcPr marL="8734" marR="8734" marT="873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31012" marR="8734" marT="873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568073"/>
                  </a:ext>
                </a:extLst>
              </a:tr>
              <a:tr h="1921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22</a:t>
                      </a:r>
                    </a:p>
                  </a:txBody>
                  <a:tcPr marL="8734" marR="8734" marT="873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31012" marR="8734" marT="873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2640523"/>
                  </a:ext>
                </a:extLst>
              </a:tr>
            </a:tbl>
          </a:graphicData>
        </a:graphic>
      </p:graphicFrame>
      <p:sp>
        <p:nvSpPr>
          <p:cNvPr id="46" name="矩形 45"/>
          <p:cNvSpPr/>
          <p:nvPr/>
        </p:nvSpPr>
        <p:spPr>
          <a:xfrm>
            <a:off x="459354" y="2919150"/>
            <a:ext cx="3585417" cy="73227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向下箭號 31"/>
          <p:cNvSpPr/>
          <p:nvPr/>
        </p:nvSpPr>
        <p:spPr>
          <a:xfrm>
            <a:off x="2186991" y="2572572"/>
            <a:ext cx="117446" cy="489367"/>
          </a:xfrm>
          <a:prstGeom prst="downArrow">
            <a:avLst/>
          </a:prstGeom>
          <a:solidFill>
            <a:srgbClr val="91D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向下箭號 51"/>
          <p:cNvSpPr/>
          <p:nvPr/>
        </p:nvSpPr>
        <p:spPr>
          <a:xfrm>
            <a:off x="2186991" y="3651429"/>
            <a:ext cx="117446" cy="550370"/>
          </a:xfrm>
          <a:prstGeom prst="downArrow">
            <a:avLst/>
          </a:prstGeom>
          <a:solidFill>
            <a:srgbClr val="91D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453006" y="5128645"/>
            <a:ext cx="3585416" cy="887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CRON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ElasticSearch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做為資料來源，所消費的資料可以不須經解析直接使用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538292" y="2983924"/>
            <a:ext cx="3427541" cy="602730"/>
            <a:chOff x="546307" y="3003402"/>
            <a:chExt cx="3427541" cy="602730"/>
          </a:xfrm>
        </p:grpSpPr>
        <p:sp>
          <p:nvSpPr>
            <p:cNvPr id="50" name="矩形 49"/>
            <p:cNvSpPr/>
            <p:nvPr/>
          </p:nvSpPr>
          <p:spPr>
            <a:xfrm>
              <a:off x="941479" y="3003402"/>
              <a:ext cx="262116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400" b="1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ElasticsearchSearchExecutor</a:t>
              </a:r>
              <a:endPara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546307" y="3329133"/>
              <a:ext cx="342754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結尾參數可選 </a:t>
              </a:r>
              <a:r>
                <a:rPr lang="en-US" altLang="zh-TW" sz="1200" b="1" dirty="0" smtClean="0">
                  <a:solidFill>
                    <a:srgbClr val="006E9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hits</a:t>
              </a:r>
              <a:r>
                <a:rPr lang="en-US" altLang="zh-TW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zh-TW" altLang="en-US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或 </a:t>
              </a:r>
              <a:r>
                <a:rPr lang="en-US" altLang="zh-TW" sz="1200" b="1" dirty="0" err="1" smtClean="0">
                  <a:solidFill>
                    <a:srgbClr val="006E9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aggs</a:t>
              </a:r>
              <a:r>
                <a:rPr lang="en-US" altLang="zh-TW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zh-TW" altLang="en-US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來決定資料解析</a:t>
              </a:r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方式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0757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993805"/>
              </p:ext>
            </p:extLst>
          </p:nvPr>
        </p:nvGraphicFramePr>
        <p:xfrm>
          <a:off x="4433594" y="1654491"/>
          <a:ext cx="7185974" cy="4361693"/>
        </p:xfrm>
        <a:graphic>
          <a:graphicData uri="http://schemas.openxmlformats.org/drawingml/2006/table">
            <a:tbl>
              <a:tblPr/>
              <a:tblGrid>
                <a:gridCol w="457059">
                  <a:extLst>
                    <a:ext uri="{9D8B030D-6E8A-4147-A177-3AD203B41FA5}">
                      <a16:colId xmlns:a16="http://schemas.microsoft.com/office/drawing/2014/main" val="685505971"/>
                    </a:ext>
                  </a:extLst>
                </a:gridCol>
                <a:gridCol w="6728915">
                  <a:extLst>
                    <a:ext uri="{9D8B030D-6E8A-4147-A177-3AD203B41FA5}">
                      <a16:colId xmlns:a16="http://schemas.microsoft.com/office/drawing/2014/main" val="1272563680"/>
                    </a:ext>
                  </a:extLst>
                </a:gridCol>
              </a:tblGrid>
              <a:tr h="3028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8365" marR="8365" marT="836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10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000" b="0" i="0" u="none" strike="noStrike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Consumer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000" b="0" i="0" u="none" strike="noStrike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MqttConsumerAdapter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0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MqttPayloadStrategy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000" b="0" i="0" u="none" strike="noStrike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CompositionConsumerAdapter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10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0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'wistroni40-dmc'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1000" b="0" i="0" u="none" strike="noStrike" dirty="0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25471" marR="8365" marT="836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546426"/>
                  </a:ext>
                </a:extLst>
              </a:tr>
              <a:tr h="184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365" marR="8365" marT="836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*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0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as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0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mqtt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0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0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'mqtt'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1000" b="0" i="0" u="none" strike="noStrike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25471" marR="8365" marT="836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278305"/>
                  </a:ext>
                </a:extLst>
              </a:tr>
              <a:tr h="184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8365" marR="8365" marT="836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5471" marR="8365" marT="836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4358367"/>
                  </a:ext>
                </a:extLst>
              </a:tr>
              <a:tr h="184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8365" marR="8365" marT="836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class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0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AlarmService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extends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0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25471" marR="8365" marT="836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128066"/>
                  </a:ext>
                </a:extLst>
              </a:tr>
              <a:tr h="184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8365" marR="8365" marT="836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public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async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0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consumer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(): </a:t>
                      </a:r>
                      <a:r>
                        <a:rPr lang="en-US" sz="10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Promise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&lt;</a:t>
                      </a:r>
                      <a:r>
                        <a:rPr lang="en-US" sz="10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Consumer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&lt;</a:t>
                      </a:r>
                      <a:r>
                        <a:rPr lang="en-US" sz="10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S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&gt;&gt; {</a:t>
                      </a:r>
                    </a:p>
                  </a:txBody>
                  <a:tcPr marL="125471" marR="8365" marT="836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7053138"/>
                  </a:ext>
                </a:extLst>
              </a:tr>
              <a:tr h="184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8365" marR="8365" marT="836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altLang="zh-TW" sz="10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// </a:t>
                      </a:r>
                      <a:r>
                        <a:rPr lang="zh-TW" alt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資料來源</a:t>
                      </a:r>
                      <a:r>
                        <a:rPr lang="en-US" altLang="zh-TW" sz="10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25471" marR="8365" marT="836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8234520"/>
                  </a:ext>
                </a:extLst>
              </a:tr>
              <a:tr h="184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8365" marR="8365" marT="836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const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000" b="0" i="0" u="none" strike="noStrike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client1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= </a:t>
                      </a:r>
                      <a:r>
                        <a:rPr lang="en-US" sz="10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mqtt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10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connect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'mqtt://localhost:1883'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);</a:t>
                      </a:r>
                    </a:p>
                  </a:txBody>
                  <a:tcPr marL="125471" marR="8365" marT="836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3220947"/>
                  </a:ext>
                </a:extLst>
              </a:tr>
              <a:tr h="184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8365" marR="8365" marT="836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const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000" b="0" i="0" u="none" strike="noStrike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topic1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= </a:t>
                      </a:r>
                      <a:r>
                        <a:rPr lang="en-US" sz="10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'your/mqtt/topic1/#'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</a:p>
                  </a:txBody>
                  <a:tcPr marL="125471" marR="8365" marT="836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8920705"/>
                  </a:ext>
                </a:extLst>
              </a:tr>
              <a:tr h="184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8365" marR="8365" marT="836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const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000" b="0" i="0" u="none" strike="noStrike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consumer1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= </a:t>
                      </a:r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new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0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MqttConsumerAdapter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client1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000" b="0" i="0" u="none" strike="noStrike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topic1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);</a:t>
                      </a:r>
                    </a:p>
                  </a:txBody>
                  <a:tcPr marL="125471" marR="8365" marT="836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274346"/>
                  </a:ext>
                </a:extLst>
              </a:tr>
              <a:tr h="184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marL="8365" marR="8365" marT="836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const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000" b="0" i="0" u="none" strike="noStrike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resolver1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= </a:t>
                      </a:r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new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0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MqttPayloadStrategy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();</a:t>
                      </a:r>
                    </a:p>
                  </a:txBody>
                  <a:tcPr marL="125471" marR="8365" marT="836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8311291"/>
                  </a:ext>
                </a:extLst>
              </a:tr>
              <a:tr h="184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8365" marR="8365" marT="836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altLang="zh-TW" sz="10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// </a:t>
                      </a:r>
                      <a:r>
                        <a:rPr lang="zh-TW" alt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資料來源</a:t>
                      </a:r>
                      <a:r>
                        <a:rPr lang="en-US" altLang="zh-TW" sz="10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25471" marR="8365" marT="836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8378546"/>
                  </a:ext>
                </a:extLst>
              </a:tr>
              <a:tr h="184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8365" marR="8365" marT="836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const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000" b="0" i="0" u="none" strike="noStrike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client2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= </a:t>
                      </a:r>
                      <a:r>
                        <a:rPr lang="en-US" sz="10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mqtt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10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connect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'mqtt://localhost:1883'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);</a:t>
                      </a:r>
                    </a:p>
                  </a:txBody>
                  <a:tcPr marL="125471" marR="8365" marT="836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5452637"/>
                  </a:ext>
                </a:extLst>
              </a:tr>
              <a:tr h="184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13</a:t>
                      </a:r>
                    </a:p>
                  </a:txBody>
                  <a:tcPr marL="8365" marR="8365" marT="836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const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000" b="0" i="0" u="none" strike="noStrike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topic2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= </a:t>
                      </a:r>
                      <a:r>
                        <a:rPr lang="en-US" sz="10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'your/mqtt/topic2/#'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</a:p>
                  </a:txBody>
                  <a:tcPr marL="125471" marR="8365" marT="836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801558"/>
                  </a:ext>
                </a:extLst>
              </a:tr>
              <a:tr h="184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8365" marR="8365" marT="836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const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000" b="0" i="0" u="none" strike="noStrike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consumer2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= </a:t>
                      </a:r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new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0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MqttConsumerAdapter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client2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000" b="0" i="0" u="none" strike="noStrike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topic2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);</a:t>
                      </a:r>
                    </a:p>
                  </a:txBody>
                  <a:tcPr marL="125471" marR="8365" marT="836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207754"/>
                  </a:ext>
                </a:extLst>
              </a:tr>
              <a:tr h="184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15</a:t>
                      </a:r>
                    </a:p>
                  </a:txBody>
                  <a:tcPr marL="8365" marR="8365" marT="836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const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000" b="0" i="0" u="none" strike="noStrike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resolver2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= </a:t>
                      </a:r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new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0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MqttPayloadStrategy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();</a:t>
                      </a:r>
                    </a:p>
                  </a:txBody>
                  <a:tcPr marL="125471" marR="8365" marT="836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2761920"/>
                  </a:ext>
                </a:extLst>
              </a:tr>
              <a:tr h="184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8365" marR="8365" marT="836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altLang="zh-TW" sz="10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// </a:t>
                      </a:r>
                      <a:r>
                        <a:rPr lang="zh-TW" alt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複合式轉接器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25471" marR="8365" marT="836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1531890"/>
                  </a:ext>
                </a:extLst>
              </a:tr>
              <a:tr h="184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17</a:t>
                      </a:r>
                    </a:p>
                  </a:txBody>
                  <a:tcPr marL="8365" marR="8365" marT="836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0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const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000" b="0" i="0" u="none" strike="noStrike" dirty="0" err="1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consumerAdapter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= </a:t>
                      </a:r>
                      <a:r>
                        <a:rPr lang="en-US" sz="10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new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000" b="0" i="0" u="none" strike="noStrike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CompositionConsumerAdapter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()</a:t>
                      </a:r>
                    </a:p>
                  </a:txBody>
                  <a:tcPr marL="125471" marR="8365" marT="836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1450860"/>
                  </a:ext>
                </a:extLst>
              </a:tr>
              <a:tr h="184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18</a:t>
                      </a:r>
                    </a:p>
                  </a:txBody>
                  <a:tcPr marL="8365" marR="8365" marT="836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  .</a:t>
                      </a:r>
                      <a:r>
                        <a:rPr lang="en-US" sz="1000" b="0" i="0" u="none" strike="noStrike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addConsumer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0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'source1'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000" b="0" i="0" u="none" strike="noStrike" dirty="0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consumer1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000" b="0" i="0" u="none" strike="noStrike" dirty="0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resolver1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</a:t>
                      </a:r>
                    </a:p>
                  </a:txBody>
                  <a:tcPr marL="125471" marR="8365" marT="836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6419647"/>
                  </a:ext>
                </a:extLst>
              </a:tr>
              <a:tr h="184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19</a:t>
                      </a:r>
                    </a:p>
                  </a:txBody>
                  <a:tcPr marL="8365" marR="8365" marT="836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  .</a:t>
                      </a:r>
                      <a:r>
                        <a:rPr lang="en-US" sz="10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addConsumer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'source2'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000" b="0" i="0" u="none" strike="noStrike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consumer2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000" b="0" i="0" u="none" strike="noStrike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resolver2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</a:t>
                      </a:r>
                    </a:p>
                  </a:txBody>
                  <a:tcPr marL="125471" marR="8365" marT="836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2500606"/>
                  </a:ext>
                </a:extLst>
              </a:tr>
              <a:tr h="184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marL="8365" marR="8365" marT="836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  .</a:t>
                      </a:r>
                      <a:r>
                        <a:rPr lang="en-US" sz="10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keyBy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data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=&gt;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0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`</a:t>
                      </a:r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${</a:t>
                      </a:r>
                      <a:r>
                        <a:rPr lang="en-US" sz="10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data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10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field1</a:t>
                      </a:r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  <a:r>
                        <a:rPr lang="en-US" sz="10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${</a:t>
                      </a:r>
                      <a:r>
                        <a:rPr lang="en-US" sz="10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data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10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field2</a:t>
                      </a:r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  <a:r>
                        <a:rPr lang="en-US" sz="10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`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</a:t>
                      </a:r>
                    </a:p>
                  </a:txBody>
                  <a:tcPr marL="125471" marR="8365" marT="836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952950"/>
                  </a:ext>
                </a:extLst>
              </a:tr>
              <a:tr h="184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21</a:t>
                      </a:r>
                    </a:p>
                  </a:txBody>
                  <a:tcPr marL="8365" marR="8365" marT="836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  .</a:t>
                      </a:r>
                      <a:r>
                        <a:rPr lang="pt-BR" sz="10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process</a:t>
                      </a:r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((</a:t>
                      </a:r>
                      <a:r>
                        <a:rPr lang="pt-BR" sz="10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</a:t>
                      </a:r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pt-BR" sz="10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</a:t>
                      </a:r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pt-BR" sz="10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d</a:t>
                      </a:r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 </a:t>
                      </a:r>
                      <a:r>
                        <a:rPr lang="pt-BR" sz="10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=&gt;</a:t>
                      </a:r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pt-BR" sz="10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/** TODO */</a:t>
                      </a:r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);</a:t>
                      </a:r>
                    </a:p>
                  </a:txBody>
                  <a:tcPr marL="125471" marR="8365" marT="836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30738"/>
                  </a:ext>
                </a:extLst>
              </a:tr>
              <a:tr h="184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22</a:t>
                      </a:r>
                    </a:p>
                  </a:txBody>
                  <a:tcPr marL="8365" marR="8365" marT="836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25471" marR="8365" marT="836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8305282"/>
                  </a:ext>
                </a:extLst>
              </a:tr>
              <a:tr h="184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23</a:t>
                      </a:r>
                    </a:p>
                  </a:txBody>
                  <a:tcPr marL="8365" marR="8365" marT="836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25471" marR="8365" marT="836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468248"/>
                  </a:ext>
                </a:extLst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Consumer </a:t>
            </a:r>
            <a:r>
              <a:rPr lang="zh-TW" altLang="en-US" dirty="0" smtClean="0"/>
              <a:t>使用說明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複數 </a:t>
            </a:r>
            <a:r>
              <a:rPr lang="en-US" altLang="zh-TW" dirty="0" smtClean="0"/>
              <a:t>Consumer</a:t>
            </a:r>
            <a:r>
              <a:rPr lang="zh-TW" altLang="en-US" dirty="0" smtClean="0"/>
              <a:t> 篇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4431368" y="1161415"/>
            <a:ext cx="2279824" cy="307777"/>
            <a:chOff x="4230032" y="1027191"/>
            <a:chExt cx="2279824" cy="307777"/>
          </a:xfrm>
        </p:grpSpPr>
        <p:sp>
          <p:nvSpPr>
            <p:cNvPr id="6" name="矩形 5"/>
            <p:cNvSpPr/>
            <p:nvPr/>
          </p:nvSpPr>
          <p:spPr>
            <a:xfrm>
              <a:off x="4482031" y="1027191"/>
              <a:ext cx="202782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400" b="1" dirty="0" smtClean="0">
                  <a:solidFill>
                    <a:srgbClr val="006E9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Consumer </a:t>
              </a:r>
              <a:r>
                <a:rPr lang="zh-TW" altLang="en-US" sz="1400" b="1" dirty="0" smtClean="0">
                  <a:solidFill>
                    <a:srgbClr val="006E9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實例範例</a:t>
              </a:r>
              <a:endParaRPr lang="zh-TW" altLang="en-US" sz="1400" b="1" dirty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0032" y="1055079"/>
              <a:ext cx="252000" cy="252000"/>
            </a:xfrm>
            <a:prstGeom prst="rect">
              <a:avLst/>
            </a:prstGeom>
          </p:spPr>
        </p:pic>
      </p:grpSp>
      <p:sp>
        <p:nvSpPr>
          <p:cNvPr id="12" name="矩形 11"/>
          <p:cNvSpPr/>
          <p:nvPr/>
        </p:nvSpPr>
        <p:spPr>
          <a:xfrm>
            <a:off x="453006" y="1092995"/>
            <a:ext cx="75501" cy="444616"/>
          </a:xfrm>
          <a:prstGeom prst="rect">
            <a:avLst/>
          </a:prstGeom>
          <a:solidFill>
            <a:srgbClr val="91D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39607" y="1161414"/>
            <a:ext cx="32914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該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Adapter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相依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套件根據實際使用決定</a:t>
            </a:r>
            <a:endParaRPr lang="zh-TW" altLang="en-US" sz="1400" b="1" dirty="0"/>
          </a:p>
        </p:txBody>
      </p:sp>
      <p:grpSp>
        <p:nvGrpSpPr>
          <p:cNvPr id="23" name="群組 22"/>
          <p:cNvGrpSpPr/>
          <p:nvPr/>
        </p:nvGrpSpPr>
        <p:grpSpPr>
          <a:xfrm>
            <a:off x="453004" y="3234566"/>
            <a:ext cx="3585417" cy="899637"/>
            <a:chOff x="453006" y="2437064"/>
            <a:chExt cx="3585417" cy="899637"/>
          </a:xfrm>
        </p:grpSpPr>
        <p:sp>
          <p:nvSpPr>
            <p:cNvPr id="17" name="矩形 16"/>
            <p:cNvSpPr/>
            <p:nvPr/>
          </p:nvSpPr>
          <p:spPr>
            <a:xfrm>
              <a:off x="453006" y="2437064"/>
              <a:ext cx="3585417" cy="8996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8" name="群組 17"/>
            <p:cNvGrpSpPr/>
            <p:nvPr/>
          </p:nvGrpSpPr>
          <p:grpSpPr>
            <a:xfrm>
              <a:off x="1271194" y="2583757"/>
              <a:ext cx="2527060" cy="606251"/>
              <a:chOff x="7244156" y="3809299"/>
              <a:chExt cx="2527060" cy="606251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7265081" y="3809299"/>
                <a:ext cx="250613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2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CompositionConsumerAdapter</a:t>
                </a:r>
                <a:endParaRPr lang="zh-TW" altLang="en-US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7244156" y="4138551"/>
                <a:ext cx="17748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複數 </a:t>
                </a:r>
                <a:r>
                  <a:rPr lang="en-US" altLang="zh-TW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Consumer </a:t>
                </a:r>
                <a:r>
                  <a:rPr lang="zh-TW" altLang="en-US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轉接器</a:t>
                </a:r>
                <a:endPara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500" y="2649282"/>
              <a:ext cx="475200" cy="475200"/>
            </a:xfrm>
            <a:prstGeom prst="rect">
              <a:avLst/>
            </a:prstGeom>
          </p:spPr>
        </p:pic>
      </p:grpSp>
      <p:sp>
        <p:nvSpPr>
          <p:cNvPr id="32" name="向下箭號 31"/>
          <p:cNvSpPr/>
          <p:nvPr/>
        </p:nvSpPr>
        <p:spPr>
          <a:xfrm>
            <a:off x="2186991" y="3003320"/>
            <a:ext cx="117446" cy="377939"/>
          </a:xfrm>
          <a:prstGeom prst="downArrow">
            <a:avLst/>
          </a:prstGeom>
          <a:solidFill>
            <a:srgbClr val="91D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453006" y="4308024"/>
            <a:ext cx="3585416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該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Adapter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做為資料來源，所消費的資料可以不須經解析直接使用，因為在 </a:t>
            </a:r>
            <a:r>
              <a:rPr lang="en-US" altLang="zh-TW" sz="1400" b="1" dirty="0" smtClean="0">
                <a:solidFill>
                  <a:srgbClr val="006E94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“.process”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中就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必須完成解析，另外再添加其他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Adapter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時，一定要給一個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adapter ID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及對應的解析器，如右所示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453005" y="1960518"/>
            <a:ext cx="1657230" cy="899637"/>
            <a:chOff x="453005" y="1800688"/>
            <a:chExt cx="1657230" cy="899637"/>
          </a:xfrm>
        </p:grpSpPr>
        <p:sp>
          <p:nvSpPr>
            <p:cNvPr id="35" name="矩形 34"/>
            <p:cNvSpPr/>
            <p:nvPr/>
          </p:nvSpPr>
          <p:spPr>
            <a:xfrm>
              <a:off x="453005" y="1800688"/>
              <a:ext cx="1657230" cy="8996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1" name="群組 10"/>
            <p:cNvGrpSpPr/>
            <p:nvPr/>
          </p:nvGrpSpPr>
          <p:grpSpPr>
            <a:xfrm>
              <a:off x="546290" y="2012906"/>
              <a:ext cx="1470660" cy="475200"/>
              <a:chOff x="815769" y="2174101"/>
              <a:chExt cx="1470660" cy="475200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1292118" y="2254057"/>
                <a:ext cx="99431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Adapter1</a:t>
                </a:r>
                <a:endPara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pic>
            <p:nvPicPr>
              <p:cNvPr id="37" name="圖片 3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5769" y="2174101"/>
                <a:ext cx="475200" cy="475200"/>
              </a:xfrm>
              <a:prstGeom prst="rect">
                <a:avLst/>
              </a:prstGeom>
            </p:spPr>
          </p:pic>
        </p:grpSp>
      </p:grpSp>
      <p:sp>
        <p:nvSpPr>
          <p:cNvPr id="15" name="矩形 14"/>
          <p:cNvSpPr/>
          <p:nvPr/>
        </p:nvSpPr>
        <p:spPr>
          <a:xfrm>
            <a:off x="2063612" y="2221914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dirty="0"/>
          </a:p>
        </p:txBody>
      </p:sp>
      <p:grpSp>
        <p:nvGrpSpPr>
          <p:cNvPr id="48" name="群組 47"/>
          <p:cNvGrpSpPr/>
          <p:nvPr/>
        </p:nvGrpSpPr>
        <p:grpSpPr>
          <a:xfrm>
            <a:off x="2381193" y="1952162"/>
            <a:ext cx="1657230" cy="899637"/>
            <a:chOff x="453005" y="1800688"/>
            <a:chExt cx="1657230" cy="899637"/>
          </a:xfrm>
        </p:grpSpPr>
        <p:sp>
          <p:nvSpPr>
            <p:cNvPr id="49" name="矩形 48"/>
            <p:cNvSpPr/>
            <p:nvPr/>
          </p:nvSpPr>
          <p:spPr>
            <a:xfrm>
              <a:off x="453005" y="1800688"/>
              <a:ext cx="1657230" cy="8996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1" name="群組 50"/>
            <p:cNvGrpSpPr/>
            <p:nvPr/>
          </p:nvGrpSpPr>
          <p:grpSpPr>
            <a:xfrm>
              <a:off x="546290" y="2012906"/>
              <a:ext cx="1510735" cy="475200"/>
              <a:chOff x="815769" y="2174101"/>
              <a:chExt cx="1510735" cy="475200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1292118" y="2254057"/>
                <a:ext cx="10343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err="1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AdapterN</a:t>
                </a:r>
                <a:endPara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pic>
            <p:nvPicPr>
              <p:cNvPr id="54" name="圖片 5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5769" y="2174101"/>
                <a:ext cx="475200" cy="475200"/>
              </a:xfrm>
              <a:prstGeom prst="rect">
                <a:avLst/>
              </a:prstGeom>
            </p:spPr>
          </p:pic>
        </p:grpSp>
      </p:grpSp>
      <p:sp>
        <p:nvSpPr>
          <p:cNvPr id="21" name="矩形 20"/>
          <p:cNvSpPr/>
          <p:nvPr/>
        </p:nvSpPr>
        <p:spPr>
          <a:xfrm>
            <a:off x="323850" y="1814321"/>
            <a:ext cx="3838575" cy="118899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4885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037866"/>
              </p:ext>
            </p:extLst>
          </p:nvPr>
        </p:nvGraphicFramePr>
        <p:xfrm>
          <a:off x="4431368" y="1645528"/>
          <a:ext cx="7188200" cy="468626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1206801"/>
                    </a:ext>
                  </a:extLst>
                </a:gridCol>
                <a:gridCol w="6731000">
                  <a:extLst>
                    <a:ext uri="{9D8B030D-6E8A-4147-A177-3AD203B41FA5}">
                      <a16:colId xmlns:a16="http://schemas.microsoft.com/office/drawing/2014/main" val="2053421655"/>
                    </a:ext>
                  </a:extLst>
                </a:gridCol>
              </a:tblGrid>
              <a:tr h="2343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MqttClient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'mqtt'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1100" b="0" i="0" u="none" strike="noStrike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4919331"/>
                  </a:ext>
                </a:extLst>
              </a:tr>
              <a:tr h="2343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IPublishPacket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'mqtt-packet'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1100" b="0" i="0" u="none" strike="noStrike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1046311"/>
                  </a:ext>
                </a:extLst>
              </a:tr>
              <a:tr h="2343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Observable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'rxjs'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1100" b="0" i="0" u="none" strike="noStrike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135901"/>
                  </a:ext>
                </a:extLst>
              </a:tr>
              <a:tr h="2343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ConsumerAdapter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'wistroni40-dmc'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1100" b="0" i="0" u="none" strike="noStrike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661526"/>
                  </a:ext>
                </a:extLst>
              </a:tr>
              <a:tr h="2343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4988483"/>
                  </a:ext>
                </a:extLst>
              </a:tr>
              <a:tr h="2343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export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class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MqttConsumerAdapter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extends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ConsumerAdapter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&lt;</a:t>
                      </a:r>
                      <a:endParaRPr lang="en-US" sz="1100" b="0" i="0" u="none" strike="noStrike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290767"/>
                  </a:ext>
                </a:extLst>
              </a:tr>
              <a:tr h="2343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MqttClient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4825061"/>
                  </a:ext>
                </a:extLst>
              </a:tr>
              <a:tr h="2343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IPublishPacket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53652"/>
                  </a:ext>
                </a:extLst>
              </a:tr>
              <a:tr h="2343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&gt; {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155629"/>
                  </a:ext>
                </a:extLst>
              </a:tr>
              <a:tr h="2343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constructor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protected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consumer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: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MqttClient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protected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topic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: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string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 {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559"/>
                  </a:ext>
                </a:extLst>
              </a:tr>
              <a:tr h="2343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super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consumer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);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875140"/>
                  </a:ext>
                </a:extLst>
              </a:tr>
              <a:tr h="2343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176293"/>
                  </a:ext>
                </a:extLst>
              </a:tr>
              <a:tr h="2343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4849524"/>
                  </a:ext>
                </a:extLst>
              </a:tr>
              <a:tr h="2343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public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consume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():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Observable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&lt;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IPublishPacket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&gt; {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861298"/>
                  </a:ext>
                </a:extLst>
              </a:tr>
              <a:tr h="2343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return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new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Observable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sub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=&gt;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8876545"/>
                  </a:ext>
                </a:extLst>
              </a:tr>
              <a:tr h="2343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 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this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consumer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11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on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'connect'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()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=&gt;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this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consumer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11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subscribe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this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topic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));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7045076"/>
                  </a:ext>
                </a:extLst>
              </a:tr>
              <a:tr h="2343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 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this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consumer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11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on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'message'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(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topic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payload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packet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=&gt;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sub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11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next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packet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));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1542422"/>
                  </a:ext>
                </a:extLst>
              </a:tr>
              <a:tr h="2343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});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038415"/>
                  </a:ext>
                </a:extLst>
              </a:tr>
              <a:tr h="2343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06220"/>
                  </a:ext>
                </a:extLst>
              </a:tr>
              <a:tr h="2343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2948235"/>
                  </a:ext>
                </a:extLst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Consumer </a:t>
            </a:r>
            <a:r>
              <a:rPr lang="zh-TW" altLang="en-US" dirty="0" smtClean="0"/>
              <a:t>使用說明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客製篇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4431368" y="1161415"/>
            <a:ext cx="3208627" cy="307777"/>
            <a:chOff x="4230032" y="1027191"/>
            <a:chExt cx="3208627" cy="307777"/>
          </a:xfrm>
        </p:grpSpPr>
        <p:sp>
          <p:nvSpPr>
            <p:cNvPr id="6" name="矩形 5"/>
            <p:cNvSpPr/>
            <p:nvPr/>
          </p:nvSpPr>
          <p:spPr>
            <a:xfrm>
              <a:off x="4482031" y="1027191"/>
              <a:ext cx="295662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400" b="1" dirty="0" smtClean="0">
                  <a:solidFill>
                    <a:srgbClr val="006E9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Consumer </a:t>
              </a:r>
              <a:r>
                <a:rPr lang="zh-TW" altLang="en-US" sz="1400" b="1" dirty="0">
                  <a:solidFill>
                    <a:srgbClr val="006E9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客製</a:t>
              </a:r>
              <a:r>
                <a:rPr lang="zh-TW" altLang="en-US" sz="1400" b="1" dirty="0" smtClean="0">
                  <a:solidFill>
                    <a:srgbClr val="006E9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範例，</a:t>
              </a:r>
              <a:r>
                <a:rPr lang="en-US" altLang="zh-TW" sz="1400" b="1" dirty="0" smtClean="0">
                  <a:solidFill>
                    <a:srgbClr val="006E9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MQTT </a:t>
              </a:r>
              <a:r>
                <a:rPr lang="zh-TW" altLang="en-US" sz="1400" b="1" dirty="0" smtClean="0">
                  <a:solidFill>
                    <a:srgbClr val="006E9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為例</a:t>
              </a:r>
              <a:endParaRPr lang="zh-TW" altLang="en-US" sz="1400" b="1" dirty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0032" y="1055079"/>
              <a:ext cx="252000" cy="252000"/>
            </a:xfrm>
            <a:prstGeom prst="rect">
              <a:avLst/>
            </a:prstGeom>
          </p:spPr>
        </p:pic>
      </p:grpSp>
      <p:sp>
        <p:nvSpPr>
          <p:cNvPr id="12" name="矩形 11"/>
          <p:cNvSpPr/>
          <p:nvPr/>
        </p:nvSpPr>
        <p:spPr>
          <a:xfrm>
            <a:off x="453006" y="1092995"/>
            <a:ext cx="75501" cy="444616"/>
          </a:xfrm>
          <a:prstGeom prst="rect">
            <a:avLst/>
          </a:prstGeom>
          <a:solidFill>
            <a:srgbClr val="91D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39607" y="1161414"/>
            <a:ext cx="32914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當內建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Adapter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不敷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使用，可自行客製</a:t>
            </a:r>
            <a:endParaRPr lang="zh-TW" altLang="en-US" sz="1400" b="1" dirty="0"/>
          </a:p>
        </p:txBody>
      </p:sp>
      <p:grpSp>
        <p:nvGrpSpPr>
          <p:cNvPr id="23" name="群組 22"/>
          <p:cNvGrpSpPr/>
          <p:nvPr/>
        </p:nvGrpSpPr>
        <p:grpSpPr>
          <a:xfrm>
            <a:off x="453004" y="1777241"/>
            <a:ext cx="3585417" cy="899637"/>
            <a:chOff x="453006" y="2437064"/>
            <a:chExt cx="3585417" cy="899637"/>
          </a:xfrm>
        </p:grpSpPr>
        <p:sp>
          <p:nvSpPr>
            <p:cNvPr id="17" name="矩形 16"/>
            <p:cNvSpPr/>
            <p:nvPr/>
          </p:nvSpPr>
          <p:spPr>
            <a:xfrm>
              <a:off x="453006" y="2437064"/>
              <a:ext cx="3585417" cy="8996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8" name="群組 17"/>
            <p:cNvGrpSpPr/>
            <p:nvPr/>
          </p:nvGrpSpPr>
          <p:grpSpPr>
            <a:xfrm>
              <a:off x="1271194" y="2583757"/>
              <a:ext cx="1795898" cy="606251"/>
              <a:chOff x="7244156" y="3809299"/>
              <a:chExt cx="1795898" cy="606251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7265081" y="3809299"/>
                <a:ext cx="177497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err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ConsumerAdapter</a:t>
                </a:r>
                <a:endPara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7244156" y="4138551"/>
                <a:ext cx="17748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抽象 </a:t>
                </a:r>
                <a:r>
                  <a:rPr lang="en-US" altLang="zh-TW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Consumer </a:t>
                </a:r>
                <a:r>
                  <a:rPr lang="zh-TW" altLang="en-US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轉接器</a:t>
                </a:r>
                <a:endPara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500" y="2649282"/>
              <a:ext cx="475200" cy="475200"/>
            </a:xfrm>
            <a:prstGeom prst="rect">
              <a:avLst/>
            </a:prstGeom>
          </p:spPr>
        </p:pic>
      </p:grpSp>
      <p:sp>
        <p:nvSpPr>
          <p:cNvPr id="59" name="矩形 58"/>
          <p:cNvSpPr/>
          <p:nvPr/>
        </p:nvSpPr>
        <p:spPr>
          <a:xfrm>
            <a:off x="1594374" y="4234214"/>
            <a:ext cx="244404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建構值除本身資料來源外，可自行添加所需要的參數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e.g. MQTT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增加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topic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3004" y="2889096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endParaRPr lang="zh-TW" altLang="en-US" sz="1400" b="1" dirty="0"/>
          </a:p>
        </p:txBody>
      </p:sp>
      <p:cxnSp>
        <p:nvCxnSpPr>
          <p:cNvPr id="30" name="直線單箭頭接點 29"/>
          <p:cNvCxnSpPr/>
          <p:nvPr/>
        </p:nvCxnSpPr>
        <p:spPr>
          <a:xfrm>
            <a:off x="724619" y="3314700"/>
            <a:ext cx="0" cy="3017089"/>
          </a:xfrm>
          <a:prstGeom prst="straightConnector1">
            <a:avLst/>
          </a:prstGeom>
          <a:ln>
            <a:solidFill>
              <a:srgbClr val="91D4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13"/>
          <p:cNvGrpSpPr/>
          <p:nvPr/>
        </p:nvGrpSpPr>
        <p:grpSpPr>
          <a:xfrm>
            <a:off x="642312" y="3605388"/>
            <a:ext cx="880071" cy="164614"/>
            <a:chOff x="642312" y="3413177"/>
            <a:chExt cx="880071" cy="164614"/>
          </a:xfrm>
        </p:grpSpPr>
        <p:cxnSp>
          <p:nvCxnSpPr>
            <p:cNvPr id="33" name="直線單箭頭接點 32"/>
            <p:cNvCxnSpPr>
              <a:stCxn id="34" idx="6"/>
            </p:cNvCxnSpPr>
            <p:nvPr/>
          </p:nvCxnSpPr>
          <p:spPr>
            <a:xfrm>
              <a:off x="806926" y="3495484"/>
              <a:ext cx="715457" cy="1"/>
            </a:xfrm>
            <a:prstGeom prst="straightConnector1">
              <a:avLst/>
            </a:prstGeom>
            <a:ln>
              <a:solidFill>
                <a:srgbClr val="91D44F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橢圓 33"/>
            <p:cNvSpPr/>
            <p:nvPr/>
          </p:nvSpPr>
          <p:spPr>
            <a:xfrm>
              <a:off x="642312" y="3413177"/>
              <a:ext cx="164614" cy="16461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91D4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矩形 8"/>
          <p:cNvSpPr/>
          <p:nvPr/>
        </p:nvSpPr>
        <p:spPr>
          <a:xfrm>
            <a:off x="1604689" y="3409091"/>
            <a:ext cx="243373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自定義一個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繼承 </a:t>
            </a:r>
            <a:r>
              <a:rPr lang="en-US" altLang="zh-TW" sz="1400" b="1" dirty="0">
                <a:solidFill>
                  <a:srgbClr val="006E94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“</a:t>
            </a:r>
            <a:r>
              <a:rPr lang="en-US" altLang="zh-TW" sz="1400" b="1" dirty="0" err="1">
                <a:solidFill>
                  <a:srgbClr val="006E94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ConsumerAdapter</a:t>
            </a:r>
            <a:r>
              <a:rPr lang="en-US" altLang="zh-TW" sz="1400" b="1" dirty="0">
                <a:solidFill>
                  <a:srgbClr val="006E94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”</a:t>
            </a:r>
            <a:endParaRPr lang="zh-TW" altLang="en-US" sz="1400" dirty="0"/>
          </a:p>
        </p:txBody>
      </p:sp>
      <p:grpSp>
        <p:nvGrpSpPr>
          <p:cNvPr id="39" name="群組 38"/>
          <p:cNvGrpSpPr/>
          <p:nvPr/>
        </p:nvGrpSpPr>
        <p:grpSpPr>
          <a:xfrm>
            <a:off x="642312" y="4356241"/>
            <a:ext cx="880071" cy="164614"/>
            <a:chOff x="642312" y="3413177"/>
            <a:chExt cx="880071" cy="164614"/>
          </a:xfrm>
        </p:grpSpPr>
        <p:cxnSp>
          <p:nvCxnSpPr>
            <p:cNvPr id="40" name="直線單箭頭接點 39"/>
            <p:cNvCxnSpPr>
              <a:stCxn id="41" idx="6"/>
            </p:cNvCxnSpPr>
            <p:nvPr/>
          </p:nvCxnSpPr>
          <p:spPr>
            <a:xfrm>
              <a:off x="806926" y="3495484"/>
              <a:ext cx="715457" cy="1"/>
            </a:xfrm>
            <a:prstGeom prst="straightConnector1">
              <a:avLst/>
            </a:prstGeom>
            <a:ln>
              <a:solidFill>
                <a:srgbClr val="91D44F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橢圓 40"/>
            <p:cNvSpPr/>
            <p:nvPr/>
          </p:nvSpPr>
          <p:spPr>
            <a:xfrm>
              <a:off x="642312" y="3413177"/>
              <a:ext cx="164614" cy="16461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91D4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2" name="群組 41"/>
          <p:cNvGrpSpPr/>
          <p:nvPr/>
        </p:nvGrpSpPr>
        <p:grpSpPr>
          <a:xfrm>
            <a:off x="624498" y="5440120"/>
            <a:ext cx="880071" cy="164614"/>
            <a:chOff x="642312" y="3413177"/>
            <a:chExt cx="880071" cy="164614"/>
          </a:xfrm>
        </p:grpSpPr>
        <p:cxnSp>
          <p:nvCxnSpPr>
            <p:cNvPr id="43" name="直線單箭頭接點 42"/>
            <p:cNvCxnSpPr>
              <a:stCxn id="44" idx="6"/>
            </p:cNvCxnSpPr>
            <p:nvPr/>
          </p:nvCxnSpPr>
          <p:spPr>
            <a:xfrm>
              <a:off x="806926" y="3495484"/>
              <a:ext cx="715457" cy="1"/>
            </a:xfrm>
            <a:prstGeom prst="straightConnector1">
              <a:avLst/>
            </a:prstGeom>
            <a:ln>
              <a:solidFill>
                <a:srgbClr val="91D44F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橢圓 43"/>
            <p:cNvSpPr/>
            <p:nvPr/>
          </p:nvSpPr>
          <p:spPr>
            <a:xfrm>
              <a:off x="642312" y="3413177"/>
              <a:ext cx="164614" cy="16461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91D4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6" name="矩形 45"/>
          <p:cNvSpPr/>
          <p:nvPr/>
        </p:nvSpPr>
        <p:spPr>
          <a:xfrm>
            <a:off x="1604689" y="5382502"/>
            <a:ext cx="243373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 smtClean="0">
                <a:solidFill>
                  <a:srgbClr val="006E94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“consume()”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方法，使其回傳 </a:t>
            </a:r>
            <a:r>
              <a:rPr lang="en-US" altLang="zh-TW" sz="1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rxjs.Observable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48692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>
            <a:extLst>
              <a:ext uri="{FF2B5EF4-FFF2-40B4-BE49-F238E27FC236}">
                <a16:creationId xmlns:a16="http://schemas.microsoft.com/office/drawing/2014/main" id="{DC06FB58-0E6C-4299-9849-DFB60390D216}"/>
              </a:ext>
            </a:extLst>
          </p:cNvPr>
          <p:cNvSpPr/>
          <p:nvPr/>
        </p:nvSpPr>
        <p:spPr>
          <a:xfrm>
            <a:off x="0" y="2448112"/>
            <a:ext cx="12192000" cy="1952437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DMC</a:t>
            </a:r>
            <a:r>
              <a:rPr lang="zh-TW" altLang="en-US" dirty="0" smtClean="0"/>
              <a:t> 套件</a:t>
            </a:r>
            <a:r>
              <a:rPr lang="zh-TW" altLang="en-US" dirty="0"/>
              <a:t>開發</a:t>
            </a:r>
            <a:r>
              <a:rPr lang="zh-TW" altLang="en-US" dirty="0" smtClean="0"/>
              <a:t>流程 </a:t>
            </a:r>
            <a:r>
              <a:rPr lang="en-US" altLang="zh-TW" dirty="0" smtClean="0"/>
              <a:t>– Alarm Template</a:t>
            </a:r>
            <a:endParaRPr lang="zh-TW" altLang="en-US" dirty="0"/>
          </a:p>
        </p:txBody>
      </p:sp>
      <p:grpSp>
        <p:nvGrpSpPr>
          <p:cNvPr id="57" name="群組 56"/>
          <p:cNvGrpSpPr/>
          <p:nvPr/>
        </p:nvGrpSpPr>
        <p:grpSpPr>
          <a:xfrm>
            <a:off x="436240" y="1321098"/>
            <a:ext cx="11165733" cy="664168"/>
            <a:chOff x="436240" y="1009673"/>
            <a:chExt cx="11165733" cy="664168"/>
          </a:xfrm>
        </p:grpSpPr>
        <p:pic>
          <p:nvPicPr>
            <p:cNvPr id="56" name="圖片 5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240" y="1080676"/>
              <a:ext cx="540000" cy="540000"/>
            </a:xfrm>
            <a:prstGeom prst="rect">
              <a:avLst/>
            </a:prstGeom>
          </p:spPr>
        </p:pic>
        <p:sp>
          <p:nvSpPr>
            <p:cNvPr id="53" name="矩形 52"/>
            <p:cNvSpPr/>
            <p:nvPr/>
          </p:nvSpPr>
          <p:spPr>
            <a:xfrm>
              <a:off x="1301814" y="1027510"/>
              <a:ext cx="1030015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TW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Alarm Template </a:t>
              </a:r>
              <a:r>
                <a:rPr lang="zh-TW" altLang="en-US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是提供報警主要服務的抽象類別，開發者僅需要</a:t>
              </a:r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自訂</a:t>
              </a:r>
              <a:r>
                <a:rPr lang="zh-TW" altLang="en-US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一個類別，繼承 </a:t>
              </a:r>
              <a:r>
                <a:rPr lang="en-US" altLang="zh-TW" sz="1200" dirty="0" err="1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AlarmTemplate</a:t>
              </a:r>
              <a:r>
                <a:rPr lang="zh-TW" altLang="en-US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，並將特定的屬性及方法完成實作，即可啟用報警的流程。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54" name="圖片 9">
              <a:extLst>
                <a:ext uri="{FF2B5EF4-FFF2-40B4-BE49-F238E27FC236}">
                  <a16:creationId xmlns:a16="http://schemas.microsoft.com/office/drawing/2014/main" id="{9D59B93E-E126-406F-B7DE-9CF4980884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4232" y="1009673"/>
              <a:ext cx="150812" cy="150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" name="圖片 54">
              <a:extLst>
                <a:ext uri="{FF2B5EF4-FFF2-40B4-BE49-F238E27FC236}">
                  <a16:creationId xmlns:a16="http://schemas.microsoft.com/office/drawing/2014/main" id="{633E2425-8108-4EC1-A366-F0A5815B6015}"/>
                </a:ext>
              </a:extLst>
            </p:cNvPr>
            <p:cNvPicPr/>
            <p:nvPr/>
          </p:nvPicPr>
          <p:blipFill>
            <a:blip r:embed="rId5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4740" y="1350675"/>
              <a:ext cx="143510" cy="1435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3" name="群組 92"/>
          <p:cNvGrpSpPr/>
          <p:nvPr/>
        </p:nvGrpSpPr>
        <p:grpSpPr>
          <a:xfrm>
            <a:off x="377794" y="2782341"/>
            <a:ext cx="914400" cy="1283979"/>
            <a:chOff x="377794" y="2785595"/>
            <a:chExt cx="914400" cy="1283979"/>
          </a:xfrm>
        </p:grpSpPr>
        <p:pic>
          <p:nvPicPr>
            <p:cNvPr id="92" name="圖片 9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763" y="3349574"/>
              <a:ext cx="720000" cy="720000"/>
            </a:xfrm>
            <a:prstGeom prst="rect">
              <a:avLst/>
            </a:prstGeom>
          </p:spPr>
        </p:pic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17FFABBC-4A3D-4229-98C3-16E0D68D172F}"/>
                </a:ext>
              </a:extLst>
            </p:cNvPr>
            <p:cNvSpPr txBox="1"/>
            <p:nvPr/>
          </p:nvSpPr>
          <p:spPr>
            <a:xfrm>
              <a:off x="377794" y="2785595"/>
              <a:ext cx="9144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 smtClean="0">
                  <a:solidFill>
                    <a:srgbClr val="26262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自訂類別</a:t>
              </a:r>
              <a:endParaRPr lang="zh-TW" altLang="en-US" sz="1400" b="1" dirty="0">
                <a:solidFill>
                  <a:srgbClr val="26262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4448A74C-D18A-41EC-8801-A4D5FD44CBA6}"/>
              </a:ext>
            </a:extLst>
          </p:cNvPr>
          <p:cNvGrpSpPr/>
          <p:nvPr/>
        </p:nvGrpSpPr>
        <p:grpSpPr>
          <a:xfrm>
            <a:off x="7246162" y="2785595"/>
            <a:ext cx="914400" cy="1277470"/>
            <a:chOff x="5638800" y="2785595"/>
            <a:chExt cx="914400" cy="1277470"/>
          </a:xfrm>
        </p:grpSpPr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295417C9-3957-40B2-B9CE-2C47EB70D98B}"/>
                </a:ext>
              </a:extLst>
            </p:cNvPr>
            <p:cNvSpPr txBox="1"/>
            <p:nvPr/>
          </p:nvSpPr>
          <p:spPr>
            <a:xfrm>
              <a:off x="5638800" y="2785595"/>
              <a:ext cx="9144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 smtClean="0">
                  <a:solidFill>
                    <a:srgbClr val="26262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實作</a:t>
              </a:r>
              <a:endParaRPr lang="zh-TW" altLang="en-US" sz="1400" b="1" dirty="0">
                <a:solidFill>
                  <a:srgbClr val="26262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83" name="圖片 82">
              <a:extLst>
                <a:ext uri="{FF2B5EF4-FFF2-40B4-BE49-F238E27FC236}">
                  <a16:creationId xmlns:a16="http://schemas.microsoft.com/office/drawing/2014/main" id="{C8227E6B-5493-4790-8ECE-06770C567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6000" y="3343065"/>
              <a:ext cx="720000" cy="720000"/>
            </a:xfrm>
            <a:prstGeom prst="rect">
              <a:avLst/>
            </a:prstGeom>
          </p:spPr>
        </p:pic>
      </p:grp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E5DC85B6-B5AB-478C-A9E7-18919D79AC19}"/>
              </a:ext>
            </a:extLst>
          </p:cNvPr>
          <p:cNvGrpSpPr/>
          <p:nvPr/>
        </p:nvGrpSpPr>
        <p:grpSpPr>
          <a:xfrm>
            <a:off x="1551268" y="3237847"/>
            <a:ext cx="2094057" cy="372967"/>
            <a:chOff x="1551269" y="2954872"/>
            <a:chExt cx="2094057" cy="372967"/>
          </a:xfrm>
        </p:grpSpPr>
        <p:cxnSp>
          <p:nvCxnSpPr>
            <p:cNvPr id="88" name="直線單箭頭接點 87">
              <a:extLst>
                <a:ext uri="{FF2B5EF4-FFF2-40B4-BE49-F238E27FC236}">
                  <a16:creationId xmlns:a16="http://schemas.microsoft.com/office/drawing/2014/main" id="{F5008902-E34F-40F1-BD3A-2E755D5159BE}"/>
                </a:ext>
              </a:extLst>
            </p:cNvPr>
            <p:cNvCxnSpPr>
              <a:cxnSpLocks/>
            </p:cNvCxnSpPr>
            <p:nvPr/>
          </p:nvCxnSpPr>
          <p:spPr>
            <a:xfrm>
              <a:off x="1551269" y="3327839"/>
              <a:ext cx="2094057" cy="0"/>
            </a:xfrm>
            <a:prstGeom prst="straightConnector1">
              <a:avLst/>
            </a:prstGeom>
            <a:ln w="9525">
              <a:solidFill>
                <a:srgbClr val="91D44F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字方塊 88">
              <a:extLst>
                <a:ext uri="{FF2B5EF4-FFF2-40B4-BE49-F238E27FC236}">
                  <a16:creationId xmlns:a16="http://schemas.microsoft.com/office/drawing/2014/main" id="{2AA031C5-6770-45DE-B0A6-DAB02131FD61}"/>
                </a:ext>
              </a:extLst>
            </p:cNvPr>
            <p:cNvSpPr txBox="1"/>
            <p:nvPr/>
          </p:nvSpPr>
          <p:spPr>
            <a:xfrm>
              <a:off x="1760913" y="2954872"/>
              <a:ext cx="16747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2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繼承 </a:t>
              </a:r>
              <a:r>
                <a:rPr lang="en-US" altLang="zh-TW" sz="1200" dirty="0" err="1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AlarmTemplate</a:t>
              </a:r>
              <a:endParaRPr lang="zh-TW" altLang="en-US" sz="1200" dirty="0"/>
            </a:p>
          </p:txBody>
        </p:sp>
      </p:grpSp>
      <p:grpSp>
        <p:nvGrpSpPr>
          <p:cNvPr id="95" name="群組 94"/>
          <p:cNvGrpSpPr/>
          <p:nvPr/>
        </p:nvGrpSpPr>
        <p:grpSpPr>
          <a:xfrm>
            <a:off x="3781173" y="2782341"/>
            <a:ext cx="914400" cy="1283979"/>
            <a:chOff x="3781173" y="2785594"/>
            <a:chExt cx="914400" cy="1283979"/>
          </a:xfrm>
        </p:grpSpPr>
        <p:pic>
          <p:nvPicPr>
            <p:cNvPr id="90" name="圖片 8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8373" y="3349573"/>
              <a:ext cx="720000" cy="720000"/>
            </a:xfrm>
            <a:prstGeom prst="rect">
              <a:avLst/>
            </a:prstGeom>
          </p:spPr>
        </p:pic>
        <p:sp>
          <p:nvSpPr>
            <p:cNvPr id="94" name="文字方塊 93">
              <a:extLst>
                <a:ext uri="{FF2B5EF4-FFF2-40B4-BE49-F238E27FC236}">
                  <a16:creationId xmlns:a16="http://schemas.microsoft.com/office/drawing/2014/main" id="{17FFABBC-4A3D-4229-98C3-16E0D68D172F}"/>
                </a:ext>
              </a:extLst>
            </p:cNvPr>
            <p:cNvSpPr txBox="1"/>
            <p:nvPr/>
          </p:nvSpPr>
          <p:spPr>
            <a:xfrm>
              <a:off x="3781173" y="2785594"/>
              <a:ext cx="9144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>
                  <a:solidFill>
                    <a:srgbClr val="26262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繼承範本</a:t>
              </a:r>
            </a:p>
          </p:txBody>
        </p:sp>
      </p:grpSp>
      <p:grpSp>
        <p:nvGrpSpPr>
          <p:cNvPr id="97" name="群組 96"/>
          <p:cNvGrpSpPr/>
          <p:nvPr/>
        </p:nvGrpSpPr>
        <p:grpSpPr>
          <a:xfrm>
            <a:off x="10680346" y="2790337"/>
            <a:ext cx="1133860" cy="1267987"/>
            <a:chOff x="10680346" y="2795078"/>
            <a:chExt cx="1133860" cy="1267987"/>
          </a:xfrm>
        </p:grpSpPr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4B2E913E-EF56-46FB-8392-CA48AB57E4AD}"/>
                </a:ext>
              </a:extLst>
            </p:cNvPr>
            <p:cNvSpPr txBox="1"/>
            <p:nvPr/>
          </p:nvSpPr>
          <p:spPr>
            <a:xfrm>
              <a:off x="10680346" y="2795078"/>
              <a:ext cx="113386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 smtClean="0">
                  <a:solidFill>
                    <a:srgbClr val="26262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執行</a:t>
              </a:r>
              <a:endParaRPr lang="zh-TW" altLang="en-US" sz="1400" b="1" dirty="0">
                <a:solidFill>
                  <a:srgbClr val="26262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96" name="圖片 9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87276" y="3343065"/>
              <a:ext cx="720000" cy="720000"/>
            </a:xfrm>
            <a:prstGeom prst="rect">
              <a:avLst/>
            </a:prstGeom>
          </p:spPr>
        </p:pic>
      </p:grpSp>
      <p:grpSp>
        <p:nvGrpSpPr>
          <p:cNvPr id="98" name="群組 97">
            <a:extLst>
              <a:ext uri="{FF2B5EF4-FFF2-40B4-BE49-F238E27FC236}">
                <a16:creationId xmlns:a16="http://schemas.microsoft.com/office/drawing/2014/main" id="{E5DC85B6-B5AB-478C-A9E7-18919D79AC19}"/>
              </a:ext>
            </a:extLst>
          </p:cNvPr>
          <p:cNvGrpSpPr/>
          <p:nvPr/>
        </p:nvGrpSpPr>
        <p:grpSpPr>
          <a:xfrm>
            <a:off x="4882399" y="3237847"/>
            <a:ext cx="2094057" cy="372967"/>
            <a:chOff x="1551269" y="2954872"/>
            <a:chExt cx="2094057" cy="372967"/>
          </a:xfrm>
        </p:grpSpPr>
        <p:cxnSp>
          <p:nvCxnSpPr>
            <p:cNvPr id="99" name="直線單箭頭接點 98">
              <a:extLst>
                <a:ext uri="{FF2B5EF4-FFF2-40B4-BE49-F238E27FC236}">
                  <a16:creationId xmlns:a16="http://schemas.microsoft.com/office/drawing/2014/main" id="{F5008902-E34F-40F1-BD3A-2E755D5159BE}"/>
                </a:ext>
              </a:extLst>
            </p:cNvPr>
            <p:cNvCxnSpPr>
              <a:cxnSpLocks/>
            </p:cNvCxnSpPr>
            <p:nvPr/>
          </p:nvCxnSpPr>
          <p:spPr>
            <a:xfrm>
              <a:off x="1551269" y="3327839"/>
              <a:ext cx="2094057" cy="0"/>
            </a:xfrm>
            <a:prstGeom prst="straightConnector1">
              <a:avLst/>
            </a:prstGeom>
            <a:ln w="9525">
              <a:solidFill>
                <a:srgbClr val="91D44F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2AA031C5-6770-45DE-B0A6-DAB02131FD61}"/>
                </a:ext>
              </a:extLst>
            </p:cNvPr>
            <p:cNvSpPr txBox="1"/>
            <p:nvPr/>
          </p:nvSpPr>
          <p:spPr>
            <a:xfrm>
              <a:off x="1760913" y="2954872"/>
              <a:ext cx="16747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2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實作屬性及方法</a:t>
              </a:r>
              <a:endParaRPr lang="zh-TW" altLang="en-US" sz="1200" dirty="0"/>
            </a:p>
          </p:txBody>
        </p:sp>
      </p:grpSp>
      <p:grpSp>
        <p:nvGrpSpPr>
          <p:cNvPr id="101" name="群組 100">
            <a:extLst>
              <a:ext uri="{FF2B5EF4-FFF2-40B4-BE49-F238E27FC236}">
                <a16:creationId xmlns:a16="http://schemas.microsoft.com/office/drawing/2014/main" id="{E5DC85B6-B5AB-478C-A9E7-18919D79AC19}"/>
              </a:ext>
            </a:extLst>
          </p:cNvPr>
          <p:cNvGrpSpPr/>
          <p:nvPr/>
        </p:nvGrpSpPr>
        <p:grpSpPr>
          <a:xfrm>
            <a:off x="8399618" y="3237847"/>
            <a:ext cx="2094057" cy="372967"/>
            <a:chOff x="1551269" y="2954872"/>
            <a:chExt cx="2094057" cy="372967"/>
          </a:xfrm>
        </p:grpSpPr>
        <p:cxnSp>
          <p:nvCxnSpPr>
            <p:cNvPr id="102" name="直線單箭頭接點 101">
              <a:extLst>
                <a:ext uri="{FF2B5EF4-FFF2-40B4-BE49-F238E27FC236}">
                  <a16:creationId xmlns:a16="http://schemas.microsoft.com/office/drawing/2014/main" id="{F5008902-E34F-40F1-BD3A-2E755D5159BE}"/>
                </a:ext>
              </a:extLst>
            </p:cNvPr>
            <p:cNvCxnSpPr>
              <a:cxnSpLocks/>
            </p:cNvCxnSpPr>
            <p:nvPr/>
          </p:nvCxnSpPr>
          <p:spPr>
            <a:xfrm>
              <a:off x="1551269" y="3327839"/>
              <a:ext cx="2094057" cy="0"/>
            </a:xfrm>
            <a:prstGeom prst="straightConnector1">
              <a:avLst/>
            </a:prstGeom>
            <a:ln w="9525">
              <a:solidFill>
                <a:srgbClr val="91D44F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2AA031C5-6770-45DE-B0A6-DAB02131FD61}"/>
                </a:ext>
              </a:extLst>
            </p:cNvPr>
            <p:cNvSpPr txBox="1"/>
            <p:nvPr/>
          </p:nvSpPr>
          <p:spPr>
            <a:xfrm>
              <a:off x="1760913" y="2954872"/>
              <a:ext cx="16747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2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執行報警服務</a:t>
              </a:r>
              <a:endParaRPr lang="zh-TW" altLang="en-US" sz="1200" dirty="0"/>
            </a:p>
          </p:txBody>
        </p:sp>
      </p:grpSp>
      <p:grpSp>
        <p:nvGrpSpPr>
          <p:cNvPr id="108" name="群組 107"/>
          <p:cNvGrpSpPr/>
          <p:nvPr/>
        </p:nvGrpSpPr>
        <p:grpSpPr>
          <a:xfrm>
            <a:off x="377794" y="4744310"/>
            <a:ext cx="5613430" cy="1200329"/>
            <a:chOff x="377794" y="4750587"/>
            <a:chExt cx="5613430" cy="1200329"/>
          </a:xfrm>
        </p:grpSpPr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04F4A6F2-199A-41B6-BA85-7068F4534310}"/>
                </a:ext>
              </a:extLst>
            </p:cNvPr>
            <p:cNvSpPr txBox="1"/>
            <p:nvPr/>
          </p:nvSpPr>
          <p:spPr>
            <a:xfrm>
              <a:off x="377794" y="4750587"/>
              <a:ext cx="1173475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7200" b="1" dirty="0" smtClean="0">
                  <a:solidFill>
                    <a:srgbClr val="91D44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優</a:t>
              </a:r>
              <a:endParaRPr lang="zh-TW" altLang="en-US" sz="7200" dirty="0">
                <a:solidFill>
                  <a:srgbClr val="91D44F"/>
                </a:solidFill>
              </a:endParaRP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6846B031-B174-47FB-AFCD-BEC1FE529B36}"/>
                </a:ext>
              </a:extLst>
            </p:cNvPr>
            <p:cNvSpPr txBox="1"/>
            <p:nvPr/>
          </p:nvSpPr>
          <p:spPr>
            <a:xfrm>
              <a:off x="1681813" y="4906046"/>
              <a:ext cx="4309411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200" dirty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開發者僅</a:t>
              </a:r>
              <a:r>
                <a:rPr lang="zh-TW" altLang="en-US" sz="12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需實作對應的屬性及方法，在該 </a:t>
              </a:r>
              <a:r>
                <a:rPr lang="en-US" altLang="zh-TW" sz="12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Template </a:t>
              </a:r>
              <a:r>
                <a:rPr lang="zh-TW" altLang="en-US" sz="12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底下已經實作報警上拋、報警失敗重拋，重啟狀態復原等機制，開發者無須重新開發，以節省時間。</a:t>
              </a:r>
              <a:endParaRPr lang="en-US" altLang="zh-TW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</p:grpSp>
      <p:grpSp>
        <p:nvGrpSpPr>
          <p:cNvPr id="111" name="群組 110"/>
          <p:cNvGrpSpPr/>
          <p:nvPr/>
        </p:nvGrpSpPr>
        <p:grpSpPr>
          <a:xfrm>
            <a:off x="6265726" y="4744310"/>
            <a:ext cx="5615458" cy="1200329"/>
            <a:chOff x="6265726" y="4738032"/>
            <a:chExt cx="5615458" cy="1200329"/>
          </a:xfrm>
        </p:grpSpPr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428F23C3-623E-466C-893C-D6AB4A9824E1}"/>
                </a:ext>
              </a:extLst>
            </p:cNvPr>
            <p:cNvSpPr txBox="1"/>
            <p:nvPr/>
          </p:nvSpPr>
          <p:spPr>
            <a:xfrm>
              <a:off x="6265726" y="4738032"/>
              <a:ext cx="1173475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7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劣</a:t>
              </a:r>
              <a:endParaRPr lang="zh-TW" altLang="en-US" sz="7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F288A902-80FE-4D20-890A-5C024DE445A9}"/>
                </a:ext>
              </a:extLst>
            </p:cNvPr>
            <p:cNvSpPr txBox="1"/>
            <p:nvPr/>
          </p:nvSpPr>
          <p:spPr>
            <a:xfrm>
              <a:off x="7566057" y="4893491"/>
              <a:ext cx="4315127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2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為了能夠含括所有報警的情境以及維持開發彈性，因此實作 </a:t>
              </a:r>
              <a:r>
                <a:rPr lang="en-US" altLang="zh-TW" sz="12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Template</a:t>
              </a:r>
              <a:r>
                <a:rPr lang="zh-TW" altLang="en-US" sz="12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 時，所需要完成的步驟較多且複雜，對於剛接觸的開發者較不易上手。</a:t>
              </a:r>
              <a:endParaRPr lang="en-US" altLang="zh-TW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5200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522381" y="2042398"/>
            <a:ext cx="868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262626"/>
                </a:solidFill>
                <a:latin typeface="Consolas" panose="020B0609020204030204" pitchFamily="49" charset="0"/>
              </a:rPr>
              <a:t>constructor</a:t>
            </a:r>
            <a:r>
              <a:rPr lang="en-US" altLang="zh-TW" dirty="0">
                <a:solidFill>
                  <a:srgbClr val="91D44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006E94"/>
                </a:solidFill>
                <a:latin typeface="Consolas" panose="020B0609020204030204" pitchFamily="49" charset="0"/>
              </a:rPr>
              <a:t>protected id: string, protected options: </a:t>
            </a:r>
            <a:r>
              <a:rPr lang="en-US" altLang="zh-TW" dirty="0" err="1">
                <a:solidFill>
                  <a:srgbClr val="006E94"/>
                </a:solidFill>
                <a:latin typeface="Consolas" panose="020B0609020204030204" pitchFamily="49" charset="0"/>
              </a:rPr>
              <a:t>AlarmConfig</a:t>
            </a:r>
            <a:r>
              <a:rPr lang="en-US" altLang="zh-TW" dirty="0">
                <a:solidFill>
                  <a:srgbClr val="91D44F"/>
                </a:solidFill>
                <a:latin typeface="Consolas" panose="020B0609020204030204" pitchFamily="49" charset="0"/>
              </a:rPr>
              <a:t>) {}</a:t>
            </a:r>
            <a:endParaRPr lang="en-US" altLang="zh-TW" b="0" dirty="0">
              <a:solidFill>
                <a:srgbClr val="91D44F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3" name="肘形接點 12"/>
          <p:cNvCxnSpPr>
            <a:stCxn id="50" idx="0"/>
            <a:endCxn id="47" idx="0"/>
          </p:cNvCxnSpPr>
          <p:nvPr/>
        </p:nvCxnSpPr>
        <p:spPr>
          <a:xfrm rot="16200000" flipH="1">
            <a:off x="4366055" y="1255968"/>
            <a:ext cx="6096" cy="1615954"/>
          </a:xfrm>
          <a:prstGeom prst="bentConnector3">
            <a:avLst>
              <a:gd name="adj1" fmla="val -2373852"/>
            </a:avLst>
          </a:prstGeom>
          <a:ln>
            <a:solidFill>
              <a:srgbClr val="91D44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DMC</a:t>
            </a:r>
            <a:r>
              <a:rPr lang="zh-TW" altLang="en-US" dirty="0" smtClean="0"/>
              <a:t> 套件</a:t>
            </a:r>
            <a:r>
              <a:rPr lang="zh-TW" altLang="en-US" dirty="0"/>
              <a:t>開發</a:t>
            </a:r>
            <a:r>
              <a:rPr lang="zh-TW" altLang="en-US" dirty="0" smtClean="0"/>
              <a:t>流程 </a:t>
            </a:r>
            <a:r>
              <a:rPr lang="en-US" altLang="zh-TW" dirty="0" smtClean="0"/>
              <a:t>– Alarm Template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522382" y="1061049"/>
            <a:ext cx="29115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/>
            <a:r>
              <a:rPr lang="zh-TW" altLang="en-US" sz="1400" b="1" dirty="0" smtClean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建構值 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#constructor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" name="直線單箭頭接點 6"/>
          <p:cNvCxnSpPr>
            <a:stCxn id="14" idx="4"/>
          </p:cNvCxnSpPr>
          <p:nvPr/>
        </p:nvCxnSpPr>
        <p:spPr>
          <a:xfrm>
            <a:off x="724619" y="1297244"/>
            <a:ext cx="0" cy="5034545"/>
          </a:xfrm>
          <a:prstGeom prst="straightConnector1">
            <a:avLst/>
          </a:prstGeom>
          <a:ln>
            <a:solidFill>
              <a:srgbClr val="91D4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14" idx="6"/>
            <a:endCxn id="3" idx="1"/>
          </p:cNvCxnSpPr>
          <p:nvPr/>
        </p:nvCxnSpPr>
        <p:spPr>
          <a:xfrm>
            <a:off x="806926" y="1214937"/>
            <a:ext cx="715456" cy="1"/>
          </a:xfrm>
          <a:prstGeom prst="straightConnector1">
            <a:avLst/>
          </a:prstGeom>
          <a:ln>
            <a:solidFill>
              <a:srgbClr val="91D44F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642312" y="1132630"/>
            <a:ext cx="164614" cy="164614"/>
          </a:xfrm>
          <a:prstGeom prst="ellipse">
            <a:avLst/>
          </a:prstGeom>
          <a:solidFill>
            <a:schemeClr val="bg1"/>
          </a:solidFill>
          <a:ln>
            <a:solidFill>
              <a:srgbClr val="91D4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1522382" y="1439778"/>
            <a:ext cx="96660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提供報警服務 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id</a:t>
            </a:r>
            <a:r>
              <a:rPr lang="zh-TW" altLang="en-US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及報警服務配置</a:t>
            </a:r>
            <a:endParaRPr lang="zh-TW" altLang="en-US" sz="1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4195315" y="1828331"/>
            <a:ext cx="238662" cy="238662"/>
          </a:xfrm>
          <a:prstGeom prst="ellipse">
            <a:avLst/>
          </a:prstGeom>
          <a:solidFill>
            <a:schemeClr val="bg1"/>
          </a:solidFill>
          <a:ln w="19050">
            <a:solidFill>
              <a:srgbClr val="91D4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>
                <a:solidFill>
                  <a:srgbClr val="91D4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TW" altLang="en-US" sz="1400" b="1" dirty="0">
              <a:solidFill>
                <a:srgbClr val="91D44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103926" y="2181316"/>
            <a:ext cx="536895" cy="136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5090107" y="2181315"/>
            <a:ext cx="536895" cy="136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3" name="肘形接點 42"/>
          <p:cNvCxnSpPr>
            <a:stCxn id="45" idx="0"/>
            <a:endCxn id="26" idx="0"/>
          </p:cNvCxnSpPr>
          <p:nvPr/>
        </p:nvCxnSpPr>
        <p:spPr>
          <a:xfrm rot="16200000" flipH="1">
            <a:off x="7740008" y="709141"/>
            <a:ext cx="6095" cy="2709609"/>
          </a:xfrm>
          <a:prstGeom prst="bentConnector3">
            <a:avLst>
              <a:gd name="adj1" fmla="val -2374241"/>
            </a:avLst>
          </a:prstGeom>
          <a:ln>
            <a:solidFill>
              <a:srgbClr val="91D44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橢圓 43"/>
          <p:cNvSpPr/>
          <p:nvPr/>
        </p:nvSpPr>
        <p:spPr>
          <a:xfrm>
            <a:off x="6976957" y="1828330"/>
            <a:ext cx="238662" cy="238662"/>
          </a:xfrm>
          <a:prstGeom prst="ellipse">
            <a:avLst/>
          </a:prstGeom>
          <a:solidFill>
            <a:schemeClr val="bg1"/>
          </a:solidFill>
          <a:ln w="19050">
            <a:solidFill>
              <a:srgbClr val="91D4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>
                <a:solidFill>
                  <a:srgbClr val="91D4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TW" altLang="en-US" sz="1400" b="1" dirty="0">
              <a:solidFill>
                <a:srgbClr val="91D44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749717" y="2066993"/>
            <a:ext cx="696287" cy="250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6040108" y="2060898"/>
            <a:ext cx="696287" cy="250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4828936" y="2066993"/>
            <a:ext cx="696287" cy="250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/>
        </p:nvSpPr>
        <p:spPr>
          <a:xfrm>
            <a:off x="3212982" y="2060897"/>
            <a:ext cx="696287" cy="250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2" name="群組 61"/>
          <p:cNvGrpSpPr/>
          <p:nvPr/>
        </p:nvGrpSpPr>
        <p:grpSpPr>
          <a:xfrm>
            <a:off x="1522381" y="2619506"/>
            <a:ext cx="10079068" cy="1022293"/>
            <a:chOff x="1522381" y="2740563"/>
            <a:chExt cx="10079068" cy="1022293"/>
          </a:xfrm>
        </p:grpSpPr>
        <p:grpSp>
          <p:nvGrpSpPr>
            <p:cNvPr id="56" name="群組 55"/>
            <p:cNvGrpSpPr/>
            <p:nvPr/>
          </p:nvGrpSpPr>
          <p:grpSpPr>
            <a:xfrm>
              <a:off x="1596126" y="2740563"/>
              <a:ext cx="10005323" cy="307777"/>
              <a:chOff x="1596126" y="2582088"/>
              <a:chExt cx="10005323" cy="307777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923690" y="2582088"/>
                <a:ext cx="967775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Clr>
                    <a:srgbClr val="91D44F"/>
                  </a:buClr>
                  <a:buSzPct val="80000"/>
                </a:pPr>
                <a:r>
                  <a:rPr lang="en-US" altLang="zh-TW" sz="1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id:</a:t>
                </a:r>
                <a:r>
                  <a:rPr lang="zh-TW" altLang="en-US" sz="1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1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必</a:t>
                </a:r>
                <a:r>
                  <a:rPr lang="zh-TW" altLang="en-US" sz="1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填</a:t>
                </a:r>
                <a:endParaRPr lang="en-US" altLang="zh-TW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2" name="橢圓 51"/>
              <p:cNvSpPr/>
              <p:nvPr/>
            </p:nvSpPr>
            <p:spPr>
              <a:xfrm>
                <a:off x="1596126" y="2616645"/>
                <a:ext cx="238662" cy="23866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91D4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b="1" dirty="0" smtClean="0">
                    <a:solidFill>
                      <a:srgbClr val="91D44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zh-TW" altLang="en-US" sz="1400" b="1" dirty="0">
                  <a:solidFill>
                    <a:srgbClr val="91D44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4" name="矩形 53"/>
            <p:cNvSpPr/>
            <p:nvPr/>
          </p:nvSpPr>
          <p:spPr>
            <a:xfrm>
              <a:off x="1522381" y="3116525"/>
              <a:ext cx="1007906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buClr>
                  <a:srgbClr val="91D44F"/>
                </a:buClr>
                <a:buSzPct val="80000"/>
              </a:pPr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除了作為服務本身的 </a:t>
              </a:r>
              <a:r>
                <a: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id </a:t>
              </a:r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外，也是提供報警狀態紀錄實體檔案的存放目錄名稱</a:t>
              </a:r>
              <a:r>
                <a:rPr lang="zh-TW" altLang="en-US" sz="1200" dirty="0">
                  <a:solidFill>
                    <a:srgbClr val="262626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，其檔案路徑 </a:t>
              </a:r>
              <a:r>
                <a:rPr lang="en-US" altLang="zh-TW" sz="1200" dirty="0">
                  <a:solidFill>
                    <a:srgbClr val="262626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./storage/{id}/{</a:t>
              </a:r>
              <a:r>
                <a:rPr lang="en-US" altLang="zh-TW" sz="1200" dirty="0" err="1">
                  <a:solidFill>
                    <a:srgbClr val="262626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sync_id</a:t>
              </a:r>
              <a:r>
                <a:rPr lang="en-US" altLang="zh-TW" sz="1200" dirty="0">
                  <a:solidFill>
                    <a:srgbClr val="262626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}</a:t>
              </a:r>
              <a:r>
                <a:rPr lang="zh-TW" altLang="en-US" sz="1200" dirty="0">
                  <a:solidFill>
                    <a:srgbClr val="262626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，</a:t>
              </a:r>
              <a:r>
                <a:rPr lang="zh-TW" altLang="en-US" sz="1200" dirty="0">
                  <a:solidFill>
                    <a:srgbClr val="26262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其中檔案名稱會以報警的的 </a:t>
              </a:r>
              <a:r>
                <a:rPr lang="en-US" altLang="zh-TW" sz="1200" dirty="0">
                  <a:solidFill>
                    <a:srgbClr val="26262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SYNC ID </a:t>
              </a:r>
              <a:r>
                <a:rPr lang="zh-TW" altLang="en-US" sz="1200" dirty="0">
                  <a:solidFill>
                    <a:srgbClr val="26262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表示。</a:t>
              </a:r>
              <a:endParaRPr lang="en-US" altLang="zh-TW" sz="1200" dirty="0">
                <a:solidFill>
                  <a:srgbClr val="26262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63" name="群組 62"/>
          <p:cNvGrpSpPr/>
          <p:nvPr/>
        </p:nvGrpSpPr>
        <p:grpSpPr>
          <a:xfrm>
            <a:off x="1522381" y="3744155"/>
            <a:ext cx="9666078" cy="770113"/>
            <a:chOff x="1522381" y="4040527"/>
            <a:chExt cx="9666078" cy="770113"/>
          </a:xfrm>
        </p:grpSpPr>
        <p:grpSp>
          <p:nvGrpSpPr>
            <p:cNvPr id="57" name="群組 56"/>
            <p:cNvGrpSpPr/>
            <p:nvPr/>
          </p:nvGrpSpPr>
          <p:grpSpPr>
            <a:xfrm>
              <a:off x="1596126" y="4040527"/>
              <a:ext cx="9592333" cy="307777"/>
              <a:chOff x="1596126" y="3686894"/>
              <a:chExt cx="9592333" cy="307777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1923691" y="3686894"/>
                <a:ext cx="926476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Clr>
                    <a:srgbClr val="91D44F"/>
                  </a:buClr>
                  <a:buSzPct val="80000"/>
                </a:pPr>
                <a:r>
                  <a:rPr lang="en-US" altLang="zh-TW" sz="1400" b="1" dirty="0" smtClean="0">
                    <a:solidFill>
                      <a:srgbClr val="262626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options</a:t>
                </a:r>
                <a:r>
                  <a:rPr lang="en-US" altLang="zh-TW" sz="1400" b="1" dirty="0">
                    <a:solidFill>
                      <a:srgbClr val="262626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: </a:t>
                </a:r>
                <a:r>
                  <a:rPr lang="zh-TW" altLang="en-US" sz="1400" b="1" dirty="0">
                    <a:solidFill>
                      <a:srgbClr val="262626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選</a:t>
                </a:r>
                <a:r>
                  <a:rPr lang="zh-TW" altLang="en-US" sz="1400" b="1" dirty="0" smtClean="0">
                    <a:solidFill>
                      <a:srgbClr val="262626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填</a:t>
                </a:r>
                <a:endParaRPr lang="en-US" altLang="zh-TW" sz="1400" b="1" dirty="0">
                  <a:solidFill>
                    <a:srgbClr val="26262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53" name="橢圓 52"/>
              <p:cNvSpPr/>
              <p:nvPr/>
            </p:nvSpPr>
            <p:spPr>
              <a:xfrm>
                <a:off x="1596126" y="3721451"/>
                <a:ext cx="238662" cy="23866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91D4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b="1" dirty="0">
                    <a:solidFill>
                      <a:srgbClr val="91D44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zh-TW" altLang="en-US" sz="1400" b="1" dirty="0">
                  <a:solidFill>
                    <a:srgbClr val="91D44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5" name="矩形 54"/>
            <p:cNvSpPr/>
            <p:nvPr/>
          </p:nvSpPr>
          <p:spPr>
            <a:xfrm>
              <a:off x="1522381" y="4441308"/>
              <a:ext cx="966607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buClr>
                  <a:srgbClr val="91D44F"/>
                </a:buClr>
                <a:buSzPct val="80000"/>
              </a:pPr>
              <a:r>
                <a:rPr lang="zh-TW" altLang="en-US" sz="1200" dirty="0">
                  <a:solidFill>
                    <a:srgbClr val="26262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報警服務的相關配置，目前包含失敗重新拋送的設定 </a:t>
              </a:r>
              <a:r>
                <a:rPr lang="en-US" altLang="zh-TW" sz="1200" b="1" dirty="0">
                  <a:solidFill>
                    <a:srgbClr val="006E94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“retry”</a:t>
              </a:r>
              <a:r>
                <a:rPr lang="zh-TW" altLang="en-US" sz="1200" dirty="0">
                  <a:solidFill>
                    <a:srgbClr val="262626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，</a:t>
              </a:r>
              <a:r>
                <a:rPr lang="zh-TW" altLang="en-US" sz="1200" dirty="0">
                  <a:solidFill>
                    <a:srgbClr val="26262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以及可自行客製化的 </a:t>
              </a:r>
              <a:r>
                <a:rPr lang="en-US" altLang="zh-TW" sz="1200" b="1" dirty="0">
                  <a:solidFill>
                    <a:srgbClr val="006E94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“custom”</a:t>
              </a:r>
              <a:r>
                <a:rPr lang="zh-TW" altLang="en-US" sz="1200" dirty="0">
                  <a:solidFill>
                    <a:srgbClr val="26262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 供開發者使用</a:t>
              </a:r>
              <a:r>
                <a:rPr lang="zh-TW" altLang="en-US" sz="1200" dirty="0">
                  <a:solidFill>
                    <a:srgbClr val="262626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。</a:t>
              </a:r>
              <a:endParaRPr lang="en-US" altLang="zh-TW" sz="1200" dirty="0">
                <a:solidFill>
                  <a:srgbClr val="262626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597109"/>
              </p:ext>
            </p:extLst>
          </p:nvPr>
        </p:nvGraphicFramePr>
        <p:xfrm>
          <a:off x="1522381" y="5021185"/>
          <a:ext cx="6296158" cy="1047750"/>
        </p:xfrm>
        <a:graphic>
          <a:graphicData uri="http://schemas.openxmlformats.org/drawingml/2006/table">
            <a:tbl>
              <a:tblPr/>
              <a:tblGrid>
                <a:gridCol w="400462">
                  <a:extLst>
                    <a:ext uri="{9D8B030D-6E8A-4147-A177-3AD203B41FA5}">
                      <a16:colId xmlns:a16="http://schemas.microsoft.com/office/drawing/2014/main" val="3584189700"/>
                    </a:ext>
                  </a:extLst>
                </a:gridCol>
                <a:gridCol w="5895696">
                  <a:extLst>
                    <a:ext uri="{9D8B030D-6E8A-4147-A177-3AD203B41FA5}">
                      <a16:colId xmlns:a16="http://schemas.microsoft.com/office/drawing/2014/main" val="1340065216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{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26576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altLang="zh-TW" sz="1100" b="0" i="0" u="none" strike="noStrike" dirty="0">
                          <a:solidFill>
                            <a:srgbClr val="0451A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"count"</a:t>
                      </a:r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: </a:t>
                      </a:r>
                      <a:r>
                        <a:rPr lang="en-US" altLang="zh-TW" sz="1100" b="0" i="0" u="none" strike="noStrike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3</a:t>
                      </a:r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altLang="zh-TW" sz="1100" b="0" i="0" u="none" strike="noStrike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// </a:t>
                      </a:r>
                      <a:r>
                        <a:rPr lang="zh-TW" altLang="en-US" sz="1100" b="0" i="0" u="none" strike="noStrike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重拋次數，預設為 </a:t>
                      </a:r>
                      <a:r>
                        <a:rPr lang="en-US" altLang="zh-TW" sz="1100" b="0" i="0" u="none" strike="noStrike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3 </a:t>
                      </a:r>
                      <a:r>
                        <a:rPr lang="zh-TW" altLang="en-US" sz="1100" b="0" i="0" u="none" strike="noStrike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次</a:t>
                      </a:r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63944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altLang="zh-TW" sz="1100" b="0" i="0" u="none" strike="noStrike">
                          <a:solidFill>
                            <a:srgbClr val="0451A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"interval"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: </a:t>
                      </a:r>
                      <a:r>
                        <a:rPr lang="en-US" altLang="zh-TW" sz="1100" b="0" i="0" u="none" strike="noStrike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5000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altLang="zh-TW" sz="11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// </a:t>
                      </a:r>
                      <a:r>
                        <a:rPr lang="zh-TW" altLang="en-US" sz="11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重拋時間間距，單位</a:t>
                      </a:r>
                      <a:r>
                        <a:rPr lang="en-US" altLang="zh-TW" sz="11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: </a:t>
                      </a:r>
                      <a:r>
                        <a:rPr lang="zh-TW" altLang="en-US" sz="11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毫秒，預設為 </a:t>
                      </a:r>
                      <a:r>
                        <a:rPr lang="en-US" altLang="zh-TW" sz="11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5 </a:t>
                      </a:r>
                      <a:r>
                        <a:rPr lang="zh-TW" altLang="en-US" sz="11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秒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58194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1100" b="0" i="0" u="none" strike="noStrike">
                          <a:solidFill>
                            <a:srgbClr val="0451A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"backupDir"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: </a:t>
                      </a:r>
                      <a:r>
                        <a:rPr lang="en-US" sz="11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"./backup"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// </a:t>
                      </a:r>
                      <a:r>
                        <a:rPr lang="zh-TW" altLang="en-US" sz="11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重拋失敗後的資料保存路徑，預設路徑為 </a:t>
                      </a:r>
                      <a:r>
                        <a:rPr lang="en-US" altLang="zh-TW" sz="11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./</a:t>
                      </a:r>
                      <a:r>
                        <a:rPr lang="en-US" sz="11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backup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465643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4268810"/>
                  </a:ext>
                </a:extLst>
              </a:tr>
            </a:tbl>
          </a:graphicData>
        </a:graphic>
      </p:graphicFrame>
      <p:sp>
        <p:nvSpPr>
          <p:cNvPr id="59" name="矩形 58"/>
          <p:cNvSpPr/>
          <p:nvPr/>
        </p:nvSpPr>
        <p:spPr>
          <a:xfrm>
            <a:off x="1522381" y="4641830"/>
            <a:ext cx="8755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 smtClean="0">
                <a:solidFill>
                  <a:srgbClr val="262626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retry </a:t>
            </a:r>
            <a:r>
              <a:rPr lang="zh-TW" altLang="en-US" sz="1200" b="1" dirty="0" smtClean="0">
                <a:solidFill>
                  <a:srgbClr val="262626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配置</a:t>
            </a:r>
            <a:endParaRPr lang="zh-TW" altLang="en-US" sz="1200" b="1" dirty="0">
              <a:solidFill>
                <a:srgbClr val="262626"/>
              </a:solidFill>
            </a:endParaRPr>
          </a:p>
        </p:txBody>
      </p:sp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671620"/>
              </p:ext>
            </p:extLst>
          </p:nvPr>
        </p:nvGraphicFramePr>
        <p:xfrm>
          <a:off x="8147691" y="5021185"/>
          <a:ext cx="3453758" cy="1047750"/>
        </p:xfrm>
        <a:graphic>
          <a:graphicData uri="http://schemas.openxmlformats.org/drawingml/2006/table">
            <a:tbl>
              <a:tblPr/>
              <a:tblGrid>
                <a:gridCol w="392302">
                  <a:extLst>
                    <a:ext uri="{9D8B030D-6E8A-4147-A177-3AD203B41FA5}">
                      <a16:colId xmlns:a16="http://schemas.microsoft.com/office/drawing/2014/main" val="3745111460"/>
                    </a:ext>
                  </a:extLst>
                </a:gridCol>
                <a:gridCol w="3061456">
                  <a:extLst>
                    <a:ext uri="{9D8B030D-6E8A-4147-A177-3AD203B41FA5}">
                      <a16:colId xmlns:a16="http://schemas.microsoft.com/office/drawing/2014/main" val="375200925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{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48562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1100" b="0" i="0" u="none" strike="noStrike" dirty="0">
                          <a:solidFill>
                            <a:srgbClr val="0451A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"version"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: 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"1.0.0"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5659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1100" b="0" i="0" u="none" strike="noStrike">
                          <a:solidFill>
                            <a:srgbClr val="0451A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"api"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: </a:t>
                      </a:r>
                      <a:r>
                        <a:rPr lang="en-US" sz="11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"http://localhost/"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396045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altLang="zh-TW" sz="1100" b="0" i="0" u="none" strike="noStrike">
                          <a:solidFill>
                            <a:srgbClr val="CD313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...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59909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5473387"/>
                  </a:ext>
                </a:extLst>
              </a:tr>
            </a:tbl>
          </a:graphicData>
        </a:graphic>
      </p:graphicFrame>
      <p:sp>
        <p:nvSpPr>
          <p:cNvPr id="61" name="矩形 60"/>
          <p:cNvSpPr/>
          <p:nvPr/>
        </p:nvSpPr>
        <p:spPr>
          <a:xfrm>
            <a:off x="8147691" y="4649156"/>
            <a:ext cx="25619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>
                <a:solidFill>
                  <a:srgbClr val="262626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custom </a:t>
            </a:r>
            <a:r>
              <a:rPr lang="zh-TW" altLang="en-US" sz="1200" b="1" dirty="0" smtClean="0">
                <a:solidFill>
                  <a:srgbClr val="262626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配置</a:t>
            </a:r>
            <a:r>
              <a:rPr lang="en-US" altLang="zh-TW" sz="1200" b="1" dirty="0" smtClean="0">
                <a:solidFill>
                  <a:srgbClr val="262626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: </a:t>
            </a:r>
            <a:r>
              <a:rPr lang="zh-TW" altLang="en-US" sz="1200" b="1" dirty="0" smtClean="0">
                <a:solidFill>
                  <a:srgbClr val="262626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可自行添加欄位設定</a:t>
            </a:r>
            <a:endParaRPr lang="zh-TW" altLang="en-US" sz="1200" b="1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703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單箭頭接點 16"/>
          <p:cNvCxnSpPr/>
          <p:nvPr/>
        </p:nvCxnSpPr>
        <p:spPr>
          <a:xfrm>
            <a:off x="724619" y="1061049"/>
            <a:ext cx="0" cy="5270740"/>
          </a:xfrm>
          <a:prstGeom prst="straightConnector1">
            <a:avLst/>
          </a:prstGeom>
          <a:ln>
            <a:solidFill>
              <a:srgbClr val="91D4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DMC</a:t>
            </a:r>
            <a:r>
              <a:rPr lang="zh-TW" altLang="en-US" dirty="0" smtClean="0"/>
              <a:t> 套件</a:t>
            </a:r>
            <a:r>
              <a:rPr lang="zh-TW" altLang="en-US" dirty="0"/>
              <a:t>開發</a:t>
            </a:r>
            <a:r>
              <a:rPr lang="zh-TW" altLang="en-US" dirty="0" smtClean="0"/>
              <a:t>流程 </a:t>
            </a:r>
            <a:r>
              <a:rPr lang="en-US" altLang="zh-TW" dirty="0" smtClean="0"/>
              <a:t>– Alarm Template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522382" y="1061049"/>
            <a:ext cx="41624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/>
            <a:r>
              <a:rPr lang="zh-TW" altLang="en-US" sz="1400" b="1" dirty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</a:t>
            </a:r>
            <a:r>
              <a:rPr lang="zh-TW" altLang="en-US" sz="1400" b="1" dirty="0" smtClean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 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報警觸發器 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alarmTrigger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#property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" name="直線單箭頭接點 9"/>
          <p:cNvCxnSpPr>
            <a:stCxn id="14" idx="6"/>
            <a:endCxn id="3" idx="1"/>
          </p:cNvCxnSpPr>
          <p:nvPr/>
        </p:nvCxnSpPr>
        <p:spPr>
          <a:xfrm>
            <a:off x="806926" y="1214937"/>
            <a:ext cx="715456" cy="1"/>
          </a:xfrm>
          <a:prstGeom prst="straightConnector1">
            <a:avLst/>
          </a:prstGeom>
          <a:ln>
            <a:solidFill>
              <a:srgbClr val="91D44F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642312" y="1132630"/>
            <a:ext cx="164614" cy="164614"/>
          </a:xfrm>
          <a:prstGeom prst="ellipse">
            <a:avLst/>
          </a:prstGeom>
          <a:solidFill>
            <a:schemeClr val="bg1"/>
          </a:solidFill>
          <a:ln>
            <a:solidFill>
              <a:srgbClr val="91D4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598802"/>
              </p:ext>
            </p:extLst>
          </p:nvPr>
        </p:nvGraphicFramePr>
        <p:xfrm>
          <a:off x="1522383" y="2123112"/>
          <a:ext cx="10033000" cy="104775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15177128"/>
                    </a:ext>
                  </a:extLst>
                </a:gridCol>
                <a:gridCol w="9461500">
                  <a:extLst>
                    <a:ext uri="{9D8B030D-6E8A-4147-A177-3AD203B41FA5}">
                      <a16:colId xmlns:a16="http://schemas.microsoft.com/office/drawing/2014/main" val="425740050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11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1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TimerTriggerStrategy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'wistroni40-dmc'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1100" b="0" i="0" u="none" strike="noStrike" dirty="0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353744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882923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class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AlarmService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extends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  <a:endParaRPr lang="en-US" sz="1100" b="0" i="0" u="none" strike="noStrike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33434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protected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alarmTrigger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: </a:t>
                      </a:r>
                      <a:r>
                        <a:rPr lang="en-US" sz="1100" b="0" i="0" u="none" strike="noStrike" dirty="0" err="1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AlarmTriggerStrategy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= </a:t>
                      </a:r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new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TimerTriggerStrategy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'*/1 * * * * *'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);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423908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488532"/>
                  </a:ext>
                </a:extLst>
              </a:tr>
            </a:tbl>
          </a:graphicData>
        </a:graphic>
      </p:graphicFrame>
      <p:sp>
        <p:nvSpPr>
          <p:cNvPr id="35" name="矩形 34"/>
          <p:cNvSpPr/>
          <p:nvPr/>
        </p:nvSpPr>
        <p:spPr>
          <a:xfrm>
            <a:off x="1522382" y="1439778"/>
            <a:ext cx="96660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提供報警資料觸發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機制</a:t>
            </a:r>
            <a:r>
              <a:rPr lang="zh-TW" altLang="en-US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，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內建</a:t>
            </a:r>
            <a:r>
              <a:rPr lang="zh-TW" altLang="en-US" sz="1200" b="1" dirty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時間驅動</a:t>
            </a:r>
            <a:r>
              <a:rPr lang="en-US" altLang="zh-TW" sz="1200" b="1" dirty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(Timer-Driven)</a:t>
            </a:r>
            <a:r>
              <a:rPr lang="zh-TW" altLang="en-US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、</a:t>
            </a:r>
            <a:r>
              <a:rPr lang="zh-TW" altLang="en-US" sz="1200" b="1" dirty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資料驅動</a:t>
            </a:r>
            <a:r>
              <a:rPr lang="en-US" altLang="zh-TW" sz="1200" b="1" dirty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(Data-Driven)</a:t>
            </a:r>
            <a:r>
              <a:rPr lang="zh-TW" altLang="en-US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及</a:t>
            </a:r>
            <a:r>
              <a:rPr lang="zh-TW" altLang="en-US" sz="1200" b="1" dirty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混合驅動 </a:t>
            </a:r>
            <a:r>
              <a:rPr lang="en-US" altLang="zh-TW" sz="1200" b="1" dirty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200" b="1" dirty="0" err="1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Mixin</a:t>
            </a:r>
            <a:r>
              <a:rPr lang="en-US" altLang="zh-TW" sz="1200" b="1" dirty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-Driven)</a:t>
            </a:r>
            <a:r>
              <a:rPr lang="zh-TW" altLang="en-US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，三種驅動報警的類型</a:t>
            </a:r>
          </a:p>
        </p:txBody>
      </p:sp>
      <p:sp>
        <p:nvSpPr>
          <p:cNvPr id="39" name="矩形 38"/>
          <p:cNvSpPr/>
          <p:nvPr/>
        </p:nvSpPr>
        <p:spPr>
          <a:xfrm>
            <a:off x="1522382" y="1828331"/>
            <a:ext cx="24014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SzPct val="80000"/>
              <a:buFont typeface="Wingdings" panose="05000000000000000000" pitchFamily="2" charset="2"/>
              <a:buChar char="n"/>
            </a:pP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時間驅動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(Timer-Driven</a:t>
            </a:r>
            <a:r>
              <a:rPr lang="en-US" altLang="zh-TW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範例</a:t>
            </a:r>
            <a:endParaRPr lang="zh-TW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522382" y="3336229"/>
            <a:ext cx="23349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SzPct val="80000"/>
              <a:buFont typeface="Wingdings" panose="05000000000000000000" pitchFamily="2" charset="2"/>
              <a:buChar char="n"/>
            </a:pP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資料驅動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(Data-Driven</a:t>
            </a:r>
            <a:r>
              <a:rPr lang="en-US" altLang="zh-TW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endParaRPr lang="zh-TW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522382" y="4844126"/>
            <a:ext cx="24359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SzPct val="80000"/>
              <a:buFont typeface="Wingdings" panose="05000000000000000000" pitchFamily="2" charset="2"/>
              <a:buChar char="n"/>
            </a:pP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混合驅動 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Mixin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-Driven</a:t>
            </a:r>
            <a:r>
              <a:rPr lang="en-US" altLang="zh-TW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endParaRPr lang="zh-TW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946115"/>
              </p:ext>
            </p:extLst>
          </p:nvPr>
        </p:nvGraphicFramePr>
        <p:xfrm>
          <a:off x="1522382" y="5126786"/>
          <a:ext cx="10033000" cy="104775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933027712"/>
                    </a:ext>
                  </a:extLst>
                </a:gridCol>
                <a:gridCol w="9461500">
                  <a:extLst>
                    <a:ext uri="{9D8B030D-6E8A-4147-A177-3AD203B41FA5}">
                      <a16:colId xmlns:a16="http://schemas.microsoft.com/office/drawing/2014/main" val="340973309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MixinTriggerStrategy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'wistroni40-dmc'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1100" b="0" i="0" u="none" strike="noStrike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84363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42642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class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AlarmService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extends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  <a:endParaRPr lang="en-US" sz="1100" b="0" i="0" u="none" strike="noStrike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453624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protected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alarmTrigger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: </a:t>
                      </a:r>
                      <a:r>
                        <a:rPr lang="en-US" sz="1100" b="0" i="0" u="none" strike="noStrike" dirty="0" err="1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AlarmTriggerStrategy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= </a:t>
                      </a:r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new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MixinTriggerStrategy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'*/1 * * * * *'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);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749864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2148963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562271"/>
              </p:ext>
            </p:extLst>
          </p:nvPr>
        </p:nvGraphicFramePr>
        <p:xfrm>
          <a:off x="1522382" y="3629241"/>
          <a:ext cx="10033000" cy="104775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736558349"/>
                    </a:ext>
                  </a:extLst>
                </a:gridCol>
                <a:gridCol w="9461500">
                  <a:extLst>
                    <a:ext uri="{9D8B030D-6E8A-4147-A177-3AD203B41FA5}">
                      <a16:colId xmlns:a16="http://schemas.microsoft.com/office/drawing/2014/main" val="2630022959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11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1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DataTriggerStrategy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'wistroni40-dmc'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1100" b="0" i="0" u="none" strike="noStrike" dirty="0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219638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01664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class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AlarmService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extends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  <a:endParaRPr lang="en-US" sz="1100" b="0" i="0" u="none" strike="noStrike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460195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protected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alarmTrigger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: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AlarmTriggerStrategy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=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new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DataTriggerStrategy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();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827447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433188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986409" y="1825921"/>
            <a:ext cx="20313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以時間周期來驅動報警更新</a:t>
            </a:r>
            <a:endParaRPr lang="zh-TW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3986408" y="3336229"/>
            <a:ext cx="20313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以獲取資料來驅動報警更新</a:t>
            </a:r>
            <a:endParaRPr lang="zh-TW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3986408" y="4844126"/>
            <a:ext cx="31085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同時以</a:t>
            </a:r>
            <a:r>
              <a:rPr lang="zh-TW" altLang="en-US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時間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周期及獲取資料來驅動報警更新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26139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DMC</a:t>
            </a:r>
            <a:r>
              <a:rPr lang="zh-TW" altLang="en-US" dirty="0"/>
              <a:t> 套件開發流程 </a:t>
            </a:r>
            <a:r>
              <a:rPr lang="en-US" altLang="zh-TW" dirty="0"/>
              <a:t>– Alarm Template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522381" y="1061049"/>
            <a:ext cx="46972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/>
            <a:r>
              <a:rPr lang="zh-TW" altLang="en-US" sz="1400" b="1" dirty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</a:t>
            </a:r>
            <a:r>
              <a:rPr lang="zh-TW" altLang="en-US" sz="1400" b="1" dirty="0" smtClean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 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報警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發送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publishedLocation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#property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2000"/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>
            <a:off x="724619" y="1061049"/>
            <a:ext cx="0" cy="5270740"/>
          </a:xfrm>
          <a:prstGeom prst="straightConnector1">
            <a:avLst/>
          </a:prstGeom>
          <a:ln>
            <a:solidFill>
              <a:srgbClr val="91D4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14" idx="6"/>
          </p:cNvCxnSpPr>
          <p:nvPr/>
        </p:nvCxnSpPr>
        <p:spPr>
          <a:xfrm flipV="1">
            <a:off x="806926" y="1207698"/>
            <a:ext cx="715455" cy="7239"/>
          </a:xfrm>
          <a:prstGeom prst="straightConnector1">
            <a:avLst/>
          </a:prstGeom>
          <a:ln>
            <a:solidFill>
              <a:srgbClr val="91D44F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642312" y="1132630"/>
            <a:ext cx="164614" cy="164614"/>
          </a:xfrm>
          <a:prstGeom prst="ellipse">
            <a:avLst/>
          </a:prstGeom>
          <a:solidFill>
            <a:schemeClr val="bg1"/>
          </a:solidFill>
          <a:ln>
            <a:solidFill>
              <a:srgbClr val="91D4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1522382" y="1451133"/>
            <a:ext cx="96660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提供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報警</a:t>
            </a:r>
            <a:r>
              <a:rPr lang="zh-TW" altLang="en-US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上拋的端口位置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22382" y="1825151"/>
          <a:ext cx="10033000" cy="209550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3439856883"/>
                    </a:ext>
                  </a:extLst>
                </a:gridCol>
                <a:gridCol w="9461500">
                  <a:extLst>
                    <a:ext uri="{9D8B030D-6E8A-4147-A177-3AD203B41FA5}">
                      <a16:colId xmlns:a16="http://schemas.microsoft.com/office/drawing/2014/main" val="328892015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'wistroni40-dmc'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1100" b="0" i="0" u="none" strike="noStrike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51722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005685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class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AlarmService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extends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  <a:endParaRPr lang="en-US" sz="1100" b="0" i="0" u="none" strike="noStrike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1128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protected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publishedLocation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: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string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49888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429988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constructor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protected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id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= </a:t>
                      </a:r>
                      <a:r>
                        <a:rPr lang="en-US" sz="11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'alarm'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 {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7355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super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id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);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170574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this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publishedLocation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= </a:t>
                      </a:r>
                      <a:r>
                        <a:rPr lang="en-US" sz="11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'http://localhost:4000'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16034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106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041938"/>
                  </a:ext>
                </a:extLst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1522382" y="4115551"/>
            <a:ext cx="33516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/>
            <a:r>
              <a:rPr lang="zh-TW" altLang="en-US" sz="1400" b="1" dirty="0" smtClean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覆寫 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init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#method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8" name="直線單箭頭接點 17"/>
          <p:cNvCxnSpPr>
            <a:stCxn id="19" idx="6"/>
            <a:endCxn id="17" idx="1"/>
          </p:cNvCxnSpPr>
          <p:nvPr/>
        </p:nvCxnSpPr>
        <p:spPr>
          <a:xfrm>
            <a:off x="806926" y="4269439"/>
            <a:ext cx="715456" cy="1"/>
          </a:xfrm>
          <a:prstGeom prst="straightConnector1">
            <a:avLst/>
          </a:prstGeom>
          <a:ln>
            <a:solidFill>
              <a:srgbClr val="91D44F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/>
          <p:cNvSpPr/>
          <p:nvPr/>
        </p:nvSpPr>
        <p:spPr>
          <a:xfrm>
            <a:off x="642312" y="4187132"/>
            <a:ext cx="164614" cy="164614"/>
          </a:xfrm>
          <a:prstGeom prst="ellipse">
            <a:avLst/>
          </a:prstGeom>
          <a:solidFill>
            <a:schemeClr val="bg1"/>
          </a:solidFill>
          <a:ln>
            <a:solidFill>
              <a:srgbClr val="91D4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522381" y="4505634"/>
            <a:ext cx="96660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初始化，提供報警開始時初始狀態的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功能，若無需使用則不需要覆寫</a:t>
            </a:r>
            <a:endParaRPr lang="zh-TW" altLang="en-US" sz="1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522382" y="4864939"/>
          <a:ext cx="10033000" cy="146685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758537978"/>
                    </a:ext>
                  </a:extLst>
                </a:gridCol>
                <a:gridCol w="9461500">
                  <a:extLst>
                    <a:ext uri="{9D8B030D-6E8A-4147-A177-3AD203B41FA5}">
                      <a16:colId xmlns:a16="http://schemas.microsoft.com/office/drawing/2014/main" val="89852936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'wistroni40-dmc'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1100" b="0" i="0" u="none" strike="noStrike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67182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50214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class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AlarmService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extends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  <a:endParaRPr lang="en-US" sz="1100" b="0" i="0" u="none" strike="noStrike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895719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public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async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init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(): </a:t>
                      </a:r>
                      <a:r>
                        <a:rPr lang="en-US" sz="1100" b="0" i="0" u="none" strike="noStrike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Promise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&lt;</a:t>
                      </a:r>
                      <a:r>
                        <a:rPr lang="en-US" sz="1100" b="0" i="0" u="none" strike="noStrike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void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&gt; {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6638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1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// TODO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31699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3168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7412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930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DMC</a:t>
            </a:r>
            <a:r>
              <a:rPr lang="zh-TW" altLang="en-US" dirty="0"/>
              <a:t> 套件開發流程 </a:t>
            </a:r>
            <a:r>
              <a:rPr lang="en-US" altLang="zh-TW" dirty="0"/>
              <a:t>– Alarm Template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522382" y="1061049"/>
            <a:ext cx="42240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/>
            <a:r>
              <a:rPr lang="zh-TW" altLang="en-US" sz="1400" b="1" dirty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</a:t>
            </a:r>
            <a:r>
              <a:rPr lang="zh-TW" altLang="en-US" sz="1400" b="1" dirty="0" smtClean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 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資料消費者 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(consumer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#method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>
            <a:off x="724619" y="1061049"/>
            <a:ext cx="0" cy="5270740"/>
          </a:xfrm>
          <a:prstGeom prst="straightConnector1">
            <a:avLst/>
          </a:prstGeom>
          <a:ln>
            <a:solidFill>
              <a:srgbClr val="91D4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14" idx="6"/>
            <a:endCxn id="3" idx="1"/>
          </p:cNvCxnSpPr>
          <p:nvPr/>
        </p:nvCxnSpPr>
        <p:spPr>
          <a:xfrm>
            <a:off x="806926" y="1214937"/>
            <a:ext cx="715456" cy="1"/>
          </a:xfrm>
          <a:prstGeom prst="straightConnector1">
            <a:avLst/>
          </a:prstGeom>
          <a:ln>
            <a:solidFill>
              <a:srgbClr val="91D44F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642312" y="1132630"/>
            <a:ext cx="164614" cy="164614"/>
          </a:xfrm>
          <a:prstGeom prst="ellipse">
            <a:avLst/>
          </a:prstGeom>
          <a:solidFill>
            <a:schemeClr val="bg1"/>
          </a:solidFill>
          <a:ln>
            <a:solidFill>
              <a:srgbClr val="91D4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1522382" y="1451133"/>
            <a:ext cx="96660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提供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報警所需資料來源的消費者，目前內建 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MQTT, Kafka 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等 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Consumer 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轉接器。以 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MQTT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為例</a:t>
            </a:r>
            <a:endParaRPr lang="zh-TW" altLang="en-US" sz="1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522381" y="4031932"/>
            <a:ext cx="46183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/>
            <a:r>
              <a:rPr lang="zh-TW" altLang="en-US" sz="1400" b="1" dirty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</a:t>
            </a:r>
            <a:r>
              <a:rPr lang="zh-TW" altLang="en-US" sz="1400" b="1" dirty="0" smtClean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 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解析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消費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resolve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#method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8" name="直線單箭頭接點 17"/>
          <p:cNvCxnSpPr>
            <a:stCxn id="19" idx="6"/>
            <a:endCxn id="17" idx="1"/>
          </p:cNvCxnSpPr>
          <p:nvPr/>
        </p:nvCxnSpPr>
        <p:spPr>
          <a:xfrm>
            <a:off x="806926" y="4185820"/>
            <a:ext cx="715455" cy="1"/>
          </a:xfrm>
          <a:prstGeom prst="straightConnector1">
            <a:avLst/>
          </a:prstGeom>
          <a:ln>
            <a:solidFill>
              <a:srgbClr val="91D44F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/>
          <p:cNvSpPr/>
          <p:nvPr/>
        </p:nvSpPr>
        <p:spPr>
          <a:xfrm>
            <a:off x="642312" y="4103513"/>
            <a:ext cx="164614" cy="164614"/>
          </a:xfrm>
          <a:prstGeom prst="ellipse">
            <a:avLst/>
          </a:prstGeom>
          <a:solidFill>
            <a:schemeClr val="bg1"/>
          </a:solidFill>
          <a:ln>
            <a:solidFill>
              <a:srgbClr val="91D4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522381" y="4422015"/>
            <a:ext cx="96660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實作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解析</a:t>
            </a:r>
            <a:r>
              <a:rPr lang="zh-TW" altLang="en-US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消費資料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，可使用內建的解析器。</a:t>
            </a:r>
            <a:r>
              <a:rPr lang="zh-TW" altLang="en-US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以 </a:t>
            </a:r>
            <a:r>
              <a:rPr lang="en-US" altLang="zh-TW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MQTT</a:t>
            </a:r>
            <a:r>
              <a:rPr lang="zh-TW" altLang="en-US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為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例</a:t>
            </a:r>
            <a:endParaRPr lang="zh-TW" altLang="en-US" sz="1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276997"/>
              </p:ext>
            </p:extLst>
          </p:nvPr>
        </p:nvGraphicFramePr>
        <p:xfrm>
          <a:off x="1522381" y="1840366"/>
          <a:ext cx="10033000" cy="188595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1405079014"/>
                    </a:ext>
                  </a:extLst>
                </a:gridCol>
                <a:gridCol w="9461500">
                  <a:extLst>
                    <a:ext uri="{9D8B030D-6E8A-4147-A177-3AD203B41FA5}">
                      <a16:colId xmlns:a16="http://schemas.microsoft.com/office/drawing/2014/main" val="383028649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11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100" b="0" i="0" u="none" strike="noStrike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MqttConsumerAdapter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'wistroni40-dmc'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1100" b="0" i="0" u="none" strike="noStrike" dirty="0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07954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527742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class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 err="1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AlarmService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extends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 err="1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  <a:endParaRPr lang="en-US" sz="1100" b="0" i="0" u="none" strike="noStrike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86329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public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async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consumer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(): </a:t>
                      </a:r>
                      <a:r>
                        <a:rPr lang="en-US" sz="1100" b="0" i="0" u="none" strike="noStrike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Promise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&lt;</a:t>
                      </a:r>
                      <a:r>
                        <a:rPr lang="en-US" sz="1100" b="0" i="0" u="none" strike="noStrike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Consumer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&lt;</a:t>
                      </a:r>
                      <a:r>
                        <a:rPr lang="en-US" sz="1100" b="0" i="0" u="none" strike="noStrike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&gt;&gt; {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634916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1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client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= </a:t>
                      </a:r>
                      <a:r>
                        <a:rPr lang="en-US" sz="11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mqtt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1100" b="0" i="0" u="none" strike="noStrike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connect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'mqtt://localhost:1883'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);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094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1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topic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= 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'your/topic/#'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75424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return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new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MqttConsumerAdapter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 dirty="0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client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100" b="0" i="0" u="none" strike="noStrike" dirty="0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topic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);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85753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809038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0161249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608667"/>
              </p:ext>
            </p:extLst>
          </p:nvPr>
        </p:nvGraphicFramePr>
        <p:xfrm>
          <a:off x="1522381" y="4781320"/>
          <a:ext cx="10033000" cy="146685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4068761279"/>
                    </a:ext>
                  </a:extLst>
                </a:gridCol>
                <a:gridCol w="9461500">
                  <a:extLst>
                    <a:ext uri="{9D8B030D-6E8A-4147-A177-3AD203B41FA5}">
                      <a16:colId xmlns:a16="http://schemas.microsoft.com/office/drawing/2014/main" val="1168682909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1100" b="0" i="0" u="none" strike="noStrike" dirty="0" err="1" smtClean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 dirty="0" smtClean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 </a:t>
                      </a:r>
                      <a:r>
                        <a:rPr lang="en-US" sz="1100" b="0" i="0" u="none" strike="noStrike" dirty="0" err="1" smtClean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MqttPayloadStrategy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1100" b="0" i="0" u="none" strike="noStrike" dirty="0" smtClean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'wistroni40-dmc'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1100" b="0" i="0" u="none" strike="noStrike" dirty="0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31474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153678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class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AlarmService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extends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  <a:endParaRPr lang="en-US" sz="1100" b="0" i="0" u="none" strike="noStrike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60377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public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async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resolve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message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: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):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Promise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&lt;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&gt; {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9647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return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new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MqttPayloadStrategy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().</a:t>
                      </a:r>
                      <a:r>
                        <a:rPr lang="en-US" sz="11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resolve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message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);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413758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71686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1304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372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DMC</a:t>
            </a:r>
            <a:r>
              <a:rPr lang="zh-TW" altLang="en-US" dirty="0"/>
              <a:t> 套件開發流程 </a:t>
            </a:r>
            <a:r>
              <a:rPr lang="en-US" altLang="zh-TW" dirty="0"/>
              <a:t>– Alarm Template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522382" y="1061049"/>
            <a:ext cx="93382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/>
            <a:r>
              <a:rPr lang="zh-TW" altLang="en-US" sz="1400" b="1" dirty="0" smtClean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覆寫 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過濾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(exclude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#method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>
            <a:off x="724619" y="1061049"/>
            <a:ext cx="0" cy="5270740"/>
          </a:xfrm>
          <a:prstGeom prst="straightConnector1">
            <a:avLst/>
          </a:prstGeom>
          <a:ln>
            <a:solidFill>
              <a:srgbClr val="91D4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14" idx="6"/>
            <a:endCxn id="3" idx="1"/>
          </p:cNvCxnSpPr>
          <p:nvPr/>
        </p:nvCxnSpPr>
        <p:spPr>
          <a:xfrm>
            <a:off x="806926" y="1214937"/>
            <a:ext cx="715456" cy="1"/>
          </a:xfrm>
          <a:prstGeom prst="straightConnector1">
            <a:avLst/>
          </a:prstGeom>
          <a:ln>
            <a:solidFill>
              <a:srgbClr val="91D44F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642312" y="1132630"/>
            <a:ext cx="164614" cy="164614"/>
          </a:xfrm>
          <a:prstGeom prst="ellipse">
            <a:avLst/>
          </a:prstGeom>
          <a:solidFill>
            <a:schemeClr val="bg1"/>
          </a:solidFill>
          <a:ln>
            <a:solidFill>
              <a:srgbClr val="91D4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1522382" y="1451133"/>
            <a:ext cx="96660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確認該</a:t>
            </a:r>
            <a:r>
              <a:rPr lang="zh-TW" altLang="en-US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筆資料是否要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排除，</a:t>
            </a:r>
            <a:r>
              <a:rPr lang="zh-TW" altLang="en-US" sz="1200" b="1" dirty="0" smtClean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回傳 </a:t>
            </a:r>
            <a:r>
              <a:rPr lang="en-US" altLang="zh-TW" sz="1200" b="1" dirty="0" smtClean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true </a:t>
            </a:r>
            <a:r>
              <a:rPr lang="zh-TW" altLang="en-US" sz="1200" b="1" dirty="0" smtClean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表示排除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；</a:t>
            </a:r>
            <a:r>
              <a:rPr lang="en-US" altLang="zh-TW" sz="1200" b="1" dirty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false </a:t>
            </a:r>
            <a:r>
              <a:rPr lang="zh-TW" altLang="en-US" sz="1200" b="1" dirty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表示保留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，所有資料皆須保留則不用覆寫</a:t>
            </a:r>
            <a:endParaRPr lang="zh-TW" altLang="en-US" sz="1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522382" y="3542530"/>
            <a:ext cx="31013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/>
            <a:r>
              <a:rPr lang="zh-TW" altLang="en-US" sz="1400" b="1" dirty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</a:t>
            </a:r>
            <a:r>
              <a:rPr lang="zh-TW" altLang="en-US" sz="1400" b="1" dirty="0" smtClean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 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鍵值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keyBy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#method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8" name="直線單箭頭接點 17"/>
          <p:cNvCxnSpPr>
            <a:stCxn id="19" idx="6"/>
            <a:endCxn id="17" idx="1"/>
          </p:cNvCxnSpPr>
          <p:nvPr/>
        </p:nvCxnSpPr>
        <p:spPr>
          <a:xfrm>
            <a:off x="806926" y="3696418"/>
            <a:ext cx="715456" cy="1"/>
          </a:xfrm>
          <a:prstGeom prst="straightConnector1">
            <a:avLst/>
          </a:prstGeom>
          <a:ln>
            <a:solidFill>
              <a:srgbClr val="91D44F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/>
          <p:cNvSpPr/>
          <p:nvPr/>
        </p:nvSpPr>
        <p:spPr>
          <a:xfrm>
            <a:off x="642312" y="3614111"/>
            <a:ext cx="164614" cy="164614"/>
          </a:xfrm>
          <a:prstGeom prst="ellipse">
            <a:avLst/>
          </a:prstGeom>
          <a:solidFill>
            <a:schemeClr val="bg1"/>
          </a:solidFill>
          <a:ln>
            <a:solidFill>
              <a:srgbClr val="91D4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522381" y="3932613"/>
            <a:ext cx="96660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實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作資料鍵值的組成方式，作為報警所需的 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Sync ID</a:t>
            </a:r>
            <a:endParaRPr lang="zh-TW" altLang="en-US" sz="1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997623"/>
              </p:ext>
            </p:extLst>
          </p:nvPr>
        </p:nvGraphicFramePr>
        <p:xfrm>
          <a:off x="1522381" y="1837791"/>
          <a:ext cx="10033000" cy="146685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670659352"/>
                    </a:ext>
                  </a:extLst>
                </a:gridCol>
                <a:gridCol w="9461500">
                  <a:extLst>
                    <a:ext uri="{9D8B030D-6E8A-4147-A177-3AD203B41FA5}">
                      <a16:colId xmlns:a16="http://schemas.microsoft.com/office/drawing/2014/main" val="178370281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11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'wistroni40-dmc'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1100" b="0" i="0" u="none" strike="noStrike" dirty="0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812425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15649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class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AlarmService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extends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  <a:endParaRPr lang="en-US" sz="1100" b="0" i="0" u="none" strike="noStrike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2416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public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exclude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entity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: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):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boolean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0105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altLang="zh-TW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return</a:t>
                      </a:r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altLang="zh-TW" sz="11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/** </a:t>
                      </a:r>
                      <a:r>
                        <a:rPr lang="zh-TW" altLang="en-US" sz="11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可根據資料或其他因素決定是否要保留該筆資料 *</a:t>
                      </a:r>
                      <a:r>
                        <a:rPr lang="en-US" altLang="zh-TW" sz="11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/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44271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878979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184574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740883"/>
              </p:ext>
            </p:extLst>
          </p:nvPr>
        </p:nvGraphicFramePr>
        <p:xfrm>
          <a:off x="1522381" y="4369720"/>
          <a:ext cx="10033000" cy="146685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357184323"/>
                    </a:ext>
                  </a:extLst>
                </a:gridCol>
                <a:gridCol w="9461500">
                  <a:extLst>
                    <a:ext uri="{9D8B030D-6E8A-4147-A177-3AD203B41FA5}">
                      <a16:colId xmlns:a16="http://schemas.microsoft.com/office/drawing/2014/main" val="3777757755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'wistroni40-dmc'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1100" b="0" i="0" u="none" strike="noStrike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172486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111394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class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AlarmService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extends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  <a:endParaRPr lang="en-US" sz="1100" b="0" i="0" u="none" strike="noStrike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08616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public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keyBy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entity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: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):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string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03420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return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`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${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entity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site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  <a:r>
                        <a:rPr lang="en-US" sz="11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${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entity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plant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  <a:r>
                        <a:rPr lang="en-US" sz="11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${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entity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line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  <a:r>
                        <a:rPr lang="en-US" sz="11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`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418528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534588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6551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0610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DMC</a:t>
            </a:r>
            <a:r>
              <a:rPr lang="zh-TW" altLang="en-US" dirty="0"/>
              <a:t> 套件開發流程 </a:t>
            </a:r>
            <a:r>
              <a:rPr lang="en-US" altLang="zh-TW" dirty="0"/>
              <a:t>– Alarm Template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522382" y="1061049"/>
            <a:ext cx="93382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/>
            <a:r>
              <a:rPr lang="zh-TW" altLang="en-US" sz="1400" b="1" dirty="0" smtClean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 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未達報警狀態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defaultLevel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#method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>
            <a:off x="724619" y="1061049"/>
            <a:ext cx="0" cy="5270740"/>
          </a:xfrm>
          <a:prstGeom prst="straightConnector1">
            <a:avLst/>
          </a:prstGeom>
          <a:ln>
            <a:solidFill>
              <a:srgbClr val="91D4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14" idx="6"/>
            <a:endCxn id="3" idx="1"/>
          </p:cNvCxnSpPr>
          <p:nvPr/>
        </p:nvCxnSpPr>
        <p:spPr>
          <a:xfrm>
            <a:off x="806926" y="1214937"/>
            <a:ext cx="715456" cy="1"/>
          </a:xfrm>
          <a:prstGeom prst="straightConnector1">
            <a:avLst/>
          </a:prstGeom>
          <a:ln>
            <a:solidFill>
              <a:srgbClr val="91D44F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642312" y="1132630"/>
            <a:ext cx="164614" cy="164614"/>
          </a:xfrm>
          <a:prstGeom prst="ellipse">
            <a:avLst/>
          </a:prstGeom>
          <a:solidFill>
            <a:schemeClr val="bg1"/>
          </a:solidFill>
          <a:ln>
            <a:solidFill>
              <a:srgbClr val="91D4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1522382" y="1451133"/>
            <a:ext cx="96660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取得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預設未達報警的狀態，如何設計報警狀態，將在後續頁面介紹</a:t>
            </a:r>
            <a:endParaRPr lang="zh-TW" altLang="en-US" sz="1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872733"/>
              </p:ext>
            </p:extLst>
          </p:nvPr>
        </p:nvGraphicFramePr>
        <p:xfrm>
          <a:off x="1522381" y="1824962"/>
          <a:ext cx="10033000" cy="146685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1408572436"/>
                    </a:ext>
                  </a:extLst>
                </a:gridCol>
                <a:gridCol w="9461500">
                  <a:extLst>
                    <a:ext uri="{9D8B030D-6E8A-4147-A177-3AD203B41FA5}">
                      <a16:colId xmlns:a16="http://schemas.microsoft.com/office/drawing/2014/main" val="77862354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AlarmState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'wistroni40-dmc'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1100" b="0" i="0" u="none" strike="noStrike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42658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388628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class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AlarmService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extends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  <a:endParaRPr lang="en-US" sz="1100" b="0" i="0" u="none" strike="noStrike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839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public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defaultLevel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entity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: </a:t>
                      </a:r>
                      <a:r>
                        <a:rPr lang="en-US" sz="1100" b="0" i="0" u="none" strike="noStrike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): </a:t>
                      </a:r>
                      <a:r>
                        <a:rPr lang="en-US" sz="1100" b="0" i="0" u="none" strike="noStrike" dirty="0" err="1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AlarmState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71157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D4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return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new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NoneState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();</a:t>
                      </a:r>
                      <a:endParaRPr lang="zh-TW" altLang="en-US" sz="1100" dirty="0" smtClean="0">
                        <a:latin typeface="微軟正黑體 Light" panose="020B0304030504040204" pitchFamily="34" charset="-120"/>
                        <a:ea typeface="微軟正黑體 Light" panose="020B0304030504040204" pitchFamily="34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D4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01471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1646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764690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8305799" y="2603035"/>
            <a:ext cx="3249581" cy="307777"/>
          </a:xfrm>
          <a:prstGeom prst="rect">
            <a:avLst/>
          </a:prstGeom>
          <a:solidFill>
            <a:schemeClr val="bg1"/>
          </a:solidFill>
          <a:ln>
            <a:solidFill>
              <a:srgbClr val="FE0000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400" dirty="0">
                <a:solidFill>
                  <a:srgbClr val="262626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如何設計報警狀態，將在後續頁面介紹</a:t>
            </a:r>
          </a:p>
        </p:txBody>
      </p:sp>
      <p:sp>
        <p:nvSpPr>
          <p:cNvPr id="13" name="矩形 12"/>
          <p:cNvSpPr/>
          <p:nvPr/>
        </p:nvSpPr>
        <p:spPr>
          <a:xfrm>
            <a:off x="4278163" y="2644542"/>
            <a:ext cx="90637" cy="224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>
            <a:stCxn id="12" idx="1"/>
            <a:endCxn id="13" idx="3"/>
          </p:cNvCxnSpPr>
          <p:nvPr/>
        </p:nvCxnSpPr>
        <p:spPr>
          <a:xfrm flipH="1" flipV="1">
            <a:off x="4368800" y="2756923"/>
            <a:ext cx="3936999" cy="1"/>
          </a:xfrm>
          <a:prstGeom prst="straightConnector1">
            <a:avLst/>
          </a:prstGeom>
          <a:ln>
            <a:solidFill>
              <a:srgbClr val="FE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522382" y="3493488"/>
            <a:ext cx="93382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/>
            <a:r>
              <a:rPr lang="zh-TW" altLang="en-US" sz="1400" b="1" dirty="0" smtClean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 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L4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報警狀態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(level4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#method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6" name="直線單箭頭接點 25"/>
          <p:cNvCxnSpPr>
            <a:stCxn id="27" idx="6"/>
            <a:endCxn id="25" idx="1"/>
          </p:cNvCxnSpPr>
          <p:nvPr/>
        </p:nvCxnSpPr>
        <p:spPr>
          <a:xfrm>
            <a:off x="806926" y="3647376"/>
            <a:ext cx="715456" cy="1"/>
          </a:xfrm>
          <a:prstGeom prst="straightConnector1">
            <a:avLst/>
          </a:prstGeom>
          <a:ln>
            <a:solidFill>
              <a:srgbClr val="91D44F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642312" y="3565069"/>
            <a:ext cx="164614" cy="164614"/>
          </a:xfrm>
          <a:prstGeom prst="ellipse">
            <a:avLst/>
          </a:prstGeom>
          <a:solidFill>
            <a:schemeClr val="bg1"/>
          </a:solidFill>
          <a:ln>
            <a:solidFill>
              <a:srgbClr val="91D4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1522382" y="3883572"/>
            <a:ext cx="96660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取得</a:t>
            </a:r>
            <a:r>
              <a:rPr lang="zh-TW" altLang="en-US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L4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報警的狀態，如何設計報警狀態，將在後續頁面介紹</a:t>
            </a:r>
            <a:endParaRPr lang="zh-TW" altLang="en-US" sz="1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673711"/>
              </p:ext>
            </p:extLst>
          </p:nvPr>
        </p:nvGraphicFramePr>
        <p:xfrm>
          <a:off x="1522381" y="4257401"/>
          <a:ext cx="10033000" cy="146685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1408572436"/>
                    </a:ext>
                  </a:extLst>
                </a:gridCol>
                <a:gridCol w="9461500">
                  <a:extLst>
                    <a:ext uri="{9D8B030D-6E8A-4147-A177-3AD203B41FA5}">
                      <a16:colId xmlns:a16="http://schemas.microsoft.com/office/drawing/2014/main" val="77862354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AlarmState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'wistroni40-dmc'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1100" b="0" i="0" u="none" strike="noStrike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42658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388628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class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AlarmService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extends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  <a:endParaRPr lang="en-US" sz="1100" b="0" i="0" u="none" strike="noStrike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839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public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level4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 dirty="0" smtClean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entity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: </a:t>
                      </a:r>
                      <a:r>
                        <a:rPr lang="en-US" sz="1100" b="0" i="0" u="none" strike="noStrike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): </a:t>
                      </a:r>
                      <a:r>
                        <a:rPr lang="en-US" sz="1100" b="0" i="0" u="none" strike="noStrike" dirty="0" err="1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AlarmState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71157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D4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return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new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Level4State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();</a:t>
                      </a:r>
                      <a:endParaRPr lang="zh-TW" altLang="en-US" sz="1100" dirty="0" smtClean="0">
                        <a:latin typeface="微軟正黑體 Light" panose="020B0304030504040204" pitchFamily="34" charset="-120"/>
                        <a:ea typeface="微軟正黑體 Light" panose="020B0304030504040204" pitchFamily="34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D4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01471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1646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764690"/>
                  </a:ext>
                </a:extLst>
              </a:tr>
            </a:tbl>
          </a:graphicData>
        </a:graphic>
      </p:graphicFrame>
      <p:sp>
        <p:nvSpPr>
          <p:cNvPr id="30" name="矩形 29"/>
          <p:cNvSpPr/>
          <p:nvPr/>
        </p:nvSpPr>
        <p:spPr>
          <a:xfrm>
            <a:off x="8305799" y="5035474"/>
            <a:ext cx="3249581" cy="307777"/>
          </a:xfrm>
          <a:prstGeom prst="rect">
            <a:avLst/>
          </a:prstGeom>
          <a:solidFill>
            <a:schemeClr val="bg1"/>
          </a:solidFill>
          <a:ln>
            <a:solidFill>
              <a:srgbClr val="FE0000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400" dirty="0">
                <a:solidFill>
                  <a:srgbClr val="262626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如何設計報警狀態，將在後續頁面介紹</a:t>
            </a:r>
          </a:p>
        </p:txBody>
      </p:sp>
      <p:sp>
        <p:nvSpPr>
          <p:cNvPr id="31" name="矩形 30"/>
          <p:cNvSpPr/>
          <p:nvPr/>
        </p:nvSpPr>
        <p:spPr>
          <a:xfrm>
            <a:off x="4278163" y="5076981"/>
            <a:ext cx="90637" cy="224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單箭頭接點 31"/>
          <p:cNvCxnSpPr>
            <a:stCxn id="30" idx="1"/>
            <a:endCxn id="31" idx="3"/>
          </p:cNvCxnSpPr>
          <p:nvPr/>
        </p:nvCxnSpPr>
        <p:spPr>
          <a:xfrm flipH="1" flipV="1">
            <a:off x="4368800" y="5189362"/>
            <a:ext cx="3936999" cy="1"/>
          </a:xfrm>
          <a:prstGeom prst="straightConnector1">
            <a:avLst/>
          </a:prstGeom>
          <a:ln>
            <a:solidFill>
              <a:srgbClr val="FE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639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DMC</a:t>
            </a:r>
            <a:r>
              <a:rPr lang="zh-TW" altLang="en-US" dirty="0"/>
              <a:t> 套件開發流程 </a:t>
            </a:r>
            <a:r>
              <a:rPr lang="en-US" altLang="zh-TW" dirty="0"/>
              <a:t>– Alarm Template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522382" y="1061049"/>
            <a:ext cx="93382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/>
            <a:r>
              <a:rPr lang="zh-TW" altLang="en-US" sz="1400" b="1" dirty="0" smtClean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 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L3 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報警狀態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(level3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#method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>
            <a:off x="724619" y="1061049"/>
            <a:ext cx="0" cy="5270740"/>
          </a:xfrm>
          <a:prstGeom prst="straightConnector1">
            <a:avLst/>
          </a:prstGeom>
          <a:ln>
            <a:solidFill>
              <a:srgbClr val="91D4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14" idx="6"/>
            <a:endCxn id="3" idx="1"/>
          </p:cNvCxnSpPr>
          <p:nvPr/>
        </p:nvCxnSpPr>
        <p:spPr>
          <a:xfrm>
            <a:off x="806926" y="1214937"/>
            <a:ext cx="715456" cy="1"/>
          </a:xfrm>
          <a:prstGeom prst="straightConnector1">
            <a:avLst/>
          </a:prstGeom>
          <a:ln>
            <a:solidFill>
              <a:srgbClr val="91D44F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642312" y="1132630"/>
            <a:ext cx="164614" cy="164614"/>
          </a:xfrm>
          <a:prstGeom prst="ellipse">
            <a:avLst/>
          </a:prstGeom>
          <a:solidFill>
            <a:schemeClr val="bg1"/>
          </a:solidFill>
          <a:ln>
            <a:solidFill>
              <a:srgbClr val="91D4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1522382" y="1451133"/>
            <a:ext cx="96660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取得 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L3 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報警的狀態，如何設計報警狀態，將在後續頁面介紹</a:t>
            </a:r>
            <a:endParaRPr lang="zh-TW" altLang="en-US" sz="1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988644"/>
              </p:ext>
            </p:extLst>
          </p:nvPr>
        </p:nvGraphicFramePr>
        <p:xfrm>
          <a:off x="1522381" y="1824962"/>
          <a:ext cx="10033000" cy="146685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1408572436"/>
                    </a:ext>
                  </a:extLst>
                </a:gridCol>
                <a:gridCol w="9461500">
                  <a:extLst>
                    <a:ext uri="{9D8B030D-6E8A-4147-A177-3AD203B41FA5}">
                      <a16:colId xmlns:a16="http://schemas.microsoft.com/office/drawing/2014/main" val="77862354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AlarmState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'wistroni40-dmc'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1100" b="0" i="0" u="none" strike="noStrike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42658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388628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class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AlarmService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extends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  <a:endParaRPr lang="en-US" sz="1100" b="0" i="0" u="none" strike="noStrike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839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public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level3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 dirty="0" smtClean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entity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: </a:t>
                      </a:r>
                      <a:r>
                        <a:rPr lang="en-US" sz="1100" b="0" i="0" u="none" strike="noStrike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): </a:t>
                      </a:r>
                      <a:r>
                        <a:rPr lang="en-US" sz="1100" b="0" i="0" u="none" strike="noStrike" dirty="0" err="1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AlarmState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71157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D4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return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new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Level3State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();</a:t>
                      </a:r>
                      <a:endParaRPr lang="zh-TW" altLang="en-US" sz="1100" dirty="0" smtClean="0">
                        <a:latin typeface="微軟正黑體 Light" panose="020B0304030504040204" pitchFamily="34" charset="-120"/>
                        <a:ea typeface="微軟正黑體 Light" panose="020B0304030504040204" pitchFamily="34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D4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01471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1646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764690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8305799" y="2603035"/>
            <a:ext cx="3249581" cy="307777"/>
          </a:xfrm>
          <a:prstGeom prst="rect">
            <a:avLst/>
          </a:prstGeom>
          <a:solidFill>
            <a:schemeClr val="bg1"/>
          </a:solidFill>
          <a:ln>
            <a:solidFill>
              <a:srgbClr val="FE0000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400" dirty="0">
                <a:solidFill>
                  <a:srgbClr val="262626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如何設計報警狀態，將在後續頁面介紹</a:t>
            </a:r>
          </a:p>
        </p:txBody>
      </p:sp>
      <p:sp>
        <p:nvSpPr>
          <p:cNvPr id="13" name="矩形 12"/>
          <p:cNvSpPr/>
          <p:nvPr/>
        </p:nvSpPr>
        <p:spPr>
          <a:xfrm>
            <a:off x="4278163" y="2644542"/>
            <a:ext cx="90637" cy="224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>
            <a:stCxn id="12" idx="1"/>
            <a:endCxn id="13" idx="3"/>
          </p:cNvCxnSpPr>
          <p:nvPr/>
        </p:nvCxnSpPr>
        <p:spPr>
          <a:xfrm flipH="1" flipV="1">
            <a:off x="4368800" y="2756923"/>
            <a:ext cx="3936999" cy="1"/>
          </a:xfrm>
          <a:prstGeom prst="straightConnector1">
            <a:avLst/>
          </a:prstGeom>
          <a:ln>
            <a:solidFill>
              <a:srgbClr val="FE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522382" y="3493488"/>
            <a:ext cx="93382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/>
            <a:r>
              <a:rPr lang="zh-TW" altLang="en-US" sz="1400" b="1" dirty="0" smtClean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 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L2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報警狀態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level2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#method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6" name="直線單箭頭接點 25"/>
          <p:cNvCxnSpPr>
            <a:stCxn id="27" idx="6"/>
            <a:endCxn id="25" idx="1"/>
          </p:cNvCxnSpPr>
          <p:nvPr/>
        </p:nvCxnSpPr>
        <p:spPr>
          <a:xfrm>
            <a:off x="806926" y="3647376"/>
            <a:ext cx="715456" cy="1"/>
          </a:xfrm>
          <a:prstGeom prst="straightConnector1">
            <a:avLst/>
          </a:prstGeom>
          <a:ln>
            <a:solidFill>
              <a:srgbClr val="91D44F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642312" y="3565069"/>
            <a:ext cx="164614" cy="164614"/>
          </a:xfrm>
          <a:prstGeom prst="ellipse">
            <a:avLst/>
          </a:prstGeom>
          <a:solidFill>
            <a:schemeClr val="bg1"/>
          </a:solidFill>
          <a:ln>
            <a:solidFill>
              <a:srgbClr val="91D4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1522382" y="3883572"/>
            <a:ext cx="96660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取得</a:t>
            </a:r>
            <a:r>
              <a:rPr lang="zh-TW" altLang="en-US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L2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報警的狀態，如何設計報警狀態，將在後續頁面介紹</a:t>
            </a:r>
            <a:endParaRPr lang="zh-TW" altLang="en-US" sz="1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602236"/>
              </p:ext>
            </p:extLst>
          </p:nvPr>
        </p:nvGraphicFramePr>
        <p:xfrm>
          <a:off x="1522381" y="4257401"/>
          <a:ext cx="10033000" cy="146685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1408572436"/>
                    </a:ext>
                  </a:extLst>
                </a:gridCol>
                <a:gridCol w="9461500">
                  <a:extLst>
                    <a:ext uri="{9D8B030D-6E8A-4147-A177-3AD203B41FA5}">
                      <a16:colId xmlns:a16="http://schemas.microsoft.com/office/drawing/2014/main" val="77862354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AlarmState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'wistroni40-dmc'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1100" b="0" i="0" u="none" strike="noStrike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42658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388628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class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AlarmService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extends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  <a:endParaRPr lang="en-US" sz="1100" b="0" i="0" u="none" strike="noStrike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839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public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level2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 dirty="0" smtClean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entity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: </a:t>
                      </a:r>
                      <a:r>
                        <a:rPr lang="en-US" sz="1100" b="0" i="0" u="none" strike="noStrike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): </a:t>
                      </a:r>
                      <a:r>
                        <a:rPr lang="en-US" sz="1100" b="0" i="0" u="none" strike="noStrike" dirty="0" err="1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AlarmState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71157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D4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return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new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Level2State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();</a:t>
                      </a:r>
                      <a:endParaRPr lang="zh-TW" altLang="en-US" sz="1100" dirty="0" smtClean="0">
                        <a:latin typeface="微軟正黑體 Light" panose="020B0304030504040204" pitchFamily="34" charset="-120"/>
                        <a:ea typeface="微軟正黑體 Light" panose="020B0304030504040204" pitchFamily="34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D4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01471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1646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764690"/>
                  </a:ext>
                </a:extLst>
              </a:tr>
            </a:tbl>
          </a:graphicData>
        </a:graphic>
      </p:graphicFrame>
      <p:sp>
        <p:nvSpPr>
          <p:cNvPr id="30" name="矩形 29"/>
          <p:cNvSpPr/>
          <p:nvPr/>
        </p:nvSpPr>
        <p:spPr>
          <a:xfrm>
            <a:off x="8305799" y="5035474"/>
            <a:ext cx="3249581" cy="307777"/>
          </a:xfrm>
          <a:prstGeom prst="rect">
            <a:avLst/>
          </a:prstGeom>
          <a:solidFill>
            <a:schemeClr val="bg1"/>
          </a:solidFill>
          <a:ln>
            <a:solidFill>
              <a:srgbClr val="FE0000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400" dirty="0">
                <a:solidFill>
                  <a:srgbClr val="262626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如何設計報警狀態，將在後續頁面介紹</a:t>
            </a:r>
          </a:p>
        </p:txBody>
      </p:sp>
      <p:sp>
        <p:nvSpPr>
          <p:cNvPr id="31" name="矩形 30"/>
          <p:cNvSpPr/>
          <p:nvPr/>
        </p:nvSpPr>
        <p:spPr>
          <a:xfrm>
            <a:off x="4278163" y="5076981"/>
            <a:ext cx="90637" cy="224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單箭頭接點 31"/>
          <p:cNvCxnSpPr>
            <a:stCxn id="30" idx="1"/>
            <a:endCxn id="31" idx="3"/>
          </p:cNvCxnSpPr>
          <p:nvPr/>
        </p:nvCxnSpPr>
        <p:spPr>
          <a:xfrm flipH="1" flipV="1">
            <a:off x="4368800" y="5189362"/>
            <a:ext cx="3936999" cy="1"/>
          </a:xfrm>
          <a:prstGeom prst="straightConnector1">
            <a:avLst/>
          </a:prstGeom>
          <a:ln>
            <a:solidFill>
              <a:srgbClr val="FE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539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8045</TotalTime>
  <Words>4565</Words>
  <Application>Microsoft Office PowerPoint</Application>
  <PresentationFormat>寬螢幕</PresentationFormat>
  <Paragraphs>721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7" baseType="lpstr">
      <vt:lpstr>微軟正黑體</vt:lpstr>
      <vt:lpstr>微軟正黑體 Light</vt:lpstr>
      <vt:lpstr>新細明體</vt:lpstr>
      <vt:lpstr>Arial</vt:lpstr>
      <vt:lpstr>Calibri</vt:lpstr>
      <vt:lpstr>Consolas</vt:lpstr>
      <vt:lpstr>Wingdings</vt:lpstr>
      <vt:lpstr>Office 佈景主題</vt:lpstr>
      <vt:lpstr>DMC 報警開發套件架構</vt:lpstr>
      <vt:lpstr>DMC 套件開發流程 – Alarm Template</vt:lpstr>
      <vt:lpstr>DMC 套件開發流程 – Alarm Template</vt:lpstr>
      <vt:lpstr>DMC 套件開發流程 – Alarm Template</vt:lpstr>
      <vt:lpstr>DMC 套件開發流程 – Alarm Template</vt:lpstr>
      <vt:lpstr>DMC 套件開發流程 – Alarm Template</vt:lpstr>
      <vt:lpstr>DMC 套件開發流程 – Alarm Template</vt:lpstr>
      <vt:lpstr>DMC 套件開發流程 – Alarm Template</vt:lpstr>
      <vt:lpstr>DMC 套件開發流程 – Alarm Template</vt:lpstr>
      <vt:lpstr>DMC 套件開發流程 – Alarm Template</vt:lpstr>
      <vt:lpstr>DMC 套件開發流程 – Alarm State</vt:lpstr>
      <vt:lpstr>DMC 套件開發流程 – Alarm State</vt:lpstr>
      <vt:lpstr>DMC 套件開發流程 – 啟動報警服務</vt:lpstr>
      <vt:lpstr>Consumer 使用說明 – Kafka JSON 篇</vt:lpstr>
      <vt:lpstr>Consumer 使用說明 – Kafka Confluent Avro 篇</vt:lpstr>
      <vt:lpstr>Consumer 使用說明 – MQTT 篇</vt:lpstr>
      <vt:lpstr>Consumer 使用說明 – CRON ElasticSearch 篇</vt:lpstr>
      <vt:lpstr>Consumer 使用說明 – 複數 Consumer 篇</vt:lpstr>
      <vt:lpstr>Consumer 使用說明 – 客製篇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Steve Y Lin</dc:creator>
  <cp:lastModifiedBy>Wits.SteveYLin</cp:lastModifiedBy>
  <cp:revision>1763</cp:revision>
  <dcterms:created xsi:type="dcterms:W3CDTF">2020-12-09T04:33:18Z</dcterms:created>
  <dcterms:modified xsi:type="dcterms:W3CDTF">2021-10-04T09:24:55Z</dcterms:modified>
</cp:coreProperties>
</file>