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9" r:id="rId2"/>
    <p:sldId id="330" r:id="rId3"/>
    <p:sldId id="337" r:id="rId4"/>
    <p:sldId id="332" r:id="rId5"/>
    <p:sldId id="331" r:id="rId6"/>
    <p:sldId id="333" r:id="rId7"/>
    <p:sldId id="334" r:id="rId8"/>
    <p:sldId id="335" r:id="rId9"/>
    <p:sldId id="336" r:id="rId10"/>
    <p:sldId id="338" r:id="rId11"/>
    <p:sldId id="339" r:id="rId12"/>
    <p:sldId id="34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MC 報警開發套件架構" id="{0614C655-E8BB-482A-B6FA-480F8F67099F}">
          <p14:sldIdLst>
            <p14:sldId id="329"/>
          </p14:sldIdLst>
        </p14:section>
        <p14:section name="DMC 報警開發套件使用說明" id="{78A33706-4931-42B3-A915-BC5C6F86F8A3}">
          <p14:sldIdLst>
            <p14:sldId id="330"/>
            <p14:sldId id="337"/>
            <p14:sldId id="332"/>
            <p14:sldId id="331"/>
            <p14:sldId id="333"/>
            <p14:sldId id="334"/>
            <p14:sldId id="335"/>
            <p14:sldId id="336"/>
            <p14:sldId id="338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6E94"/>
    <a:srgbClr val="91D44F"/>
    <a:srgbClr val="FE0000"/>
    <a:srgbClr val="0080A6"/>
    <a:srgbClr val="58BBDA"/>
    <a:srgbClr val="0A87AC"/>
    <a:srgbClr val="1890B4"/>
    <a:srgbClr val="289BBE"/>
    <a:srgbClr val="3BA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D47B-88CB-4049-9955-0141C22A9681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047C2-A326-4FF2-A2F9-19145D29B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50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EA8C-F453-4DE5-BFED-DDEE4ECC0600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1CC72-D301-4DE8-A123-8E6C5894F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36">
            <a:extLst>
              <a:ext uri="{FF2B5EF4-FFF2-40B4-BE49-F238E27FC236}">
                <a16:creationId xmlns:a16="http://schemas.microsoft.com/office/drawing/2014/main" id="{612218DC-88B3-4E09-B662-01DFA75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491"/>
            <a:ext cx="10515600" cy="396053"/>
          </a:xfrm>
          <a:prstGeom prst="rect">
            <a:avLst/>
          </a:prstGeom>
        </p:spPr>
        <p:txBody>
          <a:bodyPr/>
          <a:lstStyle>
            <a:lvl1pPr marL="360000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36CE2E8-FA79-4E72-899F-89F2F276D33F}"/>
              </a:ext>
            </a:extLst>
          </p:cNvPr>
          <p:cNvGrpSpPr/>
          <p:nvPr userDrawn="1"/>
        </p:nvGrpSpPr>
        <p:grpSpPr>
          <a:xfrm>
            <a:off x="12481970" y="0"/>
            <a:ext cx="1516427" cy="1357402"/>
            <a:chOff x="12481970" y="0"/>
            <a:chExt cx="1516427" cy="1357402"/>
          </a:xfrm>
          <a:solidFill>
            <a:srgbClr val="006E94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96E586-287E-4A26-8255-857DEAFF78F0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92F7004-C33A-4F88-974F-CC98D5019BB6}"/>
                </a:ext>
              </a:extLst>
            </p:cNvPr>
            <p:cNvSpPr txBox="1"/>
            <p:nvPr userDrawn="1"/>
          </p:nvSpPr>
          <p:spPr>
            <a:xfrm>
              <a:off x="12481970" y="524812"/>
              <a:ext cx="1516427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RGB(0,1</a:t>
              </a:r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,1</a:t>
              </a:r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</a:t>
              </a:r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17103D2-871F-43E3-A503-7A75B7C6796A}"/>
              </a:ext>
            </a:extLst>
          </p:cNvPr>
          <p:cNvGrpSpPr/>
          <p:nvPr userDrawn="1"/>
        </p:nvGrpSpPr>
        <p:grpSpPr>
          <a:xfrm>
            <a:off x="12481970" y="1833533"/>
            <a:ext cx="1516427" cy="1357402"/>
            <a:chOff x="12481970" y="0"/>
            <a:chExt cx="1516427" cy="135740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54CB3C-A963-4AF3-AF62-098941787084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rgbClr val="91D44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5028EAD-5965-4025-B151-7564929FD560}"/>
                </a:ext>
              </a:extLst>
            </p:cNvPr>
            <p:cNvSpPr txBox="1"/>
            <p:nvPr userDrawn="1"/>
          </p:nvSpPr>
          <p:spPr>
            <a:xfrm>
              <a:off x="12481970" y="524812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RGB(145,212,79)</a:t>
              </a:r>
              <a:endPara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6BE7EA7-FB97-4CE9-B119-0FEE67C8A2A2}"/>
              </a:ext>
            </a:extLst>
          </p:cNvPr>
          <p:cNvGrpSpPr/>
          <p:nvPr userDrawn="1"/>
        </p:nvGrpSpPr>
        <p:grpSpPr>
          <a:xfrm>
            <a:off x="12481970" y="3667066"/>
            <a:ext cx="1516427" cy="1357402"/>
            <a:chOff x="12481970" y="0"/>
            <a:chExt cx="1516427" cy="135740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EE4CB0-58BF-4D9B-AA93-B2F4ECF2C716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462D78C-3B2A-45AA-BA47-697F858799D0}"/>
                </a:ext>
              </a:extLst>
            </p:cNvPr>
            <p:cNvSpPr txBox="1"/>
            <p:nvPr userDrawn="1"/>
          </p:nvSpPr>
          <p:spPr>
            <a:xfrm>
              <a:off x="12481970" y="524813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RGB(38,38,38)</a:t>
              </a:r>
              <a:endPara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CA6F25-B81E-42DE-AE4C-3BB98253BC26}"/>
              </a:ext>
            </a:extLst>
          </p:cNvPr>
          <p:cNvGrpSpPr/>
          <p:nvPr userDrawn="1"/>
        </p:nvGrpSpPr>
        <p:grpSpPr>
          <a:xfrm>
            <a:off x="12481970" y="5500598"/>
            <a:ext cx="1516427" cy="1357402"/>
            <a:chOff x="12481970" y="0"/>
            <a:chExt cx="1516427" cy="135740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6EE711A-4D1D-418D-A909-433300BDFD2A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4A6DE0C-7461-406C-95A0-40B723F04050}"/>
                </a:ext>
              </a:extLst>
            </p:cNvPr>
            <p:cNvSpPr txBox="1"/>
            <p:nvPr userDrawn="1"/>
          </p:nvSpPr>
          <p:spPr>
            <a:xfrm>
              <a:off x="12481970" y="524813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RGB(255,255,255)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8A5E065D-FBCB-4C87-8455-57BB83BE7C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271954"/>
            <a:ext cx="1403350" cy="2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FE6AF53-4007-4B4D-BE07-D6F4580C9102}"/>
              </a:ext>
            </a:extLst>
          </p:cNvPr>
          <p:cNvSpPr/>
          <p:nvPr userDrawn="1"/>
        </p:nvSpPr>
        <p:spPr>
          <a:xfrm>
            <a:off x="12128269" y="0"/>
            <a:ext cx="72044" cy="807039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CC9320-9CE7-46C8-9DDA-41B23BE6F891}"/>
              </a:ext>
            </a:extLst>
          </p:cNvPr>
          <p:cNvSpPr/>
          <p:nvPr userDrawn="1"/>
        </p:nvSpPr>
        <p:spPr>
          <a:xfrm>
            <a:off x="0" y="6494400"/>
            <a:ext cx="363600" cy="363600"/>
          </a:xfrm>
          <a:prstGeom prst="rect">
            <a:avLst/>
          </a:prstGeom>
          <a:solidFill>
            <a:srgbClr val="006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53D28E7-77C8-4010-8ECE-595520DC2B6C}"/>
              </a:ext>
            </a:extLst>
          </p:cNvPr>
          <p:cNvSpPr txBox="1"/>
          <p:nvPr userDrawn="1"/>
        </p:nvSpPr>
        <p:spPr>
          <a:xfrm>
            <a:off x="0" y="6545395"/>
            <a:ext cx="3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23F85D-E9AF-49F7-89AC-426A722F99BC}" type="slidenum">
              <a:rPr lang="zh-TW" altLang="en-US" sz="11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9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 153"/>
          <p:cNvSpPr/>
          <p:nvPr/>
        </p:nvSpPr>
        <p:spPr>
          <a:xfrm>
            <a:off x="350854" y="5522007"/>
            <a:ext cx="11349991" cy="800699"/>
          </a:xfrm>
          <a:prstGeom prst="rect">
            <a:avLst/>
          </a:prstGeom>
          <a:solidFill>
            <a:schemeClr val="bg1"/>
          </a:solidFill>
          <a:ln w="12700">
            <a:solidFill>
              <a:srgbClr val="91D44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  <a:br>
              <a:rPr lang="zh-TW" altLang="en-US" dirty="0"/>
            </a:b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023278" y="1930845"/>
            <a:ext cx="3502199" cy="899637"/>
            <a:chOff x="365126" y="1311301"/>
            <a:chExt cx="3502199" cy="899637"/>
          </a:xfrm>
        </p:grpSpPr>
        <p:sp>
          <p:nvSpPr>
            <p:cNvPr id="74" name="矩形 73"/>
            <p:cNvSpPr/>
            <p:nvPr/>
          </p:nvSpPr>
          <p:spPr>
            <a:xfrm>
              <a:off x="365126" y="1311301"/>
              <a:ext cx="3502199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6" name="群組 75"/>
            <p:cNvGrpSpPr/>
            <p:nvPr/>
          </p:nvGrpSpPr>
          <p:grpSpPr>
            <a:xfrm>
              <a:off x="1183314" y="1457994"/>
              <a:ext cx="2492990" cy="606251"/>
              <a:chOff x="7244156" y="3809299"/>
              <a:chExt cx="2492990" cy="606251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7265081" y="3809299"/>
                <a:ext cx="1072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7244156" y="4138551"/>
                <a:ext cx="24929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資料消費者，獲取報警所需的資料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0" name="群組 9"/>
          <p:cNvGrpSpPr/>
          <p:nvPr/>
        </p:nvGrpSpPr>
        <p:grpSpPr>
          <a:xfrm>
            <a:off x="8096458" y="1930845"/>
            <a:ext cx="3502199" cy="899637"/>
            <a:chOff x="365126" y="2540190"/>
            <a:chExt cx="3502199" cy="899637"/>
          </a:xfrm>
        </p:grpSpPr>
        <p:sp>
          <p:nvSpPr>
            <p:cNvPr id="69" name="矩形 68"/>
            <p:cNvSpPr/>
            <p:nvPr/>
          </p:nvSpPr>
          <p:spPr>
            <a:xfrm>
              <a:off x="365126" y="2540190"/>
              <a:ext cx="3502199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1183314" y="2686883"/>
              <a:ext cx="2031325" cy="606251"/>
              <a:chOff x="7244156" y="3809299"/>
              <a:chExt cx="2031325" cy="606251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7265081" y="3809299"/>
                <a:ext cx="9723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Producer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7244156" y="4138551"/>
                <a:ext cx="20313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資料生產者，發送報警數據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462703" y="1930573"/>
            <a:ext cx="2988607" cy="899637"/>
            <a:chOff x="7684369" y="1311028"/>
            <a:chExt cx="2988607" cy="899637"/>
          </a:xfrm>
        </p:grpSpPr>
        <p:sp>
          <p:nvSpPr>
            <p:cNvPr id="64" name="矩形 63"/>
            <p:cNvSpPr/>
            <p:nvPr/>
          </p:nvSpPr>
          <p:spPr>
            <a:xfrm>
              <a:off x="7684369" y="1311028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8502557" y="1457721"/>
              <a:ext cx="1877437" cy="606251"/>
              <a:chOff x="7244156" y="3809299"/>
              <a:chExt cx="1877437" cy="60625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7265081" y="3809299"/>
                <a:ext cx="7986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Logger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244156" y="4138551"/>
                <a:ext cx="187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日誌，提示報警更新狀態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3" name="群組 12"/>
          <p:cNvGrpSpPr/>
          <p:nvPr/>
        </p:nvGrpSpPr>
        <p:grpSpPr>
          <a:xfrm>
            <a:off x="8496473" y="3146055"/>
            <a:ext cx="2702167" cy="956346"/>
            <a:chOff x="8367343" y="3813426"/>
            <a:chExt cx="2702167" cy="956346"/>
          </a:xfrm>
        </p:grpSpPr>
        <p:sp>
          <p:nvSpPr>
            <p:cNvPr id="56" name="向下箭號 55"/>
            <p:cNvSpPr/>
            <p:nvPr/>
          </p:nvSpPr>
          <p:spPr>
            <a:xfrm>
              <a:off x="8367343" y="3813427"/>
              <a:ext cx="235882" cy="956345"/>
            </a:xfrm>
            <a:prstGeom prst="downArrow">
              <a:avLst>
                <a:gd name="adj1" fmla="val 35774"/>
                <a:gd name="adj2" fmla="val 50000"/>
              </a:avLst>
            </a:prstGeom>
            <a:gradFill flip="none" rotWithShape="1">
              <a:gsLst>
                <a:gs pos="0">
                  <a:srgbClr val="FE0000"/>
                </a:gs>
                <a:gs pos="100000">
                  <a:srgbClr val="FFD9D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8779708" y="4108199"/>
              <a:ext cx="18774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上拋失敗，重新嘗試拋送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向下箭號 57"/>
            <p:cNvSpPr/>
            <p:nvPr/>
          </p:nvSpPr>
          <p:spPr>
            <a:xfrm rot="10800000">
              <a:off x="10833628" y="3813426"/>
              <a:ext cx="235882" cy="956345"/>
            </a:xfrm>
            <a:prstGeom prst="downArrow">
              <a:avLst>
                <a:gd name="adj1" fmla="val 35774"/>
                <a:gd name="adj2" fmla="val 50000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62702" y="3169525"/>
            <a:ext cx="2988607" cy="899637"/>
            <a:chOff x="578917" y="3792322"/>
            <a:chExt cx="2988607" cy="899637"/>
          </a:xfrm>
        </p:grpSpPr>
        <p:sp>
          <p:nvSpPr>
            <p:cNvPr id="51" name="矩形 50"/>
            <p:cNvSpPr/>
            <p:nvPr/>
          </p:nvSpPr>
          <p:spPr>
            <a:xfrm>
              <a:off x="578917" y="3792322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1397105" y="3939015"/>
              <a:ext cx="1877437" cy="606251"/>
              <a:chOff x="7244156" y="3809299"/>
              <a:chExt cx="1877437" cy="60625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7265081" y="3809299"/>
                <a:ext cx="8550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244156" y="4138551"/>
                <a:ext cx="187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保存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功能，紀錄報警狀態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5" name="群組 14"/>
          <p:cNvGrpSpPr/>
          <p:nvPr/>
        </p:nvGrpSpPr>
        <p:grpSpPr>
          <a:xfrm>
            <a:off x="462701" y="4408477"/>
            <a:ext cx="2988607" cy="899637"/>
            <a:chOff x="578916" y="4979356"/>
            <a:chExt cx="2988607" cy="899637"/>
          </a:xfrm>
        </p:grpSpPr>
        <p:sp>
          <p:nvSpPr>
            <p:cNvPr id="46" name="矩形 45"/>
            <p:cNvSpPr/>
            <p:nvPr/>
          </p:nvSpPr>
          <p:spPr>
            <a:xfrm>
              <a:off x="578916" y="4979356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397104" y="5126049"/>
              <a:ext cx="2137124" cy="606251"/>
              <a:chOff x="7244156" y="3809299"/>
              <a:chExt cx="2137124" cy="606251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7265081" y="3809299"/>
                <a:ext cx="684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Other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44156" y="4138551"/>
                <a:ext cx="21371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程、資料查詢語句建構者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7" name="肘形接點 16"/>
          <p:cNvCxnSpPr>
            <a:stCxn id="16" idx="1"/>
            <a:endCxn id="64" idx="3"/>
          </p:cNvCxnSpPr>
          <p:nvPr/>
        </p:nvCxnSpPr>
        <p:spPr>
          <a:xfrm rot="10800000">
            <a:off x="3451310" y="2380393"/>
            <a:ext cx="571968" cy="1840803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6" idx="1"/>
            <a:endCxn id="51" idx="3"/>
          </p:cNvCxnSpPr>
          <p:nvPr/>
        </p:nvCxnSpPr>
        <p:spPr>
          <a:xfrm rot="10800000">
            <a:off x="3451310" y="3619345"/>
            <a:ext cx="571969" cy="601851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532159" y="2482320"/>
            <a:ext cx="484433" cy="34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27" idx="2"/>
            <a:endCxn id="16" idx="0"/>
          </p:cNvCxnSpPr>
          <p:nvPr/>
        </p:nvCxnSpPr>
        <p:spPr>
          <a:xfrm>
            <a:off x="5774376" y="2830210"/>
            <a:ext cx="2" cy="294569"/>
          </a:xfrm>
          <a:prstGeom prst="straightConnector1">
            <a:avLst/>
          </a:prstGeom>
          <a:ln w="12700">
            <a:solidFill>
              <a:srgbClr val="0080A6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圖片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2" y="2142266"/>
            <a:ext cx="476250" cy="476250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0" y="3435462"/>
            <a:ext cx="476250" cy="476250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0" y="4728656"/>
            <a:ext cx="476250" cy="476250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47" y="2136150"/>
            <a:ext cx="476250" cy="476250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19" y="2148576"/>
            <a:ext cx="476250" cy="476250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8096458" y="4408477"/>
            <a:ext cx="3502199" cy="899637"/>
            <a:chOff x="8096458" y="4690062"/>
            <a:chExt cx="3502199" cy="899637"/>
          </a:xfrm>
        </p:grpSpPr>
        <p:grpSp>
          <p:nvGrpSpPr>
            <p:cNvPr id="12" name="群組 11"/>
            <p:cNvGrpSpPr/>
            <p:nvPr/>
          </p:nvGrpSpPr>
          <p:grpSpPr>
            <a:xfrm>
              <a:off x="8096458" y="4690062"/>
              <a:ext cx="3502199" cy="899637"/>
              <a:chOff x="578918" y="3794952"/>
              <a:chExt cx="3502199" cy="89963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78918" y="3794952"/>
                <a:ext cx="3502199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1" name="群組 60"/>
              <p:cNvGrpSpPr/>
              <p:nvPr/>
            </p:nvGrpSpPr>
            <p:grpSpPr>
              <a:xfrm>
                <a:off x="1397106" y="3941645"/>
                <a:ext cx="2492990" cy="606251"/>
                <a:chOff x="7244156" y="3809299"/>
                <a:chExt cx="2492990" cy="606251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7265081" y="3809299"/>
                  <a:ext cx="6471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Retry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244156" y="4138551"/>
                  <a:ext cx="249299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重拋機制，報警發送失敗自動重拋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538" y="4921694"/>
              <a:ext cx="476250" cy="476250"/>
            </a:xfrm>
            <a:prstGeom prst="rect">
              <a:avLst/>
            </a:prstGeom>
          </p:spPr>
        </p:pic>
      </p:grpSp>
      <p:grpSp>
        <p:nvGrpSpPr>
          <p:cNvPr id="106" name="群組 105"/>
          <p:cNvGrpSpPr/>
          <p:nvPr/>
        </p:nvGrpSpPr>
        <p:grpSpPr>
          <a:xfrm>
            <a:off x="465830" y="1005270"/>
            <a:ext cx="11136143" cy="664168"/>
            <a:chOff x="465830" y="919424"/>
            <a:chExt cx="11136143" cy="664168"/>
          </a:xfrm>
        </p:grpSpPr>
        <p:pic>
          <p:nvPicPr>
            <p:cNvPr id="81" name="圖片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30" y="994830"/>
              <a:ext cx="540000" cy="540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301814" y="937261"/>
              <a:ext cx="10300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套件提供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報警開發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流程以及報警狀態升級、解除等功能，開發者僅需專注於報警升級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解除的邏輯判斷，並且可透過套件內建的 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獲取所需的資料來源，無須針對失敗重拋、重啟狀態恢復等功能重複開發。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3" name="圖片 9">
              <a:extLst>
                <a:ext uri="{FF2B5EF4-FFF2-40B4-BE49-F238E27FC236}">
                  <a16:creationId xmlns:a16="http://schemas.microsoft.com/office/drawing/2014/main" id="{9D59B93E-E126-406F-B7DE-9CF49808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32" y="919424"/>
              <a:ext cx="150812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圖片 93">
              <a:extLst>
                <a:ext uri="{FF2B5EF4-FFF2-40B4-BE49-F238E27FC236}">
                  <a16:creationId xmlns:a16="http://schemas.microsoft.com/office/drawing/2014/main" id="{633E2425-8108-4EC1-A366-F0A5815B6015}"/>
                </a:ext>
              </a:extLst>
            </p:cNvPr>
            <p:cNvPicPr/>
            <p:nvPr/>
          </p:nvPicPr>
          <p:blipFill>
            <a:blip r:embed="rId1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340" y="1255720"/>
              <a:ext cx="143510" cy="1435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群組 111"/>
          <p:cNvGrpSpPr/>
          <p:nvPr/>
        </p:nvGrpSpPr>
        <p:grpSpPr>
          <a:xfrm>
            <a:off x="4023278" y="3124779"/>
            <a:ext cx="3654599" cy="2192832"/>
            <a:chOff x="4023277" y="3396867"/>
            <a:chExt cx="3654599" cy="2192832"/>
          </a:xfrm>
        </p:grpSpPr>
        <p:sp>
          <p:nvSpPr>
            <p:cNvPr id="16" name="矩形 15"/>
            <p:cNvSpPr/>
            <p:nvPr/>
          </p:nvSpPr>
          <p:spPr>
            <a:xfrm>
              <a:off x="4023277" y="3396867"/>
              <a:ext cx="3502199" cy="2192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030925" y="4532309"/>
              <a:ext cx="3502199" cy="475007"/>
            </a:xfrm>
            <a:prstGeom prst="rect">
              <a:avLst/>
            </a:prstGeom>
            <a:solidFill>
              <a:srgbClr val="91D44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56680" y="3601264"/>
              <a:ext cx="1544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Template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4079864" y="4163298"/>
              <a:ext cx="3230730" cy="1239792"/>
              <a:chOff x="4051314" y="4524083"/>
              <a:chExt cx="3230730" cy="1239792"/>
            </a:xfrm>
          </p:grpSpPr>
          <p:cxnSp>
            <p:nvCxnSpPr>
              <p:cNvPr id="30" name="直線單箭頭接點 29"/>
              <p:cNvCxnSpPr>
                <a:stCxn id="38" idx="3"/>
                <a:endCxn id="37" idx="1"/>
              </p:cNvCxnSpPr>
              <p:nvPr/>
            </p:nvCxnSpPr>
            <p:spPr>
              <a:xfrm>
                <a:off x="5627641" y="5625376"/>
                <a:ext cx="546407" cy="0"/>
              </a:xfrm>
              <a:prstGeom prst="straightConnector1">
                <a:avLst/>
              </a:prstGeom>
              <a:ln w="12700">
                <a:solidFill>
                  <a:srgbClr val="0080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>
              <a:xfrm>
                <a:off x="4056118" y="4524083"/>
                <a:ext cx="3221122" cy="276999"/>
                <a:chOff x="3980617" y="4456089"/>
                <a:chExt cx="3221122" cy="276999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729644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解析資料</a:t>
                  </a: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093743" y="4456089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設定資料鍵值</a:t>
                  </a: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3980617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6E94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原始資料</a:t>
                  </a:r>
                  <a:endParaRPr lang="zh-TW" altLang="en-US" sz="1200" b="1" dirty="0">
                    <a:solidFill>
                      <a:srgbClr val="006E9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4054125" y="5005480"/>
                <a:ext cx="3225109" cy="276999"/>
                <a:chOff x="3975528" y="4980990"/>
                <a:chExt cx="3225109" cy="276999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3975528" y="4980990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報警流程</a:t>
                  </a:r>
                  <a:endParaRPr lang="zh-TW" altLang="en-US" sz="1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4738952" y="4980990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驅動報警更新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6336298" y="4980990"/>
                  <a:ext cx="86433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升級</a:t>
                  </a:r>
                  <a:r>
                    <a:rPr lang="en-US" altLang="zh-TW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解除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2" name="肘形接點 41"/>
                <p:cNvCxnSpPr>
                  <a:endCxn id="40" idx="3"/>
                </p:cNvCxnSpPr>
                <p:nvPr/>
              </p:nvCxnSpPr>
              <p:spPr>
                <a:xfrm rot="10800000" flipV="1">
                  <a:off x="5846948" y="5118892"/>
                  <a:ext cx="388354" cy="597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0080A6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/>
              <p:cNvGrpSpPr/>
              <p:nvPr/>
            </p:nvGrpSpPr>
            <p:grpSpPr>
              <a:xfrm>
                <a:off x="4051314" y="5486876"/>
                <a:ext cx="3230730" cy="276999"/>
                <a:chOff x="3969907" y="5418882"/>
                <a:chExt cx="3230730" cy="276999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3969907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6E94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上拋資料</a:t>
                  </a:r>
                  <a:endParaRPr lang="zh-TW" altLang="en-US" sz="1200" b="1" dirty="0">
                    <a:solidFill>
                      <a:srgbClr val="006E9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6092641" y="5418882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打包報警資料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4746015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紀錄狀態</a:t>
                  </a:r>
                </a:p>
              </p:txBody>
            </p:sp>
          </p:grpSp>
        </p:grpSp>
        <p:sp>
          <p:nvSpPr>
            <p:cNvPr id="25" name="矩形 24"/>
            <p:cNvSpPr/>
            <p:nvPr/>
          </p:nvSpPr>
          <p:spPr>
            <a:xfrm>
              <a:off x="7334456" y="3995141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86856" y="4147541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/>
            <p:cNvCxnSpPr>
              <a:stCxn id="43" idx="3"/>
              <a:endCxn id="44" idx="1"/>
            </p:cNvCxnSpPr>
            <p:nvPr/>
          </p:nvCxnSpPr>
          <p:spPr>
            <a:xfrm>
              <a:off x="5633914" y="4373289"/>
              <a:ext cx="563880" cy="0"/>
            </a:xfrm>
            <a:prstGeom prst="straightConnector1">
              <a:avLst/>
            </a:prstGeom>
            <a:ln w="12700">
              <a:solidFill>
                <a:srgbClr val="0080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699" y="3535061"/>
              <a:ext cx="476250" cy="476250"/>
            </a:xfrm>
            <a:prstGeom prst="rect">
              <a:avLst/>
            </a:prstGeom>
          </p:spPr>
        </p:pic>
        <p:sp>
          <p:nvSpPr>
            <p:cNvPr id="96" name="矩形 95"/>
            <p:cNvSpPr/>
            <p:nvPr/>
          </p:nvSpPr>
          <p:spPr>
            <a:xfrm>
              <a:off x="7313438" y="4119788"/>
              <a:ext cx="212037" cy="4750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9" name="肘形接點 18"/>
          <p:cNvCxnSpPr>
            <a:stCxn id="16" idx="1"/>
            <a:endCxn id="46" idx="3"/>
          </p:cNvCxnSpPr>
          <p:nvPr/>
        </p:nvCxnSpPr>
        <p:spPr>
          <a:xfrm rot="10800000" flipV="1">
            <a:off x="3451308" y="4221194"/>
            <a:ext cx="571970" cy="637101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96" idx="3"/>
            <a:endCxn id="59" idx="1"/>
          </p:cNvCxnSpPr>
          <p:nvPr/>
        </p:nvCxnSpPr>
        <p:spPr>
          <a:xfrm>
            <a:off x="7525476" y="4085204"/>
            <a:ext cx="570982" cy="773092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25" idx="3"/>
            <a:endCxn id="69" idx="1"/>
          </p:cNvCxnSpPr>
          <p:nvPr/>
        </p:nvCxnSpPr>
        <p:spPr>
          <a:xfrm flipV="1">
            <a:off x="7525477" y="2380664"/>
            <a:ext cx="570981" cy="1516334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群組 152"/>
          <p:cNvGrpSpPr/>
          <p:nvPr/>
        </p:nvGrpSpPr>
        <p:grpSpPr>
          <a:xfrm>
            <a:off x="453852" y="5663155"/>
            <a:ext cx="11143995" cy="518402"/>
            <a:chOff x="468510" y="5805574"/>
            <a:chExt cx="11143995" cy="518402"/>
          </a:xfrm>
        </p:grpSpPr>
        <p:grpSp>
          <p:nvGrpSpPr>
            <p:cNvPr id="120" name="群組 119"/>
            <p:cNvGrpSpPr/>
            <p:nvPr/>
          </p:nvGrpSpPr>
          <p:grpSpPr>
            <a:xfrm>
              <a:off x="468510" y="5805574"/>
              <a:ext cx="2029834" cy="518402"/>
              <a:chOff x="468510" y="5820528"/>
              <a:chExt cx="2029834" cy="518402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19" name="矩形 118"/>
              <p:cNvSpPr/>
              <p:nvPr/>
            </p:nvSpPr>
            <p:spPr>
              <a:xfrm>
                <a:off x="1000373" y="5925841"/>
                <a:ext cx="11451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None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2747050" y="5805574"/>
              <a:ext cx="2029834" cy="518402"/>
              <a:chOff x="468510" y="5820528"/>
              <a:chExt cx="2029834" cy="518402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7" name="圖片 12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28" name="矩形 127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L4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9" name="群組 128"/>
            <p:cNvGrpSpPr/>
            <p:nvPr/>
          </p:nvGrpSpPr>
          <p:grpSpPr>
            <a:xfrm>
              <a:off x="5025590" y="5805574"/>
              <a:ext cx="2029834" cy="518402"/>
              <a:chOff x="468510" y="5820528"/>
              <a:chExt cx="2029834" cy="518402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1" name="圖片 13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32" name="矩形 131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L3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3" name="群組 132"/>
            <p:cNvGrpSpPr/>
            <p:nvPr/>
          </p:nvGrpSpPr>
          <p:grpSpPr>
            <a:xfrm>
              <a:off x="7304130" y="5805574"/>
              <a:ext cx="2029834" cy="518402"/>
              <a:chOff x="468510" y="5820528"/>
              <a:chExt cx="2029834" cy="518402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5" name="圖片 134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36" name="矩形 135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L2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7" name="群組 136"/>
            <p:cNvGrpSpPr/>
            <p:nvPr/>
          </p:nvGrpSpPr>
          <p:grpSpPr>
            <a:xfrm>
              <a:off x="9582671" y="5805574"/>
              <a:ext cx="2029834" cy="518402"/>
              <a:chOff x="468510" y="5820528"/>
              <a:chExt cx="2029834" cy="518402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9" name="圖片 13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40" name="矩形 139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L1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41" name="直線單箭頭接點 140"/>
            <p:cNvCxnSpPr>
              <a:stCxn id="107" idx="3"/>
              <a:endCxn id="126" idx="1"/>
            </p:cNvCxnSpPr>
            <p:nvPr/>
          </p:nvCxnSpPr>
          <p:spPr>
            <a:xfrm>
              <a:off x="249834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>
              <a:stCxn id="126" idx="3"/>
              <a:endCxn id="130" idx="1"/>
            </p:cNvCxnSpPr>
            <p:nvPr/>
          </p:nvCxnSpPr>
          <p:spPr>
            <a:xfrm>
              <a:off x="477688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/>
            <p:cNvCxnSpPr>
              <a:stCxn id="130" idx="3"/>
              <a:endCxn id="134" idx="1"/>
            </p:cNvCxnSpPr>
            <p:nvPr/>
          </p:nvCxnSpPr>
          <p:spPr>
            <a:xfrm>
              <a:off x="705542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4" idx="3"/>
              <a:endCxn id="138" idx="1"/>
            </p:cNvCxnSpPr>
            <p:nvPr/>
          </p:nvCxnSpPr>
          <p:spPr>
            <a:xfrm>
              <a:off x="9333964" y="6064775"/>
              <a:ext cx="248707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等腰三角形 155"/>
          <p:cNvSpPr/>
          <p:nvPr/>
        </p:nvSpPr>
        <p:spPr>
          <a:xfrm>
            <a:off x="7188615" y="4555170"/>
            <a:ext cx="319177" cy="1056738"/>
          </a:xfrm>
          <a:prstGeom prst="triangle">
            <a:avLst>
              <a:gd name="adj" fmla="val 47434"/>
            </a:avLst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6759310" y="5533314"/>
            <a:ext cx="2029834" cy="91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9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DC06FB58-0E6C-4299-9849-DFB60390D216}"/>
              </a:ext>
            </a:extLst>
          </p:cNvPr>
          <p:cNvSpPr/>
          <p:nvPr/>
        </p:nvSpPr>
        <p:spPr>
          <a:xfrm>
            <a:off x="0" y="2448112"/>
            <a:ext cx="12192000" cy="195243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State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36804" y="1321098"/>
            <a:ext cx="11165169" cy="664168"/>
            <a:chOff x="436804" y="1321098"/>
            <a:chExt cx="11165169" cy="664168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04" y="1392100"/>
              <a:ext cx="540000" cy="540000"/>
            </a:xfrm>
            <a:prstGeom prst="rect">
              <a:avLst/>
            </a:prstGeom>
          </p:spPr>
        </p:pic>
        <p:grpSp>
          <p:nvGrpSpPr>
            <p:cNvPr id="57" name="群組 56"/>
            <p:cNvGrpSpPr/>
            <p:nvPr/>
          </p:nvGrpSpPr>
          <p:grpSpPr>
            <a:xfrm>
              <a:off x="1124232" y="1321098"/>
              <a:ext cx="10477741" cy="664168"/>
              <a:chOff x="1124232" y="1009673"/>
              <a:chExt cx="10477741" cy="66416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301814" y="1027510"/>
                <a:ext cx="103001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Alarm State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是提供報警狀態更新的抽象類別，開發者僅需要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自訂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一個類別，繼承 </a:t>
                </a:r>
                <a:r>
                  <a:rPr lang="en-US" altLang="zh-TW" sz="12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AlarmState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，並將特定的屬性及方法完成實作，即可啟用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讓報警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進行觸發、升級以及解除。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54" name="圖片 9">
                <a:extLst>
                  <a:ext uri="{FF2B5EF4-FFF2-40B4-BE49-F238E27FC236}">
                    <a16:creationId xmlns:a16="http://schemas.microsoft.com/office/drawing/2014/main" id="{9D59B93E-E126-406F-B7DE-9CF498088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4232" y="1009673"/>
                <a:ext cx="150812" cy="150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633E2425-8108-4EC1-A366-F0A5815B6015}"/>
                  </a:ext>
                </a:extLst>
              </p:cNvPr>
              <p:cNvPicPr/>
              <p:nvPr/>
            </p:nvPicPr>
            <p:blipFill>
              <a:blip r:embed="rId5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8640" y="1350675"/>
                <a:ext cx="143510" cy="1435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群組 92"/>
          <p:cNvGrpSpPr/>
          <p:nvPr/>
        </p:nvGrpSpPr>
        <p:grpSpPr>
          <a:xfrm>
            <a:off x="377794" y="2782341"/>
            <a:ext cx="914400" cy="1283979"/>
            <a:chOff x="377794" y="2785595"/>
            <a:chExt cx="914400" cy="1283979"/>
          </a:xfrm>
        </p:grpSpPr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3" y="3349574"/>
              <a:ext cx="720000" cy="720000"/>
            </a:xfrm>
            <a:prstGeom prst="rect">
              <a:avLst/>
            </a:prstGeom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7794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自訂類別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448A74C-D18A-41EC-8801-A4D5FD44CBA6}"/>
              </a:ext>
            </a:extLst>
          </p:cNvPr>
          <p:cNvGrpSpPr/>
          <p:nvPr/>
        </p:nvGrpSpPr>
        <p:grpSpPr>
          <a:xfrm>
            <a:off x="7246162" y="2785595"/>
            <a:ext cx="914400" cy="1277470"/>
            <a:chOff x="5638800" y="2785595"/>
            <a:chExt cx="914400" cy="127747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95417C9-3957-40B2-B9CE-2C47EB70D98B}"/>
                </a:ext>
              </a:extLst>
            </p:cNvPr>
            <p:cNvSpPr txBox="1"/>
            <p:nvPr/>
          </p:nvSpPr>
          <p:spPr>
            <a:xfrm>
              <a:off x="5638800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8227E6B-5493-4790-8ECE-06770C56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00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1551268" y="3237847"/>
            <a:ext cx="2094057" cy="372967"/>
            <a:chOff x="1551269" y="2954872"/>
            <a:chExt cx="2094057" cy="372967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繼承 </a:t>
              </a:r>
              <a:r>
                <a:rPr lang="en-US" altLang="zh-TW" sz="1200" dirty="0" err="1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AlarmState</a:t>
              </a:r>
              <a:endParaRPr lang="zh-TW" altLang="en-US" sz="1200" dirty="0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3781173" y="2782341"/>
            <a:ext cx="914400" cy="1283979"/>
            <a:chOff x="3781173" y="2785594"/>
            <a:chExt cx="914400" cy="1283979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73" y="3349573"/>
              <a:ext cx="720000" cy="720000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81173" y="2785594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繼承範本</a:t>
              </a: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10680346" y="2790337"/>
            <a:ext cx="1133860" cy="1267987"/>
            <a:chOff x="10680346" y="2795078"/>
            <a:chExt cx="1133860" cy="1267987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4B2E913E-EF56-46FB-8392-CA48AB57E4AD}"/>
                </a:ext>
              </a:extLst>
            </p:cNvPr>
            <p:cNvSpPr txBox="1"/>
            <p:nvPr/>
          </p:nvSpPr>
          <p:spPr>
            <a:xfrm>
              <a:off x="10680346" y="2795078"/>
              <a:ext cx="1133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報警更新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7276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4882399" y="3237847"/>
            <a:ext cx="2094057" cy="372967"/>
            <a:chOff x="1551269" y="2954872"/>
            <a:chExt cx="2094057" cy="372967"/>
          </a:xfrm>
        </p:grpSpPr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實作屬性及方法</a:t>
              </a:r>
              <a:endParaRPr lang="zh-TW" altLang="en-US" sz="1200" dirty="0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8399618" y="3237847"/>
            <a:ext cx="2094057" cy="372967"/>
            <a:chOff x="1551269" y="2954872"/>
            <a:chExt cx="2094057" cy="372967"/>
          </a:xfrm>
        </p:grpSpPr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報警更新</a:t>
              </a:r>
              <a:endParaRPr lang="zh-TW" altLang="en-US" sz="12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77794" y="4744310"/>
            <a:ext cx="5613430" cy="1200329"/>
            <a:chOff x="377794" y="4750587"/>
            <a:chExt cx="5613430" cy="120032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04F4A6F2-199A-41B6-BA85-7068F4534310}"/>
                </a:ext>
              </a:extLst>
            </p:cNvPr>
            <p:cNvSpPr txBox="1"/>
            <p:nvPr/>
          </p:nvSpPr>
          <p:spPr>
            <a:xfrm>
              <a:off x="377794" y="4750587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91D44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</a:t>
              </a:r>
              <a:endParaRPr lang="zh-TW" altLang="en-US" sz="7200" dirty="0">
                <a:solidFill>
                  <a:srgbClr val="91D44F"/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6846B031-B174-47FB-AFCD-BEC1FE529B36}"/>
                </a:ext>
              </a:extLst>
            </p:cNvPr>
            <p:cNvSpPr txBox="1"/>
            <p:nvPr/>
          </p:nvSpPr>
          <p:spPr>
            <a:xfrm>
              <a:off x="1681813" y="4906046"/>
              <a:ext cx="430941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開發者僅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需實作對應的屬性及方法，可專注在各報警等級下的邏輯實作，</a:t>
              </a: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同時在排查問題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時，可直接找到對應的報警等級狀態，節省問題查找時間。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265726" y="4744310"/>
            <a:ext cx="5615458" cy="1200329"/>
            <a:chOff x="6265726" y="4738032"/>
            <a:chExt cx="5615458" cy="1200329"/>
          </a:xfrm>
        </p:grpSpPr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428F23C3-623E-466C-893C-D6AB4A9824E1}"/>
                </a:ext>
              </a:extLst>
            </p:cNvPr>
            <p:cNvSpPr txBox="1"/>
            <p:nvPr/>
          </p:nvSpPr>
          <p:spPr>
            <a:xfrm>
              <a:off x="6265726" y="4738032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</a:t>
              </a:r>
              <a:endPara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F288A902-80FE-4D20-890A-5C024DE445A9}"/>
                </a:ext>
              </a:extLst>
            </p:cNvPr>
            <p:cNvSpPr txBox="1"/>
            <p:nvPr/>
          </p:nvSpPr>
          <p:spPr>
            <a:xfrm>
              <a:off x="7566057" y="4893491"/>
              <a:ext cx="431512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因目前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DMC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系統從未報警到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L1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報警，共有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5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</a:t>
              </a: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種狀態，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因此在實作上會需要建立多個檔案，若有多個報警需要開發，須對目錄結構進行完整的規劃。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60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1509"/>
              </p:ext>
            </p:extLst>
          </p:nvPr>
        </p:nvGraphicFramePr>
        <p:xfrm>
          <a:off x="4286250" y="1132641"/>
          <a:ext cx="7572375" cy="5199147"/>
        </p:xfrm>
        <a:graphic>
          <a:graphicData uri="http://schemas.openxmlformats.org/drawingml/2006/table">
            <a:tbl>
              <a:tblPr/>
              <a:tblGrid>
                <a:gridCol w="431338">
                  <a:extLst>
                    <a:ext uri="{9D8B030D-6E8A-4147-A177-3AD203B41FA5}">
                      <a16:colId xmlns:a16="http://schemas.microsoft.com/office/drawing/2014/main" val="2180957231"/>
                    </a:ext>
                  </a:extLst>
                </a:gridCol>
                <a:gridCol w="7141037">
                  <a:extLst>
                    <a:ext uri="{9D8B030D-6E8A-4147-A177-3AD203B41FA5}">
                      <a16:colId xmlns:a16="http://schemas.microsoft.com/office/drawing/2014/main" val="2613095123"/>
                    </a:ext>
                  </a:extLst>
                </a:gridCol>
              </a:tblGrid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8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AlarmLevel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8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'../../../lib'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282803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Enviroment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'../models'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10716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'./level3.state'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128916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'./none.state'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793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21688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03000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private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32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25854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private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28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484524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'L4'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78032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6848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constructor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595898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super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'L4.STATE'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4024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91955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576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fr-F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fr-FR" sz="8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change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fr-FR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Enviroment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&gt;):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|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33152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5111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if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(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&gt;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2454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溫度大於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32 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度，報警解除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088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info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over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update to L3`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015447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updateLevel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43856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else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if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(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&lt;=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56141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溫度低於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28 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度，報警解除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180696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info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less than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released`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62273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updateLevel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8562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2711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6553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599740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642312" y="1337274"/>
            <a:ext cx="3091489" cy="307777"/>
            <a:chOff x="642312" y="1061049"/>
            <a:chExt cx="3091489" cy="307777"/>
          </a:xfrm>
        </p:grpSpPr>
        <p:sp>
          <p:nvSpPr>
            <p:cNvPr id="19" name="矩形 18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 </a:t>
              </a:r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AlarmState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直線單箭頭接點 21"/>
            <p:cNvCxnSpPr>
              <a:stCxn id="23" idx="6"/>
              <a:endCxn id="19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42312" y="2258444"/>
            <a:ext cx="3091489" cy="307777"/>
            <a:chOff x="642312" y="1061049"/>
            <a:chExt cx="3091489" cy="307777"/>
          </a:xfrm>
        </p:grpSpPr>
        <p:sp>
          <p:nvSpPr>
            <p:cNvPr id="30" name="矩形 29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 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level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2" name="直線單箭頭接點 31"/>
            <p:cNvCxnSpPr>
              <a:stCxn id="33" idx="6"/>
              <a:endCxn id="30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1522382" y="2648528"/>
            <a:ext cx="1725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定義當前的報警等級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22382" y="1715901"/>
            <a:ext cx="212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繼承抽象類別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AlarmState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642312" y="3161722"/>
            <a:ext cx="3091489" cy="307777"/>
            <a:chOff x="642312" y="1061049"/>
            <a:chExt cx="3091489" cy="307777"/>
          </a:xfrm>
        </p:grpSpPr>
        <p:sp>
          <p:nvSpPr>
            <p:cNvPr id="37" name="矩形 36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 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change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8" name="直線單箭頭接點 37"/>
            <p:cNvCxnSpPr>
              <a:stCxn id="39" idx="6"/>
              <a:endCxn id="37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橢圓 38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522382" y="3551806"/>
            <a:ext cx="2211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實作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報警更新邏輯，可在該方法根據條件定義要更新至何種等級的報警狀態，參數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夾帶以下資訊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22382" y="4752135"/>
            <a:ext cx="2678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alarm.level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當前報警等級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larm.timestamp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報警發生時間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alarm.data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報警夾帶的資料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alarm.key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Sync ID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06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啟動報警服務</a:t>
            </a:r>
            <a:endParaRPr lang="zh-TW" altLang="en-US" dirty="0"/>
          </a:p>
        </p:txBody>
      </p:sp>
      <p:sp>
        <p:nvSpPr>
          <p:cNvPr id="5" name="＞形箭號 4"/>
          <p:cNvSpPr/>
          <p:nvPr/>
        </p:nvSpPr>
        <p:spPr>
          <a:xfrm rot="5400000">
            <a:off x="-1780974" y="3433966"/>
            <a:ext cx="5137575" cy="269555"/>
          </a:xfrm>
          <a:prstGeom prst="chevron">
            <a:avLst/>
          </a:prstGeom>
          <a:gradFill flip="none" rotWithShape="1">
            <a:gsLst>
              <a:gs pos="0">
                <a:srgbClr val="006E94"/>
              </a:gs>
              <a:gs pos="100000">
                <a:srgbClr val="91D44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5374" y="3270215"/>
            <a:ext cx="3733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36" y="123397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endParaRPr lang="zh-TW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618536" y="569191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16200000">
            <a:off x="1038959" y="1439572"/>
            <a:ext cx="148972" cy="759376"/>
            <a:chOff x="6048290" y="1854428"/>
            <a:chExt cx="148972" cy="759376"/>
          </a:xfrm>
        </p:grpSpPr>
        <p:sp>
          <p:nvSpPr>
            <p:cNvPr id="60" name="橢圓 59"/>
            <p:cNvSpPr/>
            <p:nvPr/>
          </p:nvSpPr>
          <p:spPr>
            <a:xfrm>
              <a:off x="6048290" y="1854428"/>
              <a:ext cx="148972" cy="1489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/>
            <p:nvPr/>
          </p:nvCxnSpPr>
          <p:spPr>
            <a:xfrm>
              <a:off x="6122776" y="2003400"/>
              <a:ext cx="0" cy="61040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圖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7" y="1459259"/>
            <a:ext cx="720000" cy="7200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681464" y="1357081"/>
            <a:ext cx="2477764" cy="954108"/>
            <a:chOff x="2681464" y="1357081"/>
            <a:chExt cx="2477764" cy="954108"/>
          </a:xfrm>
        </p:grpSpPr>
        <p:sp>
          <p:nvSpPr>
            <p:cNvPr id="66" name="矩形 65"/>
            <p:cNvSpPr/>
            <p:nvPr/>
          </p:nvSpPr>
          <p:spPr>
            <a:xfrm>
              <a:off x="2681464" y="1357081"/>
              <a:ext cx="1733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狀態紀錄實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681464" y="1664858"/>
              <a:ext cx="24777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分別將非報警狀態、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L4 ~ L1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報警狀態紀錄完成</a:t>
              </a:r>
              <a:endParaRPr lang="zh-TW" altLang="en-US" sz="1200" dirty="0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90202"/>
              </p:ext>
            </p:extLst>
          </p:nvPr>
        </p:nvGraphicFramePr>
        <p:xfrm>
          <a:off x="5678885" y="1819259"/>
          <a:ext cx="6038159" cy="1257300"/>
        </p:xfrm>
        <a:graphic>
          <a:graphicData uri="http://schemas.openxmlformats.org/drawingml/2006/table">
            <a:tbl>
              <a:tblPr/>
              <a:tblGrid>
                <a:gridCol w="445078">
                  <a:extLst>
                    <a:ext uri="{9D8B030D-6E8A-4147-A177-3AD203B41FA5}">
                      <a16:colId xmlns:a16="http://schemas.microsoft.com/office/drawing/2014/main" val="2216700354"/>
                    </a:ext>
                  </a:extLst>
                </a:gridCol>
                <a:gridCol w="5593081">
                  <a:extLst>
                    <a:ext uri="{9D8B030D-6E8A-4147-A177-3AD203B41FA5}">
                      <a16:colId xmlns:a16="http://schemas.microsoft.com/office/drawing/2014/main" val="425743601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Log4js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'../../lib'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120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'./alarm.service'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24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639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Log4js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'EXAMPLE'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  <a:endParaRPr lang="en-US" sz="11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20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'example'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3203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execute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subscribe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trace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));</a:t>
                      </a:r>
                      <a:endParaRPr lang="en-US" sz="1100" b="0" i="0" u="none" strike="noStrike" dirty="0">
                        <a:solidFill>
                          <a:srgbClr val="0070C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34101"/>
                  </a:ext>
                </a:extLst>
              </a:tr>
            </a:tbl>
          </a:graphicData>
        </a:graphic>
      </p:graphicFrame>
      <p:pic>
        <p:nvPicPr>
          <p:cNvPr id="36" name="圖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7" y="3296875"/>
            <a:ext cx="720000" cy="720000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 rot="16200000">
            <a:off x="1038959" y="3263541"/>
            <a:ext cx="148972" cy="759376"/>
            <a:chOff x="6048290" y="1854428"/>
            <a:chExt cx="148972" cy="759376"/>
          </a:xfrm>
        </p:grpSpPr>
        <p:sp>
          <p:nvSpPr>
            <p:cNvPr id="28" name="橢圓 27"/>
            <p:cNvSpPr/>
            <p:nvPr/>
          </p:nvSpPr>
          <p:spPr>
            <a:xfrm>
              <a:off x="6048290" y="1854428"/>
              <a:ext cx="148972" cy="1489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6122776" y="2003400"/>
              <a:ext cx="0" cy="61040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2681464" y="3179821"/>
            <a:ext cx="2477764" cy="954108"/>
            <a:chOff x="2681464" y="1357081"/>
            <a:chExt cx="2477764" cy="954108"/>
          </a:xfrm>
        </p:grpSpPr>
        <p:sp>
          <p:nvSpPr>
            <p:cNvPr id="31" name="矩形 30"/>
            <p:cNvSpPr/>
            <p:nvPr/>
          </p:nvSpPr>
          <p:spPr>
            <a:xfrm>
              <a:off x="2681464" y="1357081"/>
              <a:ext cx="1733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報警範本實作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81464" y="1664858"/>
              <a:ext cx="24777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根據上述步驟，依序將範本所需實作的屬性及方法完成</a:t>
              </a:r>
              <a:endParaRPr lang="zh-TW" altLang="en-US" sz="1200" dirty="0"/>
            </a:p>
          </p:txBody>
        </p:sp>
      </p:grpSp>
      <p:pic>
        <p:nvPicPr>
          <p:cNvPr id="73" name="圖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7" y="5104739"/>
            <a:ext cx="720000" cy="720000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 rot="16200000">
            <a:off x="1038959" y="5087510"/>
            <a:ext cx="148972" cy="759376"/>
            <a:chOff x="6048290" y="1854428"/>
            <a:chExt cx="148972" cy="759376"/>
          </a:xfrm>
        </p:grpSpPr>
        <p:sp>
          <p:nvSpPr>
            <p:cNvPr id="34" name="橢圓 33"/>
            <p:cNvSpPr/>
            <p:nvPr/>
          </p:nvSpPr>
          <p:spPr>
            <a:xfrm>
              <a:off x="6048290" y="1854428"/>
              <a:ext cx="148972" cy="1489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6122776" y="2003400"/>
              <a:ext cx="0" cy="61040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2681463" y="5002561"/>
            <a:ext cx="2477765" cy="954108"/>
            <a:chOff x="2681463" y="1357081"/>
            <a:chExt cx="2477765" cy="954108"/>
          </a:xfrm>
        </p:grpSpPr>
        <p:sp>
          <p:nvSpPr>
            <p:cNvPr id="38" name="矩形 37"/>
            <p:cNvSpPr/>
            <p:nvPr/>
          </p:nvSpPr>
          <p:spPr>
            <a:xfrm>
              <a:off x="2681464" y="1357081"/>
              <a:ext cx="1733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執行報警服務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681463" y="1664858"/>
              <a:ext cx="24777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完成報警狀態及範本後，即可實例報警服務，並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執行。如右方所示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930885" y="1354301"/>
            <a:ext cx="1733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報警服務執行代碼</a:t>
            </a:r>
            <a:endParaRPr lang="zh-TW" altLang="en-US" sz="1400" b="1" dirty="0">
              <a:solidFill>
                <a:srgbClr val="006E9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85" y="1382189"/>
            <a:ext cx="252000" cy="25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85" y="3438869"/>
            <a:ext cx="252000" cy="2520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5936106" y="3410981"/>
            <a:ext cx="1733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特色說明</a:t>
            </a:r>
            <a:endParaRPr lang="zh-TW" altLang="en-US" sz="1400" b="1" dirty="0">
              <a:solidFill>
                <a:srgbClr val="006E9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8216" y="3906427"/>
            <a:ext cx="61388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2800" algn="just">
              <a:lnSpc>
                <a:spcPts val="28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建構值中的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，除了作為服務本身的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外，也是提供報警狀態紀錄實體檔案的存放目錄名稱，以上方為例，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，其檔案路徑 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./storage/example/{</a:t>
            </a:r>
            <a:r>
              <a:rPr lang="en-US" altLang="zh-TW" sz="1200" dirty="0" err="1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sync_id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}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r>
              <a:rPr lang="zh-TW" altLang="en-US" sz="1200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檔案名稱會以報警的的 </a:t>
            </a:r>
            <a:r>
              <a:rPr lang="en-US" altLang="zh-TW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SYNC ID 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表示。</a:t>
            </a:r>
            <a:endParaRPr lang="en-US" altLang="zh-TW" sz="1200" dirty="0" smtClean="0">
              <a:solidFill>
                <a:srgbClr val="26262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2800" algn="just">
              <a:lnSpc>
                <a:spcPts val="28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因服務的執行是使用 </a:t>
            </a:r>
            <a:r>
              <a:rPr lang="en-US" altLang="zh-TW" sz="1200" dirty="0" err="1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rxjs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的 </a:t>
            </a:r>
            <a:r>
              <a:rPr lang="en-US" altLang="zh-TW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Observable 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作回傳值，因此一定要執行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subscribe()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 </a:t>
            </a:r>
            <a:r>
              <a:rPr lang="zh-TW" altLang="en-US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方法，否則服務不會啟動，其中回乎函數中的參數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“res”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會夾帶錯誤訊息及報警信息，可以分別透過 </a:t>
            </a:r>
            <a:r>
              <a:rPr lang="en-US" altLang="zh-TW" sz="1200" b="1" dirty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err="1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res.error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及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err="1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res.result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取得。</a:t>
            </a:r>
            <a:endParaRPr lang="en-US" altLang="zh-TW" sz="1200" dirty="0" smtClean="0">
              <a:solidFill>
                <a:srgbClr val="262626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DC06FB58-0E6C-4299-9849-DFB60390D216}"/>
              </a:ext>
            </a:extLst>
          </p:cNvPr>
          <p:cNvSpPr/>
          <p:nvPr/>
        </p:nvSpPr>
        <p:spPr>
          <a:xfrm>
            <a:off x="0" y="2448112"/>
            <a:ext cx="12192000" cy="195243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Template</a:t>
            </a:r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436240" y="1321098"/>
            <a:ext cx="11165733" cy="664168"/>
            <a:chOff x="436240" y="1009673"/>
            <a:chExt cx="11165733" cy="664168"/>
          </a:xfrm>
        </p:grpSpPr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40" y="1080676"/>
              <a:ext cx="540000" cy="540000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>
            <a:xfrm>
              <a:off x="1301814" y="1027510"/>
              <a:ext cx="10300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Template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是提供報警主要服務的抽象類別，開發者僅需要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一個類別，繼承 </a:t>
              </a:r>
              <a:r>
                <a:rPr lang="en-US" altLang="zh-TW" sz="12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AlarmTemplate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，並將特定的屬性及方法完成實作，即可啟用報警的流程。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4" name="圖片 9">
              <a:extLst>
                <a:ext uri="{FF2B5EF4-FFF2-40B4-BE49-F238E27FC236}">
                  <a16:creationId xmlns:a16="http://schemas.microsoft.com/office/drawing/2014/main" id="{9D59B93E-E126-406F-B7DE-9CF49808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32" y="1009673"/>
              <a:ext cx="150812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633E2425-8108-4EC1-A366-F0A5815B6015}"/>
                </a:ext>
              </a:extLst>
            </p:cNvPr>
            <p:cNvPicPr/>
            <p:nvPr/>
          </p:nvPicPr>
          <p:blipFill>
            <a:blip r:embed="rId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740" y="1350675"/>
              <a:ext cx="143510" cy="1435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群組 92"/>
          <p:cNvGrpSpPr/>
          <p:nvPr/>
        </p:nvGrpSpPr>
        <p:grpSpPr>
          <a:xfrm>
            <a:off x="377794" y="2782341"/>
            <a:ext cx="914400" cy="1283979"/>
            <a:chOff x="377794" y="2785595"/>
            <a:chExt cx="914400" cy="1283979"/>
          </a:xfrm>
        </p:grpSpPr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3" y="3349574"/>
              <a:ext cx="720000" cy="720000"/>
            </a:xfrm>
            <a:prstGeom prst="rect">
              <a:avLst/>
            </a:prstGeom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7794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自訂類別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448A74C-D18A-41EC-8801-A4D5FD44CBA6}"/>
              </a:ext>
            </a:extLst>
          </p:cNvPr>
          <p:cNvGrpSpPr/>
          <p:nvPr/>
        </p:nvGrpSpPr>
        <p:grpSpPr>
          <a:xfrm>
            <a:off x="7246162" y="2785595"/>
            <a:ext cx="914400" cy="1277470"/>
            <a:chOff x="5638800" y="2785595"/>
            <a:chExt cx="914400" cy="127747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95417C9-3957-40B2-B9CE-2C47EB70D98B}"/>
                </a:ext>
              </a:extLst>
            </p:cNvPr>
            <p:cNvSpPr txBox="1"/>
            <p:nvPr/>
          </p:nvSpPr>
          <p:spPr>
            <a:xfrm>
              <a:off x="5638800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8227E6B-5493-4790-8ECE-06770C56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00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1551268" y="3237847"/>
            <a:ext cx="2094057" cy="372967"/>
            <a:chOff x="1551269" y="2954872"/>
            <a:chExt cx="2094057" cy="372967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繼承 </a:t>
              </a:r>
              <a:r>
                <a:rPr lang="en-US" altLang="zh-TW" sz="1200" dirty="0" err="1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AlarmTemplate</a:t>
              </a:r>
              <a:endParaRPr lang="zh-TW" altLang="en-US" sz="1200" dirty="0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3781173" y="2782341"/>
            <a:ext cx="914400" cy="1283979"/>
            <a:chOff x="3781173" y="2785594"/>
            <a:chExt cx="914400" cy="1283979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73" y="3349573"/>
              <a:ext cx="720000" cy="720000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81173" y="2785594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繼承範本</a:t>
              </a: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10680346" y="2790337"/>
            <a:ext cx="1133860" cy="1267987"/>
            <a:chOff x="10680346" y="2795078"/>
            <a:chExt cx="1133860" cy="1267987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4B2E913E-EF56-46FB-8392-CA48AB57E4AD}"/>
                </a:ext>
              </a:extLst>
            </p:cNvPr>
            <p:cNvSpPr txBox="1"/>
            <p:nvPr/>
          </p:nvSpPr>
          <p:spPr>
            <a:xfrm>
              <a:off x="10680346" y="2795078"/>
              <a:ext cx="1133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7276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4882399" y="3237847"/>
            <a:ext cx="2094057" cy="372967"/>
            <a:chOff x="1551269" y="2954872"/>
            <a:chExt cx="2094057" cy="372967"/>
          </a:xfrm>
        </p:grpSpPr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實作屬性及方法</a:t>
              </a:r>
              <a:endParaRPr lang="zh-TW" altLang="en-US" sz="1200" dirty="0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8399618" y="3237847"/>
            <a:ext cx="2094057" cy="372967"/>
            <a:chOff x="1551269" y="2954872"/>
            <a:chExt cx="2094057" cy="372967"/>
          </a:xfrm>
        </p:grpSpPr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執行報警服務</a:t>
              </a:r>
              <a:endParaRPr lang="zh-TW" altLang="en-US" sz="12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77794" y="4744310"/>
            <a:ext cx="5613430" cy="1200329"/>
            <a:chOff x="377794" y="4750587"/>
            <a:chExt cx="5613430" cy="120032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04F4A6F2-199A-41B6-BA85-7068F4534310}"/>
                </a:ext>
              </a:extLst>
            </p:cNvPr>
            <p:cNvSpPr txBox="1"/>
            <p:nvPr/>
          </p:nvSpPr>
          <p:spPr>
            <a:xfrm>
              <a:off x="377794" y="4750587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91D44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</a:t>
              </a:r>
              <a:endParaRPr lang="zh-TW" altLang="en-US" sz="7200" dirty="0">
                <a:solidFill>
                  <a:srgbClr val="91D44F"/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6846B031-B174-47FB-AFCD-BEC1FE529B36}"/>
                </a:ext>
              </a:extLst>
            </p:cNvPr>
            <p:cNvSpPr txBox="1"/>
            <p:nvPr/>
          </p:nvSpPr>
          <p:spPr>
            <a:xfrm>
              <a:off x="1681813" y="4906046"/>
              <a:ext cx="430941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開發者僅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需實作對應的屬性及方法，在該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Template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底下已經實作報警上拋、報警失敗重拋，重啟狀態復原等機制，開發者無須重新開發，以節省時間。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265726" y="4744310"/>
            <a:ext cx="5615458" cy="1200329"/>
            <a:chOff x="6265726" y="4738032"/>
            <a:chExt cx="5615458" cy="1200329"/>
          </a:xfrm>
        </p:grpSpPr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428F23C3-623E-466C-893C-D6AB4A9824E1}"/>
                </a:ext>
              </a:extLst>
            </p:cNvPr>
            <p:cNvSpPr txBox="1"/>
            <p:nvPr/>
          </p:nvSpPr>
          <p:spPr>
            <a:xfrm>
              <a:off x="6265726" y="4738032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</a:t>
              </a:r>
              <a:endPara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F288A902-80FE-4D20-890A-5C024DE445A9}"/>
                </a:ext>
              </a:extLst>
            </p:cNvPr>
            <p:cNvSpPr txBox="1"/>
            <p:nvPr/>
          </p:nvSpPr>
          <p:spPr>
            <a:xfrm>
              <a:off x="7566057" y="4893491"/>
              <a:ext cx="431512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為了能夠含括所有報警的情境以及維持開發彈性，因此實作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Template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時，所需要完成的步驟較多且複雜，對於剛接觸的開發者較不易上手。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20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2911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報警觸發器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(alarmTrigger)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14" idx="4"/>
          </p:cNvCxnSpPr>
          <p:nvPr/>
        </p:nvCxnSpPr>
        <p:spPr>
          <a:xfrm>
            <a:off x="724619" y="1297244"/>
            <a:ext cx="0" cy="5034545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22383" y="2105330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15177128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42574005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TimerTriggerStrategy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5374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8292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3343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TimerTriggerStrategy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'*/1 * * * * *'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390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88532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1522382" y="1439778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提供報警資料觸發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機制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內建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時間驅動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(Timer-Driven)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資料驅動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及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混合驅動 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Mixin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，三種驅動報警的類型</a:t>
            </a:r>
          </a:p>
        </p:txBody>
      </p:sp>
      <p:sp>
        <p:nvSpPr>
          <p:cNvPr id="39" name="矩形 38"/>
          <p:cNvSpPr/>
          <p:nvPr/>
        </p:nvSpPr>
        <p:spPr>
          <a:xfrm>
            <a:off x="1522382" y="1828331"/>
            <a:ext cx="2401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時間驅動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(Timer-Driven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22382" y="3336229"/>
            <a:ext cx="2334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資料驅動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22382" y="4844126"/>
            <a:ext cx="2435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混合驅動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Mixin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1522382" y="5121125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933027712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40973309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MixinTriggerStrategy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36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64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5362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MixinTriggerStrategy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'*/1 * * * * *'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4986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148963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522382" y="3614166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736558349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26300229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1963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664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601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74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43318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86409" y="1825921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以時間周期來驅動報警更新</a:t>
            </a:r>
            <a:endParaRPr lang="zh-TW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986408" y="3336229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以獲取資料來驅動報警更新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986408" y="4844126"/>
            <a:ext cx="3108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同時以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時間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周期及獲取資料來驅動報警更新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570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3544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publishedLocation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上拋的端口位置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2382" y="1825151"/>
          <a:ext cx="10033000" cy="20955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439856883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28892015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5172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0568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12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publishedLocation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988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2998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constructor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'alarm'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7355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super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7057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publishedLocation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'http://localhost:4000'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60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106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041938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522382" y="4115551"/>
            <a:ext cx="1824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覆寫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4269439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4187132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4505634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初始化，提供報警開始時初始狀態的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功能，若無需使用則不需要覆寫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2382" y="4864939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758537978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8985293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18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5021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9571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66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TODO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69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1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1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3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2747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資料消費者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(consumer)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報警所需資料來源的消費者，目前內建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MQTT, Kafka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等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Consumer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轉接器。以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為例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2382" y="4031932"/>
            <a:ext cx="3101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resolve)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4185820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4103513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4422015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實作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解析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消費資料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，可使用內建的解析器。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 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為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例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76997"/>
              </p:ext>
            </p:extLst>
          </p:nvPr>
        </p:nvGraphicFramePr>
        <p:xfrm>
          <a:off x="1522381" y="1840366"/>
          <a:ext cx="10033000" cy="18859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5079014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8302864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7954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774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8632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3491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connect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'mqtt://localhost:1883'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094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'your/topic/#'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54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8575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90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61249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08667"/>
              </p:ext>
            </p:extLst>
          </p:nvPr>
        </p:nvGraphicFramePr>
        <p:xfrm>
          <a:off x="1522381" y="4781320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4068761279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11686829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147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5367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377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64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137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68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0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7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覆寫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(exclude)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確認該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筆資料是否要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排除，</a:t>
            </a:r>
            <a:r>
              <a:rPr lang="zh-TW" altLang="en-US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 </a:t>
            </a:r>
            <a:r>
              <a:rPr lang="zh-TW" altLang="en-US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表示排除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；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 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表示保留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，所有資料皆須保留則不用覆寫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2382" y="3542530"/>
            <a:ext cx="3101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鍵值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keyBy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3696418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3614111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393261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作資料鍵值的組成方式，作為報警所需的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Sync ID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97623"/>
              </p:ext>
            </p:extLst>
          </p:nvPr>
        </p:nvGraphicFramePr>
        <p:xfrm>
          <a:off x="1522381" y="183779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670659352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17837028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124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1564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4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exclude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boolean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010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/**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可根據資料或其他因素決定是否要保留該筆資料 *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427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7897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457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40883"/>
              </p:ext>
            </p:extLst>
          </p:nvPr>
        </p:nvGraphicFramePr>
        <p:xfrm>
          <a:off x="1522381" y="4369720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57184323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77775775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248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139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861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keyBy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42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site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plant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line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852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3458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55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6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未達報警狀態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defaultLevel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預設未達報警的狀態，如何設計報警狀態，將在後續頁面介紹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72733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defaultLevel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L4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(level4)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L4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73711"/>
              </p:ext>
            </p:extLst>
          </p:nvPr>
        </p:nvGraphicFramePr>
        <p:xfrm>
          <a:off x="1522381" y="425740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8305799" y="5035474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  <a:endCxn id="31" idx="3"/>
          </p:cNvCxnSpPr>
          <p:nvPr/>
        </p:nvCxnSpPr>
        <p:spPr>
          <a:xfrm flipH="1" flipV="1">
            <a:off x="4368800" y="5189362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63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L3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(level3)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L3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88644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level2)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L2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2236"/>
              </p:ext>
            </p:extLst>
          </p:nvPr>
        </p:nvGraphicFramePr>
        <p:xfrm>
          <a:off x="1522381" y="425740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Level2State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8305799" y="5035474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  <a:endCxn id="31" idx="3"/>
          </p:cNvCxnSpPr>
          <p:nvPr/>
        </p:nvCxnSpPr>
        <p:spPr>
          <a:xfrm flipH="1" flipV="1">
            <a:off x="4368800" y="5189362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3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L1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level1)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L3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14707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Level1State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資料打包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(payload)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將報警紀錄轉為發送報警所需的資料格式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8649"/>
              </p:ext>
            </p:extLst>
          </p:nvPr>
        </p:nvGraphicFramePr>
        <p:xfrm>
          <a:off x="1522381" y="4269991"/>
          <a:ext cx="10033000" cy="23050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875759144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25972152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AlarmModel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96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7649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641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payload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AlarmModel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21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9200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syncId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alertType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===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null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? </a:t>
                      </a:r>
                      <a:r>
                        <a:rPr lang="en-US" sz="11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: </a:t>
                      </a:r>
                      <a:r>
                        <a:rPr lang="en-US" sz="11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201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eventTime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timestamp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toString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(),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3037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...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1358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606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049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77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8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7543</TotalTime>
  <Words>2597</Words>
  <Application>Microsoft Office PowerPoint</Application>
  <PresentationFormat>寬螢幕</PresentationFormat>
  <Paragraphs>392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微軟正黑體 Light</vt:lpstr>
      <vt:lpstr>新細明體</vt:lpstr>
      <vt:lpstr>Arial</vt:lpstr>
      <vt:lpstr>Calibri</vt:lpstr>
      <vt:lpstr>Consolas</vt:lpstr>
      <vt:lpstr>Wingdings</vt:lpstr>
      <vt:lpstr>Office 佈景主題</vt:lpstr>
      <vt:lpstr>程式架構 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State</vt:lpstr>
      <vt:lpstr>DMC 套件開發流程 – Alarm State</vt:lpstr>
      <vt:lpstr>DMC 套件開發流程 – 啟動報警服務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 Y Lin</dc:creator>
  <cp:lastModifiedBy>Wits.SteveYLin</cp:lastModifiedBy>
  <cp:revision>1620</cp:revision>
  <dcterms:created xsi:type="dcterms:W3CDTF">2020-12-09T04:33:18Z</dcterms:created>
  <dcterms:modified xsi:type="dcterms:W3CDTF">2021-10-04T01:03:41Z</dcterms:modified>
</cp:coreProperties>
</file>