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302" r:id="rId3"/>
    <p:sldId id="303" r:id="rId4"/>
    <p:sldId id="310" r:id="rId5"/>
    <p:sldId id="305" r:id="rId6"/>
    <p:sldId id="307" r:id="rId7"/>
    <p:sldId id="311" r:id="rId8"/>
    <p:sldId id="309" r:id="rId9"/>
    <p:sldId id="31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38D"/>
    <a:srgbClr val="1E2E43"/>
    <a:srgbClr val="000000"/>
    <a:srgbClr val="484290"/>
    <a:srgbClr val="C7C71D"/>
    <a:srgbClr val="82B590"/>
    <a:srgbClr val="393387"/>
    <a:srgbClr val="6E97BE"/>
    <a:srgbClr val="FD7C27"/>
    <a:srgbClr val="6BC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3646" autoAdjust="0"/>
  </p:normalViewPr>
  <p:slideViewPr>
    <p:cSldViewPr snapToGrid="0" snapToObjects="1">
      <p:cViewPr>
        <p:scale>
          <a:sx n="120" d="100"/>
          <a:sy n="120" d="100"/>
        </p:scale>
        <p:origin x="187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08DE-E914-4941-B22F-46C30AABB486}" type="datetimeFigureOut">
              <a:rPr lang="en-US" smtClean="0"/>
              <a:pPr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28532-1AF2-FA42-8CEE-B548FE9A6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B869-B60C-704A-895F-36597DA525D3}" type="datetimeFigureOut">
              <a:rPr lang="en-US" smtClean="0"/>
              <a:pPr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43E1-7708-D943-AD9B-A5F7708A84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345" y="0"/>
            <a:ext cx="1743474" cy="686776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8A04-BA51-2F4E-97C4-9AA5391DBF55}" type="datetime1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 descr="acumen-logo-white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31" y="501398"/>
            <a:ext cx="1051276" cy="65384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2233717" y="2408471"/>
            <a:ext cx="6131657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233717" y="3979001"/>
            <a:ext cx="6131657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233717" y="3625587"/>
            <a:ext cx="613165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234472" y="4547897"/>
            <a:ext cx="6128714" cy="836613"/>
          </a:xfrm>
        </p:spPr>
        <p:txBody>
          <a:bodyPr>
            <a:noAutofit/>
          </a:bodyPr>
          <a:lstStyle>
            <a:lvl1pPr marL="0" indent="0">
              <a:buNone/>
              <a:defRPr sz="800" cap="all">
                <a:solidFill>
                  <a:schemeClr val="bg2"/>
                </a:solidFill>
                <a:latin typeface="Arial Black"/>
              </a:defRPr>
            </a:lvl1pPr>
            <a:lvl2pPr marL="231775" indent="0">
              <a:buNone/>
              <a:defRPr sz="1000"/>
            </a:lvl2pPr>
            <a:lvl3pPr marL="574675" indent="0">
              <a:buNone/>
              <a:defRPr sz="1000"/>
            </a:lvl3pPr>
            <a:lvl4pPr marL="920750" indent="0">
              <a:buNone/>
              <a:defRPr sz="1000"/>
            </a:lvl4pPr>
            <a:lvl5pPr marL="1254125" indent="0">
              <a:buNone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9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3"/>
          </p:nvPr>
        </p:nvSpPr>
        <p:spPr>
          <a:xfrm>
            <a:off x="5794963" y="4233334"/>
            <a:ext cx="2891838" cy="189283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4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3204" y="1128885"/>
            <a:ext cx="2657593" cy="553998"/>
          </a:xfr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3204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29207" y="1128885"/>
            <a:ext cx="2657593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029207" y="1682883"/>
            <a:ext cx="2657593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464741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665976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6665976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665976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7"/>
          </p:nvPr>
        </p:nvSpPr>
        <p:spPr>
          <a:xfrm>
            <a:off x="4645152" y="1135844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5"/>
          <p:cNvSpPr>
            <a:spLocks noGrp="1"/>
          </p:cNvSpPr>
          <p:nvPr>
            <p:ph sz="quarter" idx="18"/>
          </p:nvPr>
        </p:nvSpPr>
        <p:spPr>
          <a:xfrm>
            <a:off x="4645152" y="2942067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5"/>
          <p:cNvSpPr>
            <a:spLocks noGrp="1"/>
          </p:cNvSpPr>
          <p:nvPr>
            <p:ph sz="quarter" idx="19"/>
          </p:nvPr>
        </p:nvSpPr>
        <p:spPr>
          <a:xfrm>
            <a:off x="4645152" y="4738881"/>
            <a:ext cx="202082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3"/>
          <p:cNvSpPr>
            <a:spLocks noGrp="1"/>
          </p:cNvSpPr>
          <p:nvPr>
            <p:ph sz="half" idx="20"/>
          </p:nvPr>
        </p:nvSpPr>
        <p:spPr>
          <a:xfrm>
            <a:off x="457200" y="1135844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Content Placeholder 3"/>
          <p:cNvSpPr>
            <a:spLocks noGrp="1"/>
          </p:cNvSpPr>
          <p:nvPr>
            <p:ph sz="half" idx="21"/>
          </p:nvPr>
        </p:nvSpPr>
        <p:spPr>
          <a:xfrm>
            <a:off x="457200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2"/>
          </p:nvPr>
        </p:nvSpPr>
        <p:spPr>
          <a:xfrm>
            <a:off x="457200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3"/>
          </p:nvPr>
        </p:nvSpPr>
        <p:spPr>
          <a:xfrm>
            <a:off x="2464741" y="2942067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4"/>
          </p:nvPr>
        </p:nvSpPr>
        <p:spPr>
          <a:xfrm>
            <a:off x="2464741" y="4738881"/>
            <a:ext cx="2013184" cy="1667563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45720" rIns="91440" bIns="45720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1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3247776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45720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3247776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6038351" y="1137252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038351" y="3677263"/>
            <a:ext cx="2648449" cy="240932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Accelerato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89842"/>
            <a:ext cx="5206058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5794963" y="1689843"/>
            <a:ext cx="2891838" cy="24023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5844"/>
            <a:ext cx="520605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4963" y="1135844"/>
            <a:ext cx="2891838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926667" y="4632475"/>
            <a:ext cx="2760134" cy="1493687"/>
          </a:xfr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 dirty="0" smtClean="0"/>
              <a:t>Solution Accelerator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6EE9-C5ED-B843-9EDB-810FC7486F22}" type="datetime1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726446" y="3590185"/>
            <a:ext cx="5686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cumen-logo-right-tagline-brightblue-rgb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740"/>
          <a:stretch/>
        </p:blipFill>
        <p:spPr>
          <a:xfrm>
            <a:off x="316081" y="507999"/>
            <a:ext cx="1082302" cy="6382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730963" y="2408471"/>
            <a:ext cx="6634412" cy="869046"/>
          </a:xfrm>
          <a:ln>
            <a:noFill/>
          </a:ln>
          <a:effectLst/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000" b="0" i="0">
                <a:solidFill>
                  <a:srgbClr val="1F2E43"/>
                </a:solidFill>
                <a:effectLst/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730963" y="3979001"/>
            <a:ext cx="6634412" cy="568896"/>
          </a:xfrm>
          <a:ln>
            <a:noFill/>
          </a:ln>
          <a:effectLst/>
        </p:spPr>
        <p:txBody>
          <a:bodyPr lIns="0" tIns="0" rIns="0" bIns="0">
            <a:normAutofit/>
          </a:bodyPr>
          <a:lstStyle>
            <a:lvl1pPr marL="0" indent="0" algn="l">
              <a:buNone/>
              <a:defRPr sz="1800" b="1" i="0" cap="all" spc="150">
                <a:solidFill>
                  <a:schemeClr val="tx2"/>
                </a:solidFill>
                <a:effectLst/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28885"/>
            <a:ext cx="8229599" cy="499727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2883"/>
            <a:ext cx="8229599" cy="444328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885"/>
            <a:ext cx="8229599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7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/Expecte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4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9842"/>
            <a:ext cx="4020725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689842"/>
            <a:ext cx="4023360" cy="443632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5844"/>
            <a:ext cx="402072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35844"/>
            <a:ext cx="4023360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12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56798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4687455" y="1656798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4710546" y="4337652"/>
            <a:ext cx="399934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80293" y="4337652"/>
            <a:ext cx="4022435" cy="18761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1440" tIns="137160" rIns="91440" bIns="45720"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28885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5"/>
          </p:nvPr>
        </p:nvSpPr>
        <p:spPr>
          <a:xfrm>
            <a:off x="4687455" y="1128885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480293" y="3760027"/>
            <a:ext cx="4022436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10545" y="3760027"/>
            <a:ext cx="3999345" cy="5539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93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 Client Logo/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17"/>
          </p:nvPr>
        </p:nvSpPr>
        <p:spPr>
          <a:xfrm>
            <a:off x="4994257" y="3267894"/>
            <a:ext cx="4023360" cy="2360428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994257" y="2942069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1674812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0" tIns="320040" rIns="0" bIns="320040" rtlCol="0" anchor="ctr" anchorCtr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Case Study Sample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1437"/>
            <a:ext cx="2133600" cy="249385"/>
          </a:xfrm>
        </p:spPr>
        <p:txBody>
          <a:bodyPr/>
          <a:lstStyle/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290286" y="1461669"/>
            <a:ext cx="4487333" cy="14804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177" y="1135844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3"/>
          </p:nvPr>
        </p:nvSpPr>
        <p:spPr>
          <a:xfrm>
            <a:off x="290286" y="3267893"/>
            <a:ext cx="4487333" cy="1489801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0177" y="2942069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5"/>
          </p:nvPr>
        </p:nvSpPr>
        <p:spPr>
          <a:xfrm>
            <a:off x="290286" y="5083519"/>
            <a:ext cx="4487333" cy="1457917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0177" y="4757695"/>
            <a:ext cx="4490273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97495" y="1135845"/>
            <a:ext cx="4023360" cy="325824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 b="0" cap="all" spc="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Key Benefits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923038" y="5283834"/>
            <a:ext cx="2059819" cy="688975"/>
          </a:xfrm>
        </p:spPr>
        <p:txBody>
          <a:bodyPr/>
          <a:lstStyle/>
          <a:p>
            <a:r>
              <a:rPr lang="en-US" dirty="0" smtClean="0"/>
              <a:t>Logo here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0"/>
          </p:nvPr>
        </p:nvSpPr>
        <p:spPr>
          <a:xfrm>
            <a:off x="4897495" y="1461668"/>
            <a:ext cx="4023360" cy="3296025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 lIns="91440" tIns="137160" rIns="91440" bIns="4572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8885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vert="horz" lIns="182880" tIns="320040" rIns="182880" bIns="32004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594"/>
            <a:ext cx="8229600" cy="46115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AC39B047-6FB9-2E4F-B3E2-EC7336E37F0F}" type="datetime1">
              <a:rPr lang="en-US" smtClean="0"/>
              <a:pPr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1437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 smtClean="0"/>
              <a:t>© 2015 Acumen Solutions. All Rights Reserved. </a:t>
            </a:r>
            <a:r>
              <a:rPr lang="en-US" dirty="0" err="1" smtClean="0"/>
              <a:t>www.acumensolutions.com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437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53F68A06-275E-CE4C-BA78-E3B37C610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64" r:id="rId3"/>
    <p:sldLayoutId id="2147483666" r:id="rId4"/>
    <p:sldLayoutId id="2147483682" r:id="rId5"/>
    <p:sldLayoutId id="2147483665" r:id="rId6"/>
    <p:sldLayoutId id="2147483680" r:id="rId7"/>
    <p:sldLayoutId id="2147483678" r:id="rId8"/>
    <p:sldLayoutId id="2147483679" r:id="rId9"/>
    <p:sldLayoutId id="2147483667" r:id="rId10"/>
    <p:sldLayoutId id="2147483656" r:id="rId11"/>
    <p:sldLayoutId id="2147483673" r:id="rId12"/>
    <p:sldLayoutId id="2147483671" r:id="rId13"/>
    <p:sldLayoutId id="2147483681" r:id="rId14"/>
    <p:sldLayoutId id="2147483683" r:id="rId15"/>
    <p:sldLayoutId id="2147483670" r:id="rId1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500" b="0" i="0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5425" indent="-22542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30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68275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160338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188" indent="-119063" algn="l" defTabSz="4572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login.salesforc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Salesforce Metadata Tracking Example for 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Acumen </a:t>
            </a:r>
            <a:r>
              <a:rPr lang="en-US" b="0" dirty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GaRy</a:t>
            </a:r>
            <a:r>
              <a:rPr lang="en-US" dirty="0" smtClean="0"/>
              <a:t> Hamilton</a:t>
            </a:r>
          </a:p>
          <a:p>
            <a:r>
              <a:rPr lang="en-US" dirty="0" smtClean="0"/>
              <a:t>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1: Create .properties file for each Salesforce org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Content Placeholder 15"/>
          <p:cNvSpPr>
            <a:spLocks noGrp="1"/>
          </p:cNvSpPr>
          <p:nvPr>
            <p:ph sz="quarter" idx="4"/>
          </p:nvPr>
        </p:nvSpPr>
        <p:spPr>
          <a:xfrm>
            <a:off x="457200" y="1128884"/>
            <a:ext cx="8229600" cy="5212080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1400" dirty="0"/>
              <a:t># </a:t>
            </a:r>
            <a:r>
              <a:rPr lang="en-US" sz="1400" dirty="0" err="1"/>
              <a:t>dev.properties</a:t>
            </a:r>
            <a:r>
              <a:rPr lang="en-US" sz="1400" dirty="0"/>
              <a:t> </a:t>
            </a:r>
          </a:p>
          <a:p>
            <a:pPr marL="231775" lvl="1" indent="0">
              <a:buNone/>
            </a:pPr>
            <a:r>
              <a:rPr lang="en-US" sz="1400" dirty="0" smtClean="0"/>
              <a:t># </a:t>
            </a:r>
            <a:r>
              <a:rPr lang="en-US" sz="1400" dirty="0" err="1" smtClean="0"/>
              <a:t>dev</a:t>
            </a:r>
            <a:r>
              <a:rPr lang="en-US" sz="1400" dirty="0" err="1" smtClean="0"/>
              <a:t>.properties</a:t>
            </a:r>
            <a:r>
              <a:rPr lang="en-US" sz="1400" dirty="0" smtClean="0"/>
              <a:t> </a:t>
            </a:r>
            <a:r>
              <a:rPr lang="en-US" sz="1400" dirty="0" smtClean="0"/>
              <a:t>is default, prefix with org name: </a:t>
            </a:r>
            <a:r>
              <a:rPr lang="en-US" sz="1400" dirty="0" err="1" smtClean="0"/>
              <a:t>dev.properties</a:t>
            </a:r>
            <a:r>
              <a:rPr lang="en-US" sz="1400" dirty="0" smtClean="0"/>
              <a:t>, </a:t>
            </a:r>
            <a:r>
              <a:rPr lang="en-US" sz="1400" dirty="0" err="1" smtClean="0"/>
              <a:t>uat</a:t>
            </a:r>
            <a:r>
              <a:rPr lang="en-US" sz="1400" dirty="0" err="1" smtClean="0"/>
              <a:t>.properties</a:t>
            </a:r>
            <a:r>
              <a:rPr lang="en-US" sz="1400" dirty="0" smtClean="0"/>
              <a:t>, etc.</a:t>
            </a:r>
          </a:p>
          <a:p>
            <a:pPr marL="231775" lvl="1" indent="0">
              <a:buNone/>
            </a:pPr>
            <a:endParaRPr lang="en-US" sz="1400" dirty="0"/>
          </a:p>
          <a:p>
            <a:pPr marL="231775" lvl="1" indent="0">
              <a:buNone/>
            </a:pPr>
            <a:r>
              <a:rPr lang="en-US" sz="1400" dirty="0" smtClean="0"/>
              <a:t># org information</a:t>
            </a:r>
          </a:p>
          <a:p>
            <a:pPr marL="231775" lvl="1" indent="0">
              <a:buNone/>
            </a:pPr>
            <a:r>
              <a:rPr lang="en-US" sz="1400" dirty="0" err="1" smtClean="0"/>
              <a:t>sf.username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&lt;username&gt;</a:t>
            </a:r>
            <a:endParaRPr lang="en-US" sz="1400" dirty="0" smtClean="0"/>
          </a:p>
          <a:p>
            <a:pPr marL="231775" lvl="1" indent="0">
              <a:buNone/>
            </a:pPr>
            <a:r>
              <a:rPr lang="en-US" sz="1400" dirty="0" err="1" smtClean="0"/>
              <a:t>sf.password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&lt;</a:t>
            </a:r>
            <a:r>
              <a:rPr lang="en-US" sz="1400" dirty="0" err="1" smtClean="0"/>
              <a:t>password+securitytoken</a:t>
            </a:r>
            <a:r>
              <a:rPr lang="en-US" sz="1400" dirty="0" smtClean="0"/>
              <a:t>&gt;</a:t>
            </a:r>
            <a:endParaRPr lang="en-US" sz="1400" dirty="0" smtClean="0"/>
          </a:p>
          <a:p>
            <a:pPr marL="231775" lvl="1" indent="0">
              <a:buNone/>
            </a:pPr>
            <a:r>
              <a:rPr lang="en-US" sz="1400" dirty="0" err="1" smtClean="0"/>
              <a:t>sf.serverurl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>
                <a:hlinkClick r:id="rId2"/>
              </a:rPr>
              <a:t>https</a:t>
            </a:r>
            <a:r>
              <a:rPr lang="en-US" sz="1400" dirty="0" smtClean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test</a:t>
            </a:r>
            <a:r>
              <a:rPr lang="en-US" sz="1400" dirty="0" smtClean="0">
                <a:hlinkClick r:id="rId2"/>
              </a:rPr>
              <a:t>.salesforce.com</a:t>
            </a:r>
            <a:endParaRPr lang="en-US" sz="1400" dirty="0"/>
          </a:p>
          <a:p>
            <a:pPr marL="231775" lvl="1" indent="0">
              <a:buNone/>
            </a:pPr>
            <a:endParaRPr lang="en-US" sz="1400" dirty="0" smtClean="0"/>
          </a:p>
          <a:p>
            <a:pPr marL="231775" lvl="1" indent="0">
              <a:buNone/>
            </a:pPr>
            <a:r>
              <a:rPr lang="en-US" sz="1400" dirty="0" smtClean="0"/>
              <a:t># metadata folder</a:t>
            </a:r>
          </a:p>
          <a:p>
            <a:pPr marL="231775" lvl="1" indent="0">
              <a:buNone/>
            </a:pPr>
            <a:r>
              <a:rPr lang="en-US" sz="1400" dirty="0" err="1" smtClean="0"/>
              <a:t>metadata.directory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dev</a:t>
            </a:r>
          </a:p>
          <a:p>
            <a:pPr marL="231775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043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: Customize </a:t>
            </a:r>
            <a:r>
              <a:rPr lang="en-US" dirty="0" err="1" smtClean="0"/>
              <a:t>build.xml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1" name="Content Placeholder 15"/>
          <p:cNvSpPr>
            <a:spLocks noGrp="1"/>
          </p:cNvSpPr>
          <p:nvPr>
            <p:ph sz="quarter" idx="4"/>
          </p:nvPr>
        </p:nvSpPr>
        <p:spPr>
          <a:xfrm>
            <a:off x="457200" y="1128885"/>
            <a:ext cx="8229600" cy="5773036"/>
          </a:xfrm>
        </p:spPr>
        <p:txBody>
          <a:bodyPr>
            <a:normAutofit fontScale="92500"/>
          </a:bodyPr>
          <a:lstStyle/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&lt;project name="Sample Salesforce Ant tasks for multiple orgs" default="</a:t>
            </a:r>
            <a:r>
              <a:rPr lang="en-US" sz="1400" dirty="0" err="1"/>
              <a:t>retrieveMetadata</a:t>
            </a:r>
            <a:r>
              <a:rPr lang="en-US" sz="1400" dirty="0"/>
              <a:t>" </a:t>
            </a:r>
            <a:r>
              <a:rPr lang="en-US" sz="1400" dirty="0" err="1"/>
              <a:t>basedir</a:t>
            </a:r>
            <a:r>
              <a:rPr lang="en-US" sz="1400" dirty="0"/>
              <a:t>="." </a:t>
            </a:r>
            <a:r>
              <a:rPr lang="en-US" sz="1400" dirty="0" err="1"/>
              <a:t>xmlns:sf</a:t>
            </a:r>
            <a:r>
              <a:rPr lang="en-US" sz="1400" dirty="0"/>
              <a:t>="</a:t>
            </a:r>
            <a:r>
              <a:rPr lang="en-US" sz="1400" dirty="0" err="1"/>
              <a:t>antlib:com.salesforce</a:t>
            </a:r>
            <a:r>
              <a:rPr lang="en-US" sz="1400" dirty="0"/>
              <a:t>"&gt;</a:t>
            </a:r>
          </a:p>
          <a:p>
            <a:pPr marL="231775" lvl="1" indent="0">
              <a:spcAft>
                <a:spcPts val="0"/>
              </a:spcAft>
              <a:buNone/>
            </a:pPr>
            <a:endParaRPr lang="en-US" sz="1400" dirty="0"/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&lt;property environment="</a:t>
            </a:r>
            <a:r>
              <a:rPr lang="en-US" sz="1400" dirty="0" err="1"/>
              <a:t>env</a:t>
            </a:r>
            <a:r>
              <a:rPr lang="en-US" sz="1400" dirty="0"/>
              <a:t>"/&gt;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	&lt;condition property="</a:t>
            </a:r>
            <a:r>
              <a:rPr lang="en-US" sz="1400" dirty="0" err="1"/>
              <a:t>sf.org</a:t>
            </a:r>
            <a:r>
              <a:rPr lang="en-US" sz="1400" dirty="0"/>
              <a:t>" value="dev"&gt; &lt;not&gt; &lt;</a:t>
            </a:r>
            <a:r>
              <a:rPr lang="en-US" sz="1400" dirty="0" err="1"/>
              <a:t>isset</a:t>
            </a:r>
            <a:r>
              <a:rPr lang="en-US" sz="1400" dirty="0"/>
              <a:t> property="</a:t>
            </a:r>
            <a:r>
              <a:rPr lang="en-US" sz="1400" dirty="0" err="1"/>
              <a:t>sf.org</a:t>
            </a:r>
            <a:r>
              <a:rPr lang="en-US" sz="1400" dirty="0"/>
              <a:t>"/&gt; &lt;/not&gt; &lt;/condition&gt;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&lt;property file="${</a:t>
            </a:r>
            <a:r>
              <a:rPr lang="en-US" sz="1400" dirty="0" err="1"/>
              <a:t>sf.org</a:t>
            </a:r>
            <a:r>
              <a:rPr lang="en-US" sz="1400" dirty="0"/>
              <a:t>}.properties"/&gt;</a:t>
            </a:r>
          </a:p>
          <a:p>
            <a:pPr marL="231775" lvl="1" indent="0">
              <a:spcAft>
                <a:spcPts val="0"/>
              </a:spcAft>
              <a:buNone/>
            </a:pPr>
            <a:endParaRPr lang="en-US" sz="1400" dirty="0"/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&lt;!-- Setting default value for username, password and session id properties to empty string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   so unset values are treated as empty. Without this, ant expressions such as ${</a:t>
            </a:r>
            <a:r>
              <a:rPr lang="en-US" sz="1400" dirty="0" err="1"/>
              <a:t>sf.username</a:t>
            </a:r>
            <a:r>
              <a:rPr lang="en-US" sz="1400" dirty="0"/>
              <a:t>}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   will be treated literally.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--&gt;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&lt;condition property="</a:t>
            </a:r>
            <a:r>
              <a:rPr lang="en-US" sz="1400" dirty="0" err="1"/>
              <a:t>sf.username</a:t>
            </a:r>
            <a:r>
              <a:rPr lang="en-US" sz="1400" dirty="0"/>
              <a:t>" value=""&gt; &lt;not&gt; &lt;</a:t>
            </a:r>
            <a:r>
              <a:rPr lang="en-US" sz="1400" dirty="0" err="1"/>
              <a:t>isset</a:t>
            </a:r>
            <a:r>
              <a:rPr lang="en-US" sz="1400" dirty="0"/>
              <a:t> property="</a:t>
            </a:r>
            <a:r>
              <a:rPr lang="en-US" sz="1400" dirty="0" err="1"/>
              <a:t>sf.username</a:t>
            </a:r>
            <a:r>
              <a:rPr lang="en-US" sz="1400" dirty="0"/>
              <a:t>"/&gt; &lt;/not&gt; &lt;/condition&gt;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&lt;condition property="</a:t>
            </a:r>
            <a:r>
              <a:rPr lang="en-US" sz="1400" dirty="0" err="1"/>
              <a:t>sf.password</a:t>
            </a:r>
            <a:r>
              <a:rPr lang="en-US" sz="1400" dirty="0"/>
              <a:t>" value=""&gt; &lt;not&gt; &lt;</a:t>
            </a:r>
            <a:r>
              <a:rPr lang="en-US" sz="1400" dirty="0" err="1"/>
              <a:t>isset</a:t>
            </a:r>
            <a:r>
              <a:rPr lang="en-US" sz="1400" dirty="0"/>
              <a:t> property="</a:t>
            </a:r>
            <a:r>
              <a:rPr lang="en-US" sz="1400" dirty="0" err="1"/>
              <a:t>sf.password</a:t>
            </a:r>
            <a:r>
              <a:rPr lang="en-US" sz="1400" dirty="0"/>
              <a:t>"/&gt; &lt;/not&gt; &lt;/condition&gt;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&lt;condition property="</a:t>
            </a:r>
            <a:r>
              <a:rPr lang="en-US" sz="1400" dirty="0" err="1"/>
              <a:t>sf.sessionId</a:t>
            </a:r>
            <a:r>
              <a:rPr lang="en-US" sz="1400" dirty="0"/>
              <a:t>" value=""&gt; &lt;not&gt; &lt;</a:t>
            </a:r>
            <a:r>
              <a:rPr lang="en-US" sz="1400" dirty="0" err="1"/>
              <a:t>isset</a:t>
            </a:r>
            <a:r>
              <a:rPr lang="en-US" sz="1400" dirty="0"/>
              <a:t> property="</a:t>
            </a:r>
            <a:r>
              <a:rPr lang="en-US" sz="1400" dirty="0" err="1"/>
              <a:t>sf.sessionId</a:t>
            </a:r>
            <a:r>
              <a:rPr lang="en-US" sz="1400" dirty="0"/>
              <a:t>"/&gt; &lt;/not&gt; &lt;/condition&gt;   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</a:t>
            </a:r>
            <a:r>
              <a:rPr lang="en-US" sz="1400" dirty="0" err="1"/>
              <a:t>taskdef</a:t>
            </a:r>
            <a:r>
              <a:rPr lang="en-US" sz="1400" dirty="0"/>
              <a:t> resource="com/salesforce/</a:t>
            </a:r>
            <a:r>
              <a:rPr lang="en-US" sz="1400" dirty="0" err="1"/>
              <a:t>antlib.xml</a:t>
            </a:r>
            <a:r>
              <a:rPr lang="en-US" sz="1400" dirty="0"/>
              <a:t>" </a:t>
            </a:r>
            <a:r>
              <a:rPr lang="en-US" sz="1400" dirty="0" err="1"/>
              <a:t>uri</a:t>
            </a:r>
            <a:r>
              <a:rPr lang="en-US" sz="1400" dirty="0"/>
              <a:t>="</a:t>
            </a:r>
            <a:r>
              <a:rPr lang="en-US" sz="1400" dirty="0" err="1"/>
              <a:t>antlib:com.salesforce</a:t>
            </a:r>
            <a:r>
              <a:rPr lang="en-US" sz="1400" dirty="0"/>
              <a:t>"&gt;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classpath</a:t>
            </a:r>
            <a:r>
              <a:rPr lang="en-US" sz="1400" dirty="0"/>
              <a:t>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pathelement</a:t>
            </a:r>
            <a:r>
              <a:rPr lang="en-US" sz="1400" dirty="0"/>
              <a:t> location="../ant-</a:t>
            </a:r>
            <a:r>
              <a:rPr lang="en-US" sz="1400" dirty="0" err="1"/>
              <a:t>salesforce.jar</a:t>
            </a:r>
            <a:r>
              <a:rPr lang="en-US" sz="1400" dirty="0"/>
              <a:t>" /&gt;        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  &lt;/</a:t>
            </a:r>
            <a:r>
              <a:rPr lang="en-US" sz="1400" dirty="0" err="1"/>
              <a:t>classpath</a:t>
            </a:r>
            <a:r>
              <a:rPr lang="en-US" sz="1400" dirty="0"/>
              <a:t>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&lt;/</a:t>
            </a:r>
            <a:r>
              <a:rPr lang="en-US" sz="1400" dirty="0" err="1"/>
              <a:t>taskdef</a:t>
            </a:r>
            <a:r>
              <a:rPr lang="en-US" sz="1400" dirty="0"/>
              <a:t>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</a:t>
            </a:r>
            <a:endParaRPr lang="en-US" sz="1400" dirty="0"/>
          </a:p>
          <a:p>
            <a:pPr marL="231775" lvl="1" indent="0"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8102" y="6061006"/>
            <a:ext cx="16320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smtClean="0"/>
              <a:t>(Continued) Customize </a:t>
            </a:r>
            <a:r>
              <a:rPr lang="en-US" dirty="0" err="1" smtClean="0"/>
              <a:t>build.xml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Content Placeholder 15"/>
          <p:cNvSpPr>
            <a:spLocks noGrp="1"/>
          </p:cNvSpPr>
          <p:nvPr>
            <p:ph sz="quarter" idx="4"/>
          </p:nvPr>
        </p:nvSpPr>
        <p:spPr>
          <a:xfrm>
            <a:off x="457200" y="1128885"/>
            <a:ext cx="8229600" cy="5773036"/>
          </a:xfrm>
        </p:spPr>
        <p:txBody>
          <a:bodyPr>
            <a:normAutofit/>
          </a:bodyPr>
          <a:lstStyle/>
          <a:p>
            <a:pPr marL="231775" lvl="1" indent="0">
              <a:spcAft>
                <a:spcPts val="0"/>
              </a:spcAft>
              <a:buNone/>
            </a:pPr>
            <a:r>
              <a:rPr lang="en-US" sz="1200" dirty="0"/>
              <a:t> </a:t>
            </a:r>
            <a:r>
              <a:rPr lang="en-US" sz="1400" dirty="0"/>
              <a:t>	&lt;!-- Retrieve metadata from org --&gt;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&lt;target name="</a:t>
            </a:r>
            <a:r>
              <a:rPr lang="en-US" sz="1400" dirty="0" err="1"/>
              <a:t>retrieveMetadata</a:t>
            </a:r>
            <a:r>
              <a:rPr lang="en-US" sz="1400" dirty="0"/>
              <a:t>"&gt;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&lt;echo&gt;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properties file    : ${</a:t>
            </a:r>
            <a:r>
              <a:rPr lang="en-US" sz="1400" dirty="0" err="1"/>
              <a:t>sf.org</a:t>
            </a:r>
            <a:r>
              <a:rPr lang="en-US" sz="1400" dirty="0"/>
              <a:t>}.properties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sf.username</a:t>
            </a:r>
            <a:r>
              <a:rPr lang="en-US" sz="1400" dirty="0"/>
              <a:t>        : ${</a:t>
            </a:r>
            <a:r>
              <a:rPr lang="en-US" sz="1400" dirty="0" err="1"/>
              <a:t>sf.username</a:t>
            </a:r>
            <a:r>
              <a:rPr lang="en-US" sz="1400" dirty="0"/>
              <a:t>}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sf.serverurl</a:t>
            </a:r>
            <a:r>
              <a:rPr lang="en-US" sz="1400" dirty="0"/>
              <a:t>       : ${</a:t>
            </a:r>
            <a:r>
              <a:rPr lang="en-US" sz="1400" dirty="0" err="1"/>
              <a:t>sf.serverurl</a:t>
            </a:r>
            <a:r>
              <a:rPr lang="en-US" sz="1400" dirty="0"/>
              <a:t>}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metadata.directory</a:t>
            </a:r>
            <a:r>
              <a:rPr lang="en-US" sz="1400" dirty="0"/>
              <a:t> : ${</a:t>
            </a:r>
            <a:r>
              <a:rPr lang="en-US" sz="1400" dirty="0" err="1"/>
              <a:t>metadata.directory</a:t>
            </a:r>
            <a:r>
              <a:rPr lang="en-US" sz="1400" dirty="0"/>
              <a:t>}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&lt;/echo&gt;	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&lt;</a:t>
            </a:r>
            <a:r>
              <a:rPr lang="en-US" sz="1400" dirty="0" err="1"/>
              <a:t>mkdir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="${</a:t>
            </a:r>
            <a:r>
              <a:rPr lang="en-US" sz="1400" dirty="0" err="1"/>
              <a:t>metadata.directory</a:t>
            </a:r>
            <a:r>
              <a:rPr lang="en-US" sz="1400" dirty="0"/>
              <a:t>}"/&gt;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&lt;delete </a:t>
            </a:r>
            <a:r>
              <a:rPr lang="en-US" sz="1400" dirty="0" err="1"/>
              <a:t>includeEmptyDirs</a:t>
            </a:r>
            <a:r>
              <a:rPr lang="en-US" sz="1400" dirty="0"/>
              <a:t>="true"&gt; &lt;</a:t>
            </a:r>
            <a:r>
              <a:rPr lang="en-US" sz="1400" dirty="0" err="1"/>
              <a:t>fileset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="${</a:t>
            </a:r>
            <a:r>
              <a:rPr lang="en-US" sz="1400" dirty="0" err="1"/>
              <a:t>metadata.directory</a:t>
            </a:r>
            <a:r>
              <a:rPr lang="en-US" sz="1400" dirty="0"/>
              <a:t>}" includes="**/*"/&gt; &lt;/delete&gt;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&lt;</a:t>
            </a:r>
            <a:r>
              <a:rPr lang="en-US" sz="1400" dirty="0" err="1"/>
              <a:t>sf:retrieve</a:t>
            </a:r>
            <a:r>
              <a:rPr lang="en-US" sz="1400" dirty="0"/>
              <a:t> username="${</a:t>
            </a:r>
            <a:r>
              <a:rPr lang="en-US" sz="1400" dirty="0" err="1"/>
              <a:t>sf.username</a:t>
            </a:r>
            <a:r>
              <a:rPr lang="en-US" sz="1400" dirty="0"/>
              <a:t>}" password="${</a:t>
            </a:r>
            <a:r>
              <a:rPr lang="en-US" sz="1400" dirty="0" err="1"/>
              <a:t>sf.password</a:t>
            </a:r>
            <a:r>
              <a:rPr lang="en-US" sz="1400" dirty="0"/>
              <a:t>}"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	</a:t>
            </a:r>
            <a:r>
              <a:rPr lang="en-US" sz="1400" dirty="0" err="1"/>
              <a:t>sessionId</a:t>
            </a:r>
            <a:r>
              <a:rPr lang="en-US" sz="1400" dirty="0"/>
              <a:t>="${</a:t>
            </a:r>
            <a:r>
              <a:rPr lang="en-US" sz="1400" dirty="0" err="1"/>
              <a:t>sf.sessionId</a:t>
            </a:r>
            <a:r>
              <a:rPr lang="en-US" sz="1400" dirty="0"/>
              <a:t>}" </a:t>
            </a:r>
            <a:r>
              <a:rPr lang="en-US" sz="1400" dirty="0" err="1"/>
              <a:t>serverurl</a:t>
            </a:r>
            <a:r>
              <a:rPr lang="en-US" sz="1400" dirty="0"/>
              <a:t>="${</a:t>
            </a:r>
            <a:r>
              <a:rPr lang="en-US" sz="1400" dirty="0" err="1"/>
              <a:t>sf.serverurl</a:t>
            </a:r>
            <a:r>
              <a:rPr lang="en-US" sz="1400" dirty="0"/>
              <a:t>}"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	</a:t>
            </a:r>
            <a:r>
              <a:rPr lang="en-US" sz="1400" dirty="0" err="1"/>
              <a:t>maxPoll</a:t>
            </a:r>
            <a:r>
              <a:rPr lang="en-US" sz="1400" dirty="0"/>
              <a:t>="500" </a:t>
            </a:r>
            <a:r>
              <a:rPr lang="en-US" sz="1400" dirty="0" err="1"/>
              <a:t>pollWaitMillis</a:t>
            </a:r>
            <a:r>
              <a:rPr lang="en-US" sz="1400" dirty="0"/>
              <a:t>="10000" </a:t>
            </a:r>
            <a:r>
              <a:rPr lang="en-US" sz="1400" dirty="0" err="1"/>
              <a:t>retrieveTarget</a:t>
            </a:r>
            <a:r>
              <a:rPr lang="en-US" sz="1400" dirty="0"/>
              <a:t>="${</a:t>
            </a:r>
            <a:r>
              <a:rPr lang="en-US" sz="1400" dirty="0" err="1"/>
              <a:t>metadata.directory</a:t>
            </a:r>
            <a:r>
              <a:rPr lang="en-US" sz="1400" dirty="0"/>
              <a:t>}"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      	unpackaged="unpackaged/</a:t>
            </a:r>
            <a:r>
              <a:rPr lang="en-US" sz="1400" dirty="0" err="1"/>
              <a:t>package.xml</a:t>
            </a:r>
            <a:r>
              <a:rPr lang="en-US" sz="1400" dirty="0"/>
              <a:t>"/&gt;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	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&lt;/target&gt;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&lt;/project&gt;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22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/>
              <a:t>3: Create </a:t>
            </a:r>
            <a:r>
              <a:rPr lang="en-US" dirty="0" err="1"/>
              <a:t>git</a:t>
            </a:r>
            <a:r>
              <a:rPr lang="en-US" dirty="0"/>
              <a:t> shell </a:t>
            </a:r>
            <a:r>
              <a:rPr lang="en-US" dirty="0" smtClean="0"/>
              <a:t>script </a:t>
            </a:r>
            <a:r>
              <a:rPr lang="en-US" dirty="0" err="1" smtClean="0"/>
              <a:t>archive_metadata.sh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Content Placeholder 15"/>
          <p:cNvSpPr>
            <a:spLocks noGrp="1"/>
          </p:cNvSpPr>
          <p:nvPr>
            <p:ph sz="quarter" idx="4"/>
          </p:nvPr>
        </p:nvSpPr>
        <p:spPr>
          <a:xfrm>
            <a:off x="457200" y="1128885"/>
            <a:ext cx="8229600" cy="5773036"/>
          </a:xfrm>
        </p:spPr>
        <p:txBody>
          <a:bodyPr>
            <a:normAutofit/>
          </a:bodyPr>
          <a:lstStyle/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#!/bin/bash</a:t>
            </a:r>
          </a:p>
          <a:p>
            <a:pPr marL="231775" lvl="1" indent="0">
              <a:spcAft>
                <a:spcPts val="0"/>
              </a:spcAft>
              <a:buNone/>
            </a:pPr>
            <a:endParaRPr lang="en-US" sz="1400" dirty="0"/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# check if </a:t>
            </a:r>
            <a:r>
              <a:rPr lang="en-US" sz="1400" dirty="0" err="1"/>
              <a:t>git</a:t>
            </a:r>
            <a:r>
              <a:rPr lang="en-US" sz="1400" dirty="0"/>
              <a:t> is initialized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ls .</a:t>
            </a:r>
            <a:r>
              <a:rPr lang="en-US" sz="1400" dirty="0" err="1"/>
              <a:t>git</a:t>
            </a:r>
            <a:r>
              <a:rPr lang="en-US" sz="1400" dirty="0"/>
              <a:t> &gt; /dev/null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if [ $? != 0 ] ; then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r>
              <a:rPr lang="en-US" sz="1400" dirty="0" err="1"/>
              <a:t>init</a:t>
            </a:r>
            <a:endParaRPr lang="en-US" sz="1400" dirty="0"/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fi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FIRST_ARGUMENT="$1"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echo "Build: $FIRST_ARGUMENT"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echo 	"</a:t>
            </a:r>
            <a:r>
              <a:rPr lang="en-US" sz="1400" dirty="0" err="1"/>
              <a:t>git</a:t>
            </a:r>
            <a:r>
              <a:rPr lang="en-US" sz="1400" dirty="0"/>
              <a:t> add *"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git</a:t>
            </a:r>
            <a:r>
              <a:rPr lang="en-US" sz="1400" dirty="0"/>
              <a:t> add * 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/>
              <a:t>echo 	"</a:t>
            </a:r>
            <a:r>
              <a:rPr lang="en-US" sz="1400" dirty="0" err="1"/>
              <a:t>git</a:t>
            </a:r>
            <a:r>
              <a:rPr lang="en-US" sz="1400" dirty="0"/>
              <a:t> commit -a -m \"$FIRST_ARGUMENT\""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git</a:t>
            </a:r>
            <a:r>
              <a:rPr lang="en-US" sz="1400" dirty="0"/>
              <a:t> commit -a -m "$FIRST_ARGUMENT"</a:t>
            </a:r>
          </a:p>
          <a:p>
            <a:pPr marL="231775" lvl="1" indent="0">
              <a:spcAft>
                <a:spcPts val="0"/>
              </a:spcAft>
              <a:buNone/>
            </a:pPr>
            <a:r>
              <a:rPr lang="en-US" sz="1400" dirty="0" err="1"/>
              <a:t>git</a:t>
            </a:r>
            <a:r>
              <a:rPr lang="en-US" sz="1400" dirty="0"/>
              <a:t> tag $FIRST_ARGUMENT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30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: Create empty Jenkins and run to create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Shape 8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31" y="1240907"/>
            <a:ext cx="4332563" cy="62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748811"/>
            <a:ext cx="8026400" cy="2857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1116" y="3976576"/>
            <a:ext cx="1786270" cy="4040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5: Copy files to job workspace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Shape 8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31" y="1240907"/>
            <a:ext cx="4332563" cy="62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97726"/>
            <a:ext cx="8046720" cy="27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6: Configure Jenkins archive project 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Shape 86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31" y="1240907"/>
            <a:ext cx="4332563" cy="62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87"/>
          <p:cNvPicPr preferRelativeResize="0"/>
          <p:nvPr/>
        </p:nvPicPr>
        <p:blipFill rotWithShape="1">
          <a:blip r:embed="rId3">
            <a:alphaModFix/>
          </a:blip>
          <a:srcRect r="1768" b="37138"/>
          <a:stretch/>
        </p:blipFill>
        <p:spPr>
          <a:xfrm>
            <a:off x="1366732" y="2083888"/>
            <a:ext cx="7051731" cy="10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88"/>
          <p:cNvPicPr preferRelativeResize="0"/>
          <p:nvPr/>
        </p:nvPicPr>
        <p:blipFill rotWithShape="1">
          <a:blip r:embed="rId4">
            <a:alphaModFix/>
          </a:blip>
          <a:srcRect r="1136" b="25339"/>
          <a:stretch/>
        </p:blipFill>
        <p:spPr>
          <a:xfrm>
            <a:off x="833331" y="3290055"/>
            <a:ext cx="6225230" cy="1266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89"/>
          <p:cNvPicPr preferRelativeResize="0"/>
          <p:nvPr/>
        </p:nvPicPr>
        <p:blipFill rotWithShape="1">
          <a:blip r:embed="rId5">
            <a:alphaModFix/>
          </a:blip>
          <a:srcRect b="31053"/>
          <a:stretch/>
        </p:blipFill>
        <p:spPr>
          <a:xfrm>
            <a:off x="1366732" y="4812304"/>
            <a:ext cx="4523706" cy="1132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1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8885"/>
          </a:xfrm>
        </p:spPr>
        <p:txBody>
          <a:bodyPr>
            <a:normAutofit/>
          </a:bodyPr>
          <a:lstStyle/>
          <a:p>
            <a:r>
              <a:rPr lang="en-US" dirty="0" smtClean="0"/>
              <a:t>7: Test Jenkins archive project 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116" y="6213392"/>
            <a:ext cx="2133600" cy="249385"/>
          </a:xfrm>
        </p:spPr>
        <p:txBody>
          <a:bodyPr/>
          <a:lstStyle/>
          <a:p>
            <a:fld id="{7F11782B-4B76-8A4A-B6F7-B07ED27A5818}" type="datetime1">
              <a:rPr lang="en-US" smtClean="0"/>
              <a:t>6/2/16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8116" y="6213392"/>
            <a:ext cx="2895600" cy="249385"/>
          </a:xfrm>
        </p:spPr>
        <p:txBody>
          <a:bodyPr/>
          <a:lstStyle/>
          <a:p>
            <a:r>
              <a:rPr lang="en-US" dirty="0" smtClean="0"/>
              <a:t>© 2015 Acumen Solutions. All Rights Reserved. www.acumensolutions.com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68A06-275E-CE4C-BA78-E3B37C610B5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6" y="867605"/>
            <a:ext cx="6781504" cy="56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_Presentation_Template_2013-06-12">
  <a:themeElements>
    <a:clrScheme name="Custom 6">
      <a:dk1>
        <a:srgbClr val="343434"/>
      </a:dk1>
      <a:lt1>
        <a:srgbClr val="FFFFFF"/>
      </a:lt1>
      <a:dk2>
        <a:srgbClr val="1F2E43"/>
      </a:dk2>
      <a:lt2>
        <a:srgbClr val="A9B6CA"/>
      </a:lt2>
      <a:accent1>
        <a:srgbClr val="309CDC"/>
      </a:accent1>
      <a:accent2>
        <a:srgbClr val="78C7F0"/>
      </a:accent2>
      <a:accent3>
        <a:srgbClr val="0745AB"/>
      </a:accent3>
      <a:accent4>
        <a:srgbClr val="E68B39"/>
      </a:accent4>
      <a:accent5>
        <a:srgbClr val="F5B514"/>
      </a:accent5>
      <a:accent6>
        <a:srgbClr val="75AE33"/>
      </a:accent6>
      <a:hlink>
        <a:srgbClr val="86B941"/>
      </a:hlink>
      <a:folHlink>
        <a:srgbClr val="86B94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262</Words>
  <Application>Microsoft Macintosh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Arial</vt:lpstr>
      <vt:lpstr>Marketing_Presentation_Template_2013-06-12</vt:lpstr>
      <vt:lpstr>Salesforce Metadata Tracking Example for Jenkins</vt:lpstr>
      <vt:lpstr>1: Create .properties file for each Salesforce org</vt:lpstr>
      <vt:lpstr>2: Customize build.xml template</vt:lpstr>
      <vt:lpstr>2: (Continued) Customize build.xml template</vt:lpstr>
      <vt:lpstr>3: Create git shell script archive_metadata.sh</vt:lpstr>
      <vt:lpstr>4: Create empty Jenkins and run to create workspace</vt:lpstr>
      <vt:lpstr>5: Copy files to job workspace</vt:lpstr>
      <vt:lpstr>6: Configure Jenkins archive project  </vt:lpstr>
      <vt:lpstr>7: Test Jenkins archive project  </vt:lpstr>
    </vt:vector>
  </TitlesOfParts>
  <Company>LookThink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Flannery</dc:creator>
  <cp:lastModifiedBy>G Hamilton</cp:lastModifiedBy>
  <cp:revision>554</cp:revision>
  <dcterms:created xsi:type="dcterms:W3CDTF">2013-02-11T21:19:08Z</dcterms:created>
  <dcterms:modified xsi:type="dcterms:W3CDTF">2016-06-02T20:49:14Z</dcterms:modified>
</cp:coreProperties>
</file>