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6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7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0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19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6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1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2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0D6D-02F7-49EA-8135-3165B0795A9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lt;strong&gt;Real Estate&lt;/strong&gt; Architecture Home · Free photo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6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039" y="313507"/>
            <a:ext cx="7766936" cy="1136223"/>
          </a:xfrm>
        </p:spPr>
        <p:txBody>
          <a:bodyPr/>
          <a:lstStyle/>
          <a:p>
            <a:r>
              <a:rPr lang="en-US" dirty="0" smtClean="0"/>
              <a:t>Project Phase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999" y="1763237"/>
            <a:ext cx="8668899" cy="1751389"/>
          </a:xfrm>
        </p:spPr>
        <p:txBody>
          <a:bodyPr/>
          <a:lstStyle/>
          <a:p>
            <a:pPr algn="l"/>
            <a:r>
              <a:rPr lang="en-US" sz="2400" dirty="0" smtClean="0"/>
              <a:t>An analysis and modeling of </a:t>
            </a:r>
            <a:r>
              <a:rPr lang="en-US" sz="2400" dirty="0"/>
              <a:t>King's County Home Sales </a:t>
            </a:r>
            <a:r>
              <a:rPr lang="en-US" sz="2400" dirty="0" smtClean="0"/>
              <a:t>dataset</a:t>
            </a:r>
          </a:p>
          <a:p>
            <a:pPr algn="l"/>
            <a:r>
              <a:rPr lang="en-US" sz="2400" dirty="0" smtClean="0"/>
              <a:t>By G-One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715" y="452994"/>
            <a:ext cx="9603275" cy="1049235"/>
          </a:xfrm>
        </p:spPr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166" y="2730137"/>
            <a:ext cx="7432765" cy="33832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model is statistically significant overall, with an F-statistic p-value well below 0.05</a:t>
            </a:r>
          </a:p>
          <a:p>
            <a:r>
              <a:rPr lang="en-US" dirty="0"/>
              <a:t>The model explains about 65% of the variance in price</a:t>
            </a:r>
          </a:p>
          <a:p>
            <a:r>
              <a:rPr lang="en-US" dirty="0"/>
              <a:t>The fact that we went from 1 predictors to 26 predictors and increased R-Squared by 17% from 48% to 65% is an indicator that this a fairly good model</a:t>
            </a:r>
          </a:p>
          <a:p>
            <a:r>
              <a:rPr lang="en-US" dirty="0"/>
              <a:t>A number of the model coefficients are statistically significant. These are : "</a:t>
            </a:r>
            <a:r>
              <a:rPr lang="en-US" dirty="0" err="1"/>
              <a:t>sqft_living</a:t>
            </a:r>
            <a:r>
              <a:rPr lang="en-US" dirty="0"/>
              <a:t>, bedrooms, bathrooms, floors, </a:t>
            </a:r>
            <a:r>
              <a:rPr lang="en-US" dirty="0" err="1"/>
              <a:t>yr_built</a:t>
            </a:r>
            <a:r>
              <a:rPr lang="en-US" dirty="0"/>
              <a:t>, grade_11 Excellent, grade_12 Luxury, grade_13 Mansion, grade_3 Poor, grade_4 Low, grade_5 Fair, grade_6 Low Average, grade_7 Average, grade_8 Good, grade_9 Better, </a:t>
            </a:r>
            <a:r>
              <a:rPr lang="en-US" dirty="0" err="1"/>
              <a:t>condition_Fair</a:t>
            </a:r>
            <a:r>
              <a:rPr lang="en-US" dirty="0"/>
              <a:t>, </a:t>
            </a:r>
            <a:r>
              <a:rPr lang="en-US" dirty="0" err="1"/>
              <a:t>condition_Good</a:t>
            </a:r>
            <a:r>
              <a:rPr lang="en-US" dirty="0"/>
              <a:t>, </a:t>
            </a:r>
            <a:r>
              <a:rPr lang="en-US" dirty="0" err="1"/>
              <a:t>condition_Poor</a:t>
            </a:r>
            <a:r>
              <a:rPr lang="en-US" dirty="0"/>
              <a:t>, </a:t>
            </a:r>
            <a:r>
              <a:rPr lang="en-US" dirty="0" err="1"/>
              <a:t>condition_Very</a:t>
            </a:r>
            <a:r>
              <a:rPr lang="en-US" dirty="0"/>
              <a:t> Good, </a:t>
            </a:r>
            <a:r>
              <a:rPr lang="en-US" dirty="0" err="1"/>
              <a:t>view_EXCELLENT</a:t>
            </a:r>
            <a:r>
              <a:rPr lang="en-US" dirty="0"/>
              <a:t>, </a:t>
            </a:r>
            <a:r>
              <a:rPr lang="en-US" dirty="0" err="1"/>
              <a:t>view_FAIR</a:t>
            </a:r>
            <a:r>
              <a:rPr lang="en-US" dirty="0"/>
              <a:t>, </a:t>
            </a:r>
            <a:r>
              <a:rPr lang="en-US" dirty="0" err="1"/>
              <a:t>view_GOOD</a:t>
            </a:r>
            <a:r>
              <a:rPr lang="en-US" dirty="0"/>
              <a:t>, </a:t>
            </a:r>
            <a:r>
              <a:rPr lang="en-US" dirty="0" err="1"/>
              <a:t>view_NONE</a:t>
            </a:r>
            <a:r>
              <a:rPr lang="en-US" dirty="0"/>
              <a:t>, </a:t>
            </a:r>
            <a:r>
              <a:rPr lang="en-US" dirty="0" err="1"/>
              <a:t>waterfront_YES</a:t>
            </a:r>
            <a:r>
              <a:rPr lang="en-US" dirty="0"/>
              <a:t>" have p-values below 0.05 and are therefore statistically significant</a:t>
            </a:r>
          </a:p>
          <a:p>
            <a:r>
              <a:rPr lang="en-US" dirty="0" err="1"/>
              <a:t>sqft_lot</a:t>
            </a:r>
            <a:r>
              <a:rPr lang="en-US" dirty="0"/>
              <a:t> and </a:t>
            </a:r>
            <a:r>
              <a:rPr lang="en-US" dirty="0" err="1"/>
              <a:t>Renovated_yes</a:t>
            </a:r>
            <a:r>
              <a:rPr lang="en-US" dirty="0"/>
              <a:t> have p-values above 0.05 and are therefore not statistically significant at an alpha of 0.05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4" y="1502229"/>
            <a:ext cx="11051635" cy="46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322" y="399570"/>
            <a:ext cx="9603275" cy="1049235"/>
          </a:xfrm>
        </p:spPr>
        <p:txBody>
          <a:bodyPr/>
          <a:lstStyle/>
          <a:p>
            <a:r>
              <a:rPr lang="en-US" dirty="0"/>
              <a:t>Interpretation of the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7" y="1881051"/>
            <a:ext cx="10450286" cy="41801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following features will improve the pricing of the houses:</a:t>
            </a:r>
          </a:p>
          <a:p>
            <a:r>
              <a:rPr lang="en-US" dirty="0"/>
              <a:t>A unit increase in square foot living will increase the price of a house by 0.02%</a:t>
            </a:r>
          </a:p>
          <a:p>
            <a:r>
              <a:rPr lang="en-US" dirty="0"/>
              <a:t>A unit increase in the number of bathrooms will increase the price of a house by 7.91%</a:t>
            </a:r>
          </a:p>
          <a:p>
            <a:r>
              <a:rPr lang="en-US" dirty="0"/>
              <a:t>A unit increase in the number of floors will increase the price of a house by 7.74%</a:t>
            </a:r>
          </a:p>
          <a:p>
            <a:r>
              <a:rPr lang="en-US" dirty="0"/>
              <a:t>The higher the grading of a house, the higher it's price. For instance, a house graded as excellent will attract a price increase of 11.94%, while a house graded as luxury will attract a price increase of 21.27%, and mansion a price increase of 22.91%</a:t>
            </a:r>
          </a:p>
          <a:p>
            <a:r>
              <a:rPr lang="en-US" dirty="0"/>
              <a:t>The better the condition of a house, the higher it's price. A house in "good" condition will attract a price increase of 1.9% while a house in "very good" condition will attract a price increase of 8.63%</a:t>
            </a:r>
          </a:p>
          <a:p>
            <a:r>
              <a:rPr lang="en-US" dirty="0"/>
              <a:t>Houses without views attract lower prices compared to houses with views. The model demonstrates that a house with a good view attracts a price increase of 3.52%, fair view 8.33%, and excellent view 16.55% increase in price</a:t>
            </a:r>
          </a:p>
          <a:p>
            <a:r>
              <a:rPr lang="en-US" dirty="0"/>
              <a:t>Houses with a waterfront attract a price increase of 31.51%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1" y="1448805"/>
            <a:ext cx="11080602" cy="46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322" y="399570"/>
            <a:ext cx="9603275" cy="1049235"/>
          </a:xfrm>
        </p:spPr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61" y="1867987"/>
            <a:ext cx="10620103" cy="4219303"/>
          </a:xfrm>
        </p:spPr>
        <p:txBody>
          <a:bodyPr>
            <a:normAutofit/>
          </a:bodyPr>
          <a:lstStyle/>
          <a:p>
            <a:r>
              <a:rPr lang="en-US" dirty="0"/>
              <a:t>In conclusion, the model has provided insights into the various features that affect the price of a house in King's County. G-One Limited therefore has the following recommendations for the family to guide their choice of a house in the King's County neighborhood:</a:t>
            </a:r>
          </a:p>
          <a:p>
            <a:r>
              <a:rPr lang="en-US" dirty="0"/>
              <a:t>They should consider the number of bathrooms</a:t>
            </a:r>
          </a:p>
          <a:p>
            <a:r>
              <a:rPr lang="en-US" dirty="0"/>
              <a:t>They should consider the number of floors</a:t>
            </a:r>
          </a:p>
          <a:p>
            <a:r>
              <a:rPr lang="en-US" dirty="0"/>
              <a:t>They should focus on houses graded as excellent, luxury, or mansion</a:t>
            </a:r>
          </a:p>
          <a:p>
            <a:r>
              <a:rPr lang="en-US" dirty="0"/>
              <a:t>They should focus on houses whose condition are either good or very good</a:t>
            </a:r>
          </a:p>
          <a:p>
            <a:r>
              <a:rPr lang="en-US" dirty="0"/>
              <a:t>Houses with a good view will attract a higher price compared to ones without</a:t>
            </a:r>
          </a:p>
          <a:p>
            <a:r>
              <a:rPr lang="en-US" dirty="0"/>
              <a:t>Houses with a waterfront have the highest price value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32" y="1448805"/>
            <a:ext cx="10922160" cy="46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378" y="2561327"/>
            <a:ext cx="10148239" cy="30305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8800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G-One Limited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Nazrah</a:t>
            </a:r>
            <a:r>
              <a:rPr lang="en-US" dirty="0"/>
              <a:t> </a:t>
            </a:r>
            <a:r>
              <a:rPr lang="en-US" dirty="0" err="1"/>
              <a:t>Nyangwara</a:t>
            </a:r>
            <a:endParaRPr lang="en-US" dirty="0"/>
          </a:p>
          <a:p>
            <a:r>
              <a:rPr lang="en-US" dirty="0" err="1"/>
              <a:t>Loise</a:t>
            </a:r>
            <a:r>
              <a:rPr lang="en-US" dirty="0"/>
              <a:t> Hellen</a:t>
            </a:r>
          </a:p>
          <a:p>
            <a:r>
              <a:rPr lang="en-US" dirty="0" err="1"/>
              <a:t>Bahati</a:t>
            </a:r>
            <a:r>
              <a:rPr lang="en-US" dirty="0"/>
              <a:t> </a:t>
            </a:r>
            <a:r>
              <a:rPr lang="en-US" dirty="0" err="1"/>
              <a:t>Ndwiga</a:t>
            </a:r>
            <a:endParaRPr lang="en-US" dirty="0"/>
          </a:p>
          <a:p>
            <a:r>
              <a:rPr lang="en-US" dirty="0"/>
              <a:t>Felix </a:t>
            </a:r>
            <a:r>
              <a:rPr lang="en-US" dirty="0" err="1"/>
              <a:t>Awino</a:t>
            </a:r>
            <a:endParaRPr lang="en-US" dirty="0"/>
          </a:p>
          <a:p>
            <a:r>
              <a:rPr lang="en-US" dirty="0"/>
              <a:t>Robin </a:t>
            </a:r>
            <a:r>
              <a:rPr lang="en-US" dirty="0" err="1"/>
              <a:t>Mutai</a:t>
            </a:r>
            <a:endParaRPr lang="en-US" dirty="0"/>
          </a:p>
          <a:p>
            <a:r>
              <a:rPr lang="en-US" dirty="0"/>
              <a:t>Stephen Ndirangu</a:t>
            </a:r>
          </a:p>
          <a:p>
            <a:r>
              <a:rPr lang="en-US" dirty="0"/>
              <a:t>Daniel Ndirangu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G-One Limited is a real estate agency that helps homeowners buy and/or sell homes. Our client, a family of three has approached us to help them settle on a home that will have the highest resell value.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intention is to help the family get insight into the features that will most contribute to the highest or best sales of the housing units.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this, we will </a:t>
            </a:r>
            <a:r>
              <a:rPr lang="en-US" dirty="0" smtClean="0"/>
              <a:t>analyze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King's County home sales dataset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dataset was obtained from Kings County housing dataset contained in a CSV file </a:t>
            </a:r>
            <a:r>
              <a:rPr lang="en-US" dirty="0" smtClean="0"/>
              <a:t>named kc_house_data.csv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file contains information on over 21,000 housing units. The data is organized into a table with several columns containing different information about the </a:t>
            </a:r>
            <a:r>
              <a:rPr lang="en-US" dirty="0" smtClean="0"/>
              <a:t>houses.</a:t>
            </a:r>
          </a:p>
          <a:p>
            <a:r>
              <a:rPr lang="en-US" dirty="0" smtClean="0"/>
              <a:t>We noted that the data was collected between the time period of 2014 and 2015</a:t>
            </a:r>
          </a:p>
          <a:p>
            <a:r>
              <a:rPr lang="en-US" dirty="0"/>
              <a:t>Some of the challenges encountered during data preparation included the presence of missing values, outliers and placeholders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went through data preparation and modeling to come up with our final conclusions for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Data cleaning</a:t>
            </a:r>
          </a:p>
          <a:p>
            <a:pPr lvl="1"/>
            <a:r>
              <a:rPr lang="en-US" dirty="0" smtClean="0"/>
              <a:t>We filled in missing values, and created some additional columns as necessary</a:t>
            </a:r>
          </a:p>
          <a:p>
            <a:pPr lvl="1"/>
            <a:r>
              <a:rPr lang="en-US" dirty="0" smtClean="0"/>
              <a:t>Dropping some columns that we deemed not too relevant to the modeling.</a:t>
            </a:r>
            <a:endParaRPr lang="en-US" dirty="0" smtClean="0"/>
          </a:p>
          <a:p>
            <a:r>
              <a:rPr lang="en-US" dirty="0" smtClean="0"/>
              <a:t>Data Modeling:</a:t>
            </a:r>
          </a:p>
          <a:p>
            <a:pPr lvl="1"/>
            <a:r>
              <a:rPr lang="en-US" dirty="0" smtClean="0"/>
              <a:t>We created a base model and subsequently added additional variables to come up with our final model</a:t>
            </a:r>
          </a:p>
          <a:p>
            <a:pPr lvl="1"/>
            <a:r>
              <a:rPr lang="en-US" dirty="0" smtClean="0"/>
              <a:t>Our conclusions and recommendations were based on the final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48" y="100149"/>
            <a:ext cx="8349101" cy="66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orrelation Heat map</a:t>
            </a:r>
            <a:r>
              <a:rPr lang="en-US" dirty="0" smtClean="0"/>
              <a:t>: Price vs Features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63" y="760549"/>
            <a:ext cx="10149840" cy="53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93" y="279901"/>
            <a:ext cx="9603275" cy="1049235"/>
          </a:xfrm>
        </p:spPr>
        <p:txBody>
          <a:bodyPr/>
          <a:lstStyle/>
          <a:p>
            <a:r>
              <a:rPr lang="en-US" dirty="0" smtClean="0"/>
              <a:t>Baseline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0" y="940525"/>
            <a:ext cx="9914709" cy="52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2" y="125251"/>
            <a:ext cx="9603275" cy="1049235"/>
          </a:xfrm>
        </p:spPr>
        <p:txBody>
          <a:bodyPr/>
          <a:lstStyle/>
          <a:p>
            <a:r>
              <a:rPr lang="en-US" dirty="0" smtClean="0"/>
              <a:t>Final Model R-Squared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7" y="1018903"/>
            <a:ext cx="1028721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2" y="125251"/>
            <a:ext cx="9603275" cy="1049235"/>
          </a:xfrm>
        </p:spPr>
        <p:txBody>
          <a:bodyPr/>
          <a:lstStyle/>
          <a:p>
            <a:r>
              <a:rPr lang="en-US" dirty="0" smtClean="0"/>
              <a:t>Final Model coefficients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49" y="898095"/>
            <a:ext cx="10306593" cy="5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161</TotalTime>
  <Words>775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Project Phase 2 </vt:lpstr>
      <vt:lpstr>G-One Limited members</vt:lpstr>
      <vt:lpstr>Business understanding</vt:lpstr>
      <vt:lpstr>Data Understanding</vt:lpstr>
      <vt:lpstr>Methods used</vt:lpstr>
      <vt:lpstr>Correlation Heat map: Price vs Features</vt:lpstr>
      <vt:lpstr>Baseline Model</vt:lpstr>
      <vt:lpstr>Final Model R-Squared</vt:lpstr>
      <vt:lpstr>Final Model coefficients</vt:lpstr>
      <vt:lpstr>Findings</vt:lpstr>
      <vt:lpstr>Interpretation of the coefficients</vt:lpstr>
      <vt:lpstr>Conclusions and recommendations</vt:lpstr>
      <vt:lpstr>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 1</dc:title>
  <dc:creator>Steve</dc:creator>
  <cp:lastModifiedBy>Steve</cp:lastModifiedBy>
  <cp:revision>15</cp:revision>
  <dcterms:created xsi:type="dcterms:W3CDTF">2023-04-16T16:40:48Z</dcterms:created>
  <dcterms:modified xsi:type="dcterms:W3CDTF">2023-06-01T19:18:08Z</dcterms:modified>
</cp:coreProperties>
</file>