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4" r:id="rId4"/>
    <p:sldId id="291" r:id="rId5"/>
    <p:sldId id="260" r:id="rId6"/>
    <p:sldId id="261" r:id="rId7"/>
    <p:sldId id="280" r:id="rId8"/>
    <p:sldId id="258" r:id="rId9"/>
    <p:sldId id="279" r:id="rId10"/>
    <p:sldId id="259" r:id="rId11"/>
    <p:sldId id="262" r:id="rId12"/>
    <p:sldId id="257" r:id="rId13"/>
    <p:sldId id="290" r:id="rId14"/>
    <p:sldId id="263" r:id="rId15"/>
    <p:sldId id="266" r:id="rId16"/>
    <p:sldId id="267" r:id="rId17"/>
    <p:sldId id="264" r:id="rId18"/>
    <p:sldId id="270" r:id="rId19"/>
    <p:sldId id="273" r:id="rId20"/>
    <p:sldId id="277" r:id="rId21"/>
    <p:sldId id="276" r:id="rId22"/>
    <p:sldId id="281" r:id="rId23"/>
    <p:sldId id="282" r:id="rId24"/>
    <p:sldId id="283" r:id="rId25"/>
    <p:sldId id="271" r:id="rId26"/>
    <p:sldId id="272" r:id="rId27"/>
    <p:sldId id="268" r:id="rId28"/>
    <p:sldId id="284" r:id="rId29"/>
    <p:sldId id="310" r:id="rId30"/>
    <p:sldId id="292" r:id="rId31"/>
    <p:sldId id="294" r:id="rId32"/>
    <p:sldId id="295" r:id="rId33"/>
    <p:sldId id="298" r:id="rId34"/>
    <p:sldId id="299" r:id="rId35"/>
    <p:sldId id="300" r:id="rId36"/>
    <p:sldId id="301" r:id="rId37"/>
    <p:sldId id="302" r:id="rId38"/>
    <p:sldId id="303" r:id="rId39"/>
    <p:sldId id="304" r:id="rId40"/>
    <p:sldId id="305" r:id="rId41"/>
    <p:sldId id="309" r:id="rId42"/>
    <p:sldId id="293" r:id="rId43"/>
    <p:sldId id="306" r:id="rId44"/>
    <p:sldId id="307" r:id="rId45"/>
    <p:sldId id="311" r:id="rId46"/>
    <p:sldId id="312" r:id="rId47"/>
    <p:sldId id="313" r:id="rId48"/>
    <p:sldId id="315" r:id="rId49"/>
    <p:sldId id="314" r:id="rId50"/>
    <p:sldId id="308" r:id="rId51"/>
    <p:sldId id="285" r:id="rId52"/>
    <p:sldId id="316" r:id="rId53"/>
    <p:sldId id="319" r:id="rId54"/>
    <p:sldId id="317" r:id="rId55"/>
    <p:sldId id="320" r:id="rId56"/>
    <p:sldId id="321" r:id="rId57"/>
    <p:sldId id="318" r:id="rId58"/>
    <p:sldId id="326" r:id="rId59"/>
    <p:sldId id="327" r:id="rId60"/>
    <p:sldId id="329" r:id="rId61"/>
    <p:sldId id="330" r:id="rId62"/>
    <p:sldId id="331" r:id="rId63"/>
    <p:sldId id="322" r:id="rId64"/>
    <p:sldId id="323" r:id="rId65"/>
    <p:sldId id="324" r:id="rId66"/>
    <p:sldId id="325" r:id="rId67"/>
    <p:sldId id="332" r:id="rId68"/>
    <p:sldId id="333" r:id="rId69"/>
    <p:sldId id="334" r:id="rId70"/>
    <p:sldId id="337" r:id="rId71"/>
    <p:sldId id="287" r:id="rId72"/>
    <p:sldId id="338" r:id="rId73"/>
    <p:sldId id="341" r:id="rId74"/>
    <p:sldId id="339" r:id="rId75"/>
    <p:sldId id="340" r:id="rId76"/>
    <p:sldId id="342" r:id="rId77"/>
    <p:sldId id="335" r:id="rId78"/>
    <p:sldId id="336" r:id="rId79"/>
    <p:sldId id="288" r:id="rId80"/>
    <p:sldId id="343" r:id="rId81"/>
    <p:sldId id="344" r:id="rId82"/>
    <p:sldId id="345" r:id="rId83"/>
    <p:sldId id="289" r:id="rId84"/>
    <p:sldId id="286" r:id="rId85"/>
    <p:sldId id="265" r:id="rId8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286FB9FD-E271-4EE4-AAA6-37B0F8FC5167}">
          <p14:sldIdLst>
            <p14:sldId id="256"/>
            <p14:sldId id="269"/>
            <p14:sldId id="274"/>
          </p14:sldIdLst>
        </p14:section>
        <p14:section name="Abschnitt ohne Titel" id="{50D9BBD3-D205-49B8-BA26-7423F12229A7}">
          <p14:sldIdLst>
            <p14:sldId id="291"/>
            <p14:sldId id="260"/>
            <p14:sldId id="261"/>
            <p14:sldId id="280"/>
            <p14:sldId id="258"/>
            <p14:sldId id="279"/>
            <p14:sldId id="259"/>
            <p14:sldId id="262"/>
            <p14:sldId id="257"/>
            <p14:sldId id="290"/>
            <p14:sldId id="263"/>
            <p14:sldId id="266"/>
            <p14:sldId id="267"/>
            <p14:sldId id="264"/>
            <p14:sldId id="270"/>
            <p14:sldId id="273"/>
            <p14:sldId id="277"/>
            <p14:sldId id="276"/>
            <p14:sldId id="281"/>
            <p14:sldId id="282"/>
            <p14:sldId id="283"/>
            <p14:sldId id="271"/>
            <p14:sldId id="272"/>
            <p14:sldId id="268"/>
          </p14:sldIdLst>
        </p14:section>
        <p14:section name="Abschnitt ohne Titel" id="{7746E771-46B0-4EE8-ABD9-74FF20705A16}">
          <p14:sldIdLst>
            <p14:sldId id="284"/>
            <p14:sldId id="310"/>
            <p14:sldId id="292"/>
            <p14:sldId id="294"/>
            <p14:sldId id="295"/>
            <p14:sldId id="298"/>
            <p14:sldId id="299"/>
            <p14:sldId id="300"/>
            <p14:sldId id="301"/>
            <p14:sldId id="302"/>
            <p14:sldId id="303"/>
            <p14:sldId id="304"/>
            <p14:sldId id="305"/>
            <p14:sldId id="309"/>
            <p14:sldId id="293"/>
            <p14:sldId id="306"/>
            <p14:sldId id="307"/>
            <p14:sldId id="311"/>
            <p14:sldId id="312"/>
            <p14:sldId id="313"/>
            <p14:sldId id="315"/>
            <p14:sldId id="314"/>
            <p14:sldId id="308"/>
            <p14:sldId id="285"/>
            <p14:sldId id="316"/>
            <p14:sldId id="319"/>
            <p14:sldId id="317"/>
            <p14:sldId id="320"/>
            <p14:sldId id="321"/>
            <p14:sldId id="318"/>
            <p14:sldId id="326"/>
            <p14:sldId id="327"/>
            <p14:sldId id="329"/>
            <p14:sldId id="330"/>
            <p14:sldId id="331"/>
            <p14:sldId id="322"/>
            <p14:sldId id="323"/>
            <p14:sldId id="324"/>
            <p14:sldId id="325"/>
            <p14:sldId id="332"/>
            <p14:sldId id="333"/>
            <p14:sldId id="334"/>
            <p14:sldId id="337"/>
            <p14:sldId id="287"/>
            <p14:sldId id="338"/>
            <p14:sldId id="341"/>
            <p14:sldId id="339"/>
            <p14:sldId id="340"/>
            <p14:sldId id="342"/>
            <p14:sldId id="335"/>
            <p14:sldId id="336"/>
          </p14:sldIdLst>
        </p14:section>
        <p14:section name="Abschnitt ohne Titel" id="{12A667C0-7F01-4085-932D-D03BC8DFA2BB}">
          <p14:sldIdLst>
            <p14:sldId id="288"/>
            <p14:sldId id="343"/>
            <p14:sldId id="344"/>
            <p14:sldId id="345"/>
            <p14:sldId id="289"/>
            <p14:sldId id="28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10" d="100"/>
          <a:sy n="110" d="100"/>
        </p:scale>
        <p:origin x="4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doughnutChart>
        <c:varyColors val="1"/>
        <c:ser>
          <c:idx val="0"/>
          <c:order val="0"/>
          <c:tx>
            <c:strRef>
              <c:f>Tabelle1!$B$1</c:f>
              <c:strCache>
                <c:ptCount val="1"/>
                <c:pt idx="0">
                  <c:v>Mobile Web vs. Native Apps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955-4013-9B79-A1A044C95A4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955-4013-9B79-A1A044C95A44}"/>
              </c:ext>
            </c:extLst>
          </c:dPt>
          <c:cat>
            <c:strRef>
              <c:f>Tabelle1!$A$2:$A$3</c:f>
              <c:strCache>
                <c:ptCount val="2"/>
                <c:pt idx="0">
                  <c:v>Native Apps</c:v>
                </c:pt>
                <c:pt idx="1">
                  <c:v>Mobile Web</c:v>
                </c:pt>
              </c:strCache>
            </c:strRef>
          </c:cat>
          <c:val>
            <c:numRef>
              <c:f>Tabelle1!$B$2:$B$3</c:f>
              <c:numCache>
                <c:formatCode>General</c:formatCode>
                <c:ptCount val="2"/>
                <c:pt idx="0">
                  <c:v>87</c:v>
                </c:pt>
                <c:pt idx="1">
                  <c:v>13</c:v>
                </c:pt>
              </c:numCache>
            </c:numRef>
          </c:val>
          <c:extLst>
            <c:ext xmlns:c16="http://schemas.microsoft.com/office/drawing/2014/chart" uri="{C3380CC4-5D6E-409C-BE32-E72D297353CC}">
              <c16:uniqueId val="{00000004-F955-4013-9B79-A1A044C95A44}"/>
            </c:ext>
          </c:extLst>
        </c:ser>
        <c:dLbls>
          <c:showLegendKey val="0"/>
          <c:showVal val="0"/>
          <c:showCatName val="0"/>
          <c:showSerName val="0"/>
          <c:showPercent val="0"/>
          <c:showBubbleSize val="0"/>
          <c:showLeaderLines val="1"/>
        </c:dLbls>
        <c:firstSliceAng val="60"/>
        <c:holeSize val="6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53A65-B854-41B3-B709-EAA9AB603D8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de-AT"/>
        </a:p>
      </dgm:t>
    </dgm:pt>
    <dgm:pt modelId="{E0D95C9E-F43A-4D08-83F4-D847C05A4855}">
      <dgm:prSet/>
      <dgm:spPr/>
      <dgm:t>
        <a:bodyPr/>
        <a:lstStyle/>
        <a:p>
          <a:pPr rtl="0"/>
          <a:r>
            <a:rPr lang="de-AT" dirty="0"/>
            <a:t>index.html</a:t>
          </a:r>
        </a:p>
      </dgm:t>
    </dgm:pt>
    <dgm:pt modelId="{A9EDF386-1666-446A-A8AD-22C8FA69F8D2}" type="parTrans" cxnId="{33F54C57-5A92-4E90-BB50-913923443992}">
      <dgm:prSet/>
      <dgm:spPr/>
      <dgm:t>
        <a:bodyPr/>
        <a:lstStyle/>
        <a:p>
          <a:endParaRPr lang="de-AT"/>
        </a:p>
      </dgm:t>
    </dgm:pt>
    <dgm:pt modelId="{A9E7BC5C-7808-48D3-8C95-CF1BC6EFA22A}" type="sibTrans" cxnId="{33F54C57-5A92-4E90-BB50-913923443992}">
      <dgm:prSet/>
      <dgm:spPr/>
      <dgm:t>
        <a:bodyPr/>
        <a:lstStyle/>
        <a:p>
          <a:endParaRPr lang="de-AT"/>
        </a:p>
      </dgm:t>
    </dgm:pt>
    <dgm:pt modelId="{DFF98910-C5C1-4783-8AAE-1EC1E9DDF3DD}">
      <dgm:prSet/>
      <dgm:spPr/>
      <dgm:t>
        <a:bodyPr/>
        <a:lstStyle/>
        <a:p>
          <a:pPr rtl="0"/>
          <a:r>
            <a:rPr lang="de-AT" dirty="0"/>
            <a:t>app.js</a:t>
          </a:r>
        </a:p>
      </dgm:t>
    </dgm:pt>
    <dgm:pt modelId="{17F477BD-0484-4BFA-B88B-1B7364046258}" type="parTrans" cxnId="{80C1AE57-A15B-46EC-897D-88C94869B031}">
      <dgm:prSet/>
      <dgm:spPr/>
      <dgm:t>
        <a:bodyPr/>
        <a:lstStyle/>
        <a:p>
          <a:endParaRPr lang="de-AT"/>
        </a:p>
      </dgm:t>
    </dgm:pt>
    <dgm:pt modelId="{1BCF588C-0A1E-42FB-8816-224091594A45}" type="sibTrans" cxnId="{80C1AE57-A15B-46EC-897D-88C94869B031}">
      <dgm:prSet/>
      <dgm:spPr/>
      <dgm:t>
        <a:bodyPr/>
        <a:lstStyle/>
        <a:p>
          <a:endParaRPr lang="de-AT"/>
        </a:p>
      </dgm:t>
    </dgm:pt>
    <dgm:pt modelId="{CF61B1A9-7D70-448F-96AB-81E6CF7BF48B}">
      <dgm:prSet/>
      <dgm:spPr/>
      <dgm:t>
        <a:bodyPr/>
        <a:lstStyle/>
        <a:p>
          <a:pPr rtl="0"/>
          <a:r>
            <a:rPr lang="de-AT" dirty="0" err="1"/>
            <a:t>service</a:t>
          </a:r>
          <a:r>
            <a:rPr lang="de-AT" dirty="0"/>
            <a:t> </a:t>
          </a:r>
          <a:r>
            <a:rPr lang="de-AT" dirty="0" err="1"/>
            <a:t>worker</a:t>
          </a:r>
          <a:endParaRPr lang="de-AT" dirty="0"/>
        </a:p>
      </dgm:t>
    </dgm:pt>
    <dgm:pt modelId="{440FDDF5-DBDF-4055-A19B-6C6338267868}" type="parTrans" cxnId="{790E360E-1671-4C24-8AF1-A36FE3D9737F}">
      <dgm:prSet/>
      <dgm:spPr/>
      <dgm:t>
        <a:bodyPr/>
        <a:lstStyle/>
        <a:p>
          <a:endParaRPr lang="de-AT"/>
        </a:p>
      </dgm:t>
    </dgm:pt>
    <dgm:pt modelId="{E04C51E7-A530-452E-AE15-C5B36DF590F9}" type="sibTrans" cxnId="{790E360E-1671-4C24-8AF1-A36FE3D9737F}">
      <dgm:prSet/>
      <dgm:spPr/>
      <dgm:t>
        <a:bodyPr/>
        <a:lstStyle/>
        <a:p>
          <a:endParaRPr lang="de-AT"/>
        </a:p>
      </dgm:t>
    </dgm:pt>
    <dgm:pt modelId="{7673DE3B-A9C1-417D-9FD4-46522B94B69B}" type="pres">
      <dgm:prSet presAssocID="{4FB53A65-B854-41B3-B709-EAA9AB603D87}" presName="rootnode" presStyleCnt="0">
        <dgm:presLayoutVars>
          <dgm:chMax/>
          <dgm:chPref/>
          <dgm:dir/>
          <dgm:animLvl val="lvl"/>
        </dgm:presLayoutVars>
      </dgm:prSet>
      <dgm:spPr/>
    </dgm:pt>
    <dgm:pt modelId="{18403EAF-0848-461B-BD71-392FF353DC3E}" type="pres">
      <dgm:prSet presAssocID="{E0D95C9E-F43A-4D08-83F4-D847C05A4855}" presName="composite" presStyleCnt="0"/>
      <dgm:spPr/>
    </dgm:pt>
    <dgm:pt modelId="{2DBAD7F1-2AF4-41F2-9566-0591A6AAB51A}" type="pres">
      <dgm:prSet presAssocID="{E0D95C9E-F43A-4D08-83F4-D847C05A4855}" presName="bentUpArrow1" presStyleLbl="alignImgPlace1" presStyleIdx="0" presStyleCnt="2"/>
      <dgm:spPr/>
    </dgm:pt>
    <dgm:pt modelId="{636CEEFB-541C-4697-BC6E-0711637CD418}" type="pres">
      <dgm:prSet presAssocID="{E0D95C9E-F43A-4D08-83F4-D847C05A4855}" presName="ParentText" presStyleLbl="node1" presStyleIdx="0" presStyleCnt="3">
        <dgm:presLayoutVars>
          <dgm:chMax val="1"/>
          <dgm:chPref val="1"/>
          <dgm:bulletEnabled val="1"/>
        </dgm:presLayoutVars>
      </dgm:prSet>
      <dgm:spPr/>
    </dgm:pt>
    <dgm:pt modelId="{6A6ACCDD-686C-43A5-89E6-3975E7714D21}" type="pres">
      <dgm:prSet presAssocID="{E0D95C9E-F43A-4D08-83F4-D847C05A4855}" presName="ChildText" presStyleLbl="revTx" presStyleIdx="0" presStyleCnt="2">
        <dgm:presLayoutVars>
          <dgm:chMax val="0"/>
          <dgm:chPref val="0"/>
          <dgm:bulletEnabled val="1"/>
        </dgm:presLayoutVars>
      </dgm:prSet>
      <dgm:spPr/>
    </dgm:pt>
    <dgm:pt modelId="{273B8150-5C9F-4D5E-8F81-6CBA4F4323B9}" type="pres">
      <dgm:prSet presAssocID="{A9E7BC5C-7808-48D3-8C95-CF1BC6EFA22A}" presName="sibTrans" presStyleCnt="0"/>
      <dgm:spPr/>
    </dgm:pt>
    <dgm:pt modelId="{B7DC44E1-0F99-4064-8712-BB23765FC67B}" type="pres">
      <dgm:prSet presAssocID="{DFF98910-C5C1-4783-8AAE-1EC1E9DDF3DD}" presName="composite" presStyleCnt="0"/>
      <dgm:spPr/>
    </dgm:pt>
    <dgm:pt modelId="{8BFDEF99-000F-44FE-AC7C-C1F72624F2B4}" type="pres">
      <dgm:prSet presAssocID="{DFF98910-C5C1-4783-8AAE-1EC1E9DDF3DD}" presName="bentUpArrow1" presStyleLbl="alignImgPlace1" presStyleIdx="1" presStyleCnt="2"/>
      <dgm:spPr/>
    </dgm:pt>
    <dgm:pt modelId="{736E38AD-6292-438C-9543-C29ABA922F7F}" type="pres">
      <dgm:prSet presAssocID="{DFF98910-C5C1-4783-8AAE-1EC1E9DDF3DD}" presName="ParentText" presStyleLbl="node1" presStyleIdx="1" presStyleCnt="3">
        <dgm:presLayoutVars>
          <dgm:chMax val="1"/>
          <dgm:chPref val="1"/>
          <dgm:bulletEnabled val="1"/>
        </dgm:presLayoutVars>
      </dgm:prSet>
      <dgm:spPr/>
    </dgm:pt>
    <dgm:pt modelId="{2B6C91EA-B683-432A-88A0-469660F0E154}" type="pres">
      <dgm:prSet presAssocID="{DFF98910-C5C1-4783-8AAE-1EC1E9DDF3DD}" presName="ChildText" presStyleLbl="revTx" presStyleIdx="1" presStyleCnt="2">
        <dgm:presLayoutVars>
          <dgm:chMax val="0"/>
          <dgm:chPref val="0"/>
          <dgm:bulletEnabled val="1"/>
        </dgm:presLayoutVars>
      </dgm:prSet>
      <dgm:spPr/>
    </dgm:pt>
    <dgm:pt modelId="{95F1E854-CA57-408B-955E-B664AE93E33E}" type="pres">
      <dgm:prSet presAssocID="{1BCF588C-0A1E-42FB-8816-224091594A45}" presName="sibTrans" presStyleCnt="0"/>
      <dgm:spPr/>
    </dgm:pt>
    <dgm:pt modelId="{7126E0A9-9599-4E66-801A-3F41A2F7514D}" type="pres">
      <dgm:prSet presAssocID="{CF61B1A9-7D70-448F-96AB-81E6CF7BF48B}" presName="composite" presStyleCnt="0"/>
      <dgm:spPr/>
    </dgm:pt>
    <dgm:pt modelId="{B75AA954-4C5B-4B32-896F-659690E05F01}" type="pres">
      <dgm:prSet presAssocID="{CF61B1A9-7D70-448F-96AB-81E6CF7BF48B}" presName="ParentText" presStyleLbl="node1" presStyleIdx="2" presStyleCnt="3">
        <dgm:presLayoutVars>
          <dgm:chMax val="1"/>
          <dgm:chPref val="1"/>
          <dgm:bulletEnabled val="1"/>
        </dgm:presLayoutVars>
      </dgm:prSet>
      <dgm:spPr/>
    </dgm:pt>
  </dgm:ptLst>
  <dgm:cxnLst>
    <dgm:cxn modelId="{266E6900-A36D-467D-BADB-974A992509C9}" type="presOf" srcId="{E0D95C9E-F43A-4D08-83F4-D847C05A4855}" destId="{636CEEFB-541C-4697-BC6E-0711637CD418}" srcOrd="0" destOrd="0" presId="urn:microsoft.com/office/officeart/2005/8/layout/StepDownProcess"/>
    <dgm:cxn modelId="{69BBBA06-1610-4C24-A748-B7E5CA5A6B59}" type="presOf" srcId="{DFF98910-C5C1-4783-8AAE-1EC1E9DDF3DD}" destId="{736E38AD-6292-438C-9543-C29ABA922F7F}" srcOrd="0" destOrd="0" presId="urn:microsoft.com/office/officeart/2005/8/layout/StepDownProcess"/>
    <dgm:cxn modelId="{790E360E-1671-4C24-8AF1-A36FE3D9737F}" srcId="{4FB53A65-B854-41B3-B709-EAA9AB603D87}" destId="{CF61B1A9-7D70-448F-96AB-81E6CF7BF48B}" srcOrd="2" destOrd="0" parTransId="{440FDDF5-DBDF-4055-A19B-6C6338267868}" sibTransId="{E04C51E7-A530-452E-AE15-C5B36DF590F9}"/>
    <dgm:cxn modelId="{9584C924-652C-413D-A1E2-A7AE2A927E97}" type="presOf" srcId="{CF61B1A9-7D70-448F-96AB-81E6CF7BF48B}" destId="{B75AA954-4C5B-4B32-896F-659690E05F01}" srcOrd="0" destOrd="0" presId="urn:microsoft.com/office/officeart/2005/8/layout/StepDownProcess"/>
    <dgm:cxn modelId="{33F54C57-5A92-4E90-BB50-913923443992}" srcId="{4FB53A65-B854-41B3-B709-EAA9AB603D87}" destId="{E0D95C9E-F43A-4D08-83F4-D847C05A4855}" srcOrd="0" destOrd="0" parTransId="{A9EDF386-1666-446A-A8AD-22C8FA69F8D2}" sibTransId="{A9E7BC5C-7808-48D3-8C95-CF1BC6EFA22A}"/>
    <dgm:cxn modelId="{80C1AE57-A15B-46EC-897D-88C94869B031}" srcId="{4FB53A65-B854-41B3-B709-EAA9AB603D87}" destId="{DFF98910-C5C1-4783-8AAE-1EC1E9DDF3DD}" srcOrd="1" destOrd="0" parTransId="{17F477BD-0484-4BFA-B88B-1B7364046258}" sibTransId="{1BCF588C-0A1E-42FB-8816-224091594A45}"/>
    <dgm:cxn modelId="{E5D5FDCD-5AE2-48BA-8ECB-9BB2F12249F4}" type="presOf" srcId="{4FB53A65-B854-41B3-B709-EAA9AB603D87}" destId="{7673DE3B-A9C1-417D-9FD4-46522B94B69B}" srcOrd="0" destOrd="0" presId="urn:microsoft.com/office/officeart/2005/8/layout/StepDownProcess"/>
    <dgm:cxn modelId="{9F486A14-5652-437B-A5A2-B08664D102D8}" type="presParOf" srcId="{7673DE3B-A9C1-417D-9FD4-46522B94B69B}" destId="{18403EAF-0848-461B-BD71-392FF353DC3E}" srcOrd="0" destOrd="0" presId="urn:microsoft.com/office/officeart/2005/8/layout/StepDownProcess"/>
    <dgm:cxn modelId="{0780A4C9-7761-4C72-9D26-3C359B591849}" type="presParOf" srcId="{18403EAF-0848-461B-BD71-392FF353DC3E}" destId="{2DBAD7F1-2AF4-41F2-9566-0591A6AAB51A}" srcOrd="0" destOrd="0" presId="urn:microsoft.com/office/officeart/2005/8/layout/StepDownProcess"/>
    <dgm:cxn modelId="{FD4987CE-4174-4D62-B91F-AF0763DB66A5}" type="presParOf" srcId="{18403EAF-0848-461B-BD71-392FF353DC3E}" destId="{636CEEFB-541C-4697-BC6E-0711637CD418}" srcOrd="1" destOrd="0" presId="urn:microsoft.com/office/officeart/2005/8/layout/StepDownProcess"/>
    <dgm:cxn modelId="{157D2240-E5C3-4940-B477-E92B2E042F6D}" type="presParOf" srcId="{18403EAF-0848-461B-BD71-392FF353DC3E}" destId="{6A6ACCDD-686C-43A5-89E6-3975E7714D21}" srcOrd="2" destOrd="0" presId="urn:microsoft.com/office/officeart/2005/8/layout/StepDownProcess"/>
    <dgm:cxn modelId="{0AE38435-7403-4ABE-959B-BF34FEAB3F58}" type="presParOf" srcId="{7673DE3B-A9C1-417D-9FD4-46522B94B69B}" destId="{273B8150-5C9F-4D5E-8F81-6CBA4F4323B9}" srcOrd="1" destOrd="0" presId="urn:microsoft.com/office/officeart/2005/8/layout/StepDownProcess"/>
    <dgm:cxn modelId="{A4C15119-66E9-4173-8E32-231A1FC4E3FC}" type="presParOf" srcId="{7673DE3B-A9C1-417D-9FD4-46522B94B69B}" destId="{B7DC44E1-0F99-4064-8712-BB23765FC67B}" srcOrd="2" destOrd="0" presId="urn:microsoft.com/office/officeart/2005/8/layout/StepDownProcess"/>
    <dgm:cxn modelId="{1DAD6315-4B50-43EE-B468-D0EE96312499}" type="presParOf" srcId="{B7DC44E1-0F99-4064-8712-BB23765FC67B}" destId="{8BFDEF99-000F-44FE-AC7C-C1F72624F2B4}" srcOrd="0" destOrd="0" presId="urn:microsoft.com/office/officeart/2005/8/layout/StepDownProcess"/>
    <dgm:cxn modelId="{02FB5371-33E4-42AE-A4AD-BC29804F9CC7}" type="presParOf" srcId="{B7DC44E1-0F99-4064-8712-BB23765FC67B}" destId="{736E38AD-6292-438C-9543-C29ABA922F7F}" srcOrd="1" destOrd="0" presId="urn:microsoft.com/office/officeart/2005/8/layout/StepDownProcess"/>
    <dgm:cxn modelId="{E73EB2C3-4F91-42CF-AEFC-FF5E3C0DA71D}" type="presParOf" srcId="{B7DC44E1-0F99-4064-8712-BB23765FC67B}" destId="{2B6C91EA-B683-432A-88A0-469660F0E154}" srcOrd="2" destOrd="0" presId="urn:microsoft.com/office/officeart/2005/8/layout/StepDownProcess"/>
    <dgm:cxn modelId="{AA1B6DF4-5D0B-4785-9805-8E66F044625D}" type="presParOf" srcId="{7673DE3B-A9C1-417D-9FD4-46522B94B69B}" destId="{95F1E854-CA57-408B-955E-B664AE93E33E}" srcOrd="3" destOrd="0" presId="urn:microsoft.com/office/officeart/2005/8/layout/StepDownProcess"/>
    <dgm:cxn modelId="{2FB3AB55-5785-4528-B7FE-71127D3AE991}" type="presParOf" srcId="{7673DE3B-A9C1-417D-9FD4-46522B94B69B}" destId="{7126E0A9-9599-4E66-801A-3F41A2F7514D}" srcOrd="4" destOrd="0" presId="urn:microsoft.com/office/officeart/2005/8/layout/StepDownProcess"/>
    <dgm:cxn modelId="{9E9BC132-3B57-4DAA-B82A-394236DA4C3C}" type="presParOf" srcId="{7126E0A9-9599-4E66-801A-3F41A2F7514D}" destId="{B75AA954-4C5B-4B32-896F-659690E05F0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AD7F1-2AF4-41F2-9566-0591A6AAB51A}">
      <dsp:nvSpPr>
        <dsp:cNvPr id="0" name=""/>
        <dsp:cNvSpPr/>
      </dsp:nvSpPr>
      <dsp:spPr>
        <a:xfrm rot="5400000">
          <a:off x="3039970" y="1271326"/>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CEEFB-541C-4697-BC6E-0711637CD418}">
      <dsp:nvSpPr>
        <dsp:cNvPr id="0" name=""/>
        <dsp:cNvSpPr/>
      </dsp:nvSpPr>
      <dsp:spPr>
        <a:xfrm>
          <a:off x="2742077" y="24930"/>
          <a:ext cx="1892792" cy="132489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de-AT" sz="2800" kern="1200" dirty="0"/>
            <a:t>index.html</a:t>
          </a:r>
        </a:p>
      </dsp:txBody>
      <dsp:txXfrm>
        <a:off x="2806765" y="89618"/>
        <a:ext cx="1763416" cy="1195517"/>
      </dsp:txXfrm>
    </dsp:sp>
    <dsp:sp modelId="{6A6ACCDD-686C-43A5-89E6-3975E7714D21}">
      <dsp:nvSpPr>
        <dsp:cNvPr id="0" name=""/>
        <dsp:cNvSpPr/>
      </dsp:nvSpPr>
      <dsp:spPr>
        <a:xfrm>
          <a:off x="4634870" y="151288"/>
          <a:ext cx="1376636" cy="1070837"/>
        </a:xfrm>
        <a:prstGeom prst="rect">
          <a:avLst/>
        </a:prstGeom>
        <a:noFill/>
        <a:ln>
          <a:noFill/>
        </a:ln>
        <a:effectLst/>
      </dsp:spPr>
      <dsp:style>
        <a:lnRef idx="0">
          <a:scrgbClr r="0" g="0" b="0"/>
        </a:lnRef>
        <a:fillRef idx="0">
          <a:scrgbClr r="0" g="0" b="0"/>
        </a:fillRef>
        <a:effectRef idx="0">
          <a:scrgbClr r="0" g="0" b="0"/>
        </a:effectRef>
        <a:fontRef idx="minor"/>
      </dsp:style>
    </dsp:sp>
    <dsp:sp modelId="{8BFDEF99-000F-44FE-AC7C-C1F72624F2B4}">
      <dsp:nvSpPr>
        <dsp:cNvPr id="0" name=""/>
        <dsp:cNvSpPr/>
      </dsp:nvSpPr>
      <dsp:spPr>
        <a:xfrm rot="5400000">
          <a:off x="4609296" y="2759619"/>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6E38AD-6292-438C-9543-C29ABA922F7F}">
      <dsp:nvSpPr>
        <dsp:cNvPr id="0" name=""/>
        <dsp:cNvSpPr/>
      </dsp:nvSpPr>
      <dsp:spPr>
        <a:xfrm>
          <a:off x="4311403" y="1513222"/>
          <a:ext cx="1892792" cy="132489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de-AT" sz="2800" kern="1200" dirty="0"/>
            <a:t>app.js</a:t>
          </a:r>
        </a:p>
      </dsp:txBody>
      <dsp:txXfrm>
        <a:off x="4376091" y="1577910"/>
        <a:ext cx="1763416" cy="1195517"/>
      </dsp:txXfrm>
    </dsp:sp>
    <dsp:sp modelId="{2B6C91EA-B683-432A-88A0-469660F0E154}">
      <dsp:nvSpPr>
        <dsp:cNvPr id="0" name=""/>
        <dsp:cNvSpPr/>
      </dsp:nvSpPr>
      <dsp:spPr>
        <a:xfrm>
          <a:off x="6204196" y="1639581"/>
          <a:ext cx="1376636" cy="1070837"/>
        </a:xfrm>
        <a:prstGeom prst="rect">
          <a:avLst/>
        </a:prstGeom>
        <a:noFill/>
        <a:ln>
          <a:noFill/>
        </a:ln>
        <a:effectLst/>
      </dsp:spPr>
      <dsp:style>
        <a:lnRef idx="0">
          <a:scrgbClr r="0" g="0" b="0"/>
        </a:lnRef>
        <a:fillRef idx="0">
          <a:scrgbClr r="0" g="0" b="0"/>
        </a:fillRef>
        <a:effectRef idx="0">
          <a:scrgbClr r="0" g="0" b="0"/>
        </a:effectRef>
        <a:fontRef idx="minor"/>
      </dsp:style>
    </dsp:sp>
    <dsp:sp modelId="{B75AA954-4C5B-4B32-896F-659690E05F01}">
      <dsp:nvSpPr>
        <dsp:cNvPr id="0" name=""/>
        <dsp:cNvSpPr/>
      </dsp:nvSpPr>
      <dsp:spPr>
        <a:xfrm>
          <a:off x="5880729" y="3001514"/>
          <a:ext cx="1892792" cy="132489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de-AT" sz="2800" kern="1200" dirty="0" err="1"/>
            <a:t>service</a:t>
          </a:r>
          <a:r>
            <a:rPr lang="de-AT" sz="2800" kern="1200" dirty="0"/>
            <a:t> </a:t>
          </a:r>
          <a:r>
            <a:rPr lang="de-AT" sz="2800" kern="1200" dirty="0" err="1"/>
            <a:t>worker</a:t>
          </a:r>
          <a:endParaRPr lang="de-AT" sz="2800" kern="1200" dirty="0"/>
        </a:p>
      </dsp:txBody>
      <dsp:txXfrm>
        <a:off x="5945417" y="3066202"/>
        <a:ext cx="1763416" cy="119551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6.93889E-17</cdr:x>
      <cdr:y>0.40839</cdr:y>
    </cdr:from>
    <cdr:to>
      <cdr:x>1</cdr:x>
      <cdr:y>1</cdr:y>
    </cdr:to>
    <cdr:sp macro="" textlink="">
      <cdr:nvSpPr>
        <cdr:cNvPr id="2" name="Inhaltsplatzhalter 2"/>
        <cdr:cNvSpPr>
          <a:spLocks xmlns:a="http://schemas.openxmlformats.org/drawingml/2006/main" noGrp="1"/>
        </cdr:cNvSpPr>
      </cdr:nvSpPr>
      <cdr:spPr>
        <a:xfrm xmlns:a="http://schemas.openxmlformats.org/drawingml/2006/main">
          <a:off x="889000" y="3653457"/>
          <a:ext cx="10515600" cy="2574305"/>
        </a:xfrm>
        <a:prstGeom xmlns:a="http://schemas.openxmlformats.org/drawingml/2006/main" prst="rect">
          <a:avLst/>
        </a:prstGeom>
      </cdr:spPr>
      <cdr:txBody>
        <a:bodyPr xmlns:a="http://schemas.openxmlformats.org/drawingml/2006/main" vert="horz" lIns="91440" tIns="45720" rIns="91440" bIns="45720" rtlCol="0">
          <a:normAutofit/>
        </a:bodyPr>
        <a:lstStyle xmlns:a="http://schemas.openxmlformats.org/drawingml/2006/main">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xmlns:a="http://schemas.openxmlformats.org/drawingml/2006/main">
          <a:endParaRPr lang="de-AT" dirty="0"/>
        </a:p>
      </cdr:txBody>
    </cdr:sp>
  </cdr:relSizeAnchor>
  <cdr:relSizeAnchor xmlns:cdr="http://schemas.openxmlformats.org/drawingml/2006/chartDrawing">
    <cdr:from>
      <cdr:x>6.93889E-17</cdr:x>
      <cdr:y>0.40839</cdr:y>
    </cdr:from>
    <cdr:to>
      <cdr:x>1</cdr:x>
      <cdr:y>1</cdr:y>
    </cdr:to>
    <cdr:sp macro="" textlink="">
      <cdr:nvSpPr>
        <cdr:cNvPr id="3" name="Inhaltsplatzhalter 2"/>
        <cdr:cNvSpPr>
          <a:spLocks xmlns:a="http://schemas.openxmlformats.org/drawingml/2006/main" noGrp="1"/>
        </cdr:cNvSpPr>
      </cdr:nvSpPr>
      <cdr:spPr>
        <a:xfrm xmlns:a="http://schemas.openxmlformats.org/drawingml/2006/main">
          <a:off x="889000" y="3653457"/>
          <a:ext cx="10515600" cy="2574305"/>
        </a:xfrm>
        <a:prstGeom xmlns:a="http://schemas.openxmlformats.org/drawingml/2006/main" prst="rect">
          <a:avLst/>
        </a:prstGeom>
      </cdr:spPr>
      <cdr:txBody>
        <a:bodyPr xmlns:a="http://schemas.openxmlformats.org/drawingml/2006/main" vert="horz" lIns="91440" tIns="45720" rIns="91440" bIns="45720" rtlCol="0">
          <a:normAutofit/>
        </a:bodyPr>
        <a:lstStyle xmlns:a="http://schemas.openxmlformats.org/drawingml/2006/main">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xmlns:a="http://schemas.openxmlformats.org/drawingml/2006/main">
          <a:endParaRPr lang="de-AT"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AT"/>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p>
            <a:fld id="{79699155-1715-4116-AA3E-91126DDAD825}" type="datetimeFigureOut">
              <a:rPr lang="de-AT" smtClean="0"/>
              <a:t>04.05.2023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92152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79699155-1715-4116-AA3E-91126DDAD825}" type="datetimeFigureOut">
              <a:rPr lang="de-AT" smtClean="0"/>
              <a:t>04.05.2023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55046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79699155-1715-4116-AA3E-91126DDAD825}" type="datetimeFigureOut">
              <a:rPr lang="de-AT" smtClean="0"/>
              <a:t>04.05.2023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176633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79699155-1715-4116-AA3E-91126DDAD825}" type="datetimeFigureOut">
              <a:rPr lang="de-AT" smtClean="0"/>
              <a:t>04.05.2023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114330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AT"/>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79699155-1715-4116-AA3E-91126DDAD825}" type="datetimeFigureOut">
              <a:rPr lang="de-AT" smtClean="0"/>
              <a:t>04.05.2023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213315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p:cNvSpPr>
            <a:spLocks noGrp="1"/>
          </p:cNvSpPr>
          <p:nvPr>
            <p:ph type="dt" sz="half" idx="10"/>
          </p:nvPr>
        </p:nvSpPr>
        <p:spPr/>
        <p:txBody>
          <a:bodyPr/>
          <a:lstStyle/>
          <a:p>
            <a:fld id="{79699155-1715-4116-AA3E-91126DDAD825}" type="datetimeFigureOut">
              <a:rPr lang="de-AT" smtClean="0"/>
              <a:t>04.05.2023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374963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AT"/>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p:cNvSpPr>
            <a:spLocks noGrp="1"/>
          </p:cNvSpPr>
          <p:nvPr>
            <p:ph type="dt" sz="half" idx="10"/>
          </p:nvPr>
        </p:nvSpPr>
        <p:spPr/>
        <p:txBody>
          <a:bodyPr/>
          <a:lstStyle/>
          <a:p>
            <a:fld id="{79699155-1715-4116-AA3E-91126DDAD825}" type="datetimeFigureOut">
              <a:rPr lang="de-AT" smtClean="0"/>
              <a:t>04.05.2023</a:t>
            </a:fld>
            <a:endParaRPr lang="de-AT"/>
          </a:p>
        </p:txBody>
      </p:sp>
      <p:sp>
        <p:nvSpPr>
          <p:cNvPr id="8" name="Fußzeilenplatzhalter 7"/>
          <p:cNvSpPr>
            <a:spLocks noGrp="1"/>
          </p:cNvSpPr>
          <p:nvPr>
            <p:ph type="ftr" sz="quarter" idx="11"/>
          </p:nvPr>
        </p:nvSpPr>
        <p:spPr/>
        <p:txBody>
          <a:bodyPr/>
          <a:lstStyle/>
          <a:p>
            <a:endParaRPr lang="de-AT"/>
          </a:p>
        </p:txBody>
      </p:sp>
      <p:sp>
        <p:nvSpPr>
          <p:cNvPr id="9" name="Foliennummernplatzhalter 8"/>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333741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p>
            <a:fld id="{79699155-1715-4116-AA3E-91126DDAD825}" type="datetimeFigureOut">
              <a:rPr lang="de-AT" smtClean="0"/>
              <a:t>04.05.2023</a:t>
            </a:fld>
            <a:endParaRPr lang="de-AT"/>
          </a:p>
        </p:txBody>
      </p:sp>
      <p:sp>
        <p:nvSpPr>
          <p:cNvPr id="4" name="Fußzeilenplatzhalter 3"/>
          <p:cNvSpPr>
            <a:spLocks noGrp="1"/>
          </p:cNvSpPr>
          <p:nvPr>
            <p:ph type="ftr" sz="quarter" idx="11"/>
          </p:nvPr>
        </p:nvSpPr>
        <p:spPr/>
        <p:txBody>
          <a:bodyPr/>
          <a:lstStyle/>
          <a:p>
            <a:endParaRPr lang="de-AT"/>
          </a:p>
        </p:txBody>
      </p:sp>
      <p:sp>
        <p:nvSpPr>
          <p:cNvPr id="5" name="Foliennummernplatzhalter 4"/>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220167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9699155-1715-4116-AA3E-91126DDAD825}" type="datetimeFigureOut">
              <a:rPr lang="de-AT" smtClean="0"/>
              <a:t>04.05.2023</a:t>
            </a:fld>
            <a:endParaRPr lang="de-AT"/>
          </a:p>
        </p:txBody>
      </p:sp>
      <p:sp>
        <p:nvSpPr>
          <p:cNvPr id="3" name="Fußzeilenplatzhalter 2"/>
          <p:cNvSpPr>
            <a:spLocks noGrp="1"/>
          </p:cNvSpPr>
          <p:nvPr>
            <p:ph type="ftr" sz="quarter" idx="11"/>
          </p:nvPr>
        </p:nvSpPr>
        <p:spPr/>
        <p:txBody>
          <a:bodyPr/>
          <a:lstStyle/>
          <a:p>
            <a:endParaRPr lang="de-AT"/>
          </a:p>
        </p:txBody>
      </p:sp>
      <p:sp>
        <p:nvSpPr>
          <p:cNvPr id="4" name="Foliennummernplatzhalter 3"/>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224670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AT"/>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79699155-1715-4116-AA3E-91126DDAD825}" type="datetimeFigureOut">
              <a:rPr lang="de-AT" smtClean="0"/>
              <a:t>04.05.2023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207511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AT"/>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79699155-1715-4116-AA3E-91126DDAD825}" type="datetimeFigureOut">
              <a:rPr lang="de-AT" smtClean="0"/>
              <a:t>04.05.2023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252000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AT"/>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99155-1715-4116-AA3E-91126DDAD825}" type="datetimeFigureOut">
              <a:rPr lang="de-AT" smtClean="0"/>
              <a:t>04.05.2023</a:t>
            </a:fld>
            <a:endParaRPr lang="de-AT"/>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42E7A-D2C3-49BA-9DCC-72C31F73F94A}" type="slidenum">
              <a:rPr lang="de-AT" smtClean="0"/>
              <a:t>‹Nr.›</a:t>
            </a:fld>
            <a:endParaRPr lang="de-AT"/>
          </a:p>
        </p:txBody>
      </p:sp>
    </p:spTree>
    <p:extLst>
      <p:ext uri="{BB962C8B-B14F-4D97-AF65-F5344CB8AC3E}">
        <p14:creationId xmlns:p14="http://schemas.microsoft.com/office/powerpoint/2010/main" val="353925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s.google.com/web/fundamentals/engage-and-retain/app-install-banner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android.com/studio/run/managing-avds.html" TargetMode="External"/><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2.xml"/><Relationship Id="rId4" Type="http://schemas.openxmlformats.org/officeDocument/2006/relationships/hyperlink" Target="https://www.apkmirror.com/apk/google-inc/chrome/#variant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wabuilder.com/imageGenerator" TargetMode="External"/><Relationship Id="rId2" Type="http://schemas.openxmlformats.org/officeDocument/2006/relationships/hyperlink" Target="https://tools.crawlink.com/tools/pwa-icon-generator/" TargetMode="External"/><Relationship Id="rId1" Type="http://schemas.openxmlformats.org/officeDocument/2006/relationships/slideLayout" Target="../slideLayouts/slideLayout2.xml"/><Relationship Id="rId6" Type="http://schemas.openxmlformats.org/officeDocument/2006/relationships/hyperlink" Target="https://developers.google.com/web/fundamentals/engage-and-retain/web-app-manifest/" TargetMode="External"/><Relationship Id="rId5" Type="http://schemas.openxmlformats.org/officeDocument/2006/relationships/hyperlink" Target="https://developer.mozilla.org/en-US/docs/Web/Manifest" TargetMode="External"/><Relationship Id="rId4" Type="http://schemas.openxmlformats.org/officeDocument/2006/relationships/hyperlink" Target="http://caniuse.com/#feat=web-app-manifes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web/fundamentals/getting-started/primers/promises" TargetMode="External"/><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eveloper.mozilla.org/en/docs/Web/API/Service_Worker_API" TargetMode="External"/><Relationship Id="rId2" Type="http://schemas.openxmlformats.org/officeDocument/2006/relationships/hyperlink" Target="https://jakearchibald.com/2014/offline-cookbook/#cache-persistence" TargetMode="External"/><Relationship Id="rId1" Type="http://schemas.openxmlformats.org/officeDocument/2006/relationships/slideLayout" Target="../slideLayouts/slideLayout2.xml"/><Relationship Id="rId4" Type="http://schemas.openxmlformats.org/officeDocument/2006/relationships/hyperlink" Target="https://developers.google.com/web/fundamentals/getting-started/primers/service-worker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mozilla.org/de/docs/Web/API/IndexedDB_API" TargetMode="External"/><Relationship Id="rId2" Type="http://schemas.openxmlformats.org/officeDocument/2006/relationships/hyperlink" Target="https://github.com/jakearchibald/idb"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a:t>Progressive Web Apps</a:t>
            </a:r>
          </a:p>
        </p:txBody>
      </p:sp>
      <p:sp>
        <p:nvSpPr>
          <p:cNvPr id="3" name="Untertitel 2"/>
          <p:cNvSpPr>
            <a:spLocks noGrp="1"/>
          </p:cNvSpPr>
          <p:nvPr>
            <p:ph type="subTitle" idx="1"/>
          </p:nvPr>
        </p:nvSpPr>
        <p:spPr/>
        <p:txBody>
          <a:bodyPr/>
          <a:lstStyle/>
          <a:p>
            <a:endParaRPr lang="de-AT"/>
          </a:p>
        </p:txBody>
      </p:sp>
    </p:spTree>
    <p:extLst>
      <p:ext uri="{BB962C8B-B14F-4D97-AF65-F5344CB8AC3E}">
        <p14:creationId xmlns:p14="http://schemas.microsoft.com/office/powerpoint/2010/main" val="370207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PWAs vs. Native Apps vs. Web Pages</a:t>
            </a:r>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2450608782"/>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804416">
                  <a:extLst>
                    <a:ext uri="{9D8B030D-6E8A-4147-A177-3AD203B41FA5}">
                      <a16:colId xmlns:a16="http://schemas.microsoft.com/office/drawing/2014/main" val="20000"/>
                    </a:ext>
                  </a:extLst>
                </a:gridCol>
                <a:gridCol w="3936492">
                  <a:extLst>
                    <a:ext uri="{9D8B030D-6E8A-4147-A177-3AD203B41FA5}">
                      <a16:colId xmlns:a16="http://schemas.microsoft.com/office/drawing/2014/main" val="20001"/>
                    </a:ext>
                  </a:extLst>
                </a:gridCol>
                <a:gridCol w="4774692">
                  <a:extLst>
                    <a:ext uri="{9D8B030D-6E8A-4147-A177-3AD203B41FA5}">
                      <a16:colId xmlns:a16="http://schemas.microsoft.com/office/drawing/2014/main" val="20002"/>
                    </a:ext>
                  </a:extLst>
                </a:gridCol>
              </a:tblGrid>
              <a:tr h="370840">
                <a:tc>
                  <a:txBody>
                    <a:bodyPr/>
                    <a:lstStyle/>
                    <a:p>
                      <a:endParaRPr lang="de-A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de-AT" dirty="0" err="1">
                          <a:solidFill>
                            <a:sysClr val="windowText" lastClr="000000"/>
                          </a:solidFill>
                        </a:rPr>
                        <a:t>Capability</a:t>
                      </a:r>
                      <a:endParaRPr lang="de-AT"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de-AT" dirty="0" err="1">
                          <a:solidFill>
                            <a:sysClr val="windowText" lastClr="000000"/>
                          </a:solidFill>
                        </a:rPr>
                        <a:t>Reach</a:t>
                      </a:r>
                      <a:endParaRPr lang="de-AT"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70840">
                <a:tc>
                  <a:txBody>
                    <a:bodyPr/>
                    <a:lstStyle/>
                    <a:p>
                      <a:r>
                        <a:rPr lang="de-AT" dirty="0"/>
                        <a:t>Native Apps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de-AT" dirty="0"/>
                        <a:t>Access Device Features, </a:t>
                      </a:r>
                      <a:r>
                        <a:rPr lang="de-AT" dirty="0" err="1"/>
                        <a:t>Leverage</a:t>
                      </a:r>
                      <a:r>
                        <a:rPr lang="de-AT" dirty="0"/>
                        <a:t> OS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r>
                        <a:rPr lang="de-AT" dirty="0"/>
                        <a:t>Top 3 Apps </a:t>
                      </a:r>
                      <a:r>
                        <a:rPr lang="de-AT" dirty="0" err="1"/>
                        <a:t>Win</a:t>
                      </a:r>
                      <a:r>
                        <a:rPr lang="de-AT" dirty="0"/>
                        <a:t>, Rest Loses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3300"/>
                    </a:solidFill>
                  </a:tcPr>
                </a:tc>
                <a:extLst>
                  <a:ext uri="{0D108BD9-81ED-4DB2-BD59-A6C34878D82A}">
                    <a16:rowId xmlns:a16="http://schemas.microsoft.com/office/drawing/2014/main" val="10001"/>
                  </a:ext>
                </a:extLst>
              </a:tr>
              <a:tr h="370840">
                <a:tc>
                  <a:txBody>
                    <a:bodyPr/>
                    <a:lstStyle/>
                    <a:p>
                      <a:r>
                        <a:rPr lang="de-AT" dirty="0"/>
                        <a:t>Web Apps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de-AT" dirty="0" err="1"/>
                        <a:t>Highly</a:t>
                      </a:r>
                      <a:r>
                        <a:rPr lang="de-AT" baseline="0" dirty="0"/>
                        <a:t> Limited Device Feature Access</a:t>
                      </a:r>
                      <a:endParaRPr lang="de-AT"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3300"/>
                    </a:solidFill>
                  </a:tcPr>
                </a:tc>
                <a:tc>
                  <a:txBody>
                    <a:bodyPr/>
                    <a:lstStyle/>
                    <a:p>
                      <a:r>
                        <a:rPr lang="de-AT" dirty="0"/>
                        <a:t>High </a:t>
                      </a:r>
                      <a:r>
                        <a:rPr lang="de-AT" dirty="0" err="1"/>
                        <a:t>Reach</a:t>
                      </a:r>
                      <a:r>
                        <a:rPr lang="de-AT" dirty="0"/>
                        <a:t>, </a:t>
                      </a:r>
                      <a:r>
                        <a:rPr lang="de-AT" dirty="0" err="1"/>
                        <a:t>No</a:t>
                      </a:r>
                      <a:r>
                        <a:rPr lang="de-AT" dirty="0"/>
                        <a:t> Borders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2"/>
                  </a:ext>
                </a:extLst>
              </a:tr>
              <a:tr h="370840">
                <a:tc>
                  <a:txBody>
                    <a:bodyPr/>
                    <a:lstStyle/>
                    <a:p>
                      <a:r>
                        <a:rPr lang="de-AT" dirty="0"/>
                        <a:t>PWAs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de-AT" dirty="0"/>
                        <a:t>Access Device Features, </a:t>
                      </a:r>
                      <a:r>
                        <a:rPr lang="de-AT" dirty="0" err="1"/>
                        <a:t>Leverage</a:t>
                      </a:r>
                      <a:r>
                        <a:rPr lang="de-AT" dirty="0"/>
                        <a:t> 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r>
                        <a:rPr lang="de-AT" dirty="0"/>
                        <a:t>High </a:t>
                      </a:r>
                      <a:r>
                        <a:rPr lang="de-AT" dirty="0" err="1"/>
                        <a:t>Reach</a:t>
                      </a:r>
                      <a:r>
                        <a:rPr lang="de-AT" dirty="0"/>
                        <a:t>, </a:t>
                      </a:r>
                      <a:r>
                        <a:rPr lang="de-AT" dirty="0" err="1"/>
                        <a:t>No</a:t>
                      </a:r>
                      <a:r>
                        <a:rPr lang="de-AT" dirty="0"/>
                        <a:t> Borders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6286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t>Basics</a:t>
            </a:r>
          </a:p>
          <a:p>
            <a:pPr marL="971550" lvl="1" indent="-514350">
              <a:buFont typeface="+mj-lt"/>
              <a:buAutoNum type="arabicPeriod"/>
            </a:pPr>
            <a:r>
              <a:rPr lang="de-AT" dirty="0"/>
              <a:t>App Manifest </a:t>
            </a:r>
          </a:p>
          <a:p>
            <a:pPr marL="971550" lvl="1" indent="-514350">
              <a:buFont typeface="+mj-lt"/>
              <a:buAutoNum type="arabicPeriod"/>
            </a:pPr>
            <a:r>
              <a:rPr lang="de-AT" dirty="0"/>
              <a:t>Service </a:t>
            </a:r>
            <a:r>
              <a:rPr lang="de-AT" dirty="0" err="1"/>
              <a:t>Workers</a:t>
            </a:r>
            <a:endParaRPr lang="de-AT" dirty="0"/>
          </a:p>
          <a:p>
            <a:pPr marL="971550" lvl="1" indent="-514350">
              <a:buFont typeface="+mj-lt"/>
              <a:buAutoNum type="arabicPeriod"/>
            </a:pPr>
            <a:r>
              <a:rPr lang="de-AT" dirty="0"/>
              <a:t>Installation</a:t>
            </a:r>
          </a:p>
          <a:p>
            <a:pPr marL="514350" indent="-514350">
              <a:buFont typeface="+mj-lt"/>
              <a:buAutoNum type="arabicPeriod"/>
            </a:pPr>
            <a:r>
              <a:rPr lang="de-AT" dirty="0" err="1">
                <a:solidFill>
                  <a:schemeClr val="bg1">
                    <a:lumMod val="85000"/>
                  </a:schemeClr>
                </a:solidFill>
              </a:rPr>
              <a:t>Promise</a:t>
            </a:r>
            <a:r>
              <a:rPr lang="de-AT" dirty="0">
                <a:solidFill>
                  <a:schemeClr val="bg1">
                    <a:lumMod val="85000"/>
                  </a:schemeClr>
                </a:solidFill>
              </a:rPr>
              <a:t> </a:t>
            </a:r>
            <a:r>
              <a:rPr lang="de-AT" dirty="0" err="1">
                <a:solidFill>
                  <a:schemeClr val="bg1">
                    <a:lumMod val="85000"/>
                  </a:schemeClr>
                </a:solidFill>
              </a:rPr>
              <a:t>and</a:t>
            </a:r>
            <a:r>
              <a:rPr lang="de-AT" dirty="0">
                <a:solidFill>
                  <a:schemeClr val="bg1">
                    <a:lumMod val="85000"/>
                  </a:schemeClr>
                </a:solidFill>
              </a:rPr>
              <a:t> </a:t>
            </a:r>
            <a:r>
              <a:rPr lang="de-AT" dirty="0" err="1">
                <a:solidFill>
                  <a:schemeClr val="bg1">
                    <a:lumMod val="85000"/>
                  </a:schemeClr>
                </a:solidFill>
              </a:rPr>
              <a:t>Fetch</a:t>
            </a:r>
            <a:r>
              <a:rPr lang="de-AT" dirty="0">
                <a:solidFill>
                  <a:schemeClr val="bg1">
                    <a:lumMod val="85000"/>
                  </a:schemeClr>
                </a:solidFill>
              </a:rPr>
              <a:t>, Service Worker Caching</a:t>
            </a:r>
          </a:p>
          <a:p>
            <a:pPr marL="514350" indent="-514350">
              <a:buFont typeface="+mj-lt"/>
              <a:buAutoNum type="arabicPeriod"/>
            </a:pPr>
            <a:r>
              <a:rPr lang="de-AT" dirty="0" err="1">
                <a:solidFill>
                  <a:schemeClr val="bg1">
                    <a:lumMod val="85000"/>
                  </a:schemeClr>
                </a:solidFill>
              </a:rPr>
              <a:t>Advanced</a:t>
            </a:r>
            <a:r>
              <a:rPr lang="de-AT" dirty="0">
                <a:solidFill>
                  <a:schemeClr val="bg1">
                    <a:lumMod val="85000"/>
                  </a:schemeClr>
                </a:solidFill>
              </a:rPr>
              <a:t> Caching, </a:t>
            </a:r>
            <a:r>
              <a:rPr lang="de-AT" dirty="0" err="1">
                <a:solidFill>
                  <a:schemeClr val="bg1">
                    <a:lumMod val="85000"/>
                  </a:schemeClr>
                </a:solidFill>
              </a:rPr>
              <a:t>Indexed</a:t>
            </a:r>
            <a:r>
              <a:rPr lang="de-AT" dirty="0">
                <a:solidFill>
                  <a:schemeClr val="bg1">
                    <a:lumMod val="85000"/>
                  </a:schemeClr>
                </a:solidFill>
              </a:rPr>
              <a:t> DB </a:t>
            </a:r>
            <a:r>
              <a:rPr lang="de-AT" dirty="0" err="1">
                <a:solidFill>
                  <a:schemeClr val="bg1">
                    <a:lumMod val="85000"/>
                  </a:schemeClr>
                </a:solidFill>
              </a:rPr>
              <a:t>and</a:t>
            </a:r>
            <a:r>
              <a:rPr lang="de-AT" dirty="0">
                <a:solidFill>
                  <a:schemeClr val="bg1">
                    <a:lumMod val="85000"/>
                  </a:schemeClr>
                </a:solidFill>
              </a:rPr>
              <a:t> Dynamic Data</a:t>
            </a:r>
          </a:p>
          <a:p>
            <a:pPr marL="514350" indent="-514350">
              <a:buFont typeface="+mj-lt"/>
              <a:buAutoNum type="arabicPeriod"/>
            </a:pPr>
            <a:r>
              <a:rPr lang="de-AT" dirty="0" err="1">
                <a:solidFill>
                  <a:schemeClr val="bg1">
                    <a:lumMod val="85000"/>
                  </a:schemeClr>
                </a:solidFill>
              </a:rPr>
              <a:t>Responsive</a:t>
            </a:r>
            <a:r>
              <a:rPr lang="de-AT" dirty="0">
                <a:solidFill>
                  <a:schemeClr val="bg1">
                    <a:lumMod val="85000"/>
                  </a:schemeClr>
                </a:solidFill>
              </a:rPr>
              <a:t> UI, Background </a:t>
            </a:r>
            <a:r>
              <a:rPr lang="de-AT" dirty="0" err="1">
                <a:solidFill>
                  <a:schemeClr val="bg1">
                    <a:lumMod val="85000"/>
                  </a:schemeClr>
                </a:solidFill>
              </a:rPr>
              <a:t>Sync</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Web Push </a:t>
            </a:r>
            <a:r>
              <a:rPr lang="de-AT" dirty="0" err="1">
                <a:solidFill>
                  <a:schemeClr val="bg1">
                    <a:lumMod val="85000"/>
                  </a:schemeClr>
                </a:solidFill>
              </a:rPr>
              <a:t>Notifications</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22322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D1: Create App</a:t>
            </a:r>
          </a:p>
        </p:txBody>
      </p:sp>
      <p:sp>
        <p:nvSpPr>
          <p:cNvPr id="4" name="Textfeld 3"/>
          <p:cNvSpPr txBox="1"/>
          <p:nvPr/>
        </p:nvSpPr>
        <p:spPr>
          <a:xfrm>
            <a:off x="838200" y="1825625"/>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npm</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init</a:t>
            </a:r>
            <a:endParaRPr lang="de-AT" dirty="0">
              <a:solidFill>
                <a:schemeClr val="bg1"/>
              </a:solidFill>
              <a:latin typeface="Consolas" panose="020B0609020204030204" pitchFamily="49" charset="0"/>
            </a:endParaRPr>
          </a:p>
        </p:txBody>
      </p:sp>
      <p:sp>
        <p:nvSpPr>
          <p:cNvPr id="5" name="Textfeld 4"/>
          <p:cNvSpPr txBox="1"/>
          <p:nvPr/>
        </p:nvSpPr>
        <p:spPr>
          <a:xfrm>
            <a:off x="838200" y="2232181"/>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npm</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install</a:t>
            </a:r>
            <a:r>
              <a:rPr lang="de-AT" dirty="0">
                <a:solidFill>
                  <a:schemeClr val="bg1"/>
                </a:solidFill>
                <a:latin typeface="Consolas" panose="020B0609020204030204" pitchFamily="49" charset="0"/>
              </a:rPr>
              <a:t> http-server</a:t>
            </a:r>
          </a:p>
        </p:txBody>
      </p:sp>
      <p:sp>
        <p:nvSpPr>
          <p:cNvPr id="6" name="Textfeld 5"/>
          <p:cNvSpPr txBox="1"/>
          <p:nvPr/>
        </p:nvSpPr>
        <p:spPr>
          <a:xfrm>
            <a:off x="838200" y="2638737"/>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add</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start</a:t>
            </a:r>
            <a:r>
              <a:rPr lang="de-AT" dirty="0">
                <a:solidFill>
                  <a:schemeClr val="bg1"/>
                </a:solidFill>
                <a:latin typeface="Consolas" panose="020B0609020204030204" pitchFamily="49" charset="0"/>
              </a:rPr>
              <a:t> http-server </a:t>
            </a:r>
            <a:r>
              <a:rPr lang="de-AT" dirty="0" err="1">
                <a:solidFill>
                  <a:schemeClr val="bg1"/>
                </a:solidFill>
                <a:latin typeface="Consolas" panose="020B0609020204030204" pitchFamily="49" charset="0"/>
              </a:rPr>
              <a:t>to</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package.json</a:t>
            </a:r>
            <a:endParaRPr lang="de-AT" dirty="0">
              <a:solidFill>
                <a:schemeClr val="bg1"/>
              </a:solidFill>
              <a:latin typeface="Consolas" panose="020B0609020204030204" pitchFamily="49" charset="0"/>
            </a:endParaRPr>
          </a:p>
        </p:txBody>
      </p:sp>
      <p:sp>
        <p:nvSpPr>
          <p:cNvPr id="7" name="Textfeld 6"/>
          <p:cNvSpPr txBox="1"/>
          <p:nvPr/>
        </p:nvSpPr>
        <p:spPr>
          <a:xfrm>
            <a:off x="838200" y="3045293"/>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npm</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start</a:t>
            </a:r>
            <a:endParaRPr lang="de-AT" dirty="0">
              <a:solidFill>
                <a:schemeClr val="bg1"/>
              </a:solidFill>
              <a:latin typeface="Consolas" panose="020B0609020204030204" pitchFamily="49" charset="0"/>
            </a:endParaRPr>
          </a:p>
        </p:txBody>
      </p:sp>
      <p:sp>
        <p:nvSpPr>
          <p:cNvPr id="9" name="Textfeld 8"/>
          <p:cNvSpPr txBox="1"/>
          <p:nvPr/>
        </p:nvSpPr>
        <p:spPr>
          <a:xfrm>
            <a:off x="838200" y="3451849"/>
            <a:ext cx="10515600" cy="369332"/>
          </a:xfrm>
          <a:prstGeom prst="rect">
            <a:avLst/>
          </a:prstGeom>
          <a:solidFill>
            <a:schemeClr val="tx1"/>
          </a:solidFill>
        </p:spPr>
        <p:txBody>
          <a:bodyPr wrap="square" rtlCol="0">
            <a:spAutoFit/>
          </a:bodyPr>
          <a:lstStyle/>
          <a:p>
            <a:r>
              <a:rPr lang="de-AT" dirty="0">
                <a:solidFill>
                  <a:schemeClr val="bg1"/>
                </a:solidFill>
                <a:latin typeface="Consolas" panose="020B0609020204030204" pitchFamily="49" charset="0"/>
              </a:rPr>
              <a:t>http://localhost:8080</a:t>
            </a:r>
          </a:p>
        </p:txBody>
      </p:sp>
      <p:sp>
        <p:nvSpPr>
          <p:cNvPr id="10" name="Textfeld 9"/>
          <p:cNvSpPr txBox="1"/>
          <p:nvPr/>
        </p:nvSpPr>
        <p:spPr>
          <a:xfrm>
            <a:off x="838200" y="3858405"/>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code</a:t>
            </a:r>
            <a:r>
              <a:rPr lang="de-AT" dirty="0">
                <a:solidFill>
                  <a:schemeClr val="bg1"/>
                </a:solidFill>
                <a:latin typeface="Consolas" panose="020B0609020204030204" pitchFamily="49" charset="0"/>
              </a:rPr>
              <a:t> .</a:t>
            </a:r>
          </a:p>
        </p:txBody>
      </p:sp>
      <p:sp>
        <p:nvSpPr>
          <p:cNvPr id="11" name="Textfeld 10"/>
          <p:cNvSpPr txBox="1"/>
          <p:nvPr/>
        </p:nvSpPr>
        <p:spPr>
          <a:xfrm>
            <a:off x="838200" y="4297291"/>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add</a:t>
            </a:r>
            <a:r>
              <a:rPr lang="de-AT" dirty="0">
                <a:solidFill>
                  <a:schemeClr val="bg1"/>
                </a:solidFill>
                <a:latin typeface="Consolas" panose="020B0609020204030204" pitchFamily="49" charset="0"/>
              </a:rPr>
              <a:t> Bootstrap </a:t>
            </a:r>
            <a:r>
              <a:rPr lang="de-AT" dirty="0" err="1">
                <a:solidFill>
                  <a:schemeClr val="bg1"/>
                </a:solidFill>
                <a:latin typeface="Consolas" panose="020B0609020204030204" pitchFamily="49" charset="0"/>
              </a:rPr>
              <a:t>or</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other</a:t>
            </a:r>
            <a:r>
              <a:rPr lang="de-AT" dirty="0">
                <a:solidFill>
                  <a:schemeClr val="bg1"/>
                </a:solidFill>
                <a:latin typeface="Consolas" panose="020B0609020204030204" pitchFamily="49" charset="0"/>
              </a:rPr>
              <a:t> UI Framework</a:t>
            </a:r>
          </a:p>
        </p:txBody>
      </p:sp>
    </p:spTree>
    <p:extLst>
      <p:ext uri="{BB962C8B-B14F-4D97-AF65-F5344CB8AC3E}">
        <p14:creationId xmlns:p14="http://schemas.microsoft.com/office/powerpoint/2010/main" val="411203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67707" y="2865009"/>
            <a:ext cx="10515600" cy="1325563"/>
          </a:xfrm>
        </p:spPr>
        <p:txBody>
          <a:bodyPr/>
          <a:lstStyle/>
          <a:p>
            <a:r>
              <a:rPr lang="de-AT" dirty="0"/>
              <a:t>PWA = </a:t>
            </a:r>
            <a:r>
              <a:rPr lang="de-AT" dirty="0" err="1">
                <a:solidFill>
                  <a:srgbClr val="FF0000"/>
                </a:solidFill>
              </a:rPr>
              <a:t>WebApp</a:t>
            </a:r>
            <a:r>
              <a:rPr lang="de-AT" dirty="0"/>
              <a:t> + </a:t>
            </a:r>
            <a:r>
              <a:rPr lang="de-AT" dirty="0">
                <a:solidFill>
                  <a:schemeClr val="accent6">
                    <a:lumMod val="75000"/>
                  </a:schemeClr>
                </a:solidFill>
              </a:rPr>
              <a:t>Manifest</a:t>
            </a:r>
            <a:r>
              <a:rPr lang="de-AT" dirty="0"/>
              <a:t> + </a:t>
            </a:r>
            <a:r>
              <a:rPr lang="de-AT" dirty="0" err="1">
                <a:solidFill>
                  <a:srgbClr val="7030A0"/>
                </a:solidFill>
              </a:rPr>
              <a:t>ServiceWorker</a:t>
            </a:r>
            <a:endParaRPr lang="de-AT" dirty="0">
              <a:solidFill>
                <a:srgbClr val="7030A0"/>
              </a:solidFill>
            </a:endParaRPr>
          </a:p>
        </p:txBody>
      </p:sp>
    </p:spTree>
    <p:extLst>
      <p:ext uri="{BB962C8B-B14F-4D97-AF65-F5344CB8AC3E}">
        <p14:creationId xmlns:p14="http://schemas.microsoft.com/office/powerpoint/2010/main" val="172177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manifest.json</a:t>
            </a:r>
            <a:endParaRPr lang="de-AT" dirty="0"/>
          </a:p>
        </p:txBody>
      </p:sp>
      <p:sp>
        <p:nvSpPr>
          <p:cNvPr id="4" name="Textfeld 3"/>
          <p:cNvSpPr txBox="1"/>
          <p:nvPr/>
        </p:nvSpPr>
        <p:spPr>
          <a:xfrm>
            <a:off x="838200" y="1610741"/>
            <a:ext cx="10515600" cy="3970318"/>
          </a:xfrm>
          <a:prstGeom prst="rect">
            <a:avLst/>
          </a:prstGeom>
          <a:solidFill>
            <a:schemeClr val="tx1"/>
          </a:solidFill>
        </p:spPr>
        <p:txBody>
          <a:bodyPr wrap="square" rtlCol="0">
            <a:spAutoFit/>
          </a:bodyPr>
          <a:lstStyle/>
          <a:p>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name</a:t>
            </a:r>
            <a:r>
              <a:rPr lang="de-AT" dirty="0">
                <a:solidFill>
                  <a:schemeClr val="bg1"/>
                </a:solidFill>
                <a:latin typeface="Consolas" panose="020B0609020204030204" pitchFamily="49" charset="0"/>
              </a:rPr>
              <a:t>": "Einkaufsliste", -&gt; Long </a:t>
            </a:r>
            <a:r>
              <a:rPr lang="de-AT" dirty="0" err="1">
                <a:solidFill>
                  <a:schemeClr val="bg1"/>
                </a:solidFill>
                <a:latin typeface="Consolas" panose="020B0609020204030204" pitchFamily="49" charset="0"/>
              </a:rPr>
              <a:t>name</a:t>
            </a:r>
            <a:r>
              <a:rPr lang="de-AT" dirty="0">
                <a:solidFill>
                  <a:schemeClr val="bg1"/>
                </a:solidFill>
                <a:latin typeface="Consolas" panose="020B0609020204030204" pitchFamily="49" charset="0"/>
              </a:rPr>
              <a:t> of </a:t>
            </a:r>
            <a:r>
              <a:rPr lang="de-AT" dirty="0" err="1">
                <a:solidFill>
                  <a:schemeClr val="bg1"/>
                </a:solidFill>
                <a:latin typeface="Consolas" panose="020B0609020204030204" pitchFamily="49" charset="0"/>
              </a:rPr>
              <a:t>the</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app</a:t>
            </a:r>
            <a:r>
              <a:rPr lang="de-AT" dirty="0">
                <a:solidFill>
                  <a:schemeClr val="bg1"/>
                </a:solidFill>
                <a:latin typeface="Consolas" panose="020B0609020204030204" pitchFamily="49" charset="0"/>
              </a:rPr>
              <a:t> (e.g. </a:t>
            </a:r>
            <a:r>
              <a:rPr lang="de-AT" dirty="0" err="1">
                <a:solidFill>
                  <a:schemeClr val="bg1"/>
                </a:solidFill>
                <a:latin typeface="Consolas" panose="020B0609020204030204" pitchFamily="49" charset="0"/>
              </a:rPr>
              <a:t>splashscreen</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short_name</a:t>
            </a:r>
            <a:r>
              <a:rPr lang="de-AT" dirty="0">
                <a:solidFill>
                  <a:schemeClr val="bg1"/>
                </a:solidFill>
                <a:latin typeface="Consolas" panose="020B0609020204030204" pitchFamily="49" charset="0"/>
              </a:rPr>
              <a:t>": "Einkaufsliste", -&gt; Short </a:t>
            </a:r>
            <a:r>
              <a:rPr lang="de-AT" dirty="0" err="1">
                <a:solidFill>
                  <a:schemeClr val="bg1"/>
                </a:solidFill>
                <a:latin typeface="Consolas" panose="020B0609020204030204" pitchFamily="49" charset="0"/>
              </a:rPr>
              <a:t>name</a:t>
            </a:r>
            <a:r>
              <a:rPr lang="de-AT" dirty="0">
                <a:solidFill>
                  <a:schemeClr val="bg1"/>
                </a:solidFill>
                <a:latin typeface="Consolas" panose="020B0609020204030204" pitchFamily="49" charset="0"/>
              </a:rPr>
              <a:t> of </a:t>
            </a:r>
            <a:r>
              <a:rPr lang="de-AT" dirty="0" err="1">
                <a:solidFill>
                  <a:schemeClr val="bg1"/>
                </a:solidFill>
                <a:latin typeface="Consolas" panose="020B0609020204030204" pitchFamily="49" charset="0"/>
              </a:rPr>
              <a:t>the</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app</a:t>
            </a:r>
            <a:r>
              <a:rPr lang="de-AT" dirty="0">
                <a:solidFill>
                  <a:schemeClr val="bg1"/>
                </a:solidFill>
                <a:latin typeface="Consolas" panose="020B0609020204030204" pitchFamily="49" charset="0"/>
              </a:rPr>
              <a:t> (e.g. </a:t>
            </a:r>
            <a:r>
              <a:rPr lang="de-AT" dirty="0" err="1">
                <a:solidFill>
                  <a:schemeClr val="bg1"/>
                </a:solidFill>
                <a:latin typeface="Consolas" panose="020B0609020204030204" pitchFamily="49" charset="0"/>
              </a:rPr>
              <a:t>below</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icon</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start_url</a:t>
            </a:r>
            <a:r>
              <a:rPr lang="de-AT" dirty="0">
                <a:solidFill>
                  <a:schemeClr val="bg1"/>
                </a:solidFill>
                <a:latin typeface="Consolas" panose="020B0609020204030204" pitchFamily="49" charset="0"/>
              </a:rPr>
              <a:t>": "/index.html", -&gt; Page </a:t>
            </a:r>
            <a:r>
              <a:rPr lang="de-AT" dirty="0" err="1">
                <a:solidFill>
                  <a:schemeClr val="bg1"/>
                </a:solidFill>
                <a:latin typeface="Consolas" panose="020B0609020204030204" pitchFamily="49" charset="0"/>
              </a:rPr>
              <a:t>to</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load</a:t>
            </a:r>
            <a:r>
              <a:rPr lang="de-AT" dirty="0">
                <a:solidFill>
                  <a:schemeClr val="bg1"/>
                </a:solidFill>
                <a:latin typeface="Consolas" panose="020B0609020204030204" pitchFamily="49" charset="0"/>
              </a:rPr>
              <a:t> at </a:t>
            </a:r>
            <a:r>
              <a:rPr lang="de-AT" dirty="0" err="1">
                <a:solidFill>
                  <a:schemeClr val="bg1"/>
                </a:solidFill>
                <a:latin typeface="Consolas" panose="020B0609020204030204" pitchFamily="49" charset="0"/>
              </a:rPr>
              <a:t>startup</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scope</a:t>
            </a:r>
            <a:r>
              <a:rPr lang="de-AT" dirty="0">
                <a:solidFill>
                  <a:schemeClr val="bg1"/>
                </a:solidFill>
                <a:latin typeface="Consolas" panose="020B0609020204030204" pitchFamily="49" charset="0"/>
              </a:rPr>
              <a:t>": ".", -&gt; Pages </a:t>
            </a:r>
            <a:r>
              <a:rPr lang="de-AT" dirty="0" err="1">
                <a:solidFill>
                  <a:schemeClr val="bg1"/>
                </a:solidFill>
                <a:latin typeface="Consolas" panose="020B0609020204030204" pitchFamily="49" charset="0"/>
              </a:rPr>
              <a:t>to</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pwarize</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description</a:t>
            </a:r>
            <a:r>
              <a:rPr lang="de-AT" dirty="0">
                <a:solidFill>
                  <a:schemeClr val="bg1"/>
                </a:solidFill>
                <a:latin typeface="Consolas" panose="020B0609020204030204" pitchFamily="49" charset="0"/>
              </a:rPr>
              <a:t>": "A sample PWA </a:t>
            </a:r>
            <a:r>
              <a:rPr lang="de-AT" dirty="0" err="1">
                <a:solidFill>
                  <a:schemeClr val="bg1"/>
                </a:solidFill>
                <a:latin typeface="Consolas" panose="020B0609020204030204" pitchFamily="49" charset="0"/>
              </a:rPr>
              <a:t>for</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testing</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purposes</a:t>
            </a:r>
            <a:r>
              <a:rPr lang="de-AT" dirty="0">
                <a:solidFill>
                  <a:schemeClr val="bg1"/>
                </a:solidFill>
                <a:latin typeface="Consolas" panose="020B0609020204030204" pitchFamily="49" charset="0"/>
              </a:rPr>
              <a:t>", -&gt; e.g. </a:t>
            </a:r>
            <a:r>
              <a:rPr lang="de-AT" dirty="0" err="1">
                <a:solidFill>
                  <a:schemeClr val="bg1"/>
                </a:solidFill>
                <a:latin typeface="Consolas" panose="020B0609020204030204" pitchFamily="49" charset="0"/>
              </a:rPr>
              <a:t>as</a:t>
            </a:r>
            <a:r>
              <a:rPr lang="de-AT" dirty="0">
                <a:solidFill>
                  <a:schemeClr val="bg1"/>
                </a:solidFill>
                <a:latin typeface="Consolas" panose="020B0609020204030204" pitchFamily="49" charset="0"/>
              </a:rPr>
              <a:t> a </a:t>
            </a:r>
            <a:r>
              <a:rPr lang="de-AT" dirty="0" err="1">
                <a:solidFill>
                  <a:schemeClr val="bg1"/>
                </a:solidFill>
                <a:latin typeface="Consolas" panose="020B0609020204030204" pitchFamily="49" charset="0"/>
              </a:rPr>
              <a:t>favorite</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display</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standalone</a:t>
            </a:r>
            <a:r>
              <a:rPr lang="de-AT" dirty="0">
                <a:solidFill>
                  <a:schemeClr val="bg1"/>
                </a:solidFill>
                <a:latin typeface="Consolas" panose="020B0609020204030204" pitchFamily="49" charset="0"/>
              </a:rPr>
              <a:t>", -&gt; Look like a </a:t>
            </a:r>
            <a:r>
              <a:rPr lang="de-AT" dirty="0" err="1">
                <a:solidFill>
                  <a:schemeClr val="bg1"/>
                </a:solidFill>
                <a:latin typeface="Consolas" panose="020B0609020204030204" pitchFamily="49" charset="0"/>
              </a:rPr>
              <a:t>standalone</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app</a:t>
            </a:r>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background_color</a:t>
            </a:r>
            <a:r>
              <a:rPr lang="de-AT" dirty="0">
                <a:solidFill>
                  <a:schemeClr val="bg1"/>
                </a:solidFill>
                <a:latin typeface="Consolas" panose="020B0609020204030204" pitchFamily="49" charset="0"/>
              </a:rPr>
              <a:t>": "#2f3d58", -&gt; Background </a:t>
            </a:r>
            <a:r>
              <a:rPr lang="de-AT" dirty="0" err="1">
                <a:solidFill>
                  <a:schemeClr val="bg1"/>
                </a:solidFill>
                <a:latin typeface="Consolas" panose="020B0609020204030204" pitchFamily="49" charset="0"/>
              </a:rPr>
              <a:t>color</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while</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loading</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theme_color</a:t>
            </a:r>
            <a:r>
              <a:rPr lang="de-AT" dirty="0">
                <a:solidFill>
                  <a:schemeClr val="bg1"/>
                </a:solidFill>
                <a:latin typeface="Consolas" panose="020B0609020204030204" pitchFamily="49" charset="0"/>
              </a:rPr>
              <a:t>": "#2f3d58", -&gt; Color on top bar in </a:t>
            </a:r>
            <a:r>
              <a:rPr lang="de-AT" dirty="0" err="1">
                <a:solidFill>
                  <a:schemeClr val="bg1"/>
                </a:solidFill>
                <a:latin typeface="Consolas" panose="020B0609020204030204" pitchFamily="49" charset="0"/>
              </a:rPr>
              <a:t>task</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switcher</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"dir": "</a:t>
            </a:r>
            <a:r>
              <a:rPr lang="de-AT" dirty="0" err="1">
                <a:solidFill>
                  <a:schemeClr val="bg1"/>
                </a:solidFill>
                <a:latin typeface="Consolas" panose="020B0609020204030204" pitchFamily="49" charset="0"/>
              </a:rPr>
              <a:t>ltr</a:t>
            </a:r>
            <a:r>
              <a:rPr lang="de-AT" dirty="0">
                <a:solidFill>
                  <a:schemeClr val="bg1"/>
                </a:solidFill>
                <a:latin typeface="Consolas" panose="020B0609020204030204" pitchFamily="49" charset="0"/>
              </a:rPr>
              <a:t>", -&gt; </a:t>
            </a:r>
            <a:r>
              <a:rPr lang="de-AT" dirty="0" err="1">
                <a:solidFill>
                  <a:schemeClr val="bg1"/>
                </a:solidFill>
                <a:latin typeface="Consolas" panose="020B0609020204030204" pitchFamily="49" charset="0"/>
              </a:rPr>
              <a:t>reding</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direction</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"lang": "en-US", -&gt; </a:t>
            </a:r>
            <a:r>
              <a:rPr lang="de-AT" dirty="0" err="1">
                <a:solidFill>
                  <a:schemeClr val="bg1"/>
                </a:solidFill>
                <a:latin typeface="Consolas" panose="020B0609020204030204" pitchFamily="49" charset="0"/>
              </a:rPr>
              <a:t>main</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language</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orientation</a:t>
            </a:r>
            <a:r>
              <a:rPr lang="de-AT" dirty="0">
                <a:solidFill>
                  <a:schemeClr val="bg1"/>
                </a:solidFill>
                <a:latin typeface="Consolas" panose="020B0609020204030204" pitchFamily="49" charset="0"/>
              </a:rPr>
              <a:t>": "portrait-primary", -&gt; Set </a:t>
            </a:r>
            <a:r>
              <a:rPr lang="de-AT" dirty="0" err="1">
                <a:solidFill>
                  <a:schemeClr val="bg1"/>
                </a:solidFill>
                <a:latin typeface="Consolas" panose="020B0609020204030204" pitchFamily="49" charset="0"/>
              </a:rPr>
              <a:t>default</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orientation</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icons</a:t>
            </a:r>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403238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icons</a:t>
            </a:r>
            <a:r>
              <a:rPr lang="de-AT" dirty="0"/>
              <a:t> in </a:t>
            </a:r>
            <a:r>
              <a:rPr lang="de-AT" dirty="0" err="1"/>
              <a:t>manifest.json</a:t>
            </a:r>
            <a:endParaRPr lang="de-AT" dirty="0"/>
          </a:p>
        </p:txBody>
      </p:sp>
      <p:sp>
        <p:nvSpPr>
          <p:cNvPr id="4" name="Textfeld 3"/>
          <p:cNvSpPr txBox="1"/>
          <p:nvPr/>
        </p:nvSpPr>
        <p:spPr>
          <a:xfrm>
            <a:off x="838200" y="1610741"/>
            <a:ext cx="10515600" cy="4247317"/>
          </a:xfrm>
          <a:prstGeom prst="rect">
            <a:avLst/>
          </a:prstGeom>
          <a:solidFill>
            <a:schemeClr val="tx1"/>
          </a:solidFill>
        </p:spPr>
        <p:txBody>
          <a:bodyPr wrap="square" rtlCol="0">
            <a:spAutoFit/>
          </a:bodyPr>
          <a:lstStyle/>
          <a:p>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icons</a:t>
            </a:r>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src</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src</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images</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icons</a:t>
            </a:r>
            <a:r>
              <a:rPr lang="de-AT" dirty="0">
                <a:solidFill>
                  <a:schemeClr val="bg1"/>
                </a:solidFill>
                <a:latin typeface="Consolas" panose="020B0609020204030204" pitchFamily="49" charset="0"/>
              </a:rPr>
              <a:t>/app-icon-48x48.png",</a:t>
            </a:r>
          </a:p>
          <a:p>
            <a:r>
              <a:rPr lang="de-AT" dirty="0">
                <a:solidFill>
                  <a:schemeClr val="bg1"/>
                </a:solidFill>
                <a:latin typeface="Consolas" panose="020B0609020204030204" pitchFamily="49" charset="0"/>
              </a:rPr>
              <a:t>	 "type": "</a:t>
            </a:r>
            <a:r>
              <a:rPr lang="de-AT" dirty="0" err="1">
                <a:solidFill>
                  <a:schemeClr val="bg1"/>
                </a:solidFill>
                <a:latin typeface="Consolas" panose="020B0609020204030204" pitchFamily="49" charset="0"/>
              </a:rPr>
              <a:t>image</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png</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sizes</a:t>
            </a:r>
            <a:r>
              <a:rPr lang="de-AT" dirty="0">
                <a:solidFill>
                  <a:schemeClr val="bg1"/>
                </a:solidFill>
                <a:latin typeface="Consolas" panose="020B0609020204030204" pitchFamily="49" charset="0"/>
              </a:rPr>
              <a:t>": "48x48"</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src</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src</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images</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icons</a:t>
            </a:r>
            <a:r>
              <a:rPr lang="de-AT" dirty="0">
                <a:solidFill>
                  <a:schemeClr val="bg1"/>
                </a:solidFill>
                <a:latin typeface="Consolas" panose="020B0609020204030204" pitchFamily="49" charset="0"/>
              </a:rPr>
              <a:t>/app-icon-96x96.png",</a:t>
            </a:r>
          </a:p>
          <a:p>
            <a:r>
              <a:rPr lang="de-AT" dirty="0">
                <a:solidFill>
                  <a:schemeClr val="bg1"/>
                </a:solidFill>
                <a:latin typeface="Consolas" panose="020B0609020204030204" pitchFamily="49" charset="0"/>
              </a:rPr>
              <a:t>	 "type": "</a:t>
            </a:r>
            <a:r>
              <a:rPr lang="de-AT" dirty="0" err="1">
                <a:solidFill>
                  <a:schemeClr val="bg1"/>
                </a:solidFill>
                <a:latin typeface="Consolas" panose="020B0609020204030204" pitchFamily="49" charset="0"/>
              </a:rPr>
              <a:t>image</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png</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sizes</a:t>
            </a:r>
            <a:r>
              <a:rPr lang="de-AT" dirty="0">
                <a:solidFill>
                  <a:schemeClr val="bg1"/>
                </a:solidFill>
                <a:latin typeface="Consolas" panose="020B0609020204030204" pitchFamily="49" charset="0"/>
              </a:rPr>
              <a:t>": "96x96"</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28821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related</a:t>
            </a:r>
            <a:r>
              <a:rPr lang="de-AT" dirty="0"/>
              <a:t> </a:t>
            </a:r>
            <a:r>
              <a:rPr lang="de-AT" dirty="0" err="1"/>
              <a:t>applications</a:t>
            </a:r>
            <a:r>
              <a:rPr lang="de-AT" dirty="0"/>
              <a:t> in </a:t>
            </a:r>
            <a:r>
              <a:rPr lang="de-AT" dirty="0" err="1"/>
              <a:t>manifest.json</a:t>
            </a:r>
            <a:endParaRPr lang="de-AT" dirty="0"/>
          </a:p>
        </p:txBody>
      </p:sp>
      <p:sp>
        <p:nvSpPr>
          <p:cNvPr id="4" name="Textfeld 3"/>
          <p:cNvSpPr txBox="1"/>
          <p:nvPr/>
        </p:nvSpPr>
        <p:spPr>
          <a:xfrm>
            <a:off x="838200" y="1610741"/>
            <a:ext cx="10515600" cy="2862322"/>
          </a:xfrm>
          <a:prstGeom prst="rect">
            <a:avLst/>
          </a:prstGeom>
          <a:solidFill>
            <a:schemeClr val="tx1"/>
          </a:solidFill>
        </p:spPr>
        <p:txBody>
          <a:bodyPr wrap="square" rtlCol="0">
            <a:spAutoFit/>
          </a:bodyPr>
          <a:lstStyle/>
          <a:p>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related_applications</a:t>
            </a:r>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platform</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play</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url</a:t>
            </a:r>
            <a:r>
              <a:rPr lang="de-AT" dirty="0">
                <a:solidFill>
                  <a:schemeClr val="bg1"/>
                </a:solidFill>
                <a:latin typeface="Consolas" panose="020B0609020204030204" pitchFamily="49" charset="0"/>
              </a:rPr>
              <a:t>": "https://play.google.com/</a:t>
            </a:r>
            <a:r>
              <a:rPr lang="de-AT" dirty="0" err="1">
                <a:solidFill>
                  <a:schemeClr val="bg1"/>
                </a:solidFill>
                <a:latin typeface="Consolas" panose="020B0609020204030204" pitchFamily="49" charset="0"/>
              </a:rPr>
              <a:t>store</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apps</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details</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id</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com.example.app</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766851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Safari</a:t>
            </a:r>
          </a:p>
        </p:txBody>
      </p:sp>
      <p:sp>
        <p:nvSpPr>
          <p:cNvPr id="6" name="Textfeld 5"/>
          <p:cNvSpPr txBox="1"/>
          <p:nvPr/>
        </p:nvSpPr>
        <p:spPr>
          <a:xfrm>
            <a:off x="838200" y="1610741"/>
            <a:ext cx="10515600" cy="3693319"/>
          </a:xfrm>
          <a:prstGeom prst="rect">
            <a:avLst/>
          </a:prstGeom>
          <a:solidFill>
            <a:schemeClr val="tx1"/>
          </a:solidFill>
        </p:spPr>
        <p:txBody>
          <a:bodyPr wrap="square" rtlCol="0">
            <a:spAutoFit/>
          </a:bodyPr>
          <a:lstStyle/>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="apple-mobile-web-</a:t>
            </a:r>
            <a:r>
              <a:rPr lang="de-AT" dirty="0" err="1">
                <a:solidFill>
                  <a:schemeClr val="bg1"/>
                </a:solidFill>
              </a:rPr>
              <a:t>app</a:t>
            </a:r>
            <a:r>
              <a:rPr lang="de-AT" dirty="0">
                <a:solidFill>
                  <a:schemeClr val="bg1"/>
                </a:solidFill>
              </a:rPr>
              <a:t>-</a:t>
            </a:r>
            <a:r>
              <a:rPr lang="de-AT" dirty="0" err="1">
                <a:solidFill>
                  <a:schemeClr val="bg1"/>
                </a:solidFill>
              </a:rPr>
              <a:t>capable</a:t>
            </a:r>
            <a:r>
              <a:rPr lang="de-AT" dirty="0">
                <a:solidFill>
                  <a:schemeClr val="bg1"/>
                </a:solidFill>
              </a:rPr>
              <a:t>" </a:t>
            </a:r>
            <a:r>
              <a:rPr lang="de-AT" dirty="0" err="1">
                <a:solidFill>
                  <a:schemeClr val="bg1"/>
                </a:solidFill>
              </a:rPr>
              <a:t>content</a:t>
            </a:r>
            <a:r>
              <a:rPr lang="de-AT" dirty="0">
                <a:solidFill>
                  <a:schemeClr val="bg1"/>
                </a:solidFill>
              </a:rPr>
              <a:t>="</a:t>
            </a:r>
            <a:r>
              <a:rPr lang="de-AT" dirty="0" err="1">
                <a:solidFill>
                  <a:schemeClr val="bg1"/>
                </a:solidFill>
              </a:rPr>
              <a:t>yes</a:t>
            </a:r>
            <a:r>
              <a:rPr lang="de-AT" dirty="0">
                <a:solidFill>
                  <a:schemeClr val="bg1"/>
                </a:solidFill>
              </a:rPr>
              <a:t>"&gt;</a:t>
            </a:r>
          </a:p>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="apple-mobile-web-</a:t>
            </a:r>
            <a:r>
              <a:rPr lang="de-AT" dirty="0" err="1">
                <a:solidFill>
                  <a:schemeClr val="bg1"/>
                </a:solidFill>
              </a:rPr>
              <a:t>app</a:t>
            </a:r>
            <a:r>
              <a:rPr lang="de-AT" dirty="0">
                <a:solidFill>
                  <a:schemeClr val="bg1"/>
                </a:solidFill>
              </a:rPr>
              <a:t>-status-bar-style" </a:t>
            </a:r>
            <a:r>
              <a:rPr lang="de-AT" dirty="0" err="1">
                <a:solidFill>
                  <a:schemeClr val="bg1"/>
                </a:solidFill>
              </a:rPr>
              <a:t>content</a:t>
            </a:r>
            <a:r>
              <a:rPr lang="de-AT" dirty="0">
                <a:solidFill>
                  <a:schemeClr val="bg1"/>
                </a:solidFill>
              </a:rPr>
              <a:t>="</a:t>
            </a:r>
            <a:r>
              <a:rPr lang="de-AT" dirty="0" err="1">
                <a:solidFill>
                  <a:schemeClr val="bg1"/>
                </a:solidFill>
              </a:rPr>
              <a:t>black</a:t>
            </a:r>
            <a:r>
              <a:rPr lang="de-AT" dirty="0">
                <a:solidFill>
                  <a:schemeClr val="bg1"/>
                </a:solidFill>
              </a:rPr>
              <a:t>"&gt;</a:t>
            </a:r>
          </a:p>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="apple-mobile-web-</a:t>
            </a:r>
            <a:r>
              <a:rPr lang="de-AT" dirty="0" err="1">
                <a:solidFill>
                  <a:schemeClr val="bg1"/>
                </a:solidFill>
              </a:rPr>
              <a:t>app</a:t>
            </a:r>
            <a:r>
              <a:rPr lang="de-AT" dirty="0">
                <a:solidFill>
                  <a:schemeClr val="bg1"/>
                </a:solidFill>
              </a:rPr>
              <a:t>-title" </a:t>
            </a:r>
            <a:r>
              <a:rPr lang="de-AT" dirty="0" err="1">
                <a:solidFill>
                  <a:schemeClr val="bg1"/>
                </a:solidFill>
              </a:rPr>
              <a:t>content</a:t>
            </a:r>
            <a:r>
              <a:rPr lang="de-AT" dirty="0">
                <a:solidFill>
                  <a:schemeClr val="bg1"/>
                </a:solidFill>
              </a:rPr>
              <a:t>="</a:t>
            </a:r>
            <a:r>
              <a:rPr lang="de-AT" dirty="0" err="1">
                <a:solidFill>
                  <a:schemeClr val="bg1"/>
                </a:solidFill>
              </a:rPr>
              <a:t>PWADemo</a:t>
            </a:r>
            <a:r>
              <a:rPr lang="de-AT" dirty="0">
                <a:solidFill>
                  <a:schemeClr val="bg1"/>
                </a:solidFill>
              </a:rPr>
              <a:t>"&gt;</a:t>
            </a:r>
          </a:p>
          <a:p>
            <a:r>
              <a:rPr lang="de-AT" dirty="0">
                <a:solidFill>
                  <a:schemeClr val="bg1"/>
                </a:solidFill>
              </a:rPr>
              <a:t>  </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/apple-icon-57x57.png" </a:t>
            </a:r>
            <a:r>
              <a:rPr lang="de-AT" dirty="0" err="1">
                <a:solidFill>
                  <a:schemeClr val="bg1"/>
                </a:solidFill>
              </a:rPr>
              <a:t>sizes</a:t>
            </a:r>
            <a:r>
              <a:rPr lang="de-AT" dirty="0">
                <a:solidFill>
                  <a:schemeClr val="bg1"/>
                </a:solidFill>
              </a:rPr>
              <a:t>="57x57"&gt;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/apple-icon-60x60.png" </a:t>
            </a:r>
            <a:r>
              <a:rPr lang="de-AT" dirty="0" err="1">
                <a:solidFill>
                  <a:schemeClr val="bg1"/>
                </a:solidFill>
              </a:rPr>
              <a:t>sizes</a:t>
            </a:r>
            <a:r>
              <a:rPr lang="de-AT" dirty="0">
                <a:solidFill>
                  <a:schemeClr val="bg1"/>
                </a:solidFill>
              </a:rPr>
              <a:t>="60x60"&gt;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/apple-icon-72x72.png" </a:t>
            </a:r>
            <a:r>
              <a:rPr lang="de-AT" dirty="0" err="1">
                <a:solidFill>
                  <a:schemeClr val="bg1"/>
                </a:solidFill>
              </a:rPr>
              <a:t>sizes</a:t>
            </a:r>
            <a:r>
              <a:rPr lang="de-AT" dirty="0">
                <a:solidFill>
                  <a:schemeClr val="bg1"/>
                </a:solidFill>
              </a:rPr>
              <a:t>="72x72"&gt;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/apple-icon-76x76.png" </a:t>
            </a:r>
            <a:r>
              <a:rPr lang="de-AT" dirty="0" err="1">
                <a:solidFill>
                  <a:schemeClr val="bg1"/>
                </a:solidFill>
              </a:rPr>
              <a:t>sizes</a:t>
            </a:r>
            <a:r>
              <a:rPr lang="de-AT" dirty="0">
                <a:solidFill>
                  <a:schemeClr val="bg1"/>
                </a:solidFill>
              </a:rPr>
              <a:t>="76x76"&gt;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/apple-icon-114x114.png" </a:t>
            </a:r>
            <a:r>
              <a:rPr lang="de-AT" dirty="0" err="1">
                <a:solidFill>
                  <a:schemeClr val="bg1"/>
                </a:solidFill>
              </a:rPr>
              <a:t>sizes</a:t>
            </a:r>
            <a:r>
              <a:rPr lang="de-AT" dirty="0">
                <a:solidFill>
                  <a:schemeClr val="bg1"/>
                </a:solidFill>
              </a:rPr>
              <a:t>="114x114"&gt;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/apple-icon-120x120.png" </a:t>
            </a:r>
            <a:r>
              <a:rPr lang="de-AT" dirty="0" err="1">
                <a:solidFill>
                  <a:schemeClr val="bg1"/>
                </a:solidFill>
              </a:rPr>
              <a:t>sizes</a:t>
            </a:r>
            <a:r>
              <a:rPr lang="de-AT" dirty="0">
                <a:solidFill>
                  <a:schemeClr val="bg1"/>
                </a:solidFill>
              </a:rPr>
              <a:t>="120x120"&gt;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/apple-icon-144x144.png" </a:t>
            </a:r>
            <a:r>
              <a:rPr lang="de-AT" dirty="0" err="1">
                <a:solidFill>
                  <a:schemeClr val="bg1"/>
                </a:solidFill>
              </a:rPr>
              <a:t>sizes</a:t>
            </a:r>
            <a:r>
              <a:rPr lang="de-AT" dirty="0">
                <a:solidFill>
                  <a:schemeClr val="bg1"/>
                </a:solidFill>
              </a:rPr>
              <a:t>="144x144"&gt;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/apple-icon-152x152.png" </a:t>
            </a:r>
            <a:r>
              <a:rPr lang="de-AT" dirty="0" err="1">
                <a:solidFill>
                  <a:schemeClr val="bg1"/>
                </a:solidFill>
              </a:rPr>
              <a:t>sizes</a:t>
            </a:r>
            <a:r>
              <a:rPr lang="de-AT" dirty="0">
                <a:solidFill>
                  <a:schemeClr val="bg1"/>
                </a:solidFill>
              </a:rPr>
              <a:t>="152x152"&gt;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/apple-icon-180x180.png" </a:t>
            </a:r>
            <a:r>
              <a:rPr lang="de-AT" dirty="0" err="1">
                <a:solidFill>
                  <a:schemeClr val="bg1"/>
                </a:solidFill>
              </a:rPr>
              <a:t>sizes</a:t>
            </a:r>
            <a:r>
              <a:rPr lang="de-AT" dirty="0">
                <a:solidFill>
                  <a:schemeClr val="bg1"/>
                </a:solidFill>
              </a:rPr>
              <a:t>="180x180"&gt;</a:t>
            </a:r>
          </a:p>
        </p:txBody>
      </p:sp>
    </p:spTree>
    <p:extLst>
      <p:ext uri="{BB962C8B-B14F-4D97-AF65-F5344CB8AC3E}">
        <p14:creationId xmlns:p14="http://schemas.microsoft.com/office/powerpoint/2010/main" val="321284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Internet Explorer</a:t>
            </a:r>
          </a:p>
        </p:txBody>
      </p:sp>
      <p:sp>
        <p:nvSpPr>
          <p:cNvPr id="4" name="Textfeld 3"/>
          <p:cNvSpPr txBox="1"/>
          <p:nvPr/>
        </p:nvSpPr>
        <p:spPr>
          <a:xfrm>
            <a:off x="838200" y="1610741"/>
            <a:ext cx="10515600" cy="923330"/>
          </a:xfrm>
          <a:prstGeom prst="rect">
            <a:avLst/>
          </a:prstGeom>
          <a:solidFill>
            <a:schemeClr val="tx1"/>
          </a:solidFill>
        </p:spPr>
        <p:txBody>
          <a:bodyPr wrap="square" rtlCol="0">
            <a:spAutoFit/>
          </a:bodyPr>
          <a:lstStyle/>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t>
            </a:r>
            <a:r>
              <a:rPr lang="de-AT" dirty="0" err="1">
                <a:solidFill>
                  <a:schemeClr val="bg1"/>
                </a:solidFill>
              </a:rPr>
              <a:t>msapplication-TileImage</a:t>
            </a:r>
            <a:r>
              <a:rPr lang="de-AT" dirty="0">
                <a:solidFill>
                  <a:schemeClr val="bg1"/>
                </a:solidFill>
              </a:rPr>
              <a:t>" </a:t>
            </a:r>
            <a:r>
              <a:rPr lang="de-AT" dirty="0" err="1">
                <a:solidFill>
                  <a:schemeClr val="bg1"/>
                </a:solidFill>
              </a:rPr>
              <a:t>content</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/app-icon-144x144.png"&gt;</a:t>
            </a:r>
          </a:p>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t>
            </a:r>
            <a:r>
              <a:rPr lang="de-AT" dirty="0" err="1">
                <a:solidFill>
                  <a:schemeClr val="bg1"/>
                </a:solidFill>
              </a:rPr>
              <a:t>msapplication-TileColor</a:t>
            </a:r>
            <a:r>
              <a:rPr lang="de-AT" dirty="0">
                <a:solidFill>
                  <a:schemeClr val="bg1"/>
                </a:solidFill>
              </a:rPr>
              <a:t>" </a:t>
            </a:r>
            <a:r>
              <a:rPr lang="de-AT" dirty="0" err="1">
                <a:solidFill>
                  <a:schemeClr val="bg1"/>
                </a:solidFill>
              </a:rPr>
              <a:t>content</a:t>
            </a:r>
            <a:r>
              <a:rPr lang="de-AT" dirty="0">
                <a:solidFill>
                  <a:schemeClr val="bg1"/>
                </a:solidFill>
              </a:rPr>
              <a:t>="#fff"&gt;</a:t>
            </a:r>
          </a:p>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t>
            </a:r>
            <a:r>
              <a:rPr lang="de-AT" dirty="0" err="1">
                <a:solidFill>
                  <a:schemeClr val="bg1"/>
                </a:solidFill>
              </a:rPr>
              <a:t>theme</a:t>
            </a:r>
            <a:r>
              <a:rPr lang="de-AT" dirty="0">
                <a:solidFill>
                  <a:schemeClr val="bg1"/>
                </a:solidFill>
              </a:rPr>
              <a:t>-color" </a:t>
            </a:r>
            <a:r>
              <a:rPr lang="de-AT" dirty="0" err="1">
                <a:solidFill>
                  <a:schemeClr val="bg1"/>
                </a:solidFill>
              </a:rPr>
              <a:t>content</a:t>
            </a:r>
            <a:r>
              <a:rPr lang="de-AT" dirty="0">
                <a:solidFill>
                  <a:schemeClr val="bg1"/>
                </a:solidFill>
              </a:rPr>
              <a:t>="#3f51b5"&gt;</a:t>
            </a:r>
          </a:p>
        </p:txBody>
      </p:sp>
    </p:spTree>
    <p:extLst>
      <p:ext uri="{BB962C8B-B14F-4D97-AF65-F5344CB8AC3E}">
        <p14:creationId xmlns:p14="http://schemas.microsoft.com/office/powerpoint/2010/main" val="3589886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Chrome/Edge Developer Tools</a:t>
            </a:r>
          </a:p>
        </p:txBody>
      </p:sp>
      <p:sp>
        <p:nvSpPr>
          <p:cNvPr id="3" name="Inhaltsplatzhalter 2"/>
          <p:cNvSpPr>
            <a:spLocks noGrp="1"/>
          </p:cNvSpPr>
          <p:nvPr>
            <p:ph idx="1"/>
          </p:nvPr>
        </p:nvSpPr>
        <p:spPr/>
        <p:txBody>
          <a:bodyPr/>
          <a:lstStyle/>
          <a:p>
            <a:pPr marL="0" indent="0">
              <a:buNone/>
            </a:pPr>
            <a:endParaRPr lang="de-AT" dirty="0"/>
          </a:p>
        </p:txBody>
      </p:sp>
    </p:spTree>
    <p:extLst>
      <p:ext uri="{BB962C8B-B14F-4D97-AF65-F5344CB8AC3E}">
        <p14:creationId xmlns:p14="http://schemas.microsoft.com/office/powerpoint/2010/main" val="226877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stefan.kubinski@lakedice.com</a:t>
            </a:r>
          </a:p>
        </p:txBody>
      </p:sp>
      <p:sp>
        <p:nvSpPr>
          <p:cNvPr id="3" name="Inhaltsplatzhalter 2"/>
          <p:cNvSpPr>
            <a:spLocks noGrp="1"/>
          </p:cNvSpPr>
          <p:nvPr>
            <p:ph idx="1"/>
          </p:nvPr>
        </p:nvSpPr>
        <p:spPr/>
        <p:txBody>
          <a:bodyPr/>
          <a:lstStyle/>
          <a:p>
            <a:pPr marL="0" indent="0">
              <a:buNone/>
            </a:pPr>
            <a:r>
              <a:rPr lang="de-AT" dirty="0"/>
              <a:t>Betriebswirtschaftslehre</a:t>
            </a:r>
          </a:p>
          <a:p>
            <a:pPr marL="0" indent="0">
              <a:buNone/>
            </a:pPr>
            <a:r>
              <a:rPr lang="de-AT" dirty="0"/>
              <a:t>Bilanzbuchhalterprüfung</a:t>
            </a:r>
          </a:p>
          <a:p>
            <a:pPr marL="0" indent="0">
              <a:buNone/>
            </a:pPr>
            <a:r>
              <a:rPr lang="de-AT" dirty="0"/>
              <a:t>Berufspilotenlizenz</a:t>
            </a:r>
          </a:p>
          <a:p>
            <a:pPr marL="0" indent="0">
              <a:buNone/>
            </a:pPr>
            <a:r>
              <a:rPr lang="de-AT" dirty="0"/>
              <a:t>Verheiratet + drei Kinder</a:t>
            </a:r>
          </a:p>
          <a:p>
            <a:pPr marL="0" indent="0">
              <a:buNone/>
            </a:pPr>
            <a:r>
              <a:rPr lang="de-AT" dirty="0"/>
              <a:t>Datenbank- und Softwareentwicklung</a:t>
            </a:r>
          </a:p>
          <a:p>
            <a:pPr marL="0" indent="0">
              <a:buNone/>
            </a:pPr>
            <a:r>
              <a:rPr lang="de-AT" dirty="0">
                <a:solidFill>
                  <a:srgbClr val="00B0F0"/>
                </a:solidFill>
              </a:rPr>
              <a:t>LAKE</a:t>
            </a:r>
            <a:r>
              <a:rPr lang="de-AT" b="1" dirty="0">
                <a:solidFill>
                  <a:srgbClr val="00B0F0"/>
                </a:solidFill>
              </a:rPr>
              <a:t>DICE</a:t>
            </a:r>
            <a:r>
              <a:rPr lang="de-AT" dirty="0">
                <a:solidFill>
                  <a:srgbClr val="00B0F0"/>
                </a:solidFill>
              </a:rPr>
              <a:t> OG</a:t>
            </a:r>
          </a:p>
          <a:p>
            <a:pPr marL="0" indent="0">
              <a:buNone/>
            </a:pPr>
            <a:r>
              <a:rPr lang="de-AT" dirty="0"/>
              <a:t> </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60" y="4930202"/>
            <a:ext cx="1426793" cy="1426793"/>
          </a:xfrm>
          <a:prstGeom prst="rect">
            <a:avLst/>
          </a:prstGeom>
        </p:spPr>
      </p:pic>
    </p:spTree>
    <p:extLst>
      <p:ext uri="{BB962C8B-B14F-4D97-AF65-F5344CB8AC3E}">
        <p14:creationId xmlns:p14="http://schemas.microsoft.com/office/powerpoint/2010/main" val="3618247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Service </a:t>
            </a:r>
            <a:r>
              <a:rPr lang="de-AT" dirty="0" err="1"/>
              <a:t>Workers</a:t>
            </a:r>
            <a:endParaRPr lang="de-AT" dirty="0"/>
          </a:p>
        </p:txBody>
      </p:sp>
      <p:cxnSp>
        <p:nvCxnSpPr>
          <p:cNvPr id="5" name="Gerade Verbindung mit Pfeil 4"/>
          <p:cNvCxnSpPr/>
          <p:nvPr/>
        </p:nvCxnSpPr>
        <p:spPr>
          <a:xfrm>
            <a:off x="981115" y="2225172"/>
            <a:ext cx="5584512" cy="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6" name="Gerade Verbindung mit Pfeil 5"/>
          <p:cNvCxnSpPr/>
          <p:nvPr/>
        </p:nvCxnSpPr>
        <p:spPr>
          <a:xfrm>
            <a:off x="981116" y="4092562"/>
            <a:ext cx="5584512" cy="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
        <p:nvSpPr>
          <p:cNvPr id="7" name="Rechteck 6"/>
          <p:cNvSpPr/>
          <p:nvPr/>
        </p:nvSpPr>
        <p:spPr>
          <a:xfrm>
            <a:off x="1032134" y="2563461"/>
            <a:ext cx="612216" cy="1016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HTML</a:t>
            </a:r>
          </a:p>
        </p:txBody>
      </p:sp>
      <p:sp>
        <p:nvSpPr>
          <p:cNvPr id="8" name="Rechteck 7"/>
          <p:cNvSpPr/>
          <p:nvPr/>
        </p:nvSpPr>
        <p:spPr>
          <a:xfrm>
            <a:off x="3211518" y="2563461"/>
            <a:ext cx="612216" cy="1016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HTML</a:t>
            </a:r>
          </a:p>
        </p:txBody>
      </p:sp>
      <p:sp>
        <p:nvSpPr>
          <p:cNvPr id="9" name="Rechteck 8"/>
          <p:cNvSpPr/>
          <p:nvPr/>
        </p:nvSpPr>
        <p:spPr>
          <a:xfrm>
            <a:off x="5306528" y="2562050"/>
            <a:ext cx="612216" cy="1016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HTML</a:t>
            </a:r>
          </a:p>
        </p:txBody>
      </p:sp>
      <p:sp>
        <p:nvSpPr>
          <p:cNvPr id="10" name="Rechteck 9"/>
          <p:cNvSpPr/>
          <p:nvPr/>
        </p:nvSpPr>
        <p:spPr>
          <a:xfrm>
            <a:off x="1032134" y="1506994"/>
            <a:ext cx="612216" cy="53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JS</a:t>
            </a:r>
          </a:p>
        </p:txBody>
      </p:sp>
      <p:sp>
        <p:nvSpPr>
          <p:cNvPr id="11" name="Rechteck 10"/>
          <p:cNvSpPr/>
          <p:nvPr/>
        </p:nvSpPr>
        <p:spPr>
          <a:xfrm>
            <a:off x="1004172" y="1483198"/>
            <a:ext cx="612216" cy="53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JS</a:t>
            </a:r>
          </a:p>
        </p:txBody>
      </p:sp>
      <p:sp>
        <p:nvSpPr>
          <p:cNvPr id="12" name="Rechteck 11"/>
          <p:cNvSpPr/>
          <p:nvPr/>
        </p:nvSpPr>
        <p:spPr>
          <a:xfrm>
            <a:off x="976210" y="1459402"/>
            <a:ext cx="612216" cy="53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JS</a:t>
            </a:r>
          </a:p>
        </p:txBody>
      </p:sp>
      <p:sp>
        <p:nvSpPr>
          <p:cNvPr id="13" name="Rechteck 12"/>
          <p:cNvSpPr/>
          <p:nvPr/>
        </p:nvSpPr>
        <p:spPr>
          <a:xfrm>
            <a:off x="1032134" y="4410441"/>
            <a:ext cx="988965" cy="1016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Service Worker</a:t>
            </a:r>
          </a:p>
        </p:txBody>
      </p:sp>
      <p:sp>
        <p:nvSpPr>
          <p:cNvPr id="14" name="Textfeld 13"/>
          <p:cNvSpPr txBox="1"/>
          <p:nvPr/>
        </p:nvSpPr>
        <p:spPr>
          <a:xfrm>
            <a:off x="909369" y="2175986"/>
            <a:ext cx="5375831" cy="369332"/>
          </a:xfrm>
          <a:prstGeom prst="rect">
            <a:avLst/>
          </a:prstGeom>
          <a:noFill/>
        </p:spPr>
        <p:txBody>
          <a:bodyPr wrap="none" rtlCol="0">
            <a:spAutoFit/>
          </a:bodyPr>
          <a:lstStyle/>
          <a:p>
            <a:r>
              <a:rPr lang="de-AT" dirty="0"/>
              <a:t>Runs on </a:t>
            </a:r>
            <a:r>
              <a:rPr lang="de-AT" dirty="0" err="1"/>
              <a:t>one</a:t>
            </a:r>
            <a:r>
              <a:rPr lang="de-AT" dirty="0"/>
              <a:t> </a:t>
            </a:r>
            <a:r>
              <a:rPr lang="de-AT" dirty="0" err="1"/>
              <a:t>single</a:t>
            </a:r>
            <a:r>
              <a:rPr lang="de-AT" dirty="0"/>
              <a:t> </a:t>
            </a:r>
            <a:r>
              <a:rPr lang="de-AT" dirty="0" err="1"/>
              <a:t>thread</a:t>
            </a:r>
            <a:r>
              <a:rPr lang="de-AT" dirty="0"/>
              <a:t>, </a:t>
            </a:r>
            <a:r>
              <a:rPr lang="de-AT" dirty="0" err="1"/>
              <a:t>attached</a:t>
            </a:r>
            <a:r>
              <a:rPr lang="de-AT" dirty="0"/>
              <a:t> </a:t>
            </a:r>
            <a:r>
              <a:rPr lang="de-AT" dirty="0" err="1"/>
              <a:t>to</a:t>
            </a:r>
            <a:r>
              <a:rPr lang="de-AT" dirty="0"/>
              <a:t> </a:t>
            </a:r>
            <a:r>
              <a:rPr lang="de-AT" dirty="0" err="1"/>
              <a:t>the</a:t>
            </a:r>
            <a:r>
              <a:rPr lang="de-AT" dirty="0"/>
              <a:t> HTML </a:t>
            </a:r>
            <a:r>
              <a:rPr lang="de-AT" dirty="0" err="1"/>
              <a:t>pages</a:t>
            </a:r>
            <a:endParaRPr lang="de-AT" dirty="0"/>
          </a:p>
        </p:txBody>
      </p:sp>
      <p:sp>
        <p:nvSpPr>
          <p:cNvPr id="15" name="Textfeld 14"/>
          <p:cNvSpPr txBox="1"/>
          <p:nvPr/>
        </p:nvSpPr>
        <p:spPr>
          <a:xfrm>
            <a:off x="909370" y="4066836"/>
            <a:ext cx="5420715" cy="369332"/>
          </a:xfrm>
          <a:prstGeom prst="rect">
            <a:avLst/>
          </a:prstGeom>
          <a:noFill/>
        </p:spPr>
        <p:txBody>
          <a:bodyPr wrap="none" rtlCol="0">
            <a:spAutoFit/>
          </a:bodyPr>
          <a:lstStyle/>
          <a:p>
            <a:r>
              <a:rPr lang="de-AT" dirty="0"/>
              <a:t>Runs on additional </a:t>
            </a:r>
            <a:r>
              <a:rPr lang="de-AT" dirty="0" err="1"/>
              <a:t>thread</a:t>
            </a:r>
            <a:r>
              <a:rPr lang="de-AT" dirty="0"/>
              <a:t>, </a:t>
            </a:r>
            <a:r>
              <a:rPr lang="de-AT" dirty="0" err="1"/>
              <a:t>decoupled</a:t>
            </a:r>
            <a:r>
              <a:rPr lang="de-AT" dirty="0"/>
              <a:t> </a:t>
            </a:r>
            <a:r>
              <a:rPr lang="de-AT" dirty="0" err="1"/>
              <a:t>from</a:t>
            </a:r>
            <a:r>
              <a:rPr lang="de-AT" dirty="0"/>
              <a:t> HTML </a:t>
            </a:r>
            <a:r>
              <a:rPr lang="de-AT" dirty="0" err="1"/>
              <a:t>pages</a:t>
            </a:r>
            <a:endParaRPr lang="de-AT" dirty="0"/>
          </a:p>
        </p:txBody>
      </p:sp>
      <p:sp>
        <p:nvSpPr>
          <p:cNvPr id="16" name="Textfeld 15"/>
          <p:cNvSpPr txBox="1"/>
          <p:nvPr/>
        </p:nvSpPr>
        <p:spPr>
          <a:xfrm>
            <a:off x="976210" y="5445875"/>
            <a:ext cx="3576620" cy="923330"/>
          </a:xfrm>
          <a:prstGeom prst="rect">
            <a:avLst/>
          </a:prstGeom>
          <a:noFill/>
        </p:spPr>
        <p:txBody>
          <a:bodyPr wrap="none" rtlCol="0">
            <a:spAutoFit/>
          </a:bodyPr>
          <a:lstStyle/>
          <a:p>
            <a:r>
              <a:rPr lang="de-AT" dirty="0" err="1"/>
              <a:t>Manages</a:t>
            </a:r>
            <a:r>
              <a:rPr lang="de-AT" dirty="0"/>
              <a:t> ALL </a:t>
            </a:r>
            <a:r>
              <a:rPr lang="de-AT" dirty="0" err="1"/>
              <a:t>pages</a:t>
            </a:r>
            <a:r>
              <a:rPr lang="de-AT" dirty="0"/>
              <a:t> of a </a:t>
            </a:r>
            <a:r>
              <a:rPr lang="de-AT" dirty="0" err="1"/>
              <a:t>given</a:t>
            </a:r>
            <a:r>
              <a:rPr lang="de-AT" dirty="0"/>
              <a:t> </a:t>
            </a:r>
            <a:r>
              <a:rPr lang="de-AT" dirty="0" err="1"/>
              <a:t>scope</a:t>
            </a:r>
            <a:endParaRPr lang="de-AT" dirty="0"/>
          </a:p>
          <a:p>
            <a:r>
              <a:rPr lang="de-AT" dirty="0" err="1"/>
              <a:t>Lives</a:t>
            </a:r>
            <a:r>
              <a:rPr lang="de-AT" dirty="0"/>
              <a:t> on </a:t>
            </a:r>
            <a:r>
              <a:rPr lang="de-AT" dirty="0" err="1"/>
              <a:t>even</a:t>
            </a:r>
            <a:r>
              <a:rPr lang="de-AT" dirty="0"/>
              <a:t> after </a:t>
            </a:r>
            <a:r>
              <a:rPr lang="de-AT" dirty="0" err="1"/>
              <a:t>pages</a:t>
            </a:r>
            <a:r>
              <a:rPr lang="de-AT" dirty="0"/>
              <a:t> </a:t>
            </a:r>
            <a:r>
              <a:rPr lang="de-AT" dirty="0" err="1"/>
              <a:t>are</a:t>
            </a:r>
            <a:r>
              <a:rPr lang="de-AT" dirty="0"/>
              <a:t> </a:t>
            </a:r>
            <a:r>
              <a:rPr lang="de-AT" dirty="0" err="1"/>
              <a:t>closed</a:t>
            </a:r>
            <a:endParaRPr lang="de-AT" dirty="0"/>
          </a:p>
          <a:p>
            <a:r>
              <a:rPr lang="de-AT" dirty="0"/>
              <a:t>Listen </a:t>
            </a:r>
            <a:r>
              <a:rPr lang="de-AT" dirty="0" err="1"/>
              <a:t>to</a:t>
            </a:r>
            <a:r>
              <a:rPr lang="de-AT" dirty="0"/>
              <a:t> </a:t>
            </a:r>
            <a:r>
              <a:rPr lang="de-AT" dirty="0" err="1"/>
              <a:t>specific</a:t>
            </a:r>
            <a:r>
              <a:rPr lang="de-AT" dirty="0"/>
              <a:t> </a:t>
            </a:r>
            <a:r>
              <a:rPr lang="de-AT" dirty="0" err="1"/>
              <a:t>events</a:t>
            </a:r>
            <a:endParaRPr lang="de-AT" dirty="0"/>
          </a:p>
        </p:txBody>
      </p:sp>
    </p:spTree>
    <p:extLst>
      <p:ext uri="{BB962C8B-B14F-4D97-AF65-F5344CB8AC3E}">
        <p14:creationId xmlns:p14="http://schemas.microsoft.com/office/powerpoint/2010/main" val="362389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Events (in Service Worker)</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73493023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3101961">
                  <a:extLst>
                    <a:ext uri="{9D8B030D-6E8A-4147-A177-3AD203B41FA5}">
                      <a16:colId xmlns:a16="http://schemas.microsoft.com/office/drawing/2014/main" val="20000"/>
                    </a:ext>
                  </a:extLst>
                </a:gridCol>
                <a:gridCol w="7413639">
                  <a:extLst>
                    <a:ext uri="{9D8B030D-6E8A-4147-A177-3AD203B41FA5}">
                      <a16:colId xmlns:a16="http://schemas.microsoft.com/office/drawing/2014/main" val="20001"/>
                    </a:ext>
                  </a:extLst>
                </a:gridCol>
              </a:tblGrid>
              <a:tr h="370840">
                <a:tc>
                  <a:txBody>
                    <a:bodyPr/>
                    <a:lstStyle/>
                    <a:p>
                      <a:r>
                        <a:rPr lang="de-AT" dirty="0"/>
                        <a:t>Event</a:t>
                      </a:r>
                    </a:p>
                  </a:txBody>
                  <a:tcPr/>
                </a:tc>
                <a:tc>
                  <a:txBody>
                    <a:bodyPr/>
                    <a:lstStyle/>
                    <a:p>
                      <a:r>
                        <a:rPr lang="de-AT" dirty="0"/>
                        <a:t>Source</a:t>
                      </a:r>
                    </a:p>
                  </a:txBody>
                  <a:tcPr/>
                </a:tc>
                <a:extLst>
                  <a:ext uri="{0D108BD9-81ED-4DB2-BD59-A6C34878D82A}">
                    <a16:rowId xmlns:a16="http://schemas.microsoft.com/office/drawing/2014/main" val="10000"/>
                  </a:ext>
                </a:extLst>
              </a:tr>
              <a:tr h="370840">
                <a:tc>
                  <a:txBody>
                    <a:bodyPr/>
                    <a:lstStyle/>
                    <a:p>
                      <a:r>
                        <a:rPr lang="de-AT" dirty="0"/>
                        <a:t>FETCH</a:t>
                      </a:r>
                    </a:p>
                  </a:txBody>
                  <a:tcPr/>
                </a:tc>
                <a:tc>
                  <a:txBody>
                    <a:bodyPr/>
                    <a:lstStyle/>
                    <a:p>
                      <a:r>
                        <a:rPr lang="de-AT" dirty="0"/>
                        <a:t>Browser</a:t>
                      </a:r>
                      <a:r>
                        <a:rPr lang="de-AT" baseline="0" dirty="0"/>
                        <a:t> </a:t>
                      </a:r>
                      <a:r>
                        <a:rPr lang="de-AT" baseline="0" dirty="0" err="1"/>
                        <a:t>or</a:t>
                      </a:r>
                      <a:r>
                        <a:rPr lang="de-AT" baseline="0" dirty="0"/>
                        <a:t> </a:t>
                      </a:r>
                      <a:r>
                        <a:rPr lang="de-AT" baseline="0" dirty="0" err="1"/>
                        <a:t>page</a:t>
                      </a:r>
                      <a:r>
                        <a:rPr lang="de-AT" baseline="0" dirty="0"/>
                        <a:t> </a:t>
                      </a:r>
                      <a:r>
                        <a:rPr lang="de-AT" baseline="0" dirty="0" err="1"/>
                        <a:t>related</a:t>
                      </a:r>
                      <a:r>
                        <a:rPr lang="de-AT" baseline="0" dirty="0"/>
                        <a:t> JavaScript </a:t>
                      </a:r>
                      <a:r>
                        <a:rPr lang="de-AT" baseline="0" dirty="0" err="1"/>
                        <a:t>initiates</a:t>
                      </a:r>
                      <a:r>
                        <a:rPr lang="de-AT" baseline="0" dirty="0"/>
                        <a:t> a </a:t>
                      </a:r>
                      <a:r>
                        <a:rPr lang="de-AT" baseline="0" dirty="0" err="1"/>
                        <a:t>fetch</a:t>
                      </a:r>
                      <a:r>
                        <a:rPr lang="de-AT" baseline="0" dirty="0"/>
                        <a:t> (HTTP </a:t>
                      </a:r>
                      <a:r>
                        <a:rPr lang="de-AT" baseline="0" dirty="0" err="1"/>
                        <a:t>request</a:t>
                      </a:r>
                      <a:r>
                        <a:rPr lang="de-AT" baseline="0" dirty="0"/>
                        <a:t>)</a:t>
                      </a:r>
                      <a:endParaRPr lang="de-AT" dirty="0"/>
                    </a:p>
                  </a:txBody>
                  <a:tcPr/>
                </a:tc>
                <a:extLst>
                  <a:ext uri="{0D108BD9-81ED-4DB2-BD59-A6C34878D82A}">
                    <a16:rowId xmlns:a16="http://schemas.microsoft.com/office/drawing/2014/main" val="10001"/>
                  </a:ext>
                </a:extLst>
              </a:tr>
              <a:tr h="370840">
                <a:tc>
                  <a:txBody>
                    <a:bodyPr/>
                    <a:lstStyle/>
                    <a:p>
                      <a:r>
                        <a:rPr lang="de-AT" dirty="0"/>
                        <a:t>PUSH NOTIFICATIONS</a:t>
                      </a:r>
                    </a:p>
                  </a:txBody>
                  <a:tcPr/>
                </a:tc>
                <a:tc>
                  <a:txBody>
                    <a:bodyPr/>
                    <a:lstStyle/>
                    <a:p>
                      <a:r>
                        <a:rPr lang="de-AT" dirty="0"/>
                        <a:t>Push </a:t>
                      </a:r>
                      <a:r>
                        <a:rPr lang="de-AT" dirty="0" err="1"/>
                        <a:t>notification</a:t>
                      </a:r>
                      <a:r>
                        <a:rPr lang="de-AT" baseline="0" dirty="0"/>
                        <a:t> (</a:t>
                      </a:r>
                      <a:r>
                        <a:rPr lang="de-AT" baseline="0" dirty="0" err="1"/>
                        <a:t>from</a:t>
                      </a:r>
                      <a:r>
                        <a:rPr lang="de-AT" baseline="0" dirty="0"/>
                        <a:t> </a:t>
                      </a:r>
                      <a:r>
                        <a:rPr lang="de-AT" baseline="0" dirty="0" err="1"/>
                        <a:t>server</a:t>
                      </a:r>
                      <a:r>
                        <a:rPr lang="de-AT" baseline="0" dirty="0"/>
                        <a:t>)</a:t>
                      </a:r>
                      <a:endParaRPr lang="de-AT" dirty="0"/>
                    </a:p>
                  </a:txBody>
                  <a:tcPr/>
                </a:tc>
                <a:extLst>
                  <a:ext uri="{0D108BD9-81ED-4DB2-BD59-A6C34878D82A}">
                    <a16:rowId xmlns:a16="http://schemas.microsoft.com/office/drawing/2014/main" val="10002"/>
                  </a:ext>
                </a:extLst>
              </a:tr>
              <a:tr h="370840">
                <a:tc>
                  <a:txBody>
                    <a:bodyPr/>
                    <a:lstStyle/>
                    <a:p>
                      <a:r>
                        <a:rPr lang="de-AT" dirty="0"/>
                        <a:t>NOTIFICATION</a:t>
                      </a:r>
                      <a:r>
                        <a:rPr lang="de-AT" baseline="0" dirty="0"/>
                        <a:t> INTERACTION</a:t>
                      </a:r>
                      <a:endParaRPr lang="de-AT" dirty="0"/>
                    </a:p>
                  </a:txBody>
                  <a:tcPr/>
                </a:tc>
                <a:tc>
                  <a:txBody>
                    <a:bodyPr/>
                    <a:lstStyle/>
                    <a:p>
                      <a:r>
                        <a:rPr lang="de-AT" dirty="0"/>
                        <a:t>User </a:t>
                      </a:r>
                      <a:r>
                        <a:rPr lang="de-AT" dirty="0" err="1"/>
                        <a:t>interacts</a:t>
                      </a:r>
                      <a:r>
                        <a:rPr lang="de-AT" dirty="0"/>
                        <a:t> </a:t>
                      </a:r>
                      <a:r>
                        <a:rPr lang="de-AT" dirty="0" err="1"/>
                        <a:t>with</a:t>
                      </a:r>
                      <a:r>
                        <a:rPr lang="de-AT" dirty="0"/>
                        <a:t> </a:t>
                      </a:r>
                      <a:r>
                        <a:rPr lang="de-AT" dirty="0" err="1"/>
                        <a:t>displayed</a:t>
                      </a:r>
                      <a:r>
                        <a:rPr lang="de-AT" dirty="0"/>
                        <a:t> </a:t>
                      </a:r>
                      <a:r>
                        <a:rPr lang="de-AT" dirty="0" err="1"/>
                        <a:t>notification</a:t>
                      </a:r>
                      <a:endParaRPr lang="de-AT" dirty="0"/>
                    </a:p>
                  </a:txBody>
                  <a:tcPr/>
                </a:tc>
                <a:extLst>
                  <a:ext uri="{0D108BD9-81ED-4DB2-BD59-A6C34878D82A}">
                    <a16:rowId xmlns:a16="http://schemas.microsoft.com/office/drawing/2014/main" val="10003"/>
                  </a:ext>
                </a:extLst>
              </a:tr>
              <a:tr h="370840">
                <a:tc>
                  <a:txBody>
                    <a:bodyPr/>
                    <a:lstStyle/>
                    <a:p>
                      <a:r>
                        <a:rPr lang="de-AT" dirty="0"/>
                        <a:t>BACKGROUN</a:t>
                      </a:r>
                      <a:r>
                        <a:rPr lang="de-AT" baseline="0" dirty="0"/>
                        <a:t>D SYNC</a:t>
                      </a:r>
                      <a:endParaRPr lang="de-AT" dirty="0"/>
                    </a:p>
                  </a:txBody>
                  <a:tcPr/>
                </a:tc>
                <a:tc>
                  <a:txBody>
                    <a:bodyPr/>
                    <a:lstStyle/>
                    <a:p>
                      <a:r>
                        <a:rPr lang="de-AT" dirty="0"/>
                        <a:t>Background</a:t>
                      </a:r>
                      <a:r>
                        <a:rPr lang="de-AT" baseline="0" dirty="0"/>
                        <a:t> </a:t>
                      </a:r>
                      <a:r>
                        <a:rPr lang="de-AT" baseline="0" dirty="0" err="1"/>
                        <a:t>sync</a:t>
                      </a:r>
                      <a:r>
                        <a:rPr lang="de-AT" baseline="0" dirty="0"/>
                        <a:t> </a:t>
                      </a:r>
                      <a:r>
                        <a:rPr lang="de-AT" baseline="0" dirty="0" err="1"/>
                        <a:t>event</a:t>
                      </a:r>
                      <a:r>
                        <a:rPr lang="de-AT" baseline="0" dirty="0"/>
                        <a:t> (</a:t>
                      </a:r>
                      <a:r>
                        <a:rPr lang="de-AT" baseline="0" dirty="0" err="1"/>
                        <a:t>internet</a:t>
                      </a:r>
                      <a:r>
                        <a:rPr lang="de-AT" baseline="0" dirty="0"/>
                        <a:t> </a:t>
                      </a:r>
                      <a:r>
                        <a:rPr lang="de-AT" baseline="0" dirty="0" err="1"/>
                        <a:t>connection</a:t>
                      </a:r>
                      <a:r>
                        <a:rPr lang="de-AT" baseline="0" dirty="0"/>
                        <a:t> </a:t>
                      </a:r>
                      <a:r>
                        <a:rPr lang="de-AT" baseline="0" dirty="0" err="1"/>
                        <a:t>is</a:t>
                      </a:r>
                      <a:r>
                        <a:rPr lang="de-AT" baseline="0" dirty="0"/>
                        <a:t> </a:t>
                      </a:r>
                      <a:r>
                        <a:rPr lang="de-AT" baseline="0" dirty="0" err="1"/>
                        <a:t>restored</a:t>
                      </a:r>
                      <a:r>
                        <a:rPr lang="de-AT" baseline="0" dirty="0"/>
                        <a:t>)</a:t>
                      </a:r>
                      <a:endParaRPr lang="de-AT" dirty="0"/>
                    </a:p>
                  </a:txBody>
                  <a:tcPr/>
                </a:tc>
                <a:extLst>
                  <a:ext uri="{0D108BD9-81ED-4DB2-BD59-A6C34878D82A}">
                    <a16:rowId xmlns:a16="http://schemas.microsoft.com/office/drawing/2014/main" val="10004"/>
                  </a:ext>
                </a:extLst>
              </a:tr>
              <a:tr h="370840">
                <a:tc>
                  <a:txBody>
                    <a:bodyPr/>
                    <a:lstStyle/>
                    <a:p>
                      <a:r>
                        <a:rPr lang="de-AT" dirty="0"/>
                        <a:t>LIFECYCLE</a:t>
                      </a:r>
                    </a:p>
                  </a:txBody>
                  <a:tcPr/>
                </a:tc>
                <a:tc>
                  <a:txBody>
                    <a:bodyPr/>
                    <a:lstStyle/>
                    <a:p>
                      <a:endParaRPr lang="de-AT"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290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Registration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3356967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9028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D2: Add a </a:t>
            </a:r>
            <a:r>
              <a:rPr lang="de-AT" dirty="0" err="1"/>
              <a:t>service</a:t>
            </a:r>
            <a:r>
              <a:rPr lang="de-AT" dirty="0"/>
              <a:t> </a:t>
            </a:r>
            <a:r>
              <a:rPr lang="de-AT" dirty="0" err="1"/>
              <a:t>worker</a:t>
            </a:r>
            <a:endParaRPr lang="de-AT" dirty="0"/>
          </a:p>
        </p:txBody>
      </p:sp>
    </p:spTree>
    <p:extLst>
      <p:ext uri="{BB962C8B-B14F-4D97-AF65-F5344CB8AC3E}">
        <p14:creationId xmlns:p14="http://schemas.microsoft.com/office/powerpoint/2010/main" val="91491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D3: Handle Installation</a:t>
            </a:r>
          </a:p>
        </p:txBody>
      </p:sp>
      <p:sp>
        <p:nvSpPr>
          <p:cNvPr id="3" name="Inhaltsplatzhalter 2"/>
          <p:cNvSpPr>
            <a:spLocks noGrp="1"/>
          </p:cNvSpPr>
          <p:nvPr>
            <p:ph idx="1"/>
          </p:nvPr>
        </p:nvSpPr>
        <p:spPr/>
        <p:txBody>
          <a:bodyPr/>
          <a:lstStyle/>
          <a:p>
            <a:r>
              <a:rPr lang="en-US" dirty="0"/>
              <a:t>More about the "Web App Install Banner" (including Requirements): </a:t>
            </a:r>
            <a:r>
              <a:rPr lang="en-US" dirty="0">
                <a:hlinkClick r:id="rId2"/>
              </a:rPr>
              <a:t>https://developers.google.com/web/fundamentals/engage-and-retain/app-install-banners/</a:t>
            </a:r>
            <a:endParaRPr lang="en-US" dirty="0"/>
          </a:p>
          <a:p>
            <a:endParaRPr lang="en-US" dirty="0"/>
          </a:p>
          <a:p>
            <a:endParaRPr lang="de-AT" dirty="0"/>
          </a:p>
        </p:txBody>
      </p:sp>
    </p:spTree>
    <p:extLst>
      <p:ext uri="{BB962C8B-B14F-4D97-AF65-F5344CB8AC3E}">
        <p14:creationId xmlns:p14="http://schemas.microsoft.com/office/powerpoint/2010/main" val="85120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Emulate</a:t>
            </a:r>
            <a:r>
              <a:rPr lang="de-AT" dirty="0"/>
              <a:t> </a:t>
            </a:r>
            <a:r>
              <a:rPr lang="de-AT" dirty="0" err="1"/>
              <a:t>and</a:t>
            </a:r>
            <a:r>
              <a:rPr lang="de-AT" dirty="0"/>
              <a:t> </a:t>
            </a:r>
            <a:r>
              <a:rPr lang="de-AT" dirty="0" err="1"/>
              <a:t>Simulate</a:t>
            </a:r>
            <a:endParaRPr lang="de-AT" dirty="0"/>
          </a:p>
        </p:txBody>
      </p:sp>
      <p:sp>
        <p:nvSpPr>
          <p:cNvPr id="3" name="Inhaltsplatzhalter 2"/>
          <p:cNvSpPr>
            <a:spLocks noGrp="1"/>
          </p:cNvSpPr>
          <p:nvPr>
            <p:ph idx="1"/>
          </p:nvPr>
        </p:nvSpPr>
        <p:spPr/>
        <p:txBody>
          <a:bodyPr>
            <a:normAutofit fontScale="77500" lnSpcReduction="20000"/>
          </a:bodyPr>
          <a:lstStyle/>
          <a:p>
            <a:r>
              <a:rPr lang="en-US" dirty="0">
                <a:hlinkClick r:id="rId2"/>
              </a:rPr>
              <a:t>https://developer.android.com/studio/index.html</a:t>
            </a:r>
            <a:endParaRPr lang="en-US" dirty="0"/>
          </a:p>
          <a:p>
            <a:r>
              <a:rPr lang="en-US" dirty="0"/>
              <a:t>We only install it to get easy access to the Android Virtual Device (AVD) Manager though. You can access that Manager under "Tools" =&gt; "Android" =&gt; "AVD Manager". </a:t>
            </a:r>
          </a:p>
          <a:p>
            <a:r>
              <a:rPr lang="en-US" dirty="0"/>
              <a:t>Detailed instructions on how to create a device with it can be found here: </a:t>
            </a:r>
            <a:r>
              <a:rPr lang="en-US" dirty="0">
                <a:hlinkClick r:id="rId3"/>
              </a:rPr>
              <a:t>https://developer.android.com/studio/run/managing-avds.html</a:t>
            </a:r>
            <a:endParaRPr lang="en-US" dirty="0"/>
          </a:p>
          <a:p>
            <a:r>
              <a:rPr lang="en-US" b="1" dirty="0"/>
              <a:t>Updating Chrome on the Virtual Device</a:t>
            </a:r>
            <a:endParaRPr lang="en-US" dirty="0"/>
          </a:p>
          <a:p>
            <a:r>
              <a:rPr lang="en-US" dirty="0"/>
              <a:t>With an emulated device up and running, you're well-prepared to test your </a:t>
            </a:r>
            <a:r>
              <a:rPr lang="en-US" dirty="0" err="1"/>
              <a:t>manifest.json</a:t>
            </a:r>
            <a:r>
              <a:rPr lang="en-US" dirty="0"/>
              <a:t> file. </a:t>
            </a:r>
          </a:p>
          <a:p>
            <a:r>
              <a:rPr lang="en-US" dirty="0"/>
              <a:t>You can easily update Chrome on your virtual device though. Get an updated APK (basically the app installation file) from this link: </a:t>
            </a:r>
            <a:r>
              <a:rPr lang="en-US" dirty="0">
                <a:hlinkClick r:id="rId4"/>
              </a:rPr>
              <a:t>https://www.apkmirror.com/apk/google-inc/chrome/#variants</a:t>
            </a:r>
            <a:endParaRPr lang="en-US" dirty="0"/>
          </a:p>
          <a:p>
            <a:r>
              <a:rPr lang="en-US" dirty="0"/>
              <a:t>Feel free to choose the latest one, download and install it. Give the device the permission to install from "unsafe" sources. If it fails, try a different APK version.</a:t>
            </a:r>
          </a:p>
          <a:p>
            <a:endParaRPr lang="de-AT" dirty="0"/>
          </a:p>
        </p:txBody>
      </p:sp>
    </p:spTree>
    <p:extLst>
      <p:ext uri="{BB962C8B-B14F-4D97-AF65-F5344CB8AC3E}">
        <p14:creationId xmlns:p14="http://schemas.microsoft.com/office/powerpoint/2010/main" val="2311614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1583" y="468611"/>
            <a:ext cx="3321716" cy="59052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32162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AT" dirty="0"/>
          </a:p>
        </p:txBody>
      </p:sp>
      <p:sp>
        <p:nvSpPr>
          <p:cNvPr id="3" name="Inhaltsplatzhalter 2"/>
          <p:cNvSpPr>
            <a:spLocks noGrp="1"/>
          </p:cNvSpPr>
          <p:nvPr>
            <p:ph idx="1"/>
          </p:nvPr>
        </p:nvSpPr>
        <p:spPr/>
        <p:txBody>
          <a:bodyPr>
            <a:normAutofit/>
          </a:bodyPr>
          <a:lstStyle/>
          <a:p>
            <a:r>
              <a:rPr lang="en-US" dirty="0">
                <a:hlinkClick r:id="rId2"/>
              </a:rPr>
              <a:t>PWA Application Icon Generator Free Online Tool (crawlink.com)</a:t>
            </a:r>
            <a:endParaRPr lang="en-US" dirty="0"/>
          </a:p>
          <a:p>
            <a:r>
              <a:rPr lang="de-AT" dirty="0" err="1">
                <a:hlinkClick r:id="rId3"/>
              </a:rPr>
              <a:t>PWABuilder</a:t>
            </a:r>
            <a:endParaRPr lang="de-AT" dirty="0"/>
          </a:p>
          <a:p>
            <a:r>
              <a:rPr lang="en-US" dirty="0"/>
              <a:t>Web App Manifest - Browser Support: </a:t>
            </a:r>
            <a:r>
              <a:rPr lang="en-US" dirty="0">
                <a:hlinkClick r:id="rId4"/>
              </a:rPr>
              <a:t>http://caniuse.com/#feat=web-app-manifest</a:t>
            </a:r>
            <a:endParaRPr lang="en-US" dirty="0"/>
          </a:p>
          <a:p>
            <a:r>
              <a:rPr lang="en-US" dirty="0"/>
              <a:t>MDN Article on the Web App Manifest (includes List of all Properties): </a:t>
            </a:r>
            <a:r>
              <a:rPr lang="en-US" dirty="0">
                <a:hlinkClick r:id="rId5"/>
              </a:rPr>
              <a:t>https://developer.mozilla.org/en-US/docs/Web/Manifest</a:t>
            </a:r>
            <a:endParaRPr lang="en-US" dirty="0"/>
          </a:p>
          <a:p>
            <a:r>
              <a:rPr lang="en-US" dirty="0"/>
              <a:t>A detailed Web App Manifest Explanation by Google: </a:t>
            </a:r>
            <a:r>
              <a:rPr lang="en-US" dirty="0">
                <a:hlinkClick r:id="rId6"/>
              </a:rPr>
              <a:t>https://developers.google.com/web/fundamentals/engage-and-retain/web-app-manifest/</a:t>
            </a:r>
            <a:endParaRPr lang="en-US" dirty="0"/>
          </a:p>
          <a:p>
            <a:endParaRPr lang="de-AT" dirty="0"/>
          </a:p>
        </p:txBody>
      </p:sp>
    </p:spTree>
    <p:extLst>
      <p:ext uri="{BB962C8B-B14F-4D97-AF65-F5344CB8AC3E}">
        <p14:creationId xmlns:p14="http://schemas.microsoft.com/office/powerpoint/2010/main" val="3466864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t>Promise</a:t>
            </a:r>
            <a:r>
              <a:rPr lang="de-AT" dirty="0"/>
              <a:t> </a:t>
            </a:r>
            <a:r>
              <a:rPr lang="de-AT" dirty="0" err="1"/>
              <a:t>and</a:t>
            </a:r>
            <a:r>
              <a:rPr lang="de-AT" dirty="0"/>
              <a:t> </a:t>
            </a:r>
            <a:r>
              <a:rPr lang="de-AT" dirty="0" err="1"/>
              <a:t>Fetch</a:t>
            </a:r>
            <a:r>
              <a:rPr lang="de-AT" dirty="0"/>
              <a:t>, Service Worker Caching</a:t>
            </a:r>
          </a:p>
          <a:p>
            <a:pPr marL="514350" indent="-514350">
              <a:buFont typeface="+mj-lt"/>
              <a:buAutoNum type="arabicPeriod"/>
            </a:pPr>
            <a:r>
              <a:rPr lang="de-AT" dirty="0" err="1">
                <a:solidFill>
                  <a:schemeClr val="bg1">
                    <a:lumMod val="85000"/>
                  </a:schemeClr>
                </a:solidFill>
              </a:rPr>
              <a:t>Advanced</a:t>
            </a:r>
            <a:r>
              <a:rPr lang="de-AT" dirty="0">
                <a:solidFill>
                  <a:schemeClr val="bg1">
                    <a:lumMod val="85000"/>
                  </a:schemeClr>
                </a:solidFill>
              </a:rPr>
              <a:t> Caching, </a:t>
            </a:r>
            <a:r>
              <a:rPr lang="de-AT" dirty="0" err="1">
                <a:solidFill>
                  <a:schemeClr val="bg1">
                    <a:lumMod val="85000"/>
                  </a:schemeClr>
                </a:solidFill>
              </a:rPr>
              <a:t>Indexed</a:t>
            </a:r>
            <a:r>
              <a:rPr lang="de-AT" dirty="0">
                <a:solidFill>
                  <a:schemeClr val="bg1">
                    <a:lumMod val="85000"/>
                  </a:schemeClr>
                </a:solidFill>
              </a:rPr>
              <a:t> DB </a:t>
            </a:r>
            <a:r>
              <a:rPr lang="de-AT" dirty="0" err="1">
                <a:solidFill>
                  <a:schemeClr val="bg1">
                    <a:lumMod val="85000"/>
                  </a:schemeClr>
                </a:solidFill>
              </a:rPr>
              <a:t>and</a:t>
            </a:r>
            <a:r>
              <a:rPr lang="de-AT" dirty="0">
                <a:solidFill>
                  <a:schemeClr val="bg1">
                    <a:lumMod val="85000"/>
                  </a:schemeClr>
                </a:solidFill>
              </a:rPr>
              <a:t> Dynamic Data</a:t>
            </a:r>
          </a:p>
          <a:p>
            <a:pPr marL="514350" indent="-514350">
              <a:buFont typeface="+mj-lt"/>
              <a:buAutoNum type="arabicPeriod"/>
            </a:pPr>
            <a:r>
              <a:rPr lang="de-AT" dirty="0" err="1">
                <a:solidFill>
                  <a:schemeClr val="bg1">
                    <a:lumMod val="85000"/>
                  </a:schemeClr>
                </a:solidFill>
              </a:rPr>
              <a:t>Responsive</a:t>
            </a:r>
            <a:r>
              <a:rPr lang="de-AT" dirty="0">
                <a:solidFill>
                  <a:schemeClr val="bg1">
                    <a:lumMod val="85000"/>
                  </a:schemeClr>
                </a:solidFill>
              </a:rPr>
              <a:t> UI, Background </a:t>
            </a:r>
            <a:r>
              <a:rPr lang="de-AT" dirty="0" err="1">
                <a:solidFill>
                  <a:schemeClr val="bg1">
                    <a:lumMod val="85000"/>
                  </a:schemeClr>
                </a:solidFill>
              </a:rPr>
              <a:t>Sync</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Web Push </a:t>
            </a:r>
            <a:r>
              <a:rPr lang="de-AT" dirty="0" err="1">
                <a:solidFill>
                  <a:schemeClr val="bg1">
                    <a:lumMod val="85000"/>
                  </a:schemeClr>
                </a:solidFill>
              </a:rPr>
              <a:t>Notifications</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2517368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WIFI – CODE - </a:t>
            </a:r>
            <a:r>
              <a:rPr lang="de-AT" dirty="0">
                <a:solidFill>
                  <a:srgbClr val="00B050"/>
                </a:solidFill>
              </a:rPr>
              <a:t>REPEAT</a:t>
            </a:r>
          </a:p>
        </p:txBody>
      </p:sp>
      <p:sp>
        <p:nvSpPr>
          <p:cNvPr id="3" name="Inhaltsplatzhalter 2"/>
          <p:cNvSpPr>
            <a:spLocks noGrp="1"/>
          </p:cNvSpPr>
          <p:nvPr>
            <p:ph idx="1"/>
          </p:nvPr>
        </p:nvSpPr>
        <p:spPr/>
        <p:txBody>
          <a:bodyPr/>
          <a:lstStyle/>
          <a:p>
            <a:endParaRPr lang="de-AT" dirty="0"/>
          </a:p>
        </p:txBody>
      </p:sp>
    </p:spTree>
    <p:extLst>
      <p:ext uri="{BB962C8B-B14F-4D97-AF65-F5344CB8AC3E}">
        <p14:creationId xmlns:p14="http://schemas.microsoft.com/office/powerpoint/2010/main" val="414703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321553" y="-226855"/>
            <a:ext cx="5857875" cy="6165850"/>
            <a:chOff x="107174321" y="108355897"/>
            <a:chExt cx="5857799" cy="6165780"/>
          </a:xfrm>
        </p:grpSpPr>
        <p:pic>
          <p:nvPicPr>
            <p:cNvPr id="2051" name="Picture 3" descr="Google-flutte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82257" y="108704452"/>
              <a:ext cx="2175511" cy="620922"/>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52" name="Picture 4" descr="1200px-Xamarin-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28081" y="108355897"/>
              <a:ext cx="3145050" cy="1318300"/>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53" name="Picture 5" descr="kisspng-asp-net-mvc-logo-net-framework-model–view–con-29-essential-asp-dot-net-mvc-interview-questions-a-5b663cf197acc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31417" y="110194776"/>
              <a:ext cx="2200703" cy="1100351"/>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grpSp>
          <p:nvGrpSpPr>
            <p:cNvPr id="5" name="Group 6"/>
            <p:cNvGrpSpPr>
              <a:grpSpLocks/>
            </p:cNvGrpSpPr>
            <p:nvPr/>
          </p:nvGrpSpPr>
          <p:grpSpPr bwMode="auto">
            <a:xfrm>
              <a:off x="109437908" y="109421009"/>
              <a:ext cx="1277618" cy="1277618"/>
              <a:chOff x="106742227" y="108459628"/>
              <a:chExt cx="3048000" cy="3048000"/>
            </a:xfrm>
          </p:grpSpPr>
          <p:sp>
            <p:nvSpPr>
              <p:cNvPr id="6" name="AutoShape 7"/>
              <p:cNvSpPr>
                <a:spLocks noChangeArrowheads="1"/>
              </p:cNvSpPr>
              <p:nvPr/>
            </p:nvSpPr>
            <p:spPr bwMode="auto">
              <a:xfrm>
                <a:off x="107343526" y="108933175"/>
                <a:ext cx="2053884" cy="1920240"/>
              </a:xfrm>
              <a:prstGeom prst="pentagon">
                <a:avLst/>
              </a:prstGeom>
              <a:solidFill>
                <a:srgbClr val="FFFFFF"/>
              </a:solidFill>
              <a:ln>
                <a:noFill/>
              </a:ln>
              <a:effectLst/>
              <a:extLst>
                <a:ext uri="{91240B29-F687-4F45-9708-019B960494DF}">
                  <a14:hiddenLine xmlns:a14="http://schemas.microsoft.com/office/drawing/2010/main" w="254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de-AT"/>
              </a:p>
            </p:txBody>
          </p:sp>
          <p:pic>
            <p:nvPicPr>
              <p:cNvPr id="2056" name="Picture 8" descr="kisspng-c-programming-language-logo-microsoft-visual-stud-atlas-portfolio-5b899192d7c6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742227" y="108459628"/>
                <a:ext cx="3048000" cy="3048000"/>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grpSp>
        <p:pic>
          <p:nvPicPr>
            <p:cNvPr id="2057" name="Picture 9" descr="DNC-Logo-300x226"/>
            <p:cNvPicPr>
              <a:picLocks noChangeAspect="1" noChangeArrowheads="1"/>
            </p:cNvPicPr>
            <p:nvPr/>
          </p:nvPicPr>
          <p:blipFill>
            <a:blip r:embed="rId6">
              <a:extLst>
                <a:ext uri="{28A0092B-C50C-407E-A947-70E740481C1C}">
                  <a14:useLocalDpi xmlns:a14="http://schemas.microsoft.com/office/drawing/2010/main" val="0"/>
                </a:ext>
              </a:extLst>
            </a:blip>
            <a:srcRect l="676"/>
            <a:stretch>
              <a:fillRect/>
            </a:stretch>
          </p:blipFill>
          <p:spPr bwMode="auto">
            <a:xfrm>
              <a:off x="107477677" y="110265210"/>
              <a:ext cx="1357893" cy="1029917"/>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58" name="Picture 10" descr="592px-Microsoft_SQL_Server_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340511" y="112366737"/>
              <a:ext cx="1395212" cy="1131252"/>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59" name="Picture 11" descr="BrandBlazor_big_with_bord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237976" y="111839075"/>
              <a:ext cx="1317009" cy="1317010"/>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60" name="Picture 12" descr="1280px-React-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174321" y="111819753"/>
              <a:ext cx="1907780" cy="1348860"/>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61" name="Picture 13" descr="Typescript_logo_202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9498270" y="110945768"/>
              <a:ext cx="1137100" cy="1137100"/>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62" name="Picture 14" descr="azur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7805877" y="113769602"/>
              <a:ext cx="752075" cy="752075"/>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63" name="Picture 15" descr="Google-Cloud-Emblem"/>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9402127" y="113775149"/>
              <a:ext cx="1313399" cy="738787"/>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64" name="Picture 16" descr="1200px-Amazon_Web_Services_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1306012" y="113771069"/>
              <a:ext cx="1167305" cy="698438"/>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grpSp>
      <p:pic>
        <p:nvPicPr>
          <p:cNvPr id="1026" name="Picture 2" descr="powercloud integriert Output Management von iXenso als powerApp:  Tempomacher für die Kundenkommunikation und PDF/Onlinerechnung | iXenso  Grou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99073" y="6176948"/>
            <a:ext cx="1849826" cy="34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885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Promise</a:t>
            </a:r>
            <a:r>
              <a:rPr lang="de-AT" dirty="0"/>
              <a:t> </a:t>
            </a:r>
            <a:r>
              <a:rPr lang="de-AT" dirty="0" err="1"/>
              <a:t>and</a:t>
            </a:r>
            <a:r>
              <a:rPr lang="de-AT" dirty="0"/>
              <a:t> </a:t>
            </a:r>
            <a:r>
              <a:rPr lang="de-AT" dirty="0" err="1"/>
              <a:t>Fetch</a:t>
            </a:r>
            <a:endParaRPr lang="de-AT" dirty="0"/>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3460678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3201770" y="2042343"/>
            <a:ext cx="1806442" cy="9363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Other </a:t>
            </a:r>
            <a:r>
              <a:rPr lang="de-AT" dirty="0" err="1"/>
              <a:t>long</a:t>
            </a:r>
            <a:r>
              <a:rPr lang="de-AT" dirty="0"/>
              <a:t> </a:t>
            </a:r>
            <a:r>
              <a:rPr lang="de-AT" dirty="0" err="1"/>
              <a:t>running</a:t>
            </a:r>
            <a:r>
              <a:rPr lang="de-AT" dirty="0"/>
              <a:t> </a:t>
            </a:r>
            <a:r>
              <a:rPr lang="de-AT" dirty="0" err="1"/>
              <a:t>operation</a:t>
            </a:r>
            <a:endParaRPr lang="de-AT" dirty="0"/>
          </a:p>
        </p:txBody>
      </p:sp>
      <p:sp>
        <p:nvSpPr>
          <p:cNvPr id="2" name="Titel 1"/>
          <p:cNvSpPr>
            <a:spLocks noGrp="1"/>
          </p:cNvSpPr>
          <p:nvPr>
            <p:ph type="title"/>
          </p:nvPr>
        </p:nvSpPr>
        <p:spPr/>
        <p:txBody>
          <a:bodyPr/>
          <a:lstStyle/>
          <a:p>
            <a:r>
              <a:rPr lang="de-AT" dirty="0" err="1"/>
              <a:t>Javascript</a:t>
            </a:r>
            <a:r>
              <a:rPr lang="de-AT" dirty="0"/>
              <a:t> = SINGLE </a:t>
            </a:r>
            <a:r>
              <a:rPr lang="de-AT" dirty="0" err="1"/>
              <a:t>Threaded</a:t>
            </a:r>
            <a:endParaRPr lang="de-AT" dirty="0"/>
          </a:p>
        </p:txBody>
      </p:sp>
      <p:sp>
        <p:nvSpPr>
          <p:cNvPr id="4" name="Rechteck 3"/>
          <p:cNvSpPr/>
          <p:nvPr/>
        </p:nvSpPr>
        <p:spPr>
          <a:xfrm>
            <a:off x="838200" y="2042343"/>
            <a:ext cx="1806442" cy="936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Data </a:t>
            </a:r>
            <a:r>
              <a:rPr lang="de-AT" dirty="0" err="1"/>
              <a:t>from</a:t>
            </a:r>
            <a:r>
              <a:rPr lang="de-AT" dirty="0"/>
              <a:t> Server</a:t>
            </a:r>
          </a:p>
        </p:txBody>
      </p:sp>
      <p:sp>
        <p:nvSpPr>
          <p:cNvPr id="5" name="Rechteck 4"/>
          <p:cNvSpPr/>
          <p:nvPr/>
        </p:nvSpPr>
        <p:spPr>
          <a:xfrm>
            <a:off x="2019985" y="2693009"/>
            <a:ext cx="1806442" cy="9363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dirty="0" err="1"/>
              <a:t>Wait</a:t>
            </a:r>
            <a:r>
              <a:rPr lang="de-AT" dirty="0"/>
              <a:t> </a:t>
            </a:r>
          </a:p>
          <a:p>
            <a:pPr algn="ctr"/>
            <a:r>
              <a:rPr lang="de-AT" dirty="0"/>
              <a:t>2 </a:t>
            </a:r>
            <a:r>
              <a:rPr lang="de-AT" dirty="0" err="1"/>
              <a:t>seconds</a:t>
            </a:r>
            <a:endParaRPr lang="de-AT" dirty="0"/>
          </a:p>
        </p:txBody>
      </p:sp>
      <p:sp>
        <p:nvSpPr>
          <p:cNvPr id="7" name="Pfeil nach links 6"/>
          <p:cNvSpPr/>
          <p:nvPr/>
        </p:nvSpPr>
        <p:spPr>
          <a:xfrm rot="10800000">
            <a:off x="838199" y="3920419"/>
            <a:ext cx="6263458" cy="122650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8" name="Rechteck 7"/>
          <p:cNvSpPr/>
          <p:nvPr/>
        </p:nvSpPr>
        <p:spPr>
          <a:xfrm>
            <a:off x="941321" y="4279977"/>
            <a:ext cx="1806442" cy="4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9" name="Rechteck 8"/>
          <p:cNvSpPr/>
          <p:nvPr/>
        </p:nvSpPr>
        <p:spPr>
          <a:xfrm>
            <a:off x="2817120" y="4272076"/>
            <a:ext cx="1806442" cy="4970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dirty="0"/>
          </a:p>
        </p:txBody>
      </p:sp>
      <p:sp>
        <p:nvSpPr>
          <p:cNvPr id="10" name="Rechteck 9"/>
          <p:cNvSpPr/>
          <p:nvPr/>
        </p:nvSpPr>
        <p:spPr>
          <a:xfrm>
            <a:off x="4692919" y="4272076"/>
            <a:ext cx="1806442" cy="4970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11" name="Titel 1"/>
          <p:cNvSpPr txBox="1">
            <a:spLocks/>
          </p:cNvSpPr>
          <p:nvPr/>
        </p:nvSpPr>
        <p:spPr>
          <a:xfrm>
            <a:off x="798959" y="5330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AT" dirty="0"/>
              <a:t>Es könnte so einfach sein, </a:t>
            </a:r>
            <a:r>
              <a:rPr lang="de-AT" dirty="0" err="1"/>
              <a:t>isses</a:t>
            </a:r>
            <a:r>
              <a:rPr lang="de-AT" dirty="0"/>
              <a:t> aber nicht…</a:t>
            </a:r>
          </a:p>
        </p:txBody>
      </p:sp>
    </p:spTree>
    <p:extLst>
      <p:ext uri="{BB962C8B-B14F-4D97-AF65-F5344CB8AC3E}">
        <p14:creationId xmlns:p14="http://schemas.microsoft.com/office/powerpoint/2010/main" val="1323762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3201770" y="2042343"/>
            <a:ext cx="1806442" cy="9363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Other </a:t>
            </a:r>
            <a:r>
              <a:rPr lang="de-AT" dirty="0" err="1"/>
              <a:t>long</a:t>
            </a:r>
            <a:r>
              <a:rPr lang="de-AT" dirty="0"/>
              <a:t> </a:t>
            </a:r>
            <a:r>
              <a:rPr lang="de-AT" dirty="0" err="1"/>
              <a:t>running</a:t>
            </a:r>
            <a:r>
              <a:rPr lang="de-AT" dirty="0"/>
              <a:t> </a:t>
            </a:r>
            <a:r>
              <a:rPr lang="de-AT" dirty="0" err="1"/>
              <a:t>operation</a:t>
            </a:r>
            <a:endParaRPr lang="de-AT" dirty="0"/>
          </a:p>
        </p:txBody>
      </p:sp>
      <p:sp>
        <p:nvSpPr>
          <p:cNvPr id="2" name="Titel 1"/>
          <p:cNvSpPr>
            <a:spLocks noGrp="1"/>
          </p:cNvSpPr>
          <p:nvPr>
            <p:ph type="title"/>
          </p:nvPr>
        </p:nvSpPr>
        <p:spPr/>
        <p:txBody>
          <a:bodyPr/>
          <a:lstStyle/>
          <a:p>
            <a:r>
              <a:rPr lang="de-AT" dirty="0" err="1"/>
              <a:t>Javascript</a:t>
            </a:r>
            <a:r>
              <a:rPr lang="de-AT" dirty="0"/>
              <a:t> = SINGLE </a:t>
            </a:r>
            <a:r>
              <a:rPr lang="de-AT" dirty="0" err="1"/>
              <a:t>Threaded</a:t>
            </a:r>
            <a:endParaRPr lang="de-AT" dirty="0"/>
          </a:p>
        </p:txBody>
      </p:sp>
      <p:sp>
        <p:nvSpPr>
          <p:cNvPr id="4" name="Rechteck 3"/>
          <p:cNvSpPr/>
          <p:nvPr/>
        </p:nvSpPr>
        <p:spPr>
          <a:xfrm>
            <a:off x="838200" y="2042343"/>
            <a:ext cx="1806442" cy="936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Data </a:t>
            </a:r>
            <a:r>
              <a:rPr lang="de-AT" dirty="0" err="1"/>
              <a:t>from</a:t>
            </a:r>
            <a:r>
              <a:rPr lang="de-AT" dirty="0"/>
              <a:t> Server</a:t>
            </a:r>
          </a:p>
        </p:txBody>
      </p:sp>
      <p:sp>
        <p:nvSpPr>
          <p:cNvPr id="5" name="Rechteck 4"/>
          <p:cNvSpPr/>
          <p:nvPr/>
        </p:nvSpPr>
        <p:spPr>
          <a:xfrm>
            <a:off x="2019985" y="2693009"/>
            <a:ext cx="1806442" cy="9363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dirty="0" err="1"/>
              <a:t>Wait</a:t>
            </a:r>
            <a:r>
              <a:rPr lang="de-AT" dirty="0"/>
              <a:t> </a:t>
            </a:r>
          </a:p>
          <a:p>
            <a:pPr algn="ctr"/>
            <a:r>
              <a:rPr lang="de-AT" dirty="0"/>
              <a:t>2 </a:t>
            </a:r>
            <a:r>
              <a:rPr lang="de-AT" dirty="0" err="1"/>
              <a:t>seconds</a:t>
            </a:r>
            <a:endParaRPr lang="de-AT" dirty="0"/>
          </a:p>
        </p:txBody>
      </p:sp>
      <p:sp>
        <p:nvSpPr>
          <p:cNvPr id="7" name="Pfeil nach links 6"/>
          <p:cNvSpPr/>
          <p:nvPr/>
        </p:nvSpPr>
        <p:spPr>
          <a:xfrm rot="10800000">
            <a:off x="838199" y="3920419"/>
            <a:ext cx="6263458" cy="122650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8" name="Rechteck 7"/>
          <p:cNvSpPr/>
          <p:nvPr/>
        </p:nvSpPr>
        <p:spPr>
          <a:xfrm>
            <a:off x="941321" y="4279977"/>
            <a:ext cx="301606" cy="4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9" name="Rechteck 8"/>
          <p:cNvSpPr/>
          <p:nvPr/>
        </p:nvSpPr>
        <p:spPr>
          <a:xfrm>
            <a:off x="1305896" y="4272075"/>
            <a:ext cx="314837" cy="4970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dirty="0"/>
          </a:p>
        </p:txBody>
      </p:sp>
      <p:sp>
        <p:nvSpPr>
          <p:cNvPr id="10" name="Rechteck 9"/>
          <p:cNvSpPr/>
          <p:nvPr/>
        </p:nvSpPr>
        <p:spPr>
          <a:xfrm>
            <a:off x="1683702" y="4285149"/>
            <a:ext cx="336283" cy="4970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11" name="Titel 1"/>
          <p:cNvSpPr txBox="1">
            <a:spLocks/>
          </p:cNvSpPr>
          <p:nvPr/>
        </p:nvSpPr>
        <p:spPr>
          <a:xfrm>
            <a:off x="798959" y="5330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AT" dirty="0"/>
          </a:p>
        </p:txBody>
      </p:sp>
      <p:sp>
        <p:nvSpPr>
          <p:cNvPr id="12" name="Rechteck 11"/>
          <p:cNvSpPr/>
          <p:nvPr/>
        </p:nvSpPr>
        <p:spPr>
          <a:xfrm>
            <a:off x="3524821" y="4279976"/>
            <a:ext cx="301606" cy="4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3" name="Rechteck 12"/>
          <p:cNvSpPr/>
          <p:nvPr/>
        </p:nvSpPr>
        <p:spPr>
          <a:xfrm>
            <a:off x="4146741" y="4272074"/>
            <a:ext cx="314837" cy="4970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dirty="0"/>
          </a:p>
        </p:txBody>
      </p:sp>
      <p:sp>
        <p:nvSpPr>
          <p:cNvPr id="14" name="Rechteck 13"/>
          <p:cNvSpPr/>
          <p:nvPr/>
        </p:nvSpPr>
        <p:spPr>
          <a:xfrm>
            <a:off x="6064746" y="4285149"/>
            <a:ext cx="336283" cy="4970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15" name="Rechteck 14"/>
          <p:cNvSpPr/>
          <p:nvPr/>
        </p:nvSpPr>
        <p:spPr>
          <a:xfrm>
            <a:off x="2058542" y="4272074"/>
            <a:ext cx="1422704" cy="4970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de-AT" dirty="0"/>
          </a:p>
        </p:txBody>
      </p:sp>
      <p:sp>
        <p:nvSpPr>
          <p:cNvPr id="16" name="Rechteck 15"/>
          <p:cNvSpPr/>
          <p:nvPr/>
        </p:nvSpPr>
        <p:spPr>
          <a:xfrm>
            <a:off x="4491921" y="4272074"/>
            <a:ext cx="1525597" cy="4970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de-AT" dirty="0"/>
          </a:p>
        </p:txBody>
      </p:sp>
      <p:sp>
        <p:nvSpPr>
          <p:cNvPr id="17" name="Rechteck 16"/>
          <p:cNvSpPr/>
          <p:nvPr/>
        </p:nvSpPr>
        <p:spPr>
          <a:xfrm>
            <a:off x="3870002" y="4272074"/>
            <a:ext cx="229511" cy="4970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de-AT" dirty="0"/>
          </a:p>
        </p:txBody>
      </p:sp>
    </p:spTree>
    <p:extLst>
      <p:ext uri="{BB962C8B-B14F-4D97-AF65-F5344CB8AC3E}">
        <p14:creationId xmlns:p14="http://schemas.microsoft.com/office/powerpoint/2010/main" val="2259206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Callback Demo</a:t>
            </a:r>
          </a:p>
        </p:txBody>
      </p:sp>
      <p:sp>
        <p:nvSpPr>
          <p:cNvPr id="6" name="Textfeld 5"/>
          <p:cNvSpPr txBox="1"/>
          <p:nvPr/>
        </p:nvSpPr>
        <p:spPr>
          <a:xfrm>
            <a:off x="838200" y="1610741"/>
            <a:ext cx="10515600" cy="2308324"/>
          </a:xfrm>
          <a:prstGeom prst="rect">
            <a:avLst/>
          </a:prstGeom>
          <a:solidFill>
            <a:schemeClr val="tx1"/>
          </a:solidFill>
        </p:spPr>
        <p:txBody>
          <a:bodyPr wrap="square" rtlCol="0">
            <a:spAutoFit/>
          </a:bodyPr>
          <a:lstStyle/>
          <a:p>
            <a:r>
              <a:rPr lang="de-AT" dirty="0">
                <a:solidFill>
                  <a:schemeClr val="bg1"/>
                </a:solidFill>
              </a:rPr>
              <a:t>console.log("BEFORE TIMEOUT!")</a:t>
            </a:r>
          </a:p>
          <a:p>
            <a:br>
              <a:rPr lang="de-AT" dirty="0">
                <a:solidFill>
                  <a:schemeClr val="bg1"/>
                </a:solidFill>
              </a:rPr>
            </a:br>
            <a:r>
              <a:rPr lang="de-AT" dirty="0" err="1">
                <a:solidFill>
                  <a:schemeClr val="bg1"/>
                </a:solidFill>
              </a:rPr>
              <a:t>setTimeout</a:t>
            </a:r>
            <a:r>
              <a:rPr lang="de-AT" dirty="0">
                <a:solidFill>
                  <a:schemeClr val="bg1"/>
                </a:solidFill>
              </a:rPr>
              <a:t>(</a:t>
            </a:r>
            <a:r>
              <a:rPr lang="de-AT" dirty="0" err="1">
                <a:solidFill>
                  <a:schemeClr val="bg1"/>
                </a:solidFill>
              </a:rPr>
              <a:t>function</a:t>
            </a:r>
            <a:r>
              <a:rPr lang="de-AT" dirty="0">
                <a:solidFill>
                  <a:schemeClr val="bg1"/>
                </a:solidFill>
              </a:rPr>
              <a:t>() {</a:t>
            </a:r>
          </a:p>
          <a:p>
            <a:r>
              <a:rPr lang="de-AT" dirty="0">
                <a:solidFill>
                  <a:schemeClr val="bg1"/>
                </a:solidFill>
              </a:rPr>
              <a:t>        console.log("TIMEOUT COMPLETE")</a:t>
            </a:r>
          </a:p>
          <a:p>
            <a:r>
              <a:rPr lang="de-AT" dirty="0">
                <a:solidFill>
                  <a:schemeClr val="bg1"/>
                </a:solidFill>
              </a:rPr>
              <a:t>}, 3000);</a:t>
            </a:r>
          </a:p>
          <a:p>
            <a:br>
              <a:rPr lang="de-AT" dirty="0">
                <a:solidFill>
                  <a:schemeClr val="bg1"/>
                </a:solidFill>
              </a:rPr>
            </a:br>
            <a:r>
              <a:rPr lang="de-AT" dirty="0">
                <a:solidFill>
                  <a:schemeClr val="bg1"/>
                </a:solidFill>
              </a:rPr>
              <a:t>console.log("AFTER TIMEOUT!")</a:t>
            </a:r>
          </a:p>
          <a:p>
            <a:endParaRPr lang="de-AT" dirty="0">
              <a:solidFill>
                <a:schemeClr val="bg1"/>
              </a:solidFill>
            </a:endParaRPr>
          </a:p>
        </p:txBody>
      </p:sp>
    </p:spTree>
    <p:extLst>
      <p:ext uri="{BB962C8B-B14F-4D97-AF65-F5344CB8AC3E}">
        <p14:creationId xmlns:p14="http://schemas.microsoft.com/office/powerpoint/2010/main" val="249025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Promise</a:t>
            </a:r>
            <a:r>
              <a:rPr lang="de-AT" dirty="0"/>
              <a:t> Demo</a:t>
            </a:r>
          </a:p>
        </p:txBody>
      </p:sp>
      <p:sp>
        <p:nvSpPr>
          <p:cNvPr id="6" name="Textfeld 5"/>
          <p:cNvSpPr txBox="1"/>
          <p:nvPr/>
        </p:nvSpPr>
        <p:spPr>
          <a:xfrm>
            <a:off x="838200" y="1610741"/>
            <a:ext cx="10515600" cy="3970318"/>
          </a:xfrm>
          <a:prstGeom prst="rect">
            <a:avLst/>
          </a:prstGeom>
          <a:solidFill>
            <a:schemeClr val="tx1"/>
          </a:solidFill>
        </p:spPr>
        <p:txBody>
          <a:bodyPr wrap="square" rtlCol="0">
            <a:spAutoFit/>
          </a:bodyPr>
          <a:lstStyle/>
          <a:p>
            <a:r>
              <a:rPr lang="de-AT" dirty="0">
                <a:solidFill>
                  <a:schemeClr val="bg1"/>
                </a:solidFill>
              </a:rPr>
              <a:t>console.log('BEFORE TIMEOUT!')</a:t>
            </a:r>
          </a:p>
          <a:p>
            <a:br>
              <a:rPr lang="de-AT" dirty="0">
                <a:solidFill>
                  <a:schemeClr val="bg1"/>
                </a:solidFill>
              </a:rPr>
            </a:br>
            <a:r>
              <a:rPr lang="de-AT" dirty="0" err="1">
                <a:solidFill>
                  <a:schemeClr val="bg1"/>
                </a:solidFill>
              </a:rPr>
              <a:t>var</a:t>
            </a:r>
            <a:r>
              <a:rPr lang="de-AT" dirty="0">
                <a:solidFill>
                  <a:schemeClr val="bg1"/>
                </a:solidFill>
              </a:rPr>
              <a:t> </a:t>
            </a:r>
            <a:r>
              <a:rPr lang="de-AT" dirty="0" err="1">
                <a:solidFill>
                  <a:schemeClr val="bg1"/>
                </a:solidFill>
              </a:rPr>
              <a:t>promise</a:t>
            </a:r>
            <a:r>
              <a:rPr lang="de-AT" dirty="0">
                <a:solidFill>
                  <a:schemeClr val="bg1"/>
                </a:solidFill>
              </a:rPr>
              <a:t> = </a:t>
            </a:r>
            <a:r>
              <a:rPr lang="de-AT" dirty="0" err="1">
                <a:solidFill>
                  <a:schemeClr val="bg1"/>
                </a:solidFill>
              </a:rPr>
              <a:t>new</a:t>
            </a:r>
            <a:r>
              <a:rPr lang="de-AT" dirty="0">
                <a:solidFill>
                  <a:schemeClr val="bg1"/>
                </a:solidFill>
              </a:rPr>
              <a:t> </a:t>
            </a:r>
            <a:r>
              <a:rPr lang="de-AT" dirty="0" err="1">
                <a:solidFill>
                  <a:schemeClr val="bg1"/>
                </a:solidFill>
              </a:rPr>
              <a:t>Promise</a:t>
            </a:r>
            <a:r>
              <a:rPr lang="de-AT" dirty="0">
                <a:solidFill>
                  <a:schemeClr val="bg1"/>
                </a:solidFill>
              </a:rPr>
              <a:t>(</a:t>
            </a:r>
            <a:r>
              <a:rPr lang="de-AT" dirty="0" err="1">
                <a:solidFill>
                  <a:schemeClr val="bg1"/>
                </a:solidFill>
              </a:rPr>
              <a:t>function</a:t>
            </a:r>
            <a:r>
              <a:rPr lang="de-AT" dirty="0">
                <a:solidFill>
                  <a:schemeClr val="bg1"/>
                </a:solidFill>
              </a:rPr>
              <a:t>(</a:t>
            </a:r>
            <a:r>
              <a:rPr lang="de-AT" dirty="0" err="1">
                <a:solidFill>
                  <a:schemeClr val="bg1"/>
                </a:solidFill>
              </a:rPr>
              <a:t>resolve</a:t>
            </a:r>
            <a:r>
              <a:rPr lang="de-AT" dirty="0">
                <a:solidFill>
                  <a:schemeClr val="bg1"/>
                </a:solidFill>
              </a:rPr>
              <a:t>, </a:t>
            </a:r>
            <a:r>
              <a:rPr lang="de-AT" dirty="0" err="1">
                <a:solidFill>
                  <a:schemeClr val="bg1"/>
                </a:solidFill>
              </a:rPr>
              <a:t>reject</a:t>
            </a:r>
            <a:r>
              <a:rPr lang="de-AT" dirty="0">
                <a:solidFill>
                  <a:schemeClr val="bg1"/>
                </a:solidFill>
              </a:rPr>
              <a:t>) {</a:t>
            </a:r>
          </a:p>
          <a:p>
            <a:r>
              <a:rPr lang="de-AT" dirty="0">
                <a:solidFill>
                  <a:schemeClr val="bg1"/>
                </a:solidFill>
              </a:rPr>
              <a:t>    </a:t>
            </a:r>
            <a:r>
              <a:rPr lang="de-AT" dirty="0" err="1">
                <a:solidFill>
                  <a:schemeClr val="bg1"/>
                </a:solidFill>
              </a:rPr>
              <a:t>setTimeout</a:t>
            </a:r>
            <a:r>
              <a:rPr lang="de-AT" dirty="0">
                <a:solidFill>
                  <a:schemeClr val="bg1"/>
                </a:solidFill>
              </a:rPr>
              <a:t>(</a:t>
            </a:r>
            <a:r>
              <a:rPr lang="de-AT" dirty="0" err="1">
                <a:solidFill>
                  <a:schemeClr val="bg1"/>
                </a:solidFill>
              </a:rPr>
              <a:t>function</a:t>
            </a:r>
            <a:r>
              <a:rPr lang="de-AT" dirty="0">
                <a:solidFill>
                  <a:schemeClr val="bg1"/>
                </a:solidFill>
              </a:rPr>
              <a:t>() {</a:t>
            </a:r>
          </a:p>
          <a:p>
            <a:r>
              <a:rPr lang="de-AT" dirty="0">
                <a:solidFill>
                  <a:schemeClr val="bg1"/>
                </a:solidFill>
              </a:rPr>
              <a:t>        </a:t>
            </a:r>
            <a:r>
              <a:rPr lang="de-AT" dirty="0" err="1">
                <a:solidFill>
                  <a:schemeClr val="bg1"/>
                </a:solidFill>
              </a:rPr>
              <a:t>resolve</a:t>
            </a:r>
            <a:r>
              <a:rPr lang="de-AT" dirty="0">
                <a:solidFill>
                  <a:schemeClr val="bg1"/>
                </a:solidFill>
              </a:rPr>
              <a:t>('TIMEOUT COMPLETE')</a:t>
            </a:r>
          </a:p>
          <a:p>
            <a:r>
              <a:rPr lang="de-AT" dirty="0">
                <a:solidFill>
                  <a:schemeClr val="bg1"/>
                </a:solidFill>
              </a:rPr>
              <a:t>    }, 3000);    </a:t>
            </a:r>
          </a:p>
          <a:p>
            <a:r>
              <a:rPr lang="de-AT" dirty="0">
                <a:solidFill>
                  <a:schemeClr val="bg1"/>
                </a:solidFill>
              </a:rPr>
              <a:t>});</a:t>
            </a:r>
          </a:p>
          <a:p>
            <a:br>
              <a:rPr lang="de-AT" dirty="0">
                <a:solidFill>
                  <a:schemeClr val="bg1"/>
                </a:solidFill>
              </a:rPr>
            </a:br>
            <a:r>
              <a:rPr lang="de-AT" dirty="0" err="1">
                <a:solidFill>
                  <a:schemeClr val="bg1"/>
                </a:solidFill>
              </a:rPr>
              <a:t>promise.then</a:t>
            </a:r>
            <a:r>
              <a:rPr lang="de-AT" dirty="0">
                <a:solidFill>
                  <a:schemeClr val="bg1"/>
                </a:solidFill>
              </a:rPr>
              <a:t>(</a:t>
            </a:r>
            <a:r>
              <a:rPr lang="de-AT" dirty="0" err="1">
                <a:solidFill>
                  <a:schemeClr val="bg1"/>
                </a:solidFill>
              </a:rPr>
              <a:t>function</a:t>
            </a:r>
            <a:r>
              <a:rPr lang="de-AT" dirty="0">
                <a:solidFill>
                  <a:schemeClr val="bg1"/>
                </a:solidFill>
              </a:rPr>
              <a:t>(</a:t>
            </a:r>
            <a:r>
              <a:rPr lang="de-AT" dirty="0" err="1">
                <a:solidFill>
                  <a:schemeClr val="bg1"/>
                </a:solidFill>
              </a:rPr>
              <a:t>text</a:t>
            </a:r>
            <a:r>
              <a:rPr lang="de-AT" dirty="0">
                <a:solidFill>
                  <a:schemeClr val="bg1"/>
                </a:solidFill>
              </a:rPr>
              <a:t>) {</a:t>
            </a:r>
          </a:p>
          <a:p>
            <a:r>
              <a:rPr lang="de-AT" dirty="0">
                <a:solidFill>
                  <a:schemeClr val="bg1"/>
                </a:solidFill>
              </a:rPr>
              <a:t>    console.log(</a:t>
            </a:r>
            <a:r>
              <a:rPr lang="de-AT" dirty="0" err="1">
                <a:solidFill>
                  <a:schemeClr val="bg1"/>
                </a:solidFill>
              </a:rPr>
              <a:t>text</a:t>
            </a:r>
            <a:r>
              <a:rPr lang="de-AT" dirty="0">
                <a:solidFill>
                  <a:schemeClr val="bg1"/>
                </a:solidFill>
              </a:rPr>
              <a:t>);</a:t>
            </a:r>
          </a:p>
          <a:p>
            <a:r>
              <a:rPr lang="de-AT" dirty="0">
                <a:solidFill>
                  <a:schemeClr val="bg1"/>
                </a:solidFill>
              </a:rPr>
              <a:t>});</a:t>
            </a:r>
          </a:p>
          <a:p>
            <a:br>
              <a:rPr lang="de-AT" dirty="0">
                <a:solidFill>
                  <a:schemeClr val="bg1"/>
                </a:solidFill>
              </a:rPr>
            </a:br>
            <a:r>
              <a:rPr lang="de-AT" dirty="0">
                <a:solidFill>
                  <a:schemeClr val="bg1"/>
                </a:solidFill>
              </a:rPr>
              <a:t>console.log('AFTER TIMEOUT!')</a:t>
            </a:r>
          </a:p>
          <a:p>
            <a:endParaRPr lang="de-AT" dirty="0">
              <a:solidFill>
                <a:schemeClr val="bg1"/>
              </a:solidFill>
            </a:endParaRPr>
          </a:p>
        </p:txBody>
      </p:sp>
    </p:spTree>
    <p:extLst>
      <p:ext uri="{BB962C8B-B14F-4D97-AF65-F5344CB8AC3E}">
        <p14:creationId xmlns:p14="http://schemas.microsoft.com/office/powerpoint/2010/main" val="357944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Rejecting</a:t>
            </a:r>
            <a:r>
              <a:rPr lang="de-AT" dirty="0"/>
              <a:t> </a:t>
            </a:r>
            <a:r>
              <a:rPr lang="de-AT" dirty="0" err="1"/>
              <a:t>Promises</a:t>
            </a:r>
            <a:endParaRPr lang="de-AT" dirty="0"/>
          </a:p>
        </p:txBody>
      </p:sp>
    </p:spTree>
    <p:extLst>
      <p:ext uri="{BB962C8B-B14F-4D97-AF65-F5344CB8AC3E}">
        <p14:creationId xmlns:p14="http://schemas.microsoft.com/office/powerpoint/2010/main" val="61146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Then</a:t>
            </a:r>
            <a:r>
              <a:rPr lang="de-AT" dirty="0"/>
              <a:t>…Catch…</a:t>
            </a:r>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1190121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Where</a:t>
            </a:r>
            <a:r>
              <a:rPr lang="de-AT" dirty="0"/>
              <a:t> do </a:t>
            </a:r>
            <a:r>
              <a:rPr lang="de-AT" dirty="0" err="1"/>
              <a:t>we</a:t>
            </a:r>
            <a:r>
              <a:rPr lang="de-AT" dirty="0"/>
              <a:t> </a:t>
            </a:r>
            <a:r>
              <a:rPr lang="de-AT" dirty="0" err="1"/>
              <a:t>use</a:t>
            </a:r>
            <a:r>
              <a:rPr lang="de-AT" dirty="0"/>
              <a:t> </a:t>
            </a:r>
            <a:r>
              <a:rPr lang="de-AT" dirty="0" err="1"/>
              <a:t>promises</a:t>
            </a:r>
            <a:r>
              <a:rPr lang="de-AT" dirty="0"/>
              <a:t> in </a:t>
            </a:r>
            <a:r>
              <a:rPr lang="de-AT" dirty="0" err="1"/>
              <a:t>our</a:t>
            </a:r>
            <a:r>
              <a:rPr lang="de-AT" dirty="0"/>
              <a:t> </a:t>
            </a:r>
            <a:r>
              <a:rPr lang="de-AT" dirty="0" err="1"/>
              <a:t>code</a:t>
            </a:r>
            <a:r>
              <a:rPr lang="de-AT" dirty="0"/>
              <a:t>?</a:t>
            </a:r>
          </a:p>
        </p:txBody>
      </p:sp>
      <p:sp>
        <p:nvSpPr>
          <p:cNvPr id="3" name="Inhaltsplatzhalter 2"/>
          <p:cNvSpPr>
            <a:spLocks noGrp="1"/>
          </p:cNvSpPr>
          <p:nvPr>
            <p:ph idx="1"/>
          </p:nvPr>
        </p:nvSpPr>
        <p:spPr/>
        <p:txBody>
          <a:bodyPr/>
          <a:lstStyle/>
          <a:p>
            <a:r>
              <a:rPr lang="de-AT" dirty="0"/>
              <a:t>app.js</a:t>
            </a:r>
          </a:p>
          <a:p>
            <a:r>
              <a:rPr lang="de-AT" dirty="0"/>
              <a:t>sw.js</a:t>
            </a:r>
          </a:p>
        </p:txBody>
      </p:sp>
    </p:spTree>
    <p:extLst>
      <p:ext uri="{BB962C8B-B14F-4D97-AF65-F5344CB8AC3E}">
        <p14:creationId xmlns:p14="http://schemas.microsoft.com/office/powerpoint/2010/main" val="4034901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Fetch</a:t>
            </a:r>
            <a:endParaRPr lang="de-AT" dirty="0"/>
          </a:p>
        </p:txBody>
      </p:sp>
      <p:sp>
        <p:nvSpPr>
          <p:cNvPr id="3" name="Inhaltsplatzhalter 2"/>
          <p:cNvSpPr>
            <a:spLocks noGrp="1"/>
          </p:cNvSpPr>
          <p:nvPr>
            <p:ph idx="1"/>
          </p:nvPr>
        </p:nvSpPr>
        <p:spPr/>
        <p:txBody>
          <a:bodyPr/>
          <a:lstStyle/>
          <a:p>
            <a:r>
              <a:rPr lang="de-AT" dirty="0"/>
              <a:t>httpbin.org/</a:t>
            </a:r>
            <a:r>
              <a:rPr lang="de-AT" dirty="0" err="1"/>
              <a:t>ip</a:t>
            </a:r>
            <a:endParaRPr lang="de-AT" dirty="0"/>
          </a:p>
          <a:p>
            <a:r>
              <a:rPr lang="de-AT" dirty="0"/>
              <a:t>httpbin.org/</a:t>
            </a:r>
            <a:r>
              <a:rPr lang="de-AT" dirty="0" err="1"/>
              <a:t>post</a:t>
            </a:r>
            <a:endParaRPr lang="de-AT" dirty="0"/>
          </a:p>
        </p:txBody>
      </p:sp>
    </p:spTree>
    <p:extLst>
      <p:ext uri="{BB962C8B-B14F-4D97-AF65-F5344CB8AC3E}">
        <p14:creationId xmlns:p14="http://schemas.microsoft.com/office/powerpoint/2010/main" val="4212014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Polyfills</a:t>
            </a:r>
            <a:endParaRPr lang="de-AT" dirty="0"/>
          </a:p>
        </p:txBody>
      </p:sp>
      <p:sp>
        <p:nvSpPr>
          <p:cNvPr id="3" name="Inhaltsplatzhalter 2"/>
          <p:cNvSpPr>
            <a:spLocks noGrp="1"/>
          </p:cNvSpPr>
          <p:nvPr>
            <p:ph idx="1"/>
          </p:nvPr>
        </p:nvSpPr>
        <p:spPr/>
        <p:txBody>
          <a:bodyPr/>
          <a:lstStyle/>
          <a:p>
            <a:r>
              <a:rPr lang="de-AT" dirty="0" err="1"/>
              <a:t>Use</a:t>
            </a:r>
            <a:r>
              <a:rPr lang="de-AT" dirty="0"/>
              <a:t> </a:t>
            </a:r>
            <a:r>
              <a:rPr lang="de-AT" dirty="0" err="1"/>
              <a:t>promises</a:t>
            </a:r>
            <a:r>
              <a:rPr lang="de-AT" dirty="0"/>
              <a:t> &amp; </a:t>
            </a:r>
            <a:r>
              <a:rPr lang="de-AT" dirty="0" err="1"/>
              <a:t>fetch</a:t>
            </a:r>
            <a:r>
              <a:rPr lang="de-AT" dirty="0"/>
              <a:t> on </a:t>
            </a:r>
            <a:r>
              <a:rPr lang="de-AT" dirty="0" err="1"/>
              <a:t>older</a:t>
            </a:r>
            <a:r>
              <a:rPr lang="de-AT" dirty="0"/>
              <a:t> </a:t>
            </a:r>
            <a:r>
              <a:rPr lang="de-AT" dirty="0" err="1"/>
              <a:t>browsers</a:t>
            </a:r>
            <a:endParaRPr lang="de-AT" dirty="0"/>
          </a:p>
        </p:txBody>
      </p:sp>
    </p:spTree>
    <p:extLst>
      <p:ext uri="{BB962C8B-B14F-4D97-AF65-F5344CB8AC3E}">
        <p14:creationId xmlns:p14="http://schemas.microsoft.com/office/powerpoint/2010/main" val="425934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74C4CE-CEBC-4725-9C59-28B4B7B750F9}"/>
              </a:ext>
            </a:extLst>
          </p:cNvPr>
          <p:cNvSpPr>
            <a:spLocks noGrp="1"/>
          </p:cNvSpPr>
          <p:nvPr>
            <p:ph type="title"/>
          </p:nvPr>
        </p:nvSpPr>
        <p:spPr/>
        <p:txBody>
          <a:bodyPr/>
          <a:lstStyle/>
          <a:p>
            <a:r>
              <a:rPr lang="de-AT" dirty="0" err="1"/>
              <a:t>BlaBlaBla</a:t>
            </a:r>
            <a:endParaRPr lang="en-US" dirty="0"/>
          </a:p>
        </p:txBody>
      </p:sp>
      <p:sp>
        <p:nvSpPr>
          <p:cNvPr id="3" name="Inhaltsplatzhalter 2">
            <a:extLst>
              <a:ext uri="{FF2B5EF4-FFF2-40B4-BE49-F238E27FC236}">
                <a16:creationId xmlns:a16="http://schemas.microsoft.com/office/drawing/2014/main" id="{8433872D-38EC-42CA-9561-0492F1E3670E}"/>
              </a:ext>
            </a:extLst>
          </p:cNvPr>
          <p:cNvSpPr>
            <a:spLocks noGrp="1"/>
          </p:cNvSpPr>
          <p:nvPr>
            <p:ph idx="1"/>
          </p:nvPr>
        </p:nvSpPr>
        <p:spPr/>
        <p:txBody>
          <a:bodyPr/>
          <a:lstStyle/>
          <a:p>
            <a:r>
              <a:rPr lang="de-AT" dirty="0" err="1"/>
              <a:t>Github</a:t>
            </a:r>
            <a:endParaRPr lang="de-AT" dirty="0"/>
          </a:p>
          <a:p>
            <a:r>
              <a:rPr lang="de-AT" dirty="0" err="1"/>
              <a:t>Jest</a:t>
            </a:r>
            <a:endParaRPr lang="de-AT" dirty="0"/>
          </a:p>
          <a:p>
            <a:r>
              <a:rPr lang="de-AT" dirty="0"/>
              <a:t>Clean Code</a:t>
            </a:r>
          </a:p>
          <a:p>
            <a:r>
              <a:rPr lang="de-AT" dirty="0"/>
              <a:t>Frameworks (</a:t>
            </a:r>
            <a:r>
              <a:rPr lang="de-AT" dirty="0" err="1"/>
              <a:t>React</a:t>
            </a:r>
            <a:r>
              <a:rPr lang="de-AT" dirty="0"/>
              <a:t>, Angular…)</a:t>
            </a:r>
            <a:endParaRPr lang="en-US" dirty="0"/>
          </a:p>
        </p:txBody>
      </p:sp>
    </p:spTree>
    <p:extLst>
      <p:ext uri="{BB962C8B-B14F-4D97-AF65-F5344CB8AC3E}">
        <p14:creationId xmlns:p14="http://schemas.microsoft.com/office/powerpoint/2010/main" val="4281902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Links</a:t>
            </a:r>
          </a:p>
        </p:txBody>
      </p:sp>
      <p:sp>
        <p:nvSpPr>
          <p:cNvPr id="3" name="Inhaltsplatzhalter 2"/>
          <p:cNvSpPr>
            <a:spLocks noGrp="1"/>
          </p:cNvSpPr>
          <p:nvPr>
            <p:ph idx="1"/>
          </p:nvPr>
        </p:nvSpPr>
        <p:spPr/>
        <p:txBody>
          <a:bodyPr/>
          <a:lstStyle/>
          <a:p>
            <a:r>
              <a:rPr lang="en-US" dirty="0"/>
              <a:t>Introduction to Promises (MDN): </a:t>
            </a:r>
            <a:r>
              <a:rPr lang="en-US" dirty="0">
                <a:hlinkClick r:id="rId2"/>
              </a:rPr>
              <a:t>https://developer.mozilla.org/en-US/docs/Web/JavaScript/Reference/Global_Objects/Promise</a:t>
            </a:r>
            <a:endParaRPr lang="en-US" dirty="0"/>
          </a:p>
          <a:p>
            <a:r>
              <a:rPr lang="en-US" dirty="0"/>
              <a:t>Introduction to Promises (Google): </a:t>
            </a:r>
            <a:r>
              <a:rPr lang="en-US" dirty="0">
                <a:hlinkClick r:id="rId3"/>
              </a:rPr>
              <a:t>https://developers.google.com/web/fundamentals/getting-started/primers/promises</a:t>
            </a:r>
            <a:endParaRPr lang="en-US" dirty="0"/>
          </a:p>
          <a:p>
            <a:endParaRPr lang="de-AT" dirty="0"/>
          </a:p>
        </p:txBody>
      </p:sp>
    </p:spTree>
    <p:extLst>
      <p:ext uri="{BB962C8B-B14F-4D97-AF65-F5344CB8AC3E}">
        <p14:creationId xmlns:p14="http://schemas.microsoft.com/office/powerpoint/2010/main" val="3911619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Before</a:t>
            </a:r>
            <a:r>
              <a:rPr lang="de-AT" dirty="0"/>
              <a:t> </a:t>
            </a:r>
            <a:r>
              <a:rPr lang="de-AT" dirty="0" err="1"/>
              <a:t>caching</a:t>
            </a:r>
            <a:r>
              <a:rPr lang="de-AT" dirty="0"/>
              <a:t> </a:t>
            </a:r>
            <a:r>
              <a:rPr lang="de-AT" dirty="0" err="1"/>
              <a:t>items</a:t>
            </a:r>
            <a:endParaRPr lang="de-AT" dirty="0"/>
          </a:p>
        </p:txBody>
      </p:sp>
      <p:sp>
        <p:nvSpPr>
          <p:cNvPr id="3" name="Inhaltsplatzhalter 2"/>
          <p:cNvSpPr>
            <a:spLocks noGrp="1"/>
          </p:cNvSpPr>
          <p:nvPr>
            <p:ph idx="1"/>
          </p:nvPr>
        </p:nvSpPr>
        <p:spPr/>
        <p:txBody>
          <a:bodyPr/>
          <a:lstStyle/>
          <a:p>
            <a:r>
              <a:rPr lang="de-AT" dirty="0" err="1"/>
              <a:t>Which</a:t>
            </a:r>
            <a:r>
              <a:rPr lang="de-AT" dirty="0"/>
              <a:t> </a:t>
            </a:r>
            <a:r>
              <a:rPr lang="de-AT" dirty="0" err="1"/>
              <a:t>application</a:t>
            </a:r>
            <a:endParaRPr lang="de-AT" dirty="0"/>
          </a:p>
          <a:p>
            <a:r>
              <a:rPr lang="de-AT" dirty="0"/>
              <a:t>Basic </a:t>
            </a:r>
            <a:r>
              <a:rPr lang="de-AT" dirty="0" err="1"/>
              <a:t>layouting</a:t>
            </a:r>
            <a:endParaRPr lang="de-AT" dirty="0"/>
          </a:p>
          <a:p>
            <a:endParaRPr lang="de-AT" dirty="0"/>
          </a:p>
        </p:txBody>
      </p:sp>
    </p:spTree>
    <p:extLst>
      <p:ext uri="{BB962C8B-B14F-4D97-AF65-F5344CB8AC3E}">
        <p14:creationId xmlns:p14="http://schemas.microsoft.com/office/powerpoint/2010/main" val="2990324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Service Worker Caching (Basic)</a:t>
            </a:r>
          </a:p>
        </p:txBody>
      </p:sp>
      <p:sp>
        <p:nvSpPr>
          <p:cNvPr id="3" name="Inhaltsplatzhalter 2"/>
          <p:cNvSpPr>
            <a:spLocks noGrp="1"/>
          </p:cNvSpPr>
          <p:nvPr>
            <p:ph idx="1"/>
          </p:nvPr>
        </p:nvSpPr>
        <p:spPr/>
        <p:txBody>
          <a:bodyPr/>
          <a:lstStyle/>
          <a:p>
            <a:endParaRPr lang="de-AT" dirty="0"/>
          </a:p>
        </p:txBody>
      </p:sp>
    </p:spTree>
    <p:extLst>
      <p:ext uri="{BB962C8B-B14F-4D97-AF65-F5344CB8AC3E}">
        <p14:creationId xmlns:p14="http://schemas.microsoft.com/office/powerpoint/2010/main" val="995897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Why</a:t>
            </a:r>
            <a:r>
              <a:rPr lang="de-AT" dirty="0"/>
              <a:t>?</a:t>
            </a:r>
          </a:p>
        </p:txBody>
      </p:sp>
      <p:sp>
        <p:nvSpPr>
          <p:cNvPr id="3" name="Inhaltsplatzhalter 2"/>
          <p:cNvSpPr>
            <a:spLocks noGrp="1"/>
          </p:cNvSpPr>
          <p:nvPr>
            <p:ph idx="1"/>
          </p:nvPr>
        </p:nvSpPr>
        <p:spPr/>
        <p:txBody>
          <a:bodyPr/>
          <a:lstStyle/>
          <a:p>
            <a:r>
              <a:rPr lang="de-AT" dirty="0"/>
              <a:t>Offline </a:t>
            </a:r>
            <a:r>
              <a:rPr lang="de-AT" dirty="0" err="1"/>
              <a:t>access</a:t>
            </a:r>
            <a:endParaRPr lang="de-AT" dirty="0"/>
          </a:p>
          <a:p>
            <a:pPr lvl="1"/>
            <a:r>
              <a:rPr lang="de-AT" dirty="0"/>
              <a:t>Poor </a:t>
            </a:r>
            <a:r>
              <a:rPr lang="de-AT" dirty="0" err="1"/>
              <a:t>connection</a:t>
            </a:r>
            <a:endParaRPr lang="de-AT" dirty="0"/>
          </a:p>
          <a:p>
            <a:pPr lvl="1"/>
            <a:r>
              <a:rPr lang="de-AT" dirty="0" err="1"/>
              <a:t>No</a:t>
            </a:r>
            <a:r>
              <a:rPr lang="de-AT" dirty="0"/>
              <a:t> </a:t>
            </a:r>
            <a:r>
              <a:rPr lang="de-AT" dirty="0" err="1"/>
              <a:t>connection</a:t>
            </a:r>
            <a:endParaRPr lang="de-AT" dirty="0"/>
          </a:p>
          <a:p>
            <a:pPr lvl="1"/>
            <a:r>
              <a:rPr lang="de-AT" dirty="0" err="1"/>
              <a:t>Lie-Fie</a:t>
            </a:r>
            <a:r>
              <a:rPr lang="de-AT" dirty="0"/>
              <a:t>!</a:t>
            </a:r>
          </a:p>
        </p:txBody>
      </p:sp>
    </p:spTree>
    <p:extLst>
      <p:ext uri="{BB962C8B-B14F-4D97-AF65-F5344CB8AC3E}">
        <p14:creationId xmlns:p14="http://schemas.microsoft.com/office/powerpoint/2010/main" val="2537753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a:t>Cache API</a:t>
            </a:r>
          </a:p>
        </p:txBody>
      </p:sp>
      <p:sp>
        <p:nvSpPr>
          <p:cNvPr id="4" name="Rechteck 3"/>
          <p:cNvSpPr/>
          <p:nvPr/>
        </p:nvSpPr>
        <p:spPr>
          <a:xfrm>
            <a:off x="3998903" y="2053292"/>
            <a:ext cx="4194194"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Cache</a:t>
            </a:r>
          </a:p>
        </p:txBody>
      </p:sp>
      <p:sp>
        <p:nvSpPr>
          <p:cNvPr id="5" name="Rechteck 4"/>
          <p:cNvSpPr/>
          <p:nvPr/>
        </p:nvSpPr>
        <p:spPr>
          <a:xfrm>
            <a:off x="838200" y="2053293"/>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Service Worker</a:t>
            </a:r>
          </a:p>
        </p:txBody>
      </p:sp>
      <p:sp>
        <p:nvSpPr>
          <p:cNvPr id="6" name="Rechteck 5"/>
          <p:cNvSpPr/>
          <p:nvPr/>
        </p:nvSpPr>
        <p:spPr>
          <a:xfrm>
            <a:off x="9689720" y="2053292"/>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JavaScript</a:t>
            </a:r>
          </a:p>
          <a:p>
            <a:pPr algn="ctr"/>
            <a:r>
              <a:rPr lang="de-AT" dirty="0"/>
              <a:t>on Pages</a:t>
            </a:r>
          </a:p>
        </p:txBody>
      </p:sp>
      <p:sp>
        <p:nvSpPr>
          <p:cNvPr id="7" name="Pfeil nach links 6"/>
          <p:cNvSpPr/>
          <p:nvPr/>
        </p:nvSpPr>
        <p:spPr>
          <a:xfrm rot="10800000">
            <a:off x="2798867" y="2400982"/>
            <a:ext cx="903449" cy="5530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Pfeil nach links 7"/>
          <p:cNvSpPr/>
          <p:nvPr/>
        </p:nvSpPr>
        <p:spPr>
          <a:xfrm>
            <a:off x="8489684" y="2400982"/>
            <a:ext cx="903449" cy="5530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998903" y="3459570"/>
            <a:ext cx="188172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Key: Request</a:t>
            </a:r>
          </a:p>
        </p:txBody>
      </p:sp>
      <p:sp>
        <p:nvSpPr>
          <p:cNvPr id="10" name="Rechteck 9"/>
          <p:cNvSpPr/>
          <p:nvPr/>
        </p:nvSpPr>
        <p:spPr>
          <a:xfrm>
            <a:off x="6311368" y="3459570"/>
            <a:ext cx="188172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Value: Response</a:t>
            </a:r>
          </a:p>
        </p:txBody>
      </p:sp>
      <p:sp>
        <p:nvSpPr>
          <p:cNvPr id="11" name="Gleichschenkliges Dreieck 10"/>
          <p:cNvSpPr/>
          <p:nvPr/>
        </p:nvSpPr>
        <p:spPr>
          <a:xfrm rot="10800000">
            <a:off x="3998903" y="4916953"/>
            <a:ext cx="4194194" cy="56397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a:p>
        </p:txBody>
      </p:sp>
      <p:sp>
        <p:nvSpPr>
          <p:cNvPr id="12" name="Textfeld 11"/>
          <p:cNvSpPr txBox="1"/>
          <p:nvPr/>
        </p:nvSpPr>
        <p:spPr>
          <a:xfrm>
            <a:off x="2999446" y="5707247"/>
            <a:ext cx="6193106" cy="369332"/>
          </a:xfrm>
          <a:prstGeom prst="rect">
            <a:avLst/>
          </a:prstGeom>
          <a:noFill/>
        </p:spPr>
        <p:txBody>
          <a:bodyPr wrap="none" rtlCol="0">
            <a:spAutoFit/>
          </a:bodyPr>
          <a:lstStyle/>
          <a:p>
            <a:r>
              <a:rPr lang="de-AT" dirty="0">
                <a:solidFill>
                  <a:srgbClr val="00B050"/>
                </a:solidFill>
              </a:rPr>
              <a:t>Cache Data </a:t>
            </a:r>
            <a:r>
              <a:rPr lang="de-AT" dirty="0" err="1">
                <a:solidFill>
                  <a:srgbClr val="00B050"/>
                </a:solidFill>
              </a:rPr>
              <a:t>can</a:t>
            </a:r>
            <a:r>
              <a:rPr lang="de-AT" dirty="0">
                <a:solidFill>
                  <a:srgbClr val="00B050"/>
                </a:solidFill>
              </a:rPr>
              <a:t> </a:t>
            </a:r>
            <a:r>
              <a:rPr lang="de-AT" dirty="0" err="1">
                <a:solidFill>
                  <a:srgbClr val="00B050"/>
                </a:solidFill>
              </a:rPr>
              <a:t>be</a:t>
            </a:r>
            <a:r>
              <a:rPr lang="de-AT" dirty="0">
                <a:solidFill>
                  <a:srgbClr val="00B050"/>
                </a:solidFill>
              </a:rPr>
              <a:t> </a:t>
            </a:r>
            <a:r>
              <a:rPr lang="de-AT" dirty="0" err="1">
                <a:solidFill>
                  <a:srgbClr val="00B050"/>
                </a:solidFill>
              </a:rPr>
              <a:t>retrieved</a:t>
            </a:r>
            <a:r>
              <a:rPr lang="de-AT" dirty="0">
                <a:solidFill>
                  <a:srgbClr val="00B050"/>
                </a:solidFill>
              </a:rPr>
              <a:t> </a:t>
            </a:r>
            <a:r>
              <a:rPr lang="de-AT" dirty="0" err="1">
                <a:solidFill>
                  <a:srgbClr val="00B050"/>
                </a:solidFill>
              </a:rPr>
              <a:t>instead</a:t>
            </a:r>
            <a:r>
              <a:rPr lang="de-AT" dirty="0">
                <a:solidFill>
                  <a:srgbClr val="00B050"/>
                </a:solidFill>
              </a:rPr>
              <a:t> of </a:t>
            </a:r>
            <a:r>
              <a:rPr lang="de-AT" dirty="0" err="1">
                <a:solidFill>
                  <a:srgbClr val="00B050"/>
                </a:solidFill>
              </a:rPr>
              <a:t>sending</a:t>
            </a:r>
            <a:r>
              <a:rPr lang="de-AT" dirty="0">
                <a:solidFill>
                  <a:srgbClr val="00B050"/>
                </a:solidFill>
              </a:rPr>
              <a:t> </a:t>
            </a:r>
            <a:r>
              <a:rPr lang="de-AT" dirty="0" err="1">
                <a:solidFill>
                  <a:srgbClr val="00B050"/>
                </a:solidFill>
              </a:rPr>
              <a:t>network</a:t>
            </a:r>
            <a:r>
              <a:rPr lang="de-AT" dirty="0">
                <a:solidFill>
                  <a:srgbClr val="00B050"/>
                </a:solidFill>
              </a:rPr>
              <a:t> </a:t>
            </a:r>
            <a:r>
              <a:rPr lang="de-AT" dirty="0" err="1">
                <a:solidFill>
                  <a:srgbClr val="00B050"/>
                </a:solidFill>
              </a:rPr>
              <a:t>request</a:t>
            </a:r>
            <a:endParaRPr lang="de-AT" dirty="0">
              <a:solidFill>
                <a:srgbClr val="00B050"/>
              </a:solidFill>
            </a:endParaRPr>
          </a:p>
        </p:txBody>
      </p:sp>
    </p:spTree>
    <p:extLst>
      <p:ext uri="{BB962C8B-B14F-4D97-AF65-F5344CB8AC3E}">
        <p14:creationId xmlns:p14="http://schemas.microsoft.com/office/powerpoint/2010/main" val="1745830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Identify</a:t>
            </a:r>
            <a:r>
              <a:rPr lang="de-AT" dirty="0"/>
              <a:t> </a:t>
            </a:r>
            <a:r>
              <a:rPr lang="de-AT" dirty="0" err="1"/>
              <a:t>the</a:t>
            </a:r>
            <a:r>
              <a:rPr lang="de-AT" dirty="0"/>
              <a:t> </a:t>
            </a:r>
            <a:r>
              <a:rPr lang="de-AT" dirty="0" err="1"/>
              <a:t>app</a:t>
            </a:r>
            <a:r>
              <a:rPr lang="de-AT" dirty="0"/>
              <a:t> </a:t>
            </a:r>
            <a:r>
              <a:rPr lang="de-AT" dirty="0" err="1"/>
              <a:t>shell</a:t>
            </a:r>
            <a:endParaRPr lang="de-AT" dirty="0"/>
          </a:p>
        </p:txBody>
      </p:sp>
      <p:sp>
        <p:nvSpPr>
          <p:cNvPr id="3" name="Inhaltsplatzhalter 2"/>
          <p:cNvSpPr>
            <a:spLocks noGrp="1"/>
          </p:cNvSpPr>
          <p:nvPr>
            <p:ph idx="1"/>
          </p:nvPr>
        </p:nvSpPr>
        <p:spPr/>
        <p:txBody>
          <a:bodyPr/>
          <a:lstStyle/>
          <a:p>
            <a:r>
              <a:rPr lang="de-AT" dirty="0" err="1">
                <a:solidFill>
                  <a:srgbClr val="00B050"/>
                </a:solidFill>
              </a:rPr>
              <a:t>Static</a:t>
            </a:r>
            <a:r>
              <a:rPr lang="de-AT" dirty="0">
                <a:solidFill>
                  <a:srgbClr val="00B050"/>
                </a:solidFill>
              </a:rPr>
              <a:t> </a:t>
            </a:r>
            <a:r>
              <a:rPr lang="de-AT" dirty="0" err="1"/>
              <a:t>content</a:t>
            </a:r>
            <a:r>
              <a:rPr lang="de-AT" dirty="0"/>
              <a:t> </a:t>
            </a:r>
            <a:r>
              <a:rPr lang="de-AT" dirty="0" err="1"/>
              <a:t>that</a:t>
            </a:r>
            <a:r>
              <a:rPr lang="de-AT" dirty="0"/>
              <a:t> </a:t>
            </a:r>
            <a:r>
              <a:rPr lang="de-AT" dirty="0" err="1"/>
              <a:t>is</a:t>
            </a:r>
            <a:r>
              <a:rPr lang="de-AT" dirty="0"/>
              <a:t> </a:t>
            </a:r>
            <a:r>
              <a:rPr lang="de-AT" dirty="0" err="1"/>
              <a:t>basic</a:t>
            </a:r>
            <a:r>
              <a:rPr lang="de-AT" dirty="0"/>
              <a:t> </a:t>
            </a:r>
            <a:r>
              <a:rPr lang="de-AT" dirty="0" err="1"/>
              <a:t>for</a:t>
            </a:r>
            <a:r>
              <a:rPr lang="de-AT" dirty="0"/>
              <a:t> </a:t>
            </a:r>
            <a:r>
              <a:rPr lang="de-AT" dirty="0" err="1"/>
              <a:t>our</a:t>
            </a:r>
            <a:r>
              <a:rPr lang="de-AT" dirty="0"/>
              <a:t> </a:t>
            </a:r>
            <a:r>
              <a:rPr lang="de-AT" dirty="0" err="1"/>
              <a:t>app</a:t>
            </a:r>
            <a:endParaRPr lang="de-AT" dirty="0"/>
          </a:p>
          <a:p>
            <a:r>
              <a:rPr lang="de-AT" dirty="0"/>
              <a:t>Cache </a:t>
            </a:r>
            <a:r>
              <a:rPr lang="de-AT" dirty="0" err="1"/>
              <a:t>the</a:t>
            </a:r>
            <a:r>
              <a:rPr lang="de-AT" dirty="0"/>
              <a:t> </a:t>
            </a:r>
            <a:r>
              <a:rPr lang="de-AT" dirty="0" err="1"/>
              <a:t>identified</a:t>
            </a:r>
            <a:r>
              <a:rPr lang="de-AT" dirty="0"/>
              <a:t> </a:t>
            </a:r>
            <a:r>
              <a:rPr lang="de-AT" dirty="0" err="1"/>
              <a:t>content</a:t>
            </a:r>
            <a:r>
              <a:rPr lang="de-AT" dirty="0"/>
              <a:t> in </a:t>
            </a:r>
            <a:r>
              <a:rPr lang="de-AT" dirty="0" err="1"/>
              <a:t>the</a:t>
            </a:r>
            <a:r>
              <a:rPr lang="de-AT" dirty="0"/>
              <a:t> </a:t>
            </a:r>
            <a:r>
              <a:rPr lang="de-AT" dirty="0" err="1">
                <a:solidFill>
                  <a:srgbClr val="00B050"/>
                </a:solidFill>
              </a:rPr>
              <a:t>install</a:t>
            </a:r>
            <a:r>
              <a:rPr lang="de-AT" dirty="0">
                <a:solidFill>
                  <a:srgbClr val="00B050"/>
                </a:solidFill>
              </a:rPr>
              <a:t> </a:t>
            </a:r>
            <a:r>
              <a:rPr lang="de-AT" dirty="0" err="1"/>
              <a:t>event</a:t>
            </a:r>
            <a:r>
              <a:rPr lang="de-AT" dirty="0"/>
              <a:t> of </a:t>
            </a:r>
            <a:r>
              <a:rPr lang="de-AT" dirty="0" err="1"/>
              <a:t>the</a:t>
            </a:r>
            <a:r>
              <a:rPr lang="de-AT" dirty="0"/>
              <a:t> </a:t>
            </a:r>
            <a:r>
              <a:rPr lang="de-AT" dirty="0" err="1"/>
              <a:t>service</a:t>
            </a:r>
            <a:r>
              <a:rPr lang="de-AT" dirty="0"/>
              <a:t> </a:t>
            </a:r>
            <a:r>
              <a:rPr lang="de-AT" dirty="0" err="1"/>
              <a:t>worker</a:t>
            </a:r>
            <a:endParaRPr lang="de-AT" dirty="0"/>
          </a:p>
        </p:txBody>
      </p:sp>
    </p:spTree>
    <p:extLst>
      <p:ext uri="{BB962C8B-B14F-4D97-AF65-F5344CB8AC3E}">
        <p14:creationId xmlns:p14="http://schemas.microsoft.com/office/powerpoint/2010/main" val="1769048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Demo STATIC </a:t>
            </a:r>
            <a:r>
              <a:rPr lang="de-AT" dirty="0" err="1"/>
              <a:t>caching</a:t>
            </a:r>
            <a:endParaRPr lang="de-AT" dirty="0"/>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3882188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solidFill>
                  <a:srgbClr val="00B050"/>
                </a:solidFill>
              </a:rPr>
              <a:t>Dynamic</a:t>
            </a:r>
            <a:r>
              <a:rPr lang="de-AT" dirty="0"/>
              <a:t> </a:t>
            </a:r>
            <a:r>
              <a:rPr lang="de-AT" dirty="0" err="1"/>
              <a:t>caching</a:t>
            </a:r>
            <a:endParaRPr lang="de-AT" dirty="0"/>
          </a:p>
        </p:txBody>
      </p:sp>
      <p:sp>
        <p:nvSpPr>
          <p:cNvPr id="3" name="Inhaltsplatzhalter 2"/>
          <p:cNvSpPr>
            <a:spLocks noGrp="1"/>
          </p:cNvSpPr>
          <p:nvPr>
            <p:ph idx="1"/>
          </p:nvPr>
        </p:nvSpPr>
        <p:spPr/>
        <p:txBody>
          <a:bodyPr/>
          <a:lstStyle/>
          <a:p>
            <a:r>
              <a:rPr lang="de-AT" dirty="0"/>
              <a:t>Cache </a:t>
            </a:r>
            <a:r>
              <a:rPr lang="de-AT" dirty="0" err="1"/>
              <a:t>new</a:t>
            </a:r>
            <a:r>
              <a:rPr lang="de-AT" dirty="0"/>
              <a:t> </a:t>
            </a:r>
            <a:r>
              <a:rPr lang="de-AT" dirty="0" err="1"/>
              <a:t>requests</a:t>
            </a:r>
            <a:r>
              <a:rPr lang="de-AT" dirty="0"/>
              <a:t> in </a:t>
            </a:r>
            <a:r>
              <a:rPr lang="de-AT" dirty="0" err="1"/>
              <a:t>the</a:t>
            </a:r>
            <a:r>
              <a:rPr lang="de-AT" dirty="0"/>
              <a:t> </a:t>
            </a:r>
            <a:r>
              <a:rPr lang="de-AT" dirty="0" err="1"/>
              <a:t>fetch</a:t>
            </a:r>
            <a:r>
              <a:rPr lang="de-AT" dirty="0"/>
              <a:t> </a:t>
            </a:r>
            <a:r>
              <a:rPr lang="de-AT" dirty="0" err="1"/>
              <a:t>event</a:t>
            </a:r>
            <a:r>
              <a:rPr lang="de-AT" dirty="0"/>
              <a:t> </a:t>
            </a:r>
            <a:r>
              <a:rPr lang="de-AT" dirty="0" err="1"/>
              <a:t>dynamically</a:t>
            </a:r>
            <a:endParaRPr lang="de-AT" dirty="0"/>
          </a:p>
        </p:txBody>
      </p:sp>
    </p:spTree>
    <p:extLst>
      <p:ext uri="{BB962C8B-B14F-4D97-AF65-F5344CB8AC3E}">
        <p14:creationId xmlns:p14="http://schemas.microsoft.com/office/powerpoint/2010/main" val="255725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Demo DYNAMIC </a:t>
            </a:r>
            <a:r>
              <a:rPr lang="de-AT"/>
              <a:t>caching</a:t>
            </a:r>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887299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Cache </a:t>
            </a:r>
            <a:r>
              <a:rPr lang="de-AT" dirty="0" err="1"/>
              <a:t>versioning</a:t>
            </a:r>
            <a:endParaRPr lang="de-AT" dirty="0"/>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255268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Progressive Web Apps (PWAs)</a:t>
            </a:r>
          </a:p>
        </p:txBody>
      </p:sp>
      <p:sp>
        <p:nvSpPr>
          <p:cNvPr id="3" name="Inhaltsplatzhalter 2"/>
          <p:cNvSpPr>
            <a:spLocks noGrp="1"/>
          </p:cNvSpPr>
          <p:nvPr>
            <p:ph idx="1"/>
          </p:nvPr>
        </p:nvSpPr>
        <p:spPr/>
        <p:txBody>
          <a:bodyPr/>
          <a:lstStyle/>
          <a:p>
            <a:r>
              <a:rPr lang="de-AT" dirty="0" err="1"/>
              <a:t>Should</a:t>
            </a:r>
            <a:r>
              <a:rPr lang="de-AT" dirty="0"/>
              <a:t> </a:t>
            </a:r>
            <a:r>
              <a:rPr lang="de-AT" dirty="0" err="1"/>
              <a:t>be</a:t>
            </a:r>
            <a:r>
              <a:rPr lang="de-AT" dirty="0"/>
              <a:t> </a:t>
            </a:r>
            <a:r>
              <a:rPr lang="de-AT" b="1" dirty="0" err="1"/>
              <a:t>reliable</a:t>
            </a:r>
            <a:r>
              <a:rPr lang="de-AT" dirty="0"/>
              <a:t> (</a:t>
            </a:r>
            <a:r>
              <a:rPr lang="de-AT" dirty="0" err="1"/>
              <a:t>load</a:t>
            </a:r>
            <a:r>
              <a:rPr lang="de-AT" dirty="0"/>
              <a:t> </a:t>
            </a:r>
            <a:r>
              <a:rPr lang="de-AT" dirty="0">
                <a:solidFill>
                  <a:schemeClr val="accent6">
                    <a:lumMod val="75000"/>
                  </a:schemeClr>
                </a:solidFill>
              </a:rPr>
              <a:t>fast</a:t>
            </a:r>
            <a:r>
              <a:rPr lang="de-AT" dirty="0"/>
              <a:t> </a:t>
            </a:r>
            <a:r>
              <a:rPr lang="de-AT" dirty="0" err="1"/>
              <a:t>and</a:t>
            </a:r>
            <a:r>
              <a:rPr lang="de-AT" dirty="0"/>
              <a:t> </a:t>
            </a:r>
            <a:r>
              <a:rPr lang="de-AT" dirty="0" err="1"/>
              <a:t>provied</a:t>
            </a:r>
            <a:r>
              <a:rPr lang="de-AT" dirty="0"/>
              <a:t> </a:t>
            </a:r>
            <a:r>
              <a:rPr lang="de-AT" dirty="0">
                <a:solidFill>
                  <a:schemeClr val="accent6">
                    <a:lumMod val="75000"/>
                  </a:schemeClr>
                </a:solidFill>
              </a:rPr>
              <a:t>offline</a:t>
            </a:r>
            <a:r>
              <a:rPr lang="de-AT" dirty="0"/>
              <a:t> </a:t>
            </a:r>
            <a:r>
              <a:rPr lang="de-AT" dirty="0" err="1"/>
              <a:t>functionality</a:t>
            </a:r>
            <a:r>
              <a:rPr lang="de-AT" dirty="0"/>
              <a:t>)</a:t>
            </a:r>
          </a:p>
          <a:p>
            <a:r>
              <a:rPr lang="de-AT" dirty="0" err="1"/>
              <a:t>Should</a:t>
            </a:r>
            <a:r>
              <a:rPr lang="de-AT" dirty="0"/>
              <a:t> </a:t>
            </a:r>
            <a:r>
              <a:rPr lang="de-AT" dirty="0" err="1"/>
              <a:t>be</a:t>
            </a:r>
            <a:r>
              <a:rPr lang="de-AT" dirty="0"/>
              <a:t> </a:t>
            </a:r>
            <a:r>
              <a:rPr lang="de-AT" b="1" dirty="0"/>
              <a:t>fast</a:t>
            </a:r>
            <a:r>
              <a:rPr lang="de-AT" dirty="0"/>
              <a:t> (</a:t>
            </a:r>
            <a:r>
              <a:rPr lang="de-AT" dirty="0" err="1"/>
              <a:t>respond</a:t>
            </a:r>
            <a:r>
              <a:rPr lang="de-AT" dirty="0"/>
              <a:t> </a:t>
            </a:r>
            <a:r>
              <a:rPr lang="de-AT" dirty="0" err="1">
                <a:solidFill>
                  <a:schemeClr val="accent6">
                    <a:lumMod val="75000"/>
                  </a:schemeClr>
                </a:solidFill>
              </a:rPr>
              <a:t>quickly</a:t>
            </a:r>
            <a:r>
              <a:rPr lang="de-AT" dirty="0">
                <a:solidFill>
                  <a:schemeClr val="accent6">
                    <a:lumMod val="75000"/>
                  </a:schemeClr>
                </a:solidFill>
              </a:rPr>
              <a:t> </a:t>
            </a:r>
            <a:r>
              <a:rPr lang="de-AT" dirty="0" err="1"/>
              <a:t>to</a:t>
            </a:r>
            <a:r>
              <a:rPr lang="de-AT" dirty="0"/>
              <a:t> </a:t>
            </a:r>
            <a:r>
              <a:rPr lang="de-AT" dirty="0" err="1"/>
              <a:t>user</a:t>
            </a:r>
            <a:r>
              <a:rPr lang="de-AT" dirty="0"/>
              <a:t> </a:t>
            </a:r>
            <a:r>
              <a:rPr lang="de-AT" dirty="0" err="1"/>
              <a:t>interaction</a:t>
            </a:r>
            <a:r>
              <a:rPr lang="de-AT" dirty="0"/>
              <a:t>)</a:t>
            </a:r>
          </a:p>
          <a:p>
            <a:r>
              <a:rPr lang="de-AT" dirty="0" err="1"/>
              <a:t>Should</a:t>
            </a:r>
            <a:r>
              <a:rPr lang="de-AT" dirty="0"/>
              <a:t> </a:t>
            </a:r>
            <a:r>
              <a:rPr lang="de-AT" dirty="0" err="1"/>
              <a:t>be</a:t>
            </a:r>
            <a:r>
              <a:rPr lang="de-AT" dirty="0"/>
              <a:t> </a:t>
            </a:r>
            <a:r>
              <a:rPr lang="de-AT" b="1" dirty="0" err="1"/>
              <a:t>engaging</a:t>
            </a:r>
            <a:r>
              <a:rPr lang="de-AT" dirty="0"/>
              <a:t> (</a:t>
            </a:r>
            <a:r>
              <a:rPr lang="de-AT" dirty="0" err="1"/>
              <a:t>feel</a:t>
            </a:r>
            <a:r>
              <a:rPr lang="de-AT" dirty="0"/>
              <a:t> like a </a:t>
            </a:r>
            <a:r>
              <a:rPr lang="de-AT" dirty="0">
                <a:solidFill>
                  <a:schemeClr val="accent6">
                    <a:lumMod val="75000"/>
                  </a:schemeClr>
                </a:solidFill>
              </a:rPr>
              <a:t>native </a:t>
            </a:r>
            <a:r>
              <a:rPr lang="de-AT" dirty="0" err="1">
                <a:solidFill>
                  <a:schemeClr val="accent6">
                    <a:lumMod val="75000"/>
                  </a:schemeClr>
                </a:solidFill>
              </a:rPr>
              <a:t>app</a:t>
            </a:r>
            <a:r>
              <a:rPr lang="de-AT" dirty="0">
                <a:solidFill>
                  <a:schemeClr val="accent6">
                    <a:lumMod val="75000"/>
                  </a:schemeClr>
                </a:solidFill>
              </a:rPr>
              <a:t> </a:t>
            </a:r>
            <a:r>
              <a:rPr lang="de-AT" dirty="0"/>
              <a:t>on mobile </a:t>
            </a:r>
            <a:r>
              <a:rPr lang="de-AT" dirty="0" err="1"/>
              <a:t>devices</a:t>
            </a:r>
            <a:r>
              <a:rPr lang="de-AT" dirty="0"/>
              <a:t>)</a:t>
            </a:r>
          </a:p>
        </p:txBody>
      </p:sp>
    </p:spTree>
    <p:extLst>
      <p:ext uri="{BB962C8B-B14F-4D97-AF65-F5344CB8AC3E}">
        <p14:creationId xmlns:p14="http://schemas.microsoft.com/office/powerpoint/2010/main" val="3325013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Links</a:t>
            </a:r>
          </a:p>
        </p:txBody>
      </p:sp>
      <p:sp>
        <p:nvSpPr>
          <p:cNvPr id="5" name="Inhaltsplatzhalter 4"/>
          <p:cNvSpPr>
            <a:spLocks noGrp="1"/>
          </p:cNvSpPr>
          <p:nvPr>
            <p:ph idx="1"/>
          </p:nvPr>
        </p:nvSpPr>
        <p:spPr/>
        <p:txBody>
          <a:bodyPr/>
          <a:lstStyle/>
          <a:p>
            <a:r>
              <a:rPr lang="en-US" dirty="0"/>
              <a:t>About Cache Persistence and Storage Limits: </a:t>
            </a:r>
            <a:r>
              <a:rPr lang="en-US" dirty="0">
                <a:hlinkClick r:id="rId2"/>
              </a:rPr>
              <a:t>https://jakearchibald.com/2014/offline-cookbook/#cache-persistence</a:t>
            </a:r>
            <a:endParaRPr lang="en-US" dirty="0"/>
          </a:p>
          <a:p>
            <a:r>
              <a:rPr lang="en-US" dirty="0"/>
              <a:t>Learn more about Service Workers: </a:t>
            </a:r>
            <a:r>
              <a:rPr lang="en-US" dirty="0">
                <a:hlinkClick r:id="rId3"/>
              </a:rPr>
              <a:t>https://developer.mozilla.org/en/docs/Web/API/Service_Worker_API</a:t>
            </a:r>
            <a:endParaRPr lang="en-US" dirty="0"/>
          </a:p>
          <a:p>
            <a:r>
              <a:rPr lang="en-US" dirty="0"/>
              <a:t>Google's Introduction to Service Workers: </a:t>
            </a:r>
            <a:r>
              <a:rPr lang="en-US" dirty="0">
                <a:hlinkClick r:id="rId4"/>
              </a:rPr>
              <a:t>https://developers.google.com/web/fundamentals/getting-started/primers/service-workers</a:t>
            </a:r>
            <a:endParaRPr lang="en-US" dirty="0"/>
          </a:p>
          <a:p>
            <a:endParaRPr lang="de-AT" dirty="0"/>
          </a:p>
        </p:txBody>
      </p:sp>
    </p:spTree>
    <p:extLst>
      <p:ext uri="{BB962C8B-B14F-4D97-AF65-F5344CB8AC3E}">
        <p14:creationId xmlns:p14="http://schemas.microsoft.com/office/powerpoint/2010/main" val="430936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solidFill>
                  <a:schemeClr val="accent6">
                    <a:lumMod val="60000"/>
                    <a:lumOff val="40000"/>
                  </a:schemeClr>
                </a:solidFill>
              </a:rPr>
              <a:t>Promise</a:t>
            </a:r>
            <a:r>
              <a:rPr lang="de-AT" dirty="0">
                <a:solidFill>
                  <a:schemeClr val="accent6">
                    <a:lumMod val="60000"/>
                    <a:lumOff val="40000"/>
                  </a:schemeClr>
                </a:solidFill>
              </a:rPr>
              <a:t> </a:t>
            </a:r>
            <a:r>
              <a:rPr lang="de-AT" dirty="0" err="1">
                <a:solidFill>
                  <a:schemeClr val="accent6">
                    <a:lumMod val="60000"/>
                    <a:lumOff val="40000"/>
                  </a:schemeClr>
                </a:solidFill>
              </a:rPr>
              <a:t>and</a:t>
            </a:r>
            <a:r>
              <a:rPr lang="de-AT" dirty="0">
                <a:solidFill>
                  <a:schemeClr val="accent6">
                    <a:lumMod val="60000"/>
                    <a:lumOff val="40000"/>
                  </a:schemeClr>
                </a:solidFill>
              </a:rPr>
              <a:t> </a:t>
            </a:r>
            <a:r>
              <a:rPr lang="de-AT" dirty="0" err="1">
                <a:solidFill>
                  <a:schemeClr val="accent6">
                    <a:lumMod val="60000"/>
                    <a:lumOff val="40000"/>
                  </a:schemeClr>
                </a:solidFill>
              </a:rPr>
              <a:t>Fetch</a:t>
            </a:r>
            <a:r>
              <a:rPr lang="de-AT" dirty="0">
                <a:solidFill>
                  <a:schemeClr val="accent6">
                    <a:lumMod val="60000"/>
                    <a:lumOff val="40000"/>
                  </a:schemeClr>
                </a:solidFill>
              </a:rPr>
              <a:t>, Service Worker Caching</a:t>
            </a:r>
          </a:p>
          <a:p>
            <a:pPr marL="514350" indent="-514350">
              <a:buFont typeface="+mj-lt"/>
              <a:buAutoNum type="arabicPeriod"/>
            </a:pPr>
            <a:r>
              <a:rPr lang="de-AT" dirty="0" err="1"/>
              <a:t>Advanced</a:t>
            </a:r>
            <a:r>
              <a:rPr lang="de-AT" dirty="0"/>
              <a:t> Caching, </a:t>
            </a:r>
            <a:r>
              <a:rPr lang="de-AT" dirty="0" err="1"/>
              <a:t>Indexed</a:t>
            </a:r>
            <a:r>
              <a:rPr lang="de-AT" dirty="0"/>
              <a:t> DB </a:t>
            </a:r>
            <a:r>
              <a:rPr lang="de-AT" dirty="0" err="1"/>
              <a:t>and</a:t>
            </a:r>
            <a:r>
              <a:rPr lang="de-AT" dirty="0"/>
              <a:t> Dynamic Data</a:t>
            </a:r>
          </a:p>
          <a:p>
            <a:pPr marL="514350" indent="-514350">
              <a:buFont typeface="+mj-lt"/>
              <a:buAutoNum type="arabicPeriod"/>
            </a:pPr>
            <a:r>
              <a:rPr lang="de-AT" dirty="0" err="1">
                <a:solidFill>
                  <a:schemeClr val="bg1">
                    <a:lumMod val="85000"/>
                  </a:schemeClr>
                </a:solidFill>
              </a:rPr>
              <a:t>Responsive</a:t>
            </a:r>
            <a:r>
              <a:rPr lang="de-AT" dirty="0">
                <a:solidFill>
                  <a:schemeClr val="bg1">
                    <a:lumMod val="85000"/>
                  </a:schemeClr>
                </a:solidFill>
              </a:rPr>
              <a:t> UI, Background </a:t>
            </a:r>
            <a:r>
              <a:rPr lang="de-AT" dirty="0" err="1">
                <a:solidFill>
                  <a:schemeClr val="bg1">
                    <a:lumMod val="85000"/>
                  </a:schemeClr>
                </a:solidFill>
              </a:rPr>
              <a:t>Sync</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Web Push </a:t>
            </a:r>
            <a:r>
              <a:rPr lang="de-AT" dirty="0" err="1">
                <a:solidFill>
                  <a:schemeClr val="bg1">
                    <a:lumMod val="85000"/>
                  </a:schemeClr>
                </a:solidFill>
              </a:rPr>
              <a:t>Notifications</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314153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WIFI – CODE - </a:t>
            </a:r>
            <a:r>
              <a:rPr lang="de-AT" dirty="0">
                <a:solidFill>
                  <a:srgbClr val="00B050"/>
                </a:solidFill>
              </a:rPr>
              <a:t>REPEAT</a:t>
            </a:r>
          </a:p>
        </p:txBody>
      </p:sp>
      <p:sp>
        <p:nvSpPr>
          <p:cNvPr id="3" name="Inhaltsplatzhalter 2"/>
          <p:cNvSpPr>
            <a:spLocks noGrp="1"/>
          </p:cNvSpPr>
          <p:nvPr>
            <p:ph idx="1"/>
          </p:nvPr>
        </p:nvSpPr>
        <p:spPr/>
        <p:txBody>
          <a:bodyPr/>
          <a:lstStyle/>
          <a:p>
            <a:endParaRPr lang="de-AT" dirty="0"/>
          </a:p>
        </p:txBody>
      </p:sp>
    </p:spTree>
    <p:extLst>
      <p:ext uri="{BB962C8B-B14F-4D97-AF65-F5344CB8AC3E}">
        <p14:creationId xmlns:p14="http://schemas.microsoft.com/office/powerpoint/2010/main" val="1566899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Improve</a:t>
            </a:r>
            <a:r>
              <a:rPr lang="de-AT" dirty="0"/>
              <a:t> </a:t>
            </a:r>
            <a:r>
              <a:rPr lang="de-AT" dirty="0" err="1"/>
              <a:t>existing</a:t>
            </a:r>
            <a:r>
              <a:rPr lang="de-AT" dirty="0"/>
              <a:t> </a:t>
            </a:r>
            <a:r>
              <a:rPr lang="de-AT" dirty="0" err="1"/>
              <a:t>Application</a:t>
            </a:r>
            <a:endParaRPr lang="de-AT" dirty="0"/>
          </a:p>
        </p:txBody>
      </p:sp>
      <p:sp>
        <p:nvSpPr>
          <p:cNvPr id="3" name="Inhaltsplatzhalter 2"/>
          <p:cNvSpPr>
            <a:spLocks noGrp="1"/>
          </p:cNvSpPr>
          <p:nvPr>
            <p:ph idx="1"/>
          </p:nvPr>
        </p:nvSpPr>
        <p:spPr/>
        <p:txBody>
          <a:bodyPr/>
          <a:lstStyle/>
          <a:p>
            <a:r>
              <a:rPr lang="de-AT" dirty="0"/>
              <a:t>Google </a:t>
            </a:r>
            <a:r>
              <a:rPr lang="de-AT" dirty="0" err="1"/>
              <a:t>Firebase</a:t>
            </a:r>
            <a:endParaRPr lang="de-AT" dirty="0"/>
          </a:p>
          <a:p>
            <a:r>
              <a:rPr lang="de-AT" dirty="0"/>
              <a:t>Add </a:t>
            </a:r>
            <a:r>
              <a:rPr lang="de-AT" dirty="0" err="1"/>
              <a:t>functionality</a:t>
            </a:r>
            <a:r>
              <a:rPr lang="de-AT" dirty="0"/>
              <a:t> (</a:t>
            </a:r>
            <a:r>
              <a:rPr lang="de-AT" dirty="0" err="1"/>
              <a:t>read</a:t>
            </a:r>
            <a:r>
              <a:rPr lang="de-AT" dirty="0"/>
              <a:t>, </a:t>
            </a:r>
            <a:r>
              <a:rPr lang="de-AT" dirty="0" err="1"/>
              <a:t>delete</a:t>
            </a:r>
            <a:r>
              <a:rPr lang="de-AT" dirty="0"/>
              <a:t>, </a:t>
            </a:r>
            <a:r>
              <a:rPr lang="de-AT" dirty="0" err="1"/>
              <a:t>insert</a:t>
            </a:r>
            <a:r>
              <a:rPr lang="de-AT" dirty="0"/>
              <a:t>)</a:t>
            </a:r>
          </a:p>
          <a:p>
            <a:r>
              <a:rPr lang="de-AT" dirty="0"/>
              <a:t>Show </a:t>
            </a:r>
            <a:r>
              <a:rPr lang="de-AT" dirty="0" err="1"/>
              <a:t>bug</a:t>
            </a:r>
            <a:r>
              <a:rPr lang="de-AT" dirty="0"/>
              <a:t> </a:t>
            </a:r>
            <a:r>
              <a:rPr lang="de-AT" dirty="0" err="1"/>
              <a:t>with</a:t>
            </a:r>
            <a:r>
              <a:rPr lang="de-AT" dirty="0"/>
              <a:t> </a:t>
            </a:r>
            <a:r>
              <a:rPr lang="de-AT" dirty="0" err="1"/>
              <a:t>fetch</a:t>
            </a:r>
            <a:r>
              <a:rPr lang="de-AT" dirty="0"/>
              <a:t> / </a:t>
            </a:r>
            <a:r>
              <a:rPr lang="de-AT" dirty="0" err="1"/>
              <a:t>use</a:t>
            </a:r>
            <a:r>
              <a:rPr lang="de-AT" dirty="0"/>
              <a:t> catch, </a:t>
            </a:r>
            <a:r>
              <a:rPr lang="de-AT" dirty="0" err="1"/>
              <a:t>then</a:t>
            </a:r>
            <a:r>
              <a:rPr lang="de-AT" dirty="0"/>
              <a:t> </a:t>
            </a:r>
            <a:r>
              <a:rPr lang="de-AT" dirty="0" err="1"/>
              <a:t>and</a:t>
            </a:r>
            <a:r>
              <a:rPr lang="de-AT" dirty="0"/>
              <a:t> </a:t>
            </a:r>
            <a:r>
              <a:rPr lang="de-AT" dirty="0" err="1"/>
              <a:t>finally</a:t>
            </a:r>
            <a:endParaRPr lang="de-AT" dirty="0"/>
          </a:p>
          <a:p>
            <a:endParaRPr lang="de-AT" dirty="0"/>
          </a:p>
        </p:txBody>
      </p:sp>
    </p:spTree>
    <p:extLst>
      <p:ext uri="{BB962C8B-B14F-4D97-AF65-F5344CB8AC3E}">
        <p14:creationId xmlns:p14="http://schemas.microsoft.com/office/powerpoint/2010/main" val="3211441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Advanced</a:t>
            </a:r>
            <a:r>
              <a:rPr lang="de-DE" dirty="0"/>
              <a:t> Caching</a:t>
            </a:r>
            <a:endParaRPr lang="de-AT" dirty="0"/>
          </a:p>
        </p:txBody>
      </p:sp>
      <p:sp>
        <p:nvSpPr>
          <p:cNvPr id="3" name="Inhaltsplatzhalter 2"/>
          <p:cNvSpPr>
            <a:spLocks noGrp="1"/>
          </p:cNvSpPr>
          <p:nvPr>
            <p:ph idx="1"/>
          </p:nvPr>
        </p:nvSpPr>
        <p:spPr/>
        <p:txBody>
          <a:bodyPr>
            <a:normAutofit/>
          </a:bodyPr>
          <a:lstStyle/>
          <a:p>
            <a:r>
              <a:rPr lang="de-DE" dirty="0"/>
              <a:t>Cache on </a:t>
            </a:r>
            <a:r>
              <a:rPr lang="de-DE" dirty="0" err="1"/>
              <a:t>demand</a:t>
            </a:r>
            <a:endParaRPr lang="de-DE" dirty="0"/>
          </a:p>
          <a:p>
            <a:r>
              <a:rPr lang="de-DE" dirty="0"/>
              <a:t>Offline </a:t>
            </a:r>
            <a:r>
              <a:rPr lang="de-DE" dirty="0" err="1"/>
              <a:t>fallback</a:t>
            </a:r>
            <a:r>
              <a:rPr lang="de-DE" dirty="0"/>
              <a:t> </a:t>
            </a:r>
            <a:r>
              <a:rPr lang="de-DE" dirty="0" err="1"/>
              <a:t>page</a:t>
            </a:r>
            <a:endParaRPr lang="de-DE" dirty="0"/>
          </a:p>
          <a:p>
            <a:r>
              <a:rPr lang="de-DE" dirty="0"/>
              <a:t>Cache </a:t>
            </a:r>
            <a:r>
              <a:rPr lang="de-DE" dirty="0" err="1"/>
              <a:t>Strategies</a:t>
            </a:r>
            <a:endParaRPr lang="de-DE" dirty="0"/>
          </a:p>
          <a:p>
            <a:pPr lvl="1"/>
            <a:r>
              <a:rPr lang="de-DE" dirty="0"/>
              <a:t>Cache </a:t>
            </a:r>
            <a:r>
              <a:rPr lang="de-DE" dirty="0" err="1"/>
              <a:t>with</a:t>
            </a:r>
            <a:r>
              <a:rPr lang="de-DE" dirty="0"/>
              <a:t> </a:t>
            </a:r>
            <a:r>
              <a:rPr lang="de-DE" dirty="0" err="1"/>
              <a:t>network</a:t>
            </a:r>
            <a:r>
              <a:rPr lang="de-DE" dirty="0"/>
              <a:t> </a:t>
            </a:r>
            <a:r>
              <a:rPr lang="de-DE" dirty="0" err="1"/>
              <a:t>fallback</a:t>
            </a:r>
            <a:endParaRPr lang="de-DE" dirty="0"/>
          </a:p>
          <a:p>
            <a:pPr lvl="1"/>
            <a:r>
              <a:rPr lang="de-DE" dirty="0"/>
              <a:t>Cache </a:t>
            </a:r>
            <a:r>
              <a:rPr lang="de-DE" dirty="0" err="1"/>
              <a:t>only</a:t>
            </a:r>
            <a:endParaRPr lang="de-DE" dirty="0"/>
          </a:p>
          <a:p>
            <a:pPr lvl="1"/>
            <a:r>
              <a:rPr lang="de-DE" dirty="0"/>
              <a:t>Network </a:t>
            </a:r>
            <a:r>
              <a:rPr lang="de-DE" dirty="0" err="1"/>
              <a:t>only</a:t>
            </a:r>
            <a:endParaRPr lang="de-DE" dirty="0"/>
          </a:p>
          <a:p>
            <a:pPr lvl="1"/>
            <a:r>
              <a:rPr lang="de-DE" dirty="0"/>
              <a:t>Network </a:t>
            </a:r>
            <a:r>
              <a:rPr lang="de-DE" dirty="0" err="1"/>
              <a:t>with</a:t>
            </a:r>
            <a:r>
              <a:rPr lang="de-DE" dirty="0"/>
              <a:t> </a:t>
            </a:r>
            <a:r>
              <a:rPr lang="de-DE" dirty="0" err="1"/>
              <a:t>cache</a:t>
            </a:r>
            <a:r>
              <a:rPr lang="de-DE" dirty="0"/>
              <a:t> </a:t>
            </a:r>
            <a:r>
              <a:rPr lang="de-DE" dirty="0" err="1"/>
              <a:t>fallback</a:t>
            </a:r>
            <a:endParaRPr lang="de-DE" dirty="0"/>
          </a:p>
          <a:p>
            <a:pPr lvl="1"/>
            <a:r>
              <a:rPr lang="de-DE" dirty="0"/>
              <a:t>Cache </a:t>
            </a:r>
            <a:r>
              <a:rPr lang="de-DE" dirty="0" err="1"/>
              <a:t>then</a:t>
            </a:r>
            <a:r>
              <a:rPr lang="de-DE" dirty="0"/>
              <a:t> </a:t>
            </a:r>
            <a:r>
              <a:rPr lang="de-DE" dirty="0" err="1"/>
              <a:t>network</a:t>
            </a:r>
            <a:endParaRPr lang="de-DE" dirty="0"/>
          </a:p>
          <a:p>
            <a:pPr lvl="1"/>
            <a:r>
              <a:rPr lang="de-DE" dirty="0"/>
              <a:t>Cache </a:t>
            </a:r>
            <a:r>
              <a:rPr lang="de-DE" dirty="0" err="1"/>
              <a:t>then</a:t>
            </a:r>
            <a:r>
              <a:rPr lang="de-DE" dirty="0"/>
              <a:t> </a:t>
            </a:r>
            <a:r>
              <a:rPr lang="de-DE" dirty="0" err="1"/>
              <a:t>network</a:t>
            </a:r>
            <a:r>
              <a:rPr lang="de-DE" dirty="0"/>
              <a:t> &amp; </a:t>
            </a:r>
            <a:r>
              <a:rPr lang="de-DE" dirty="0" err="1"/>
              <a:t>dynamic</a:t>
            </a:r>
            <a:r>
              <a:rPr lang="de-DE" dirty="0"/>
              <a:t> </a:t>
            </a:r>
            <a:r>
              <a:rPr lang="de-DE" dirty="0" err="1"/>
              <a:t>caching</a:t>
            </a:r>
            <a:endParaRPr lang="de-DE" dirty="0"/>
          </a:p>
          <a:p>
            <a:pPr lvl="1"/>
            <a:r>
              <a:rPr lang="de-DE" dirty="0"/>
              <a:t>Cache </a:t>
            </a:r>
            <a:r>
              <a:rPr lang="de-DE" dirty="0" err="1"/>
              <a:t>then</a:t>
            </a:r>
            <a:r>
              <a:rPr lang="de-DE" dirty="0"/>
              <a:t> </a:t>
            </a:r>
            <a:r>
              <a:rPr lang="de-DE" dirty="0" err="1"/>
              <a:t>network</a:t>
            </a:r>
            <a:r>
              <a:rPr lang="de-DE" dirty="0"/>
              <a:t> </a:t>
            </a:r>
            <a:r>
              <a:rPr lang="de-DE" dirty="0" err="1"/>
              <a:t>with</a:t>
            </a:r>
            <a:r>
              <a:rPr lang="de-DE" dirty="0"/>
              <a:t> offline </a:t>
            </a:r>
            <a:r>
              <a:rPr lang="de-DE" dirty="0" err="1"/>
              <a:t>support</a:t>
            </a:r>
            <a:endParaRPr lang="de-AT" dirty="0"/>
          </a:p>
        </p:txBody>
      </p:sp>
    </p:spTree>
    <p:extLst>
      <p:ext uri="{BB962C8B-B14F-4D97-AF65-F5344CB8AC3E}">
        <p14:creationId xmlns:p14="http://schemas.microsoft.com/office/powerpoint/2010/main" val="2161744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Cache on </a:t>
            </a:r>
            <a:r>
              <a:rPr lang="de-AT" dirty="0" err="1"/>
              <a:t>demand</a:t>
            </a:r>
            <a:endParaRPr lang="de-AT" dirty="0"/>
          </a:p>
        </p:txBody>
      </p:sp>
      <p:sp>
        <p:nvSpPr>
          <p:cNvPr id="4" name="Textfeld 3"/>
          <p:cNvSpPr txBox="1"/>
          <p:nvPr/>
        </p:nvSpPr>
        <p:spPr>
          <a:xfrm>
            <a:off x="838200" y="1610741"/>
            <a:ext cx="10515600" cy="2031325"/>
          </a:xfrm>
          <a:prstGeom prst="rect">
            <a:avLst/>
          </a:prstGeom>
          <a:solidFill>
            <a:schemeClr val="tx1"/>
          </a:solidFill>
        </p:spPr>
        <p:txBody>
          <a:bodyPr wrap="square" rtlCol="0">
            <a:spAutoFit/>
          </a:bodyPr>
          <a:lstStyle/>
          <a:p>
            <a:r>
              <a:rPr lang="de-AT" dirty="0" err="1">
                <a:solidFill>
                  <a:schemeClr val="bg1"/>
                </a:solidFill>
              </a:rPr>
              <a:t>if</a:t>
            </a:r>
            <a:r>
              <a:rPr lang="de-AT" dirty="0">
                <a:solidFill>
                  <a:schemeClr val="bg1"/>
                </a:solidFill>
              </a:rPr>
              <a:t> ('</a:t>
            </a:r>
            <a:r>
              <a:rPr lang="de-AT" dirty="0" err="1">
                <a:solidFill>
                  <a:schemeClr val="bg1"/>
                </a:solidFill>
              </a:rPr>
              <a:t>caches</a:t>
            </a:r>
            <a:r>
              <a:rPr lang="de-AT" dirty="0">
                <a:solidFill>
                  <a:schemeClr val="bg1"/>
                </a:solidFill>
              </a:rPr>
              <a:t>' in </a:t>
            </a:r>
            <a:r>
              <a:rPr lang="de-AT" dirty="0" err="1">
                <a:solidFill>
                  <a:schemeClr val="bg1"/>
                </a:solidFill>
              </a:rPr>
              <a:t>window</a:t>
            </a:r>
            <a:r>
              <a:rPr lang="de-AT" dirty="0">
                <a:solidFill>
                  <a:schemeClr val="bg1"/>
                </a:solidFill>
              </a:rPr>
              <a:t>) </a:t>
            </a:r>
          </a:p>
          <a:p>
            <a:r>
              <a:rPr lang="de-AT" dirty="0">
                <a:solidFill>
                  <a:schemeClr val="bg1"/>
                </a:solidFill>
              </a:rPr>
              <a:t>{</a:t>
            </a:r>
          </a:p>
          <a:p>
            <a:r>
              <a:rPr lang="de-AT" dirty="0">
                <a:solidFill>
                  <a:schemeClr val="bg1"/>
                </a:solidFill>
              </a:rPr>
              <a:t>    </a:t>
            </a:r>
            <a:r>
              <a:rPr lang="de-AT" dirty="0" err="1">
                <a:solidFill>
                  <a:schemeClr val="bg1"/>
                </a:solidFill>
              </a:rPr>
              <a:t>caches.open</a:t>
            </a:r>
            <a:r>
              <a:rPr lang="de-AT" dirty="0">
                <a:solidFill>
                  <a:schemeClr val="bg1"/>
                </a:solidFill>
              </a:rPr>
              <a:t>('user-</a:t>
            </a:r>
            <a:r>
              <a:rPr lang="de-AT" dirty="0" err="1">
                <a:solidFill>
                  <a:schemeClr val="bg1"/>
                </a:solidFill>
              </a:rPr>
              <a:t>requested</a:t>
            </a:r>
            <a:r>
              <a:rPr lang="de-AT" dirty="0">
                <a:solidFill>
                  <a:schemeClr val="bg1"/>
                </a:solidFill>
              </a:rPr>
              <a:t>')</a:t>
            </a:r>
          </a:p>
          <a:p>
            <a:r>
              <a:rPr lang="de-AT" dirty="0">
                <a:solidFill>
                  <a:schemeClr val="bg1"/>
                </a:solidFill>
              </a:rPr>
              <a:t>        .</a:t>
            </a:r>
            <a:r>
              <a:rPr lang="de-AT" dirty="0" err="1">
                <a:solidFill>
                  <a:schemeClr val="bg1"/>
                </a:solidFill>
              </a:rPr>
              <a:t>then</a:t>
            </a:r>
            <a:r>
              <a:rPr lang="de-AT" dirty="0">
                <a:solidFill>
                  <a:schemeClr val="bg1"/>
                </a:solidFill>
              </a:rPr>
              <a:t>(</a:t>
            </a:r>
            <a:r>
              <a:rPr lang="de-AT" dirty="0" err="1">
                <a:solidFill>
                  <a:schemeClr val="bg1"/>
                </a:solidFill>
              </a:rPr>
              <a:t>function</a:t>
            </a:r>
            <a:r>
              <a:rPr lang="de-AT" dirty="0">
                <a:solidFill>
                  <a:schemeClr val="bg1"/>
                </a:solidFill>
              </a:rPr>
              <a:t>(</a:t>
            </a:r>
            <a:r>
              <a:rPr lang="de-AT" dirty="0" err="1">
                <a:solidFill>
                  <a:schemeClr val="bg1"/>
                </a:solidFill>
              </a:rPr>
              <a:t>cache</a:t>
            </a:r>
            <a:r>
              <a:rPr lang="de-AT" dirty="0">
                <a:solidFill>
                  <a:schemeClr val="bg1"/>
                </a:solidFill>
              </a:rPr>
              <a:t>) {</a:t>
            </a:r>
          </a:p>
          <a:p>
            <a:r>
              <a:rPr lang="de-AT" dirty="0">
                <a:solidFill>
                  <a:schemeClr val="bg1"/>
                </a:solidFill>
              </a:rPr>
              <a:t>            </a:t>
            </a:r>
            <a:r>
              <a:rPr lang="de-AT" dirty="0" err="1">
                <a:solidFill>
                  <a:schemeClr val="bg1"/>
                </a:solidFill>
              </a:rPr>
              <a:t>cache.add</a:t>
            </a:r>
            <a:r>
              <a:rPr lang="de-AT" dirty="0">
                <a:solidFill>
                  <a:schemeClr val="bg1"/>
                </a:solidFill>
              </a:rPr>
              <a:t>('');</a:t>
            </a:r>
          </a:p>
          <a:p>
            <a:r>
              <a:rPr lang="de-AT" dirty="0">
                <a:solidFill>
                  <a:schemeClr val="bg1"/>
                </a:solidFill>
              </a:rPr>
              <a:t>        });</a:t>
            </a:r>
          </a:p>
          <a:p>
            <a:r>
              <a:rPr lang="de-AT" dirty="0">
                <a:solidFill>
                  <a:schemeClr val="bg1"/>
                </a:solidFill>
              </a:rPr>
              <a:t>}</a:t>
            </a:r>
          </a:p>
        </p:txBody>
      </p:sp>
    </p:spTree>
    <p:extLst>
      <p:ext uri="{BB962C8B-B14F-4D97-AF65-F5344CB8AC3E}">
        <p14:creationId xmlns:p14="http://schemas.microsoft.com/office/powerpoint/2010/main" val="3307020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Offline </a:t>
            </a:r>
            <a:r>
              <a:rPr lang="de-AT" dirty="0" err="1"/>
              <a:t>fallback</a:t>
            </a:r>
            <a:endParaRPr lang="de-AT" dirty="0"/>
          </a:p>
        </p:txBody>
      </p:sp>
      <p:sp>
        <p:nvSpPr>
          <p:cNvPr id="4" name="Textfeld 3"/>
          <p:cNvSpPr txBox="1"/>
          <p:nvPr/>
        </p:nvSpPr>
        <p:spPr>
          <a:xfrm>
            <a:off x="838200" y="1610741"/>
            <a:ext cx="10515600" cy="2308324"/>
          </a:xfrm>
          <a:prstGeom prst="rect">
            <a:avLst/>
          </a:prstGeom>
          <a:solidFill>
            <a:schemeClr val="tx1"/>
          </a:solidFill>
        </p:spPr>
        <p:txBody>
          <a:bodyPr wrap="square" rtlCol="0">
            <a:spAutoFit/>
          </a:bodyPr>
          <a:lstStyle/>
          <a:p>
            <a:r>
              <a:rPr lang="de-AT" dirty="0">
                <a:solidFill>
                  <a:schemeClr val="bg1"/>
                </a:solidFill>
              </a:rPr>
              <a:t>                        .catch(</a:t>
            </a:r>
            <a:r>
              <a:rPr lang="de-AT" dirty="0" err="1">
                <a:solidFill>
                  <a:schemeClr val="bg1"/>
                </a:solidFill>
              </a:rPr>
              <a:t>function</a:t>
            </a:r>
            <a:r>
              <a:rPr lang="de-AT" dirty="0">
                <a:solidFill>
                  <a:schemeClr val="bg1"/>
                </a:solidFill>
              </a:rPr>
              <a:t>(</a:t>
            </a:r>
            <a:r>
              <a:rPr lang="de-AT" dirty="0" err="1">
                <a:solidFill>
                  <a:schemeClr val="bg1"/>
                </a:solidFill>
              </a:rPr>
              <a:t>error</a:t>
            </a:r>
            <a:r>
              <a:rPr lang="de-AT" dirty="0">
                <a:solidFill>
                  <a:schemeClr val="bg1"/>
                </a:solidFill>
              </a:rPr>
              <a:t>) { </a:t>
            </a:r>
          </a:p>
          <a:p>
            <a:r>
              <a:rPr lang="de-AT" dirty="0">
                <a:solidFill>
                  <a:schemeClr val="bg1"/>
                </a:solidFill>
              </a:rPr>
              <a:t>                            //do not </a:t>
            </a:r>
            <a:r>
              <a:rPr lang="de-AT" dirty="0" err="1">
                <a:solidFill>
                  <a:schemeClr val="bg1"/>
                </a:solidFill>
              </a:rPr>
              <a:t>throw</a:t>
            </a:r>
            <a:r>
              <a:rPr lang="de-AT" dirty="0">
                <a:solidFill>
                  <a:schemeClr val="bg1"/>
                </a:solidFill>
              </a:rPr>
              <a:t> </a:t>
            </a:r>
            <a:r>
              <a:rPr lang="de-AT" dirty="0" err="1">
                <a:solidFill>
                  <a:schemeClr val="bg1"/>
                </a:solidFill>
              </a:rPr>
              <a:t>exception</a:t>
            </a:r>
            <a:r>
              <a:rPr lang="de-AT" dirty="0">
                <a:solidFill>
                  <a:schemeClr val="bg1"/>
                </a:solidFill>
              </a:rPr>
              <a:t> </a:t>
            </a:r>
            <a:r>
              <a:rPr lang="de-AT" dirty="0" err="1">
                <a:solidFill>
                  <a:schemeClr val="bg1"/>
                </a:solidFill>
              </a:rPr>
              <a:t>when</a:t>
            </a:r>
            <a:r>
              <a:rPr lang="de-AT" dirty="0">
                <a:solidFill>
                  <a:schemeClr val="bg1"/>
                </a:solidFill>
              </a:rPr>
              <a:t> </a:t>
            </a:r>
            <a:r>
              <a:rPr lang="de-AT" dirty="0" err="1">
                <a:solidFill>
                  <a:schemeClr val="bg1"/>
                </a:solidFill>
              </a:rPr>
              <a:t>fetching</a:t>
            </a:r>
            <a:r>
              <a:rPr lang="de-AT" dirty="0">
                <a:solidFill>
                  <a:schemeClr val="bg1"/>
                </a:solidFill>
              </a:rPr>
              <a:t> </a:t>
            </a:r>
            <a:r>
              <a:rPr lang="de-AT" dirty="0" err="1">
                <a:solidFill>
                  <a:schemeClr val="bg1"/>
                </a:solidFill>
              </a:rPr>
              <a:t>fails</a:t>
            </a:r>
            <a:endParaRPr lang="de-AT" dirty="0">
              <a:solidFill>
                <a:schemeClr val="bg1"/>
              </a:solidFill>
            </a:endParaRPr>
          </a:p>
          <a:p>
            <a:r>
              <a:rPr lang="de-AT" dirty="0">
                <a:solidFill>
                  <a:schemeClr val="bg1"/>
                </a:solidFill>
              </a:rPr>
              <a:t>                            //but </a:t>
            </a:r>
            <a:r>
              <a:rPr lang="de-AT" dirty="0" err="1">
                <a:solidFill>
                  <a:schemeClr val="bg1"/>
                </a:solidFill>
              </a:rPr>
              <a:t>provide</a:t>
            </a:r>
            <a:r>
              <a:rPr lang="de-AT" dirty="0">
                <a:solidFill>
                  <a:schemeClr val="bg1"/>
                </a:solidFill>
              </a:rPr>
              <a:t> offline </a:t>
            </a:r>
            <a:r>
              <a:rPr lang="de-AT" dirty="0" err="1">
                <a:solidFill>
                  <a:schemeClr val="bg1"/>
                </a:solidFill>
              </a:rPr>
              <a:t>page</a:t>
            </a:r>
            <a:endParaRPr lang="de-AT" dirty="0">
              <a:solidFill>
                <a:schemeClr val="bg1"/>
              </a:solidFill>
            </a:endParaRPr>
          </a:p>
          <a:p>
            <a:r>
              <a:rPr lang="de-AT" dirty="0">
                <a:solidFill>
                  <a:schemeClr val="bg1"/>
                </a:solidFill>
              </a:rPr>
              <a:t>                            </a:t>
            </a:r>
            <a:r>
              <a:rPr lang="de-AT" dirty="0" err="1">
                <a:solidFill>
                  <a:schemeClr val="bg1"/>
                </a:solidFill>
              </a:rPr>
              <a:t>return</a:t>
            </a:r>
            <a:r>
              <a:rPr lang="de-AT" dirty="0">
                <a:solidFill>
                  <a:schemeClr val="bg1"/>
                </a:solidFill>
              </a:rPr>
              <a:t> </a:t>
            </a:r>
            <a:r>
              <a:rPr lang="de-AT" dirty="0" err="1">
                <a:solidFill>
                  <a:schemeClr val="bg1"/>
                </a:solidFill>
              </a:rPr>
              <a:t>caches.open</a:t>
            </a:r>
            <a:r>
              <a:rPr lang="de-AT" dirty="0">
                <a:solidFill>
                  <a:schemeClr val="bg1"/>
                </a:solidFill>
              </a:rPr>
              <a:t>(CACHE_STATIC_NAME)</a:t>
            </a:r>
          </a:p>
          <a:p>
            <a:r>
              <a:rPr lang="de-AT" dirty="0">
                <a:solidFill>
                  <a:schemeClr val="bg1"/>
                </a:solidFill>
              </a:rPr>
              <a:t>                                .</a:t>
            </a:r>
            <a:r>
              <a:rPr lang="de-AT" dirty="0" err="1">
                <a:solidFill>
                  <a:schemeClr val="bg1"/>
                </a:solidFill>
              </a:rPr>
              <a:t>then</a:t>
            </a:r>
            <a:r>
              <a:rPr lang="de-AT" dirty="0">
                <a:solidFill>
                  <a:schemeClr val="bg1"/>
                </a:solidFill>
              </a:rPr>
              <a:t>(</a:t>
            </a:r>
            <a:r>
              <a:rPr lang="de-AT" dirty="0" err="1">
                <a:solidFill>
                  <a:schemeClr val="bg1"/>
                </a:solidFill>
              </a:rPr>
              <a:t>function</a:t>
            </a:r>
            <a:r>
              <a:rPr lang="de-AT" dirty="0">
                <a:solidFill>
                  <a:schemeClr val="bg1"/>
                </a:solidFill>
              </a:rPr>
              <a:t>(</a:t>
            </a:r>
            <a:r>
              <a:rPr lang="de-AT" dirty="0" err="1">
                <a:solidFill>
                  <a:schemeClr val="bg1"/>
                </a:solidFill>
              </a:rPr>
              <a:t>cache</a:t>
            </a:r>
            <a:r>
              <a:rPr lang="de-AT" dirty="0">
                <a:solidFill>
                  <a:schemeClr val="bg1"/>
                </a:solidFill>
              </a:rPr>
              <a:t>) {</a:t>
            </a:r>
          </a:p>
          <a:p>
            <a:r>
              <a:rPr lang="de-AT" dirty="0">
                <a:solidFill>
                  <a:schemeClr val="bg1"/>
                </a:solidFill>
              </a:rPr>
              <a:t>                                   </a:t>
            </a:r>
            <a:r>
              <a:rPr lang="de-AT" dirty="0" err="1">
                <a:solidFill>
                  <a:schemeClr val="bg1"/>
                </a:solidFill>
              </a:rPr>
              <a:t>return</a:t>
            </a:r>
            <a:r>
              <a:rPr lang="de-AT" dirty="0">
                <a:solidFill>
                  <a:schemeClr val="bg1"/>
                </a:solidFill>
              </a:rPr>
              <a:t> </a:t>
            </a:r>
            <a:r>
              <a:rPr lang="de-AT" dirty="0" err="1">
                <a:solidFill>
                  <a:schemeClr val="bg1"/>
                </a:solidFill>
              </a:rPr>
              <a:t>cache.match</a:t>
            </a:r>
            <a:r>
              <a:rPr lang="de-AT" dirty="0">
                <a:solidFill>
                  <a:schemeClr val="bg1"/>
                </a:solidFill>
              </a:rPr>
              <a:t>('/offline.html');</a:t>
            </a:r>
          </a:p>
          <a:p>
            <a:r>
              <a:rPr lang="de-AT" dirty="0">
                <a:solidFill>
                  <a:schemeClr val="bg1"/>
                </a:solidFill>
              </a:rPr>
              <a:t>                                });</a:t>
            </a:r>
          </a:p>
          <a:p>
            <a:r>
              <a:rPr lang="de-AT" dirty="0">
                <a:solidFill>
                  <a:schemeClr val="bg1"/>
                </a:solidFill>
              </a:rPr>
              <a:t>                        });</a:t>
            </a:r>
          </a:p>
        </p:txBody>
      </p:sp>
    </p:spTree>
    <p:extLst>
      <p:ext uri="{BB962C8B-B14F-4D97-AF65-F5344CB8AC3E}">
        <p14:creationId xmlns:p14="http://schemas.microsoft.com/office/powerpoint/2010/main" val="594704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a:t>Cache </a:t>
            </a:r>
            <a:r>
              <a:rPr lang="de-AT" dirty="0" err="1"/>
              <a:t>with</a:t>
            </a:r>
            <a:r>
              <a:rPr lang="de-AT" dirty="0"/>
              <a:t> </a:t>
            </a:r>
            <a:r>
              <a:rPr lang="de-AT" dirty="0" err="1"/>
              <a:t>network</a:t>
            </a:r>
            <a:r>
              <a:rPr lang="de-AT" dirty="0"/>
              <a:t> </a:t>
            </a:r>
            <a:r>
              <a:rPr lang="de-AT" dirty="0" err="1"/>
              <a:t>fallback</a:t>
            </a:r>
            <a:r>
              <a:rPr lang="de-AT" dirty="0"/>
              <a:t> (</a:t>
            </a:r>
            <a:r>
              <a:rPr lang="de-AT" dirty="0" err="1"/>
              <a:t>now</a:t>
            </a:r>
            <a:r>
              <a:rPr lang="de-AT" dirty="0"/>
              <a:t>)</a:t>
            </a:r>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Page</a:t>
            </a:r>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Service Worker</a:t>
            </a:r>
          </a:p>
        </p:txBody>
      </p:sp>
      <p:sp>
        <p:nvSpPr>
          <p:cNvPr id="6" name="Rechteck 5"/>
          <p:cNvSpPr/>
          <p:nvPr/>
        </p:nvSpPr>
        <p:spPr>
          <a:xfrm>
            <a:off x="7245950"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Network</a:t>
            </a:r>
            <a:endParaRPr lang="de-AT" dirty="0"/>
          </a:p>
        </p:txBody>
      </p:sp>
      <p:sp>
        <p:nvSpPr>
          <p:cNvPr id="10" name="Rechteck 9"/>
          <p:cNvSpPr/>
          <p:nvPr/>
        </p:nvSpPr>
        <p:spPr>
          <a:xfrm>
            <a:off x="5364221" y="4651393"/>
            <a:ext cx="188172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Cache</a:t>
            </a:r>
          </a:p>
        </p:txBody>
      </p:sp>
      <p:sp>
        <p:nvSpPr>
          <p:cNvPr id="9" name="Textfeld 8"/>
          <p:cNvSpPr txBox="1"/>
          <p:nvPr/>
        </p:nvSpPr>
        <p:spPr>
          <a:xfrm>
            <a:off x="3855353" y="2396394"/>
            <a:ext cx="301686" cy="369332"/>
          </a:xfrm>
          <a:prstGeom prst="rect">
            <a:avLst/>
          </a:prstGeom>
          <a:noFill/>
        </p:spPr>
        <p:txBody>
          <a:bodyPr wrap="none" rtlCol="0">
            <a:spAutoFit/>
          </a:bodyPr>
          <a:lstStyle/>
          <a:p>
            <a:r>
              <a:rPr lang="de-AT" dirty="0"/>
              <a:t>1</a:t>
            </a:r>
          </a:p>
        </p:txBody>
      </p:sp>
      <p:cxnSp>
        <p:nvCxnSpPr>
          <p:cNvPr id="14" name="Gewinkelte Verbindung 13"/>
          <p:cNvCxnSpPr>
            <a:stCxn id="4" idx="1"/>
            <a:endCxn id="5" idx="0"/>
          </p:cNvCxnSpPr>
          <p:nvPr/>
        </p:nvCxnSpPr>
        <p:spPr>
          <a:xfrm rot="10800000" flipV="1">
            <a:off x="4322061" y="2101346"/>
            <a:ext cx="1042161"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5" idx="2"/>
            <a:endCxn id="10" idx="1"/>
          </p:cNvCxnSpPr>
          <p:nvPr/>
        </p:nvCxnSpPr>
        <p:spPr>
          <a:xfrm rot="16200000" flipH="1">
            <a:off x="4359931" y="4271305"/>
            <a:ext cx="966418" cy="10421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3859375" y="4607719"/>
            <a:ext cx="301686" cy="369332"/>
          </a:xfrm>
          <a:prstGeom prst="rect">
            <a:avLst/>
          </a:prstGeom>
          <a:noFill/>
        </p:spPr>
        <p:txBody>
          <a:bodyPr wrap="none" rtlCol="0">
            <a:spAutoFit/>
          </a:bodyPr>
          <a:lstStyle/>
          <a:p>
            <a:r>
              <a:rPr lang="de-AT" dirty="0"/>
              <a:t>2</a:t>
            </a:r>
          </a:p>
        </p:txBody>
      </p:sp>
      <p:cxnSp>
        <p:nvCxnSpPr>
          <p:cNvPr id="20" name="Gerade Verbindung mit Pfeil 19"/>
          <p:cNvCxnSpPr>
            <a:stCxn id="5" idx="3"/>
            <a:endCxn id="6" idx="1"/>
          </p:cNvCxnSpPr>
          <p:nvPr/>
        </p:nvCxnSpPr>
        <p:spPr>
          <a:xfrm>
            <a:off x="5154100" y="3684976"/>
            <a:ext cx="209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6049182" y="3254370"/>
            <a:ext cx="301686" cy="369332"/>
          </a:xfrm>
          <a:prstGeom prst="rect">
            <a:avLst/>
          </a:prstGeom>
          <a:noFill/>
        </p:spPr>
        <p:txBody>
          <a:bodyPr wrap="none" rtlCol="0">
            <a:spAutoFit/>
          </a:bodyPr>
          <a:lstStyle/>
          <a:p>
            <a:r>
              <a:rPr lang="de-AT" dirty="0"/>
              <a:t>3</a:t>
            </a:r>
          </a:p>
        </p:txBody>
      </p:sp>
      <p:cxnSp>
        <p:nvCxnSpPr>
          <p:cNvPr id="24" name="Gewinkelte Verbindung 23"/>
          <p:cNvCxnSpPr>
            <a:stCxn id="6" idx="0"/>
            <a:endCxn id="4" idx="3"/>
          </p:cNvCxnSpPr>
          <p:nvPr/>
        </p:nvCxnSpPr>
        <p:spPr>
          <a:xfrm rot="16200000" flipV="1">
            <a:off x="7077196" y="2059980"/>
            <a:ext cx="959428" cy="10421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8192324" y="2362315"/>
            <a:ext cx="301686" cy="369332"/>
          </a:xfrm>
          <a:prstGeom prst="rect">
            <a:avLst/>
          </a:prstGeom>
          <a:noFill/>
        </p:spPr>
        <p:txBody>
          <a:bodyPr wrap="none" rtlCol="0">
            <a:spAutoFit/>
          </a:bodyPr>
          <a:lstStyle/>
          <a:p>
            <a:r>
              <a:rPr lang="de-AT" dirty="0"/>
              <a:t>4</a:t>
            </a:r>
          </a:p>
        </p:txBody>
      </p:sp>
      <p:sp>
        <p:nvSpPr>
          <p:cNvPr id="26" name="Textfeld 25"/>
          <p:cNvSpPr txBox="1"/>
          <p:nvPr/>
        </p:nvSpPr>
        <p:spPr>
          <a:xfrm>
            <a:off x="8131042" y="5103119"/>
            <a:ext cx="1551579" cy="646331"/>
          </a:xfrm>
          <a:prstGeom prst="rect">
            <a:avLst/>
          </a:prstGeom>
          <a:noFill/>
        </p:spPr>
        <p:txBody>
          <a:bodyPr wrap="none" rtlCol="0">
            <a:spAutoFit/>
          </a:bodyPr>
          <a:lstStyle/>
          <a:p>
            <a:r>
              <a:rPr lang="de-AT" dirty="0"/>
              <a:t>Speed</a:t>
            </a:r>
          </a:p>
          <a:p>
            <a:r>
              <a:rPr lang="de-AT" dirty="0"/>
              <a:t>Not </a:t>
            </a:r>
            <a:r>
              <a:rPr lang="de-AT" dirty="0" err="1"/>
              <a:t>up</a:t>
            </a:r>
            <a:r>
              <a:rPr lang="de-AT" dirty="0"/>
              <a:t> </a:t>
            </a:r>
            <a:r>
              <a:rPr lang="de-AT" dirty="0" err="1"/>
              <a:t>to</a:t>
            </a:r>
            <a:r>
              <a:rPr lang="de-AT" dirty="0"/>
              <a:t> </a:t>
            </a:r>
            <a:r>
              <a:rPr lang="de-AT" dirty="0" err="1"/>
              <a:t>date</a:t>
            </a:r>
            <a:endParaRPr lang="de-AT" dirty="0"/>
          </a:p>
        </p:txBody>
      </p:sp>
    </p:spTree>
    <p:extLst>
      <p:ext uri="{BB962C8B-B14F-4D97-AF65-F5344CB8AC3E}">
        <p14:creationId xmlns:p14="http://schemas.microsoft.com/office/powerpoint/2010/main" val="2698827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a:t>Cache </a:t>
            </a:r>
            <a:r>
              <a:rPr lang="de-AT" dirty="0" err="1"/>
              <a:t>only</a:t>
            </a:r>
            <a:endParaRPr lang="de-AT" dirty="0"/>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Page</a:t>
            </a:r>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Service Worker</a:t>
            </a:r>
          </a:p>
        </p:txBody>
      </p:sp>
      <p:sp>
        <p:nvSpPr>
          <p:cNvPr id="6" name="Rechteck 5"/>
          <p:cNvSpPr/>
          <p:nvPr/>
        </p:nvSpPr>
        <p:spPr>
          <a:xfrm>
            <a:off x="7245950"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Network</a:t>
            </a:r>
            <a:endParaRPr lang="de-AT" dirty="0"/>
          </a:p>
        </p:txBody>
      </p:sp>
      <p:sp>
        <p:nvSpPr>
          <p:cNvPr id="10" name="Rechteck 9"/>
          <p:cNvSpPr/>
          <p:nvPr/>
        </p:nvSpPr>
        <p:spPr>
          <a:xfrm>
            <a:off x="5364221" y="4651393"/>
            <a:ext cx="167160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Cache</a:t>
            </a:r>
          </a:p>
        </p:txBody>
      </p:sp>
      <p:sp>
        <p:nvSpPr>
          <p:cNvPr id="9" name="Textfeld 8"/>
          <p:cNvSpPr txBox="1"/>
          <p:nvPr/>
        </p:nvSpPr>
        <p:spPr>
          <a:xfrm>
            <a:off x="3872845" y="2267588"/>
            <a:ext cx="301686" cy="369332"/>
          </a:xfrm>
          <a:prstGeom prst="rect">
            <a:avLst/>
          </a:prstGeom>
          <a:noFill/>
        </p:spPr>
        <p:txBody>
          <a:bodyPr wrap="none" rtlCol="0">
            <a:spAutoFit/>
          </a:bodyPr>
          <a:lstStyle/>
          <a:p>
            <a:r>
              <a:rPr lang="de-AT" dirty="0"/>
              <a:t>1</a:t>
            </a:r>
          </a:p>
        </p:txBody>
      </p:sp>
      <p:cxnSp>
        <p:nvCxnSpPr>
          <p:cNvPr id="14" name="Gewinkelte Verbindung 13"/>
          <p:cNvCxnSpPr>
            <a:stCxn id="5" idx="2"/>
            <a:endCxn id="10" idx="1"/>
          </p:cNvCxnSpPr>
          <p:nvPr/>
        </p:nvCxnSpPr>
        <p:spPr>
          <a:xfrm rot="16200000" flipH="1">
            <a:off x="4359931" y="4271305"/>
            <a:ext cx="966418" cy="10421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4" idx="1"/>
            <a:endCxn id="5" idx="0"/>
          </p:cNvCxnSpPr>
          <p:nvPr/>
        </p:nvCxnSpPr>
        <p:spPr>
          <a:xfrm rot="10800000" flipV="1">
            <a:off x="4322061" y="2101346"/>
            <a:ext cx="1042161"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3946983" y="4651393"/>
            <a:ext cx="301686" cy="369332"/>
          </a:xfrm>
          <a:prstGeom prst="rect">
            <a:avLst/>
          </a:prstGeom>
          <a:noFill/>
        </p:spPr>
        <p:txBody>
          <a:bodyPr wrap="none" rtlCol="0">
            <a:spAutoFit/>
          </a:bodyPr>
          <a:lstStyle/>
          <a:p>
            <a:r>
              <a:rPr lang="de-AT" dirty="0"/>
              <a:t>2</a:t>
            </a:r>
          </a:p>
        </p:txBody>
      </p:sp>
      <p:cxnSp>
        <p:nvCxnSpPr>
          <p:cNvPr id="30" name="Gerade Verbindung mit Pfeil 29"/>
          <p:cNvCxnSpPr>
            <a:stCxn id="10" idx="0"/>
            <a:endCxn id="4" idx="2"/>
          </p:cNvCxnSpPr>
          <p:nvPr/>
        </p:nvCxnSpPr>
        <p:spPr>
          <a:xfrm flipV="1">
            <a:off x="6200026" y="2725547"/>
            <a:ext cx="0" cy="192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6358066" y="3500309"/>
            <a:ext cx="301686" cy="369332"/>
          </a:xfrm>
          <a:prstGeom prst="rect">
            <a:avLst/>
          </a:prstGeom>
          <a:noFill/>
        </p:spPr>
        <p:txBody>
          <a:bodyPr wrap="none" rtlCol="0">
            <a:spAutoFit/>
          </a:bodyPr>
          <a:lstStyle/>
          <a:p>
            <a:r>
              <a:rPr lang="de-AT" dirty="0"/>
              <a:t>3</a:t>
            </a:r>
          </a:p>
        </p:txBody>
      </p:sp>
    </p:spTree>
    <p:extLst>
      <p:ext uri="{BB962C8B-B14F-4D97-AF65-F5344CB8AC3E}">
        <p14:creationId xmlns:p14="http://schemas.microsoft.com/office/powerpoint/2010/main" val="11232703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a:t>Network </a:t>
            </a:r>
            <a:r>
              <a:rPr lang="de-AT" dirty="0" err="1"/>
              <a:t>only</a:t>
            </a:r>
            <a:endParaRPr lang="de-AT" dirty="0"/>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Page</a:t>
            </a:r>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Service Worker</a:t>
            </a:r>
          </a:p>
        </p:txBody>
      </p:sp>
      <p:sp>
        <p:nvSpPr>
          <p:cNvPr id="6" name="Rechteck 5"/>
          <p:cNvSpPr/>
          <p:nvPr/>
        </p:nvSpPr>
        <p:spPr>
          <a:xfrm>
            <a:off x="7245950"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Network</a:t>
            </a:r>
            <a:endParaRPr lang="de-AT" dirty="0"/>
          </a:p>
        </p:txBody>
      </p:sp>
      <p:sp>
        <p:nvSpPr>
          <p:cNvPr id="10" name="Rechteck 9"/>
          <p:cNvSpPr/>
          <p:nvPr/>
        </p:nvSpPr>
        <p:spPr>
          <a:xfrm>
            <a:off x="5364221" y="4651393"/>
            <a:ext cx="188172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Cache</a:t>
            </a:r>
          </a:p>
        </p:txBody>
      </p:sp>
      <p:sp>
        <p:nvSpPr>
          <p:cNvPr id="9" name="Textfeld 8"/>
          <p:cNvSpPr txBox="1"/>
          <p:nvPr/>
        </p:nvSpPr>
        <p:spPr>
          <a:xfrm>
            <a:off x="8077990" y="2404475"/>
            <a:ext cx="301686" cy="369332"/>
          </a:xfrm>
          <a:prstGeom prst="rect">
            <a:avLst/>
          </a:prstGeom>
          <a:noFill/>
        </p:spPr>
        <p:txBody>
          <a:bodyPr wrap="none" rtlCol="0">
            <a:spAutoFit/>
          </a:bodyPr>
          <a:lstStyle/>
          <a:p>
            <a:r>
              <a:rPr lang="de-AT" dirty="0"/>
              <a:t>1</a:t>
            </a:r>
          </a:p>
        </p:txBody>
      </p:sp>
      <p:cxnSp>
        <p:nvCxnSpPr>
          <p:cNvPr id="14" name="Gewinkelte Verbindung 13"/>
          <p:cNvCxnSpPr>
            <a:stCxn id="4" idx="3"/>
            <a:endCxn id="6" idx="0"/>
          </p:cNvCxnSpPr>
          <p:nvPr/>
        </p:nvCxnSpPr>
        <p:spPr>
          <a:xfrm>
            <a:off x="7035830" y="2101346"/>
            <a:ext cx="1042160"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6" idx="1"/>
            <a:endCxn id="4" idx="2"/>
          </p:cNvCxnSpPr>
          <p:nvPr/>
        </p:nvCxnSpPr>
        <p:spPr>
          <a:xfrm rot="10800000">
            <a:off x="6200026" y="2725548"/>
            <a:ext cx="1045924" cy="959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5794314" y="3067763"/>
            <a:ext cx="301686" cy="369332"/>
          </a:xfrm>
          <a:prstGeom prst="rect">
            <a:avLst/>
          </a:prstGeom>
          <a:noFill/>
        </p:spPr>
        <p:txBody>
          <a:bodyPr wrap="none" rtlCol="0">
            <a:spAutoFit/>
          </a:bodyPr>
          <a:lstStyle/>
          <a:p>
            <a:r>
              <a:rPr lang="de-AT" dirty="0"/>
              <a:t>2</a:t>
            </a:r>
          </a:p>
        </p:txBody>
      </p:sp>
    </p:spTree>
    <p:extLst>
      <p:ext uri="{BB962C8B-B14F-4D97-AF65-F5344CB8AC3E}">
        <p14:creationId xmlns:p14="http://schemas.microsoft.com/office/powerpoint/2010/main" val="115965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Web Apps </a:t>
            </a:r>
            <a:r>
              <a:rPr lang="de-AT" dirty="0" err="1"/>
              <a:t>to</a:t>
            </a:r>
            <a:r>
              <a:rPr lang="de-AT" dirty="0"/>
              <a:t> PWAs</a:t>
            </a:r>
          </a:p>
        </p:txBody>
      </p:sp>
      <p:sp>
        <p:nvSpPr>
          <p:cNvPr id="3" name="Inhaltsplatzhalter 2"/>
          <p:cNvSpPr>
            <a:spLocks noGrp="1"/>
          </p:cNvSpPr>
          <p:nvPr>
            <p:ph idx="1"/>
          </p:nvPr>
        </p:nvSpPr>
        <p:spPr/>
        <p:txBody>
          <a:bodyPr/>
          <a:lstStyle/>
          <a:p>
            <a:r>
              <a:rPr lang="de-AT" dirty="0"/>
              <a:t>PWAs </a:t>
            </a:r>
            <a:r>
              <a:rPr lang="de-AT" b="1" dirty="0" err="1"/>
              <a:t>progressively</a:t>
            </a:r>
            <a:r>
              <a:rPr lang="de-AT" dirty="0"/>
              <a:t> </a:t>
            </a:r>
            <a:r>
              <a:rPr lang="de-AT" dirty="0" err="1"/>
              <a:t>enhance</a:t>
            </a:r>
            <a:r>
              <a:rPr lang="de-AT" dirty="0"/>
              <a:t> </a:t>
            </a:r>
            <a:r>
              <a:rPr lang="de-AT" b="1" dirty="0"/>
              <a:t>web </a:t>
            </a:r>
            <a:r>
              <a:rPr lang="de-AT" b="1" dirty="0" err="1"/>
              <a:t>apps</a:t>
            </a:r>
            <a:r>
              <a:rPr lang="de-AT" b="1" dirty="0"/>
              <a:t> </a:t>
            </a:r>
            <a:r>
              <a:rPr lang="de-AT" dirty="0" err="1"/>
              <a:t>to</a:t>
            </a:r>
            <a:r>
              <a:rPr lang="de-AT" dirty="0"/>
              <a:t> </a:t>
            </a:r>
            <a:r>
              <a:rPr lang="de-AT" dirty="0" err="1"/>
              <a:t>look</a:t>
            </a:r>
            <a:r>
              <a:rPr lang="de-AT" dirty="0"/>
              <a:t> </a:t>
            </a:r>
            <a:r>
              <a:rPr lang="de-AT" dirty="0" err="1"/>
              <a:t>and</a:t>
            </a:r>
            <a:r>
              <a:rPr lang="de-AT" dirty="0"/>
              <a:t> </a:t>
            </a:r>
            <a:r>
              <a:rPr lang="de-AT" dirty="0" err="1"/>
              <a:t>feel</a:t>
            </a:r>
            <a:r>
              <a:rPr lang="de-AT" dirty="0"/>
              <a:t> </a:t>
            </a:r>
            <a:r>
              <a:rPr lang="de-AT" b="1" dirty="0"/>
              <a:t>like native </a:t>
            </a:r>
            <a:r>
              <a:rPr lang="de-AT" b="1" dirty="0" err="1"/>
              <a:t>apps</a:t>
            </a:r>
            <a:r>
              <a:rPr lang="de-AT" b="1" dirty="0"/>
              <a:t>.</a:t>
            </a:r>
          </a:p>
        </p:txBody>
      </p:sp>
    </p:spTree>
    <p:extLst>
      <p:ext uri="{BB962C8B-B14F-4D97-AF65-F5344CB8AC3E}">
        <p14:creationId xmlns:p14="http://schemas.microsoft.com/office/powerpoint/2010/main" val="1930186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a:t>Network </a:t>
            </a:r>
            <a:r>
              <a:rPr lang="de-AT" dirty="0" err="1"/>
              <a:t>with</a:t>
            </a:r>
            <a:r>
              <a:rPr lang="de-AT" dirty="0"/>
              <a:t> </a:t>
            </a:r>
            <a:r>
              <a:rPr lang="de-AT" dirty="0" err="1"/>
              <a:t>cache</a:t>
            </a:r>
            <a:r>
              <a:rPr lang="de-AT" dirty="0"/>
              <a:t> </a:t>
            </a:r>
            <a:r>
              <a:rPr lang="de-AT" dirty="0" err="1"/>
              <a:t>fallback</a:t>
            </a:r>
            <a:endParaRPr lang="de-AT" dirty="0"/>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Page</a:t>
            </a:r>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Service Worker</a:t>
            </a:r>
          </a:p>
        </p:txBody>
      </p:sp>
      <p:sp>
        <p:nvSpPr>
          <p:cNvPr id="6" name="Rechteck 5"/>
          <p:cNvSpPr/>
          <p:nvPr/>
        </p:nvSpPr>
        <p:spPr>
          <a:xfrm>
            <a:off x="7245950"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Network</a:t>
            </a:r>
            <a:endParaRPr lang="de-AT" dirty="0"/>
          </a:p>
        </p:txBody>
      </p:sp>
      <p:sp>
        <p:nvSpPr>
          <p:cNvPr id="10" name="Rechteck 9"/>
          <p:cNvSpPr/>
          <p:nvPr/>
        </p:nvSpPr>
        <p:spPr>
          <a:xfrm>
            <a:off x="5364221" y="4651393"/>
            <a:ext cx="167160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Cache</a:t>
            </a:r>
          </a:p>
        </p:txBody>
      </p:sp>
      <p:sp>
        <p:nvSpPr>
          <p:cNvPr id="9" name="Textfeld 8"/>
          <p:cNvSpPr txBox="1"/>
          <p:nvPr/>
        </p:nvSpPr>
        <p:spPr>
          <a:xfrm>
            <a:off x="3855353" y="2396394"/>
            <a:ext cx="301686" cy="369332"/>
          </a:xfrm>
          <a:prstGeom prst="rect">
            <a:avLst/>
          </a:prstGeom>
          <a:noFill/>
        </p:spPr>
        <p:txBody>
          <a:bodyPr wrap="none" rtlCol="0">
            <a:spAutoFit/>
          </a:bodyPr>
          <a:lstStyle/>
          <a:p>
            <a:r>
              <a:rPr lang="de-AT" dirty="0"/>
              <a:t>1</a:t>
            </a:r>
          </a:p>
        </p:txBody>
      </p:sp>
      <p:cxnSp>
        <p:nvCxnSpPr>
          <p:cNvPr id="14" name="Gewinkelte Verbindung 13"/>
          <p:cNvCxnSpPr>
            <a:stCxn id="4" idx="1"/>
            <a:endCxn id="5" idx="0"/>
          </p:cNvCxnSpPr>
          <p:nvPr/>
        </p:nvCxnSpPr>
        <p:spPr>
          <a:xfrm rot="10800000" flipV="1">
            <a:off x="4322061" y="2101346"/>
            <a:ext cx="1042161"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5" idx="2"/>
            <a:endCxn id="10" idx="1"/>
          </p:cNvCxnSpPr>
          <p:nvPr/>
        </p:nvCxnSpPr>
        <p:spPr>
          <a:xfrm rot="16200000" flipH="1">
            <a:off x="4359931" y="4271305"/>
            <a:ext cx="966418" cy="10421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3855353" y="4604225"/>
            <a:ext cx="301686" cy="369332"/>
          </a:xfrm>
          <a:prstGeom prst="rect">
            <a:avLst/>
          </a:prstGeom>
          <a:noFill/>
        </p:spPr>
        <p:txBody>
          <a:bodyPr wrap="none" rtlCol="0">
            <a:spAutoFit/>
          </a:bodyPr>
          <a:lstStyle/>
          <a:p>
            <a:r>
              <a:rPr lang="de-AT" dirty="0"/>
              <a:t>3</a:t>
            </a:r>
          </a:p>
        </p:txBody>
      </p:sp>
      <p:cxnSp>
        <p:nvCxnSpPr>
          <p:cNvPr id="20" name="Gerade Verbindung mit Pfeil 19"/>
          <p:cNvCxnSpPr>
            <a:stCxn id="5" idx="3"/>
            <a:endCxn id="6" idx="1"/>
          </p:cNvCxnSpPr>
          <p:nvPr/>
        </p:nvCxnSpPr>
        <p:spPr>
          <a:xfrm>
            <a:off x="5154100" y="3684976"/>
            <a:ext cx="209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5260717" y="3286767"/>
            <a:ext cx="301686" cy="369332"/>
          </a:xfrm>
          <a:prstGeom prst="rect">
            <a:avLst/>
          </a:prstGeom>
          <a:noFill/>
        </p:spPr>
        <p:txBody>
          <a:bodyPr wrap="none" rtlCol="0">
            <a:spAutoFit/>
          </a:bodyPr>
          <a:lstStyle/>
          <a:p>
            <a:r>
              <a:rPr lang="de-AT" dirty="0"/>
              <a:t>2</a:t>
            </a:r>
          </a:p>
        </p:txBody>
      </p:sp>
      <p:sp>
        <p:nvSpPr>
          <p:cNvPr id="25" name="Textfeld 24"/>
          <p:cNvSpPr txBox="1"/>
          <p:nvPr/>
        </p:nvSpPr>
        <p:spPr>
          <a:xfrm>
            <a:off x="6259302" y="2959870"/>
            <a:ext cx="301686" cy="369332"/>
          </a:xfrm>
          <a:prstGeom prst="rect">
            <a:avLst/>
          </a:prstGeom>
          <a:noFill/>
        </p:spPr>
        <p:txBody>
          <a:bodyPr wrap="none" rtlCol="0">
            <a:spAutoFit/>
          </a:bodyPr>
          <a:lstStyle/>
          <a:p>
            <a:r>
              <a:rPr lang="de-AT" dirty="0"/>
              <a:t>4</a:t>
            </a:r>
          </a:p>
        </p:txBody>
      </p:sp>
      <p:sp>
        <p:nvSpPr>
          <p:cNvPr id="26" name="Textfeld 25"/>
          <p:cNvSpPr txBox="1"/>
          <p:nvPr/>
        </p:nvSpPr>
        <p:spPr>
          <a:xfrm>
            <a:off x="8131042" y="5103119"/>
            <a:ext cx="1797159" cy="646331"/>
          </a:xfrm>
          <a:prstGeom prst="rect">
            <a:avLst/>
          </a:prstGeom>
          <a:noFill/>
        </p:spPr>
        <p:txBody>
          <a:bodyPr wrap="none" rtlCol="0">
            <a:spAutoFit/>
          </a:bodyPr>
          <a:lstStyle/>
          <a:p>
            <a:r>
              <a:rPr lang="de-AT" dirty="0"/>
              <a:t>Not so fast</a:t>
            </a:r>
          </a:p>
          <a:p>
            <a:r>
              <a:rPr lang="de-AT" dirty="0"/>
              <a:t>Network </a:t>
            </a:r>
            <a:r>
              <a:rPr lang="de-AT" dirty="0" err="1"/>
              <a:t>timeout</a:t>
            </a:r>
            <a:endParaRPr lang="de-AT" dirty="0"/>
          </a:p>
        </p:txBody>
      </p:sp>
      <p:cxnSp>
        <p:nvCxnSpPr>
          <p:cNvPr id="12" name="Gerade Verbindung mit Pfeil 11"/>
          <p:cNvCxnSpPr>
            <a:stCxn id="10" idx="0"/>
            <a:endCxn id="4" idx="2"/>
          </p:cNvCxnSpPr>
          <p:nvPr/>
        </p:nvCxnSpPr>
        <p:spPr>
          <a:xfrm flipV="1">
            <a:off x="6200026" y="2725547"/>
            <a:ext cx="0" cy="192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297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a:t>Network </a:t>
            </a:r>
            <a:r>
              <a:rPr lang="de-AT" dirty="0" err="1"/>
              <a:t>with</a:t>
            </a:r>
            <a:r>
              <a:rPr lang="de-AT" dirty="0"/>
              <a:t> </a:t>
            </a:r>
            <a:r>
              <a:rPr lang="de-AT" dirty="0" err="1"/>
              <a:t>cache</a:t>
            </a:r>
            <a:r>
              <a:rPr lang="de-AT" dirty="0"/>
              <a:t> </a:t>
            </a:r>
            <a:r>
              <a:rPr lang="de-AT" dirty="0" err="1"/>
              <a:t>fallback</a:t>
            </a:r>
            <a:endParaRPr lang="de-AT" dirty="0"/>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Page</a:t>
            </a:r>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Service Worker</a:t>
            </a:r>
          </a:p>
        </p:txBody>
      </p:sp>
      <p:sp>
        <p:nvSpPr>
          <p:cNvPr id="6" name="Rechteck 5"/>
          <p:cNvSpPr/>
          <p:nvPr/>
        </p:nvSpPr>
        <p:spPr>
          <a:xfrm>
            <a:off x="7245950"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Network</a:t>
            </a:r>
            <a:endParaRPr lang="de-AT" dirty="0"/>
          </a:p>
        </p:txBody>
      </p:sp>
      <p:sp>
        <p:nvSpPr>
          <p:cNvPr id="10" name="Rechteck 9"/>
          <p:cNvSpPr/>
          <p:nvPr/>
        </p:nvSpPr>
        <p:spPr>
          <a:xfrm>
            <a:off x="5364221" y="4651393"/>
            <a:ext cx="167160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Cache</a:t>
            </a:r>
          </a:p>
        </p:txBody>
      </p:sp>
      <p:sp>
        <p:nvSpPr>
          <p:cNvPr id="9" name="Textfeld 8"/>
          <p:cNvSpPr txBox="1"/>
          <p:nvPr/>
        </p:nvSpPr>
        <p:spPr>
          <a:xfrm>
            <a:off x="3855353" y="2396394"/>
            <a:ext cx="301686" cy="369332"/>
          </a:xfrm>
          <a:prstGeom prst="rect">
            <a:avLst/>
          </a:prstGeom>
          <a:noFill/>
        </p:spPr>
        <p:txBody>
          <a:bodyPr wrap="none" rtlCol="0">
            <a:spAutoFit/>
          </a:bodyPr>
          <a:lstStyle/>
          <a:p>
            <a:r>
              <a:rPr lang="de-AT" dirty="0"/>
              <a:t>1</a:t>
            </a:r>
          </a:p>
        </p:txBody>
      </p:sp>
      <p:cxnSp>
        <p:nvCxnSpPr>
          <p:cNvPr id="14" name="Gewinkelte Verbindung 13"/>
          <p:cNvCxnSpPr>
            <a:stCxn id="4" idx="1"/>
            <a:endCxn id="5" idx="0"/>
          </p:cNvCxnSpPr>
          <p:nvPr/>
        </p:nvCxnSpPr>
        <p:spPr>
          <a:xfrm rot="10800000" flipV="1">
            <a:off x="4322061" y="2101346"/>
            <a:ext cx="1042161"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5" idx="2"/>
            <a:endCxn id="10" idx="1"/>
          </p:cNvCxnSpPr>
          <p:nvPr/>
        </p:nvCxnSpPr>
        <p:spPr>
          <a:xfrm rot="16200000" flipH="1">
            <a:off x="4359931" y="4271305"/>
            <a:ext cx="966418" cy="10421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3855353" y="4604225"/>
            <a:ext cx="301686" cy="369332"/>
          </a:xfrm>
          <a:prstGeom prst="rect">
            <a:avLst/>
          </a:prstGeom>
          <a:noFill/>
        </p:spPr>
        <p:txBody>
          <a:bodyPr wrap="none" rtlCol="0">
            <a:spAutoFit/>
          </a:bodyPr>
          <a:lstStyle/>
          <a:p>
            <a:r>
              <a:rPr lang="de-AT" dirty="0"/>
              <a:t>3</a:t>
            </a:r>
          </a:p>
        </p:txBody>
      </p:sp>
      <p:cxnSp>
        <p:nvCxnSpPr>
          <p:cNvPr id="20" name="Gerade Verbindung mit Pfeil 19"/>
          <p:cNvCxnSpPr>
            <a:stCxn id="5" idx="3"/>
            <a:endCxn id="6" idx="1"/>
          </p:cNvCxnSpPr>
          <p:nvPr/>
        </p:nvCxnSpPr>
        <p:spPr>
          <a:xfrm>
            <a:off x="5154100" y="3684976"/>
            <a:ext cx="209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5260717" y="3286767"/>
            <a:ext cx="301686" cy="369332"/>
          </a:xfrm>
          <a:prstGeom prst="rect">
            <a:avLst/>
          </a:prstGeom>
          <a:noFill/>
        </p:spPr>
        <p:txBody>
          <a:bodyPr wrap="none" rtlCol="0">
            <a:spAutoFit/>
          </a:bodyPr>
          <a:lstStyle/>
          <a:p>
            <a:r>
              <a:rPr lang="de-AT" dirty="0"/>
              <a:t>2</a:t>
            </a:r>
          </a:p>
        </p:txBody>
      </p:sp>
      <p:sp>
        <p:nvSpPr>
          <p:cNvPr id="25" name="Textfeld 24"/>
          <p:cNvSpPr txBox="1"/>
          <p:nvPr/>
        </p:nvSpPr>
        <p:spPr>
          <a:xfrm>
            <a:off x="6259302" y="2959870"/>
            <a:ext cx="301686" cy="369332"/>
          </a:xfrm>
          <a:prstGeom prst="rect">
            <a:avLst/>
          </a:prstGeom>
          <a:noFill/>
        </p:spPr>
        <p:txBody>
          <a:bodyPr wrap="none" rtlCol="0">
            <a:spAutoFit/>
          </a:bodyPr>
          <a:lstStyle/>
          <a:p>
            <a:r>
              <a:rPr lang="de-AT" dirty="0"/>
              <a:t>4</a:t>
            </a:r>
          </a:p>
        </p:txBody>
      </p:sp>
      <p:sp>
        <p:nvSpPr>
          <p:cNvPr id="26" name="Textfeld 25"/>
          <p:cNvSpPr txBox="1"/>
          <p:nvPr/>
        </p:nvSpPr>
        <p:spPr>
          <a:xfrm>
            <a:off x="8131042" y="5103119"/>
            <a:ext cx="1190711" cy="369332"/>
          </a:xfrm>
          <a:prstGeom prst="rect">
            <a:avLst/>
          </a:prstGeom>
          <a:noFill/>
        </p:spPr>
        <p:txBody>
          <a:bodyPr wrap="none" rtlCol="0">
            <a:spAutoFit/>
          </a:bodyPr>
          <a:lstStyle/>
          <a:p>
            <a:r>
              <a:rPr lang="de-AT" dirty="0"/>
              <a:t>Not so fast</a:t>
            </a:r>
          </a:p>
        </p:txBody>
      </p:sp>
      <p:cxnSp>
        <p:nvCxnSpPr>
          <p:cNvPr id="12" name="Gerade Verbindung mit Pfeil 11"/>
          <p:cNvCxnSpPr>
            <a:stCxn id="10" idx="0"/>
            <a:endCxn id="4" idx="2"/>
          </p:cNvCxnSpPr>
          <p:nvPr/>
        </p:nvCxnSpPr>
        <p:spPr>
          <a:xfrm flipV="1">
            <a:off x="6200026" y="2725547"/>
            <a:ext cx="0" cy="192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46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a:t>Cache </a:t>
            </a:r>
            <a:r>
              <a:rPr lang="de-AT" dirty="0" err="1"/>
              <a:t>then</a:t>
            </a:r>
            <a:r>
              <a:rPr lang="de-AT" dirty="0"/>
              <a:t> </a:t>
            </a:r>
            <a:r>
              <a:rPr lang="de-AT" dirty="0" err="1"/>
              <a:t>network</a:t>
            </a:r>
            <a:endParaRPr lang="de-AT" dirty="0"/>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Page</a:t>
            </a:r>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Service Worker</a:t>
            </a:r>
          </a:p>
        </p:txBody>
      </p:sp>
      <p:sp>
        <p:nvSpPr>
          <p:cNvPr id="6" name="Rechteck 5"/>
          <p:cNvSpPr/>
          <p:nvPr/>
        </p:nvSpPr>
        <p:spPr>
          <a:xfrm>
            <a:off x="7299002"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Network</a:t>
            </a:r>
            <a:endParaRPr lang="de-AT" dirty="0"/>
          </a:p>
        </p:txBody>
      </p:sp>
      <p:sp>
        <p:nvSpPr>
          <p:cNvPr id="10" name="Rechteck 9"/>
          <p:cNvSpPr/>
          <p:nvPr/>
        </p:nvSpPr>
        <p:spPr>
          <a:xfrm>
            <a:off x="5364221" y="4651393"/>
            <a:ext cx="167160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Cache</a:t>
            </a:r>
          </a:p>
        </p:txBody>
      </p:sp>
      <p:sp>
        <p:nvSpPr>
          <p:cNvPr id="9" name="Textfeld 8"/>
          <p:cNvSpPr txBox="1"/>
          <p:nvPr/>
        </p:nvSpPr>
        <p:spPr>
          <a:xfrm>
            <a:off x="5360879" y="2790529"/>
            <a:ext cx="301686" cy="369332"/>
          </a:xfrm>
          <a:prstGeom prst="rect">
            <a:avLst/>
          </a:prstGeom>
          <a:noFill/>
        </p:spPr>
        <p:txBody>
          <a:bodyPr wrap="none" rtlCol="0">
            <a:spAutoFit/>
          </a:bodyPr>
          <a:lstStyle/>
          <a:p>
            <a:r>
              <a:rPr lang="de-AT" dirty="0"/>
              <a:t>1</a:t>
            </a:r>
          </a:p>
        </p:txBody>
      </p:sp>
      <p:cxnSp>
        <p:nvCxnSpPr>
          <p:cNvPr id="14" name="Gewinkelte Verbindung 13"/>
          <p:cNvCxnSpPr>
            <a:stCxn id="4" idx="1"/>
            <a:endCxn id="5" idx="0"/>
          </p:cNvCxnSpPr>
          <p:nvPr/>
        </p:nvCxnSpPr>
        <p:spPr>
          <a:xfrm rot="10800000" flipV="1">
            <a:off x="4322061" y="2101346"/>
            <a:ext cx="1042161"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5347523" y="3809933"/>
            <a:ext cx="301686" cy="369332"/>
          </a:xfrm>
          <a:prstGeom prst="rect">
            <a:avLst/>
          </a:prstGeom>
          <a:noFill/>
        </p:spPr>
        <p:txBody>
          <a:bodyPr wrap="none" rtlCol="0">
            <a:spAutoFit/>
          </a:bodyPr>
          <a:lstStyle/>
          <a:p>
            <a:r>
              <a:rPr lang="de-AT" dirty="0"/>
              <a:t>3</a:t>
            </a:r>
          </a:p>
        </p:txBody>
      </p:sp>
      <p:cxnSp>
        <p:nvCxnSpPr>
          <p:cNvPr id="20" name="Gerade Verbindung mit Pfeil 19"/>
          <p:cNvCxnSpPr/>
          <p:nvPr/>
        </p:nvCxnSpPr>
        <p:spPr>
          <a:xfrm>
            <a:off x="5735355" y="2725547"/>
            <a:ext cx="27603" cy="1878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6274215" y="4179265"/>
            <a:ext cx="301686" cy="369332"/>
          </a:xfrm>
          <a:prstGeom prst="rect">
            <a:avLst/>
          </a:prstGeom>
          <a:noFill/>
        </p:spPr>
        <p:txBody>
          <a:bodyPr wrap="none" rtlCol="0">
            <a:spAutoFit/>
          </a:bodyPr>
          <a:lstStyle/>
          <a:p>
            <a:r>
              <a:rPr lang="de-AT" dirty="0"/>
              <a:t>2</a:t>
            </a:r>
          </a:p>
        </p:txBody>
      </p:sp>
      <p:sp>
        <p:nvSpPr>
          <p:cNvPr id="26" name="Textfeld 25"/>
          <p:cNvSpPr txBox="1"/>
          <p:nvPr/>
        </p:nvSpPr>
        <p:spPr>
          <a:xfrm>
            <a:off x="8131042" y="5103119"/>
            <a:ext cx="3034420" cy="369332"/>
          </a:xfrm>
          <a:prstGeom prst="rect">
            <a:avLst/>
          </a:prstGeom>
          <a:noFill/>
        </p:spPr>
        <p:txBody>
          <a:bodyPr wrap="none" rtlCol="0">
            <a:spAutoFit/>
          </a:bodyPr>
          <a:lstStyle/>
          <a:p>
            <a:r>
              <a:rPr lang="de-AT" dirty="0" err="1"/>
              <a:t>Get</a:t>
            </a:r>
            <a:r>
              <a:rPr lang="de-AT" dirty="0"/>
              <a:t> fast but update </a:t>
            </a:r>
            <a:r>
              <a:rPr lang="de-AT"/>
              <a:t>frequently</a:t>
            </a:r>
            <a:endParaRPr lang="de-AT" dirty="0"/>
          </a:p>
        </p:txBody>
      </p:sp>
      <p:cxnSp>
        <p:nvCxnSpPr>
          <p:cNvPr id="12" name="Gerade Verbindung mit Pfeil 11"/>
          <p:cNvCxnSpPr>
            <a:stCxn id="10" idx="0"/>
            <a:endCxn id="4" idx="2"/>
          </p:cNvCxnSpPr>
          <p:nvPr/>
        </p:nvCxnSpPr>
        <p:spPr>
          <a:xfrm flipV="1">
            <a:off x="6200026" y="2725547"/>
            <a:ext cx="0" cy="192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3950928" y="2191065"/>
            <a:ext cx="301686" cy="369332"/>
          </a:xfrm>
          <a:prstGeom prst="rect">
            <a:avLst/>
          </a:prstGeom>
          <a:noFill/>
        </p:spPr>
        <p:txBody>
          <a:bodyPr wrap="none" rtlCol="0">
            <a:spAutoFit/>
          </a:bodyPr>
          <a:lstStyle/>
          <a:p>
            <a:r>
              <a:rPr lang="de-AT" dirty="0"/>
              <a:t>1</a:t>
            </a:r>
          </a:p>
        </p:txBody>
      </p:sp>
      <p:cxnSp>
        <p:nvCxnSpPr>
          <p:cNvPr id="15" name="Gerade Verbindung mit Pfeil 14"/>
          <p:cNvCxnSpPr>
            <a:stCxn id="5" idx="3"/>
            <a:endCxn id="6" idx="1"/>
          </p:cNvCxnSpPr>
          <p:nvPr/>
        </p:nvCxnSpPr>
        <p:spPr>
          <a:xfrm>
            <a:off x="5154100" y="3684976"/>
            <a:ext cx="2144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6711090" y="3278037"/>
            <a:ext cx="301686" cy="369332"/>
          </a:xfrm>
          <a:prstGeom prst="rect">
            <a:avLst/>
          </a:prstGeom>
          <a:noFill/>
        </p:spPr>
        <p:txBody>
          <a:bodyPr wrap="none" rtlCol="0">
            <a:spAutoFit/>
          </a:bodyPr>
          <a:lstStyle/>
          <a:p>
            <a:r>
              <a:rPr lang="de-AT" dirty="0"/>
              <a:t>2</a:t>
            </a:r>
          </a:p>
        </p:txBody>
      </p:sp>
      <p:cxnSp>
        <p:nvCxnSpPr>
          <p:cNvPr id="27" name="Gerade Verbindung mit Pfeil 26"/>
          <p:cNvCxnSpPr/>
          <p:nvPr/>
        </p:nvCxnSpPr>
        <p:spPr>
          <a:xfrm flipH="1">
            <a:off x="5154100" y="3830220"/>
            <a:ext cx="2144902" cy="2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winkelte Verbindung 27"/>
          <p:cNvCxnSpPr>
            <a:stCxn id="5" idx="2"/>
            <a:endCxn id="10" idx="1"/>
          </p:cNvCxnSpPr>
          <p:nvPr/>
        </p:nvCxnSpPr>
        <p:spPr>
          <a:xfrm rot="16200000" flipH="1">
            <a:off x="4359931" y="4271305"/>
            <a:ext cx="966418" cy="10421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4392164" y="5403029"/>
            <a:ext cx="301686" cy="369332"/>
          </a:xfrm>
          <a:prstGeom prst="rect">
            <a:avLst/>
          </a:prstGeom>
          <a:noFill/>
        </p:spPr>
        <p:txBody>
          <a:bodyPr wrap="none" rtlCol="0">
            <a:spAutoFit/>
          </a:bodyPr>
          <a:lstStyle/>
          <a:p>
            <a:r>
              <a:rPr lang="de-AT" dirty="0"/>
              <a:t>4</a:t>
            </a:r>
          </a:p>
        </p:txBody>
      </p:sp>
      <p:cxnSp>
        <p:nvCxnSpPr>
          <p:cNvPr id="32" name="Gewinkelte Verbindung 31"/>
          <p:cNvCxnSpPr>
            <a:stCxn id="5" idx="1"/>
            <a:endCxn id="4" idx="0"/>
          </p:cNvCxnSpPr>
          <p:nvPr/>
        </p:nvCxnSpPr>
        <p:spPr>
          <a:xfrm rot="10800000" flipH="1">
            <a:off x="3490020" y="1477144"/>
            <a:ext cx="2710006" cy="2207832"/>
          </a:xfrm>
          <a:prstGeom prst="bentConnector4">
            <a:avLst>
              <a:gd name="adj1" fmla="val -8435"/>
              <a:gd name="adj2" fmla="val 11035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3350975" y="2101345"/>
            <a:ext cx="301686" cy="369332"/>
          </a:xfrm>
          <a:prstGeom prst="rect">
            <a:avLst/>
          </a:prstGeom>
          <a:noFill/>
        </p:spPr>
        <p:txBody>
          <a:bodyPr wrap="none" rtlCol="0">
            <a:spAutoFit/>
          </a:bodyPr>
          <a:lstStyle/>
          <a:p>
            <a:r>
              <a:rPr lang="de-AT" dirty="0"/>
              <a:t>5</a:t>
            </a:r>
          </a:p>
        </p:txBody>
      </p:sp>
    </p:spTree>
    <p:extLst>
      <p:ext uri="{BB962C8B-B14F-4D97-AF65-F5344CB8AC3E}">
        <p14:creationId xmlns:p14="http://schemas.microsoft.com/office/powerpoint/2010/main" val="3839552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Indexed</a:t>
            </a:r>
            <a:r>
              <a:rPr lang="de-AT" dirty="0"/>
              <a:t> DB </a:t>
            </a:r>
            <a:r>
              <a:rPr lang="de-AT" dirty="0" err="1"/>
              <a:t>and</a:t>
            </a:r>
            <a:r>
              <a:rPr lang="de-AT" dirty="0"/>
              <a:t> Dynamic Data</a:t>
            </a:r>
          </a:p>
        </p:txBody>
      </p:sp>
      <p:sp>
        <p:nvSpPr>
          <p:cNvPr id="3" name="Inhaltsplatzhalter 2"/>
          <p:cNvSpPr>
            <a:spLocks noGrp="1"/>
          </p:cNvSpPr>
          <p:nvPr>
            <p:ph idx="1"/>
          </p:nvPr>
        </p:nvSpPr>
        <p:spPr/>
        <p:txBody>
          <a:bodyPr/>
          <a:lstStyle/>
          <a:p>
            <a:endParaRPr lang="de-AT" dirty="0"/>
          </a:p>
        </p:txBody>
      </p:sp>
    </p:spTree>
    <p:extLst>
      <p:ext uri="{BB962C8B-B14F-4D97-AF65-F5344CB8AC3E}">
        <p14:creationId xmlns:p14="http://schemas.microsoft.com/office/powerpoint/2010/main" val="4183143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4000" dirty="0"/>
              <a:t>Dynamic Caching vs. Caching of Dynamic Content</a:t>
            </a:r>
          </a:p>
        </p:txBody>
      </p:sp>
      <p:sp>
        <p:nvSpPr>
          <p:cNvPr id="4" name="Rechteck 3"/>
          <p:cNvSpPr/>
          <p:nvPr/>
        </p:nvSpPr>
        <p:spPr>
          <a:xfrm>
            <a:off x="2642466" y="1729717"/>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Page</a:t>
            </a:r>
          </a:p>
        </p:txBody>
      </p:sp>
      <p:sp>
        <p:nvSpPr>
          <p:cNvPr id="5" name="Rechteck 4"/>
          <p:cNvSpPr/>
          <p:nvPr/>
        </p:nvSpPr>
        <p:spPr>
          <a:xfrm>
            <a:off x="2642466" y="3316841"/>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Service Worker</a:t>
            </a:r>
          </a:p>
        </p:txBody>
      </p:sp>
      <p:sp>
        <p:nvSpPr>
          <p:cNvPr id="6" name="Rechteck 5"/>
          <p:cNvSpPr/>
          <p:nvPr/>
        </p:nvSpPr>
        <p:spPr>
          <a:xfrm>
            <a:off x="2642466" y="4942362"/>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Network</a:t>
            </a:r>
            <a:endParaRPr lang="de-AT" dirty="0"/>
          </a:p>
        </p:txBody>
      </p:sp>
      <p:sp>
        <p:nvSpPr>
          <p:cNvPr id="7" name="Rechteck 6"/>
          <p:cNvSpPr/>
          <p:nvPr/>
        </p:nvSpPr>
        <p:spPr>
          <a:xfrm>
            <a:off x="838200" y="3316841"/>
            <a:ext cx="1664080"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Cache</a:t>
            </a:r>
          </a:p>
        </p:txBody>
      </p:sp>
      <p:sp>
        <p:nvSpPr>
          <p:cNvPr id="12" name="Rechteck 11"/>
          <p:cNvSpPr/>
          <p:nvPr/>
        </p:nvSpPr>
        <p:spPr>
          <a:xfrm>
            <a:off x="8041514" y="1729717"/>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Page</a:t>
            </a:r>
          </a:p>
        </p:txBody>
      </p:sp>
      <p:sp>
        <p:nvSpPr>
          <p:cNvPr id="13" name="Rechteck 12"/>
          <p:cNvSpPr/>
          <p:nvPr/>
        </p:nvSpPr>
        <p:spPr>
          <a:xfrm>
            <a:off x="8041514" y="3316841"/>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Service Worker</a:t>
            </a:r>
          </a:p>
        </p:txBody>
      </p:sp>
      <p:sp>
        <p:nvSpPr>
          <p:cNvPr id="14" name="Rechteck 13"/>
          <p:cNvSpPr/>
          <p:nvPr/>
        </p:nvSpPr>
        <p:spPr>
          <a:xfrm>
            <a:off x="8041514" y="4942362"/>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Network</a:t>
            </a:r>
            <a:endParaRPr lang="de-AT" dirty="0"/>
          </a:p>
        </p:txBody>
      </p:sp>
      <p:sp>
        <p:nvSpPr>
          <p:cNvPr id="16" name="Rechteck 15"/>
          <p:cNvSpPr/>
          <p:nvPr/>
        </p:nvSpPr>
        <p:spPr>
          <a:xfrm>
            <a:off x="6237248" y="3316841"/>
            <a:ext cx="1664080" cy="124840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AT" dirty="0" err="1"/>
              <a:t>Indexed</a:t>
            </a:r>
            <a:r>
              <a:rPr lang="de-AT" dirty="0"/>
              <a:t> DB</a:t>
            </a:r>
          </a:p>
        </p:txBody>
      </p:sp>
    </p:spTree>
    <p:extLst>
      <p:ext uri="{BB962C8B-B14F-4D97-AF65-F5344CB8AC3E}">
        <p14:creationId xmlns:p14="http://schemas.microsoft.com/office/powerpoint/2010/main" val="3189831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Indexed</a:t>
            </a:r>
            <a:r>
              <a:rPr lang="de-AT" dirty="0"/>
              <a:t> DB</a:t>
            </a:r>
          </a:p>
        </p:txBody>
      </p:sp>
      <p:sp>
        <p:nvSpPr>
          <p:cNvPr id="3" name="Inhaltsplatzhalter 2"/>
          <p:cNvSpPr>
            <a:spLocks noGrp="1"/>
          </p:cNvSpPr>
          <p:nvPr>
            <p:ph idx="1"/>
          </p:nvPr>
        </p:nvSpPr>
        <p:spPr/>
        <p:txBody>
          <a:bodyPr/>
          <a:lstStyle/>
          <a:p>
            <a:r>
              <a:rPr lang="de-AT" dirty="0" err="1"/>
              <a:t>Transactional</a:t>
            </a:r>
            <a:r>
              <a:rPr lang="de-AT" dirty="0"/>
              <a:t> (=all </a:t>
            </a:r>
            <a:r>
              <a:rPr lang="de-AT" dirty="0" err="1"/>
              <a:t>or</a:t>
            </a:r>
            <a:r>
              <a:rPr lang="de-AT" dirty="0"/>
              <a:t> </a:t>
            </a:r>
            <a:r>
              <a:rPr lang="de-AT" dirty="0" err="1"/>
              <a:t>none</a:t>
            </a:r>
            <a:r>
              <a:rPr lang="de-AT" dirty="0"/>
              <a:t>)</a:t>
            </a:r>
          </a:p>
          <a:p>
            <a:r>
              <a:rPr lang="de-AT" dirty="0"/>
              <a:t>Key-Value </a:t>
            </a:r>
          </a:p>
          <a:p>
            <a:r>
              <a:rPr lang="de-AT" dirty="0"/>
              <a:t>Database in </a:t>
            </a:r>
            <a:r>
              <a:rPr lang="de-AT" dirty="0" err="1"/>
              <a:t>the</a:t>
            </a:r>
            <a:r>
              <a:rPr lang="de-AT" dirty="0"/>
              <a:t> Browser</a:t>
            </a:r>
          </a:p>
          <a:p>
            <a:r>
              <a:rPr lang="de-AT" dirty="0"/>
              <a:t>JSON Data</a:t>
            </a:r>
          </a:p>
          <a:p>
            <a:endParaRPr lang="de-AT" dirty="0"/>
          </a:p>
          <a:p>
            <a:r>
              <a:rPr lang="de-AT" dirty="0" err="1"/>
              <a:t>Async</a:t>
            </a:r>
            <a:r>
              <a:rPr lang="de-AT" dirty="0"/>
              <a:t> </a:t>
            </a:r>
            <a:r>
              <a:rPr lang="de-AT" dirty="0" err="1"/>
              <a:t>access</a:t>
            </a:r>
            <a:r>
              <a:rPr lang="de-AT" dirty="0"/>
              <a:t> </a:t>
            </a:r>
            <a:r>
              <a:rPr lang="de-AT" dirty="0" err="1"/>
              <a:t>possible</a:t>
            </a:r>
            <a:r>
              <a:rPr lang="de-AT" dirty="0"/>
              <a:t> = </a:t>
            </a:r>
            <a:r>
              <a:rPr lang="de-AT" dirty="0" err="1"/>
              <a:t>Serviceworker</a:t>
            </a:r>
            <a:r>
              <a:rPr lang="de-AT" dirty="0"/>
              <a:t> </a:t>
            </a:r>
            <a:r>
              <a:rPr lang="de-AT" dirty="0" err="1"/>
              <a:t>ready</a:t>
            </a:r>
            <a:r>
              <a:rPr lang="de-AT" dirty="0"/>
              <a:t>!</a:t>
            </a:r>
          </a:p>
          <a:p>
            <a:r>
              <a:rPr lang="de-AT" dirty="0"/>
              <a:t>Database (</a:t>
            </a:r>
            <a:r>
              <a:rPr lang="de-AT" dirty="0" err="1"/>
              <a:t>one</a:t>
            </a:r>
            <a:r>
              <a:rPr lang="de-AT" dirty="0"/>
              <a:t> per App) – </a:t>
            </a:r>
            <a:r>
              <a:rPr lang="de-AT" dirty="0" err="1"/>
              <a:t>Object</a:t>
            </a:r>
            <a:r>
              <a:rPr lang="de-AT" dirty="0"/>
              <a:t> Store (Table) – </a:t>
            </a:r>
            <a:r>
              <a:rPr lang="de-AT" dirty="0" err="1"/>
              <a:t>Object</a:t>
            </a:r>
            <a:endParaRPr lang="de-AT" dirty="0"/>
          </a:p>
          <a:p>
            <a:r>
              <a:rPr lang="de-AT" dirty="0" err="1"/>
              <a:t>Well</a:t>
            </a:r>
            <a:r>
              <a:rPr lang="de-AT" dirty="0"/>
              <a:t> </a:t>
            </a:r>
            <a:r>
              <a:rPr lang="de-AT" dirty="0" err="1"/>
              <a:t>supported</a:t>
            </a:r>
            <a:r>
              <a:rPr lang="de-AT" dirty="0"/>
              <a:t> in </a:t>
            </a:r>
            <a:r>
              <a:rPr lang="de-AT" dirty="0" err="1"/>
              <a:t>nearly</a:t>
            </a:r>
            <a:r>
              <a:rPr lang="de-AT" dirty="0"/>
              <a:t> all </a:t>
            </a:r>
            <a:r>
              <a:rPr lang="de-AT" dirty="0" err="1"/>
              <a:t>browsers</a:t>
            </a:r>
            <a:endParaRPr lang="de-AT" dirty="0"/>
          </a:p>
          <a:p>
            <a:endParaRPr lang="de-AT" dirty="0"/>
          </a:p>
        </p:txBody>
      </p:sp>
    </p:spTree>
    <p:extLst>
      <p:ext uri="{BB962C8B-B14F-4D97-AF65-F5344CB8AC3E}">
        <p14:creationId xmlns:p14="http://schemas.microsoft.com/office/powerpoint/2010/main" val="2350907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API </a:t>
            </a:r>
            <a:r>
              <a:rPr lang="de-AT" dirty="0" err="1"/>
              <a:t>for</a:t>
            </a:r>
            <a:r>
              <a:rPr lang="de-AT" dirty="0"/>
              <a:t> </a:t>
            </a:r>
            <a:r>
              <a:rPr lang="de-AT" dirty="0" err="1"/>
              <a:t>Indexed</a:t>
            </a:r>
            <a:r>
              <a:rPr lang="de-AT" dirty="0"/>
              <a:t> DB</a:t>
            </a:r>
          </a:p>
        </p:txBody>
      </p:sp>
      <p:sp>
        <p:nvSpPr>
          <p:cNvPr id="3" name="Inhaltsplatzhalter 2"/>
          <p:cNvSpPr>
            <a:spLocks noGrp="1"/>
          </p:cNvSpPr>
          <p:nvPr>
            <p:ph idx="1"/>
          </p:nvPr>
        </p:nvSpPr>
        <p:spPr/>
        <p:txBody>
          <a:bodyPr/>
          <a:lstStyle/>
          <a:p>
            <a:r>
              <a:rPr lang="de-AT" dirty="0" err="1"/>
              <a:t>Clunky</a:t>
            </a:r>
            <a:endParaRPr lang="de-AT" dirty="0"/>
          </a:p>
          <a:p>
            <a:r>
              <a:rPr lang="de-AT" dirty="0" err="1"/>
              <a:t>jakearchibald</a:t>
            </a:r>
            <a:r>
              <a:rPr lang="de-AT" dirty="0"/>
              <a:t>/</a:t>
            </a:r>
            <a:r>
              <a:rPr lang="de-AT" dirty="0" err="1"/>
              <a:t>idb</a:t>
            </a:r>
            <a:r>
              <a:rPr lang="de-AT" dirty="0"/>
              <a:t> </a:t>
            </a:r>
            <a:r>
              <a:rPr lang="de-AT" dirty="0" err="1"/>
              <a:t>package</a:t>
            </a:r>
            <a:endParaRPr lang="de-AT" dirty="0"/>
          </a:p>
          <a:p>
            <a:r>
              <a:rPr lang="de-AT" dirty="0" err="1"/>
              <a:t>import</a:t>
            </a:r>
            <a:r>
              <a:rPr lang="de-AT" dirty="0"/>
              <a:t> idb.js (index.html + sw.js)</a:t>
            </a:r>
          </a:p>
        </p:txBody>
      </p:sp>
    </p:spTree>
    <p:extLst>
      <p:ext uri="{BB962C8B-B14F-4D97-AF65-F5344CB8AC3E}">
        <p14:creationId xmlns:p14="http://schemas.microsoft.com/office/powerpoint/2010/main" val="3942677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Getting</a:t>
            </a:r>
            <a:r>
              <a:rPr lang="de-AT" dirty="0"/>
              <a:t> </a:t>
            </a:r>
            <a:r>
              <a:rPr lang="de-AT" dirty="0" err="1"/>
              <a:t>started</a:t>
            </a:r>
            <a:endParaRPr lang="de-AT" dirty="0"/>
          </a:p>
        </p:txBody>
      </p:sp>
      <p:sp>
        <p:nvSpPr>
          <p:cNvPr id="4" name="Textfeld 3"/>
          <p:cNvSpPr txBox="1"/>
          <p:nvPr/>
        </p:nvSpPr>
        <p:spPr>
          <a:xfrm>
            <a:off x="838200" y="1610741"/>
            <a:ext cx="10515600" cy="2308324"/>
          </a:xfrm>
          <a:prstGeom prst="rect">
            <a:avLst/>
          </a:prstGeom>
          <a:solidFill>
            <a:schemeClr val="tx1"/>
          </a:solidFill>
        </p:spPr>
        <p:txBody>
          <a:bodyPr wrap="square" rtlCol="0">
            <a:spAutoFit/>
          </a:bodyPr>
          <a:lstStyle/>
          <a:p>
            <a:r>
              <a:rPr lang="de-AT" dirty="0" err="1">
                <a:solidFill>
                  <a:schemeClr val="bg1"/>
                </a:solidFill>
              </a:rPr>
              <a:t>importScripts</a:t>
            </a:r>
            <a:r>
              <a:rPr lang="de-AT" dirty="0">
                <a:solidFill>
                  <a:schemeClr val="bg1"/>
                </a:solidFill>
              </a:rPr>
              <a:t>('/</a:t>
            </a:r>
            <a:r>
              <a:rPr lang="de-AT" dirty="0" err="1">
                <a:solidFill>
                  <a:schemeClr val="bg1"/>
                </a:solidFill>
              </a:rPr>
              <a:t>js</a:t>
            </a:r>
            <a:r>
              <a:rPr lang="de-AT" dirty="0">
                <a:solidFill>
                  <a:schemeClr val="bg1"/>
                </a:solidFill>
              </a:rPr>
              <a:t>/idb.js');</a:t>
            </a:r>
          </a:p>
          <a:p>
            <a:r>
              <a:rPr lang="de-AT" dirty="0">
                <a:solidFill>
                  <a:schemeClr val="bg1"/>
                </a:solidFill>
              </a:rPr>
              <a:t>…</a:t>
            </a:r>
          </a:p>
          <a:p>
            <a:r>
              <a:rPr lang="de-AT" dirty="0" err="1">
                <a:solidFill>
                  <a:schemeClr val="bg1"/>
                </a:solidFill>
              </a:rPr>
              <a:t>var</a:t>
            </a:r>
            <a:r>
              <a:rPr lang="de-AT" dirty="0">
                <a:solidFill>
                  <a:schemeClr val="bg1"/>
                </a:solidFill>
              </a:rPr>
              <a:t> </a:t>
            </a:r>
            <a:r>
              <a:rPr lang="de-AT" dirty="0" err="1">
                <a:solidFill>
                  <a:schemeClr val="bg1"/>
                </a:solidFill>
              </a:rPr>
              <a:t>dbPromise</a:t>
            </a:r>
            <a:r>
              <a:rPr lang="de-AT" dirty="0">
                <a:solidFill>
                  <a:schemeClr val="bg1"/>
                </a:solidFill>
              </a:rPr>
              <a:t> = </a:t>
            </a:r>
            <a:r>
              <a:rPr lang="de-AT" dirty="0" err="1">
                <a:solidFill>
                  <a:schemeClr val="bg1"/>
                </a:solidFill>
              </a:rPr>
              <a:t>idb.open</a:t>
            </a:r>
            <a:r>
              <a:rPr lang="de-AT" dirty="0">
                <a:solidFill>
                  <a:schemeClr val="bg1"/>
                </a:solidFill>
              </a:rPr>
              <a:t>('</a:t>
            </a:r>
            <a:r>
              <a:rPr lang="de-AT" dirty="0" err="1">
                <a:solidFill>
                  <a:schemeClr val="bg1"/>
                </a:solidFill>
              </a:rPr>
              <a:t>damageStore</a:t>
            </a:r>
            <a:r>
              <a:rPr lang="de-AT" dirty="0">
                <a:solidFill>
                  <a:schemeClr val="bg1"/>
                </a:solidFill>
              </a:rPr>
              <a:t>', 1, </a:t>
            </a:r>
            <a:r>
              <a:rPr lang="de-AT" dirty="0" err="1">
                <a:solidFill>
                  <a:schemeClr val="bg1"/>
                </a:solidFill>
              </a:rPr>
              <a:t>function</a:t>
            </a:r>
            <a:r>
              <a:rPr lang="de-AT" dirty="0">
                <a:solidFill>
                  <a:schemeClr val="bg1"/>
                </a:solidFill>
              </a:rPr>
              <a:t>(</a:t>
            </a:r>
            <a:r>
              <a:rPr lang="de-AT" dirty="0" err="1">
                <a:solidFill>
                  <a:schemeClr val="bg1"/>
                </a:solidFill>
              </a:rPr>
              <a:t>db</a:t>
            </a:r>
            <a:r>
              <a:rPr lang="de-AT" dirty="0">
                <a:solidFill>
                  <a:schemeClr val="bg1"/>
                </a:solidFill>
              </a:rPr>
              <a:t>) {</a:t>
            </a:r>
          </a:p>
          <a:p>
            <a:r>
              <a:rPr lang="de-AT" dirty="0">
                <a:solidFill>
                  <a:schemeClr val="bg1"/>
                </a:solidFill>
              </a:rPr>
              <a:t>    </a:t>
            </a:r>
            <a:r>
              <a:rPr lang="de-AT" dirty="0" err="1">
                <a:solidFill>
                  <a:schemeClr val="bg1"/>
                </a:solidFill>
              </a:rPr>
              <a:t>if</a:t>
            </a:r>
            <a:r>
              <a:rPr lang="de-AT" dirty="0">
                <a:solidFill>
                  <a:schemeClr val="bg1"/>
                </a:solidFill>
              </a:rPr>
              <a:t> (!</a:t>
            </a:r>
            <a:r>
              <a:rPr lang="de-AT" dirty="0" err="1">
                <a:solidFill>
                  <a:schemeClr val="bg1"/>
                </a:solidFill>
              </a:rPr>
              <a:t>db.objectStoreNames.contains</a:t>
            </a:r>
            <a:r>
              <a:rPr lang="de-AT" dirty="0">
                <a:solidFill>
                  <a:schemeClr val="bg1"/>
                </a:solidFill>
              </a:rPr>
              <a:t>('</a:t>
            </a:r>
            <a:r>
              <a:rPr lang="de-AT" dirty="0" err="1">
                <a:solidFill>
                  <a:schemeClr val="bg1"/>
                </a:solidFill>
              </a:rPr>
              <a:t>damages</a:t>
            </a:r>
            <a:r>
              <a:rPr lang="de-AT" dirty="0">
                <a:solidFill>
                  <a:schemeClr val="bg1"/>
                </a:solidFill>
              </a:rPr>
              <a:t>')) {</a:t>
            </a:r>
          </a:p>
          <a:p>
            <a:r>
              <a:rPr lang="de-AT" dirty="0">
                <a:solidFill>
                  <a:schemeClr val="bg1"/>
                </a:solidFill>
              </a:rPr>
              <a:t>        </a:t>
            </a:r>
            <a:r>
              <a:rPr lang="de-AT" dirty="0" err="1">
                <a:solidFill>
                  <a:schemeClr val="bg1"/>
                </a:solidFill>
              </a:rPr>
              <a:t>db.createObjectStore</a:t>
            </a:r>
            <a:r>
              <a:rPr lang="de-AT" dirty="0">
                <a:solidFill>
                  <a:schemeClr val="bg1"/>
                </a:solidFill>
              </a:rPr>
              <a:t>('</a:t>
            </a:r>
            <a:r>
              <a:rPr lang="de-AT" dirty="0" err="1">
                <a:solidFill>
                  <a:schemeClr val="bg1"/>
                </a:solidFill>
              </a:rPr>
              <a:t>damages</a:t>
            </a:r>
            <a:r>
              <a:rPr lang="de-AT" dirty="0">
                <a:solidFill>
                  <a:schemeClr val="bg1"/>
                </a:solidFill>
              </a:rPr>
              <a:t>', {</a:t>
            </a:r>
            <a:r>
              <a:rPr lang="de-AT" dirty="0" err="1">
                <a:solidFill>
                  <a:schemeClr val="bg1"/>
                </a:solidFill>
              </a:rPr>
              <a:t>keyPath</a:t>
            </a:r>
            <a:r>
              <a:rPr lang="de-AT" dirty="0">
                <a:solidFill>
                  <a:schemeClr val="bg1"/>
                </a:solidFill>
              </a:rPr>
              <a:t>: '</a:t>
            </a:r>
            <a:r>
              <a:rPr lang="de-AT" dirty="0" err="1">
                <a:solidFill>
                  <a:schemeClr val="bg1"/>
                </a:solidFill>
              </a:rPr>
              <a:t>id</a:t>
            </a:r>
            <a:r>
              <a:rPr lang="de-AT" dirty="0">
                <a:solidFill>
                  <a:schemeClr val="bg1"/>
                </a:solidFill>
              </a:rPr>
              <a:t>'});</a:t>
            </a:r>
          </a:p>
          <a:p>
            <a:r>
              <a:rPr lang="de-AT" dirty="0">
                <a:solidFill>
                  <a:schemeClr val="bg1"/>
                </a:solidFill>
              </a:rPr>
              <a:t>    }</a:t>
            </a:r>
          </a:p>
          <a:p>
            <a:r>
              <a:rPr lang="de-AT" dirty="0">
                <a:solidFill>
                  <a:schemeClr val="bg1"/>
                </a:solidFill>
              </a:rPr>
              <a:t>});</a:t>
            </a:r>
          </a:p>
          <a:p>
            <a:r>
              <a:rPr lang="de-AT" dirty="0">
                <a:solidFill>
                  <a:schemeClr val="bg1"/>
                </a:solidFill>
              </a:rPr>
              <a:t>…</a:t>
            </a:r>
          </a:p>
        </p:txBody>
      </p:sp>
    </p:spTree>
    <p:extLst>
      <p:ext uri="{BB962C8B-B14F-4D97-AF65-F5344CB8AC3E}">
        <p14:creationId xmlns:p14="http://schemas.microsoft.com/office/powerpoint/2010/main" val="38748145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Added</a:t>
            </a:r>
            <a:r>
              <a:rPr lang="de-AT" dirty="0"/>
              <a:t> </a:t>
            </a:r>
            <a:r>
              <a:rPr lang="de-AT" dirty="0" err="1"/>
              <a:t>basic</a:t>
            </a:r>
            <a:r>
              <a:rPr lang="de-AT" dirty="0"/>
              <a:t> </a:t>
            </a:r>
            <a:r>
              <a:rPr lang="de-AT" dirty="0" err="1"/>
              <a:t>functionality</a:t>
            </a:r>
            <a:r>
              <a:rPr lang="de-AT" dirty="0"/>
              <a:t> (helper.js)</a:t>
            </a:r>
          </a:p>
        </p:txBody>
      </p:sp>
      <p:sp>
        <p:nvSpPr>
          <p:cNvPr id="3" name="Inhaltsplatzhalter 2"/>
          <p:cNvSpPr>
            <a:spLocks noGrp="1"/>
          </p:cNvSpPr>
          <p:nvPr>
            <p:ph idx="1"/>
          </p:nvPr>
        </p:nvSpPr>
        <p:spPr/>
        <p:txBody>
          <a:bodyPr/>
          <a:lstStyle/>
          <a:p>
            <a:r>
              <a:rPr lang="de-AT" dirty="0"/>
              <a:t>Add </a:t>
            </a:r>
            <a:r>
              <a:rPr lang="de-AT" dirty="0" err="1"/>
              <a:t>dbPromise</a:t>
            </a:r>
            <a:endParaRPr lang="de-AT" dirty="0"/>
          </a:p>
          <a:p>
            <a:r>
              <a:rPr lang="de-AT" dirty="0" err="1"/>
              <a:t>Implement</a:t>
            </a:r>
            <a:r>
              <a:rPr lang="de-AT" dirty="0"/>
              <a:t> </a:t>
            </a:r>
            <a:r>
              <a:rPr lang="de-AT" dirty="0" err="1"/>
              <a:t>writeData</a:t>
            </a:r>
            <a:r>
              <a:rPr lang="de-AT" dirty="0"/>
              <a:t>, </a:t>
            </a:r>
            <a:r>
              <a:rPr lang="de-AT" dirty="0" err="1"/>
              <a:t>readAllData</a:t>
            </a:r>
            <a:r>
              <a:rPr lang="de-AT" dirty="0"/>
              <a:t>, </a:t>
            </a:r>
            <a:r>
              <a:rPr lang="de-AT" dirty="0" err="1"/>
              <a:t>clearAllData</a:t>
            </a:r>
            <a:r>
              <a:rPr lang="de-AT" dirty="0"/>
              <a:t>, </a:t>
            </a:r>
            <a:r>
              <a:rPr lang="de-AT" dirty="0" err="1"/>
              <a:t>deleteItemFromData</a:t>
            </a:r>
            <a:endParaRPr lang="de-AT" dirty="0"/>
          </a:p>
        </p:txBody>
      </p:sp>
    </p:spTree>
    <p:extLst>
      <p:ext uri="{BB962C8B-B14F-4D97-AF65-F5344CB8AC3E}">
        <p14:creationId xmlns:p14="http://schemas.microsoft.com/office/powerpoint/2010/main" val="17822025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Implement</a:t>
            </a:r>
            <a:r>
              <a:rPr lang="de-AT" dirty="0"/>
              <a:t> </a:t>
            </a:r>
            <a:r>
              <a:rPr lang="de-AT" dirty="0" err="1"/>
              <a:t>new</a:t>
            </a:r>
            <a:r>
              <a:rPr lang="de-AT" dirty="0"/>
              <a:t> </a:t>
            </a:r>
            <a:r>
              <a:rPr lang="de-AT" dirty="0" err="1"/>
              <a:t>caching</a:t>
            </a:r>
            <a:endParaRPr lang="de-AT" dirty="0"/>
          </a:p>
        </p:txBody>
      </p:sp>
      <p:sp>
        <p:nvSpPr>
          <p:cNvPr id="4" name="Textfeld 3"/>
          <p:cNvSpPr txBox="1"/>
          <p:nvPr/>
        </p:nvSpPr>
        <p:spPr>
          <a:xfrm>
            <a:off x="838200" y="1610741"/>
            <a:ext cx="10515600" cy="5047536"/>
          </a:xfrm>
          <a:prstGeom prst="rect">
            <a:avLst/>
          </a:prstGeom>
          <a:solidFill>
            <a:schemeClr val="tx1"/>
          </a:solidFill>
        </p:spPr>
        <p:txBody>
          <a:bodyPr wrap="square" rtlCol="0">
            <a:spAutoFit/>
          </a:bodyPr>
          <a:lstStyle/>
          <a:p>
            <a:r>
              <a:rPr lang="de-AT" sz="1400" dirty="0">
                <a:solidFill>
                  <a:schemeClr val="bg1"/>
                </a:solidFill>
              </a:rPr>
              <a:t>    </a:t>
            </a:r>
            <a:r>
              <a:rPr lang="de-AT" sz="1400" dirty="0" err="1">
                <a:solidFill>
                  <a:schemeClr val="bg1"/>
                </a:solidFill>
              </a:rPr>
              <a:t>var</a:t>
            </a:r>
            <a:r>
              <a:rPr lang="de-AT" sz="1400" dirty="0">
                <a:solidFill>
                  <a:schemeClr val="bg1"/>
                </a:solidFill>
              </a:rPr>
              <a:t> </a:t>
            </a:r>
            <a:r>
              <a:rPr lang="de-AT" sz="1400" dirty="0" err="1">
                <a:solidFill>
                  <a:schemeClr val="bg1"/>
                </a:solidFill>
              </a:rPr>
              <a:t>url</a:t>
            </a:r>
            <a:r>
              <a:rPr lang="de-AT" sz="1400" dirty="0">
                <a:solidFill>
                  <a:schemeClr val="bg1"/>
                </a:solidFill>
              </a:rPr>
              <a:t> = 'https://pwademo-66c7b-default-rtdb.europe-west1.firebasedatabase.app'; //-/</a:t>
            </a:r>
            <a:r>
              <a:rPr lang="de-AT" sz="1400" dirty="0" err="1">
                <a:solidFill>
                  <a:schemeClr val="bg1"/>
                </a:solidFill>
              </a:rPr>
              <a:t>damagelog.json</a:t>
            </a:r>
            <a:r>
              <a:rPr lang="de-AT" sz="1400" dirty="0">
                <a:solidFill>
                  <a:schemeClr val="bg1"/>
                </a:solidFill>
              </a:rPr>
              <a:t>';</a:t>
            </a:r>
          </a:p>
          <a:p>
            <a:br>
              <a:rPr lang="de-AT" sz="1400" dirty="0">
                <a:solidFill>
                  <a:schemeClr val="bg1"/>
                </a:solidFill>
              </a:rPr>
            </a:br>
            <a:r>
              <a:rPr lang="de-AT" sz="1400" dirty="0">
                <a:solidFill>
                  <a:schemeClr val="bg1"/>
                </a:solidFill>
              </a:rPr>
              <a:t>    </a:t>
            </a:r>
            <a:r>
              <a:rPr lang="de-AT" sz="1400" dirty="0" err="1">
                <a:solidFill>
                  <a:schemeClr val="bg1"/>
                </a:solidFill>
              </a:rPr>
              <a:t>if</a:t>
            </a:r>
            <a:r>
              <a:rPr lang="de-AT" sz="1400" dirty="0">
                <a:solidFill>
                  <a:schemeClr val="bg1"/>
                </a:solidFill>
              </a:rPr>
              <a:t> (</a:t>
            </a:r>
            <a:r>
              <a:rPr lang="de-AT" sz="1400" dirty="0" err="1">
                <a:solidFill>
                  <a:schemeClr val="bg1"/>
                </a:solidFill>
              </a:rPr>
              <a:t>event.request.url.indexOf</a:t>
            </a:r>
            <a:r>
              <a:rPr lang="de-AT" sz="1400" dirty="0">
                <a:solidFill>
                  <a:schemeClr val="bg1"/>
                </a:solidFill>
              </a:rPr>
              <a:t>(</a:t>
            </a:r>
            <a:r>
              <a:rPr lang="de-AT" sz="1400" dirty="0" err="1">
                <a:solidFill>
                  <a:schemeClr val="bg1"/>
                </a:solidFill>
              </a:rPr>
              <a:t>url</a:t>
            </a:r>
            <a:r>
              <a:rPr lang="de-AT" sz="1400" dirty="0">
                <a:solidFill>
                  <a:schemeClr val="bg1"/>
                </a:solidFill>
              </a:rPr>
              <a:t>) &gt; -1) {</a:t>
            </a:r>
          </a:p>
          <a:p>
            <a:r>
              <a:rPr lang="de-AT" sz="1400" dirty="0">
                <a:solidFill>
                  <a:schemeClr val="bg1"/>
                </a:solidFill>
              </a:rPr>
              <a:t>        </a:t>
            </a:r>
            <a:r>
              <a:rPr lang="de-AT" sz="1400" dirty="0" err="1">
                <a:solidFill>
                  <a:schemeClr val="bg1"/>
                </a:solidFill>
              </a:rPr>
              <a:t>event.respondWith</a:t>
            </a:r>
            <a:r>
              <a:rPr lang="de-AT" sz="1400" dirty="0">
                <a:solidFill>
                  <a:schemeClr val="bg1"/>
                </a:solidFill>
              </a:rPr>
              <a:t>(</a:t>
            </a:r>
          </a:p>
          <a:p>
            <a:r>
              <a:rPr lang="de-AT" sz="1400" dirty="0">
                <a:solidFill>
                  <a:schemeClr val="bg1"/>
                </a:solidFill>
              </a:rPr>
              <a:t>            </a:t>
            </a:r>
            <a:r>
              <a:rPr lang="de-AT" sz="1400" dirty="0" err="1">
                <a:solidFill>
                  <a:schemeClr val="bg1"/>
                </a:solidFill>
              </a:rPr>
              <a:t>fetch</a:t>
            </a:r>
            <a:r>
              <a:rPr lang="de-AT" sz="1400" dirty="0">
                <a:solidFill>
                  <a:schemeClr val="bg1"/>
                </a:solidFill>
              </a:rPr>
              <a:t>(</a:t>
            </a:r>
            <a:r>
              <a:rPr lang="de-AT" sz="1400" dirty="0" err="1">
                <a:solidFill>
                  <a:schemeClr val="bg1"/>
                </a:solidFill>
              </a:rPr>
              <a:t>event.request</a:t>
            </a:r>
            <a:r>
              <a:rPr lang="de-AT" sz="1400" dirty="0">
                <a:solidFill>
                  <a:schemeClr val="bg1"/>
                </a:solidFill>
              </a:rPr>
              <a:t>)</a:t>
            </a:r>
          </a:p>
          <a:p>
            <a:r>
              <a:rPr lang="de-AT" sz="1400" dirty="0">
                <a:solidFill>
                  <a:schemeClr val="bg1"/>
                </a:solidFill>
              </a:rPr>
              <a:t>            .</a:t>
            </a:r>
            <a:r>
              <a:rPr lang="de-AT" sz="1400" dirty="0" err="1">
                <a:solidFill>
                  <a:schemeClr val="bg1"/>
                </a:solidFill>
              </a:rPr>
              <a:t>then</a:t>
            </a:r>
            <a:r>
              <a:rPr lang="de-AT" sz="1400" dirty="0">
                <a:solidFill>
                  <a:schemeClr val="bg1"/>
                </a:solidFill>
              </a:rPr>
              <a:t>(</a:t>
            </a:r>
            <a:r>
              <a:rPr lang="de-AT" sz="1400" dirty="0" err="1">
                <a:solidFill>
                  <a:schemeClr val="bg1"/>
                </a:solidFill>
              </a:rPr>
              <a:t>function</a:t>
            </a:r>
            <a:r>
              <a:rPr lang="de-AT" sz="1400" dirty="0">
                <a:solidFill>
                  <a:schemeClr val="bg1"/>
                </a:solidFill>
              </a:rPr>
              <a:t>(</a:t>
            </a:r>
            <a:r>
              <a:rPr lang="de-AT" sz="1400" dirty="0" err="1">
                <a:solidFill>
                  <a:schemeClr val="bg1"/>
                </a:solidFill>
              </a:rPr>
              <a:t>res</a:t>
            </a:r>
            <a:r>
              <a:rPr lang="de-AT" sz="1400" dirty="0">
                <a:solidFill>
                  <a:schemeClr val="bg1"/>
                </a:solidFill>
              </a:rPr>
              <a:t>) {</a:t>
            </a:r>
          </a:p>
          <a:p>
            <a:r>
              <a:rPr lang="de-AT" sz="1400" dirty="0">
                <a:solidFill>
                  <a:schemeClr val="bg1"/>
                </a:solidFill>
              </a:rPr>
              <a:t>                //</a:t>
            </a:r>
            <a:r>
              <a:rPr lang="de-AT" sz="1400" dirty="0" err="1">
                <a:solidFill>
                  <a:schemeClr val="bg1"/>
                </a:solidFill>
              </a:rPr>
              <a:t>cache.put</a:t>
            </a:r>
            <a:r>
              <a:rPr lang="de-AT" sz="1400" dirty="0">
                <a:solidFill>
                  <a:schemeClr val="bg1"/>
                </a:solidFill>
              </a:rPr>
              <a:t>(</a:t>
            </a:r>
            <a:r>
              <a:rPr lang="de-AT" sz="1400" dirty="0" err="1">
                <a:solidFill>
                  <a:schemeClr val="bg1"/>
                </a:solidFill>
              </a:rPr>
              <a:t>event.request</a:t>
            </a:r>
            <a:r>
              <a:rPr lang="de-AT" sz="1400" dirty="0">
                <a:solidFill>
                  <a:schemeClr val="bg1"/>
                </a:solidFill>
              </a:rPr>
              <a:t>, </a:t>
            </a:r>
            <a:r>
              <a:rPr lang="de-AT" sz="1400" dirty="0" err="1">
                <a:solidFill>
                  <a:schemeClr val="bg1"/>
                </a:solidFill>
              </a:rPr>
              <a:t>res.clone</a:t>
            </a:r>
            <a:r>
              <a:rPr lang="de-AT" sz="1400" dirty="0">
                <a:solidFill>
                  <a:schemeClr val="bg1"/>
                </a:solidFill>
              </a:rPr>
              <a:t>()); &lt;--store </a:t>
            </a:r>
            <a:r>
              <a:rPr lang="de-AT" sz="1400" dirty="0" err="1">
                <a:solidFill>
                  <a:schemeClr val="bg1"/>
                </a:solidFill>
              </a:rPr>
              <a:t>db</a:t>
            </a:r>
            <a:r>
              <a:rPr lang="de-AT" sz="1400" dirty="0">
                <a:solidFill>
                  <a:schemeClr val="bg1"/>
                </a:solidFill>
              </a:rPr>
              <a:t> </a:t>
            </a:r>
            <a:r>
              <a:rPr lang="de-AT" sz="1400" dirty="0" err="1">
                <a:solidFill>
                  <a:schemeClr val="bg1"/>
                </a:solidFill>
              </a:rPr>
              <a:t>response</a:t>
            </a:r>
            <a:r>
              <a:rPr lang="de-AT" sz="1400" dirty="0">
                <a:solidFill>
                  <a:schemeClr val="bg1"/>
                </a:solidFill>
              </a:rPr>
              <a:t> in </a:t>
            </a:r>
            <a:r>
              <a:rPr lang="de-AT" sz="1400" dirty="0" err="1">
                <a:solidFill>
                  <a:schemeClr val="bg1"/>
                </a:solidFill>
              </a:rPr>
              <a:t>cache</a:t>
            </a:r>
            <a:endParaRPr lang="de-AT" sz="1400" dirty="0">
              <a:solidFill>
                <a:schemeClr val="bg1"/>
              </a:solidFill>
            </a:endParaRPr>
          </a:p>
          <a:p>
            <a:r>
              <a:rPr lang="de-AT" sz="1400" dirty="0">
                <a:solidFill>
                  <a:schemeClr val="bg1"/>
                </a:solidFill>
              </a:rPr>
              <a:t>                </a:t>
            </a:r>
            <a:r>
              <a:rPr lang="de-AT" sz="1400" dirty="0" err="1">
                <a:solidFill>
                  <a:schemeClr val="bg1"/>
                </a:solidFill>
              </a:rPr>
              <a:t>var</a:t>
            </a:r>
            <a:r>
              <a:rPr lang="de-AT" sz="1400" dirty="0">
                <a:solidFill>
                  <a:schemeClr val="bg1"/>
                </a:solidFill>
              </a:rPr>
              <a:t> </a:t>
            </a:r>
            <a:r>
              <a:rPr lang="de-AT" sz="1400" dirty="0" err="1">
                <a:solidFill>
                  <a:schemeClr val="bg1"/>
                </a:solidFill>
              </a:rPr>
              <a:t>clonedResponse</a:t>
            </a:r>
            <a:r>
              <a:rPr lang="de-AT" sz="1400" dirty="0">
                <a:solidFill>
                  <a:schemeClr val="bg1"/>
                </a:solidFill>
              </a:rPr>
              <a:t> = </a:t>
            </a:r>
            <a:r>
              <a:rPr lang="de-AT" sz="1400" dirty="0" err="1">
                <a:solidFill>
                  <a:schemeClr val="bg1"/>
                </a:solidFill>
              </a:rPr>
              <a:t>res.clone</a:t>
            </a:r>
            <a:r>
              <a:rPr lang="de-AT" sz="1400" dirty="0">
                <a:solidFill>
                  <a:schemeClr val="bg1"/>
                </a:solidFill>
              </a:rPr>
              <a:t>();</a:t>
            </a:r>
          </a:p>
          <a:p>
            <a:r>
              <a:rPr lang="de-AT" sz="1400" dirty="0">
                <a:solidFill>
                  <a:schemeClr val="bg1"/>
                </a:solidFill>
              </a:rPr>
              <a:t>                </a:t>
            </a:r>
            <a:r>
              <a:rPr lang="de-AT" sz="1400" dirty="0" err="1">
                <a:solidFill>
                  <a:schemeClr val="accent6">
                    <a:lumMod val="60000"/>
                    <a:lumOff val="40000"/>
                  </a:schemeClr>
                </a:solidFill>
              </a:rPr>
              <a:t>clearAllData</a:t>
            </a:r>
            <a:r>
              <a:rPr lang="de-AT" sz="1400" dirty="0">
                <a:solidFill>
                  <a:schemeClr val="bg1"/>
                </a:solidFill>
              </a:rPr>
              <a:t>('</a:t>
            </a:r>
            <a:r>
              <a:rPr lang="de-AT" sz="1400" dirty="0" err="1">
                <a:solidFill>
                  <a:schemeClr val="bg1"/>
                </a:solidFill>
              </a:rPr>
              <a:t>damages</a:t>
            </a:r>
            <a:r>
              <a:rPr lang="de-AT" sz="1400" dirty="0">
                <a:solidFill>
                  <a:schemeClr val="bg1"/>
                </a:solidFill>
              </a:rPr>
              <a:t>')</a:t>
            </a:r>
          </a:p>
          <a:p>
            <a:r>
              <a:rPr lang="de-AT" sz="1400" dirty="0">
                <a:solidFill>
                  <a:schemeClr val="bg1"/>
                </a:solidFill>
              </a:rPr>
              <a:t>                        .</a:t>
            </a:r>
            <a:r>
              <a:rPr lang="de-AT" sz="1400" dirty="0" err="1">
                <a:solidFill>
                  <a:schemeClr val="bg1"/>
                </a:solidFill>
              </a:rPr>
              <a:t>then</a:t>
            </a:r>
            <a:r>
              <a:rPr lang="de-AT" sz="1400" dirty="0">
                <a:solidFill>
                  <a:schemeClr val="bg1"/>
                </a:solidFill>
              </a:rPr>
              <a:t>(</a:t>
            </a:r>
            <a:r>
              <a:rPr lang="de-AT" sz="1400" dirty="0" err="1">
                <a:solidFill>
                  <a:schemeClr val="bg1"/>
                </a:solidFill>
              </a:rPr>
              <a:t>function</a:t>
            </a:r>
            <a:r>
              <a:rPr lang="de-AT" sz="1400" dirty="0">
                <a:solidFill>
                  <a:schemeClr val="bg1"/>
                </a:solidFill>
              </a:rPr>
              <a:t>() {</a:t>
            </a:r>
          </a:p>
          <a:p>
            <a:r>
              <a:rPr lang="de-AT" sz="1400" dirty="0">
                <a:solidFill>
                  <a:schemeClr val="bg1"/>
                </a:solidFill>
              </a:rPr>
              <a:t>                            </a:t>
            </a:r>
            <a:r>
              <a:rPr lang="de-AT" sz="1400" dirty="0" err="1">
                <a:solidFill>
                  <a:schemeClr val="bg1"/>
                </a:solidFill>
              </a:rPr>
              <a:t>return</a:t>
            </a:r>
            <a:r>
              <a:rPr lang="de-AT" sz="1400" dirty="0">
                <a:solidFill>
                  <a:schemeClr val="bg1"/>
                </a:solidFill>
              </a:rPr>
              <a:t> </a:t>
            </a:r>
            <a:r>
              <a:rPr lang="de-AT" sz="1400" dirty="0" err="1">
                <a:solidFill>
                  <a:schemeClr val="bg1"/>
                </a:solidFill>
              </a:rPr>
              <a:t>clonedResponse.json</a:t>
            </a:r>
            <a:r>
              <a:rPr lang="de-AT" sz="1400" dirty="0">
                <a:solidFill>
                  <a:schemeClr val="bg1"/>
                </a:solidFill>
              </a:rPr>
              <a:t>()</a:t>
            </a:r>
          </a:p>
          <a:p>
            <a:r>
              <a:rPr lang="de-AT" sz="1400" dirty="0">
                <a:solidFill>
                  <a:schemeClr val="bg1"/>
                </a:solidFill>
              </a:rPr>
              <a:t>                        })</a:t>
            </a:r>
          </a:p>
          <a:p>
            <a:r>
              <a:rPr lang="de-AT" sz="1400" dirty="0">
                <a:solidFill>
                  <a:schemeClr val="bg1"/>
                </a:solidFill>
              </a:rPr>
              <a:t>                        .</a:t>
            </a:r>
            <a:r>
              <a:rPr lang="de-AT" sz="1400" dirty="0" err="1">
                <a:solidFill>
                  <a:schemeClr val="bg1"/>
                </a:solidFill>
              </a:rPr>
              <a:t>then</a:t>
            </a:r>
            <a:r>
              <a:rPr lang="de-AT" sz="1400" dirty="0">
                <a:solidFill>
                  <a:schemeClr val="bg1"/>
                </a:solidFill>
              </a:rPr>
              <a:t>(</a:t>
            </a:r>
            <a:r>
              <a:rPr lang="de-AT" sz="1400" dirty="0" err="1">
                <a:solidFill>
                  <a:schemeClr val="bg1"/>
                </a:solidFill>
              </a:rPr>
              <a:t>function</a:t>
            </a:r>
            <a:r>
              <a:rPr lang="de-AT" sz="1400" dirty="0">
                <a:solidFill>
                  <a:schemeClr val="bg1"/>
                </a:solidFill>
              </a:rPr>
              <a:t>(</a:t>
            </a:r>
            <a:r>
              <a:rPr lang="de-AT" sz="1400" dirty="0" err="1">
                <a:solidFill>
                  <a:schemeClr val="bg1"/>
                </a:solidFill>
              </a:rPr>
              <a:t>data</a:t>
            </a:r>
            <a:r>
              <a:rPr lang="de-AT" sz="1400" dirty="0">
                <a:solidFill>
                  <a:schemeClr val="bg1"/>
                </a:solidFill>
              </a:rPr>
              <a:t>) {</a:t>
            </a:r>
          </a:p>
          <a:p>
            <a:r>
              <a:rPr lang="de-AT" sz="1400" dirty="0">
                <a:solidFill>
                  <a:schemeClr val="bg1"/>
                </a:solidFill>
              </a:rPr>
              <a:t>                            console.log("DATA-&gt;", </a:t>
            </a:r>
            <a:r>
              <a:rPr lang="de-AT" sz="1400" dirty="0" err="1">
                <a:solidFill>
                  <a:schemeClr val="bg1"/>
                </a:solidFill>
              </a:rPr>
              <a:t>data</a:t>
            </a:r>
            <a:r>
              <a:rPr lang="de-AT" sz="1400" dirty="0">
                <a:solidFill>
                  <a:schemeClr val="bg1"/>
                </a:solidFill>
              </a:rPr>
              <a:t>);</a:t>
            </a:r>
          </a:p>
          <a:p>
            <a:r>
              <a:rPr lang="de-AT" sz="1400" dirty="0">
                <a:solidFill>
                  <a:schemeClr val="bg1"/>
                </a:solidFill>
              </a:rPr>
              <a:t>                            </a:t>
            </a:r>
            <a:r>
              <a:rPr lang="de-AT" sz="1400" dirty="0" err="1">
                <a:solidFill>
                  <a:schemeClr val="bg1"/>
                </a:solidFill>
              </a:rPr>
              <a:t>for</a:t>
            </a:r>
            <a:r>
              <a:rPr lang="de-AT" sz="1400" dirty="0">
                <a:solidFill>
                  <a:schemeClr val="bg1"/>
                </a:solidFill>
              </a:rPr>
              <a:t> (</a:t>
            </a:r>
            <a:r>
              <a:rPr lang="de-AT" sz="1400" dirty="0" err="1">
                <a:solidFill>
                  <a:schemeClr val="bg1"/>
                </a:solidFill>
              </a:rPr>
              <a:t>var</a:t>
            </a:r>
            <a:r>
              <a:rPr lang="de-AT" sz="1400" dirty="0">
                <a:solidFill>
                  <a:schemeClr val="bg1"/>
                </a:solidFill>
              </a:rPr>
              <a:t> </a:t>
            </a:r>
            <a:r>
              <a:rPr lang="de-AT" sz="1400" dirty="0" err="1">
                <a:solidFill>
                  <a:schemeClr val="bg1"/>
                </a:solidFill>
              </a:rPr>
              <a:t>key</a:t>
            </a:r>
            <a:r>
              <a:rPr lang="de-AT" sz="1400" dirty="0">
                <a:solidFill>
                  <a:schemeClr val="bg1"/>
                </a:solidFill>
              </a:rPr>
              <a:t> in </a:t>
            </a:r>
            <a:r>
              <a:rPr lang="de-AT" sz="1400" dirty="0" err="1">
                <a:solidFill>
                  <a:schemeClr val="bg1"/>
                </a:solidFill>
              </a:rPr>
              <a:t>data</a:t>
            </a:r>
            <a:r>
              <a:rPr lang="de-AT" sz="1400" dirty="0">
                <a:solidFill>
                  <a:schemeClr val="bg1"/>
                </a:solidFill>
              </a:rPr>
              <a:t>) {</a:t>
            </a:r>
          </a:p>
          <a:p>
            <a:r>
              <a:rPr lang="de-AT" sz="1400" dirty="0">
                <a:solidFill>
                  <a:schemeClr val="bg1"/>
                </a:solidFill>
              </a:rPr>
              <a:t>                                </a:t>
            </a:r>
            <a:r>
              <a:rPr lang="de-AT" sz="1400" dirty="0" err="1">
                <a:solidFill>
                  <a:schemeClr val="accent6">
                    <a:lumMod val="60000"/>
                    <a:lumOff val="40000"/>
                  </a:schemeClr>
                </a:solidFill>
              </a:rPr>
              <a:t>writeData</a:t>
            </a:r>
            <a:r>
              <a:rPr lang="de-AT" sz="1400" dirty="0">
                <a:solidFill>
                  <a:schemeClr val="bg1"/>
                </a:solidFill>
              </a:rPr>
              <a:t>('</a:t>
            </a:r>
            <a:r>
              <a:rPr lang="de-AT" sz="1400" dirty="0" err="1">
                <a:solidFill>
                  <a:schemeClr val="bg1"/>
                </a:solidFill>
              </a:rPr>
              <a:t>damages</a:t>
            </a:r>
            <a:r>
              <a:rPr lang="de-AT" sz="1400" dirty="0">
                <a:solidFill>
                  <a:schemeClr val="bg1"/>
                </a:solidFill>
              </a:rPr>
              <a:t>', </a:t>
            </a:r>
            <a:r>
              <a:rPr lang="de-AT" sz="1400" dirty="0" err="1">
                <a:solidFill>
                  <a:schemeClr val="bg1"/>
                </a:solidFill>
              </a:rPr>
              <a:t>data</a:t>
            </a:r>
            <a:r>
              <a:rPr lang="de-AT" sz="1400" dirty="0">
                <a:solidFill>
                  <a:schemeClr val="bg1"/>
                </a:solidFill>
              </a:rPr>
              <a:t>[</a:t>
            </a:r>
            <a:r>
              <a:rPr lang="de-AT" sz="1400" dirty="0" err="1">
                <a:solidFill>
                  <a:schemeClr val="bg1"/>
                </a:solidFill>
              </a:rPr>
              <a:t>key</a:t>
            </a:r>
            <a:r>
              <a:rPr lang="de-AT" sz="1400" dirty="0">
                <a:solidFill>
                  <a:schemeClr val="bg1"/>
                </a:solidFill>
              </a:rPr>
              <a:t>]);</a:t>
            </a:r>
          </a:p>
          <a:p>
            <a:r>
              <a:rPr lang="de-AT" sz="1400" dirty="0">
                <a:solidFill>
                  <a:schemeClr val="bg1"/>
                </a:solidFill>
              </a:rPr>
              <a:t>                                    console.log(</a:t>
            </a:r>
            <a:r>
              <a:rPr lang="de-AT" sz="1400" dirty="0" err="1">
                <a:solidFill>
                  <a:schemeClr val="bg1"/>
                </a:solidFill>
              </a:rPr>
              <a:t>data</a:t>
            </a:r>
            <a:r>
              <a:rPr lang="de-AT" sz="1400" dirty="0">
                <a:solidFill>
                  <a:schemeClr val="bg1"/>
                </a:solidFill>
              </a:rPr>
              <a:t>[</a:t>
            </a:r>
            <a:r>
              <a:rPr lang="de-AT" sz="1400" dirty="0" err="1">
                <a:solidFill>
                  <a:schemeClr val="bg1"/>
                </a:solidFill>
              </a:rPr>
              <a:t>key</a:t>
            </a:r>
            <a:r>
              <a:rPr lang="de-AT" sz="1400" dirty="0">
                <a:solidFill>
                  <a:schemeClr val="bg1"/>
                </a:solidFill>
              </a:rPr>
              <a:t>]);</a:t>
            </a:r>
          </a:p>
          <a:p>
            <a:r>
              <a:rPr lang="de-AT" sz="1400" dirty="0">
                <a:solidFill>
                  <a:schemeClr val="bg1"/>
                </a:solidFill>
              </a:rPr>
              <a:t>                                }                       </a:t>
            </a:r>
          </a:p>
          <a:p>
            <a:r>
              <a:rPr lang="de-AT" sz="1400" dirty="0">
                <a:solidFill>
                  <a:schemeClr val="bg1"/>
                </a:solidFill>
              </a:rPr>
              <a:t>                        });</a:t>
            </a:r>
          </a:p>
          <a:p>
            <a:r>
              <a:rPr lang="de-AT" sz="1400" dirty="0">
                <a:solidFill>
                  <a:schemeClr val="bg1"/>
                </a:solidFill>
              </a:rPr>
              <a:t>                </a:t>
            </a:r>
            <a:r>
              <a:rPr lang="de-AT" sz="1400" dirty="0" err="1">
                <a:solidFill>
                  <a:schemeClr val="bg1"/>
                </a:solidFill>
              </a:rPr>
              <a:t>return</a:t>
            </a:r>
            <a:r>
              <a:rPr lang="de-AT" sz="1400" dirty="0">
                <a:solidFill>
                  <a:schemeClr val="bg1"/>
                </a:solidFill>
              </a:rPr>
              <a:t> </a:t>
            </a:r>
            <a:r>
              <a:rPr lang="de-AT" sz="1400" dirty="0" err="1">
                <a:solidFill>
                  <a:schemeClr val="bg1"/>
                </a:solidFill>
              </a:rPr>
              <a:t>res</a:t>
            </a:r>
            <a:r>
              <a:rPr lang="de-AT" sz="1400" dirty="0">
                <a:solidFill>
                  <a:schemeClr val="bg1"/>
                </a:solidFill>
              </a:rPr>
              <a:t>;</a:t>
            </a:r>
          </a:p>
          <a:p>
            <a:r>
              <a:rPr lang="de-AT" sz="1400" dirty="0">
                <a:solidFill>
                  <a:schemeClr val="bg1"/>
                </a:solidFill>
              </a:rPr>
              <a:t>            })</a:t>
            </a:r>
          </a:p>
          <a:p>
            <a:r>
              <a:rPr lang="de-AT" sz="1400" dirty="0">
                <a:solidFill>
                  <a:schemeClr val="bg1"/>
                </a:solidFill>
              </a:rPr>
              <a:t>        );</a:t>
            </a:r>
          </a:p>
          <a:p>
            <a:r>
              <a:rPr lang="de-AT" sz="1400" dirty="0">
                <a:solidFill>
                  <a:schemeClr val="bg1"/>
                </a:solidFill>
              </a:rPr>
              <a:t>    }</a:t>
            </a:r>
          </a:p>
        </p:txBody>
      </p:sp>
    </p:spTree>
    <p:extLst>
      <p:ext uri="{BB962C8B-B14F-4D97-AF65-F5344CB8AC3E}">
        <p14:creationId xmlns:p14="http://schemas.microsoft.com/office/powerpoint/2010/main" val="161978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Progressive </a:t>
            </a:r>
            <a:r>
              <a:rPr lang="de-AT" dirty="0" err="1"/>
              <a:t>Enhancement</a:t>
            </a:r>
            <a:endParaRPr lang="de-AT"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977544700"/>
              </p:ext>
            </p:extLst>
          </p:nvPr>
        </p:nvGraphicFramePr>
        <p:xfrm>
          <a:off x="838200" y="1825625"/>
          <a:ext cx="10515600" cy="2291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de-AT" dirty="0" err="1"/>
                        <a:t>Starting</a:t>
                      </a:r>
                      <a:r>
                        <a:rPr lang="de-AT" dirty="0"/>
                        <a:t> Point</a:t>
                      </a:r>
                    </a:p>
                  </a:txBody>
                  <a:tcPr/>
                </a:tc>
                <a:tc>
                  <a:txBody>
                    <a:bodyPr/>
                    <a:lstStyle/>
                    <a:p>
                      <a:r>
                        <a:rPr lang="de-AT" dirty="0" err="1"/>
                        <a:t>Near</a:t>
                      </a:r>
                      <a:r>
                        <a:rPr lang="de-AT" dirty="0"/>
                        <a:t> Future</a:t>
                      </a:r>
                    </a:p>
                  </a:txBody>
                  <a:tcPr/>
                </a:tc>
                <a:tc>
                  <a:txBody>
                    <a:bodyPr/>
                    <a:lstStyle/>
                    <a:p>
                      <a:r>
                        <a:rPr lang="de-AT" dirty="0"/>
                        <a:t>Future</a:t>
                      </a:r>
                    </a:p>
                  </a:txBody>
                  <a:tcPr/>
                </a:tc>
                <a:extLst>
                  <a:ext uri="{0D108BD9-81ED-4DB2-BD59-A6C34878D82A}">
                    <a16:rowId xmlns:a16="http://schemas.microsoft.com/office/drawing/2014/main" val="10000"/>
                  </a:ext>
                </a:extLst>
              </a:tr>
              <a:tr h="370840">
                <a:tc>
                  <a:txBody>
                    <a:bodyPr/>
                    <a:lstStyle/>
                    <a:p>
                      <a:r>
                        <a:rPr lang="de-AT" dirty="0" err="1"/>
                        <a:t>Existing</a:t>
                      </a:r>
                      <a:r>
                        <a:rPr lang="de-AT" dirty="0"/>
                        <a:t> (</a:t>
                      </a:r>
                      <a:r>
                        <a:rPr lang="de-AT" dirty="0" err="1"/>
                        <a:t>legacy</a:t>
                      </a:r>
                      <a:r>
                        <a:rPr lang="de-AT" dirty="0"/>
                        <a:t>) App</a:t>
                      </a:r>
                    </a:p>
                  </a:txBody>
                  <a:tcPr anchor="ctr"/>
                </a:tc>
                <a:tc>
                  <a:txBody>
                    <a:bodyPr/>
                    <a:lstStyle/>
                    <a:p>
                      <a:r>
                        <a:rPr lang="de-AT" dirty="0"/>
                        <a:t>Add </a:t>
                      </a:r>
                      <a:r>
                        <a:rPr lang="de-AT" dirty="0" err="1"/>
                        <a:t>some</a:t>
                      </a:r>
                      <a:r>
                        <a:rPr lang="de-AT" dirty="0"/>
                        <a:t> </a:t>
                      </a:r>
                      <a:r>
                        <a:rPr lang="de-AT" dirty="0" err="1"/>
                        <a:t>features</a:t>
                      </a:r>
                      <a:endParaRPr lang="de-AT" dirty="0"/>
                    </a:p>
                    <a:p>
                      <a:endParaRPr lang="de-AT" dirty="0"/>
                    </a:p>
                  </a:txBody>
                  <a:tcPr anchor="ctr"/>
                </a:tc>
                <a:tc>
                  <a:txBody>
                    <a:bodyPr/>
                    <a:lstStyle/>
                    <a:p>
                      <a:r>
                        <a:rPr lang="de-AT" dirty="0" err="1"/>
                        <a:t>Use</a:t>
                      </a:r>
                      <a:r>
                        <a:rPr lang="de-AT" dirty="0"/>
                        <a:t> multiple</a:t>
                      </a:r>
                      <a:r>
                        <a:rPr lang="de-AT" baseline="0" dirty="0"/>
                        <a:t> PWA </a:t>
                      </a:r>
                      <a:r>
                        <a:rPr lang="de-AT" baseline="0" dirty="0" err="1"/>
                        <a:t>features</a:t>
                      </a:r>
                      <a:endParaRPr lang="de-AT" dirty="0"/>
                    </a:p>
                  </a:txBody>
                  <a:tcPr anchor="ctr"/>
                </a:tc>
                <a:extLst>
                  <a:ext uri="{0D108BD9-81ED-4DB2-BD59-A6C34878D82A}">
                    <a16:rowId xmlns:a16="http://schemas.microsoft.com/office/drawing/2014/main" val="10001"/>
                  </a:ext>
                </a:extLst>
              </a:tr>
              <a:tr h="370840">
                <a:tc>
                  <a:txBody>
                    <a:bodyPr/>
                    <a:lstStyle/>
                    <a:p>
                      <a:r>
                        <a:rPr lang="de-AT" dirty="0" err="1"/>
                        <a:t>Existing</a:t>
                      </a:r>
                      <a:r>
                        <a:rPr lang="de-AT" dirty="0"/>
                        <a:t> (modern)</a:t>
                      </a:r>
                      <a:r>
                        <a:rPr lang="de-AT" baseline="0" dirty="0"/>
                        <a:t> App</a:t>
                      </a:r>
                      <a:endParaRPr lang="de-AT" dirty="0"/>
                    </a:p>
                  </a:txBody>
                  <a:tcPr anchor="ctr"/>
                </a:tc>
                <a:tc>
                  <a:txBody>
                    <a:bodyPr/>
                    <a:lstStyle/>
                    <a:p>
                      <a:r>
                        <a:rPr lang="de-AT" dirty="0" err="1"/>
                        <a:t>Implement</a:t>
                      </a:r>
                      <a:r>
                        <a:rPr lang="de-AT" dirty="0"/>
                        <a:t> </a:t>
                      </a:r>
                      <a:r>
                        <a:rPr lang="de-AT" dirty="0" err="1"/>
                        <a:t>some</a:t>
                      </a:r>
                      <a:r>
                        <a:rPr lang="de-AT" dirty="0"/>
                        <a:t> </a:t>
                      </a:r>
                      <a:r>
                        <a:rPr lang="de-AT" dirty="0" err="1"/>
                        <a:t>core</a:t>
                      </a:r>
                      <a:r>
                        <a:rPr lang="de-AT" dirty="0"/>
                        <a:t> PWA </a:t>
                      </a:r>
                      <a:r>
                        <a:rPr lang="de-AT" dirty="0" err="1"/>
                        <a:t>features</a:t>
                      </a:r>
                      <a:endParaRPr lang="de-AT" dirty="0"/>
                    </a:p>
                  </a:txBody>
                  <a:tcPr anchor="ctr"/>
                </a:tc>
                <a:tc>
                  <a:txBody>
                    <a:bodyPr/>
                    <a:lstStyle/>
                    <a:p>
                      <a:r>
                        <a:rPr lang="de-AT" dirty="0" err="1"/>
                        <a:t>Completely</a:t>
                      </a:r>
                      <a:r>
                        <a:rPr lang="de-AT" baseline="0" dirty="0"/>
                        <a:t> </a:t>
                      </a:r>
                      <a:r>
                        <a:rPr lang="de-AT" baseline="0" dirty="0" err="1"/>
                        <a:t>convert</a:t>
                      </a:r>
                      <a:r>
                        <a:rPr lang="de-AT" baseline="0" dirty="0"/>
                        <a:t> </a:t>
                      </a:r>
                      <a:r>
                        <a:rPr lang="de-AT" baseline="0" dirty="0" err="1"/>
                        <a:t>to</a:t>
                      </a:r>
                      <a:r>
                        <a:rPr lang="de-AT" baseline="0" dirty="0"/>
                        <a:t> PWA</a:t>
                      </a:r>
                      <a:endParaRPr lang="de-AT" dirty="0"/>
                    </a:p>
                  </a:txBody>
                  <a:tcPr anchor="ctr"/>
                </a:tc>
                <a:extLst>
                  <a:ext uri="{0D108BD9-81ED-4DB2-BD59-A6C34878D82A}">
                    <a16:rowId xmlns:a16="http://schemas.microsoft.com/office/drawing/2014/main" val="10002"/>
                  </a:ext>
                </a:extLst>
              </a:tr>
              <a:tr h="370840">
                <a:tc>
                  <a:txBody>
                    <a:bodyPr/>
                    <a:lstStyle/>
                    <a:p>
                      <a:r>
                        <a:rPr lang="de-AT" dirty="0" err="1"/>
                        <a:t>Upcoming</a:t>
                      </a:r>
                      <a:r>
                        <a:rPr lang="de-AT" dirty="0"/>
                        <a:t> </a:t>
                      </a:r>
                      <a:r>
                        <a:rPr lang="de-AT" dirty="0" err="1"/>
                        <a:t>project</a:t>
                      </a:r>
                      <a:endParaRPr lang="de-AT" dirty="0"/>
                    </a:p>
                  </a:txBody>
                  <a:tcPr anchor="ctr"/>
                </a:tc>
                <a:tc>
                  <a:txBody>
                    <a:bodyPr/>
                    <a:lstStyle/>
                    <a:p>
                      <a:r>
                        <a:rPr lang="de-AT" dirty="0" err="1"/>
                        <a:t>Fully</a:t>
                      </a:r>
                      <a:r>
                        <a:rPr lang="de-AT" dirty="0"/>
                        <a:t> </a:t>
                      </a:r>
                      <a:r>
                        <a:rPr lang="de-AT" dirty="0" err="1"/>
                        <a:t>implement</a:t>
                      </a:r>
                      <a:r>
                        <a:rPr lang="de-AT" dirty="0"/>
                        <a:t> PWA </a:t>
                      </a:r>
                      <a:r>
                        <a:rPr lang="de-AT" dirty="0" err="1"/>
                        <a:t>from</a:t>
                      </a:r>
                      <a:r>
                        <a:rPr lang="de-AT" dirty="0"/>
                        <a:t> </a:t>
                      </a:r>
                      <a:r>
                        <a:rPr lang="de-AT" dirty="0" err="1"/>
                        <a:t>the</a:t>
                      </a:r>
                      <a:r>
                        <a:rPr lang="de-AT" dirty="0"/>
                        <a:t> </a:t>
                      </a:r>
                      <a:r>
                        <a:rPr lang="de-AT" dirty="0" err="1"/>
                        <a:t>start</a:t>
                      </a:r>
                      <a:endParaRPr lang="de-AT" dirty="0"/>
                    </a:p>
                  </a:txBody>
                  <a:tcPr anchor="ctr"/>
                </a:tc>
                <a:tc>
                  <a:txBody>
                    <a:bodyPr/>
                    <a:lstStyle/>
                    <a:p>
                      <a:r>
                        <a:rPr lang="de-AT" dirty="0" err="1"/>
                        <a:t>Complete</a:t>
                      </a:r>
                      <a:r>
                        <a:rPr lang="de-AT" dirty="0"/>
                        <a:t> PWA</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3156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Links</a:t>
            </a:r>
          </a:p>
        </p:txBody>
      </p:sp>
      <p:sp>
        <p:nvSpPr>
          <p:cNvPr id="3" name="Inhaltsplatzhalter 2"/>
          <p:cNvSpPr>
            <a:spLocks noGrp="1"/>
          </p:cNvSpPr>
          <p:nvPr>
            <p:ph idx="1"/>
          </p:nvPr>
        </p:nvSpPr>
        <p:spPr/>
        <p:txBody>
          <a:bodyPr/>
          <a:lstStyle/>
          <a:p>
            <a:r>
              <a:rPr lang="en-US" dirty="0" err="1">
                <a:hlinkClick r:id="rId2"/>
              </a:rPr>
              <a:t>jakearchibald</a:t>
            </a:r>
            <a:r>
              <a:rPr lang="en-US" dirty="0">
                <a:hlinkClick r:id="rId2"/>
              </a:rPr>
              <a:t>/</a:t>
            </a:r>
            <a:r>
              <a:rPr lang="en-US" dirty="0" err="1">
                <a:hlinkClick r:id="rId2"/>
              </a:rPr>
              <a:t>idb</a:t>
            </a:r>
            <a:r>
              <a:rPr lang="en-US" dirty="0">
                <a:hlinkClick r:id="rId2"/>
              </a:rPr>
              <a:t>: </a:t>
            </a:r>
            <a:r>
              <a:rPr lang="en-US" dirty="0" err="1">
                <a:hlinkClick r:id="rId2"/>
              </a:rPr>
              <a:t>IndexedDB</a:t>
            </a:r>
            <a:r>
              <a:rPr lang="en-US" dirty="0">
                <a:hlinkClick r:id="rId2"/>
              </a:rPr>
              <a:t>, but with promises (github.com)</a:t>
            </a:r>
            <a:endParaRPr lang="en-US" dirty="0"/>
          </a:p>
          <a:p>
            <a:r>
              <a:rPr lang="de-AT" dirty="0" err="1">
                <a:hlinkClick r:id="rId3"/>
              </a:rPr>
              <a:t>IndexedDB</a:t>
            </a:r>
            <a:r>
              <a:rPr lang="de-AT" dirty="0">
                <a:hlinkClick r:id="rId3"/>
              </a:rPr>
              <a:t> - Web API Referenz | MDN (mozilla.org)</a:t>
            </a:r>
            <a:endParaRPr lang="de-AT" dirty="0"/>
          </a:p>
        </p:txBody>
      </p:sp>
    </p:spTree>
    <p:extLst>
      <p:ext uri="{BB962C8B-B14F-4D97-AF65-F5344CB8AC3E}">
        <p14:creationId xmlns:p14="http://schemas.microsoft.com/office/powerpoint/2010/main" val="13149714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solidFill>
                  <a:schemeClr val="accent6">
                    <a:lumMod val="60000"/>
                    <a:lumOff val="40000"/>
                  </a:schemeClr>
                </a:solidFill>
              </a:rPr>
              <a:t>Promise</a:t>
            </a:r>
            <a:r>
              <a:rPr lang="de-AT" dirty="0">
                <a:solidFill>
                  <a:schemeClr val="accent6">
                    <a:lumMod val="60000"/>
                    <a:lumOff val="40000"/>
                  </a:schemeClr>
                </a:solidFill>
              </a:rPr>
              <a:t> </a:t>
            </a:r>
            <a:r>
              <a:rPr lang="de-AT" dirty="0" err="1">
                <a:solidFill>
                  <a:schemeClr val="accent6">
                    <a:lumMod val="60000"/>
                    <a:lumOff val="40000"/>
                  </a:schemeClr>
                </a:solidFill>
              </a:rPr>
              <a:t>and</a:t>
            </a:r>
            <a:r>
              <a:rPr lang="de-AT" dirty="0">
                <a:solidFill>
                  <a:schemeClr val="accent6">
                    <a:lumMod val="60000"/>
                    <a:lumOff val="40000"/>
                  </a:schemeClr>
                </a:solidFill>
              </a:rPr>
              <a:t> </a:t>
            </a:r>
            <a:r>
              <a:rPr lang="de-AT" dirty="0" err="1">
                <a:solidFill>
                  <a:schemeClr val="accent6">
                    <a:lumMod val="60000"/>
                    <a:lumOff val="40000"/>
                  </a:schemeClr>
                </a:solidFill>
              </a:rPr>
              <a:t>Fetch</a:t>
            </a:r>
            <a:r>
              <a:rPr lang="de-AT" dirty="0">
                <a:solidFill>
                  <a:schemeClr val="accent6">
                    <a:lumMod val="60000"/>
                    <a:lumOff val="40000"/>
                  </a:schemeClr>
                </a:solidFill>
              </a:rPr>
              <a:t>, Service Worker Caching</a:t>
            </a:r>
          </a:p>
          <a:p>
            <a:pPr marL="514350" indent="-514350">
              <a:buFont typeface="+mj-lt"/>
              <a:buAutoNum type="arabicPeriod"/>
            </a:pPr>
            <a:r>
              <a:rPr lang="de-AT" dirty="0" err="1">
                <a:solidFill>
                  <a:schemeClr val="accent6">
                    <a:lumMod val="60000"/>
                    <a:lumOff val="40000"/>
                  </a:schemeClr>
                </a:solidFill>
              </a:rPr>
              <a:t>Advanced</a:t>
            </a:r>
            <a:r>
              <a:rPr lang="de-AT" dirty="0">
                <a:solidFill>
                  <a:schemeClr val="accent6">
                    <a:lumMod val="60000"/>
                    <a:lumOff val="40000"/>
                  </a:schemeClr>
                </a:solidFill>
              </a:rPr>
              <a:t> Caching, </a:t>
            </a:r>
            <a:r>
              <a:rPr lang="de-AT" dirty="0" err="1">
                <a:solidFill>
                  <a:schemeClr val="accent6">
                    <a:lumMod val="60000"/>
                    <a:lumOff val="40000"/>
                  </a:schemeClr>
                </a:solidFill>
              </a:rPr>
              <a:t>Indexed</a:t>
            </a:r>
            <a:r>
              <a:rPr lang="de-AT" dirty="0">
                <a:solidFill>
                  <a:schemeClr val="accent6">
                    <a:lumMod val="60000"/>
                    <a:lumOff val="40000"/>
                  </a:schemeClr>
                </a:solidFill>
              </a:rPr>
              <a:t> DB </a:t>
            </a:r>
            <a:r>
              <a:rPr lang="de-AT" dirty="0" err="1">
                <a:solidFill>
                  <a:schemeClr val="accent6">
                    <a:lumMod val="60000"/>
                    <a:lumOff val="40000"/>
                  </a:schemeClr>
                </a:solidFill>
              </a:rPr>
              <a:t>and</a:t>
            </a:r>
            <a:r>
              <a:rPr lang="de-AT" dirty="0">
                <a:solidFill>
                  <a:schemeClr val="accent6">
                    <a:lumMod val="60000"/>
                    <a:lumOff val="40000"/>
                  </a:schemeClr>
                </a:solidFill>
              </a:rPr>
              <a:t> Dynamic Data</a:t>
            </a:r>
          </a:p>
          <a:p>
            <a:pPr marL="514350" indent="-514350">
              <a:buFont typeface="+mj-lt"/>
              <a:buAutoNum type="arabicPeriod"/>
            </a:pPr>
            <a:r>
              <a:rPr lang="de-AT" dirty="0" err="1">
                <a:solidFill>
                  <a:schemeClr val="bg1">
                    <a:lumMod val="85000"/>
                  </a:schemeClr>
                </a:solidFill>
              </a:rPr>
              <a:t>Responsive</a:t>
            </a:r>
            <a:r>
              <a:rPr lang="de-AT" dirty="0">
                <a:solidFill>
                  <a:schemeClr val="bg1">
                    <a:lumMod val="85000"/>
                  </a:schemeClr>
                </a:solidFill>
              </a:rPr>
              <a:t> UI, </a:t>
            </a:r>
            <a:r>
              <a:rPr lang="de-AT" dirty="0"/>
              <a:t>Background </a:t>
            </a:r>
            <a:r>
              <a:rPr lang="de-AT" dirty="0" err="1"/>
              <a:t>Sync</a:t>
            </a:r>
            <a:r>
              <a:rPr lang="de-AT" dirty="0"/>
              <a:t> </a:t>
            </a:r>
          </a:p>
          <a:p>
            <a:pPr marL="514350" indent="-514350">
              <a:buFont typeface="+mj-lt"/>
              <a:buAutoNum type="arabicPeriod"/>
            </a:pPr>
            <a:r>
              <a:rPr lang="de-AT" dirty="0">
                <a:solidFill>
                  <a:schemeClr val="bg1">
                    <a:lumMod val="85000"/>
                  </a:schemeClr>
                </a:solidFill>
              </a:rPr>
              <a:t>Web Push </a:t>
            </a:r>
            <a:r>
              <a:rPr lang="de-AT" dirty="0" err="1">
                <a:solidFill>
                  <a:schemeClr val="bg1">
                    <a:lumMod val="85000"/>
                  </a:schemeClr>
                </a:solidFill>
              </a:rPr>
              <a:t>Notifications</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18015156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Repeat</a:t>
            </a:r>
          </a:p>
        </p:txBody>
      </p:sp>
      <p:sp>
        <p:nvSpPr>
          <p:cNvPr id="3" name="Inhaltsplatzhalter 2"/>
          <p:cNvSpPr>
            <a:spLocks noGrp="1"/>
          </p:cNvSpPr>
          <p:nvPr>
            <p:ph idx="1"/>
          </p:nvPr>
        </p:nvSpPr>
        <p:spPr/>
        <p:txBody>
          <a:bodyPr/>
          <a:lstStyle/>
          <a:p>
            <a:endParaRPr lang="de-AT" dirty="0"/>
          </a:p>
        </p:txBody>
      </p:sp>
    </p:spTree>
    <p:extLst>
      <p:ext uri="{BB962C8B-B14F-4D97-AF65-F5344CB8AC3E}">
        <p14:creationId xmlns:p14="http://schemas.microsoft.com/office/powerpoint/2010/main" val="34083446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Implementation of App</a:t>
            </a:r>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13650274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Docker</a:t>
            </a:r>
          </a:p>
        </p:txBody>
      </p:sp>
      <p:sp>
        <p:nvSpPr>
          <p:cNvPr id="3" name="Inhaltsplatzhalter 2"/>
          <p:cNvSpPr>
            <a:spLocks noGrp="1"/>
          </p:cNvSpPr>
          <p:nvPr>
            <p:ph idx="1"/>
          </p:nvPr>
        </p:nvSpPr>
        <p:spPr/>
        <p:txBody>
          <a:bodyPr/>
          <a:lstStyle/>
          <a:p>
            <a:pPr marL="0" indent="0">
              <a:buNone/>
            </a:pPr>
            <a:r>
              <a:rPr lang="de-DE" dirty="0"/>
              <a:t>Docker vereinfacht die Bereitstellung von Anwendungen, weil sich Container, die alle nötigen Pakete enthalten, leicht als Dateien transportieren und installieren lassen. Container gewährleisten die Trennung und Verwaltung der auf einem Rechner genutzten Ressourcen. Das umfasst laut Aussage der Entwickler: Code, Laufzeitmodul, Systemwerkzeuge, Systembibliotheken – alles was auf einem Rechner installiert werden kann</a:t>
            </a:r>
            <a:endParaRPr lang="de-AT" dirty="0"/>
          </a:p>
          <a:p>
            <a:endParaRPr lang="de-AT" dirty="0"/>
          </a:p>
          <a:p>
            <a:r>
              <a:rPr lang="de-AT" dirty="0" err="1"/>
              <a:t>docker</a:t>
            </a:r>
            <a:r>
              <a:rPr lang="de-AT" dirty="0"/>
              <a:t> </a:t>
            </a:r>
            <a:r>
              <a:rPr lang="de-AT" dirty="0" err="1"/>
              <a:t>compose</a:t>
            </a:r>
            <a:endParaRPr lang="de-AT" dirty="0"/>
          </a:p>
          <a:p>
            <a:r>
              <a:rPr lang="de-AT" dirty="0" err="1"/>
              <a:t>demo</a:t>
            </a:r>
            <a:endParaRPr lang="de-AT" dirty="0"/>
          </a:p>
        </p:txBody>
      </p:sp>
    </p:spTree>
    <p:extLst>
      <p:ext uri="{BB962C8B-B14F-4D97-AF65-F5344CB8AC3E}">
        <p14:creationId xmlns:p14="http://schemas.microsoft.com/office/powerpoint/2010/main" val="3429289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Caching (</a:t>
            </a:r>
            <a:r>
              <a:rPr lang="de-AT" dirty="0" err="1"/>
              <a:t>race</a:t>
            </a:r>
            <a:r>
              <a:rPr lang="de-AT" dirty="0"/>
              <a:t> </a:t>
            </a:r>
            <a:r>
              <a:rPr lang="de-AT" dirty="0" err="1"/>
              <a:t>condition</a:t>
            </a:r>
            <a:r>
              <a:rPr lang="de-AT" dirty="0"/>
              <a:t>)</a:t>
            </a:r>
          </a:p>
        </p:txBody>
      </p:sp>
      <p:sp>
        <p:nvSpPr>
          <p:cNvPr id="3" name="Inhaltsplatzhalter 2"/>
          <p:cNvSpPr>
            <a:spLocks noGrp="1"/>
          </p:cNvSpPr>
          <p:nvPr>
            <p:ph idx="1"/>
          </p:nvPr>
        </p:nvSpPr>
        <p:spPr/>
        <p:txBody>
          <a:bodyPr/>
          <a:lstStyle/>
          <a:p>
            <a:r>
              <a:rPr lang="de-AT" dirty="0" err="1"/>
              <a:t>orderentries</a:t>
            </a:r>
            <a:endParaRPr lang="de-AT" dirty="0"/>
          </a:p>
        </p:txBody>
      </p:sp>
    </p:spTree>
    <p:extLst>
      <p:ext uri="{BB962C8B-B14F-4D97-AF65-F5344CB8AC3E}">
        <p14:creationId xmlns:p14="http://schemas.microsoft.com/office/powerpoint/2010/main" val="9976008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Indexed</a:t>
            </a:r>
            <a:r>
              <a:rPr lang="de-AT" dirty="0"/>
              <a:t> DB</a:t>
            </a:r>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3583139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Background </a:t>
            </a:r>
            <a:r>
              <a:rPr lang="de-AT" dirty="0" err="1"/>
              <a:t>Sync</a:t>
            </a:r>
            <a:endParaRPr lang="de-AT" dirty="0"/>
          </a:p>
        </p:txBody>
      </p:sp>
      <p:sp>
        <p:nvSpPr>
          <p:cNvPr id="4" name="Rechteck 3"/>
          <p:cNvSpPr/>
          <p:nvPr/>
        </p:nvSpPr>
        <p:spPr>
          <a:xfrm>
            <a:off x="4706711" y="1690688"/>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App</a:t>
            </a:r>
          </a:p>
        </p:txBody>
      </p:sp>
      <p:sp>
        <p:nvSpPr>
          <p:cNvPr id="5" name="Rechteck 4"/>
          <p:cNvSpPr/>
          <p:nvPr/>
        </p:nvSpPr>
        <p:spPr>
          <a:xfrm>
            <a:off x="7126860" y="4942362"/>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Server</a:t>
            </a:r>
          </a:p>
          <a:p>
            <a:pPr algn="ctr"/>
            <a:r>
              <a:rPr lang="de-AT" dirty="0"/>
              <a:t>(API…)</a:t>
            </a:r>
          </a:p>
        </p:txBody>
      </p:sp>
      <p:sp>
        <p:nvSpPr>
          <p:cNvPr id="8" name="Ellipse 7"/>
          <p:cNvSpPr/>
          <p:nvPr/>
        </p:nvSpPr>
        <p:spPr>
          <a:xfrm>
            <a:off x="6620153" y="1901493"/>
            <a:ext cx="2677494" cy="826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Wants</a:t>
            </a:r>
            <a:r>
              <a:rPr lang="de-AT" dirty="0"/>
              <a:t> </a:t>
            </a:r>
            <a:r>
              <a:rPr lang="de-AT" dirty="0" err="1"/>
              <a:t>to</a:t>
            </a:r>
            <a:r>
              <a:rPr lang="de-AT" dirty="0"/>
              <a:t> send </a:t>
            </a:r>
            <a:r>
              <a:rPr lang="de-AT" dirty="0" err="1"/>
              <a:t>data</a:t>
            </a:r>
            <a:r>
              <a:rPr lang="de-AT" dirty="0"/>
              <a:t> </a:t>
            </a:r>
            <a:r>
              <a:rPr lang="de-AT" dirty="0" err="1"/>
              <a:t>to</a:t>
            </a:r>
            <a:r>
              <a:rPr lang="de-AT" dirty="0"/>
              <a:t> </a:t>
            </a:r>
            <a:r>
              <a:rPr lang="de-AT" dirty="0" err="1"/>
              <a:t>the</a:t>
            </a:r>
            <a:r>
              <a:rPr lang="de-AT" dirty="0"/>
              <a:t> </a:t>
            </a:r>
            <a:r>
              <a:rPr lang="de-AT" dirty="0" err="1"/>
              <a:t>server</a:t>
            </a:r>
            <a:endParaRPr lang="de-AT" dirty="0"/>
          </a:p>
        </p:txBody>
      </p:sp>
      <p:cxnSp>
        <p:nvCxnSpPr>
          <p:cNvPr id="10" name="Gewinkelte Verbindung 9"/>
          <p:cNvCxnSpPr>
            <a:stCxn id="4" idx="3"/>
            <a:endCxn id="5" idx="0"/>
          </p:cNvCxnSpPr>
          <p:nvPr/>
        </p:nvCxnSpPr>
        <p:spPr>
          <a:xfrm>
            <a:off x="6378320" y="2314890"/>
            <a:ext cx="1580580" cy="26274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Gewitterblitz 10"/>
          <p:cNvSpPr/>
          <p:nvPr/>
        </p:nvSpPr>
        <p:spPr>
          <a:xfrm>
            <a:off x="7293298" y="4221571"/>
            <a:ext cx="1204599" cy="120459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Textfeld 11"/>
          <p:cNvSpPr txBox="1"/>
          <p:nvPr/>
        </p:nvSpPr>
        <p:spPr>
          <a:xfrm>
            <a:off x="8196747" y="4084685"/>
            <a:ext cx="2365006" cy="369332"/>
          </a:xfrm>
          <a:prstGeom prst="rect">
            <a:avLst/>
          </a:prstGeom>
          <a:noFill/>
        </p:spPr>
        <p:txBody>
          <a:bodyPr wrap="none" rtlCol="0">
            <a:spAutoFit/>
          </a:bodyPr>
          <a:lstStyle/>
          <a:p>
            <a:r>
              <a:rPr lang="de-AT" dirty="0" err="1"/>
              <a:t>No</a:t>
            </a:r>
            <a:r>
              <a:rPr lang="de-AT" dirty="0"/>
              <a:t> </a:t>
            </a:r>
            <a:r>
              <a:rPr lang="de-AT" dirty="0" err="1"/>
              <a:t>internet</a:t>
            </a:r>
            <a:r>
              <a:rPr lang="de-AT" dirty="0"/>
              <a:t> </a:t>
            </a:r>
            <a:r>
              <a:rPr lang="de-AT" dirty="0" err="1"/>
              <a:t>connection</a:t>
            </a:r>
            <a:endParaRPr lang="de-AT" dirty="0"/>
          </a:p>
        </p:txBody>
      </p:sp>
      <p:sp>
        <p:nvSpPr>
          <p:cNvPr id="13" name="Rechteck 12"/>
          <p:cNvSpPr/>
          <p:nvPr/>
        </p:nvSpPr>
        <p:spPr>
          <a:xfrm>
            <a:off x="2379645" y="4942361"/>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Service Worker</a:t>
            </a:r>
          </a:p>
        </p:txBody>
      </p:sp>
      <p:cxnSp>
        <p:nvCxnSpPr>
          <p:cNvPr id="15" name="Gewinkelte Verbindung 14"/>
          <p:cNvCxnSpPr>
            <a:stCxn id="4" idx="1"/>
            <a:endCxn id="13" idx="0"/>
          </p:cNvCxnSpPr>
          <p:nvPr/>
        </p:nvCxnSpPr>
        <p:spPr>
          <a:xfrm rot="10800000" flipV="1">
            <a:off x="3211685" y="2314889"/>
            <a:ext cx="1495026" cy="26274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1872937" y="3215227"/>
            <a:ext cx="2677494" cy="826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Register </a:t>
            </a:r>
            <a:r>
              <a:rPr lang="de-AT" dirty="0" err="1"/>
              <a:t>sync</a:t>
            </a:r>
            <a:r>
              <a:rPr lang="de-AT" dirty="0"/>
              <a:t> </a:t>
            </a:r>
            <a:r>
              <a:rPr lang="de-AT" dirty="0" err="1"/>
              <a:t>task</a:t>
            </a:r>
            <a:endParaRPr lang="de-AT" dirty="0"/>
          </a:p>
        </p:txBody>
      </p:sp>
      <p:sp>
        <p:nvSpPr>
          <p:cNvPr id="17" name="Rechteck 16"/>
          <p:cNvSpPr/>
          <p:nvPr/>
        </p:nvSpPr>
        <p:spPr>
          <a:xfrm>
            <a:off x="522555" y="4942357"/>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a:t>Indexed</a:t>
            </a:r>
            <a:r>
              <a:rPr lang="de-AT" dirty="0"/>
              <a:t> DB</a:t>
            </a:r>
          </a:p>
        </p:txBody>
      </p:sp>
      <p:cxnSp>
        <p:nvCxnSpPr>
          <p:cNvPr id="19" name="Gewinkelte Verbindung 18"/>
          <p:cNvCxnSpPr>
            <a:stCxn id="4" idx="1"/>
            <a:endCxn id="17" idx="0"/>
          </p:cNvCxnSpPr>
          <p:nvPr/>
        </p:nvCxnSpPr>
        <p:spPr>
          <a:xfrm rot="10800000" flipV="1">
            <a:off x="1354595" y="2314889"/>
            <a:ext cx="3352116" cy="26274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439697" y="2569759"/>
            <a:ext cx="2171172" cy="369332"/>
          </a:xfrm>
          <a:prstGeom prst="rect">
            <a:avLst/>
          </a:prstGeom>
          <a:noFill/>
        </p:spPr>
        <p:txBody>
          <a:bodyPr wrap="none" rtlCol="0">
            <a:spAutoFit/>
          </a:bodyPr>
          <a:lstStyle/>
          <a:p>
            <a:r>
              <a:rPr lang="de-AT" dirty="0" err="1"/>
              <a:t>temporary</a:t>
            </a:r>
            <a:r>
              <a:rPr lang="de-AT" dirty="0"/>
              <a:t> </a:t>
            </a:r>
            <a:r>
              <a:rPr lang="de-AT" dirty="0" err="1"/>
              <a:t>store</a:t>
            </a:r>
            <a:r>
              <a:rPr lang="de-AT" dirty="0"/>
              <a:t> </a:t>
            </a:r>
            <a:r>
              <a:rPr lang="de-AT" dirty="0" err="1"/>
              <a:t>data</a:t>
            </a:r>
            <a:endParaRPr lang="de-AT" dirty="0"/>
          </a:p>
        </p:txBody>
      </p:sp>
      <p:sp>
        <p:nvSpPr>
          <p:cNvPr id="21" name="Ellipse 20"/>
          <p:cNvSpPr/>
          <p:nvPr/>
        </p:nvSpPr>
        <p:spPr>
          <a:xfrm>
            <a:off x="5128093" y="5914515"/>
            <a:ext cx="2677494" cy="826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Connectivity (</a:t>
            </a:r>
            <a:r>
              <a:rPr lang="de-AT" dirty="0" err="1"/>
              <a:t>re</a:t>
            </a:r>
            <a:r>
              <a:rPr lang="de-AT" dirty="0"/>
              <a:t>)</a:t>
            </a:r>
            <a:r>
              <a:rPr lang="de-AT" dirty="0" err="1"/>
              <a:t>established</a:t>
            </a:r>
            <a:endParaRPr lang="de-AT" dirty="0"/>
          </a:p>
        </p:txBody>
      </p:sp>
      <p:cxnSp>
        <p:nvCxnSpPr>
          <p:cNvPr id="23" name="Gewinkelte Verbindung 22"/>
          <p:cNvCxnSpPr>
            <a:stCxn id="21" idx="2"/>
            <a:endCxn id="26" idx="6"/>
          </p:cNvCxnSpPr>
          <p:nvPr/>
        </p:nvCxnSpPr>
        <p:spPr>
          <a:xfrm rot="10800000">
            <a:off x="4813029" y="5007076"/>
            <a:ext cx="315064" cy="13208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3395109" y="4606380"/>
            <a:ext cx="1417920" cy="8013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SYNC EVENT</a:t>
            </a:r>
          </a:p>
        </p:txBody>
      </p:sp>
    </p:spTree>
    <p:extLst>
      <p:ext uri="{BB962C8B-B14F-4D97-AF65-F5344CB8AC3E}">
        <p14:creationId xmlns:p14="http://schemas.microsoft.com/office/powerpoint/2010/main" val="34620565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Implementation</a:t>
            </a:r>
          </a:p>
        </p:txBody>
      </p:sp>
      <p:sp>
        <p:nvSpPr>
          <p:cNvPr id="3" name="Inhaltsplatzhalter 2"/>
          <p:cNvSpPr>
            <a:spLocks noGrp="1"/>
          </p:cNvSpPr>
          <p:nvPr>
            <p:ph idx="1"/>
          </p:nvPr>
        </p:nvSpPr>
        <p:spPr/>
        <p:txBody>
          <a:bodyPr>
            <a:normAutofit lnSpcReduction="10000"/>
          </a:bodyPr>
          <a:lstStyle/>
          <a:p>
            <a:r>
              <a:rPr lang="de-AT" dirty="0" err="1"/>
              <a:t>register</a:t>
            </a:r>
            <a:r>
              <a:rPr lang="de-AT" dirty="0"/>
              <a:t> </a:t>
            </a:r>
            <a:r>
              <a:rPr lang="de-AT" dirty="0" err="1"/>
              <a:t>submit</a:t>
            </a:r>
            <a:r>
              <a:rPr lang="de-AT" dirty="0"/>
              <a:t> </a:t>
            </a:r>
            <a:r>
              <a:rPr lang="de-AT" dirty="0" err="1"/>
              <a:t>listener</a:t>
            </a:r>
            <a:r>
              <a:rPr lang="de-AT" dirty="0"/>
              <a:t> on form</a:t>
            </a:r>
          </a:p>
          <a:p>
            <a:r>
              <a:rPr lang="de-AT" dirty="0" err="1"/>
              <a:t>event.preventDefault</a:t>
            </a:r>
            <a:endParaRPr lang="de-AT" dirty="0"/>
          </a:p>
          <a:p>
            <a:r>
              <a:rPr lang="de-AT" dirty="0"/>
              <a:t>check </a:t>
            </a:r>
            <a:r>
              <a:rPr lang="de-AT" dirty="0" err="1"/>
              <a:t>for</a:t>
            </a:r>
            <a:r>
              <a:rPr lang="de-AT" dirty="0"/>
              <a:t> </a:t>
            </a:r>
            <a:r>
              <a:rPr lang="de-AT" dirty="0" err="1"/>
              <a:t>data</a:t>
            </a:r>
            <a:endParaRPr lang="de-AT" dirty="0"/>
          </a:p>
          <a:p>
            <a:r>
              <a:rPr lang="de-AT" dirty="0" err="1"/>
              <a:t>register</a:t>
            </a:r>
            <a:r>
              <a:rPr lang="de-AT" dirty="0"/>
              <a:t> </a:t>
            </a:r>
            <a:r>
              <a:rPr lang="de-AT" dirty="0" err="1"/>
              <a:t>background</a:t>
            </a:r>
            <a:r>
              <a:rPr lang="de-AT" dirty="0"/>
              <a:t> </a:t>
            </a:r>
            <a:r>
              <a:rPr lang="de-AT" dirty="0" err="1"/>
              <a:t>sync</a:t>
            </a:r>
            <a:r>
              <a:rPr lang="de-AT" dirty="0"/>
              <a:t> </a:t>
            </a:r>
            <a:r>
              <a:rPr lang="de-AT" dirty="0" err="1"/>
              <a:t>task</a:t>
            </a:r>
            <a:r>
              <a:rPr lang="de-AT" dirty="0"/>
              <a:t> (Chrome </a:t>
            </a:r>
            <a:r>
              <a:rPr lang="de-AT" dirty="0" err="1"/>
              <a:t>and</a:t>
            </a:r>
            <a:r>
              <a:rPr lang="de-AT" dirty="0"/>
              <a:t> Edge)</a:t>
            </a:r>
          </a:p>
          <a:p>
            <a:r>
              <a:rPr lang="de-AT" dirty="0" err="1"/>
              <a:t>create</a:t>
            </a:r>
            <a:r>
              <a:rPr lang="de-AT" dirty="0"/>
              <a:t> </a:t>
            </a:r>
            <a:r>
              <a:rPr lang="de-AT" dirty="0" err="1"/>
              <a:t>new</a:t>
            </a:r>
            <a:r>
              <a:rPr lang="de-AT" dirty="0"/>
              <a:t> </a:t>
            </a:r>
            <a:r>
              <a:rPr lang="de-AT" dirty="0" err="1"/>
              <a:t>store</a:t>
            </a:r>
            <a:r>
              <a:rPr lang="de-AT" dirty="0"/>
              <a:t> in </a:t>
            </a:r>
            <a:r>
              <a:rPr lang="de-AT" dirty="0" err="1"/>
              <a:t>IndexedDB</a:t>
            </a:r>
            <a:endParaRPr lang="de-AT" dirty="0"/>
          </a:p>
          <a:p>
            <a:r>
              <a:rPr lang="de-AT" dirty="0" err="1"/>
              <a:t>write</a:t>
            </a:r>
            <a:r>
              <a:rPr lang="de-AT" dirty="0"/>
              <a:t> </a:t>
            </a:r>
            <a:r>
              <a:rPr lang="de-AT" dirty="0" err="1"/>
              <a:t>data</a:t>
            </a:r>
            <a:endParaRPr lang="de-AT" dirty="0"/>
          </a:p>
          <a:p>
            <a:r>
              <a:rPr lang="de-AT" dirty="0" err="1"/>
              <a:t>show</a:t>
            </a:r>
            <a:r>
              <a:rPr lang="de-AT" dirty="0"/>
              <a:t> </a:t>
            </a:r>
            <a:r>
              <a:rPr lang="de-AT" dirty="0" err="1"/>
              <a:t>something</a:t>
            </a:r>
            <a:r>
              <a:rPr lang="de-AT" dirty="0"/>
              <a:t>?</a:t>
            </a:r>
          </a:p>
          <a:p>
            <a:r>
              <a:rPr lang="de-AT" dirty="0" err="1"/>
              <a:t>if</a:t>
            </a:r>
            <a:r>
              <a:rPr lang="de-AT" dirty="0"/>
              <a:t> </a:t>
            </a:r>
            <a:r>
              <a:rPr lang="de-AT" dirty="0" err="1"/>
              <a:t>sw</a:t>
            </a:r>
            <a:r>
              <a:rPr lang="de-AT" dirty="0"/>
              <a:t> </a:t>
            </a:r>
            <a:r>
              <a:rPr lang="de-AT" dirty="0" err="1"/>
              <a:t>or</a:t>
            </a:r>
            <a:r>
              <a:rPr lang="de-AT" dirty="0"/>
              <a:t> </a:t>
            </a:r>
            <a:r>
              <a:rPr lang="de-AT" dirty="0" err="1"/>
              <a:t>sm</a:t>
            </a:r>
            <a:r>
              <a:rPr lang="de-AT" dirty="0"/>
              <a:t> </a:t>
            </a:r>
            <a:r>
              <a:rPr lang="de-AT" dirty="0" err="1"/>
              <a:t>is</a:t>
            </a:r>
            <a:r>
              <a:rPr lang="de-AT" dirty="0"/>
              <a:t> not </a:t>
            </a:r>
            <a:r>
              <a:rPr lang="de-AT" dirty="0" err="1"/>
              <a:t>supported</a:t>
            </a:r>
            <a:r>
              <a:rPr lang="de-AT" dirty="0"/>
              <a:t> -&gt; </a:t>
            </a:r>
            <a:r>
              <a:rPr lang="de-AT" dirty="0" err="1"/>
              <a:t>create</a:t>
            </a:r>
            <a:r>
              <a:rPr lang="de-AT" dirty="0"/>
              <a:t> </a:t>
            </a:r>
            <a:r>
              <a:rPr lang="de-AT" dirty="0" err="1"/>
              <a:t>else</a:t>
            </a:r>
            <a:endParaRPr lang="de-AT" dirty="0"/>
          </a:p>
          <a:p>
            <a:r>
              <a:rPr lang="de-AT" dirty="0" err="1">
                <a:solidFill>
                  <a:schemeClr val="accent6">
                    <a:lumMod val="60000"/>
                    <a:lumOff val="40000"/>
                  </a:schemeClr>
                </a:solidFill>
              </a:rPr>
              <a:t>register</a:t>
            </a:r>
            <a:r>
              <a:rPr lang="de-AT" dirty="0">
                <a:solidFill>
                  <a:schemeClr val="accent6">
                    <a:lumMod val="60000"/>
                    <a:lumOff val="40000"/>
                  </a:schemeClr>
                </a:solidFill>
              </a:rPr>
              <a:t> ‚</a:t>
            </a:r>
            <a:r>
              <a:rPr lang="de-AT" dirty="0" err="1">
                <a:solidFill>
                  <a:schemeClr val="accent6">
                    <a:lumMod val="60000"/>
                    <a:lumOff val="40000"/>
                  </a:schemeClr>
                </a:solidFill>
              </a:rPr>
              <a:t>sync</a:t>
            </a:r>
            <a:r>
              <a:rPr lang="de-AT" dirty="0">
                <a:solidFill>
                  <a:schemeClr val="accent6">
                    <a:lumMod val="60000"/>
                    <a:lumOff val="40000"/>
                  </a:schemeClr>
                </a:solidFill>
              </a:rPr>
              <a:t>‘ </a:t>
            </a:r>
            <a:r>
              <a:rPr lang="de-AT" dirty="0" err="1">
                <a:solidFill>
                  <a:schemeClr val="accent6">
                    <a:lumMod val="60000"/>
                    <a:lumOff val="40000"/>
                  </a:schemeClr>
                </a:solidFill>
              </a:rPr>
              <a:t>event</a:t>
            </a:r>
            <a:r>
              <a:rPr lang="de-AT" dirty="0">
                <a:solidFill>
                  <a:schemeClr val="accent6">
                    <a:lumMod val="60000"/>
                    <a:lumOff val="40000"/>
                  </a:schemeClr>
                </a:solidFill>
              </a:rPr>
              <a:t> in </a:t>
            </a:r>
            <a:r>
              <a:rPr lang="de-AT" dirty="0" err="1">
                <a:solidFill>
                  <a:schemeClr val="accent6">
                    <a:lumMod val="60000"/>
                    <a:lumOff val="40000"/>
                  </a:schemeClr>
                </a:solidFill>
              </a:rPr>
              <a:t>service</a:t>
            </a:r>
            <a:r>
              <a:rPr lang="de-AT" dirty="0">
                <a:solidFill>
                  <a:schemeClr val="accent6">
                    <a:lumMod val="60000"/>
                    <a:lumOff val="40000"/>
                  </a:schemeClr>
                </a:solidFill>
              </a:rPr>
              <a:t> </a:t>
            </a:r>
            <a:r>
              <a:rPr lang="de-AT" dirty="0" err="1">
                <a:solidFill>
                  <a:schemeClr val="accent6">
                    <a:lumMod val="60000"/>
                    <a:lumOff val="40000"/>
                  </a:schemeClr>
                </a:solidFill>
              </a:rPr>
              <a:t>worker</a:t>
            </a:r>
            <a:endParaRPr lang="de-AT" dirty="0">
              <a:solidFill>
                <a:schemeClr val="accent6">
                  <a:lumMod val="60000"/>
                  <a:lumOff val="40000"/>
                </a:schemeClr>
              </a:solidFill>
            </a:endParaRPr>
          </a:p>
        </p:txBody>
      </p:sp>
    </p:spTree>
    <p:extLst>
      <p:ext uri="{BB962C8B-B14F-4D97-AF65-F5344CB8AC3E}">
        <p14:creationId xmlns:p14="http://schemas.microsoft.com/office/powerpoint/2010/main" val="9497629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solidFill>
                  <a:schemeClr val="accent6">
                    <a:lumMod val="60000"/>
                    <a:lumOff val="40000"/>
                  </a:schemeClr>
                </a:solidFill>
              </a:rPr>
              <a:t>Promise</a:t>
            </a:r>
            <a:r>
              <a:rPr lang="de-AT" dirty="0">
                <a:solidFill>
                  <a:schemeClr val="accent6">
                    <a:lumMod val="60000"/>
                    <a:lumOff val="40000"/>
                  </a:schemeClr>
                </a:solidFill>
              </a:rPr>
              <a:t> </a:t>
            </a:r>
            <a:r>
              <a:rPr lang="de-AT" dirty="0" err="1">
                <a:solidFill>
                  <a:schemeClr val="accent6">
                    <a:lumMod val="60000"/>
                    <a:lumOff val="40000"/>
                  </a:schemeClr>
                </a:solidFill>
              </a:rPr>
              <a:t>and</a:t>
            </a:r>
            <a:r>
              <a:rPr lang="de-AT" dirty="0">
                <a:solidFill>
                  <a:schemeClr val="accent6">
                    <a:lumMod val="60000"/>
                    <a:lumOff val="40000"/>
                  </a:schemeClr>
                </a:solidFill>
              </a:rPr>
              <a:t> </a:t>
            </a:r>
            <a:r>
              <a:rPr lang="de-AT" dirty="0" err="1">
                <a:solidFill>
                  <a:schemeClr val="accent6">
                    <a:lumMod val="60000"/>
                    <a:lumOff val="40000"/>
                  </a:schemeClr>
                </a:solidFill>
              </a:rPr>
              <a:t>Fetch</a:t>
            </a:r>
            <a:r>
              <a:rPr lang="de-AT" dirty="0">
                <a:solidFill>
                  <a:schemeClr val="accent6">
                    <a:lumMod val="60000"/>
                    <a:lumOff val="40000"/>
                  </a:schemeClr>
                </a:solidFill>
              </a:rPr>
              <a:t>, Service Worker Caching</a:t>
            </a:r>
          </a:p>
          <a:p>
            <a:pPr marL="514350" indent="-514350">
              <a:buFont typeface="+mj-lt"/>
              <a:buAutoNum type="arabicPeriod"/>
            </a:pPr>
            <a:r>
              <a:rPr lang="de-AT" dirty="0" err="1">
                <a:solidFill>
                  <a:schemeClr val="accent6">
                    <a:lumMod val="60000"/>
                    <a:lumOff val="40000"/>
                  </a:schemeClr>
                </a:solidFill>
              </a:rPr>
              <a:t>Advanced</a:t>
            </a:r>
            <a:r>
              <a:rPr lang="de-AT" dirty="0">
                <a:solidFill>
                  <a:schemeClr val="accent6">
                    <a:lumMod val="60000"/>
                    <a:lumOff val="40000"/>
                  </a:schemeClr>
                </a:solidFill>
              </a:rPr>
              <a:t> Caching, </a:t>
            </a:r>
            <a:r>
              <a:rPr lang="de-AT" dirty="0" err="1">
                <a:solidFill>
                  <a:schemeClr val="accent6">
                    <a:lumMod val="60000"/>
                    <a:lumOff val="40000"/>
                  </a:schemeClr>
                </a:solidFill>
              </a:rPr>
              <a:t>Indexed</a:t>
            </a:r>
            <a:r>
              <a:rPr lang="de-AT" dirty="0">
                <a:solidFill>
                  <a:schemeClr val="accent6">
                    <a:lumMod val="60000"/>
                    <a:lumOff val="40000"/>
                  </a:schemeClr>
                </a:solidFill>
              </a:rPr>
              <a:t> DB </a:t>
            </a:r>
            <a:r>
              <a:rPr lang="de-AT" dirty="0" err="1">
                <a:solidFill>
                  <a:schemeClr val="accent6">
                    <a:lumMod val="60000"/>
                    <a:lumOff val="40000"/>
                  </a:schemeClr>
                </a:solidFill>
              </a:rPr>
              <a:t>and</a:t>
            </a:r>
            <a:r>
              <a:rPr lang="de-AT" dirty="0">
                <a:solidFill>
                  <a:schemeClr val="accent6">
                    <a:lumMod val="60000"/>
                    <a:lumOff val="40000"/>
                  </a:schemeClr>
                </a:solidFill>
              </a:rPr>
              <a:t> Dynamic Data</a:t>
            </a:r>
          </a:p>
          <a:p>
            <a:pPr marL="514350" indent="-514350">
              <a:buFont typeface="+mj-lt"/>
              <a:buAutoNum type="arabicPeriod"/>
            </a:pPr>
            <a:r>
              <a:rPr lang="de-AT" dirty="0" err="1">
                <a:solidFill>
                  <a:schemeClr val="accent6">
                    <a:lumMod val="60000"/>
                    <a:lumOff val="40000"/>
                  </a:schemeClr>
                </a:solidFill>
              </a:rPr>
              <a:t>Responsive</a:t>
            </a:r>
            <a:r>
              <a:rPr lang="de-AT" dirty="0">
                <a:solidFill>
                  <a:schemeClr val="accent6">
                    <a:lumMod val="60000"/>
                    <a:lumOff val="40000"/>
                  </a:schemeClr>
                </a:solidFill>
              </a:rPr>
              <a:t> UI, Background </a:t>
            </a:r>
            <a:r>
              <a:rPr lang="de-AT" dirty="0" err="1">
                <a:solidFill>
                  <a:schemeClr val="accent6">
                    <a:lumMod val="60000"/>
                    <a:lumOff val="40000"/>
                  </a:schemeClr>
                </a:solidFill>
              </a:rPr>
              <a:t>Sync</a:t>
            </a:r>
            <a:r>
              <a:rPr lang="de-AT" dirty="0">
                <a:solidFill>
                  <a:schemeClr val="accent6">
                    <a:lumMod val="60000"/>
                    <a:lumOff val="40000"/>
                  </a:schemeClr>
                </a:solidFill>
              </a:rPr>
              <a:t> </a:t>
            </a:r>
          </a:p>
          <a:p>
            <a:pPr marL="514350" indent="-514350">
              <a:buFont typeface="+mj-lt"/>
              <a:buAutoNum type="arabicPeriod"/>
            </a:pPr>
            <a:r>
              <a:rPr lang="de-AT" dirty="0"/>
              <a:t>Web Push </a:t>
            </a:r>
            <a:r>
              <a:rPr lang="de-AT" dirty="0" err="1"/>
              <a:t>Notifications</a:t>
            </a:r>
            <a:r>
              <a:rPr lang="de-AT" dirty="0"/>
              <a:t> </a:t>
            </a:r>
          </a:p>
          <a:p>
            <a:pPr marL="514350" indent="-514350">
              <a:buFont typeface="+mj-lt"/>
              <a:buAutoNum type="arabicPeriod"/>
            </a:pPr>
            <a:r>
              <a:rPr lang="de-AT" dirty="0">
                <a:solidFill>
                  <a:schemeClr val="bg1">
                    <a:lumMod val="85000"/>
                  </a:schemeClr>
                </a:solidFill>
              </a:rPr>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262154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Smartphone Nutzung</a:t>
            </a:r>
          </a:p>
        </p:txBody>
      </p:sp>
      <p:graphicFrame>
        <p:nvGraphicFramePr>
          <p:cNvPr id="10" name="Inhaltsplatzhalter 9"/>
          <p:cNvGraphicFramePr>
            <a:graphicFrameLocks noGrp="1"/>
          </p:cNvGraphicFramePr>
          <p:nvPr>
            <p:ph idx="1"/>
            <p:extLst>
              <p:ext uri="{D42A27DB-BD31-4B8C-83A1-F6EECF244321}">
                <p14:modId xmlns:p14="http://schemas.microsoft.com/office/powerpoint/2010/main" val="879709399"/>
              </p:ext>
            </p:extLst>
          </p:nvPr>
        </p:nvGraphicFramePr>
        <p:xfrm>
          <a:off x="838200" y="1811909"/>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feld 10"/>
          <p:cNvSpPr txBox="1"/>
          <p:nvPr/>
        </p:nvSpPr>
        <p:spPr>
          <a:xfrm>
            <a:off x="2492338" y="2736669"/>
            <a:ext cx="1881412" cy="369332"/>
          </a:xfrm>
          <a:prstGeom prst="rect">
            <a:avLst/>
          </a:prstGeom>
          <a:noFill/>
        </p:spPr>
        <p:txBody>
          <a:bodyPr wrap="none" rtlCol="0">
            <a:spAutoFit/>
          </a:bodyPr>
          <a:lstStyle/>
          <a:p>
            <a:r>
              <a:rPr lang="de-AT" dirty="0"/>
              <a:t>Push </a:t>
            </a:r>
            <a:r>
              <a:rPr lang="de-AT" dirty="0" err="1"/>
              <a:t>Notifications</a:t>
            </a:r>
            <a:endParaRPr lang="de-AT" dirty="0"/>
          </a:p>
        </p:txBody>
      </p:sp>
      <p:sp>
        <p:nvSpPr>
          <p:cNvPr id="12" name="Textfeld 11"/>
          <p:cNvSpPr txBox="1"/>
          <p:nvPr/>
        </p:nvSpPr>
        <p:spPr>
          <a:xfrm>
            <a:off x="1964066" y="3447509"/>
            <a:ext cx="1976695" cy="369332"/>
          </a:xfrm>
          <a:prstGeom prst="rect">
            <a:avLst/>
          </a:prstGeom>
          <a:noFill/>
        </p:spPr>
        <p:txBody>
          <a:bodyPr wrap="none" rtlCol="0">
            <a:spAutoFit/>
          </a:bodyPr>
          <a:lstStyle/>
          <a:p>
            <a:r>
              <a:rPr lang="de-AT" dirty="0"/>
              <a:t>Home Screen Icons</a:t>
            </a:r>
          </a:p>
        </p:txBody>
      </p:sp>
      <p:sp>
        <p:nvSpPr>
          <p:cNvPr id="13" name="Textfeld 12"/>
          <p:cNvSpPr txBox="1"/>
          <p:nvPr/>
        </p:nvSpPr>
        <p:spPr>
          <a:xfrm>
            <a:off x="3121947" y="4319647"/>
            <a:ext cx="818814" cy="369332"/>
          </a:xfrm>
          <a:prstGeom prst="rect">
            <a:avLst/>
          </a:prstGeom>
          <a:noFill/>
        </p:spPr>
        <p:txBody>
          <a:bodyPr wrap="none" rtlCol="0">
            <a:spAutoFit/>
          </a:bodyPr>
          <a:lstStyle/>
          <a:p>
            <a:r>
              <a:rPr lang="de-AT" dirty="0"/>
              <a:t>Offline</a:t>
            </a:r>
          </a:p>
        </p:txBody>
      </p:sp>
      <p:sp>
        <p:nvSpPr>
          <p:cNvPr id="14" name="Textfeld 13"/>
          <p:cNvSpPr txBox="1"/>
          <p:nvPr/>
        </p:nvSpPr>
        <p:spPr>
          <a:xfrm>
            <a:off x="2043881" y="5179532"/>
            <a:ext cx="2329869" cy="369332"/>
          </a:xfrm>
          <a:prstGeom prst="rect">
            <a:avLst/>
          </a:prstGeom>
          <a:noFill/>
        </p:spPr>
        <p:txBody>
          <a:bodyPr wrap="none" rtlCol="0">
            <a:spAutoFit/>
          </a:bodyPr>
          <a:lstStyle/>
          <a:p>
            <a:r>
              <a:rPr lang="de-AT" dirty="0"/>
              <a:t>Native Device Features</a:t>
            </a:r>
          </a:p>
        </p:txBody>
      </p:sp>
    </p:spTree>
    <p:extLst>
      <p:ext uri="{BB962C8B-B14F-4D97-AF65-F5344CB8AC3E}">
        <p14:creationId xmlns:p14="http://schemas.microsoft.com/office/powerpoint/2010/main" val="7759219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F88550-2520-2D82-89C9-21D8C56DBF96}"/>
              </a:ext>
            </a:extLst>
          </p:cNvPr>
          <p:cNvSpPr>
            <a:spLocks noGrp="1"/>
          </p:cNvSpPr>
          <p:nvPr>
            <p:ph type="title"/>
          </p:nvPr>
        </p:nvSpPr>
        <p:spPr/>
        <p:txBody>
          <a:bodyPr/>
          <a:lstStyle/>
          <a:p>
            <a:r>
              <a:rPr lang="de-AT" dirty="0"/>
              <a:t>Web Push and </a:t>
            </a:r>
            <a:r>
              <a:rPr lang="de-AT" dirty="0" err="1"/>
              <a:t>Notifications</a:t>
            </a:r>
            <a:endParaRPr lang="de-AT" dirty="0"/>
          </a:p>
        </p:txBody>
      </p:sp>
      <p:sp>
        <p:nvSpPr>
          <p:cNvPr id="3" name="Inhaltsplatzhalter 2">
            <a:extLst>
              <a:ext uri="{FF2B5EF4-FFF2-40B4-BE49-F238E27FC236}">
                <a16:creationId xmlns:a16="http://schemas.microsoft.com/office/drawing/2014/main" id="{80F882AE-7BBF-44C0-3CFC-9FD462575601}"/>
              </a:ext>
            </a:extLst>
          </p:cNvPr>
          <p:cNvSpPr>
            <a:spLocks noGrp="1"/>
          </p:cNvSpPr>
          <p:nvPr>
            <p:ph idx="1"/>
          </p:nvPr>
        </p:nvSpPr>
        <p:spPr/>
        <p:txBody>
          <a:bodyPr>
            <a:normAutofit lnSpcReduction="10000"/>
          </a:bodyPr>
          <a:lstStyle/>
          <a:p>
            <a:r>
              <a:rPr lang="de-AT" dirty="0"/>
              <a:t>Request </a:t>
            </a:r>
            <a:r>
              <a:rPr lang="de-AT" dirty="0" err="1"/>
              <a:t>permissions</a:t>
            </a:r>
            <a:endParaRPr lang="de-AT" dirty="0"/>
          </a:p>
          <a:p>
            <a:pPr lvl="1"/>
            <a:r>
              <a:rPr lang="de-AT" dirty="0" err="1"/>
              <a:t>add</a:t>
            </a:r>
            <a:r>
              <a:rPr lang="de-AT" dirty="0"/>
              <a:t> </a:t>
            </a:r>
            <a:r>
              <a:rPr lang="de-AT" dirty="0" err="1"/>
              <a:t>button</a:t>
            </a:r>
            <a:endParaRPr lang="de-AT" dirty="0"/>
          </a:p>
          <a:p>
            <a:pPr lvl="1"/>
            <a:r>
              <a:rPr lang="de-AT" dirty="0" err="1"/>
              <a:t>show</a:t>
            </a:r>
            <a:r>
              <a:rPr lang="de-AT" dirty="0"/>
              <a:t> </a:t>
            </a:r>
            <a:r>
              <a:rPr lang="de-AT" dirty="0" err="1"/>
              <a:t>only</a:t>
            </a:r>
            <a:r>
              <a:rPr lang="de-AT" dirty="0"/>
              <a:t> </a:t>
            </a:r>
            <a:r>
              <a:rPr lang="de-AT" dirty="0" err="1"/>
              <a:t>when</a:t>
            </a:r>
            <a:r>
              <a:rPr lang="de-AT" dirty="0"/>
              <a:t> </a:t>
            </a:r>
            <a:r>
              <a:rPr lang="de-AT" dirty="0" err="1"/>
              <a:t>notifications</a:t>
            </a:r>
            <a:r>
              <a:rPr lang="de-AT" dirty="0"/>
              <a:t> </a:t>
            </a:r>
            <a:r>
              <a:rPr lang="de-AT" dirty="0" err="1"/>
              <a:t>are</a:t>
            </a:r>
            <a:r>
              <a:rPr lang="de-AT" dirty="0"/>
              <a:t> </a:t>
            </a:r>
            <a:r>
              <a:rPr lang="de-AT" dirty="0" err="1"/>
              <a:t>supported</a:t>
            </a:r>
            <a:endParaRPr lang="de-AT" dirty="0"/>
          </a:p>
          <a:p>
            <a:pPr lvl="1"/>
            <a:r>
              <a:rPr lang="de-AT" dirty="0"/>
              <a:t>handle </a:t>
            </a:r>
            <a:r>
              <a:rPr lang="de-AT" dirty="0" err="1"/>
              <a:t>click</a:t>
            </a:r>
            <a:r>
              <a:rPr lang="de-AT" dirty="0"/>
              <a:t> </a:t>
            </a:r>
            <a:r>
              <a:rPr lang="de-AT" dirty="0" err="1"/>
              <a:t>event</a:t>
            </a:r>
            <a:endParaRPr lang="de-AT" dirty="0"/>
          </a:p>
          <a:p>
            <a:pPr lvl="1"/>
            <a:r>
              <a:rPr lang="de-AT" dirty="0"/>
              <a:t>handle </a:t>
            </a:r>
            <a:r>
              <a:rPr lang="de-AT" dirty="0" err="1"/>
              <a:t>user</a:t>
            </a:r>
            <a:r>
              <a:rPr lang="de-AT" dirty="0"/>
              <a:t> </a:t>
            </a:r>
            <a:r>
              <a:rPr lang="de-AT" dirty="0" err="1"/>
              <a:t>response</a:t>
            </a:r>
            <a:endParaRPr lang="de-AT" dirty="0"/>
          </a:p>
          <a:p>
            <a:r>
              <a:rPr lang="de-AT" dirty="0"/>
              <a:t>Create </a:t>
            </a:r>
            <a:r>
              <a:rPr lang="de-AT" dirty="0" err="1"/>
              <a:t>notification</a:t>
            </a:r>
            <a:endParaRPr lang="de-AT" dirty="0"/>
          </a:p>
          <a:p>
            <a:r>
              <a:rPr lang="de-AT" dirty="0"/>
              <a:t>Transfer </a:t>
            </a:r>
            <a:r>
              <a:rPr lang="de-AT" dirty="0" err="1"/>
              <a:t>to</a:t>
            </a:r>
            <a:r>
              <a:rPr lang="de-AT" dirty="0"/>
              <a:t> </a:t>
            </a:r>
            <a:r>
              <a:rPr lang="de-AT" dirty="0" err="1"/>
              <a:t>service</a:t>
            </a:r>
            <a:r>
              <a:rPr lang="de-AT" dirty="0"/>
              <a:t> </a:t>
            </a:r>
            <a:r>
              <a:rPr lang="de-AT" dirty="0" err="1"/>
              <a:t>worker</a:t>
            </a:r>
            <a:r>
              <a:rPr lang="de-AT" dirty="0"/>
              <a:t> (</a:t>
            </a:r>
            <a:r>
              <a:rPr lang="de-AT" dirty="0" err="1"/>
              <a:t>prep</a:t>
            </a:r>
            <a:r>
              <a:rPr lang="de-AT" dirty="0"/>
              <a:t> </a:t>
            </a:r>
            <a:r>
              <a:rPr lang="de-AT" dirty="0" err="1"/>
              <a:t>for</a:t>
            </a:r>
            <a:r>
              <a:rPr lang="de-AT" dirty="0"/>
              <a:t> push </a:t>
            </a:r>
            <a:r>
              <a:rPr lang="de-AT" dirty="0" err="1"/>
              <a:t>handling</a:t>
            </a:r>
            <a:r>
              <a:rPr lang="de-AT" dirty="0"/>
              <a:t>)</a:t>
            </a:r>
          </a:p>
          <a:p>
            <a:r>
              <a:rPr lang="de-AT" dirty="0" err="1"/>
              <a:t>Improve</a:t>
            </a:r>
            <a:r>
              <a:rPr lang="de-AT" dirty="0"/>
              <a:t> </a:t>
            </a:r>
            <a:r>
              <a:rPr lang="de-AT" dirty="0" err="1"/>
              <a:t>options</a:t>
            </a:r>
            <a:endParaRPr lang="de-AT" dirty="0"/>
          </a:p>
          <a:p>
            <a:r>
              <a:rPr lang="de-AT" dirty="0"/>
              <a:t>Add </a:t>
            </a:r>
            <a:r>
              <a:rPr lang="de-AT" dirty="0" err="1"/>
              <a:t>actions</a:t>
            </a:r>
            <a:endParaRPr lang="de-AT" dirty="0"/>
          </a:p>
          <a:p>
            <a:r>
              <a:rPr lang="de-AT" dirty="0"/>
              <a:t>Remote </a:t>
            </a:r>
            <a:r>
              <a:rPr lang="de-AT" dirty="0" err="1"/>
              <a:t>debugging</a:t>
            </a:r>
            <a:endParaRPr lang="de-AT" dirty="0"/>
          </a:p>
        </p:txBody>
      </p:sp>
    </p:spTree>
    <p:extLst>
      <p:ext uri="{BB962C8B-B14F-4D97-AF65-F5344CB8AC3E}">
        <p14:creationId xmlns:p14="http://schemas.microsoft.com/office/powerpoint/2010/main" val="15794055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3E4651-52E3-E849-955C-9DD8F47A9BA0}"/>
              </a:ext>
            </a:extLst>
          </p:cNvPr>
          <p:cNvSpPr>
            <a:spLocks noGrp="1"/>
          </p:cNvSpPr>
          <p:nvPr>
            <p:ph type="title"/>
          </p:nvPr>
        </p:nvSpPr>
        <p:spPr/>
        <p:txBody>
          <a:bodyPr/>
          <a:lstStyle/>
          <a:p>
            <a:r>
              <a:rPr lang="de-DE" dirty="0"/>
              <a:t>Push </a:t>
            </a:r>
            <a:r>
              <a:rPr lang="de-DE" dirty="0" err="1"/>
              <a:t>Notifications</a:t>
            </a:r>
            <a:endParaRPr lang="de-AT" dirty="0"/>
          </a:p>
        </p:txBody>
      </p:sp>
      <p:sp>
        <p:nvSpPr>
          <p:cNvPr id="4" name="Rechteck 3">
            <a:extLst>
              <a:ext uri="{FF2B5EF4-FFF2-40B4-BE49-F238E27FC236}">
                <a16:creationId xmlns:a16="http://schemas.microsoft.com/office/drawing/2014/main" id="{C016FC62-A13C-7FD9-BAF5-C54C652ABB58}"/>
              </a:ext>
            </a:extLst>
          </p:cNvPr>
          <p:cNvSpPr/>
          <p:nvPr/>
        </p:nvSpPr>
        <p:spPr>
          <a:xfrm>
            <a:off x="4706711" y="1690688"/>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App</a:t>
            </a:r>
          </a:p>
        </p:txBody>
      </p:sp>
      <p:sp>
        <p:nvSpPr>
          <p:cNvPr id="5" name="Rechteck 4">
            <a:extLst>
              <a:ext uri="{FF2B5EF4-FFF2-40B4-BE49-F238E27FC236}">
                <a16:creationId xmlns:a16="http://schemas.microsoft.com/office/drawing/2014/main" id="{09778050-0BB9-ACDA-994B-84DA9B85C801}"/>
              </a:ext>
            </a:extLst>
          </p:cNvPr>
          <p:cNvSpPr/>
          <p:nvPr/>
        </p:nvSpPr>
        <p:spPr>
          <a:xfrm>
            <a:off x="7867640" y="2973168"/>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Browser </a:t>
            </a:r>
            <a:r>
              <a:rPr lang="de-AT" dirty="0" err="1"/>
              <a:t>vendor</a:t>
            </a:r>
            <a:r>
              <a:rPr lang="de-AT" dirty="0"/>
              <a:t> push </a:t>
            </a:r>
            <a:r>
              <a:rPr lang="de-AT" dirty="0" err="1"/>
              <a:t>server</a:t>
            </a:r>
            <a:endParaRPr lang="de-AT" dirty="0"/>
          </a:p>
        </p:txBody>
      </p:sp>
      <p:sp>
        <p:nvSpPr>
          <p:cNvPr id="8" name="Gewitterblitz 7">
            <a:extLst>
              <a:ext uri="{FF2B5EF4-FFF2-40B4-BE49-F238E27FC236}">
                <a16:creationId xmlns:a16="http://schemas.microsoft.com/office/drawing/2014/main" id="{28E2C654-10ED-9D15-8191-10B8B78F18D6}"/>
              </a:ext>
            </a:extLst>
          </p:cNvPr>
          <p:cNvSpPr/>
          <p:nvPr/>
        </p:nvSpPr>
        <p:spPr>
          <a:xfrm>
            <a:off x="8014512" y="4342136"/>
            <a:ext cx="1204599" cy="120459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a:extLst>
              <a:ext uri="{FF2B5EF4-FFF2-40B4-BE49-F238E27FC236}">
                <a16:creationId xmlns:a16="http://schemas.microsoft.com/office/drawing/2014/main" id="{F10FED07-9C83-B5BF-374B-630875814C8F}"/>
              </a:ext>
            </a:extLst>
          </p:cNvPr>
          <p:cNvSpPr/>
          <p:nvPr/>
        </p:nvSpPr>
        <p:spPr>
          <a:xfrm>
            <a:off x="4715322" y="4221571"/>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Service Worker</a:t>
            </a:r>
          </a:p>
        </p:txBody>
      </p:sp>
      <p:sp>
        <p:nvSpPr>
          <p:cNvPr id="13" name="Rechteck 12">
            <a:extLst>
              <a:ext uri="{FF2B5EF4-FFF2-40B4-BE49-F238E27FC236}">
                <a16:creationId xmlns:a16="http://schemas.microsoft.com/office/drawing/2014/main" id="{2BFC2696-14B0-41AA-7E02-FC5B5441AFFC}"/>
              </a:ext>
            </a:extLst>
          </p:cNvPr>
          <p:cNvSpPr/>
          <p:nvPr/>
        </p:nvSpPr>
        <p:spPr>
          <a:xfrm>
            <a:off x="499677" y="2966436"/>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a:t>Backend </a:t>
            </a:r>
            <a:r>
              <a:rPr lang="de-AT" dirty="0" err="1"/>
              <a:t>server</a:t>
            </a:r>
            <a:endParaRPr lang="de-AT" dirty="0"/>
          </a:p>
        </p:txBody>
      </p:sp>
      <p:sp>
        <p:nvSpPr>
          <p:cNvPr id="18" name="Ellipse 17">
            <a:extLst>
              <a:ext uri="{FF2B5EF4-FFF2-40B4-BE49-F238E27FC236}">
                <a16:creationId xmlns:a16="http://schemas.microsoft.com/office/drawing/2014/main" id="{77E9FB1B-2CBD-585A-8FD3-CD8DB280E3E8}"/>
              </a:ext>
            </a:extLst>
          </p:cNvPr>
          <p:cNvSpPr/>
          <p:nvPr/>
        </p:nvSpPr>
        <p:spPr>
          <a:xfrm>
            <a:off x="1411725" y="2537035"/>
            <a:ext cx="1417920" cy="8013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sz="1200" dirty="0"/>
              <a:t>Send push </a:t>
            </a:r>
            <a:r>
              <a:rPr lang="de-AT" sz="1200" dirty="0" err="1"/>
              <a:t>notification</a:t>
            </a:r>
            <a:endParaRPr lang="de-AT" sz="1200" dirty="0"/>
          </a:p>
        </p:txBody>
      </p:sp>
      <p:sp>
        <p:nvSpPr>
          <p:cNvPr id="19" name="Ellipse 18">
            <a:extLst>
              <a:ext uri="{FF2B5EF4-FFF2-40B4-BE49-F238E27FC236}">
                <a16:creationId xmlns:a16="http://schemas.microsoft.com/office/drawing/2014/main" id="{4620F24E-1B7E-A8C8-FC4E-651CA0BF6B37}"/>
              </a:ext>
            </a:extLst>
          </p:cNvPr>
          <p:cNvSpPr/>
          <p:nvPr/>
        </p:nvSpPr>
        <p:spPr>
          <a:xfrm>
            <a:off x="5849787" y="1589392"/>
            <a:ext cx="2035781" cy="826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1 User </a:t>
            </a:r>
            <a:r>
              <a:rPr lang="de-AT" dirty="0" err="1"/>
              <a:t>allows</a:t>
            </a:r>
            <a:r>
              <a:rPr lang="de-AT" dirty="0"/>
              <a:t> </a:t>
            </a:r>
            <a:r>
              <a:rPr lang="de-AT" dirty="0" err="1"/>
              <a:t>notifications</a:t>
            </a:r>
            <a:endParaRPr lang="de-AT" dirty="0"/>
          </a:p>
        </p:txBody>
      </p:sp>
      <p:sp>
        <p:nvSpPr>
          <p:cNvPr id="22" name="Ellipse 21">
            <a:extLst>
              <a:ext uri="{FF2B5EF4-FFF2-40B4-BE49-F238E27FC236}">
                <a16:creationId xmlns:a16="http://schemas.microsoft.com/office/drawing/2014/main" id="{22C00CCA-E5E2-FCAB-3731-36693AFFC32E}"/>
              </a:ext>
            </a:extLst>
          </p:cNvPr>
          <p:cNvSpPr/>
          <p:nvPr/>
        </p:nvSpPr>
        <p:spPr>
          <a:xfrm>
            <a:off x="2373544" y="3229211"/>
            <a:ext cx="2080760" cy="826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2 Create </a:t>
            </a:r>
            <a:r>
              <a:rPr lang="de-AT" dirty="0" err="1"/>
              <a:t>new</a:t>
            </a:r>
            <a:r>
              <a:rPr lang="de-AT" dirty="0"/>
              <a:t> </a:t>
            </a:r>
            <a:r>
              <a:rPr lang="de-AT" dirty="0" err="1"/>
              <a:t>subscription</a:t>
            </a:r>
            <a:endParaRPr lang="de-AT" dirty="0"/>
          </a:p>
        </p:txBody>
      </p:sp>
      <p:cxnSp>
        <p:nvCxnSpPr>
          <p:cNvPr id="24" name="Gerade Verbindung mit Pfeil 23">
            <a:extLst>
              <a:ext uri="{FF2B5EF4-FFF2-40B4-BE49-F238E27FC236}">
                <a16:creationId xmlns:a16="http://schemas.microsoft.com/office/drawing/2014/main" id="{2DBD78CB-65AC-C9FC-4220-9EB23383F065}"/>
              </a:ext>
            </a:extLst>
          </p:cNvPr>
          <p:cNvCxnSpPr/>
          <p:nvPr/>
        </p:nvCxnSpPr>
        <p:spPr>
          <a:xfrm flipV="1">
            <a:off x="4913453" y="2939091"/>
            <a:ext cx="0" cy="12824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54A405FE-C5F0-B87C-5AB1-EC26400B4ABB}"/>
              </a:ext>
            </a:extLst>
          </p:cNvPr>
          <p:cNvCxnSpPr/>
          <p:nvPr/>
        </p:nvCxnSpPr>
        <p:spPr>
          <a:xfrm flipV="1">
            <a:off x="6153874" y="2952554"/>
            <a:ext cx="0" cy="12824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E951049-0A3D-2DA7-20CC-2E95C4C17447}"/>
              </a:ext>
            </a:extLst>
          </p:cNvPr>
          <p:cNvCxnSpPr>
            <a:stCxn id="10" idx="0"/>
            <a:endCxn id="4" idx="2"/>
          </p:cNvCxnSpPr>
          <p:nvPr/>
        </p:nvCxnSpPr>
        <p:spPr>
          <a:xfrm flipH="1" flipV="1">
            <a:off x="5542516" y="2939091"/>
            <a:ext cx="4846" cy="128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Ellipse 26">
            <a:extLst>
              <a:ext uri="{FF2B5EF4-FFF2-40B4-BE49-F238E27FC236}">
                <a16:creationId xmlns:a16="http://schemas.microsoft.com/office/drawing/2014/main" id="{F3A3C5F4-D882-DC70-A849-2A5C331B6620}"/>
              </a:ext>
            </a:extLst>
          </p:cNvPr>
          <p:cNvSpPr/>
          <p:nvPr/>
        </p:nvSpPr>
        <p:spPr>
          <a:xfrm>
            <a:off x="5088396" y="3224720"/>
            <a:ext cx="917931" cy="8013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sz="1200" dirty="0"/>
              <a:t>Display </a:t>
            </a:r>
            <a:r>
              <a:rPr lang="de-AT" sz="1200" dirty="0" err="1"/>
              <a:t>notification</a:t>
            </a:r>
            <a:endParaRPr lang="de-AT" sz="1200" dirty="0"/>
          </a:p>
        </p:txBody>
      </p:sp>
      <p:cxnSp>
        <p:nvCxnSpPr>
          <p:cNvPr id="31" name="Verbinder: gewinkelt 30">
            <a:extLst>
              <a:ext uri="{FF2B5EF4-FFF2-40B4-BE49-F238E27FC236}">
                <a16:creationId xmlns:a16="http://schemas.microsoft.com/office/drawing/2014/main" id="{D343A41F-084D-2B3E-616B-E748626B2476}"/>
              </a:ext>
            </a:extLst>
          </p:cNvPr>
          <p:cNvCxnSpPr>
            <a:cxnSpLocks/>
            <a:stCxn id="22" idx="4"/>
            <a:endCxn id="5" idx="3"/>
          </p:cNvCxnSpPr>
          <p:nvPr/>
        </p:nvCxnSpPr>
        <p:spPr>
          <a:xfrm rot="5400000" flipH="1" flipV="1">
            <a:off x="6243505" y="767789"/>
            <a:ext cx="458634" cy="6117796"/>
          </a:xfrm>
          <a:prstGeom prst="bentConnector4">
            <a:avLst>
              <a:gd name="adj1" fmla="val -408981"/>
              <a:gd name="adj2" fmla="val 10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98934285-7960-CAE5-5E19-BE1E3869A00F}"/>
              </a:ext>
            </a:extLst>
          </p:cNvPr>
          <p:cNvCxnSpPr>
            <a:stCxn id="10" idx="1"/>
            <a:endCxn id="13" idx="2"/>
          </p:cNvCxnSpPr>
          <p:nvPr/>
        </p:nvCxnSpPr>
        <p:spPr>
          <a:xfrm rot="10800000">
            <a:off x="1331718" y="4214839"/>
            <a:ext cx="3383605" cy="6309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Verbinder: gewinkelt 41">
            <a:extLst>
              <a:ext uri="{FF2B5EF4-FFF2-40B4-BE49-F238E27FC236}">
                <a16:creationId xmlns:a16="http://schemas.microsoft.com/office/drawing/2014/main" id="{A60C1C8C-AA2B-1965-4297-4DBFB74ADB37}"/>
              </a:ext>
            </a:extLst>
          </p:cNvPr>
          <p:cNvCxnSpPr>
            <a:stCxn id="13" idx="0"/>
            <a:endCxn id="5" idx="0"/>
          </p:cNvCxnSpPr>
          <p:nvPr/>
        </p:nvCxnSpPr>
        <p:spPr>
          <a:xfrm rot="16200000" flipH="1">
            <a:off x="5012332" y="-714179"/>
            <a:ext cx="6732" cy="7367963"/>
          </a:xfrm>
          <a:prstGeom prst="bentConnector3">
            <a:avLst>
              <a:gd name="adj1" fmla="val -212769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EF0460AC-B3C4-E9C1-DC4E-FAA07C2C08BF}"/>
              </a:ext>
            </a:extLst>
          </p:cNvPr>
          <p:cNvCxnSpPr>
            <a:stCxn id="5" idx="2"/>
            <a:endCxn id="10" idx="3"/>
          </p:cNvCxnSpPr>
          <p:nvPr/>
        </p:nvCxnSpPr>
        <p:spPr>
          <a:xfrm rot="5400000">
            <a:off x="7227440" y="3373533"/>
            <a:ext cx="624202" cy="2320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Ellipse 39">
            <a:extLst>
              <a:ext uri="{FF2B5EF4-FFF2-40B4-BE49-F238E27FC236}">
                <a16:creationId xmlns:a16="http://schemas.microsoft.com/office/drawing/2014/main" id="{E3F38FBF-D088-A956-9692-FE818CDCAC6A}"/>
              </a:ext>
            </a:extLst>
          </p:cNvPr>
          <p:cNvSpPr/>
          <p:nvPr/>
        </p:nvSpPr>
        <p:spPr>
          <a:xfrm>
            <a:off x="6625561" y="4424163"/>
            <a:ext cx="1417920" cy="8013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sz="1200" dirty="0"/>
              <a:t>„push“ </a:t>
            </a:r>
            <a:r>
              <a:rPr lang="de-AT" sz="1200" dirty="0" err="1"/>
              <a:t>event</a:t>
            </a:r>
            <a:endParaRPr lang="de-AT" sz="1200" dirty="0"/>
          </a:p>
        </p:txBody>
      </p:sp>
      <p:sp>
        <p:nvSpPr>
          <p:cNvPr id="46" name="Ellipse 45">
            <a:extLst>
              <a:ext uri="{FF2B5EF4-FFF2-40B4-BE49-F238E27FC236}">
                <a16:creationId xmlns:a16="http://schemas.microsoft.com/office/drawing/2014/main" id="{13214873-D3B5-968F-B8CB-EAC4548EF5F4}"/>
              </a:ext>
            </a:extLst>
          </p:cNvPr>
          <p:cNvSpPr/>
          <p:nvPr/>
        </p:nvSpPr>
        <p:spPr>
          <a:xfrm>
            <a:off x="6306643" y="3471435"/>
            <a:ext cx="1273913" cy="826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50" dirty="0"/>
              <a:t>Check </a:t>
            </a:r>
            <a:r>
              <a:rPr lang="de-AT" sz="1050" dirty="0" err="1"/>
              <a:t>for</a:t>
            </a:r>
            <a:r>
              <a:rPr lang="de-AT" sz="1050" dirty="0"/>
              <a:t> </a:t>
            </a:r>
            <a:r>
              <a:rPr lang="de-AT" sz="1050" dirty="0" err="1"/>
              <a:t>existing</a:t>
            </a:r>
            <a:r>
              <a:rPr lang="de-AT" sz="1050" dirty="0"/>
              <a:t> </a:t>
            </a:r>
            <a:r>
              <a:rPr lang="de-AT" sz="1050" dirty="0" err="1"/>
              <a:t>subscriptions</a:t>
            </a:r>
            <a:endParaRPr lang="de-AT" sz="1050" dirty="0"/>
          </a:p>
        </p:txBody>
      </p:sp>
    </p:spTree>
    <p:extLst>
      <p:ext uri="{BB962C8B-B14F-4D97-AF65-F5344CB8AC3E}">
        <p14:creationId xmlns:p14="http://schemas.microsoft.com/office/powerpoint/2010/main" val="5180464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B0F66E-35A6-2E64-89F3-0A1A327F452E}"/>
              </a:ext>
            </a:extLst>
          </p:cNvPr>
          <p:cNvSpPr>
            <a:spLocks noGrp="1"/>
          </p:cNvSpPr>
          <p:nvPr>
            <p:ph type="title"/>
          </p:nvPr>
        </p:nvSpPr>
        <p:spPr/>
        <p:txBody>
          <a:bodyPr/>
          <a:lstStyle/>
          <a:p>
            <a:r>
              <a:rPr lang="de-DE" dirty="0" err="1"/>
              <a:t>Subscribe</a:t>
            </a:r>
            <a:endParaRPr lang="de-AT" dirty="0"/>
          </a:p>
        </p:txBody>
      </p:sp>
      <p:sp>
        <p:nvSpPr>
          <p:cNvPr id="3" name="Inhaltsplatzhalter 2">
            <a:extLst>
              <a:ext uri="{FF2B5EF4-FFF2-40B4-BE49-F238E27FC236}">
                <a16:creationId xmlns:a16="http://schemas.microsoft.com/office/drawing/2014/main" id="{F4100468-4413-F683-E02E-671A14BA79C2}"/>
              </a:ext>
            </a:extLst>
          </p:cNvPr>
          <p:cNvSpPr>
            <a:spLocks noGrp="1"/>
          </p:cNvSpPr>
          <p:nvPr>
            <p:ph idx="1"/>
          </p:nvPr>
        </p:nvSpPr>
        <p:spPr/>
        <p:txBody>
          <a:bodyPr>
            <a:normAutofit fontScale="92500" lnSpcReduction="20000"/>
          </a:bodyPr>
          <a:lstStyle/>
          <a:p>
            <a:r>
              <a:rPr lang="de-DE" dirty="0"/>
              <a:t>Check </a:t>
            </a:r>
            <a:r>
              <a:rPr lang="de-DE" dirty="0" err="1"/>
              <a:t>for</a:t>
            </a:r>
            <a:r>
              <a:rPr lang="de-DE" dirty="0"/>
              <a:t> </a:t>
            </a:r>
            <a:r>
              <a:rPr lang="de-DE" dirty="0" err="1"/>
              <a:t>subscription</a:t>
            </a:r>
            <a:r>
              <a:rPr lang="de-DE" dirty="0"/>
              <a:t> </a:t>
            </a:r>
            <a:r>
              <a:rPr lang="de-DE" dirty="0" err="1"/>
              <a:t>or</a:t>
            </a:r>
            <a:r>
              <a:rPr lang="de-DE" dirty="0"/>
              <a:t> </a:t>
            </a:r>
            <a:r>
              <a:rPr lang="de-DE" dirty="0" err="1"/>
              <a:t>register</a:t>
            </a:r>
            <a:r>
              <a:rPr lang="de-DE" dirty="0"/>
              <a:t> a </a:t>
            </a:r>
            <a:r>
              <a:rPr lang="de-DE" dirty="0" err="1"/>
              <a:t>new</a:t>
            </a:r>
            <a:r>
              <a:rPr lang="de-DE" dirty="0"/>
              <a:t> </a:t>
            </a:r>
            <a:r>
              <a:rPr lang="de-DE" dirty="0" err="1"/>
              <a:t>one</a:t>
            </a:r>
            <a:endParaRPr lang="de-DE" dirty="0"/>
          </a:p>
          <a:p>
            <a:r>
              <a:rPr lang="de-DE" dirty="0"/>
              <a:t>VAPID </a:t>
            </a:r>
            <a:r>
              <a:rPr lang="de-DE" dirty="0" err="1"/>
              <a:t>approach</a:t>
            </a:r>
            <a:r>
              <a:rPr lang="de-DE" dirty="0"/>
              <a:t> (</a:t>
            </a:r>
            <a:r>
              <a:rPr lang="de-DE" dirty="0" err="1"/>
              <a:t>security</a:t>
            </a:r>
            <a:r>
              <a:rPr lang="de-DE" dirty="0"/>
              <a:t>)</a:t>
            </a:r>
          </a:p>
          <a:p>
            <a:pPr lvl="1"/>
            <a:r>
              <a:rPr lang="de-DE" dirty="0" err="1"/>
              <a:t>public</a:t>
            </a:r>
            <a:r>
              <a:rPr lang="de-DE" dirty="0"/>
              <a:t> and private </a:t>
            </a:r>
            <a:r>
              <a:rPr lang="de-DE" dirty="0" err="1"/>
              <a:t>key</a:t>
            </a:r>
            <a:endParaRPr lang="de-DE" dirty="0"/>
          </a:p>
          <a:p>
            <a:r>
              <a:rPr lang="de-DE" dirty="0" err="1"/>
              <a:t>Install</a:t>
            </a:r>
            <a:r>
              <a:rPr lang="de-DE" dirty="0"/>
              <a:t> web-push, </a:t>
            </a:r>
            <a:r>
              <a:rPr lang="de-DE" dirty="0" err="1"/>
              <a:t>create</a:t>
            </a:r>
            <a:r>
              <a:rPr lang="de-DE" dirty="0"/>
              <a:t> </a:t>
            </a:r>
            <a:r>
              <a:rPr lang="de-DE" dirty="0" err="1"/>
              <a:t>script</a:t>
            </a:r>
            <a:r>
              <a:rPr lang="de-DE" dirty="0"/>
              <a:t> in </a:t>
            </a:r>
            <a:r>
              <a:rPr lang="de-DE" dirty="0" err="1"/>
              <a:t>package.json</a:t>
            </a:r>
            <a:endParaRPr lang="de-DE" dirty="0"/>
          </a:p>
          <a:p>
            <a:r>
              <a:rPr lang="de-DE" dirty="0" err="1"/>
              <a:t>Subscribe</a:t>
            </a:r>
            <a:endParaRPr lang="de-DE" dirty="0"/>
          </a:p>
          <a:p>
            <a:pPr marL="457200" lvl="1" indent="0">
              <a:buNone/>
            </a:pPr>
            <a:endParaRPr lang="de-DE" dirty="0"/>
          </a:p>
          <a:p>
            <a:pPr marL="457200" lvl="1" indent="0">
              <a:buNone/>
            </a:pPr>
            <a:r>
              <a:rPr lang="de-DE" dirty="0"/>
              <a:t>	</a:t>
            </a:r>
            <a:r>
              <a:rPr lang="de-DE" dirty="0" err="1"/>
              <a:t>endpoint</a:t>
            </a:r>
            <a:r>
              <a:rPr lang="de-DE" dirty="0"/>
              <a:t>: „https….“</a:t>
            </a:r>
          </a:p>
          <a:p>
            <a:pPr marL="457200" lvl="1" indent="0">
              <a:buNone/>
            </a:pPr>
            <a:r>
              <a:rPr lang="de-DE" dirty="0"/>
              <a:t>	</a:t>
            </a:r>
            <a:r>
              <a:rPr lang="de-DE" dirty="0" err="1"/>
              <a:t>keys</a:t>
            </a:r>
            <a:r>
              <a:rPr lang="de-DE" dirty="0"/>
              <a:t>: 	</a:t>
            </a:r>
          </a:p>
          <a:p>
            <a:pPr marL="457200" lvl="1" indent="0">
              <a:buNone/>
            </a:pPr>
            <a:r>
              <a:rPr lang="de-DE" dirty="0"/>
              <a:t>		</a:t>
            </a:r>
            <a:r>
              <a:rPr lang="de-DE" dirty="0" err="1"/>
              <a:t>auth</a:t>
            </a:r>
            <a:r>
              <a:rPr lang="de-DE" dirty="0"/>
              <a:t>: „dc….“</a:t>
            </a:r>
          </a:p>
          <a:p>
            <a:pPr marL="457200" lvl="1" indent="0">
              <a:buNone/>
            </a:pPr>
            <a:r>
              <a:rPr lang="de-DE" dirty="0"/>
              <a:t>		p256dh: „B0q8SMMRgd….“</a:t>
            </a:r>
          </a:p>
          <a:p>
            <a:pPr marL="457200" lvl="1" indent="0">
              <a:buNone/>
            </a:pPr>
            <a:endParaRPr lang="de-DE" dirty="0"/>
          </a:p>
          <a:p>
            <a:pPr marL="457200" lvl="1" indent="0">
              <a:buNone/>
            </a:pPr>
            <a:r>
              <a:rPr lang="de-DE" dirty="0" err="1">
                <a:solidFill>
                  <a:srgbClr val="FF0000"/>
                </a:solidFill>
              </a:rPr>
              <a:t>unregistering</a:t>
            </a:r>
            <a:r>
              <a:rPr lang="de-DE" dirty="0">
                <a:solidFill>
                  <a:srgbClr val="FF0000"/>
                </a:solidFill>
              </a:rPr>
              <a:t> </a:t>
            </a:r>
            <a:r>
              <a:rPr lang="de-DE" dirty="0" err="1">
                <a:solidFill>
                  <a:srgbClr val="FF0000"/>
                </a:solidFill>
              </a:rPr>
              <a:t>of</a:t>
            </a:r>
            <a:r>
              <a:rPr lang="de-DE" dirty="0">
                <a:solidFill>
                  <a:srgbClr val="FF0000"/>
                </a:solidFill>
              </a:rPr>
              <a:t> </a:t>
            </a:r>
            <a:r>
              <a:rPr lang="de-DE" dirty="0" err="1">
                <a:solidFill>
                  <a:srgbClr val="FF0000"/>
                </a:solidFill>
              </a:rPr>
              <a:t>service</a:t>
            </a:r>
            <a:r>
              <a:rPr lang="de-DE" dirty="0">
                <a:solidFill>
                  <a:srgbClr val="FF0000"/>
                </a:solidFill>
              </a:rPr>
              <a:t> </a:t>
            </a:r>
            <a:r>
              <a:rPr lang="de-DE" dirty="0" err="1">
                <a:solidFill>
                  <a:srgbClr val="FF0000"/>
                </a:solidFill>
              </a:rPr>
              <a:t>werker</a:t>
            </a:r>
            <a:r>
              <a:rPr lang="de-DE" dirty="0">
                <a:solidFill>
                  <a:srgbClr val="FF0000"/>
                </a:solidFill>
              </a:rPr>
              <a:t> </a:t>
            </a:r>
            <a:r>
              <a:rPr lang="de-DE" dirty="0" err="1">
                <a:solidFill>
                  <a:srgbClr val="FF0000"/>
                </a:solidFill>
              </a:rPr>
              <a:t>invalidates</a:t>
            </a:r>
            <a:r>
              <a:rPr lang="de-DE" dirty="0">
                <a:solidFill>
                  <a:srgbClr val="FF0000"/>
                </a:solidFill>
              </a:rPr>
              <a:t> </a:t>
            </a:r>
            <a:r>
              <a:rPr lang="de-DE" dirty="0" err="1">
                <a:solidFill>
                  <a:srgbClr val="FF0000"/>
                </a:solidFill>
              </a:rPr>
              <a:t>subscriptions</a:t>
            </a:r>
            <a:endParaRPr lang="de-DE" dirty="0">
              <a:solidFill>
                <a:srgbClr val="FF0000"/>
              </a:solidFill>
            </a:endParaRPr>
          </a:p>
        </p:txBody>
      </p:sp>
    </p:spTree>
    <p:extLst>
      <p:ext uri="{BB962C8B-B14F-4D97-AF65-F5344CB8AC3E}">
        <p14:creationId xmlns:p14="http://schemas.microsoft.com/office/powerpoint/2010/main" val="35964631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solidFill>
                  <a:schemeClr val="accent6">
                    <a:lumMod val="60000"/>
                    <a:lumOff val="40000"/>
                  </a:schemeClr>
                </a:solidFill>
              </a:rPr>
              <a:t>Promise</a:t>
            </a:r>
            <a:r>
              <a:rPr lang="de-AT" dirty="0">
                <a:solidFill>
                  <a:schemeClr val="accent6">
                    <a:lumMod val="60000"/>
                    <a:lumOff val="40000"/>
                  </a:schemeClr>
                </a:solidFill>
              </a:rPr>
              <a:t> </a:t>
            </a:r>
            <a:r>
              <a:rPr lang="de-AT" dirty="0" err="1">
                <a:solidFill>
                  <a:schemeClr val="accent6">
                    <a:lumMod val="60000"/>
                    <a:lumOff val="40000"/>
                  </a:schemeClr>
                </a:solidFill>
              </a:rPr>
              <a:t>and</a:t>
            </a:r>
            <a:r>
              <a:rPr lang="de-AT" dirty="0">
                <a:solidFill>
                  <a:schemeClr val="accent6">
                    <a:lumMod val="60000"/>
                    <a:lumOff val="40000"/>
                  </a:schemeClr>
                </a:solidFill>
              </a:rPr>
              <a:t> </a:t>
            </a:r>
            <a:r>
              <a:rPr lang="de-AT" dirty="0" err="1">
                <a:solidFill>
                  <a:schemeClr val="accent6">
                    <a:lumMod val="60000"/>
                    <a:lumOff val="40000"/>
                  </a:schemeClr>
                </a:solidFill>
              </a:rPr>
              <a:t>Fetch</a:t>
            </a:r>
            <a:r>
              <a:rPr lang="de-AT" dirty="0">
                <a:solidFill>
                  <a:schemeClr val="accent6">
                    <a:lumMod val="60000"/>
                    <a:lumOff val="40000"/>
                  </a:schemeClr>
                </a:solidFill>
              </a:rPr>
              <a:t>, Service Worker Caching</a:t>
            </a:r>
          </a:p>
          <a:p>
            <a:pPr marL="514350" indent="-514350">
              <a:buFont typeface="+mj-lt"/>
              <a:buAutoNum type="arabicPeriod"/>
            </a:pPr>
            <a:r>
              <a:rPr lang="de-AT" dirty="0" err="1">
                <a:solidFill>
                  <a:schemeClr val="accent6">
                    <a:lumMod val="60000"/>
                    <a:lumOff val="40000"/>
                  </a:schemeClr>
                </a:solidFill>
              </a:rPr>
              <a:t>Advanced</a:t>
            </a:r>
            <a:r>
              <a:rPr lang="de-AT" dirty="0">
                <a:solidFill>
                  <a:schemeClr val="accent6">
                    <a:lumMod val="60000"/>
                    <a:lumOff val="40000"/>
                  </a:schemeClr>
                </a:solidFill>
              </a:rPr>
              <a:t> Caching, </a:t>
            </a:r>
            <a:r>
              <a:rPr lang="de-AT" dirty="0" err="1">
                <a:solidFill>
                  <a:schemeClr val="accent6">
                    <a:lumMod val="60000"/>
                    <a:lumOff val="40000"/>
                  </a:schemeClr>
                </a:solidFill>
              </a:rPr>
              <a:t>Indexed</a:t>
            </a:r>
            <a:r>
              <a:rPr lang="de-AT" dirty="0">
                <a:solidFill>
                  <a:schemeClr val="accent6">
                    <a:lumMod val="60000"/>
                    <a:lumOff val="40000"/>
                  </a:schemeClr>
                </a:solidFill>
              </a:rPr>
              <a:t> DB </a:t>
            </a:r>
            <a:r>
              <a:rPr lang="de-AT" dirty="0" err="1">
                <a:solidFill>
                  <a:schemeClr val="accent6">
                    <a:lumMod val="60000"/>
                    <a:lumOff val="40000"/>
                  </a:schemeClr>
                </a:solidFill>
              </a:rPr>
              <a:t>and</a:t>
            </a:r>
            <a:r>
              <a:rPr lang="de-AT" dirty="0">
                <a:solidFill>
                  <a:schemeClr val="accent6">
                    <a:lumMod val="60000"/>
                    <a:lumOff val="40000"/>
                  </a:schemeClr>
                </a:solidFill>
              </a:rPr>
              <a:t> Dynamic Data</a:t>
            </a:r>
          </a:p>
          <a:p>
            <a:pPr marL="514350" indent="-514350">
              <a:buFont typeface="+mj-lt"/>
              <a:buAutoNum type="arabicPeriod"/>
            </a:pPr>
            <a:r>
              <a:rPr lang="de-AT" dirty="0" err="1">
                <a:solidFill>
                  <a:schemeClr val="accent6">
                    <a:lumMod val="60000"/>
                    <a:lumOff val="40000"/>
                  </a:schemeClr>
                </a:solidFill>
              </a:rPr>
              <a:t>Responsive</a:t>
            </a:r>
            <a:r>
              <a:rPr lang="de-AT" dirty="0">
                <a:solidFill>
                  <a:schemeClr val="accent6">
                    <a:lumMod val="60000"/>
                    <a:lumOff val="40000"/>
                  </a:schemeClr>
                </a:solidFill>
              </a:rPr>
              <a:t> UI, Background </a:t>
            </a:r>
            <a:r>
              <a:rPr lang="de-AT" dirty="0" err="1">
                <a:solidFill>
                  <a:schemeClr val="accent6">
                    <a:lumMod val="60000"/>
                    <a:lumOff val="40000"/>
                  </a:schemeClr>
                </a:solidFill>
              </a:rPr>
              <a:t>Sync</a:t>
            </a:r>
            <a:r>
              <a:rPr lang="de-AT" dirty="0">
                <a:solidFill>
                  <a:schemeClr val="accent6">
                    <a:lumMod val="60000"/>
                    <a:lumOff val="40000"/>
                  </a:schemeClr>
                </a:solidFill>
              </a:rPr>
              <a:t> </a:t>
            </a:r>
          </a:p>
          <a:p>
            <a:pPr marL="514350" indent="-514350">
              <a:buFont typeface="+mj-lt"/>
              <a:buAutoNum type="arabicPeriod"/>
            </a:pPr>
            <a:r>
              <a:rPr lang="de-AT" dirty="0">
                <a:solidFill>
                  <a:schemeClr val="accent6">
                    <a:lumMod val="60000"/>
                    <a:lumOff val="40000"/>
                  </a:schemeClr>
                </a:solidFill>
              </a:rPr>
              <a:t>Web Push </a:t>
            </a:r>
            <a:r>
              <a:rPr lang="de-AT" dirty="0" err="1">
                <a:solidFill>
                  <a:schemeClr val="accent6">
                    <a:lumMod val="60000"/>
                    <a:lumOff val="40000"/>
                  </a:schemeClr>
                </a:solidFill>
              </a:rPr>
              <a:t>Notifications</a:t>
            </a:r>
            <a:r>
              <a:rPr lang="de-AT" dirty="0">
                <a:solidFill>
                  <a:schemeClr val="accent6">
                    <a:lumMod val="60000"/>
                    <a:lumOff val="40000"/>
                  </a:schemeClr>
                </a:solidFill>
              </a:rPr>
              <a:t> </a:t>
            </a:r>
          </a:p>
          <a:p>
            <a:pPr marL="514350" indent="-514350">
              <a:buFont typeface="+mj-lt"/>
              <a:buAutoNum type="arabicPeriod"/>
            </a:pPr>
            <a:r>
              <a:rPr lang="de-AT" dirty="0"/>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17962382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solidFill>
                  <a:schemeClr val="accent6">
                    <a:lumMod val="60000"/>
                    <a:lumOff val="40000"/>
                  </a:schemeClr>
                </a:solidFill>
              </a:rPr>
              <a:t>Promise</a:t>
            </a:r>
            <a:r>
              <a:rPr lang="de-AT" dirty="0">
                <a:solidFill>
                  <a:schemeClr val="accent6">
                    <a:lumMod val="60000"/>
                    <a:lumOff val="40000"/>
                  </a:schemeClr>
                </a:solidFill>
              </a:rPr>
              <a:t> </a:t>
            </a:r>
            <a:r>
              <a:rPr lang="de-AT" dirty="0" err="1">
                <a:solidFill>
                  <a:schemeClr val="accent6">
                    <a:lumMod val="60000"/>
                    <a:lumOff val="40000"/>
                  </a:schemeClr>
                </a:solidFill>
              </a:rPr>
              <a:t>and</a:t>
            </a:r>
            <a:r>
              <a:rPr lang="de-AT" dirty="0">
                <a:solidFill>
                  <a:schemeClr val="accent6">
                    <a:lumMod val="60000"/>
                    <a:lumOff val="40000"/>
                  </a:schemeClr>
                </a:solidFill>
              </a:rPr>
              <a:t> </a:t>
            </a:r>
            <a:r>
              <a:rPr lang="de-AT" dirty="0" err="1">
                <a:solidFill>
                  <a:schemeClr val="accent6">
                    <a:lumMod val="60000"/>
                    <a:lumOff val="40000"/>
                  </a:schemeClr>
                </a:solidFill>
              </a:rPr>
              <a:t>Fetch</a:t>
            </a:r>
            <a:r>
              <a:rPr lang="de-AT" dirty="0">
                <a:solidFill>
                  <a:schemeClr val="accent6">
                    <a:lumMod val="60000"/>
                    <a:lumOff val="40000"/>
                  </a:schemeClr>
                </a:solidFill>
              </a:rPr>
              <a:t>, Service Worker Caching</a:t>
            </a:r>
          </a:p>
          <a:p>
            <a:pPr marL="514350" indent="-514350">
              <a:buFont typeface="+mj-lt"/>
              <a:buAutoNum type="arabicPeriod"/>
            </a:pPr>
            <a:r>
              <a:rPr lang="de-AT" dirty="0" err="1">
                <a:solidFill>
                  <a:schemeClr val="accent6">
                    <a:lumMod val="60000"/>
                    <a:lumOff val="40000"/>
                  </a:schemeClr>
                </a:solidFill>
              </a:rPr>
              <a:t>Advanced</a:t>
            </a:r>
            <a:r>
              <a:rPr lang="de-AT" dirty="0">
                <a:solidFill>
                  <a:schemeClr val="accent6">
                    <a:lumMod val="60000"/>
                    <a:lumOff val="40000"/>
                  </a:schemeClr>
                </a:solidFill>
              </a:rPr>
              <a:t> Caching, </a:t>
            </a:r>
            <a:r>
              <a:rPr lang="de-AT" dirty="0" err="1">
                <a:solidFill>
                  <a:schemeClr val="accent6">
                    <a:lumMod val="60000"/>
                    <a:lumOff val="40000"/>
                  </a:schemeClr>
                </a:solidFill>
              </a:rPr>
              <a:t>Indexed</a:t>
            </a:r>
            <a:r>
              <a:rPr lang="de-AT" dirty="0">
                <a:solidFill>
                  <a:schemeClr val="accent6">
                    <a:lumMod val="60000"/>
                    <a:lumOff val="40000"/>
                  </a:schemeClr>
                </a:solidFill>
              </a:rPr>
              <a:t> DB </a:t>
            </a:r>
            <a:r>
              <a:rPr lang="de-AT" dirty="0" err="1">
                <a:solidFill>
                  <a:schemeClr val="accent6">
                    <a:lumMod val="60000"/>
                    <a:lumOff val="40000"/>
                  </a:schemeClr>
                </a:solidFill>
              </a:rPr>
              <a:t>and</a:t>
            </a:r>
            <a:r>
              <a:rPr lang="de-AT" dirty="0">
                <a:solidFill>
                  <a:schemeClr val="accent6">
                    <a:lumMod val="60000"/>
                    <a:lumOff val="40000"/>
                  </a:schemeClr>
                </a:solidFill>
              </a:rPr>
              <a:t> Dynamic Data</a:t>
            </a:r>
          </a:p>
          <a:p>
            <a:pPr marL="514350" indent="-514350">
              <a:buFont typeface="+mj-lt"/>
              <a:buAutoNum type="arabicPeriod"/>
            </a:pPr>
            <a:r>
              <a:rPr lang="de-AT" dirty="0" err="1">
                <a:solidFill>
                  <a:schemeClr val="accent6">
                    <a:lumMod val="60000"/>
                    <a:lumOff val="40000"/>
                  </a:schemeClr>
                </a:solidFill>
              </a:rPr>
              <a:t>Responsive</a:t>
            </a:r>
            <a:r>
              <a:rPr lang="de-AT" dirty="0">
                <a:solidFill>
                  <a:schemeClr val="accent6">
                    <a:lumMod val="60000"/>
                    <a:lumOff val="40000"/>
                  </a:schemeClr>
                </a:solidFill>
              </a:rPr>
              <a:t> UI, Background </a:t>
            </a:r>
            <a:r>
              <a:rPr lang="de-AT" dirty="0" err="1">
                <a:solidFill>
                  <a:schemeClr val="accent6">
                    <a:lumMod val="60000"/>
                    <a:lumOff val="40000"/>
                  </a:schemeClr>
                </a:solidFill>
              </a:rPr>
              <a:t>Sync</a:t>
            </a:r>
            <a:r>
              <a:rPr lang="de-AT" dirty="0">
                <a:solidFill>
                  <a:schemeClr val="accent6">
                    <a:lumMod val="60000"/>
                    <a:lumOff val="40000"/>
                  </a:schemeClr>
                </a:solidFill>
              </a:rPr>
              <a:t> </a:t>
            </a:r>
          </a:p>
          <a:p>
            <a:pPr marL="514350" indent="-514350">
              <a:buFont typeface="+mj-lt"/>
              <a:buAutoNum type="arabicPeriod"/>
            </a:pPr>
            <a:r>
              <a:rPr lang="de-AT" dirty="0">
                <a:solidFill>
                  <a:schemeClr val="accent6">
                    <a:lumMod val="60000"/>
                    <a:lumOff val="40000"/>
                  </a:schemeClr>
                </a:solidFill>
              </a:rPr>
              <a:t>Web Push </a:t>
            </a:r>
            <a:r>
              <a:rPr lang="de-AT" dirty="0" err="1">
                <a:solidFill>
                  <a:schemeClr val="accent6">
                    <a:lumMod val="60000"/>
                    <a:lumOff val="40000"/>
                  </a:schemeClr>
                </a:solidFill>
              </a:rPr>
              <a:t>Notifications</a:t>
            </a:r>
            <a:r>
              <a:rPr lang="de-AT" dirty="0">
                <a:solidFill>
                  <a:schemeClr val="accent6">
                    <a:lumMod val="60000"/>
                    <a:lumOff val="40000"/>
                  </a:schemeClr>
                </a:solidFill>
              </a:rPr>
              <a:t> </a:t>
            </a:r>
          </a:p>
          <a:p>
            <a:pPr marL="514350" indent="-514350">
              <a:buFont typeface="+mj-lt"/>
              <a:buAutoNum type="arabicPeriod"/>
            </a:pPr>
            <a:r>
              <a:rPr lang="de-AT" dirty="0">
                <a:solidFill>
                  <a:schemeClr val="accent6">
                    <a:lumMod val="60000"/>
                    <a:lumOff val="40000"/>
                  </a:schemeClr>
                </a:solidFill>
              </a:rPr>
              <a:t>Native Device Features</a:t>
            </a:r>
          </a:p>
          <a:p>
            <a:pPr marL="514350" indent="-514350">
              <a:buFont typeface="+mj-lt"/>
              <a:buAutoNum type="arabicPeriod"/>
            </a:pPr>
            <a:r>
              <a:rPr lang="de-AT" dirty="0"/>
              <a:t>Round </a:t>
            </a:r>
            <a:r>
              <a:rPr lang="de-AT" dirty="0" err="1"/>
              <a:t>Up</a:t>
            </a:r>
            <a:r>
              <a:rPr lang="de-AT" dirty="0"/>
              <a:t> &amp; Quiz</a:t>
            </a:r>
          </a:p>
          <a:p>
            <a:endParaRPr lang="de-AT" dirty="0"/>
          </a:p>
        </p:txBody>
      </p:sp>
    </p:spTree>
    <p:extLst>
      <p:ext uri="{BB962C8B-B14F-4D97-AF65-F5344CB8AC3E}">
        <p14:creationId xmlns:p14="http://schemas.microsoft.com/office/powerpoint/2010/main" val="20223394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Backend</a:t>
            </a:r>
          </a:p>
        </p:txBody>
      </p:sp>
      <p:sp>
        <p:nvSpPr>
          <p:cNvPr id="3" name="Inhaltsplatzhalter 2"/>
          <p:cNvSpPr>
            <a:spLocks noGrp="1"/>
          </p:cNvSpPr>
          <p:nvPr>
            <p:ph idx="1"/>
          </p:nvPr>
        </p:nvSpPr>
        <p:spPr/>
        <p:txBody>
          <a:bodyPr/>
          <a:lstStyle/>
          <a:p>
            <a:r>
              <a:rPr lang="de-AT" dirty="0"/>
              <a:t>Google </a:t>
            </a:r>
            <a:r>
              <a:rPr lang="de-AT" dirty="0" err="1"/>
              <a:t>Firebase</a:t>
            </a:r>
            <a:endParaRPr lang="de-AT" dirty="0"/>
          </a:p>
          <a:p>
            <a:r>
              <a:rPr lang="de-AT" dirty="0"/>
              <a:t>Realtime Database</a:t>
            </a:r>
          </a:p>
          <a:p>
            <a:r>
              <a:rPr lang="de-AT" dirty="0" err="1">
                <a:solidFill>
                  <a:srgbClr val="FF0000"/>
                </a:solidFill>
              </a:rPr>
              <a:t>No</a:t>
            </a:r>
            <a:r>
              <a:rPr lang="de-AT" dirty="0">
                <a:solidFill>
                  <a:srgbClr val="FF0000"/>
                </a:solidFill>
              </a:rPr>
              <a:t> </a:t>
            </a:r>
            <a:r>
              <a:rPr lang="de-AT" dirty="0" err="1">
                <a:solidFill>
                  <a:srgbClr val="FF0000"/>
                </a:solidFill>
              </a:rPr>
              <a:t>authentication</a:t>
            </a:r>
            <a:r>
              <a:rPr lang="de-AT" dirty="0">
                <a:solidFill>
                  <a:srgbClr val="FF0000"/>
                </a:solidFill>
              </a:rPr>
              <a:t> </a:t>
            </a:r>
            <a:r>
              <a:rPr lang="de-AT" dirty="0" err="1">
                <a:solidFill>
                  <a:srgbClr val="FF0000"/>
                </a:solidFill>
              </a:rPr>
              <a:t>for</a:t>
            </a:r>
            <a:r>
              <a:rPr lang="de-AT" dirty="0">
                <a:solidFill>
                  <a:srgbClr val="FF0000"/>
                </a:solidFill>
              </a:rPr>
              <a:t> </a:t>
            </a:r>
            <a:r>
              <a:rPr lang="de-AT" dirty="0" err="1">
                <a:solidFill>
                  <a:srgbClr val="FF0000"/>
                </a:solidFill>
              </a:rPr>
              <a:t>this</a:t>
            </a:r>
            <a:r>
              <a:rPr lang="de-AT" dirty="0">
                <a:solidFill>
                  <a:srgbClr val="FF0000"/>
                </a:solidFill>
              </a:rPr>
              <a:t> </a:t>
            </a:r>
            <a:r>
              <a:rPr lang="de-AT" dirty="0" err="1">
                <a:solidFill>
                  <a:srgbClr val="FF0000"/>
                </a:solidFill>
              </a:rPr>
              <a:t>purpose</a:t>
            </a:r>
            <a:endParaRPr lang="de-AT" dirty="0">
              <a:solidFill>
                <a:srgbClr val="FF0000"/>
              </a:solidFill>
            </a:endParaRPr>
          </a:p>
        </p:txBody>
      </p:sp>
    </p:spTree>
    <p:extLst>
      <p:ext uri="{BB962C8B-B14F-4D97-AF65-F5344CB8AC3E}">
        <p14:creationId xmlns:p14="http://schemas.microsoft.com/office/powerpoint/2010/main" val="75346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a:t>Core Blocks</a:t>
            </a:r>
          </a:p>
        </p:txBody>
      </p:sp>
      <p:sp>
        <p:nvSpPr>
          <p:cNvPr id="4" name="Rechteck 3"/>
          <p:cNvSpPr/>
          <p:nvPr/>
        </p:nvSpPr>
        <p:spPr>
          <a:xfrm>
            <a:off x="5033759" y="1690686"/>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Service </a:t>
            </a:r>
            <a:r>
              <a:rPr lang="de-AT" dirty="0" err="1"/>
              <a:t>Workers</a:t>
            </a:r>
            <a:endParaRPr lang="de-AT" dirty="0"/>
          </a:p>
        </p:txBody>
      </p:sp>
      <p:sp>
        <p:nvSpPr>
          <p:cNvPr id="5" name="Rechteck 4"/>
          <p:cNvSpPr/>
          <p:nvPr/>
        </p:nvSpPr>
        <p:spPr>
          <a:xfrm>
            <a:off x="5039237" y="3554792"/>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Application</a:t>
            </a:r>
            <a:r>
              <a:rPr lang="de-AT" dirty="0"/>
              <a:t> Manifest</a:t>
            </a:r>
          </a:p>
        </p:txBody>
      </p:sp>
      <p:sp>
        <p:nvSpPr>
          <p:cNvPr id="6" name="Rechteck 5"/>
          <p:cNvSpPr/>
          <p:nvPr/>
        </p:nvSpPr>
        <p:spPr>
          <a:xfrm>
            <a:off x="2475814" y="2622740"/>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Background </a:t>
            </a:r>
            <a:r>
              <a:rPr lang="de-AT" dirty="0" err="1"/>
              <a:t>Sync</a:t>
            </a:r>
            <a:endParaRPr lang="de-AT" dirty="0"/>
          </a:p>
        </p:txBody>
      </p:sp>
      <p:sp>
        <p:nvSpPr>
          <p:cNvPr id="7" name="Rechteck 6"/>
          <p:cNvSpPr/>
          <p:nvPr/>
        </p:nvSpPr>
        <p:spPr>
          <a:xfrm>
            <a:off x="7591708" y="2622740"/>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Web Push</a:t>
            </a:r>
          </a:p>
        </p:txBody>
      </p:sp>
      <p:sp>
        <p:nvSpPr>
          <p:cNvPr id="8" name="Rechteck 7"/>
          <p:cNvSpPr/>
          <p:nvPr/>
        </p:nvSpPr>
        <p:spPr>
          <a:xfrm>
            <a:off x="5039236" y="4486844"/>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Responsive</a:t>
            </a:r>
            <a:r>
              <a:rPr lang="de-AT" dirty="0"/>
              <a:t> Design</a:t>
            </a:r>
          </a:p>
        </p:txBody>
      </p:sp>
      <p:sp>
        <p:nvSpPr>
          <p:cNvPr id="9" name="Rechteck 8"/>
          <p:cNvSpPr/>
          <p:nvPr/>
        </p:nvSpPr>
        <p:spPr>
          <a:xfrm>
            <a:off x="2481290" y="4486843"/>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Geolocation</a:t>
            </a:r>
            <a:r>
              <a:rPr lang="de-AT" dirty="0"/>
              <a:t> API</a:t>
            </a:r>
          </a:p>
        </p:txBody>
      </p:sp>
      <p:sp>
        <p:nvSpPr>
          <p:cNvPr id="10" name="Rechteck 9"/>
          <p:cNvSpPr/>
          <p:nvPr/>
        </p:nvSpPr>
        <p:spPr>
          <a:xfrm>
            <a:off x="7597184" y="4486843"/>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Media API</a:t>
            </a:r>
          </a:p>
        </p:txBody>
      </p:sp>
      <p:sp>
        <p:nvSpPr>
          <p:cNvPr id="11" name="Rechteck 10"/>
          <p:cNvSpPr/>
          <p:nvPr/>
        </p:nvSpPr>
        <p:spPr>
          <a:xfrm>
            <a:off x="5033760" y="2622740"/>
            <a:ext cx="994710" cy="766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Caching</a:t>
            </a:r>
          </a:p>
        </p:txBody>
      </p:sp>
      <p:sp>
        <p:nvSpPr>
          <p:cNvPr id="12" name="Rechteck 11"/>
          <p:cNvSpPr/>
          <p:nvPr/>
        </p:nvSpPr>
        <p:spPr>
          <a:xfrm>
            <a:off x="6163527" y="2622739"/>
            <a:ext cx="994710" cy="766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Other PWA </a:t>
            </a:r>
            <a:r>
              <a:rPr lang="de-AT" sz="1400" dirty="0" err="1"/>
              <a:t>Stuff</a:t>
            </a:r>
            <a:endParaRPr lang="de-AT" sz="1400" dirty="0"/>
          </a:p>
        </p:txBody>
      </p:sp>
    </p:spTree>
    <p:extLst>
      <p:ext uri="{BB962C8B-B14F-4D97-AF65-F5344CB8AC3E}">
        <p14:creationId xmlns:p14="http://schemas.microsoft.com/office/powerpoint/2010/main" val="2736395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2854</Words>
  <Application>Microsoft Office PowerPoint</Application>
  <PresentationFormat>Breitbild</PresentationFormat>
  <Paragraphs>550</Paragraphs>
  <Slides>85</Slides>
  <Notes>0</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85</vt:i4>
      </vt:variant>
    </vt:vector>
  </HeadingPairs>
  <TitlesOfParts>
    <vt:vector size="90" baseType="lpstr">
      <vt:lpstr>Arial</vt:lpstr>
      <vt:lpstr>Calibri</vt:lpstr>
      <vt:lpstr>Calibri Light</vt:lpstr>
      <vt:lpstr>Consolas</vt:lpstr>
      <vt:lpstr>Office Theme</vt:lpstr>
      <vt:lpstr>Progressive Web Apps</vt:lpstr>
      <vt:lpstr>stefan.kubinski@lakedice.com</vt:lpstr>
      <vt:lpstr>PowerPoint-Präsentation</vt:lpstr>
      <vt:lpstr>BlaBlaBla</vt:lpstr>
      <vt:lpstr>Progressive Web Apps (PWAs)</vt:lpstr>
      <vt:lpstr>Web Apps to PWAs</vt:lpstr>
      <vt:lpstr>Progressive Enhancement</vt:lpstr>
      <vt:lpstr>Smartphone Nutzung</vt:lpstr>
      <vt:lpstr>Core Blocks</vt:lpstr>
      <vt:lpstr>PWAs vs. Native Apps vs. Web Pages</vt:lpstr>
      <vt:lpstr>Outline</vt:lpstr>
      <vt:lpstr>D1: Create App</vt:lpstr>
      <vt:lpstr>PWA = WebApp + Manifest + ServiceWorker</vt:lpstr>
      <vt:lpstr>manifest.json</vt:lpstr>
      <vt:lpstr>icons in manifest.json</vt:lpstr>
      <vt:lpstr>related applications in manifest.json</vt:lpstr>
      <vt:lpstr>Safari</vt:lpstr>
      <vt:lpstr>Internet Explorer</vt:lpstr>
      <vt:lpstr>Chrome/Edge Developer Tools</vt:lpstr>
      <vt:lpstr>Service Workers</vt:lpstr>
      <vt:lpstr>Events (in Service Worker)</vt:lpstr>
      <vt:lpstr>Registration</vt:lpstr>
      <vt:lpstr>D2: Add a service worker</vt:lpstr>
      <vt:lpstr>D3: Handle Installation</vt:lpstr>
      <vt:lpstr>Emulate and Simulate</vt:lpstr>
      <vt:lpstr>PowerPoint-Präsentation</vt:lpstr>
      <vt:lpstr>PowerPoint-Präsentation</vt:lpstr>
      <vt:lpstr>Outline</vt:lpstr>
      <vt:lpstr>WIFI – CODE - REPEAT</vt:lpstr>
      <vt:lpstr>Promise and Fetch</vt:lpstr>
      <vt:lpstr>Javascript = SINGLE Threaded</vt:lpstr>
      <vt:lpstr>Javascript = SINGLE Threaded</vt:lpstr>
      <vt:lpstr>Callback Demo</vt:lpstr>
      <vt:lpstr>Promise Demo</vt:lpstr>
      <vt:lpstr>Rejecting Promises</vt:lpstr>
      <vt:lpstr>Then…Catch…</vt:lpstr>
      <vt:lpstr>Where do we use promises in our code?</vt:lpstr>
      <vt:lpstr>Fetch</vt:lpstr>
      <vt:lpstr>Polyfills</vt:lpstr>
      <vt:lpstr>Links</vt:lpstr>
      <vt:lpstr>Before caching items</vt:lpstr>
      <vt:lpstr>Service Worker Caching (Basic)</vt:lpstr>
      <vt:lpstr>Why?</vt:lpstr>
      <vt:lpstr>Cache API</vt:lpstr>
      <vt:lpstr>Identify the app shell</vt:lpstr>
      <vt:lpstr>Demo STATIC caching</vt:lpstr>
      <vt:lpstr>Dynamic caching</vt:lpstr>
      <vt:lpstr>Demo DYNAMIC caching</vt:lpstr>
      <vt:lpstr>Cache versioning</vt:lpstr>
      <vt:lpstr>Links</vt:lpstr>
      <vt:lpstr>Outline</vt:lpstr>
      <vt:lpstr>WIFI – CODE - REPEAT</vt:lpstr>
      <vt:lpstr>Improve existing Application</vt:lpstr>
      <vt:lpstr>Advanced Caching</vt:lpstr>
      <vt:lpstr>Cache on demand</vt:lpstr>
      <vt:lpstr>Offline fallback</vt:lpstr>
      <vt:lpstr>Cache with network fallback (now)</vt:lpstr>
      <vt:lpstr>Cache only</vt:lpstr>
      <vt:lpstr>Network only</vt:lpstr>
      <vt:lpstr>Network with cache fallback</vt:lpstr>
      <vt:lpstr>Network with cache fallback</vt:lpstr>
      <vt:lpstr>Cache then network</vt:lpstr>
      <vt:lpstr>Indexed DB and Dynamic Data</vt:lpstr>
      <vt:lpstr>Dynamic Caching vs. Caching of Dynamic Content</vt:lpstr>
      <vt:lpstr>Indexed DB</vt:lpstr>
      <vt:lpstr>API for Indexed DB</vt:lpstr>
      <vt:lpstr>Getting started</vt:lpstr>
      <vt:lpstr>Added basic functionality (helper.js)</vt:lpstr>
      <vt:lpstr>Implement new caching</vt:lpstr>
      <vt:lpstr>Links</vt:lpstr>
      <vt:lpstr>Outline</vt:lpstr>
      <vt:lpstr>Repeat</vt:lpstr>
      <vt:lpstr>Implementation of App</vt:lpstr>
      <vt:lpstr>Docker</vt:lpstr>
      <vt:lpstr>Caching (race condition)</vt:lpstr>
      <vt:lpstr>Indexed DB</vt:lpstr>
      <vt:lpstr>Background Sync</vt:lpstr>
      <vt:lpstr>Implementation</vt:lpstr>
      <vt:lpstr>Outline</vt:lpstr>
      <vt:lpstr>Web Push and Notifications</vt:lpstr>
      <vt:lpstr>Push Notifications</vt:lpstr>
      <vt:lpstr>Subscribe</vt:lpstr>
      <vt:lpstr>Outline</vt:lpstr>
      <vt:lpstr>Outline</vt:lpstr>
      <vt:lpstr>Backend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Apps</dc:title>
  <dc:creator>Microsoft-Konto</dc:creator>
  <cp:lastModifiedBy>Stefan Kubinski</cp:lastModifiedBy>
  <cp:revision>87</cp:revision>
  <dcterms:created xsi:type="dcterms:W3CDTF">2022-04-04T08:49:18Z</dcterms:created>
  <dcterms:modified xsi:type="dcterms:W3CDTF">2023-05-04T13:57:14Z</dcterms:modified>
</cp:coreProperties>
</file>