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91" r:id="rId5"/>
    <p:sldId id="260" r:id="rId6"/>
    <p:sldId id="261" r:id="rId7"/>
    <p:sldId id="280" r:id="rId8"/>
    <p:sldId id="258" r:id="rId9"/>
    <p:sldId id="279" r:id="rId10"/>
    <p:sldId id="259" r:id="rId11"/>
    <p:sldId id="262" r:id="rId12"/>
    <p:sldId id="257" r:id="rId13"/>
    <p:sldId id="290" r:id="rId14"/>
    <p:sldId id="263" r:id="rId15"/>
    <p:sldId id="266" r:id="rId16"/>
    <p:sldId id="267" r:id="rId17"/>
    <p:sldId id="264" r:id="rId18"/>
    <p:sldId id="270" r:id="rId19"/>
    <p:sldId id="273" r:id="rId20"/>
    <p:sldId id="277" r:id="rId21"/>
    <p:sldId id="276" r:id="rId22"/>
    <p:sldId id="281" r:id="rId23"/>
    <p:sldId id="282" r:id="rId24"/>
    <p:sldId id="283" r:id="rId25"/>
    <p:sldId id="271" r:id="rId26"/>
    <p:sldId id="272" r:id="rId27"/>
    <p:sldId id="268" r:id="rId28"/>
    <p:sldId id="284" r:id="rId29"/>
    <p:sldId id="310" r:id="rId30"/>
    <p:sldId id="292" r:id="rId31"/>
    <p:sldId id="294" r:id="rId32"/>
    <p:sldId id="295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9" r:id="rId42"/>
    <p:sldId id="293" r:id="rId43"/>
    <p:sldId id="306" r:id="rId44"/>
    <p:sldId id="307" r:id="rId45"/>
    <p:sldId id="311" r:id="rId46"/>
    <p:sldId id="312" r:id="rId47"/>
    <p:sldId id="313" r:id="rId48"/>
    <p:sldId id="315" r:id="rId49"/>
    <p:sldId id="314" r:id="rId50"/>
    <p:sldId id="308" r:id="rId51"/>
    <p:sldId id="285" r:id="rId52"/>
    <p:sldId id="316" r:id="rId53"/>
    <p:sldId id="319" r:id="rId54"/>
    <p:sldId id="317" r:id="rId55"/>
    <p:sldId id="320" r:id="rId56"/>
    <p:sldId id="321" r:id="rId57"/>
    <p:sldId id="318" r:id="rId58"/>
    <p:sldId id="326" r:id="rId59"/>
    <p:sldId id="327" r:id="rId60"/>
    <p:sldId id="329" r:id="rId61"/>
    <p:sldId id="330" r:id="rId62"/>
    <p:sldId id="331" r:id="rId63"/>
    <p:sldId id="322" r:id="rId64"/>
    <p:sldId id="323" r:id="rId65"/>
    <p:sldId id="324" r:id="rId66"/>
    <p:sldId id="325" r:id="rId67"/>
    <p:sldId id="332" r:id="rId68"/>
    <p:sldId id="333" r:id="rId69"/>
    <p:sldId id="334" r:id="rId70"/>
    <p:sldId id="337" r:id="rId71"/>
    <p:sldId id="287" r:id="rId72"/>
    <p:sldId id="335" r:id="rId73"/>
    <p:sldId id="336" r:id="rId74"/>
    <p:sldId id="288" r:id="rId75"/>
    <p:sldId id="289" r:id="rId76"/>
    <p:sldId id="338" r:id="rId77"/>
    <p:sldId id="339" r:id="rId78"/>
    <p:sldId id="341" r:id="rId79"/>
    <p:sldId id="340" r:id="rId80"/>
    <p:sldId id="286" r:id="rId81"/>
    <p:sldId id="265" r:id="rId8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86FB9FD-E271-4EE4-AAA6-37B0F8FC5167}">
          <p14:sldIdLst>
            <p14:sldId id="256"/>
            <p14:sldId id="269"/>
            <p14:sldId id="274"/>
          </p14:sldIdLst>
        </p14:section>
        <p14:section name="Abschnitt ohne Titel" id="{50D9BBD3-D205-49B8-BA26-7423F12229A7}">
          <p14:sldIdLst>
            <p14:sldId id="291"/>
            <p14:sldId id="260"/>
            <p14:sldId id="261"/>
            <p14:sldId id="280"/>
            <p14:sldId id="258"/>
            <p14:sldId id="279"/>
            <p14:sldId id="259"/>
            <p14:sldId id="262"/>
            <p14:sldId id="257"/>
            <p14:sldId id="290"/>
            <p14:sldId id="263"/>
            <p14:sldId id="266"/>
            <p14:sldId id="267"/>
            <p14:sldId id="264"/>
            <p14:sldId id="270"/>
            <p14:sldId id="273"/>
            <p14:sldId id="277"/>
            <p14:sldId id="276"/>
            <p14:sldId id="281"/>
            <p14:sldId id="282"/>
            <p14:sldId id="283"/>
            <p14:sldId id="271"/>
            <p14:sldId id="272"/>
            <p14:sldId id="268"/>
          </p14:sldIdLst>
        </p14:section>
        <p14:section name="Abschnitt ohne Titel" id="{7746E771-46B0-4EE8-ABD9-74FF20705A16}">
          <p14:sldIdLst>
            <p14:sldId id="284"/>
            <p14:sldId id="310"/>
            <p14:sldId id="292"/>
            <p14:sldId id="294"/>
            <p14:sldId id="295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9"/>
            <p14:sldId id="293"/>
            <p14:sldId id="306"/>
            <p14:sldId id="307"/>
            <p14:sldId id="311"/>
            <p14:sldId id="312"/>
            <p14:sldId id="313"/>
            <p14:sldId id="315"/>
            <p14:sldId id="314"/>
            <p14:sldId id="308"/>
            <p14:sldId id="285"/>
            <p14:sldId id="316"/>
            <p14:sldId id="319"/>
            <p14:sldId id="317"/>
            <p14:sldId id="320"/>
            <p14:sldId id="321"/>
            <p14:sldId id="318"/>
            <p14:sldId id="326"/>
            <p14:sldId id="327"/>
            <p14:sldId id="329"/>
            <p14:sldId id="330"/>
            <p14:sldId id="331"/>
            <p14:sldId id="322"/>
            <p14:sldId id="323"/>
            <p14:sldId id="324"/>
            <p14:sldId id="325"/>
            <p14:sldId id="332"/>
            <p14:sldId id="333"/>
            <p14:sldId id="334"/>
            <p14:sldId id="337"/>
            <p14:sldId id="287"/>
            <p14:sldId id="335"/>
            <p14:sldId id="336"/>
          </p14:sldIdLst>
        </p14:section>
        <p14:section name="Abschnitt ohne Titel" id="{12A667C0-7F01-4085-932D-D03BC8DFA2BB}">
          <p14:sldIdLst>
            <p14:sldId id="288"/>
            <p14:sldId id="289"/>
            <p14:sldId id="338"/>
            <p14:sldId id="339"/>
            <p14:sldId id="341"/>
            <p14:sldId id="340"/>
            <p14:sldId id="28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Mobile Web vs. Native Apps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955-4013-9B79-A1A044C95A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955-4013-9B79-A1A044C95A44}"/>
              </c:ext>
            </c:extLst>
          </c:dPt>
          <c:cat>
            <c:strRef>
              <c:f>Tabelle1!$A$2:$A$3</c:f>
              <c:strCache>
                <c:ptCount val="2"/>
                <c:pt idx="0">
                  <c:v>Native Apps</c:v>
                </c:pt>
                <c:pt idx="1">
                  <c:v>Mobile Web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955-4013-9B79-A1A044C95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0"/>
        <c:holeSize val="6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53A65-B854-41B3-B709-EAA9AB603D8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0D95C9E-F43A-4D08-83F4-D847C05A4855}">
      <dgm:prSet/>
      <dgm:spPr/>
      <dgm:t>
        <a:bodyPr/>
        <a:lstStyle/>
        <a:p>
          <a:pPr rtl="0"/>
          <a:r>
            <a:rPr lang="de-AT" dirty="0"/>
            <a:t>index.html</a:t>
          </a:r>
        </a:p>
      </dgm:t>
    </dgm:pt>
    <dgm:pt modelId="{A9EDF386-1666-446A-A8AD-22C8FA69F8D2}" type="parTrans" cxnId="{33F54C57-5A92-4E90-BB50-913923443992}">
      <dgm:prSet/>
      <dgm:spPr/>
      <dgm:t>
        <a:bodyPr/>
        <a:lstStyle/>
        <a:p>
          <a:endParaRPr lang="de-AT"/>
        </a:p>
      </dgm:t>
    </dgm:pt>
    <dgm:pt modelId="{A9E7BC5C-7808-48D3-8C95-CF1BC6EFA22A}" type="sibTrans" cxnId="{33F54C57-5A92-4E90-BB50-913923443992}">
      <dgm:prSet/>
      <dgm:spPr/>
      <dgm:t>
        <a:bodyPr/>
        <a:lstStyle/>
        <a:p>
          <a:endParaRPr lang="de-AT"/>
        </a:p>
      </dgm:t>
    </dgm:pt>
    <dgm:pt modelId="{DFF98910-C5C1-4783-8AAE-1EC1E9DDF3DD}">
      <dgm:prSet/>
      <dgm:spPr/>
      <dgm:t>
        <a:bodyPr/>
        <a:lstStyle/>
        <a:p>
          <a:pPr rtl="0"/>
          <a:r>
            <a:rPr lang="de-AT" dirty="0"/>
            <a:t>app.js</a:t>
          </a:r>
        </a:p>
      </dgm:t>
    </dgm:pt>
    <dgm:pt modelId="{17F477BD-0484-4BFA-B88B-1B7364046258}" type="parTrans" cxnId="{80C1AE57-A15B-46EC-897D-88C94869B031}">
      <dgm:prSet/>
      <dgm:spPr/>
      <dgm:t>
        <a:bodyPr/>
        <a:lstStyle/>
        <a:p>
          <a:endParaRPr lang="de-AT"/>
        </a:p>
      </dgm:t>
    </dgm:pt>
    <dgm:pt modelId="{1BCF588C-0A1E-42FB-8816-224091594A45}" type="sibTrans" cxnId="{80C1AE57-A15B-46EC-897D-88C94869B031}">
      <dgm:prSet/>
      <dgm:spPr/>
      <dgm:t>
        <a:bodyPr/>
        <a:lstStyle/>
        <a:p>
          <a:endParaRPr lang="de-AT"/>
        </a:p>
      </dgm:t>
    </dgm:pt>
    <dgm:pt modelId="{CF61B1A9-7D70-448F-96AB-81E6CF7BF48B}">
      <dgm:prSet/>
      <dgm:spPr/>
      <dgm:t>
        <a:bodyPr/>
        <a:lstStyle/>
        <a:p>
          <a:pPr rtl="0"/>
          <a:r>
            <a:rPr lang="de-AT" dirty="0" err="1"/>
            <a:t>service</a:t>
          </a:r>
          <a:r>
            <a:rPr lang="de-AT" dirty="0"/>
            <a:t> </a:t>
          </a:r>
          <a:r>
            <a:rPr lang="de-AT" dirty="0" err="1"/>
            <a:t>worker</a:t>
          </a:r>
          <a:endParaRPr lang="de-AT" dirty="0"/>
        </a:p>
      </dgm:t>
    </dgm:pt>
    <dgm:pt modelId="{440FDDF5-DBDF-4055-A19B-6C6338267868}" type="parTrans" cxnId="{790E360E-1671-4C24-8AF1-A36FE3D9737F}">
      <dgm:prSet/>
      <dgm:spPr/>
      <dgm:t>
        <a:bodyPr/>
        <a:lstStyle/>
        <a:p>
          <a:endParaRPr lang="de-AT"/>
        </a:p>
      </dgm:t>
    </dgm:pt>
    <dgm:pt modelId="{E04C51E7-A530-452E-AE15-C5B36DF590F9}" type="sibTrans" cxnId="{790E360E-1671-4C24-8AF1-A36FE3D9737F}">
      <dgm:prSet/>
      <dgm:spPr/>
      <dgm:t>
        <a:bodyPr/>
        <a:lstStyle/>
        <a:p>
          <a:endParaRPr lang="de-AT"/>
        </a:p>
      </dgm:t>
    </dgm:pt>
    <dgm:pt modelId="{7673DE3B-A9C1-417D-9FD4-46522B94B69B}" type="pres">
      <dgm:prSet presAssocID="{4FB53A65-B854-41B3-B709-EAA9AB603D8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AT"/>
        </a:p>
      </dgm:t>
    </dgm:pt>
    <dgm:pt modelId="{18403EAF-0848-461B-BD71-392FF353DC3E}" type="pres">
      <dgm:prSet presAssocID="{E0D95C9E-F43A-4D08-83F4-D847C05A4855}" presName="composite" presStyleCnt="0"/>
      <dgm:spPr/>
    </dgm:pt>
    <dgm:pt modelId="{2DBAD7F1-2AF4-41F2-9566-0591A6AAB51A}" type="pres">
      <dgm:prSet presAssocID="{E0D95C9E-F43A-4D08-83F4-D847C05A4855}" presName="bentUpArrow1" presStyleLbl="alignImgPlace1" presStyleIdx="0" presStyleCnt="2"/>
      <dgm:spPr/>
    </dgm:pt>
    <dgm:pt modelId="{636CEEFB-541C-4697-BC6E-0711637CD418}" type="pres">
      <dgm:prSet presAssocID="{E0D95C9E-F43A-4D08-83F4-D847C05A485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A6ACCDD-686C-43A5-89E6-3975E7714D21}" type="pres">
      <dgm:prSet presAssocID="{E0D95C9E-F43A-4D08-83F4-D847C05A485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73B8150-5C9F-4D5E-8F81-6CBA4F4323B9}" type="pres">
      <dgm:prSet presAssocID="{A9E7BC5C-7808-48D3-8C95-CF1BC6EFA22A}" presName="sibTrans" presStyleCnt="0"/>
      <dgm:spPr/>
    </dgm:pt>
    <dgm:pt modelId="{B7DC44E1-0F99-4064-8712-BB23765FC67B}" type="pres">
      <dgm:prSet presAssocID="{DFF98910-C5C1-4783-8AAE-1EC1E9DDF3DD}" presName="composite" presStyleCnt="0"/>
      <dgm:spPr/>
    </dgm:pt>
    <dgm:pt modelId="{8BFDEF99-000F-44FE-AC7C-C1F72624F2B4}" type="pres">
      <dgm:prSet presAssocID="{DFF98910-C5C1-4783-8AAE-1EC1E9DDF3DD}" presName="bentUpArrow1" presStyleLbl="alignImgPlace1" presStyleIdx="1" presStyleCnt="2"/>
      <dgm:spPr/>
    </dgm:pt>
    <dgm:pt modelId="{736E38AD-6292-438C-9543-C29ABA922F7F}" type="pres">
      <dgm:prSet presAssocID="{DFF98910-C5C1-4783-8AAE-1EC1E9DDF3D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2B6C91EA-B683-432A-88A0-469660F0E154}" type="pres">
      <dgm:prSet presAssocID="{DFF98910-C5C1-4783-8AAE-1EC1E9DDF3D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5F1E854-CA57-408B-955E-B664AE93E33E}" type="pres">
      <dgm:prSet presAssocID="{1BCF588C-0A1E-42FB-8816-224091594A45}" presName="sibTrans" presStyleCnt="0"/>
      <dgm:spPr/>
    </dgm:pt>
    <dgm:pt modelId="{7126E0A9-9599-4E66-801A-3F41A2F7514D}" type="pres">
      <dgm:prSet presAssocID="{CF61B1A9-7D70-448F-96AB-81E6CF7BF48B}" presName="composite" presStyleCnt="0"/>
      <dgm:spPr/>
    </dgm:pt>
    <dgm:pt modelId="{B75AA954-4C5B-4B32-896F-659690E05F01}" type="pres">
      <dgm:prSet presAssocID="{CF61B1A9-7D70-448F-96AB-81E6CF7BF48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584C924-652C-413D-A1E2-A7AE2A927E97}" type="presOf" srcId="{CF61B1A9-7D70-448F-96AB-81E6CF7BF48B}" destId="{B75AA954-4C5B-4B32-896F-659690E05F01}" srcOrd="0" destOrd="0" presId="urn:microsoft.com/office/officeart/2005/8/layout/StepDownProcess"/>
    <dgm:cxn modelId="{80C1AE57-A15B-46EC-897D-88C94869B031}" srcId="{4FB53A65-B854-41B3-B709-EAA9AB603D87}" destId="{DFF98910-C5C1-4783-8AAE-1EC1E9DDF3DD}" srcOrd="1" destOrd="0" parTransId="{17F477BD-0484-4BFA-B88B-1B7364046258}" sibTransId="{1BCF588C-0A1E-42FB-8816-224091594A45}"/>
    <dgm:cxn modelId="{E5D5FDCD-5AE2-48BA-8ECB-9BB2F12249F4}" type="presOf" srcId="{4FB53A65-B854-41B3-B709-EAA9AB603D87}" destId="{7673DE3B-A9C1-417D-9FD4-46522B94B69B}" srcOrd="0" destOrd="0" presId="urn:microsoft.com/office/officeart/2005/8/layout/StepDownProcess"/>
    <dgm:cxn modelId="{266E6900-A36D-467D-BADB-974A992509C9}" type="presOf" srcId="{E0D95C9E-F43A-4D08-83F4-D847C05A4855}" destId="{636CEEFB-541C-4697-BC6E-0711637CD418}" srcOrd="0" destOrd="0" presId="urn:microsoft.com/office/officeart/2005/8/layout/StepDownProcess"/>
    <dgm:cxn modelId="{69BBBA06-1610-4C24-A748-B7E5CA5A6B59}" type="presOf" srcId="{DFF98910-C5C1-4783-8AAE-1EC1E9DDF3DD}" destId="{736E38AD-6292-438C-9543-C29ABA922F7F}" srcOrd="0" destOrd="0" presId="urn:microsoft.com/office/officeart/2005/8/layout/StepDownProcess"/>
    <dgm:cxn modelId="{790E360E-1671-4C24-8AF1-A36FE3D9737F}" srcId="{4FB53A65-B854-41B3-B709-EAA9AB603D87}" destId="{CF61B1A9-7D70-448F-96AB-81E6CF7BF48B}" srcOrd="2" destOrd="0" parTransId="{440FDDF5-DBDF-4055-A19B-6C6338267868}" sibTransId="{E04C51E7-A530-452E-AE15-C5B36DF590F9}"/>
    <dgm:cxn modelId="{33F54C57-5A92-4E90-BB50-913923443992}" srcId="{4FB53A65-B854-41B3-B709-EAA9AB603D87}" destId="{E0D95C9E-F43A-4D08-83F4-D847C05A4855}" srcOrd="0" destOrd="0" parTransId="{A9EDF386-1666-446A-A8AD-22C8FA69F8D2}" sibTransId="{A9E7BC5C-7808-48D3-8C95-CF1BC6EFA22A}"/>
    <dgm:cxn modelId="{9F486A14-5652-437B-A5A2-B08664D102D8}" type="presParOf" srcId="{7673DE3B-A9C1-417D-9FD4-46522B94B69B}" destId="{18403EAF-0848-461B-BD71-392FF353DC3E}" srcOrd="0" destOrd="0" presId="urn:microsoft.com/office/officeart/2005/8/layout/StepDownProcess"/>
    <dgm:cxn modelId="{0780A4C9-7761-4C72-9D26-3C359B591849}" type="presParOf" srcId="{18403EAF-0848-461B-BD71-392FF353DC3E}" destId="{2DBAD7F1-2AF4-41F2-9566-0591A6AAB51A}" srcOrd="0" destOrd="0" presId="urn:microsoft.com/office/officeart/2005/8/layout/StepDownProcess"/>
    <dgm:cxn modelId="{FD4987CE-4174-4D62-B91F-AF0763DB66A5}" type="presParOf" srcId="{18403EAF-0848-461B-BD71-392FF353DC3E}" destId="{636CEEFB-541C-4697-BC6E-0711637CD418}" srcOrd="1" destOrd="0" presId="urn:microsoft.com/office/officeart/2005/8/layout/StepDownProcess"/>
    <dgm:cxn modelId="{157D2240-E5C3-4940-B477-E92B2E042F6D}" type="presParOf" srcId="{18403EAF-0848-461B-BD71-392FF353DC3E}" destId="{6A6ACCDD-686C-43A5-89E6-3975E7714D21}" srcOrd="2" destOrd="0" presId="urn:microsoft.com/office/officeart/2005/8/layout/StepDownProcess"/>
    <dgm:cxn modelId="{0AE38435-7403-4ABE-959B-BF34FEAB3F58}" type="presParOf" srcId="{7673DE3B-A9C1-417D-9FD4-46522B94B69B}" destId="{273B8150-5C9F-4D5E-8F81-6CBA4F4323B9}" srcOrd="1" destOrd="0" presId="urn:microsoft.com/office/officeart/2005/8/layout/StepDownProcess"/>
    <dgm:cxn modelId="{A4C15119-66E9-4173-8E32-231A1FC4E3FC}" type="presParOf" srcId="{7673DE3B-A9C1-417D-9FD4-46522B94B69B}" destId="{B7DC44E1-0F99-4064-8712-BB23765FC67B}" srcOrd="2" destOrd="0" presId="urn:microsoft.com/office/officeart/2005/8/layout/StepDownProcess"/>
    <dgm:cxn modelId="{1DAD6315-4B50-43EE-B468-D0EE96312499}" type="presParOf" srcId="{B7DC44E1-0F99-4064-8712-BB23765FC67B}" destId="{8BFDEF99-000F-44FE-AC7C-C1F72624F2B4}" srcOrd="0" destOrd="0" presId="urn:microsoft.com/office/officeart/2005/8/layout/StepDownProcess"/>
    <dgm:cxn modelId="{02FB5371-33E4-42AE-A4AD-BC29804F9CC7}" type="presParOf" srcId="{B7DC44E1-0F99-4064-8712-BB23765FC67B}" destId="{736E38AD-6292-438C-9543-C29ABA922F7F}" srcOrd="1" destOrd="0" presId="urn:microsoft.com/office/officeart/2005/8/layout/StepDownProcess"/>
    <dgm:cxn modelId="{E73EB2C3-4F91-42CF-AEFC-FF5E3C0DA71D}" type="presParOf" srcId="{B7DC44E1-0F99-4064-8712-BB23765FC67B}" destId="{2B6C91EA-B683-432A-88A0-469660F0E154}" srcOrd="2" destOrd="0" presId="urn:microsoft.com/office/officeart/2005/8/layout/StepDownProcess"/>
    <dgm:cxn modelId="{AA1B6DF4-5D0B-4785-9805-8E66F044625D}" type="presParOf" srcId="{7673DE3B-A9C1-417D-9FD4-46522B94B69B}" destId="{95F1E854-CA57-408B-955E-B664AE93E33E}" srcOrd="3" destOrd="0" presId="urn:microsoft.com/office/officeart/2005/8/layout/StepDownProcess"/>
    <dgm:cxn modelId="{2FB3AB55-5785-4528-B7FE-71127D3AE991}" type="presParOf" srcId="{7673DE3B-A9C1-417D-9FD4-46522B94B69B}" destId="{7126E0A9-9599-4E66-801A-3F41A2F7514D}" srcOrd="4" destOrd="0" presId="urn:microsoft.com/office/officeart/2005/8/layout/StepDownProcess"/>
    <dgm:cxn modelId="{9E9BC132-3B57-4DAA-B82A-394236DA4C3C}" type="presParOf" srcId="{7126E0A9-9599-4E66-801A-3F41A2F7514D}" destId="{B75AA954-4C5B-4B32-896F-659690E05F0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6.93889E-17</cdr:x>
      <cdr:y>0.40839</cdr:y>
    </cdr:from>
    <cdr:to>
      <cdr:x>1</cdr:x>
      <cdr:y>1</cdr:y>
    </cdr:to>
    <cdr:sp macro="" textlink="">
      <cdr:nvSpPr>
        <cdr:cNvPr id="2" name="Inhaltsplatzhalter 2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3653457"/>
          <a:ext cx="10515600" cy="25743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AT" dirty="0"/>
        </a:p>
      </cdr:txBody>
    </cdr:sp>
  </cdr:relSizeAnchor>
  <cdr:relSizeAnchor xmlns:cdr="http://schemas.openxmlformats.org/drawingml/2006/chartDrawing">
    <cdr:from>
      <cdr:x>6.93889E-17</cdr:x>
      <cdr:y>0.40839</cdr:y>
    </cdr:from>
    <cdr:to>
      <cdr:x>1</cdr:x>
      <cdr:y>1</cdr:y>
    </cdr:to>
    <cdr:sp macro="" textlink="">
      <cdr:nvSpPr>
        <cdr:cNvPr id="3" name="Inhaltsplatzhalter 2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3653457"/>
          <a:ext cx="10515600" cy="25743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AT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03.05.2022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15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03.05.2022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04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03.05.2022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33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03.05.2022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330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03.05.2022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31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03.05.2022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963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03.05.2022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741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03.05.2022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167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03.05.2022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70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03.05.2022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511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03.05.2022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9155-1715-4116-AA3E-91126DDAD825}" type="datetimeFigureOut">
              <a:rPr lang="de-AT" smtClean="0"/>
              <a:t>03.05.2022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25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fundamentals/engage-and-retain/app-install-banner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run/managing-avds.html" TargetMode="External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kmirror.com/apk/google-inc/chrome/#varian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abuilder.com/imageGenerator" TargetMode="External"/><Relationship Id="rId2" Type="http://schemas.openxmlformats.org/officeDocument/2006/relationships/hyperlink" Target="https://tools.crawlink.com/tools/pwa-icon-gener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eb/fundamentals/engage-and-retain/web-app-manifest/" TargetMode="External"/><Relationship Id="rId5" Type="http://schemas.openxmlformats.org/officeDocument/2006/relationships/hyperlink" Target="https://developer.mozilla.org/en-US/docs/Web/Manifest" TargetMode="External"/><Relationship Id="rId4" Type="http://schemas.openxmlformats.org/officeDocument/2006/relationships/hyperlink" Target="http://caniuse.com/#feat=web-app-manifes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getting-started/primers/promises" TargetMode="External"/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ocs/Web/API/Service_Worker_API" TargetMode="External"/><Relationship Id="rId2" Type="http://schemas.openxmlformats.org/officeDocument/2006/relationships/hyperlink" Target="https://jakearchibald.com/2014/offline-cookbook/#cache-persist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web/fundamentals/getting-started/primers/service-workers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API/IndexedDB_API" TargetMode="External"/><Relationship Id="rId2" Type="http://schemas.openxmlformats.org/officeDocument/2006/relationships/hyperlink" Target="https://github.com/jakearchibald/idb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MediaDevices/getUserMedia" TargetMode="External"/><Relationship Id="rId2" Type="http://schemas.openxmlformats.org/officeDocument/2006/relationships/hyperlink" Target="https://developer.mozilla.org/en-US/docs/Web/API/Media_Streams_API/Constrai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Geolocation/Using_geoloca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Progressive Web Apps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207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PWAs vs. Native Apps vs. Web Pages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60878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4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64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746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ysClr val="windowText" lastClr="000000"/>
                          </a:solidFill>
                        </a:rPr>
                        <a:t>Capability</a:t>
                      </a:r>
                      <a:endParaRPr lang="de-A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ysClr val="windowText" lastClr="000000"/>
                          </a:solidFill>
                        </a:rPr>
                        <a:t>Reach</a:t>
                      </a:r>
                      <a:endParaRPr lang="de-A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Native Apps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Access Device Features, </a:t>
                      </a:r>
                      <a:r>
                        <a:rPr lang="de-AT" dirty="0" err="1"/>
                        <a:t>Leverage</a:t>
                      </a:r>
                      <a:r>
                        <a:rPr lang="de-AT" dirty="0"/>
                        <a:t> 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Top 3 Apps </a:t>
                      </a:r>
                      <a:r>
                        <a:rPr lang="de-AT" dirty="0" err="1"/>
                        <a:t>Win</a:t>
                      </a:r>
                      <a:r>
                        <a:rPr lang="de-AT" dirty="0"/>
                        <a:t>, Rest Loses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Web Apps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Highly</a:t>
                      </a:r>
                      <a:r>
                        <a:rPr lang="de-AT" baseline="0" dirty="0"/>
                        <a:t> Limited Device Feature Access</a:t>
                      </a:r>
                      <a:endParaRPr lang="de-A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High </a:t>
                      </a:r>
                      <a:r>
                        <a:rPr lang="de-AT" dirty="0" err="1"/>
                        <a:t>Reach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No</a:t>
                      </a:r>
                      <a:r>
                        <a:rPr lang="de-AT" dirty="0"/>
                        <a:t> Borders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PWAs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Access Device Features, </a:t>
                      </a:r>
                      <a:r>
                        <a:rPr lang="de-AT" dirty="0" err="1"/>
                        <a:t>Leverage</a:t>
                      </a:r>
                      <a:r>
                        <a:rPr lang="de-AT" dirty="0"/>
                        <a:t> 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High </a:t>
                      </a:r>
                      <a:r>
                        <a:rPr lang="de-AT" dirty="0" err="1"/>
                        <a:t>Reach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No</a:t>
                      </a:r>
                      <a:r>
                        <a:rPr lang="de-AT" dirty="0"/>
                        <a:t> Borders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28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Promise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Fetch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Advanced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Indexed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22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D1: Create App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82562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8200" y="2232181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http-server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2638737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http-server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3045293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3451849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http://localhost:8080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38200" y="385840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code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38200" y="4297291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Bootstrap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other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UI Framework</a:t>
            </a:r>
          </a:p>
        </p:txBody>
      </p:sp>
    </p:spTree>
    <p:extLst>
      <p:ext uri="{BB962C8B-B14F-4D97-AF65-F5344CB8AC3E}">
        <p14:creationId xmlns:p14="http://schemas.microsoft.com/office/powerpoint/2010/main" val="411203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07" y="2865009"/>
            <a:ext cx="10515600" cy="1325563"/>
          </a:xfrm>
        </p:spPr>
        <p:txBody>
          <a:bodyPr/>
          <a:lstStyle/>
          <a:p>
            <a:r>
              <a:rPr lang="de-AT" dirty="0"/>
              <a:t>PWA = </a:t>
            </a:r>
            <a:r>
              <a:rPr lang="de-AT" dirty="0" err="1">
                <a:solidFill>
                  <a:srgbClr val="FF0000"/>
                </a:solidFill>
              </a:rPr>
              <a:t>WebApp</a:t>
            </a:r>
            <a:r>
              <a:rPr lang="de-AT" dirty="0"/>
              <a:t> +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Manifest</a:t>
            </a:r>
            <a:r>
              <a:rPr lang="de-AT" dirty="0"/>
              <a:t> + </a:t>
            </a:r>
            <a:r>
              <a:rPr lang="de-AT" dirty="0" err="1">
                <a:solidFill>
                  <a:srgbClr val="7030A0"/>
                </a:solidFill>
              </a:rPr>
              <a:t>ServiceWorker</a:t>
            </a:r>
            <a:endParaRPr lang="de-A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7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"Einkaufsliste", -&gt; Long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of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(e.g.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splashscreen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short_name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"Einkaufsliste", -&gt; Short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of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(e.g.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below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start_url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"/index.html", -&gt; Page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at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startup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scope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".", -&gt; Pages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„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pwarize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description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"A sample PWA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testing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purposes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favorite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standalone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Look like 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standalone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background_color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"#2f3d58", -&gt; Background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theme_color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"#2f3d58", -&gt; Color on top bar in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task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switcher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"dir":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ltr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reding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"lang": "en-US", -&gt;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language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orientation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"portrait-primary", -&gt; Set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orientation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[…]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238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icons</a:t>
            </a:r>
            <a:r>
              <a:rPr lang="de-AT" dirty="0"/>
              <a:t> in </a:t>
            </a:r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/app-icon-48x48.png",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"type":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sizes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"48x48"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/app-icon-96x96.png",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"type":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sizes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"96x96"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21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related</a:t>
            </a:r>
            <a:r>
              <a:rPr lang="de-AT" dirty="0"/>
              <a:t> </a:t>
            </a:r>
            <a:r>
              <a:rPr lang="de-AT" dirty="0" err="1"/>
              <a:t>applications</a:t>
            </a:r>
            <a:r>
              <a:rPr lang="de-AT" dirty="0"/>
              <a:t> in </a:t>
            </a:r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related_applications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platform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play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"https://play.google.com/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store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details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....",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com.example.app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85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Safari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 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</a:t>
            </a:r>
            <a:r>
              <a:rPr lang="de-AT" dirty="0" err="1">
                <a:solidFill>
                  <a:schemeClr val="bg1"/>
                </a:solidFill>
              </a:rPr>
              <a:t>capable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yes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-status-bar-style"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black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-title"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PWADemo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</a:t>
            </a:r>
          </a:p>
          <a:p>
            <a:r>
              <a:rPr lang="de-AT" dirty="0">
                <a:solidFill>
                  <a:schemeClr val="bg1"/>
                </a:solidFill>
              </a:rPr>
              <a:t> 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/apple-icon-57x57.png"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="57x57"&gt;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/apple-icon-60x60.png"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="60x60"&gt;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/apple-icon-72x72.png"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="72x72"&gt;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/apple-icon-76x76.png"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="76x76"&gt;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/apple-icon-114x114.png"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="114x114"&gt;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/apple-icon-120x120.png"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="120x120"&gt;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/apple-icon-144x144.png"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="144x144"&gt;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/apple-icon-152x152.png"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="152x152"&gt;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/apple-icon-180x180.png"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="180x180"&gt;</a:t>
            </a:r>
          </a:p>
        </p:txBody>
      </p:sp>
    </p:spTree>
    <p:extLst>
      <p:ext uri="{BB962C8B-B14F-4D97-AF65-F5344CB8AC3E}">
        <p14:creationId xmlns:p14="http://schemas.microsoft.com/office/powerpoint/2010/main" val="321284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Internet Explorer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msapplication-TileImage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/app-icon-144x144.png"&gt;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msapplication-TileColor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="#fff"&gt;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theme</a:t>
            </a:r>
            <a:r>
              <a:rPr lang="de-AT" dirty="0">
                <a:solidFill>
                  <a:schemeClr val="bg1"/>
                </a:solidFill>
              </a:rPr>
              <a:t>-color"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="#3f51b5"&gt;</a:t>
            </a:r>
          </a:p>
        </p:txBody>
      </p:sp>
    </p:spTree>
    <p:extLst>
      <p:ext uri="{BB962C8B-B14F-4D97-AF65-F5344CB8AC3E}">
        <p14:creationId xmlns:p14="http://schemas.microsoft.com/office/powerpoint/2010/main" val="35898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Chrome/Edge Developer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87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stefan.kubinski@lakedice.com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Betriebswirtschaftslehre</a:t>
            </a:r>
          </a:p>
          <a:p>
            <a:pPr marL="0" indent="0">
              <a:buNone/>
            </a:pPr>
            <a:r>
              <a:rPr lang="de-AT" dirty="0"/>
              <a:t>Bilanzbuchhalterprüfung</a:t>
            </a:r>
          </a:p>
          <a:p>
            <a:pPr marL="0" indent="0">
              <a:buNone/>
            </a:pPr>
            <a:r>
              <a:rPr lang="de-AT" dirty="0"/>
              <a:t>Berufspilotenlizenz</a:t>
            </a:r>
          </a:p>
          <a:p>
            <a:pPr marL="0" indent="0">
              <a:buNone/>
            </a:pPr>
            <a:r>
              <a:rPr lang="de-AT" dirty="0"/>
              <a:t>Verheiratet + drei Kinder</a:t>
            </a:r>
          </a:p>
          <a:p>
            <a:pPr marL="0" indent="0">
              <a:buNone/>
            </a:pPr>
            <a:r>
              <a:rPr lang="de-AT" dirty="0"/>
              <a:t>Datenbank- und Softwareentwicklung</a:t>
            </a:r>
          </a:p>
          <a:p>
            <a:pPr marL="0" indent="0">
              <a:buNone/>
            </a:pPr>
            <a:r>
              <a:rPr lang="de-AT" dirty="0">
                <a:solidFill>
                  <a:srgbClr val="00B0F0"/>
                </a:solidFill>
              </a:rPr>
              <a:t>LAKE</a:t>
            </a:r>
            <a:r>
              <a:rPr lang="de-AT" b="1" dirty="0">
                <a:solidFill>
                  <a:srgbClr val="00B0F0"/>
                </a:solidFill>
              </a:rPr>
              <a:t>DICE</a:t>
            </a:r>
            <a:r>
              <a:rPr lang="de-AT" dirty="0">
                <a:solidFill>
                  <a:srgbClr val="00B0F0"/>
                </a:solidFill>
              </a:rPr>
              <a:t> OG</a:t>
            </a:r>
          </a:p>
          <a:p>
            <a:pPr marL="0" indent="0">
              <a:buNone/>
            </a:pPr>
            <a:r>
              <a:rPr lang="de-AT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0" y="4930202"/>
            <a:ext cx="1426793" cy="14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4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81115" y="2225172"/>
            <a:ext cx="55845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981116" y="4092562"/>
            <a:ext cx="55845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1032134" y="2563461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8" name="Rechteck 7"/>
          <p:cNvSpPr/>
          <p:nvPr/>
        </p:nvSpPr>
        <p:spPr>
          <a:xfrm>
            <a:off x="3211518" y="2563461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9" name="Rechteck 8"/>
          <p:cNvSpPr/>
          <p:nvPr/>
        </p:nvSpPr>
        <p:spPr>
          <a:xfrm>
            <a:off x="5306528" y="2562050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10" name="Rechteck 9"/>
          <p:cNvSpPr/>
          <p:nvPr/>
        </p:nvSpPr>
        <p:spPr>
          <a:xfrm>
            <a:off x="1032134" y="1506994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04172" y="1483198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2" name="Rechteck 11"/>
          <p:cNvSpPr/>
          <p:nvPr/>
        </p:nvSpPr>
        <p:spPr>
          <a:xfrm>
            <a:off x="976210" y="1459402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3" name="Rechteck 12"/>
          <p:cNvSpPr/>
          <p:nvPr/>
        </p:nvSpPr>
        <p:spPr>
          <a:xfrm>
            <a:off x="1032134" y="4410441"/>
            <a:ext cx="988965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Service Worker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9369" y="2175986"/>
            <a:ext cx="537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Runs on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single</a:t>
            </a:r>
            <a:r>
              <a:rPr lang="de-AT" dirty="0"/>
              <a:t> </a:t>
            </a:r>
            <a:r>
              <a:rPr lang="de-AT" dirty="0" err="1"/>
              <a:t>thread</a:t>
            </a:r>
            <a:r>
              <a:rPr lang="de-AT" dirty="0"/>
              <a:t>, </a:t>
            </a:r>
            <a:r>
              <a:rPr lang="de-AT" dirty="0" err="1"/>
              <a:t>attached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HTML </a:t>
            </a:r>
            <a:r>
              <a:rPr lang="de-AT" dirty="0" err="1"/>
              <a:t>pages</a:t>
            </a:r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909370" y="4066836"/>
            <a:ext cx="542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Runs on additional </a:t>
            </a:r>
            <a:r>
              <a:rPr lang="de-AT" dirty="0" err="1"/>
              <a:t>thread</a:t>
            </a:r>
            <a:r>
              <a:rPr lang="de-AT" dirty="0"/>
              <a:t>, </a:t>
            </a:r>
            <a:r>
              <a:rPr lang="de-AT" dirty="0" err="1"/>
              <a:t>decoupled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HTML </a:t>
            </a:r>
            <a:r>
              <a:rPr lang="de-AT" dirty="0" err="1"/>
              <a:t>pages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976210" y="5445875"/>
            <a:ext cx="3576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Manages</a:t>
            </a:r>
            <a:r>
              <a:rPr lang="de-AT" dirty="0"/>
              <a:t> ALL </a:t>
            </a:r>
            <a:r>
              <a:rPr lang="de-AT" dirty="0" err="1"/>
              <a:t>pages</a:t>
            </a:r>
            <a:r>
              <a:rPr lang="de-AT" dirty="0"/>
              <a:t> of a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scope</a:t>
            </a:r>
            <a:endParaRPr lang="de-AT" dirty="0"/>
          </a:p>
          <a:p>
            <a:r>
              <a:rPr lang="de-AT" dirty="0" err="1"/>
              <a:t>Lives</a:t>
            </a:r>
            <a:r>
              <a:rPr lang="de-AT" dirty="0"/>
              <a:t> on </a:t>
            </a:r>
            <a:r>
              <a:rPr lang="de-AT" dirty="0" err="1"/>
              <a:t>even</a:t>
            </a:r>
            <a:r>
              <a:rPr lang="de-AT" dirty="0"/>
              <a:t> after </a:t>
            </a:r>
            <a:r>
              <a:rPr lang="de-AT" dirty="0" err="1"/>
              <a:t>pages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closed</a:t>
            </a:r>
            <a:endParaRPr lang="de-AT" dirty="0"/>
          </a:p>
          <a:p>
            <a:r>
              <a:rPr lang="de-AT" dirty="0"/>
              <a:t>Listen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specific</a:t>
            </a:r>
            <a:r>
              <a:rPr lang="de-AT" dirty="0"/>
              <a:t> </a:t>
            </a:r>
            <a:r>
              <a:rPr lang="de-AT" dirty="0" err="1"/>
              <a:t>events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389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Events (in Service Worker)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930232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36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Browser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or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page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related</a:t>
                      </a:r>
                      <a:r>
                        <a:rPr lang="de-AT" baseline="0" dirty="0"/>
                        <a:t> JavaScript </a:t>
                      </a:r>
                      <a:r>
                        <a:rPr lang="de-AT" baseline="0" dirty="0" err="1"/>
                        <a:t>initiates</a:t>
                      </a:r>
                      <a:r>
                        <a:rPr lang="de-AT" baseline="0" dirty="0"/>
                        <a:t> a </a:t>
                      </a:r>
                      <a:r>
                        <a:rPr lang="de-AT" baseline="0" dirty="0" err="1"/>
                        <a:t>fetch</a:t>
                      </a:r>
                      <a:r>
                        <a:rPr lang="de-AT" baseline="0" dirty="0"/>
                        <a:t> (HTTP </a:t>
                      </a:r>
                      <a:r>
                        <a:rPr lang="de-AT" baseline="0" dirty="0" err="1"/>
                        <a:t>request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PUSH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Push </a:t>
                      </a:r>
                      <a:r>
                        <a:rPr lang="de-AT" dirty="0" err="1"/>
                        <a:t>notification</a:t>
                      </a:r>
                      <a:r>
                        <a:rPr lang="de-AT" baseline="0" dirty="0"/>
                        <a:t> (</a:t>
                      </a:r>
                      <a:r>
                        <a:rPr lang="de-AT" baseline="0" dirty="0" err="1"/>
                        <a:t>from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server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NOTIFICATION</a:t>
                      </a:r>
                      <a:r>
                        <a:rPr lang="de-AT" baseline="0" dirty="0"/>
                        <a:t> INTERACTION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</a:t>
                      </a:r>
                      <a:r>
                        <a:rPr lang="de-AT" dirty="0" err="1"/>
                        <a:t>interacts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with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displayed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notification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BACKGROUN</a:t>
                      </a:r>
                      <a:r>
                        <a:rPr lang="de-AT" baseline="0" dirty="0"/>
                        <a:t>D SYNC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Background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sync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event</a:t>
                      </a:r>
                      <a:r>
                        <a:rPr lang="de-AT" baseline="0" dirty="0"/>
                        <a:t> (</a:t>
                      </a:r>
                      <a:r>
                        <a:rPr lang="de-AT" baseline="0" dirty="0" err="1"/>
                        <a:t>internet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connection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is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restored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90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Registration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696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02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D2: Add a </a:t>
            </a:r>
            <a:r>
              <a:rPr lang="de-AT" dirty="0" err="1"/>
              <a:t>service</a:t>
            </a:r>
            <a:r>
              <a:rPr lang="de-AT" dirty="0"/>
              <a:t> </a:t>
            </a:r>
            <a:r>
              <a:rPr lang="de-AT" dirty="0" err="1"/>
              <a:t>worker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491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D3: Handle 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the "Web App Install Banner" (including Requirements): </a:t>
            </a:r>
            <a:r>
              <a:rPr lang="en-US" dirty="0">
                <a:hlinkClick r:id="rId2"/>
              </a:rPr>
              <a:t>https://developers.google.com/web/fundamentals/engage-and-retain/app-install-banners/</a:t>
            </a:r>
            <a:endParaRPr lang="en-US" dirty="0"/>
          </a:p>
          <a:p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120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Emulate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Simulate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r>
              <a:rPr lang="en-US" dirty="0"/>
              <a:t>We only install it to get easy access to the Android Virtual Device (AVD) Manager though. You can access that Manager under "Tools" =&gt; "Android" =&gt; "AVD Manager". </a:t>
            </a:r>
          </a:p>
          <a:p>
            <a:r>
              <a:rPr lang="en-US" dirty="0"/>
              <a:t>Detailed instructions on how to create a device with it can be found here: </a:t>
            </a:r>
            <a:r>
              <a:rPr lang="en-US" dirty="0">
                <a:hlinkClick r:id="rId3"/>
              </a:rPr>
              <a:t>https://developer.android.com/studio/run/managing-avds.html</a:t>
            </a:r>
            <a:endParaRPr lang="en-US" dirty="0"/>
          </a:p>
          <a:p>
            <a:r>
              <a:rPr lang="en-US" b="1" dirty="0"/>
              <a:t>Updating Chrome on the Virtual Device</a:t>
            </a:r>
            <a:endParaRPr lang="en-US" dirty="0"/>
          </a:p>
          <a:p>
            <a:r>
              <a:rPr lang="en-US" dirty="0"/>
              <a:t>With an emulated device up and running, you're well-prepared to test your </a:t>
            </a:r>
            <a:r>
              <a:rPr lang="en-US" dirty="0" err="1"/>
              <a:t>manifest.json</a:t>
            </a:r>
            <a:r>
              <a:rPr lang="en-US" dirty="0"/>
              <a:t> file. </a:t>
            </a:r>
          </a:p>
          <a:p>
            <a:r>
              <a:rPr lang="en-US" dirty="0"/>
              <a:t>You can easily update Chrome on your virtual device though. Get an updated APK (basically the app installation file) from this link: </a:t>
            </a:r>
            <a:r>
              <a:rPr lang="en-US" dirty="0">
                <a:hlinkClick r:id="rId4"/>
              </a:rPr>
              <a:t>https://www.apkmirror.com/apk/google-inc/chrome/#variants</a:t>
            </a:r>
            <a:endParaRPr lang="en-US" dirty="0"/>
          </a:p>
          <a:p>
            <a:r>
              <a:rPr lang="en-US" dirty="0"/>
              <a:t>Feel free to choose the latest one, download and install it. Give the device the permission to install from "unsafe" sources. If it fails, try a different APK version.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161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83" y="468611"/>
            <a:ext cx="3321716" cy="59052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16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PWA Application Icon Generator Free Online Tool (crawlink.com)</a:t>
            </a:r>
            <a:endParaRPr lang="en-US" dirty="0"/>
          </a:p>
          <a:p>
            <a:r>
              <a:rPr lang="de-AT" dirty="0" err="1">
                <a:hlinkClick r:id="rId3"/>
              </a:rPr>
              <a:t>PWABuilder</a:t>
            </a:r>
            <a:endParaRPr lang="de-AT" dirty="0"/>
          </a:p>
          <a:p>
            <a:r>
              <a:rPr lang="en-US" dirty="0"/>
              <a:t>Web App Manifest - Browser Support: </a:t>
            </a:r>
            <a:r>
              <a:rPr lang="en-US" dirty="0">
                <a:hlinkClick r:id="rId4"/>
              </a:rPr>
              <a:t>http://caniuse.com/#feat=web-app-manifest</a:t>
            </a:r>
            <a:endParaRPr lang="en-US" dirty="0"/>
          </a:p>
          <a:p>
            <a:r>
              <a:rPr lang="en-US" dirty="0"/>
              <a:t>MDN Article on the Web App Manifest (includes List of all Properties): </a:t>
            </a:r>
            <a:r>
              <a:rPr lang="en-US" dirty="0">
                <a:hlinkClick r:id="rId5"/>
              </a:rPr>
              <a:t>https://developer.mozilla.org/en-US/docs/Web/Manifest</a:t>
            </a:r>
            <a:endParaRPr lang="en-US" dirty="0"/>
          </a:p>
          <a:p>
            <a:r>
              <a:rPr lang="en-US" dirty="0"/>
              <a:t>A detailed Web App Manifest Explanation by Google: </a:t>
            </a:r>
            <a:r>
              <a:rPr lang="en-US" dirty="0">
                <a:hlinkClick r:id="rId6"/>
              </a:rPr>
              <a:t>https://developers.google.com/web/fundamentals/engage-and-retain/web-app-manifest/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686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Promise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Fetch</a:t>
            </a:r>
            <a:r>
              <a:rPr lang="de-AT" dirty="0"/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Advanced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Indexed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736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WIFI – CODE - </a:t>
            </a:r>
            <a:r>
              <a:rPr lang="de-AT" dirty="0" smtClean="0">
                <a:solidFill>
                  <a:srgbClr val="00B050"/>
                </a:solidFill>
              </a:rPr>
              <a:t>REPEAT</a:t>
            </a:r>
            <a:endParaRPr lang="de-AT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4703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321553" y="-226855"/>
            <a:ext cx="5857875" cy="6165850"/>
            <a:chOff x="107174321" y="108355897"/>
            <a:chExt cx="5857799" cy="6165780"/>
          </a:xfrm>
        </p:grpSpPr>
        <p:pic>
          <p:nvPicPr>
            <p:cNvPr id="2051" name="Picture 3" descr="Google-flutter-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82257" y="108704452"/>
              <a:ext cx="2175511" cy="62092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2" name="Picture 4" descr="1200px-Xamarin-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28081" y="108355897"/>
              <a:ext cx="3145050" cy="131830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3" name="Picture 5" descr="kisspng-asp-net-mvc-logo-net-framework-model–view–con-29-essential-asp-dot-net-mvc-interview-questions-a-5b663cf197acc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1417" y="110194776"/>
              <a:ext cx="2200703" cy="1100351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09437908" y="109421009"/>
              <a:ext cx="1277618" cy="1277618"/>
              <a:chOff x="106742227" y="108459628"/>
              <a:chExt cx="3048000" cy="3048000"/>
            </a:xfrm>
          </p:grpSpPr>
          <p:sp>
            <p:nvSpPr>
              <p:cNvPr id="6" name="AutoShape 7"/>
              <p:cNvSpPr>
                <a:spLocks noChangeArrowheads="1"/>
              </p:cNvSpPr>
              <p:nvPr/>
            </p:nvSpPr>
            <p:spPr bwMode="auto">
              <a:xfrm>
                <a:off x="107343526" y="108933175"/>
                <a:ext cx="2053884" cy="1920240"/>
              </a:xfrm>
              <a:prstGeom prst="pentagon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pic>
            <p:nvPicPr>
              <p:cNvPr id="2056" name="Picture 8" descr="kisspng-c-programming-language-logo-microsoft-visual-stud-atlas-portfolio-5b899192d7c60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42227" y="108459628"/>
                <a:ext cx="3048000" cy="304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dist="139700" dir="2700000" algn="ctr" rotWithShape="0">
                  <a:srgbClr val="000000">
                    <a:alpha val="6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7" name="Picture 9" descr="DNC-Logo-300x2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"/>
            <a:stretch>
              <a:fillRect/>
            </a:stretch>
          </p:blipFill>
          <p:spPr bwMode="auto">
            <a:xfrm>
              <a:off x="107477677" y="110265210"/>
              <a:ext cx="1357893" cy="102991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8" name="Picture 10" descr="592px-Microsoft_SQL_Server_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40511" y="112366737"/>
              <a:ext cx="1395212" cy="113125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9" name="Picture 11" descr="BrandBlazor_big_with_bord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37976" y="111839075"/>
              <a:ext cx="1317009" cy="131701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0" name="Picture 12" descr="1280px-React-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74321" y="111819753"/>
              <a:ext cx="1907780" cy="134886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1" name="Picture 13" descr="Typescript_logo_202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98270" y="110945768"/>
              <a:ext cx="1137100" cy="113710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2" name="Picture 14" descr="azur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5877" y="113769602"/>
              <a:ext cx="752075" cy="752075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3" name="Picture 15" descr="Google-Cloud-Emblem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02127" y="113775149"/>
              <a:ext cx="1313399" cy="73878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4" name="Picture 16" descr="1200px-Amazon_Web_Services_Logo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06012" y="113771069"/>
              <a:ext cx="1167305" cy="698438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powercloud integriert Output Management von iXenso als powerApp:  Tempomacher für die Kundenkommunikation und PDF/Onlinerechnung | iXenso  Grou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3" y="6176948"/>
            <a:ext cx="1849826" cy="34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85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Promise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Fetch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067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01770" y="2042343"/>
            <a:ext cx="1806442" cy="936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Other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running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Javascript</a:t>
            </a:r>
            <a:r>
              <a:rPr lang="de-AT" dirty="0" smtClean="0"/>
              <a:t> = SINGLE </a:t>
            </a:r>
            <a:r>
              <a:rPr lang="de-AT" dirty="0" err="1" smtClean="0"/>
              <a:t>Threaded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838200" y="2042343"/>
            <a:ext cx="1806442" cy="93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 </a:t>
            </a:r>
            <a:r>
              <a:rPr lang="de-AT" dirty="0" err="1" smtClean="0"/>
              <a:t>from</a:t>
            </a:r>
            <a:r>
              <a:rPr lang="de-AT" dirty="0" smtClean="0"/>
              <a:t> Server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019985" y="2693009"/>
            <a:ext cx="1806442" cy="936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Wait</a:t>
            </a:r>
            <a:r>
              <a:rPr lang="de-AT" dirty="0" smtClean="0"/>
              <a:t> </a:t>
            </a:r>
          </a:p>
          <a:p>
            <a:pPr algn="ctr"/>
            <a:r>
              <a:rPr lang="de-AT" dirty="0" smtClean="0"/>
              <a:t>2 </a:t>
            </a:r>
            <a:r>
              <a:rPr lang="de-AT" dirty="0" err="1" smtClean="0"/>
              <a:t>seconds</a:t>
            </a:r>
            <a:endParaRPr lang="de-AT" dirty="0"/>
          </a:p>
        </p:txBody>
      </p:sp>
      <p:sp>
        <p:nvSpPr>
          <p:cNvPr id="7" name="Pfeil nach links 6"/>
          <p:cNvSpPr/>
          <p:nvPr/>
        </p:nvSpPr>
        <p:spPr>
          <a:xfrm rot="10800000">
            <a:off x="838199" y="3920419"/>
            <a:ext cx="6263458" cy="12265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941321" y="4279977"/>
            <a:ext cx="1806442" cy="4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2817120" y="4272076"/>
            <a:ext cx="1806442" cy="4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4692919" y="4272076"/>
            <a:ext cx="1806442" cy="497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98959" y="5330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smtClean="0"/>
              <a:t>Es könnte so einfach sein, </a:t>
            </a:r>
            <a:r>
              <a:rPr lang="de-AT" dirty="0" err="1" smtClean="0"/>
              <a:t>isses</a:t>
            </a:r>
            <a:r>
              <a:rPr lang="de-AT" dirty="0" smtClean="0"/>
              <a:t> aber nicht…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3762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01770" y="2042343"/>
            <a:ext cx="1806442" cy="936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Other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running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Javascript</a:t>
            </a:r>
            <a:r>
              <a:rPr lang="de-AT" dirty="0" smtClean="0"/>
              <a:t> = SINGLE </a:t>
            </a:r>
            <a:r>
              <a:rPr lang="de-AT" dirty="0" err="1" smtClean="0"/>
              <a:t>Threaded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838200" y="2042343"/>
            <a:ext cx="1806442" cy="93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 </a:t>
            </a:r>
            <a:r>
              <a:rPr lang="de-AT" dirty="0" err="1" smtClean="0"/>
              <a:t>from</a:t>
            </a:r>
            <a:r>
              <a:rPr lang="de-AT" dirty="0" smtClean="0"/>
              <a:t> Server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019985" y="2693009"/>
            <a:ext cx="1806442" cy="936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Wait</a:t>
            </a:r>
            <a:r>
              <a:rPr lang="de-AT" dirty="0" smtClean="0"/>
              <a:t> </a:t>
            </a:r>
          </a:p>
          <a:p>
            <a:pPr algn="ctr"/>
            <a:r>
              <a:rPr lang="de-AT" dirty="0" smtClean="0"/>
              <a:t>2 </a:t>
            </a:r>
            <a:r>
              <a:rPr lang="de-AT" dirty="0" err="1" smtClean="0"/>
              <a:t>seconds</a:t>
            </a:r>
            <a:endParaRPr lang="de-AT" dirty="0"/>
          </a:p>
        </p:txBody>
      </p:sp>
      <p:sp>
        <p:nvSpPr>
          <p:cNvPr id="7" name="Pfeil nach links 6"/>
          <p:cNvSpPr/>
          <p:nvPr/>
        </p:nvSpPr>
        <p:spPr>
          <a:xfrm rot="10800000">
            <a:off x="838199" y="3920419"/>
            <a:ext cx="6263458" cy="12265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941321" y="4279977"/>
            <a:ext cx="301606" cy="4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1305896" y="4272075"/>
            <a:ext cx="314837" cy="4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683702" y="4285149"/>
            <a:ext cx="336283" cy="497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98959" y="5330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3524821" y="4279976"/>
            <a:ext cx="301606" cy="4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4146741" y="4272074"/>
            <a:ext cx="314837" cy="4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Rechteck 13"/>
          <p:cNvSpPr/>
          <p:nvPr/>
        </p:nvSpPr>
        <p:spPr>
          <a:xfrm>
            <a:off x="6064746" y="4285149"/>
            <a:ext cx="336283" cy="497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Rechteck 14"/>
          <p:cNvSpPr/>
          <p:nvPr/>
        </p:nvSpPr>
        <p:spPr>
          <a:xfrm>
            <a:off x="2058542" y="4272074"/>
            <a:ext cx="1422704" cy="497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" name="Rechteck 15"/>
          <p:cNvSpPr/>
          <p:nvPr/>
        </p:nvSpPr>
        <p:spPr>
          <a:xfrm>
            <a:off x="4491921" y="4272074"/>
            <a:ext cx="1525597" cy="497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3870002" y="4272074"/>
            <a:ext cx="229511" cy="497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9206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Callback Demo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console.log("BEFORE TIMEOUT!")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 err="1" smtClean="0">
                <a:solidFill>
                  <a:schemeClr val="bg1"/>
                </a:solidFill>
              </a:rPr>
              <a:t>setTimeout</a:t>
            </a:r>
            <a:r>
              <a:rPr lang="de-AT" dirty="0" smtClean="0">
                <a:solidFill>
                  <a:schemeClr val="bg1"/>
                </a:solidFill>
              </a:rPr>
              <a:t>(</a:t>
            </a:r>
            <a:r>
              <a:rPr lang="de-AT" dirty="0" err="1" smtClean="0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</a:t>
            </a:r>
            <a:r>
              <a:rPr lang="de-AT" dirty="0" smtClean="0">
                <a:solidFill>
                  <a:schemeClr val="bg1"/>
                </a:solidFill>
              </a:rPr>
              <a:t>console.log("</a:t>
            </a:r>
            <a:r>
              <a:rPr lang="de-AT" dirty="0">
                <a:solidFill>
                  <a:schemeClr val="bg1"/>
                </a:solidFill>
              </a:rPr>
              <a:t>TIMEOUT COMPLETE")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}, </a:t>
            </a:r>
            <a:r>
              <a:rPr lang="de-AT" dirty="0">
                <a:solidFill>
                  <a:schemeClr val="bg1"/>
                </a:solidFill>
              </a:rPr>
              <a:t>3000</a:t>
            </a:r>
            <a:r>
              <a:rPr lang="de-AT" dirty="0" smtClean="0">
                <a:solidFill>
                  <a:schemeClr val="bg1"/>
                </a:solidFill>
              </a:rPr>
              <a:t>);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>
                <a:solidFill>
                  <a:schemeClr val="bg1"/>
                </a:solidFill>
              </a:rPr>
              <a:t>console.log("AFTER TIMEOUT!")</a:t>
            </a:r>
          </a:p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58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Promise</a:t>
            </a:r>
            <a:r>
              <a:rPr lang="de-AT" dirty="0" smtClean="0"/>
              <a:t> Demo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console.log('BEFORE TIMEOUT!')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 err="1">
                <a:solidFill>
                  <a:schemeClr val="bg1"/>
                </a:solidFill>
              </a:rPr>
              <a:t>var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promise</a:t>
            </a:r>
            <a:r>
              <a:rPr lang="de-AT" dirty="0">
                <a:solidFill>
                  <a:schemeClr val="bg1"/>
                </a:solidFill>
              </a:rPr>
              <a:t> = </a:t>
            </a:r>
            <a:r>
              <a:rPr lang="de-AT" dirty="0" err="1">
                <a:solidFill>
                  <a:schemeClr val="bg1"/>
                </a:solidFill>
              </a:rPr>
              <a:t>new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Promise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resolve</a:t>
            </a:r>
            <a:r>
              <a:rPr lang="de-AT" dirty="0">
                <a:solidFill>
                  <a:schemeClr val="bg1"/>
                </a:solidFill>
              </a:rPr>
              <a:t>, </a:t>
            </a:r>
            <a:r>
              <a:rPr lang="de-AT" dirty="0" err="1">
                <a:solidFill>
                  <a:schemeClr val="bg1"/>
                </a:solidFill>
              </a:rPr>
              <a:t>reject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</a:t>
            </a:r>
            <a:r>
              <a:rPr lang="de-AT" dirty="0" err="1">
                <a:solidFill>
                  <a:schemeClr val="bg1"/>
                </a:solidFill>
              </a:rPr>
              <a:t>setTimeout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</a:t>
            </a:r>
            <a:r>
              <a:rPr lang="de-AT" dirty="0" err="1">
                <a:solidFill>
                  <a:schemeClr val="bg1"/>
                </a:solidFill>
              </a:rPr>
              <a:t>resolve</a:t>
            </a:r>
            <a:r>
              <a:rPr lang="de-AT" dirty="0">
                <a:solidFill>
                  <a:schemeClr val="bg1"/>
                </a:solidFill>
              </a:rPr>
              <a:t>('TIMEOUT COMPLETE')</a:t>
            </a:r>
          </a:p>
          <a:p>
            <a:r>
              <a:rPr lang="de-AT" dirty="0">
                <a:solidFill>
                  <a:schemeClr val="bg1"/>
                </a:solidFill>
              </a:rPr>
              <a:t>    }, 3000);    </a:t>
            </a:r>
          </a:p>
          <a:p>
            <a:r>
              <a:rPr lang="de-AT" dirty="0">
                <a:solidFill>
                  <a:schemeClr val="bg1"/>
                </a:solidFill>
              </a:rPr>
              <a:t>});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 err="1">
                <a:solidFill>
                  <a:schemeClr val="bg1"/>
                </a:solidFill>
              </a:rPr>
              <a:t>promise.then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text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console.log(</a:t>
            </a:r>
            <a:r>
              <a:rPr lang="de-AT" dirty="0" err="1">
                <a:solidFill>
                  <a:schemeClr val="bg1"/>
                </a:solidFill>
              </a:rPr>
              <a:t>text</a:t>
            </a:r>
            <a:r>
              <a:rPr lang="de-AT" dirty="0">
                <a:solidFill>
                  <a:schemeClr val="bg1"/>
                </a:solidFill>
              </a:rPr>
              <a:t>);</a:t>
            </a:r>
          </a:p>
          <a:p>
            <a:r>
              <a:rPr lang="de-AT" dirty="0">
                <a:solidFill>
                  <a:schemeClr val="bg1"/>
                </a:solidFill>
              </a:rPr>
              <a:t>});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>
                <a:solidFill>
                  <a:schemeClr val="bg1"/>
                </a:solidFill>
              </a:rPr>
              <a:t>console.log('AFTER TIMEOUT!')</a:t>
            </a:r>
          </a:p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Rejecting</a:t>
            </a:r>
            <a:r>
              <a:rPr lang="de-AT" dirty="0" smtClean="0"/>
              <a:t> </a:t>
            </a:r>
            <a:r>
              <a:rPr lang="de-AT" dirty="0" err="1" smtClean="0"/>
              <a:t>Promises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146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Then</a:t>
            </a:r>
            <a:r>
              <a:rPr lang="de-AT" dirty="0" smtClean="0"/>
              <a:t>…Catch…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0121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Where</a:t>
            </a:r>
            <a:r>
              <a:rPr lang="de-AT" dirty="0" smtClean="0"/>
              <a:t> do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promises</a:t>
            </a:r>
            <a:r>
              <a:rPr lang="de-AT" dirty="0" smtClean="0"/>
              <a:t> in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</a:t>
            </a:r>
            <a:r>
              <a:rPr lang="de-AT" dirty="0" smtClean="0"/>
              <a:t>pp.js</a:t>
            </a:r>
          </a:p>
          <a:p>
            <a:r>
              <a:rPr lang="de-AT" dirty="0" smtClean="0"/>
              <a:t>sw.js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4901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Fetch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httpbin.org/</a:t>
            </a:r>
            <a:r>
              <a:rPr lang="de-AT" dirty="0" err="1" smtClean="0"/>
              <a:t>ip</a:t>
            </a:r>
            <a:endParaRPr lang="de-AT" dirty="0" smtClean="0"/>
          </a:p>
          <a:p>
            <a:r>
              <a:rPr lang="de-AT" dirty="0" smtClean="0"/>
              <a:t>httpbin.org/</a:t>
            </a:r>
            <a:r>
              <a:rPr lang="de-AT" dirty="0" err="1" smtClean="0"/>
              <a:t>post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12014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Polyfills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promises</a:t>
            </a:r>
            <a:r>
              <a:rPr lang="de-AT" dirty="0" smtClean="0"/>
              <a:t> &amp; </a:t>
            </a:r>
            <a:r>
              <a:rPr lang="de-AT" dirty="0" err="1" smtClean="0"/>
              <a:t>fetch</a:t>
            </a:r>
            <a:r>
              <a:rPr lang="de-AT" dirty="0" smtClean="0"/>
              <a:t> on </a:t>
            </a:r>
            <a:r>
              <a:rPr lang="de-AT" dirty="0" err="1" smtClean="0"/>
              <a:t>older</a:t>
            </a:r>
            <a:r>
              <a:rPr lang="de-AT" dirty="0" smtClean="0"/>
              <a:t> </a:t>
            </a:r>
            <a:r>
              <a:rPr lang="de-AT" dirty="0" err="1" smtClean="0"/>
              <a:t>browsers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34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C74C4CE-CEBC-4725-9C59-28B4B7B7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BlaBlaBla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433872D-38EC-42CA-9561-0492F1E3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endParaRPr lang="de-AT" dirty="0"/>
          </a:p>
          <a:p>
            <a:r>
              <a:rPr lang="de-AT" dirty="0" err="1"/>
              <a:t>Jest</a:t>
            </a:r>
            <a:endParaRPr lang="de-AT" dirty="0"/>
          </a:p>
          <a:p>
            <a:r>
              <a:rPr lang="de-AT" dirty="0"/>
              <a:t>Clean Code</a:t>
            </a:r>
          </a:p>
          <a:p>
            <a:r>
              <a:rPr lang="de-AT" dirty="0"/>
              <a:t>Frameworks (</a:t>
            </a:r>
            <a:r>
              <a:rPr lang="de-AT" dirty="0" err="1"/>
              <a:t>React</a:t>
            </a:r>
            <a:r>
              <a:rPr lang="de-AT" dirty="0"/>
              <a:t>, Angular…)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02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Promises (MDN): </a:t>
            </a:r>
            <a:r>
              <a:rPr lang="en-US" dirty="0">
                <a:hlinkClick r:id="rId2"/>
              </a:rPr>
              <a:t>https://developer.mozilla.org/en-US/docs/Web/JavaScript/Reference/Global_Objects/Promise</a:t>
            </a:r>
            <a:endParaRPr lang="en-US" dirty="0"/>
          </a:p>
          <a:p>
            <a:r>
              <a:rPr lang="en-US" dirty="0"/>
              <a:t>Introduction to Promises (Google): </a:t>
            </a:r>
            <a:r>
              <a:rPr lang="en-US" dirty="0">
                <a:hlinkClick r:id="rId3"/>
              </a:rPr>
              <a:t>https://developers.google.com/web/fundamentals/getting-started/primers/promises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1619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caching</a:t>
            </a:r>
            <a:r>
              <a:rPr lang="de-AT" dirty="0" smtClean="0"/>
              <a:t> </a:t>
            </a:r>
            <a:r>
              <a:rPr lang="de-AT" dirty="0" err="1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r>
              <a:rPr lang="de-AT" dirty="0" smtClean="0"/>
              <a:t>Basic </a:t>
            </a:r>
            <a:r>
              <a:rPr lang="de-AT" dirty="0" err="1" smtClean="0"/>
              <a:t>layouting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0324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Worker Caching (Basic)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5897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Offline </a:t>
            </a:r>
            <a:r>
              <a:rPr lang="de-AT" dirty="0" err="1" smtClean="0"/>
              <a:t>access</a:t>
            </a:r>
            <a:endParaRPr lang="de-AT" dirty="0" smtClean="0"/>
          </a:p>
          <a:p>
            <a:pPr lvl="1"/>
            <a:r>
              <a:rPr lang="de-AT" dirty="0" smtClean="0"/>
              <a:t>Poor </a:t>
            </a:r>
            <a:r>
              <a:rPr lang="de-AT" dirty="0" err="1" smtClean="0"/>
              <a:t>connection</a:t>
            </a:r>
            <a:endParaRPr lang="de-AT" dirty="0" smtClean="0"/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connection</a:t>
            </a:r>
            <a:endParaRPr lang="de-AT" dirty="0" smtClean="0"/>
          </a:p>
          <a:p>
            <a:pPr lvl="1"/>
            <a:r>
              <a:rPr lang="de-AT" dirty="0" err="1" smtClean="0"/>
              <a:t>Lie-Fie</a:t>
            </a:r>
            <a:r>
              <a:rPr lang="de-AT" dirty="0" smtClean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7753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API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3998903" y="2053292"/>
            <a:ext cx="4194194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838200" y="2053293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9689720" y="2053292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JavaScript</a:t>
            </a:r>
          </a:p>
          <a:p>
            <a:pPr algn="ctr"/>
            <a:r>
              <a:rPr lang="de-AT" dirty="0" smtClean="0"/>
              <a:t>on Pages</a:t>
            </a:r>
            <a:endParaRPr lang="de-AT" dirty="0"/>
          </a:p>
        </p:txBody>
      </p:sp>
      <p:sp>
        <p:nvSpPr>
          <p:cNvPr id="7" name="Pfeil nach links 6"/>
          <p:cNvSpPr/>
          <p:nvPr/>
        </p:nvSpPr>
        <p:spPr>
          <a:xfrm rot="10800000">
            <a:off x="2798867" y="2400982"/>
            <a:ext cx="903449" cy="553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 nach links 7"/>
          <p:cNvSpPr/>
          <p:nvPr/>
        </p:nvSpPr>
        <p:spPr>
          <a:xfrm>
            <a:off x="8489684" y="2400982"/>
            <a:ext cx="903449" cy="553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998903" y="3459570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Key: Request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6311368" y="3459570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Value: Response</a:t>
            </a:r>
            <a:endParaRPr lang="de-AT" dirty="0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998903" y="4916953"/>
            <a:ext cx="4194194" cy="56397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2999446" y="5707247"/>
            <a:ext cx="61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00B050"/>
                </a:solidFill>
              </a:rPr>
              <a:t>Cache Data </a:t>
            </a:r>
            <a:r>
              <a:rPr lang="de-AT" dirty="0" err="1" smtClean="0">
                <a:solidFill>
                  <a:srgbClr val="00B050"/>
                </a:solidFill>
              </a:rPr>
              <a:t>can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be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retrieved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instead</a:t>
            </a:r>
            <a:r>
              <a:rPr lang="de-AT" dirty="0" smtClean="0">
                <a:solidFill>
                  <a:srgbClr val="00B050"/>
                </a:solidFill>
              </a:rPr>
              <a:t> of </a:t>
            </a:r>
            <a:r>
              <a:rPr lang="de-AT" dirty="0" err="1" smtClean="0">
                <a:solidFill>
                  <a:srgbClr val="00B050"/>
                </a:solidFill>
              </a:rPr>
              <a:t>sending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network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request</a:t>
            </a:r>
            <a:endParaRPr lang="de-A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30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app</a:t>
            </a:r>
            <a:r>
              <a:rPr lang="de-AT" dirty="0" smtClean="0"/>
              <a:t> </a:t>
            </a:r>
            <a:r>
              <a:rPr lang="de-AT" dirty="0" err="1" smtClean="0"/>
              <a:t>shell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>
                <a:solidFill>
                  <a:srgbClr val="00B050"/>
                </a:solidFill>
              </a:rPr>
              <a:t>Static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/>
              <a:t>content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app</a:t>
            </a:r>
            <a:endParaRPr lang="de-AT" dirty="0" smtClean="0"/>
          </a:p>
          <a:p>
            <a:r>
              <a:rPr lang="de-AT" dirty="0" smtClean="0"/>
              <a:t>Cache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identified</a:t>
            </a:r>
            <a:r>
              <a:rPr lang="de-AT" dirty="0" smtClean="0"/>
              <a:t> </a:t>
            </a:r>
            <a:r>
              <a:rPr lang="de-AT" dirty="0" err="1" smtClean="0"/>
              <a:t>content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00B050"/>
                </a:solidFill>
              </a:rPr>
              <a:t>install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/>
              <a:t>event</a:t>
            </a:r>
            <a:r>
              <a:rPr lang="de-AT" dirty="0" smtClean="0"/>
              <a:t> of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service</a:t>
            </a:r>
            <a:r>
              <a:rPr lang="de-AT" dirty="0" smtClean="0"/>
              <a:t> </a:t>
            </a:r>
            <a:r>
              <a:rPr lang="de-AT" dirty="0" err="1" smtClean="0"/>
              <a:t>worker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9048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STATIC </a:t>
            </a:r>
            <a:r>
              <a:rPr lang="de-AT" dirty="0" err="1" smtClean="0"/>
              <a:t>caching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2188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00B050"/>
                </a:solidFill>
              </a:rPr>
              <a:t>Dynamic</a:t>
            </a:r>
            <a:r>
              <a:rPr lang="de-AT" dirty="0" smtClean="0"/>
              <a:t> </a:t>
            </a:r>
            <a:r>
              <a:rPr lang="de-AT" dirty="0" err="1" smtClean="0"/>
              <a:t>caching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Cache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fetch</a:t>
            </a:r>
            <a:r>
              <a:rPr lang="de-AT" dirty="0" smtClean="0"/>
              <a:t> </a:t>
            </a:r>
            <a:r>
              <a:rPr lang="de-AT" dirty="0" err="1" smtClean="0"/>
              <a:t>event</a:t>
            </a:r>
            <a:r>
              <a:rPr lang="de-AT" dirty="0" smtClean="0"/>
              <a:t> </a:t>
            </a:r>
            <a:r>
              <a:rPr lang="de-AT" dirty="0" err="1" smtClean="0"/>
              <a:t>dynamically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725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DYNAMIC </a:t>
            </a:r>
            <a:r>
              <a:rPr lang="de-AT" smtClean="0"/>
              <a:t>caching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7299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Cache </a:t>
            </a:r>
            <a:r>
              <a:rPr lang="de-AT" dirty="0" err="1" smtClean="0"/>
              <a:t>versioning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26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Progressive Web Apps (PWAs)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 err="1"/>
              <a:t>reliable</a:t>
            </a:r>
            <a:r>
              <a:rPr lang="de-AT" dirty="0"/>
              <a:t> (</a:t>
            </a:r>
            <a:r>
              <a:rPr lang="de-AT" dirty="0" err="1"/>
              <a:t>load</a:t>
            </a:r>
            <a:r>
              <a:rPr lang="de-AT" dirty="0"/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provied</a:t>
            </a:r>
            <a:r>
              <a:rPr lang="de-AT" dirty="0"/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offline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r>
              <a:rPr lang="de-AT" dirty="0"/>
              <a:t>)</a:t>
            </a:r>
          </a:p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/>
              <a:t>fast</a:t>
            </a:r>
            <a:r>
              <a:rPr lang="de-AT" dirty="0"/>
              <a:t> (</a:t>
            </a:r>
            <a:r>
              <a:rPr lang="de-AT" dirty="0" err="1"/>
              <a:t>respond</a:t>
            </a:r>
            <a:r>
              <a:rPr lang="de-AT" dirty="0"/>
              <a:t>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quickly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user</a:t>
            </a:r>
            <a:r>
              <a:rPr lang="de-AT" dirty="0"/>
              <a:t> </a:t>
            </a:r>
            <a:r>
              <a:rPr lang="de-AT" dirty="0" err="1"/>
              <a:t>interaction</a:t>
            </a:r>
            <a:r>
              <a:rPr lang="de-AT" dirty="0"/>
              <a:t>)</a:t>
            </a:r>
          </a:p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 err="1"/>
              <a:t>engaging</a:t>
            </a:r>
            <a:r>
              <a:rPr lang="de-AT" dirty="0"/>
              <a:t> (</a:t>
            </a:r>
            <a:r>
              <a:rPr lang="de-AT" dirty="0" err="1"/>
              <a:t>feel</a:t>
            </a:r>
            <a:r>
              <a:rPr lang="de-AT" dirty="0"/>
              <a:t> like a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native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/>
              <a:t>on mobile </a:t>
            </a:r>
            <a:r>
              <a:rPr lang="de-AT" dirty="0" err="1"/>
              <a:t>devices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013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Cache Persistence and Storage Limits: </a:t>
            </a:r>
            <a:r>
              <a:rPr lang="en-US" dirty="0">
                <a:hlinkClick r:id="rId2"/>
              </a:rPr>
              <a:t>https://jakearchibald.com/2014/offline-cookbook/#cache-persistence</a:t>
            </a:r>
            <a:endParaRPr lang="en-US" dirty="0"/>
          </a:p>
          <a:p>
            <a:r>
              <a:rPr lang="en-US" dirty="0"/>
              <a:t>Learn more about Service Workers: </a:t>
            </a:r>
            <a:r>
              <a:rPr lang="en-US" dirty="0">
                <a:hlinkClick r:id="rId3"/>
              </a:rPr>
              <a:t>https://developer.mozilla.org/en/docs/Web/API/Service_Worker_API</a:t>
            </a:r>
            <a:endParaRPr lang="en-US" dirty="0"/>
          </a:p>
          <a:p>
            <a:r>
              <a:rPr lang="en-US" dirty="0"/>
              <a:t>Google's Introduction to Service Workers: </a:t>
            </a:r>
            <a:r>
              <a:rPr lang="en-US" dirty="0">
                <a:hlinkClick r:id="rId4"/>
              </a:rPr>
              <a:t>https://developers.google.com/web/fundamentals/getting-started/primers/service-workers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0936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Advanced</a:t>
            </a:r>
            <a:r>
              <a:rPr lang="de-AT" dirty="0"/>
              <a:t> Caching, </a:t>
            </a:r>
            <a:r>
              <a:rPr lang="de-AT" dirty="0" err="1"/>
              <a:t>Indexed</a:t>
            </a:r>
            <a:r>
              <a:rPr lang="de-AT" dirty="0"/>
              <a:t> DB </a:t>
            </a:r>
            <a:r>
              <a:rPr lang="de-AT" dirty="0" err="1"/>
              <a:t>and</a:t>
            </a:r>
            <a:r>
              <a:rPr lang="de-AT" dirty="0"/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153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WIFI – CODE - </a:t>
            </a:r>
            <a:r>
              <a:rPr lang="de-AT" dirty="0" smtClean="0">
                <a:solidFill>
                  <a:srgbClr val="00B050"/>
                </a:solidFill>
              </a:rPr>
              <a:t>REPEAT</a:t>
            </a:r>
            <a:endParaRPr lang="de-AT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6899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Improve</a:t>
            </a:r>
            <a:r>
              <a:rPr lang="de-AT" dirty="0"/>
              <a:t> </a:t>
            </a:r>
            <a:r>
              <a:rPr lang="de-AT" dirty="0" err="1" smtClean="0"/>
              <a:t>existing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Google </a:t>
            </a:r>
            <a:r>
              <a:rPr lang="de-AT" dirty="0" err="1" smtClean="0"/>
              <a:t>Firebase</a:t>
            </a:r>
            <a:endParaRPr lang="de-AT" dirty="0" smtClean="0"/>
          </a:p>
          <a:p>
            <a:r>
              <a:rPr lang="de-AT" dirty="0" smtClean="0"/>
              <a:t>Add </a:t>
            </a:r>
            <a:r>
              <a:rPr lang="de-AT" dirty="0" err="1" smtClean="0"/>
              <a:t>functionality</a:t>
            </a:r>
            <a:r>
              <a:rPr lang="de-AT" dirty="0" smtClean="0"/>
              <a:t> (</a:t>
            </a:r>
            <a:r>
              <a:rPr lang="de-AT" dirty="0" err="1" smtClean="0"/>
              <a:t>read</a:t>
            </a:r>
            <a:r>
              <a:rPr lang="de-AT" dirty="0" smtClean="0"/>
              <a:t>, </a:t>
            </a:r>
            <a:r>
              <a:rPr lang="de-AT" dirty="0" err="1" smtClean="0"/>
              <a:t>delete</a:t>
            </a:r>
            <a:r>
              <a:rPr lang="de-AT" dirty="0" smtClean="0"/>
              <a:t>, </a:t>
            </a:r>
            <a:r>
              <a:rPr lang="de-AT" dirty="0" err="1" smtClean="0"/>
              <a:t>insert</a:t>
            </a:r>
            <a:r>
              <a:rPr lang="de-AT" dirty="0" smtClean="0"/>
              <a:t>)</a:t>
            </a:r>
          </a:p>
          <a:p>
            <a:r>
              <a:rPr lang="de-AT" dirty="0" smtClean="0"/>
              <a:t>Show </a:t>
            </a:r>
            <a:r>
              <a:rPr lang="de-AT" dirty="0" err="1" smtClean="0"/>
              <a:t>bug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fetch</a:t>
            </a:r>
            <a:r>
              <a:rPr lang="de-AT" dirty="0" smtClean="0"/>
              <a:t> / </a:t>
            </a:r>
            <a:r>
              <a:rPr lang="de-AT" dirty="0" err="1" smtClean="0"/>
              <a:t>use</a:t>
            </a:r>
            <a:r>
              <a:rPr lang="de-AT" dirty="0" smtClean="0"/>
              <a:t> catch, </a:t>
            </a:r>
            <a:r>
              <a:rPr lang="de-AT" dirty="0" err="1" smtClean="0"/>
              <a:t>then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finally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1441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Advanced</a:t>
            </a:r>
            <a:r>
              <a:rPr lang="de-DE" dirty="0" smtClean="0"/>
              <a:t> Caching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Cache on </a:t>
            </a:r>
            <a:r>
              <a:rPr lang="de-DE" dirty="0" err="1" smtClean="0"/>
              <a:t>demand</a:t>
            </a:r>
            <a:endParaRPr lang="de-DE" dirty="0" smtClean="0"/>
          </a:p>
          <a:p>
            <a:r>
              <a:rPr lang="de-DE" dirty="0" smtClean="0"/>
              <a:t>Offline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r>
              <a:rPr lang="de-DE" dirty="0" smtClean="0"/>
              <a:t>Cache </a:t>
            </a:r>
            <a:r>
              <a:rPr lang="de-DE" dirty="0" err="1" smtClean="0"/>
              <a:t>Strategies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only</a:t>
            </a:r>
            <a:endParaRPr lang="de-DE" dirty="0" smtClean="0"/>
          </a:p>
          <a:p>
            <a:pPr lvl="1"/>
            <a:r>
              <a:rPr lang="de-DE" dirty="0" smtClean="0"/>
              <a:t>Network </a:t>
            </a:r>
            <a:r>
              <a:rPr lang="de-DE" dirty="0" err="1" smtClean="0"/>
              <a:t>only</a:t>
            </a:r>
            <a:endParaRPr lang="de-DE" dirty="0" smtClean="0"/>
          </a:p>
          <a:p>
            <a:pPr lvl="1"/>
            <a:r>
              <a:rPr lang="de-DE" dirty="0" smtClean="0"/>
              <a:t>Network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&amp;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offline </a:t>
            </a:r>
            <a:r>
              <a:rPr lang="de-DE" dirty="0" err="1" smtClean="0"/>
              <a:t>support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61744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Cache on </a:t>
            </a:r>
            <a:r>
              <a:rPr lang="de-AT" dirty="0" err="1" smtClean="0"/>
              <a:t>demand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if</a:t>
            </a:r>
            <a:r>
              <a:rPr lang="de-AT" dirty="0">
                <a:solidFill>
                  <a:schemeClr val="bg1"/>
                </a:solidFill>
              </a:rPr>
              <a:t> ('</a:t>
            </a:r>
            <a:r>
              <a:rPr lang="de-AT" dirty="0" err="1">
                <a:solidFill>
                  <a:schemeClr val="bg1"/>
                </a:solidFill>
              </a:rPr>
              <a:t>caches</a:t>
            </a:r>
            <a:r>
              <a:rPr lang="de-AT" dirty="0">
                <a:solidFill>
                  <a:schemeClr val="bg1"/>
                </a:solidFill>
              </a:rPr>
              <a:t>' in </a:t>
            </a:r>
            <a:r>
              <a:rPr lang="de-AT" dirty="0" err="1">
                <a:solidFill>
                  <a:schemeClr val="bg1"/>
                </a:solidFill>
              </a:rPr>
              <a:t>window</a:t>
            </a:r>
            <a:r>
              <a:rPr lang="de-AT" dirty="0">
                <a:solidFill>
                  <a:schemeClr val="bg1"/>
                </a:solidFill>
              </a:rPr>
              <a:t>) 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{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    </a:t>
            </a:r>
            <a:r>
              <a:rPr lang="de-AT" dirty="0" err="1">
                <a:solidFill>
                  <a:schemeClr val="bg1"/>
                </a:solidFill>
              </a:rPr>
              <a:t>caches.open</a:t>
            </a:r>
            <a:r>
              <a:rPr lang="de-AT" dirty="0">
                <a:solidFill>
                  <a:schemeClr val="bg1"/>
                </a:solidFill>
              </a:rPr>
              <a:t>('user-</a:t>
            </a:r>
            <a:r>
              <a:rPr lang="de-AT" dirty="0" err="1">
                <a:solidFill>
                  <a:schemeClr val="bg1"/>
                </a:solidFill>
              </a:rPr>
              <a:t>requested</a:t>
            </a:r>
            <a:r>
              <a:rPr lang="de-AT" dirty="0">
                <a:solidFill>
                  <a:schemeClr val="bg1"/>
                </a:solidFill>
              </a:rPr>
              <a:t>')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.</a:t>
            </a:r>
            <a:r>
              <a:rPr lang="de-AT" dirty="0" err="1">
                <a:solidFill>
                  <a:schemeClr val="bg1"/>
                </a:solidFill>
              </a:rPr>
              <a:t>then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cache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</a:t>
            </a:r>
            <a:r>
              <a:rPr lang="de-AT" dirty="0" err="1">
                <a:solidFill>
                  <a:schemeClr val="bg1"/>
                </a:solidFill>
              </a:rPr>
              <a:t>cache.add</a:t>
            </a:r>
            <a:r>
              <a:rPr lang="de-AT" dirty="0">
                <a:solidFill>
                  <a:schemeClr val="bg1"/>
                </a:solidFill>
              </a:rPr>
              <a:t>('');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});</a:t>
            </a:r>
          </a:p>
          <a:p>
            <a:r>
              <a:rPr lang="de-AT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020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Offline </a:t>
            </a:r>
            <a:r>
              <a:rPr lang="de-AT" dirty="0" err="1" smtClean="0"/>
              <a:t>fallback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  </a:t>
            </a:r>
            <a:r>
              <a:rPr lang="de-AT" dirty="0">
                <a:solidFill>
                  <a:schemeClr val="bg1"/>
                </a:solidFill>
              </a:rPr>
              <a:t>                      .catch(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error</a:t>
            </a:r>
            <a:r>
              <a:rPr lang="de-AT" dirty="0">
                <a:solidFill>
                  <a:schemeClr val="bg1"/>
                </a:solidFill>
              </a:rPr>
              <a:t>) { 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//do not </a:t>
            </a:r>
            <a:r>
              <a:rPr lang="de-AT" dirty="0" err="1">
                <a:solidFill>
                  <a:schemeClr val="bg1"/>
                </a:solidFill>
              </a:rPr>
              <a:t>throw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exception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when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fetching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fails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//but </a:t>
            </a:r>
            <a:r>
              <a:rPr lang="de-AT" dirty="0" err="1">
                <a:solidFill>
                  <a:schemeClr val="bg1"/>
                </a:solidFill>
              </a:rPr>
              <a:t>provide</a:t>
            </a:r>
            <a:r>
              <a:rPr lang="de-AT" dirty="0">
                <a:solidFill>
                  <a:schemeClr val="bg1"/>
                </a:solidFill>
              </a:rPr>
              <a:t> offline </a:t>
            </a:r>
            <a:r>
              <a:rPr lang="de-AT" dirty="0" err="1">
                <a:solidFill>
                  <a:schemeClr val="bg1"/>
                </a:solidFill>
              </a:rPr>
              <a:t>page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</a:t>
            </a:r>
            <a:r>
              <a:rPr lang="de-AT" dirty="0" err="1">
                <a:solidFill>
                  <a:schemeClr val="bg1"/>
                </a:solidFill>
              </a:rPr>
              <a:t>return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caches.open</a:t>
            </a:r>
            <a:r>
              <a:rPr lang="de-AT" dirty="0">
                <a:solidFill>
                  <a:schemeClr val="bg1"/>
                </a:solidFill>
              </a:rPr>
              <a:t>(CACHE_STATIC_NAME)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    .</a:t>
            </a:r>
            <a:r>
              <a:rPr lang="de-AT" dirty="0" err="1">
                <a:solidFill>
                  <a:schemeClr val="bg1"/>
                </a:solidFill>
              </a:rPr>
              <a:t>then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cache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       </a:t>
            </a:r>
            <a:r>
              <a:rPr lang="de-AT" dirty="0" err="1">
                <a:solidFill>
                  <a:schemeClr val="bg1"/>
                </a:solidFill>
              </a:rPr>
              <a:t>return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cache.match</a:t>
            </a:r>
            <a:r>
              <a:rPr lang="de-AT" dirty="0">
                <a:solidFill>
                  <a:schemeClr val="bg1"/>
                </a:solidFill>
              </a:rPr>
              <a:t>('/offline.html');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    });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594704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network</a:t>
            </a:r>
            <a:r>
              <a:rPr lang="de-AT" dirty="0" smtClean="0"/>
              <a:t> </a:t>
            </a:r>
            <a:r>
              <a:rPr lang="de-AT" dirty="0" err="1" smtClean="0"/>
              <a:t>fallback</a:t>
            </a:r>
            <a:r>
              <a:rPr lang="de-AT" dirty="0" smtClean="0"/>
              <a:t> (</a:t>
            </a:r>
            <a:r>
              <a:rPr lang="de-AT" dirty="0" err="1" smtClean="0"/>
              <a:t>now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3855353" y="2396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859375" y="4607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</a:t>
            </a:r>
          </a:p>
        </p:txBody>
      </p:sp>
      <p:cxnSp>
        <p:nvCxnSpPr>
          <p:cNvPr id="20" name="Gerade Verbindung mit Pfeil 19"/>
          <p:cNvCxnSpPr>
            <a:stCxn id="5" idx="3"/>
            <a:endCxn id="6" idx="1"/>
          </p:cNvCxnSpPr>
          <p:nvPr/>
        </p:nvCxnSpPr>
        <p:spPr>
          <a:xfrm>
            <a:off x="5154100" y="3684976"/>
            <a:ext cx="209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049182" y="3254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  <p:cxnSp>
        <p:nvCxnSpPr>
          <p:cNvPr id="24" name="Gewinkelte Verbindung 23"/>
          <p:cNvCxnSpPr>
            <a:stCxn id="6" idx="0"/>
            <a:endCxn id="4" idx="3"/>
          </p:cNvCxnSpPr>
          <p:nvPr/>
        </p:nvCxnSpPr>
        <p:spPr>
          <a:xfrm rot="16200000" flipV="1">
            <a:off x="7077196" y="2059980"/>
            <a:ext cx="959428" cy="1042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192324" y="2362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8131042" y="5103119"/>
            <a:ext cx="155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Speed</a:t>
            </a:r>
          </a:p>
          <a:p>
            <a:r>
              <a:rPr lang="de-AT" dirty="0" smtClean="0"/>
              <a:t>Not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date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8827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</a:t>
            </a:r>
            <a:r>
              <a:rPr lang="de-AT" dirty="0" err="1" smtClean="0"/>
              <a:t>only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67160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3872845" y="2267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946983" y="4651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</a:t>
            </a:r>
          </a:p>
        </p:txBody>
      </p:sp>
      <p:cxnSp>
        <p:nvCxnSpPr>
          <p:cNvPr id="30" name="Gerade Verbindung mit Pfeil 29"/>
          <p:cNvCxnSpPr>
            <a:stCxn id="10" idx="0"/>
            <a:endCxn id="4" idx="2"/>
          </p:cNvCxnSpPr>
          <p:nvPr/>
        </p:nvCxnSpPr>
        <p:spPr>
          <a:xfrm flipV="1">
            <a:off x="6200026" y="2725547"/>
            <a:ext cx="0" cy="19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358066" y="3500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32703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Network </a:t>
            </a:r>
            <a:r>
              <a:rPr lang="de-AT" dirty="0" err="1" smtClean="0"/>
              <a:t>only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8077990" y="240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3"/>
            <a:endCxn id="6" idx="0"/>
          </p:cNvCxnSpPr>
          <p:nvPr/>
        </p:nvCxnSpPr>
        <p:spPr>
          <a:xfrm>
            <a:off x="7035830" y="2101346"/>
            <a:ext cx="1042160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6" idx="1"/>
            <a:endCxn id="4" idx="2"/>
          </p:cNvCxnSpPr>
          <p:nvPr/>
        </p:nvCxnSpPr>
        <p:spPr>
          <a:xfrm rot="10800000">
            <a:off x="6200026" y="2725548"/>
            <a:ext cx="1045924" cy="959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794314" y="3067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965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 Apps </a:t>
            </a:r>
            <a:r>
              <a:rPr lang="de-AT" dirty="0" err="1"/>
              <a:t>to</a:t>
            </a:r>
            <a:r>
              <a:rPr lang="de-AT" dirty="0"/>
              <a:t> PWAs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PWAs </a:t>
            </a:r>
            <a:r>
              <a:rPr lang="de-AT" b="1" dirty="0" err="1"/>
              <a:t>progressively</a:t>
            </a:r>
            <a:r>
              <a:rPr lang="de-AT" dirty="0"/>
              <a:t> </a:t>
            </a:r>
            <a:r>
              <a:rPr lang="de-AT" dirty="0" err="1"/>
              <a:t>enhance</a:t>
            </a:r>
            <a:r>
              <a:rPr lang="de-AT" dirty="0"/>
              <a:t> </a:t>
            </a:r>
            <a:r>
              <a:rPr lang="de-AT" b="1" dirty="0"/>
              <a:t>web </a:t>
            </a:r>
            <a:r>
              <a:rPr lang="de-AT" b="1" dirty="0" err="1"/>
              <a:t>apps</a:t>
            </a:r>
            <a:r>
              <a:rPr lang="de-AT" b="1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look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feel</a:t>
            </a:r>
            <a:r>
              <a:rPr lang="de-AT" dirty="0"/>
              <a:t> </a:t>
            </a:r>
            <a:r>
              <a:rPr lang="de-AT" b="1" dirty="0"/>
              <a:t>like native </a:t>
            </a:r>
            <a:r>
              <a:rPr lang="de-AT" b="1" dirty="0" err="1"/>
              <a:t>apps</a:t>
            </a:r>
            <a:r>
              <a:rPr lang="de-AT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186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Network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cache</a:t>
            </a:r>
            <a:r>
              <a:rPr lang="de-AT" dirty="0" smtClean="0"/>
              <a:t> </a:t>
            </a:r>
            <a:r>
              <a:rPr lang="de-AT" dirty="0" err="1" smtClean="0"/>
              <a:t>fallback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67160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3855353" y="2396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855353" y="4604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  <p:cxnSp>
        <p:nvCxnSpPr>
          <p:cNvPr id="20" name="Gerade Verbindung mit Pfeil 19"/>
          <p:cNvCxnSpPr>
            <a:stCxn id="5" idx="3"/>
            <a:endCxn id="6" idx="1"/>
          </p:cNvCxnSpPr>
          <p:nvPr/>
        </p:nvCxnSpPr>
        <p:spPr>
          <a:xfrm>
            <a:off x="5154100" y="3684976"/>
            <a:ext cx="209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260717" y="328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sp>
        <p:nvSpPr>
          <p:cNvPr id="25" name="Textfeld 24"/>
          <p:cNvSpPr txBox="1"/>
          <p:nvPr/>
        </p:nvSpPr>
        <p:spPr>
          <a:xfrm>
            <a:off x="6259302" y="2959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8131042" y="5103119"/>
            <a:ext cx="179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Not so fast</a:t>
            </a:r>
          </a:p>
          <a:p>
            <a:r>
              <a:rPr lang="de-AT" dirty="0" smtClean="0"/>
              <a:t>Network </a:t>
            </a:r>
            <a:r>
              <a:rPr lang="de-AT" dirty="0" err="1" smtClean="0"/>
              <a:t>timeout</a:t>
            </a:r>
            <a:endParaRPr lang="de-AT" dirty="0" smtClean="0"/>
          </a:p>
        </p:txBody>
      </p:sp>
      <p:cxnSp>
        <p:nvCxnSpPr>
          <p:cNvPr id="12" name="Gerade Verbindung mit Pfeil 11"/>
          <p:cNvCxnSpPr>
            <a:stCxn id="10" idx="0"/>
            <a:endCxn id="4" idx="2"/>
          </p:cNvCxnSpPr>
          <p:nvPr/>
        </p:nvCxnSpPr>
        <p:spPr>
          <a:xfrm flipV="1">
            <a:off x="6200026" y="2725547"/>
            <a:ext cx="0" cy="19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2976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Network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cache</a:t>
            </a:r>
            <a:r>
              <a:rPr lang="de-AT" dirty="0" smtClean="0"/>
              <a:t> </a:t>
            </a:r>
            <a:r>
              <a:rPr lang="de-AT" dirty="0" err="1" smtClean="0"/>
              <a:t>fallback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67160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3855353" y="2396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855353" y="4604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  <p:cxnSp>
        <p:nvCxnSpPr>
          <p:cNvPr id="20" name="Gerade Verbindung mit Pfeil 19"/>
          <p:cNvCxnSpPr>
            <a:stCxn id="5" idx="3"/>
            <a:endCxn id="6" idx="1"/>
          </p:cNvCxnSpPr>
          <p:nvPr/>
        </p:nvCxnSpPr>
        <p:spPr>
          <a:xfrm>
            <a:off x="5154100" y="3684976"/>
            <a:ext cx="209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260717" y="328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sp>
        <p:nvSpPr>
          <p:cNvPr id="25" name="Textfeld 24"/>
          <p:cNvSpPr txBox="1"/>
          <p:nvPr/>
        </p:nvSpPr>
        <p:spPr>
          <a:xfrm>
            <a:off x="6259302" y="2959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8131042" y="5103119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Not so fast</a:t>
            </a:r>
          </a:p>
        </p:txBody>
      </p:sp>
      <p:cxnSp>
        <p:nvCxnSpPr>
          <p:cNvPr id="12" name="Gerade Verbindung mit Pfeil 11"/>
          <p:cNvCxnSpPr>
            <a:stCxn id="10" idx="0"/>
            <a:endCxn id="4" idx="2"/>
          </p:cNvCxnSpPr>
          <p:nvPr/>
        </p:nvCxnSpPr>
        <p:spPr>
          <a:xfrm flipV="1">
            <a:off x="6200026" y="2725547"/>
            <a:ext cx="0" cy="19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6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</a:t>
            </a:r>
            <a:r>
              <a:rPr lang="de-AT" dirty="0" err="1" smtClean="0"/>
              <a:t>then</a:t>
            </a:r>
            <a:r>
              <a:rPr lang="de-AT" dirty="0" smtClean="0"/>
              <a:t> </a:t>
            </a:r>
            <a:r>
              <a:rPr lang="de-AT" dirty="0" err="1" smtClean="0"/>
              <a:t>network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99002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67160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5360879" y="2790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47523" y="3809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5735355" y="2725547"/>
            <a:ext cx="27603" cy="187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274215" y="4179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8131042" y="5103119"/>
            <a:ext cx="303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Get</a:t>
            </a:r>
            <a:r>
              <a:rPr lang="de-AT" dirty="0" smtClean="0"/>
              <a:t> fast but update </a:t>
            </a:r>
            <a:r>
              <a:rPr lang="de-AT" smtClean="0"/>
              <a:t>frequently</a:t>
            </a:r>
            <a:endParaRPr lang="de-AT" dirty="0" smtClean="0"/>
          </a:p>
        </p:txBody>
      </p:sp>
      <p:cxnSp>
        <p:nvCxnSpPr>
          <p:cNvPr id="12" name="Gerade Verbindung mit Pfeil 11"/>
          <p:cNvCxnSpPr>
            <a:stCxn id="10" idx="0"/>
            <a:endCxn id="4" idx="2"/>
          </p:cNvCxnSpPr>
          <p:nvPr/>
        </p:nvCxnSpPr>
        <p:spPr>
          <a:xfrm flipV="1">
            <a:off x="6200026" y="2725547"/>
            <a:ext cx="0" cy="19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950928" y="2191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5" name="Gerade Verbindung mit Pfeil 14"/>
          <p:cNvCxnSpPr>
            <a:stCxn id="5" idx="3"/>
            <a:endCxn id="6" idx="1"/>
          </p:cNvCxnSpPr>
          <p:nvPr/>
        </p:nvCxnSpPr>
        <p:spPr>
          <a:xfrm>
            <a:off x="5154100" y="3684976"/>
            <a:ext cx="2144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711090" y="3278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5154100" y="3830220"/>
            <a:ext cx="2144902" cy="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392164" y="5403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cxnSp>
        <p:nvCxnSpPr>
          <p:cNvPr id="32" name="Gewinkelte Verbindung 31"/>
          <p:cNvCxnSpPr>
            <a:stCxn id="5" idx="1"/>
            <a:endCxn id="4" idx="0"/>
          </p:cNvCxnSpPr>
          <p:nvPr/>
        </p:nvCxnSpPr>
        <p:spPr>
          <a:xfrm rot="10800000" flipH="1">
            <a:off x="3490020" y="1477144"/>
            <a:ext cx="2710006" cy="2207832"/>
          </a:xfrm>
          <a:prstGeom prst="bentConnector4">
            <a:avLst>
              <a:gd name="adj1" fmla="val -8435"/>
              <a:gd name="adj2" fmla="val 110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350975" y="2101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9552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Indexed</a:t>
            </a:r>
            <a:r>
              <a:rPr lang="de-AT" dirty="0" smtClean="0"/>
              <a:t> DB </a:t>
            </a:r>
            <a:r>
              <a:rPr lang="de-AT" dirty="0" err="1" smtClean="0"/>
              <a:t>and</a:t>
            </a:r>
            <a:r>
              <a:rPr lang="de-AT" dirty="0" smtClean="0"/>
              <a:t> Dynamic Data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31431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 smtClean="0"/>
              <a:t>Dynamic Caching vs. Caching of Dynamic Content</a:t>
            </a:r>
            <a:endParaRPr lang="de-AT" sz="4000" dirty="0"/>
          </a:p>
        </p:txBody>
      </p:sp>
      <p:sp>
        <p:nvSpPr>
          <p:cNvPr id="4" name="Rechteck 3"/>
          <p:cNvSpPr/>
          <p:nvPr/>
        </p:nvSpPr>
        <p:spPr>
          <a:xfrm>
            <a:off x="2642466" y="1729717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642466" y="3316841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2642466" y="4942362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7" name="Rechteck 6"/>
          <p:cNvSpPr/>
          <p:nvPr/>
        </p:nvSpPr>
        <p:spPr>
          <a:xfrm>
            <a:off x="838200" y="3316841"/>
            <a:ext cx="1664080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8041514" y="1729717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8041514" y="3316841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14" name="Rechteck 13"/>
          <p:cNvSpPr/>
          <p:nvPr/>
        </p:nvSpPr>
        <p:spPr>
          <a:xfrm>
            <a:off x="8041514" y="4942362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6" name="Rechteck 15"/>
          <p:cNvSpPr/>
          <p:nvPr/>
        </p:nvSpPr>
        <p:spPr>
          <a:xfrm>
            <a:off x="6237248" y="3316841"/>
            <a:ext cx="1664080" cy="12484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Indexed</a:t>
            </a:r>
            <a:r>
              <a:rPr lang="de-AT" dirty="0" smtClean="0"/>
              <a:t> DB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9831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Indexed</a:t>
            </a:r>
            <a:r>
              <a:rPr lang="de-AT" dirty="0" smtClean="0"/>
              <a:t> DB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Transactional</a:t>
            </a:r>
            <a:r>
              <a:rPr lang="de-AT" dirty="0" smtClean="0"/>
              <a:t> (=all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none</a:t>
            </a:r>
            <a:r>
              <a:rPr lang="de-AT" dirty="0" smtClean="0"/>
              <a:t>)</a:t>
            </a:r>
          </a:p>
          <a:p>
            <a:r>
              <a:rPr lang="de-AT" dirty="0" smtClean="0"/>
              <a:t>Key-Value </a:t>
            </a:r>
          </a:p>
          <a:p>
            <a:r>
              <a:rPr lang="de-AT" dirty="0" smtClean="0"/>
              <a:t>Database in </a:t>
            </a:r>
            <a:r>
              <a:rPr lang="de-AT" dirty="0" err="1" smtClean="0"/>
              <a:t>the</a:t>
            </a:r>
            <a:r>
              <a:rPr lang="de-AT" dirty="0" smtClean="0"/>
              <a:t> Browser</a:t>
            </a:r>
          </a:p>
          <a:p>
            <a:r>
              <a:rPr lang="de-AT" dirty="0" smtClean="0"/>
              <a:t>JSON Data</a:t>
            </a:r>
          </a:p>
          <a:p>
            <a:endParaRPr lang="de-AT" dirty="0"/>
          </a:p>
          <a:p>
            <a:r>
              <a:rPr lang="de-AT" dirty="0" err="1" smtClean="0"/>
              <a:t>Async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r>
              <a:rPr lang="de-AT" dirty="0" smtClean="0"/>
              <a:t> = </a:t>
            </a:r>
            <a:r>
              <a:rPr lang="de-AT" dirty="0" err="1" smtClean="0"/>
              <a:t>Serviceworker</a:t>
            </a:r>
            <a:r>
              <a:rPr lang="de-AT" dirty="0" smtClean="0"/>
              <a:t> </a:t>
            </a:r>
            <a:r>
              <a:rPr lang="de-AT" dirty="0" err="1" smtClean="0"/>
              <a:t>ready</a:t>
            </a:r>
            <a:r>
              <a:rPr lang="de-AT" dirty="0" smtClean="0"/>
              <a:t>!</a:t>
            </a:r>
          </a:p>
          <a:p>
            <a:r>
              <a:rPr lang="de-AT" dirty="0" smtClean="0"/>
              <a:t>Database (</a:t>
            </a:r>
            <a:r>
              <a:rPr lang="de-AT" dirty="0" err="1" smtClean="0"/>
              <a:t>one</a:t>
            </a:r>
            <a:r>
              <a:rPr lang="de-AT" dirty="0" smtClean="0"/>
              <a:t> per App) – </a:t>
            </a:r>
            <a:r>
              <a:rPr lang="de-AT" dirty="0" err="1" smtClean="0"/>
              <a:t>Object</a:t>
            </a:r>
            <a:r>
              <a:rPr lang="de-AT" dirty="0" smtClean="0"/>
              <a:t> Store (Table) – </a:t>
            </a:r>
            <a:r>
              <a:rPr lang="de-AT" dirty="0" err="1" smtClean="0"/>
              <a:t>Object</a:t>
            </a:r>
            <a:endParaRPr lang="de-AT" dirty="0" smtClean="0"/>
          </a:p>
          <a:p>
            <a:r>
              <a:rPr lang="de-AT" dirty="0" err="1" smtClean="0"/>
              <a:t>Well</a:t>
            </a:r>
            <a:r>
              <a:rPr lang="de-AT" dirty="0" smtClean="0"/>
              <a:t> </a:t>
            </a:r>
            <a:r>
              <a:rPr lang="de-AT" dirty="0" err="1" smtClean="0"/>
              <a:t>supported</a:t>
            </a:r>
            <a:r>
              <a:rPr lang="de-AT" dirty="0" smtClean="0"/>
              <a:t> in </a:t>
            </a:r>
            <a:r>
              <a:rPr lang="de-AT" dirty="0" err="1" smtClean="0"/>
              <a:t>nearly</a:t>
            </a:r>
            <a:r>
              <a:rPr lang="de-AT" dirty="0" smtClean="0"/>
              <a:t> all </a:t>
            </a:r>
            <a:r>
              <a:rPr lang="de-AT" dirty="0" err="1" smtClean="0"/>
              <a:t>browsers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0907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API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Indexed</a:t>
            </a:r>
            <a:r>
              <a:rPr lang="de-AT" dirty="0" smtClean="0"/>
              <a:t> DB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Clunky</a:t>
            </a:r>
            <a:endParaRPr lang="de-AT" dirty="0" smtClean="0"/>
          </a:p>
          <a:p>
            <a:r>
              <a:rPr lang="de-AT" dirty="0" err="1" smtClean="0"/>
              <a:t>jakearchibald</a:t>
            </a:r>
            <a:r>
              <a:rPr lang="de-AT" dirty="0" smtClean="0"/>
              <a:t>/</a:t>
            </a:r>
            <a:r>
              <a:rPr lang="de-AT" dirty="0" err="1" smtClean="0"/>
              <a:t>idb</a:t>
            </a:r>
            <a:r>
              <a:rPr lang="de-AT" dirty="0" smtClean="0"/>
              <a:t> </a:t>
            </a:r>
            <a:r>
              <a:rPr lang="de-AT" dirty="0" err="1" smtClean="0"/>
              <a:t>package</a:t>
            </a:r>
            <a:endParaRPr lang="de-AT" dirty="0" smtClean="0"/>
          </a:p>
          <a:p>
            <a:r>
              <a:rPr lang="de-AT" dirty="0" err="1" smtClean="0"/>
              <a:t>import</a:t>
            </a:r>
            <a:r>
              <a:rPr lang="de-AT" dirty="0" smtClean="0"/>
              <a:t> idb.js (index.html + sw.js)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26774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Getting</a:t>
            </a:r>
            <a:r>
              <a:rPr lang="de-AT" dirty="0" smtClean="0"/>
              <a:t> </a:t>
            </a:r>
            <a:r>
              <a:rPr lang="de-AT" dirty="0" err="1" smtClean="0"/>
              <a:t>started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importScripts</a:t>
            </a:r>
            <a:r>
              <a:rPr lang="de-AT" dirty="0">
                <a:solidFill>
                  <a:schemeClr val="bg1"/>
                </a:solidFill>
              </a:rPr>
              <a:t>('/</a:t>
            </a:r>
            <a:r>
              <a:rPr lang="de-AT" dirty="0" err="1">
                <a:solidFill>
                  <a:schemeClr val="bg1"/>
                </a:solidFill>
              </a:rPr>
              <a:t>js</a:t>
            </a:r>
            <a:r>
              <a:rPr lang="de-AT" dirty="0">
                <a:solidFill>
                  <a:schemeClr val="bg1"/>
                </a:solidFill>
              </a:rPr>
              <a:t>/idb.js');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…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var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dbPromise</a:t>
            </a:r>
            <a:r>
              <a:rPr lang="de-AT" dirty="0">
                <a:solidFill>
                  <a:schemeClr val="bg1"/>
                </a:solidFill>
              </a:rPr>
              <a:t> = </a:t>
            </a:r>
            <a:r>
              <a:rPr lang="de-AT" dirty="0" err="1">
                <a:solidFill>
                  <a:schemeClr val="bg1"/>
                </a:solidFill>
              </a:rPr>
              <a:t>idb.open</a:t>
            </a:r>
            <a:r>
              <a:rPr lang="de-AT" dirty="0">
                <a:solidFill>
                  <a:schemeClr val="bg1"/>
                </a:solidFill>
              </a:rPr>
              <a:t>('</a:t>
            </a:r>
            <a:r>
              <a:rPr lang="de-AT" dirty="0" err="1">
                <a:solidFill>
                  <a:schemeClr val="bg1"/>
                </a:solidFill>
              </a:rPr>
              <a:t>damageStore</a:t>
            </a:r>
            <a:r>
              <a:rPr lang="de-AT" dirty="0">
                <a:solidFill>
                  <a:schemeClr val="bg1"/>
                </a:solidFill>
              </a:rPr>
              <a:t>', 1, 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db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</a:t>
            </a:r>
            <a:r>
              <a:rPr lang="de-AT" dirty="0" err="1">
                <a:solidFill>
                  <a:schemeClr val="bg1"/>
                </a:solidFill>
              </a:rPr>
              <a:t>if</a:t>
            </a:r>
            <a:r>
              <a:rPr lang="de-AT" dirty="0">
                <a:solidFill>
                  <a:schemeClr val="bg1"/>
                </a:solidFill>
              </a:rPr>
              <a:t> (!</a:t>
            </a:r>
            <a:r>
              <a:rPr lang="de-AT" dirty="0" err="1">
                <a:solidFill>
                  <a:schemeClr val="bg1"/>
                </a:solidFill>
              </a:rPr>
              <a:t>db.objectStoreNames.contains</a:t>
            </a:r>
            <a:r>
              <a:rPr lang="de-AT" dirty="0">
                <a:solidFill>
                  <a:schemeClr val="bg1"/>
                </a:solidFill>
              </a:rPr>
              <a:t>('</a:t>
            </a:r>
            <a:r>
              <a:rPr lang="de-AT" dirty="0" err="1">
                <a:solidFill>
                  <a:schemeClr val="bg1"/>
                </a:solidFill>
              </a:rPr>
              <a:t>damages</a:t>
            </a:r>
            <a:r>
              <a:rPr lang="de-AT" dirty="0">
                <a:solidFill>
                  <a:schemeClr val="bg1"/>
                </a:solidFill>
              </a:rPr>
              <a:t>'))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</a:t>
            </a:r>
            <a:r>
              <a:rPr lang="de-AT" dirty="0" err="1">
                <a:solidFill>
                  <a:schemeClr val="bg1"/>
                </a:solidFill>
              </a:rPr>
              <a:t>db.createObjectStore</a:t>
            </a:r>
            <a:r>
              <a:rPr lang="de-AT" dirty="0">
                <a:solidFill>
                  <a:schemeClr val="bg1"/>
                </a:solidFill>
              </a:rPr>
              <a:t>('</a:t>
            </a:r>
            <a:r>
              <a:rPr lang="de-AT" dirty="0" err="1">
                <a:solidFill>
                  <a:schemeClr val="bg1"/>
                </a:solidFill>
              </a:rPr>
              <a:t>damages</a:t>
            </a:r>
            <a:r>
              <a:rPr lang="de-AT" dirty="0">
                <a:solidFill>
                  <a:schemeClr val="bg1"/>
                </a:solidFill>
              </a:rPr>
              <a:t>', {</a:t>
            </a:r>
            <a:r>
              <a:rPr lang="de-AT" dirty="0" err="1">
                <a:solidFill>
                  <a:schemeClr val="bg1"/>
                </a:solidFill>
              </a:rPr>
              <a:t>keyPath</a:t>
            </a:r>
            <a:r>
              <a:rPr lang="de-AT" dirty="0">
                <a:solidFill>
                  <a:schemeClr val="bg1"/>
                </a:solidFill>
              </a:rPr>
              <a:t>: '</a:t>
            </a:r>
            <a:r>
              <a:rPr lang="de-AT" dirty="0" err="1">
                <a:solidFill>
                  <a:schemeClr val="bg1"/>
                </a:solidFill>
              </a:rPr>
              <a:t>id</a:t>
            </a:r>
            <a:r>
              <a:rPr lang="de-AT" dirty="0">
                <a:solidFill>
                  <a:schemeClr val="bg1"/>
                </a:solidFill>
              </a:rPr>
              <a:t>'});</a:t>
            </a:r>
          </a:p>
          <a:p>
            <a:r>
              <a:rPr lang="de-AT" dirty="0">
                <a:solidFill>
                  <a:schemeClr val="bg1"/>
                </a:solidFill>
              </a:rPr>
              <a:t>    }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});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…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145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Added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functionality</a:t>
            </a:r>
            <a:r>
              <a:rPr lang="de-AT" dirty="0" smtClean="0"/>
              <a:t> (helper.js)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Add </a:t>
            </a:r>
            <a:r>
              <a:rPr lang="de-AT" dirty="0" err="1" smtClean="0"/>
              <a:t>dbPromise</a:t>
            </a:r>
            <a:endParaRPr lang="de-AT" dirty="0" smtClean="0"/>
          </a:p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writeData</a:t>
            </a:r>
            <a:r>
              <a:rPr lang="de-AT" dirty="0" smtClean="0"/>
              <a:t>, </a:t>
            </a:r>
            <a:r>
              <a:rPr lang="de-AT" dirty="0" err="1" smtClean="0"/>
              <a:t>readAllData</a:t>
            </a:r>
            <a:r>
              <a:rPr lang="de-AT" dirty="0" smtClean="0"/>
              <a:t>, </a:t>
            </a:r>
            <a:r>
              <a:rPr lang="de-AT" dirty="0" err="1" smtClean="0"/>
              <a:t>clearAllData</a:t>
            </a:r>
            <a:r>
              <a:rPr lang="de-AT" dirty="0" smtClean="0"/>
              <a:t>, </a:t>
            </a:r>
            <a:r>
              <a:rPr lang="de-AT" dirty="0" err="1" smtClean="0"/>
              <a:t>deleteItemFromData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822025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caching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50475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    </a:t>
            </a:r>
            <a:r>
              <a:rPr lang="de-AT" sz="1400" dirty="0" err="1">
                <a:solidFill>
                  <a:schemeClr val="bg1"/>
                </a:solidFill>
              </a:rPr>
              <a:t>var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1400" dirty="0" err="1">
                <a:solidFill>
                  <a:schemeClr val="bg1"/>
                </a:solidFill>
              </a:rPr>
              <a:t>url</a:t>
            </a:r>
            <a:r>
              <a:rPr lang="de-AT" sz="1400" dirty="0">
                <a:solidFill>
                  <a:schemeClr val="bg1"/>
                </a:solidFill>
              </a:rPr>
              <a:t> = 'https://pwademo-66c7b-default-rtdb.europe-west1.firebasedatabase.app'; //-/</a:t>
            </a:r>
            <a:r>
              <a:rPr lang="de-AT" sz="1400" dirty="0" err="1">
                <a:solidFill>
                  <a:schemeClr val="bg1"/>
                </a:solidFill>
              </a:rPr>
              <a:t>damagelog.json</a:t>
            </a:r>
            <a:r>
              <a:rPr lang="de-AT" sz="1400" dirty="0">
                <a:solidFill>
                  <a:schemeClr val="bg1"/>
                </a:solidFill>
              </a:rPr>
              <a:t>';</a:t>
            </a:r>
          </a:p>
          <a:p>
            <a:r>
              <a:rPr lang="de-AT" sz="1400" dirty="0">
                <a:solidFill>
                  <a:schemeClr val="bg1"/>
                </a:solidFill>
              </a:rPr>
              <a:t/>
            </a:r>
            <a:br>
              <a:rPr lang="de-AT" sz="1400" dirty="0">
                <a:solidFill>
                  <a:schemeClr val="bg1"/>
                </a:solidFill>
              </a:rPr>
            </a:br>
            <a:r>
              <a:rPr lang="de-AT" sz="1400" dirty="0">
                <a:solidFill>
                  <a:schemeClr val="bg1"/>
                </a:solidFill>
              </a:rPr>
              <a:t>    </a:t>
            </a:r>
            <a:r>
              <a:rPr lang="de-AT" sz="1400" dirty="0" err="1">
                <a:solidFill>
                  <a:schemeClr val="bg1"/>
                </a:solidFill>
              </a:rPr>
              <a:t>if</a:t>
            </a:r>
            <a:r>
              <a:rPr lang="de-AT" sz="1400" dirty="0">
                <a:solidFill>
                  <a:schemeClr val="bg1"/>
                </a:solidFill>
              </a:rPr>
              <a:t> (</a:t>
            </a:r>
            <a:r>
              <a:rPr lang="de-AT" sz="1400" dirty="0" err="1">
                <a:solidFill>
                  <a:schemeClr val="bg1"/>
                </a:solidFill>
              </a:rPr>
              <a:t>event.request.url.indexOf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url</a:t>
            </a:r>
            <a:r>
              <a:rPr lang="de-AT" sz="1400" dirty="0">
                <a:solidFill>
                  <a:schemeClr val="bg1"/>
                </a:solidFill>
              </a:rPr>
              <a:t>) &gt; -1) {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</a:t>
            </a:r>
            <a:r>
              <a:rPr lang="de-AT" sz="1400" dirty="0" err="1">
                <a:solidFill>
                  <a:schemeClr val="bg1"/>
                </a:solidFill>
              </a:rPr>
              <a:t>event.respondWith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</a:t>
            </a:r>
            <a:r>
              <a:rPr lang="de-AT" sz="1400" dirty="0" err="1">
                <a:solidFill>
                  <a:schemeClr val="bg1"/>
                </a:solidFill>
              </a:rPr>
              <a:t>fetch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event.request</a:t>
            </a:r>
            <a:r>
              <a:rPr lang="de-AT" sz="1400" dirty="0">
                <a:solidFill>
                  <a:schemeClr val="bg1"/>
                </a:solidFill>
              </a:rPr>
              <a:t>)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.</a:t>
            </a:r>
            <a:r>
              <a:rPr lang="de-AT" sz="1400" dirty="0" err="1">
                <a:solidFill>
                  <a:schemeClr val="bg1"/>
                </a:solidFill>
              </a:rPr>
              <a:t>then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function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res</a:t>
            </a:r>
            <a:r>
              <a:rPr lang="de-AT" sz="1400" dirty="0">
                <a:solidFill>
                  <a:schemeClr val="bg1"/>
                </a:solidFill>
              </a:rPr>
              <a:t>) {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//</a:t>
            </a:r>
            <a:r>
              <a:rPr lang="de-AT" sz="1400" dirty="0" err="1">
                <a:solidFill>
                  <a:schemeClr val="bg1"/>
                </a:solidFill>
              </a:rPr>
              <a:t>cache.put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event.request</a:t>
            </a:r>
            <a:r>
              <a:rPr lang="de-AT" sz="1400" dirty="0">
                <a:solidFill>
                  <a:schemeClr val="bg1"/>
                </a:solidFill>
              </a:rPr>
              <a:t>, </a:t>
            </a:r>
            <a:r>
              <a:rPr lang="de-AT" sz="1400" dirty="0" err="1">
                <a:solidFill>
                  <a:schemeClr val="bg1"/>
                </a:solidFill>
              </a:rPr>
              <a:t>res.clone</a:t>
            </a:r>
            <a:r>
              <a:rPr lang="de-AT" sz="1400" dirty="0">
                <a:solidFill>
                  <a:schemeClr val="bg1"/>
                </a:solidFill>
              </a:rPr>
              <a:t>()); &lt;--store </a:t>
            </a:r>
            <a:r>
              <a:rPr lang="de-AT" sz="1400" dirty="0" err="1">
                <a:solidFill>
                  <a:schemeClr val="bg1"/>
                </a:solidFill>
              </a:rPr>
              <a:t>db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1400" dirty="0" err="1">
                <a:solidFill>
                  <a:schemeClr val="bg1"/>
                </a:solidFill>
              </a:rPr>
              <a:t>response</a:t>
            </a:r>
            <a:r>
              <a:rPr lang="de-AT" sz="1400" dirty="0">
                <a:solidFill>
                  <a:schemeClr val="bg1"/>
                </a:solidFill>
              </a:rPr>
              <a:t> in </a:t>
            </a:r>
            <a:r>
              <a:rPr lang="de-AT" sz="1400" dirty="0" err="1">
                <a:solidFill>
                  <a:schemeClr val="bg1"/>
                </a:solidFill>
              </a:rPr>
              <a:t>cache</a:t>
            </a:r>
            <a:endParaRPr lang="de-AT" sz="1400" dirty="0">
              <a:solidFill>
                <a:schemeClr val="bg1"/>
              </a:solidFill>
            </a:endParaRPr>
          </a:p>
          <a:p>
            <a:r>
              <a:rPr lang="de-AT" sz="1400" dirty="0">
                <a:solidFill>
                  <a:schemeClr val="bg1"/>
                </a:solidFill>
              </a:rPr>
              <a:t>                </a:t>
            </a:r>
            <a:r>
              <a:rPr lang="de-AT" sz="1400" dirty="0" err="1">
                <a:solidFill>
                  <a:schemeClr val="bg1"/>
                </a:solidFill>
              </a:rPr>
              <a:t>var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1400" dirty="0" err="1">
                <a:solidFill>
                  <a:schemeClr val="bg1"/>
                </a:solidFill>
              </a:rPr>
              <a:t>clonedResponse</a:t>
            </a:r>
            <a:r>
              <a:rPr lang="de-AT" sz="1400" dirty="0">
                <a:solidFill>
                  <a:schemeClr val="bg1"/>
                </a:solidFill>
              </a:rPr>
              <a:t> = </a:t>
            </a:r>
            <a:r>
              <a:rPr lang="de-AT" sz="1400" dirty="0" err="1">
                <a:solidFill>
                  <a:schemeClr val="bg1"/>
                </a:solidFill>
              </a:rPr>
              <a:t>res.clone</a:t>
            </a:r>
            <a:r>
              <a:rPr lang="de-AT" sz="1400" dirty="0">
                <a:solidFill>
                  <a:schemeClr val="bg1"/>
                </a:solidFill>
              </a:rPr>
              <a:t>();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</a:t>
            </a:r>
            <a:r>
              <a:rPr lang="de-AT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clearAllData</a:t>
            </a:r>
            <a:r>
              <a:rPr lang="de-AT" sz="1400" dirty="0">
                <a:solidFill>
                  <a:schemeClr val="bg1"/>
                </a:solidFill>
              </a:rPr>
              <a:t>('</a:t>
            </a:r>
            <a:r>
              <a:rPr lang="de-AT" sz="1400" dirty="0" err="1">
                <a:solidFill>
                  <a:schemeClr val="bg1"/>
                </a:solidFill>
              </a:rPr>
              <a:t>damages</a:t>
            </a:r>
            <a:r>
              <a:rPr lang="de-AT" sz="1400" dirty="0">
                <a:solidFill>
                  <a:schemeClr val="bg1"/>
                </a:solidFill>
              </a:rPr>
              <a:t>')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.</a:t>
            </a:r>
            <a:r>
              <a:rPr lang="de-AT" sz="1400" dirty="0" err="1">
                <a:solidFill>
                  <a:schemeClr val="bg1"/>
                </a:solidFill>
              </a:rPr>
              <a:t>then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function</a:t>
            </a:r>
            <a:r>
              <a:rPr lang="de-AT" sz="1400" dirty="0">
                <a:solidFill>
                  <a:schemeClr val="bg1"/>
                </a:solidFill>
              </a:rPr>
              <a:t>() {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    </a:t>
            </a:r>
            <a:r>
              <a:rPr lang="de-AT" sz="1400" dirty="0" err="1">
                <a:solidFill>
                  <a:schemeClr val="bg1"/>
                </a:solidFill>
              </a:rPr>
              <a:t>return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1400" dirty="0" err="1">
                <a:solidFill>
                  <a:schemeClr val="bg1"/>
                </a:solidFill>
              </a:rPr>
              <a:t>clonedResponse.json</a:t>
            </a:r>
            <a:r>
              <a:rPr lang="de-AT" sz="1400" dirty="0">
                <a:solidFill>
                  <a:schemeClr val="bg1"/>
                </a:solidFill>
              </a:rPr>
              <a:t>()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})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.</a:t>
            </a:r>
            <a:r>
              <a:rPr lang="de-AT" sz="1400" dirty="0" err="1">
                <a:solidFill>
                  <a:schemeClr val="bg1"/>
                </a:solidFill>
              </a:rPr>
              <a:t>then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function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data</a:t>
            </a:r>
            <a:r>
              <a:rPr lang="de-AT" sz="1400" dirty="0">
                <a:solidFill>
                  <a:schemeClr val="bg1"/>
                </a:solidFill>
              </a:rPr>
              <a:t>) {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    console.log("DATA-&gt;", </a:t>
            </a:r>
            <a:r>
              <a:rPr lang="de-AT" sz="1400" dirty="0" err="1">
                <a:solidFill>
                  <a:schemeClr val="bg1"/>
                </a:solidFill>
              </a:rPr>
              <a:t>data</a:t>
            </a:r>
            <a:r>
              <a:rPr lang="de-AT" sz="1400" dirty="0">
                <a:solidFill>
                  <a:schemeClr val="bg1"/>
                </a:solidFill>
              </a:rPr>
              <a:t>);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    </a:t>
            </a:r>
            <a:r>
              <a:rPr lang="de-AT" sz="1400" dirty="0" err="1">
                <a:solidFill>
                  <a:schemeClr val="bg1"/>
                </a:solidFill>
              </a:rPr>
              <a:t>for</a:t>
            </a:r>
            <a:r>
              <a:rPr lang="de-AT" sz="1400" dirty="0">
                <a:solidFill>
                  <a:schemeClr val="bg1"/>
                </a:solidFill>
              </a:rPr>
              <a:t> (</a:t>
            </a:r>
            <a:r>
              <a:rPr lang="de-AT" sz="1400" dirty="0" err="1">
                <a:solidFill>
                  <a:schemeClr val="bg1"/>
                </a:solidFill>
              </a:rPr>
              <a:t>var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1400" dirty="0" err="1">
                <a:solidFill>
                  <a:schemeClr val="bg1"/>
                </a:solidFill>
              </a:rPr>
              <a:t>key</a:t>
            </a:r>
            <a:r>
              <a:rPr lang="de-AT" sz="1400" dirty="0">
                <a:solidFill>
                  <a:schemeClr val="bg1"/>
                </a:solidFill>
              </a:rPr>
              <a:t> in </a:t>
            </a:r>
            <a:r>
              <a:rPr lang="de-AT" sz="1400" dirty="0" err="1">
                <a:solidFill>
                  <a:schemeClr val="bg1"/>
                </a:solidFill>
              </a:rPr>
              <a:t>data</a:t>
            </a:r>
            <a:r>
              <a:rPr lang="de-AT" sz="1400" dirty="0">
                <a:solidFill>
                  <a:schemeClr val="bg1"/>
                </a:solidFill>
              </a:rPr>
              <a:t>) {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        </a:t>
            </a:r>
            <a:r>
              <a:rPr lang="de-AT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writeData</a:t>
            </a:r>
            <a:r>
              <a:rPr lang="de-AT" sz="1400" dirty="0">
                <a:solidFill>
                  <a:schemeClr val="bg1"/>
                </a:solidFill>
              </a:rPr>
              <a:t>('</a:t>
            </a:r>
            <a:r>
              <a:rPr lang="de-AT" sz="1400" dirty="0" err="1">
                <a:solidFill>
                  <a:schemeClr val="bg1"/>
                </a:solidFill>
              </a:rPr>
              <a:t>damages</a:t>
            </a:r>
            <a:r>
              <a:rPr lang="de-AT" sz="1400" dirty="0">
                <a:solidFill>
                  <a:schemeClr val="bg1"/>
                </a:solidFill>
              </a:rPr>
              <a:t>', </a:t>
            </a:r>
            <a:r>
              <a:rPr lang="de-AT" sz="1400" dirty="0" err="1">
                <a:solidFill>
                  <a:schemeClr val="bg1"/>
                </a:solidFill>
              </a:rPr>
              <a:t>data</a:t>
            </a:r>
            <a:r>
              <a:rPr lang="de-AT" sz="1400" dirty="0">
                <a:solidFill>
                  <a:schemeClr val="bg1"/>
                </a:solidFill>
              </a:rPr>
              <a:t>[</a:t>
            </a:r>
            <a:r>
              <a:rPr lang="de-AT" sz="1400" dirty="0" err="1">
                <a:solidFill>
                  <a:schemeClr val="bg1"/>
                </a:solidFill>
              </a:rPr>
              <a:t>key</a:t>
            </a:r>
            <a:r>
              <a:rPr lang="de-AT" sz="1400" dirty="0">
                <a:solidFill>
                  <a:schemeClr val="bg1"/>
                </a:solidFill>
              </a:rPr>
              <a:t>]);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            console.log(</a:t>
            </a:r>
            <a:r>
              <a:rPr lang="de-AT" sz="1400" dirty="0" err="1">
                <a:solidFill>
                  <a:schemeClr val="bg1"/>
                </a:solidFill>
              </a:rPr>
              <a:t>data</a:t>
            </a:r>
            <a:r>
              <a:rPr lang="de-AT" sz="1400" dirty="0">
                <a:solidFill>
                  <a:schemeClr val="bg1"/>
                </a:solidFill>
              </a:rPr>
              <a:t>[</a:t>
            </a:r>
            <a:r>
              <a:rPr lang="de-AT" sz="1400" dirty="0" err="1">
                <a:solidFill>
                  <a:schemeClr val="bg1"/>
                </a:solidFill>
              </a:rPr>
              <a:t>key</a:t>
            </a:r>
            <a:r>
              <a:rPr lang="de-AT" sz="1400" dirty="0">
                <a:solidFill>
                  <a:schemeClr val="bg1"/>
                </a:solidFill>
              </a:rPr>
              <a:t>]);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        }                       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});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</a:t>
            </a:r>
            <a:r>
              <a:rPr lang="de-AT" sz="1400" dirty="0" err="1">
                <a:solidFill>
                  <a:schemeClr val="bg1"/>
                </a:solidFill>
              </a:rPr>
              <a:t>return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1400" dirty="0" err="1">
                <a:solidFill>
                  <a:schemeClr val="bg1"/>
                </a:solidFill>
              </a:rPr>
              <a:t>res</a:t>
            </a:r>
            <a:r>
              <a:rPr lang="de-AT" sz="1400" dirty="0">
                <a:solidFill>
                  <a:schemeClr val="bg1"/>
                </a:solidFill>
              </a:rPr>
              <a:t>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})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);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61978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Progressive </a:t>
            </a:r>
            <a:r>
              <a:rPr lang="de-AT" dirty="0" err="1"/>
              <a:t>Enhancement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44700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Starting</a:t>
                      </a:r>
                      <a:r>
                        <a:rPr lang="de-AT" dirty="0"/>
                        <a:t>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Near</a:t>
                      </a:r>
                      <a:r>
                        <a:rPr lang="de-AT" dirty="0"/>
                        <a:t>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Existing</a:t>
                      </a:r>
                      <a:r>
                        <a:rPr lang="de-AT" dirty="0"/>
                        <a:t> (</a:t>
                      </a:r>
                      <a:r>
                        <a:rPr lang="de-AT" dirty="0" err="1"/>
                        <a:t>legacy</a:t>
                      </a:r>
                      <a:r>
                        <a:rPr lang="de-AT" dirty="0"/>
                        <a:t>)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Add </a:t>
                      </a:r>
                      <a:r>
                        <a:rPr lang="de-AT" dirty="0" err="1"/>
                        <a:t>some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features</a:t>
                      </a:r>
                      <a:endParaRPr lang="de-AT" dirty="0"/>
                    </a:p>
                    <a:p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Use</a:t>
                      </a:r>
                      <a:r>
                        <a:rPr lang="de-AT" dirty="0"/>
                        <a:t> multiple</a:t>
                      </a:r>
                      <a:r>
                        <a:rPr lang="de-AT" baseline="0" dirty="0"/>
                        <a:t> PWA </a:t>
                      </a:r>
                      <a:r>
                        <a:rPr lang="de-AT" baseline="0" dirty="0" err="1"/>
                        <a:t>features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Existing</a:t>
                      </a:r>
                      <a:r>
                        <a:rPr lang="de-AT" dirty="0"/>
                        <a:t> (modern)</a:t>
                      </a:r>
                      <a:r>
                        <a:rPr lang="de-AT" baseline="0" dirty="0"/>
                        <a:t> App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Implement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some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core</a:t>
                      </a:r>
                      <a:r>
                        <a:rPr lang="de-AT" dirty="0"/>
                        <a:t> PWA </a:t>
                      </a:r>
                      <a:r>
                        <a:rPr lang="de-AT" dirty="0" err="1"/>
                        <a:t>features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Completely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convert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to</a:t>
                      </a:r>
                      <a:r>
                        <a:rPr lang="de-AT" baseline="0" dirty="0"/>
                        <a:t> PWA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Upcoming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project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Fully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implement</a:t>
                      </a:r>
                      <a:r>
                        <a:rPr lang="de-AT" dirty="0"/>
                        <a:t> PWA </a:t>
                      </a:r>
                      <a:r>
                        <a:rPr lang="de-AT" dirty="0" err="1"/>
                        <a:t>from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start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Complete</a:t>
                      </a:r>
                      <a:r>
                        <a:rPr lang="de-AT" dirty="0"/>
                        <a:t> PWA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563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jakearchibald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idb</a:t>
            </a:r>
            <a:r>
              <a:rPr lang="en-US" dirty="0">
                <a:hlinkClick r:id="rId2"/>
              </a:rPr>
              <a:t>: </a:t>
            </a:r>
            <a:r>
              <a:rPr lang="en-US" dirty="0" err="1">
                <a:hlinkClick r:id="rId2"/>
              </a:rPr>
              <a:t>IndexedDB</a:t>
            </a:r>
            <a:r>
              <a:rPr lang="en-US" dirty="0">
                <a:hlinkClick r:id="rId2"/>
              </a:rPr>
              <a:t>, but with promises (github.com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de-AT" dirty="0" err="1">
                <a:hlinkClick r:id="rId3"/>
              </a:rPr>
              <a:t>IndexedDB</a:t>
            </a:r>
            <a:r>
              <a:rPr lang="de-AT" dirty="0">
                <a:hlinkClick r:id="rId3"/>
              </a:rPr>
              <a:t> - Web API Referenz | MDN (mozilla.org)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149714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</a:t>
            </a:r>
            <a:r>
              <a:rPr lang="de-AT" dirty="0"/>
              <a:t>Background </a:t>
            </a:r>
            <a:r>
              <a:rPr lang="de-AT" dirty="0" err="1"/>
              <a:t>Sync</a:t>
            </a:r>
            <a:r>
              <a:rPr lang="de-A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15156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Background </a:t>
            </a:r>
            <a:r>
              <a:rPr lang="de-AT" dirty="0" err="1" smtClean="0"/>
              <a:t>Sync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706711" y="1690688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App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7126860" y="4942362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Server</a:t>
            </a:r>
          </a:p>
          <a:p>
            <a:pPr algn="ctr"/>
            <a:r>
              <a:rPr lang="de-AT" dirty="0" smtClean="0"/>
              <a:t>(API…)</a:t>
            </a:r>
            <a:endParaRPr lang="de-AT" dirty="0"/>
          </a:p>
        </p:txBody>
      </p:sp>
      <p:sp>
        <p:nvSpPr>
          <p:cNvPr id="8" name="Ellipse 7"/>
          <p:cNvSpPr/>
          <p:nvPr/>
        </p:nvSpPr>
        <p:spPr>
          <a:xfrm>
            <a:off x="6620153" y="1901493"/>
            <a:ext cx="2677494" cy="826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Wants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send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server</a:t>
            </a:r>
            <a:endParaRPr lang="de-AT" dirty="0"/>
          </a:p>
        </p:txBody>
      </p:sp>
      <p:cxnSp>
        <p:nvCxnSpPr>
          <p:cNvPr id="10" name="Gewinkelte Verbindung 9"/>
          <p:cNvCxnSpPr>
            <a:stCxn id="4" idx="3"/>
            <a:endCxn id="5" idx="0"/>
          </p:cNvCxnSpPr>
          <p:nvPr/>
        </p:nvCxnSpPr>
        <p:spPr>
          <a:xfrm>
            <a:off x="6378320" y="2314890"/>
            <a:ext cx="1580580" cy="2627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ewitterblitz 10"/>
          <p:cNvSpPr/>
          <p:nvPr/>
        </p:nvSpPr>
        <p:spPr>
          <a:xfrm>
            <a:off x="7293298" y="4221571"/>
            <a:ext cx="1204599" cy="120459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8196747" y="4084685"/>
            <a:ext cx="236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internet</a:t>
            </a:r>
            <a:r>
              <a:rPr lang="de-AT" dirty="0" smtClean="0"/>
              <a:t> </a:t>
            </a:r>
            <a:r>
              <a:rPr lang="de-AT" dirty="0" err="1" smtClean="0"/>
              <a:t>connection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2379645" y="4942361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cxnSp>
        <p:nvCxnSpPr>
          <p:cNvPr id="15" name="Gewinkelte Verbindung 14"/>
          <p:cNvCxnSpPr>
            <a:stCxn id="4" idx="1"/>
            <a:endCxn id="13" idx="0"/>
          </p:cNvCxnSpPr>
          <p:nvPr/>
        </p:nvCxnSpPr>
        <p:spPr>
          <a:xfrm rot="10800000" flipV="1">
            <a:off x="3211685" y="2314889"/>
            <a:ext cx="1495026" cy="2627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1872937" y="3215227"/>
            <a:ext cx="2677494" cy="826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Register </a:t>
            </a:r>
            <a:r>
              <a:rPr lang="de-AT" dirty="0" err="1" smtClean="0"/>
              <a:t>sync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522555" y="4942357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Indexed</a:t>
            </a:r>
            <a:r>
              <a:rPr lang="de-AT" dirty="0" smtClean="0"/>
              <a:t> DB</a:t>
            </a:r>
            <a:endParaRPr lang="de-AT" dirty="0"/>
          </a:p>
        </p:txBody>
      </p:sp>
      <p:cxnSp>
        <p:nvCxnSpPr>
          <p:cNvPr id="19" name="Gewinkelte Verbindung 18"/>
          <p:cNvCxnSpPr>
            <a:stCxn id="4" idx="1"/>
            <a:endCxn id="17" idx="0"/>
          </p:cNvCxnSpPr>
          <p:nvPr/>
        </p:nvCxnSpPr>
        <p:spPr>
          <a:xfrm rot="10800000" flipV="1">
            <a:off x="1354595" y="2314889"/>
            <a:ext cx="3352116" cy="2627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39697" y="2569759"/>
            <a:ext cx="21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temporary</a:t>
            </a:r>
            <a:r>
              <a:rPr lang="de-AT" dirty="0" smtClean="0"/>
              <a:t> </a:t>
            </a:r>
            <a:r>
              <a:rPr lang="de-AT" dirty="0" err="1" smtClean="0"/>
              <a:t>store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/>
          </a:p>
        </p:txBody>
      </p:sp>
      <p:sp>
        <p:nvSpPr>
          <p:cNvPr id="21" name="Ellipse 20"/>
          <p:cNvSpPr/>
          <p:nvPr/>
        </p:nvSpPr>
        <p:spPr>
          <a:xfrm>
            <a:off x="5128093" y="5914515"/>
            <a:ext cx="2677494" cy="826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Connectivity (</a:t>
            </a:r>
            <a:r>
              <a:rPr lang="de-AT" dirty="0" err="1" smtClean="0"/>
              <a:t>re</a:t>
            </a:r>
            <a:r>
              <a:rPr lang="de-AT" dirty="0" smtClean="0"/>
              <a:t>)</a:t>
            </a:r>
            <a:r>
              <a:rPr lang="de-AT" dirty="0" err="1" smtClean="0"/>
              <a:t>established</a:t>
            </a:r>
            <a:endParaRPr lang="de-AT" dirty="0"/>
          </a:p>
        </p:txBody>
      </p:sp>
      <p:cxnSp>
        <p:nvCxnSpPr>
          <p:cNvPr id="23" name="Gewinkelte Verbindung 22"/>
          <p:cNvCxnSpPr>
            <a:stCxn id="21" idx="2"/>
            <a:endCxn id="26" idx="6"/>
          </p:cNvCxnSpPr>
          <p:nvPr/>
        </p:nvCxnSpPr>
        <p:spPr>
          <a:xfrm rot="10800000">
            <a:off x="4813029" y="5007076"/>
            <a:ext cx="315064" cy="1320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3395109" y="4606380"/>
            <a:ext cx="1417920" cy="8013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SYNC EVENT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20565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r</a:t>
            </a:r>
            <a:r>
              <a:rPr lang="de-AT" dirty="0" err="1" smtClean="0"/>
              <a:t>egister</a:t>
            </a:r>
            <a:r>
              <a:rPr lang="de-AT" dirty="0" smtClean="0"/>
              <a:t> </a:t>
            </a:r>
            <a:r>
              <a:rPr lang="de-AT" dirty="0" err="1" smtClean="0"/>
              <a:t>submit</a:t>
            </a:r>
            <a:r>
              <a:rPr lang="de-AT" dirty="0" smtClean="0"/>
              <a:t> </a:t>
            </a:r>
            <a:r>
              <a:rPr lang="de-AT" dirty="0" err="1" smtClean="0"/>
              <a:t>listener</a:t>
            </a:r>
            <a:r>
              <a:rPr lang="de-AT" dirty="0" smtClean="0"/>
              <a:t> on form</a:t>
            </a:r>
          </a:p>
          <a:p>
            <a:r>
              <a:rPr lang="de-AT" dirty="0" err="1" smtClean="0"/>
              <a:t>event.preventDefault</a:t>
            </a:r>
            <a:endParaRPr lang="de-AT" dirty="0" smtClean="0"/>
          </a:p>
          <a:p>
            <a:r>
              <a:rPr lang="de-AT" dirty="0" smtClean="0"/>
              <a:t>check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r>
              <a:rPr lang="de-AT" dirty="0" err="1"/>
              <a:t>r</a:t>
            </a:r>
            <a:r>
              <a:rPr lang="de-AT" dirty="0" err="1" smtClean="0"/>
              <a:t>egister</a:t>
            </a:r>
            <a:r>
              <a:rPr lang="de-AT" dirty="0" smtClean="0"/>
              <a:t> </a:t>
            </a:r>
            <a:r>
              <a:rPr lang="de-AT" dirty="0" err="1" smtClean="0"/>
              <a:t>background</a:t>
            </a:r>
            <a:r>
              <a:rPr lang="de-AT" dirty="0" smtClean="0"/>
              <a:t> </a:t>
            </a:r>
            <a:r>
              <a:rPr lang="de-AT" dirty="0" err="1" smtClean="0"/>
              <a:t>sync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(Chrome </a:t>
            </a:r>
            <a:r>
              <a:rPr lang="de-AT" dirty="0" err="1" smtClean="0"/>
              <a:t>and</a:t>
            </a:r>
            <a:r>
              <a:rPr lang="de-AT" dirty="0" smtClean="0"/>
              <a:t> Edge)</a:t>
            </a:r>
          </a:p>
          <a:p>
            <a:r>
              <a:rPr lang="de-AT" dirty="0" err="1" smtClean="0"/>
              <a:t>create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store</a:t>
            </a:r>
            <a:r>
              <a:rPr lang="de-AT" dirty="0" smtClean="0"/>
              <a:t> in </a:t>
            </a:r>
            <a:r>
              <a:rPr lang="de-AT" dirty="0" err="1" smtClean="0"/>
              <a:t>IndexedDB</a:t>
            </a:r>
            <a:endParaRPr lang="de-AT" dirty="0" smtClean="0"/>
          </a:p>
          <a:p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r>
              <a:rPr lang="de-AT" dirty="0" err="1" smtClean="0"/>
              <a:t>show</a:t>
            </a:r>
            <a:r>
              <a:rPr lang="de-AT" dirty="0" smtClean="0"/>
              <a:t> </a:t>
            </a:r>
            <a:r>
              <a:rPr lang="de-AT" dirty="0" err="1" smtClean="0"/>
              <a:t>something</a:t>
            </a:r>
            <a:r>
              <a:rPr lang="de-AT" dirty="0" smtClean="0"/>
              <a:t>?</a:t>
            </a:r>
          </a:p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sw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sm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</a:t>
            </a:r>
            <a:r>
              <a:rPr lang="de-AT" dirty="0" err="1" smtClean="0"/>
              <a:t>supported</a:t>
            </a:r>
            <a:r>
              <a:rPr lang="de-AT" dirty="0" smtClean="0"/>
              <a:t> -&gt; </a:t>
            </a:r>
            <a:r>
              <a:rPr lang="de-AT" dirty="0" err="1" smtClean="0"/>
              <a:t>create</a:t>
            </a:r>
            <a:r>
              <a:rPr lang="de-AT" dirty="0" smtClean="0"/>
              <a:t> </a:t>
            </a:r>
            <a:r>
              <a:rPr lang="de-AT" dirty="0" err="1" smtClean="0"/>
              <a:t>else</a:t>
            </a:r>
            <a:endParaRPr lang="de-AT" dirty="0" smtClean="0"/>
          </a:p>
          <a:p>
            <a:r>
              <a:rPr lang="de-AT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register</a:t>
            </a:r>
            <a:r>
              <a:rPr lang="de-AT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‚</a:t>
            </a:r>
            <a:r>
              <a:rPr lang="de-AT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‘ </a:t>
            </a:r>
            <a:r>
              <a:rPr lang="de-AT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</a:t>
            </a:r>
            <a:r>
              <a:rPr lang="de-AT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</a:t>
            </a:r>
            <a:r>
              <a:rPr lang="de-AT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</a:t>
            </a:r>
            <a:r>
              <a:rPr lang="de-AT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worker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62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Web Push </a:t>
            </a:r>
            <a:r>
              <a:rPr lang="de-AT" dirty="0" err="1"/>
              <a:t>Notifications</a:t>
            </a:r>
            <a:r>
              <a:rPr lang="de-A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5412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2">
                    <a:lumMod val="90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2">
                    <a:lumMod val="90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6238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Native </a:t>
            </a:r>
            <a:r>
              <a:rPr lang="de-AT" dirty="0" err="1" smtClean="0"/>
              <a:t>device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native </a:t>
            </a:r>
            <a:r>
              <a:rPr lang="de-AT" dirty="0" err="1" smtClean="0"/>
              <a:t>device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?</a:t>
            </a:r>
          </a:p>
          <a:p>
            <a:pPr lvl="1"/>
            <a:r>
              <a:rPr lang="de-AT" dirty="0" err="1" smtClean="0"/>
              <a:t>Camera</a:t>
            </a:r>
            <a:r>
              <a:rPr lang="de-AT" dirty="0" smtClean="0"/>
              <a:t>, </a:t>
            </a:r>
            <a:r>
              <a:rPr lang="de-AT" dirty="0" err="1" smtClean="0"/>
              <a:t>Geolocation</a:t>
            </a:r>
            <a:r>
              <a:rPr lang="de-AT" dirty="0" smtClean="0"/>
              <a:t>, </a:t>
            </a:r>
            <a:r>
              <a:rPr lang="de-AT" dirty="0" err="1" smtClean="0"/>
              <a:t>Compass</a:t>
            </a:r>
            <a:r>
              <a:rPr lang="de-AT" dirty="0" smtClean="0"/>
              <a:t>…</a:t>
            </a:r>
          </a:p>
          <a:p>
            <a:endParaRPr lang="de-AT" dirty="0" smtClean="0"/>
          </a:p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39356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Native </a:t>
            </a:r>
            <a:r>
              <a:rPr lang="de-AT" dirty="0" err="1" smtClean="0"/>
              <a:t>Recipe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Camera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Add HTML</a:t>
            </a:r>
          </a:p>
          <a:p>
            <a:pPr lvl="1"/>
            <a:r>
              <a:rPr lang="de-AT" dirty="0" smtClean="0"/>
              <a:t>Video, </a:t>
            </a:r>
            <a:r>
              <a:rPr lang="de-AT" dirty="0" err="1" smtClean="0"/>
              <a:t>canvas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button</a:t>
            </a:r>
            <a:endParaRPr lang="de-AT" dirty="0" smtClean="0"/>
          </a:p>
          <a:p>
            <a:pPr lvl="1"/>
            <a:r>
              <a:rPr lang="de-AT" dirty="0" err="1" smtClean="0"/>
              <a:t>Graceful</a:t>
            </a:r>
            <a:r>
              <a:rPr lang="de-AT" dirty="0" smtClean="0"/>
              <a:t> </a:t>
            </a:r>
            <a:r>
              <a:rPr lang="de-AT" dirty="0" err="1" smtClean="0"/>
              <a:t>degrade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pick </a:t>
            </a:r>
            <a:r>
              <a:rPr lang="de-AT" dirty="0" err="1" smtClean="0"/>
              <a:t>image</a:t>
            </a:r>
            <a:r>
              <a:rPr lang="de-AT" dirty="0" smtClean="0"/>
              <a:t> </a:t>
            </a:r>
            <a:r>
              <a:rPr lang="de-AT" dirty="0" err="1" smtClean="0"/>
              <a:t>instead</a:t>
            </a:r>
            <a:endParaRPr lang="de-AT" dirty="0" smtClean="0"/>
          </a:p>
          <a:p>
            <a:r>
              <a:rPr lang="de-AT" dirty="0" smtClean="0"/>
              <a:t>Add </a:t>
            </a:r>
            <a:r>
              <a:rPr lang="de-AT" dirty="0" err="1" smtClean="0"/>
              <a:t>code</a:t>
            </a:r>
            <a:endParaRPr lang="de-AT" dirty="0" smtClean="0"/>
          </a:p>
          <a:p>
            <a:pPr lvl="1"/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getUserMedia</a:t>
            </a:r>
            <a:r>
              <a:rPr lang="de-AT" dirty="0" smtClean="0"/>
              <a:t> (</a:t>
            </a:r>
            <a:r>
              <a:rPr lang="de-AT" dirty="0" err="1" smtClean="0"/>
              <a:t>for</a:t>
            </a:r>
            <a:r>
              <a:rPr lang="de-AT" dirty="0" smtClean="0"/>
              <a:t> all </a:t>
            </a:r>
            <a:r>
              <a:rPr lang="de-AT" dirty="0" err="1" smtClean="0"/>
              <a:t>browsers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Hook </a:t>
            </a:r>
            <a:r>
              <a:rPr lang="de-AT" dirty="0" err="1" smtClean="0"/>
              <a:t>stream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canvas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capture</a:t>
            </a:r>
            <a:r>
              <a:rPr lang="de-AT" dirty="0" smtClean="0"/>
              <a:t> </a:t>
            </a:r>
            <a:r>
              <a:rPr lang="de-AT" dirty="0" err="1" smtClean="0"/>
              <a:t>button</a:t>
            </a:r>
            <a:endParaRPr lang="de-AT" dirty="0" smtClean="0"/>
          </a:p>
          <a:p>
            <a:pPr lvl="1"/>
            <a:r>
              <a:rPr lang="de-AT" dirty="0" smtClean="0">
                <a:solidFill>
                  <a:schemeClr val="bg2">
                    <a:lumMod val="90000"/>
                  </a:schemeClr>
                </a:solidFill>
              </a:rPr>
              <a:t>Upload </a:t>
            </a:r>
            <a:r>
              <a:rPr lang="de-AT" dirty="0" err="1" smtClean="0">
                <a:solidFill>
                  <a:schemeClr val="bg2">
                    <a:lumMod val="90000"/>
                  </a:schemeClr>
                </a:solidFill>
              </a:rPr>
              <a:t>image</a:t>
            </a:r>
            <a:r>
              <a:rPr lang="de-AT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90000"/>
                  </a:schemeClr>
                </a:solidFill>
              </a:rPr>
              <a:t>to</a:t>
            </a:r>
            <a:r>
              <a:rPr lang="de-AT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90000"/>
                  </a:schemeClr>
                </a:solidFill>
              </a:rPr>
              <a:t>server</a:t>
            </a:r>
            <a:r>
              <a:rPr lang="de-AT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AT" dirty="0" smtClean="0">
                <a:solidFill>
                  <a:schemeClr val="bg2">
                    <a:lumMod val="90000"/>
                  </a:schemeClr>
                </a:solidFill>
              </a:rPr>
              <a:t>(base64 </a:t>
            </a:r>
            <a:r>
              <a:rPr lang="de-AT" dirty="0" err="1" smtClean="0">
                <a:solidFill>
                  <a:schemeClr val="bg2">
                    <a:lumMod val="90000"/>
                  </a:schemeClr>
                </a:solidFill>
              </a:rPr>
              <a:t>to</a:t>
            </a:r>
            <a:r>
              <a:rPr lang="de-AT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90000"/>
                  </a:schemeClr>
                </a:solidFill>
              </a:rPr>
              <a:t>blob</a:t>
            </a:r>
            <a:r>
              <a:rPr lang="de-AT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endParaRPr lang="de-AT" dirty="0" smtClean="0"/>
          </a:p>
          <a:p>
            <a:pPr lvl="1"/>
            <a:endParaRPr lang="de-AT" dirty="0" smtClean="0"/>
          </a:p>
          <a:p>
            <a:pPr marL="457200" lvl="1" indent="0">
              <a:buNone/>
            </a:pPr>
            <a:r>
              <a:rPr lang="de-AT" dirty="0"/>
              <a:t>	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46988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Native </a:t>
            </a:r>
            <a:r>
              <a:rPr lang="de-AT" dirty="0" err="1" smtClean="0"/>
              <a:t>Recipe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Position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Add HTML</a:t>
            </a:r>
          </a:p>
          <a:p>
            <a:pPr lvl="1"/>
            <a:r>
              <a:rPr lang="de-AT" dirty="0" smtClean="0"/>
              <a:t>Button</a:t>
            </a:r>
            <a:endParaRPr lang="de-AT" dirty="0"/>
          </a:p>
          <a:p>
            <a:r>
              <a:rPr lang="de-AT" dirty="0" smtClean="0"/>
              <a:t>Add </a:t>
            </a:r>
            <a:r>
              <a:rPr lang="de-AT" dirty="0" err="1" smtClean="0"/>
              <a:t>code</a:t>
            </a:r>
            <a:endParaRPr lang="de-AT" dirty="0" smtClean="0"/>
          </a:p>
          <a:p>
            <a:pPr lvl="1"/>
            <a:r>
              <a:rPr lang="de-AT" dirty="0" err="1" smtClean="0"/>
              <a:t>Navigator.geolocation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3138997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the Media Stream API on MDN: </a:t>
            </a:r>
            <a:r>
              <a:rPr lang="en-US" dirty="0">
                <a:hlinkClick r:id="rId2"/>
              </a:rPr>
              <a:t>https://developer.mozilla.org/en-US/docs/Web/API/Media_Streams_API/Constraints</a:t>
            </a:r>
            <a:endParaRPr lang="en-US" dirty="0"/>
          </a:p>
          <a:p>
            <a:r>
              <a:rPr lang="en-US" dirty="0"/>
              <a:t>More about </a:t>
            </a:r>
            <a:r>
              <a:rPr lang="en-US" dirty="0" err="1"/>
              <a:t>getUserMedia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https://developer.mozilla.org/en-US/docs/Web/API/MediaDevices/getUserMedia</a:t>
            </a:r>
            <a:endParaRPr lang="en-US" dirty="0"/>
          </a:p>
          <a:p>
            <a:r>
              <a:rPr lang="en-US" dirty="0"/>
              <a:t>How to use geolocation: </a:t>
            </a:r>
            <a:r>
              <a:rPr lang="en-US" dirty="0">
                <a:hlinkClick r:id="rId4"/>
              </a:rPr>
              <a:t>https://developer.mozilla.org/en-US/docs/Web/API/Geolocation/Using_geolocation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92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Smartphone Nutzung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709399"/>
              </p:ext>
            </p:extLst>
          </p:nvPr>
        </p:nvGraphicFramePr>
        <p:xfrm>
          <a:off x="838200" y="181190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2492338" y="2736669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Push </a:t>
            </a:r>
            <a:r>
              <a:rPr lang="de-AT" dirty="0" err="1"/>
              <a:t>Notifications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1964066" y="3447509"/>
            <a:ext cx="19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Home Screen Icons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121947" y="4319647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Offline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043881" y="5179532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Native Device Features</a:t>
            </a:r>
          </a:p>
        </p:txBody>
      </p:sp>
    </p:spTree>
    <p:extLst>
      <p:ext uri="{BB962C8B-B14F-4D97-AF65-F5344CB8AC3E}">
        <p14:creationId xmlns:p14="http://schemas.microsoft.com/office/powerpoint/2010/main" val="7759219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Round </a:t>
            </a:r>
            <a:r>
              <a:rPr lang="de-AT" dirty="0" err="1"/>
              <a:t>Up</a:t>
            </a:r>
            <a:r>
              <a:rPr lang="de-AT" dirty="0"/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23394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Backend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Google </a:t>
            </a:r>
            <a:r>
              <a:rPr lang="de-AT" dirty="0" err="1"/>
              <a:t>Firebase</a:t>
            </a:r>
            <a:endParaRPr lang="de-AT" dirty="0"/>
          </a:p>
          <a:p>
            <a:r>
              <a:rPr lang="de-AT" dirty="0"/>
              <a:t>Realtime Database</a:t>
            </a:r>
          </a:p>
          <a:p>
            <a:r>
              <a:rPr lang="de-AT" dirty="0" err="1">
                <a:solidFill>
                  <a:srgbClr val="FF0000"/>
                </a:solidFill>
              </a:rPr>
              <a:t>No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authentication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for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this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purpose</a:t>
            </a:r>
            <a:endParaRPr lang="de-A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6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Core Blocks</a:t>
            </a:r>
          </a:p>
        </p:txBody>
      </p:sp>
      <p:sp>
        <p:nvSpPr>
          <p:cNvPr id="4" name="Rechteck 3"/>
          <p:cNvSpPr/>
          <p:nvPr/>
        </p:nvSpPr>
        <p:spPr>
          <a:xfrm>
            <a:off x="5033759" y="1690686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5039237" y="3554792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Application</a:t>
            </a:r>
            <a:r>
              <a:rPr lang="de-AT" dirty="0"/>
              <a:t> Manifest</a:t>
            </a:r>
          </a:p>
        </p:txBody>
      </p:sp>
      <p:sp>
        <p:nvSpPr>
          <p:cNvPr id="6" name="Rechteck 5"/>
          <p:cNvSpPr/>
          <p:nvPr/>
        </p:nvSpPr>
        <p:spPr>
          <a:xfrm>
            <a:off x="2475814" y="2622740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Background </a:t>
            </a:r>
            <a:r>
              <a:rPr lang="de-AT" dirty="0" err="1"/>
              <a:t>Sync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7591708" y="2622740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Web Push</a:t>
            </a:r>
          </a:p>
        </p:txBody>
      </p:sp>
      <p:sp>
        <p:nvSpPr>
          <p:cNvPr id="8" name="Rechteck 7"/>
          <p:cNvSpPr/>
          <p:nvPr/>
        </p:nvSpPr>
        <p:spPr>
          <a:xfrm>
            <a:off x="5039236" y="4486844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Responsive</a:t>
            </a:r>
            <a:r>
              <a:rPr lang="de-AT" dirty="0"/>
              <a:t> Design</a:t>
            </a:r>
          </a:p>
        </p:txBody>
      </p:sp>
      <p:sp>
        <p:nvSpPr>
          <p:cNvPr id="9" name="Rechteck 8"/>
          <p:cNvSpPr/>
          <p:nvPr/>
        </p:nvSpPr>
        <p:spPr>
          <a:xfrm>
            <a:off x="2481290" y="4486843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Geolocation</a:t>
            </a:r>
            <a:r>
              <a:rPr lang="de-AT" dirty="0"/>
              <a:t> API</a:t>
            </a:r>
          </a:p>
        </p:txBody>
      </p:sp>
      <p:sp>
        <p:nvSpPr>
          <p:cNvPr id="10" name="Rechteck 9"/>
          <p:cNvSpPr/>
          <p:nvPr/>
        </p:nvSpPr>
        <p:spPr>
          <a:xfrm>
            <a:off x="7597184" y="4486843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Media API</a:t>
            </a:r>
          </a:p>
        </p:txBody>
      </p:sp>
      <p:sp>
        <p:nvSpPr>
          <p:cNvPr id="11" name="Rechteck 10"/>
          <p:cNvSpPr/>
          <p:nvPr/>
        </p:nvSpPr>
        <p:spPr>
          <a:xfrm>
            <a:off x="5033760" y="2622740"/>
            <a:ext cx="994710" cy="766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Caching</a:t>
            </a:r>
          </a:p>
        </p:txBody>
      </p:sp>
      <p:sp>
        <p:nvSpPr>
          <p:cNvPr id="12" name="Rechteck 11"/>
          <p:cNvSpPr/>
          <p:nvPr/>
        </p:nvSpPr>
        <p:spPr>
          <a:xfrm>
            <a:off x="6163527" y="2622739"/>
            <a:ext cx="994710" cy="766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Other PWA </a:t>
            </a:r>
            <a:r>
              <a:rPr lang="de-AT" sz="1400" dirty="0" err="1"/>
              <a:t>Stuff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27363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1539</Words>
  <Application>Microsoft Office PowerPoint</Application>
  <PresentationFormat>Breitbild</PresentationFormat>
  <Paragraphs>530</Paragraphs>
  <Slides>81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Office Theme</vt:lpstr>
      <vt:lpstr>Progressive Web Apps</vt:lpstr>
      <vt:lpstr>stefan.kubinski@lakedice.com</vt:lpstr>
      <vt:lpstr>PowerPoint-Präsentation</vt:lpstr>
      <vt:lpstr>BlaBlaBla</vt:lpstr>
      <vt:lpstr>Progressive Web Apps (PWAs)</vt:lpstr>
      <vt:lpstr>Web Apps to PWAs</vt:lpstr>
      <vt:lpstr>Progressive Enhancement</vt:lpstr>
      <vt:lpstr>Smartphone Nutzung</vt:lpstr>
      <vt:lpstr>Core Blocks</vt:lpstr>
      <vt:lpstr>PWAs vs. Native Apps vs. Web Pages</vt:lpstr>
      <vt:lpstr>Outline</vt:lpstr>
      <vt:lpstr>D1: Create App</vt:lpstr>
      <vt:lpstr>PWA = WebApp + Manifest + ServiceWorker</vt:lpstr>
      <vt:lpstr>manifest.json</vt:lpstr>
      <vt:lpstr>icons in manifest.json</vt:lpstr>
      <vt:lpstr>related applications in manifest.json</vt:lpstr>
      <vt:lpstr>Safari</vt:lpstr>
      <vt:lpstr>Internet Explorer</vt:lpstr>
      <vt:lpstr>Chrome/Edge Developer Tools</vt:lpstr>
      <vt:lpstr>Service Workers</vt:lpstr>
      <vt:lpstr>Events (in Service Worker)</vt:lpstr>
      <vt:lpstr>Registration</vt:lpstr>
      <vt:lpstr>D2: Add a service worker</vt:lpstr>
      <vt:lpstr>D3: Handle Installation</vt:lpstr>
      <vt:lpstr>Emulate and Simulate</vt:lpstr>
      <vt:lpstr>PowerPoint-Präsentation</vt:lpstr>
      <vt:lpstr>PowerPoint-Präsentation</vt:lpstr>
      <vt:lpstr>Outline</vt:lpstr>
      <vt:lpstr>WIFI – CODE - REPEAT</vt:lpstr>
      <vt:lpstr>Promise and Fetch</vt:lpstr>
      <vt:lpstr>Javascript = SINGLE Threaded</vt:lpstr>
      <vt:lpstr>Javascript = SINGLE Threaded</vt:lpstr>
      <vt:lpstr>Callback Demo</vt:lpstr>
      <vt:lpstr>Promise Demo</vt:lpstr>
      <vt:lpstr>Rejecting Promises</vt:lpstr>
      <vt:lpstr>Then…Catch…</vt:lpstr>
      <vt:lpstr>Where do we use promises in our code?</vt:lpstr>
      <vt:lpstr>Fetch</vt:lpstr>
      <vt:lpstr>Polyfills</vt:lpstr>
      <vt:lpstr>Links</vt:lpstr>
      <vt:lpstr>Before caching items</vt:lpstr>
      <vt:lpstr>Service Worker Caching (Basic)</vt:lpstr>
      <vt:lpstr>Why?</vt:lpstr>
      <vt:lpstr>Cache API</vt:lpstr>
      <vt:lpstr>Identify the app shell</vt:lpstr>
      <vt:lpstr>Demo STATIC caching</vt:lpstr>
      <vt:lpstr>Dynamic caching</vt:lpstr>
      <vt:lpstr>Demo DYNAMIC caching</vt:lpstr>
      <vt:lpstr>Cache versioning</vt:lpstr>
      <vt:lpstr>Links</vt:lpstr>
      <vt:lpstr>Outline</vt:lpstr>
      <vt:lpstr>WIFI – CODE - REPEAT</vt:lpstr>
      <vt:lpstr>Improve existing Application</vt:lpstr>
      <vt:lpstr>Advanced Caching</vt:lpstr>
      <vt:lpstr>Cache on demand</vt:lpstr>
      <vt:lpstr>Offline fallback</vt:lpstr>
      <vt:lpstr>Cache with network fallback (now)</vt:lpstr>
      <vt:lpstr>Cache only</vt:lpstr>
      <vt:lpstr>Network only</vt:lpstr>
      <vt:lpstr>Network with cache fallback</vt:lpstr>
      <vt:lpstr>Network with cache fallback</vt:lpstr>
      <vt:lpstr>Cache then network</vt:lpstr>
      <vt:lpstr>Indexed DB and Dynamic Data</vt:lpstr>
      <vt:lpstr>Dynamic Caching vs. Caching of Dynamic Content</vt:lpstr>
      <vt:lpstr>Indexed DB</vt:lpstr>
      <vt:lpstr>API for Indexed DB</vt:lpstr>
      <vt:lpstr>Getting started</vt:lpstr>
      <vt:lpstr>Added basic functionality (helper.js)</vt:lpstr>
      <vt:lpstr>Implement new caching</vt:lpstr>
      <vt:lpstr>Links</vt:lpstr>
      <vt:lpstr>Outline</vt:lpstr>
      <vt:lpstr>Background Sync</vt:lpstr>
      <vt:lpstr>Implementation</vt:lpstr>
      <vt:lpstr>Outline</vt:lpstr>
      <vt:lpstr>Outline</vt:lpstr>
      <vt:lpstr>Native device features</vt:lpstr>
      <vt:lpstr>Native Recipe For Camera</vt:lpstr>
      <vt:lpstr>Native Recipe For Position</vt:lpstr>
      <vt:lpstr>Links</vt:lpstr>
      <vt:lpstr>Outline</vt:lpstr>
      <vt:lpstr>Backend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Microsoft-Konto</dc:creator>
  <cp:lastModifiedBy>Microsoft-Konto</cp:lastModifiedBy>
  <cp:revision>90</cp:revision>
  <dcterms:created xsi:type="dcterms:W3CDTF">2022-04-04T08:49:18Z</dcterms:created>
  <dcterms:modified xsi:type="dcterms:W3CDTF">2022-05-03T14:57:28Z</dcterms:modified>
</cp:coreProperties>
</file>