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88" r:id="rId4"/>
    <p:sldId id="290" r:id="rId5"/>
    <p:sldId id="291" r:id="rId6"/>
    <p:sldId id="292" r:id="rId7"/>
    <p:sldId id="294" r:id="rId8"/>
    <p:sldId id="296" r:id="rId9"/>
    <p:sldId id="297" r:id="rId10"/>
    <p:sldId id="301" r:id="rId11"/>
    <p:sldId id="303" r:id="rId12"/>
    <p:sldId id="299" r:id="rId13"/>
    <p:sldId id="304" r:id="rId14"/>
    <p:sldId id="293" r:id="rId15"/>
    <p:sldId id="260" r:id="rId16"/>
    <p:sldId id="261" r:id="rId17"/>
    <p:sldId id="272" r:id="rId18"/>
    <p:sldId id="273" r:id="rId19"/>
    <p:sldId id="305" r:id="rId20"/>
    <p:sldId id="287" r:id="rId2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7E7"/>
    <a:srgbClr val="274581"/>
    <a:srgbClr val="679E2A"/>
    <a:srgbClr val="6CA62C"/>
    <a:srgbClr val="2F549D"/>
    <a:srgbClr val="6D6E70"/>
    <a:srgbClr val="A9C9FF"/>
    <a:srgbClr val="292929"/>
    <a:srgbClr val="1F3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 autoAdjust="0"/>
    <p:restoredTop sz="90853" autoAdjust="0"/>
  </p:normalViewPr>
  <p:slideViewPr>
    <p:cSldViewPr>
      <p:cViewPr varScale="1">
        <p:scale>
          <a:sx n="63" d="100"/>
          <a:sy n="63" d="100"/>
        </p:scale>
        <p:origin x="-13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272643623989744"/>
          <c:y val="9.0993875765529308E-2"/>
          <c:w val="0.53998043426389886"/>
          <c:h val="0.65997608632254301"/>
        </c:manualLayout>
      </c:layout>
      <c:pieChart>
        <c:varyColors val="1"/>
        <c:ser>
          <c:idx val="0"/>
          <c:order val="0"/>
          <c:tx>
            <c:strRef>
              <c:f>'[Charts in report 9-17-13 11-5-13xk.xlsx]Intl Giving pp7'!$O$7</c:f>
              <c:strCache>
                <c:ptCount val="1"/>
                <c:pt idx="0">
                  <c:v>%</c:v>
                </c:pt>
              </c:strCache>
            </c:strRef>
          </c:tx>
          <c:spPr>
            <a:noFill/>
            <a:ln>
              <a:noFill/>
            </a:ln>
          </c:spPr>
          <c:dLbls>
            <c:dLbl>
              <c:idx val="0"/>
              <c:layout>
                <c:manualLayout>
                  <c:x val="-5.4153132762536679E-2"/>
                  <c:y val="0.10071942446043167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0066CC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1"/>
              <c:layout>
                <c:manualLayout>
                  <c:x val="2.3079999105397675E-3"/>
                  <c:y val="-8.8099473177363635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993366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2"/>
              <c:layout>
                <c:manualLayout>
                  <c:x val="6.3205323018833179E-2"/>
                  <c:y val="5.5294254884806063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808000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3"/>
              <c:layout>
                <c:manualLayout>
                  <c:x val="-6.1083768119538188E-2"/>
                  <c:y val="-2.9088540191468806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666699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4"/>
              <c:layout>
                <c:manualLayout>
                  <c:x val="-6.0996103352877723E-2"/>
                  <c:y val="-0.1023643361285175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33CCCC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 Narrow" pitchFamily="34" charset="0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>
                  <a:solidFill>
                    <a:schemeClr val="bg1">
                      <a:lumMod val="75000"/>
                    </a:schemeClr>
                  </a:solidFill>
                  <a:prstDash val="sysDash"/>
                </a:ln>
              </c:spPr>
            </c:leaderLines>
          </c:dLbls>
          <c:cat>
            <c:strRef>
              <c:f>'[Charts in report 9-17-13 11-5-13xk.xlsx]Intl Giving pp7'!$M$8:$M$11</c:f>
              <c:strCache>
                <c:ptCount val="4"/>
                <c:pt idx="0">
                  <c:v>10% or less of total giving</c:v>
                </c:pt>
                <c:pt idx="1">
                  <c:v>11-50% of total giving</c:v>
                </c:pt>
                <c:pt idx="2">
                  <c:v>51-75% of total giving</c:v>
                </c:pt>
                <c:pt idx="3">
                  <c:v>Give interntionally but don't know the share</c:v>
                </c:pt>
              </c:strCache>
            </c:strRef>
          </c:cat>
          <c:val>
            <c:numRef>
              <c:f>'[Charts in report 9-17-13 11-5-13xk.xlsx]Intl Giving pp7'!$O$8:$O$11</c:f>
              <c:numCache>
                <c:formatCode>0%</c:formatCode>
                <c:ptCount val="4"/>
                <c:pt idx="0">
                  <c:v>0.40740740740740738</c:v>
                </c:pt>
                <c:pt idx="1">
                  <c:v>0.48148148148148145</c:v>
                </c:pt>
                <c:pt idx="2">
                  <c:v>7.407407407407407E-2</c:v>
                </c:pt>
                <c:pt idx="3">
                  <c:v>3.7037037037037035E-2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6"/>
      </c:pieChart>
      <c:pieChart>
        <c:varyColors val="1"/>
        <c:ser>
          <c:idx val="1"/>
          <c:order val="1"/>
          <c:tx>
            <c:strRef>
              <c:f>'[Charts in report 9-17-13 11-5-13xk.xlsx]Intl Giving pp7'!$O$7</c:f>
              <c:strCache>
                <c:ptCount val="1"/>
                <c:pt idx="0">
                  <c:v>%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Lbls>
            <c:delete val="1"/>
          </c:dLbls>
          <c:cat>
            <c:strRef>
              <c:f>'[Charts in report 9-17-13 11-5-13xk.xlsx]Intl Giving pp7'!$M$8:$M$11</c:f>
              <c:strCache>
                <c:ptCount val="4"/>
                <c:pt idx="0">
                  <c:v>10% or less of total giving</c:v>
                </c:pt>
                <c:pt idx="1">
                  <c:v>11-50% of total giving</c:v>
                </c:pt>
                <c:pt idx="2">
                  <c:v>51-75% of total giving</c:v>
                </c:pt>
                <c:pt idx="3">
                  <c:v>Give interntionally but don't know the share</c:v>
                </c:pt>
              </c:strCache>
            </c:strRef>
          </c:cat>
          <c:val>
            <c:numRef>
              <c:f>'[Charts in report 9-17-13 11-5-13xk.xlsx]Intl Giving pp7'!$O$8:$O$11</c:f>
              <c:numCache>
                <c:formatCode>0%</c:formatCode>
                <c:ptCount val="4"/>
                <c:pt idx="0">
                  <c:v>0.40740740740740738</c:v>
                </c:pt>
                <c:pt idx="1">
                  <c:v>0.48148148148148145</c:v>
                </c:pt>
                <c:pt idx="2">
                  <c:v>7.407407407407407E-2</c:v>
                </c:pt>
                <c:pt idx="3">
                  <c:v>3.7037037037037035E-2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26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428233052361356"/>
          <c:y val="0.13815811664479571"/>
          <c:w val="0.59078747138452581"/>
          <c:h val="0.71710641496584437"/>
        </c:manualLayout>
      </c:layout>
      <c:pieChart>
        <c:varyColors val="1"/>
        <c:ser>
          <c:idx val="0"/>
          <c:order val="0"/>
          <c:tx>
            <c:strRef>
              <c:f>'[Charts in report 9-17-13 11-5-13xk.xlsx]Intl Giving pp7'!$C$26</c:f>
              <c:strCache>
                <c:ptCount val="1"/>
                <c:pt idx="0">
                  <c:v>%</c:v>
                </c:pt>
              </c:strCache>
            </c:strRef>
          </c:tx>
          <c:spPr>
            <a:noFill/>
            <a:ln>
              <a:noFill/>
            </a:ln>
          </c:spPr>
          <c:dLbls>
            <c:dLbl>
              <c:idx val="0"/>
              <c:layout>
                <c:manualLayout>
                  <c:x val="8.9452159389167257E-2"/>
                  <c:y val="1.5497161691997803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0066CC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1"/>
              <c:layout>
                <c:manualLayout>
                  <c:x val="3.2051282051282055E-3"/>
                  <c:y val="5.817335660267596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993366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2"/>
              <c:layout>
                <c:manualLayout>
                  <c:x val="-6.7307692307692318E-2"/>
                  <c:y val="0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808000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3"/>
              <c:layout>
                <c:manualLayout>
                  <c:x val="-3.1351944643283225E-2"/>
                  <c:y val="-1.5503875968992248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666699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4"/>
              <c:layout>
                <c:manualLayout>
                  <c:x val="-6.1130517776187068E-2"/>
                  <c:y val="2.3235671122505037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1400" b="1" i="0" u="none" strike="noStrike" baseline="0">
                      <a:solidFill>
                        <a:srgbClr val="33CCCC"/>
                      </a:solidFill>
                      <a:latin typeface="Arial Narrow" pitchFamily="34" charset="0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 Narrow" pitchFamily="34" charset="0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>
                  <a:solidFill>
                    <a:schemeClr val="bg1">
                      <a:lumMod val="75000"/>
                    </a:schemeClr>
                  </a:solidFill>
                  <a:prstDash val="sysDash"/>
                </a:ln>
              </c:spPr>
            </c:leaderLines>
          </c:dLbls>
          <c:cat>
            <c:strRef>
              <c:f>'[Charts in report 9-17-13 11-5-13xk.xlsx]Intl Giving pp7'!$A$27:$A$31</c:f>
              <c:strCache>
                <c:ptCount val="5"/>
                <c:pt idx="0">
                  <c:v>None</c:v>
                </c:pt>
                <c:pt idx="1">
                  <c:v>50% or less</c:v>
                </c:pt>
                <c:pt idx="2">
                  <c:v>More than 50%</c:v>
                </c:pt>
                <c:pt idx="3">
                  <c:v>All</c:v>
                </c:pt>
                <c:pt idx="4">
                  <c:v>I don’t know</c:v>
                </c:pt>
              </c:strCache>
            </c:strRef>
          </c:cat>
          <c:val>
            <c:numRef>
              <c:f>'[Charts in report 9-17-13 11-5-13xk.xlsx]Intl Giving pp7'!$C$27:$C$31</c:f>
              <c:numCache>
                <c:formatCode>0%</c:formatCode>
                <c:ptCount val="5"/>
                <c:pt idx="0">
                  <c:v>0.1111111111111111</c:v>
                </c:pt>
                <c:pt idx="1">
                  <c:v>0.37037037037037035</c:v>
                </c:pt>
                <c:pt idx="2">
                  <c:v>0.18518518518518517</c:v>
                </c:pt>
                <c:pt idx="3">
                  <c:v>0.18518518518518517</c:v>
                </c:pt>
                <c:pt idx="4">
                  <c:v>0.14814814814814814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1"/>
          <c:order val="1"/>
          <c:tx>
            <c:strRef>
              <c:f>'[Charts in report 9-17-13 11-5-13xk.xlsx]Intl Giving pp7'!$C$26</c:f>
              <c:strCache>
                <c:ptCount val="1"/>
                <c:pt idx="0">
                  <c:v>%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Lbls>
            <c:delete val="1"/>
          </c:dLbls>
          <c:cat>
            <c:strRef>
              <c:f>'[Charts in report 9-17-13 11-5-13xk.xlsx]Intl Giving pp7'!$A$27:$A$31</c:f>
              <c:strCache>
                <c:ptCount val="5"/>
                <c:pt idx="0">
                  <c:v>None</c:v>
                </c:pt>
                <c:pt idx="1">
                  <c:v>50% or less</c:v>
                </c:pt>
                <c:pt idx="2">
                  <c:v>More than 50%</c:v>
                </c:pt>
                <c:pt idx="3">
                  <c:v>All</c:v>
                </c:pt>
                <c:pt idx="4">
                  <c:v>I don’t know</c:v>
                </c:pt>
              </c:strCache>
            </c:strRef>
          </c:cat>
          <c:val>
            <c:numRef>
              <c:f>'[Charts in report 9-17-13 11-5-13xk.xlsx]Intl Giving pp7'!$C$27:$C$31</c:f>
              <c:numCache>
                <c:formatCode>0%</c:formatCode>
                <c:ptCount val="5"/>
                <c:pt idx="0">
                  <c:v>0.1111111111111111</c:v>
                </c:pt>
                <c:pt idx="1">
                  <c:v>0.37037037037037035</c:v>
                </c:pt>
                <c:pt idx="2">
                  <c:v>0.18518518518518517</c:v>
                </c:pt>
                <c:pt idx="3">
                  <c:v>0.18518518518518517</c:v>
                </c:pt>
                <c:pt idx="4">
                  <c:v>0.14814814814814814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643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179" y="0"/>
            <a:ext cx="2971643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3EBD9B0F-9B1F-47F3-9426-33736B1C0B96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2971643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179" y="8829054"/>
            <a:ext cx="2971643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46B96E35-B14D-4C65-9CA3-B50F93DC5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643" cy="46524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358" y="0"/>
            <a:ext cx="2971642" cy="46524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5" y="4416633"/>
            <a:ext cx="5028571" cy="41829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160"/>
            <a:ext cx="2971643" cy="46524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358" y="8831160"/>
            <a:ext cx="2971642" cy="46524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4A4F0E67-8C36-4560-8D04-2E5F63AC7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66DA00-7A2B-4A7E-9563-B61BF3518BAC}" type="slidenum">
              <a:rPr lang="zh-CN" altLang="en-US" smtClean="0">
                <a:ea typeface="ＭＳ Ｐゴシック" pitchFamily="34" charset="-128"/>
              </a:rPr>
              <a:pPr/>
              <a:t>1</a:t>
            </a:fld>
            <a:endParaRPr lang="en-US" altLang="zh-CN" smtClean="0">
              <a:ea typeface="ＭＳ Ｐゴシック" pitchFamily="34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2F1AE-937E-4D5A-9E6F-BF1163B45765}" type="datetime4">
              <a:rPr lang="en-US"/>
              <a:pPr>
                <a:defRPr/>
              </a:pPr>
              <a:t>November 20, 2013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Customize header: View menu/Header and Footer</a:t>
            </a:r>
            <a:endParaRPr lang="en-US" sz="1400" i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1CEF-09CA-447A-AFC0-BB52951B65A6}" type="datetime4">
              <a:rPr lang="en-US"/>
              <a:pPr>
                <a:defRPr/>
              </a:pPr>
              <a:t>November 20, 2013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Customize header: View menu/Header and Footer</a:t>
            </a:r>
            <a:endParaRPr lang="en-US" sz="1400" i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51813" cy="762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71600"/>
            <a:ext cx="8151812" cy="47244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4pPr marL="1028700" indent="-342900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7010400" cy="304800"/>
          </a:xfrm>
        </p:spPr>
        <p:txBody>
          <a:bodyPr/>
          <a:lstStyle>
            <a:lvl1pPr>
              <a:defRPr sz="1200" b="1" i="0" dirty="0" smtClean="0">
                <a:solidFill>
                  <a:schemeClr val="accent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dirty="0" smtClean="0"/>
              <a:t>IU LILLY FAMILY SCHOOL OF PHILANTHROPY  </a:t>
            </a:r>
            <a:r>
              <a:rPr lang="en-US" b="0" i="1" dirty="0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Arial Narrow" panose="020B0606020202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7010400" cy="304800"/>
          </a:xfrm>
        </p:spPr>
        <p:txBody>
          <a:bodyPr/>
          <a:lstStyle>
            <a:lvl1pPr>
              <a:defRPr sz="1200" b="1" i="0" dirty="0" smtClean="0">
                <a:solidFill>
                  <a:schemeClr val="accent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dirty="0" smtClean="0"/>
              <a:t>IU LILLY FAMILY SCHOOL OF PHILANTHROPY  </a:t>
            </a:r>
            <a:r>
              <a:rPr lang="en-US" b="0" i="1" dirty="0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97F62-A645-4614-917A-3CBAFF91634D}" type="datetime4">
              <a:rPr lang="en-US"/>
              <a:pPr>
                <a:defRPr/>
              </a:pPr>
              <a:t>November 20, 2013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Customize header: View menu/Header and Footer</a:t>
            </a:r>
            <a:endParaRPr lang="en-US" sz="1400" i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FB66E-5A40-4FC6-AD24-2D7AA8003F6A}" type="datetime4">
              <a:rPr lang="en-US"/>
              <a:pPr>
                <a:defRPr/>
              </a:pPr>
              <a:t>November 20, 2013</a:t>
            </a:fld>
            <a:endParaRPr 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Customize header: View menu/Header and Footer</a:t>
            </a:r>
            <a:endParaRPr lang="en-US" sz="1400" i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78C2-2305-473B-9C79-FEAEBEE8CC15}" type="datetime4">
              <a:rPr lang="en-US"/>
              <a:pPr>
                <a:defRPr/>
              </a:pPr>
              <a:t>November 20, 2013</a:t>
            </a:fld>
            <a:endParaRPr 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Customize header: View menu/Header and Footer</a:t>
            </a:r>
            <a:endParaRPr lang="en-US" sz="1400" i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FF7AE-9919-4D80-98EE-D8972A34CDB3}" type="datetime4">
              <a:rPr lang="en-US"/>
              <a:pPr>
                <a:defRPr/>
              </a:pPr>
              <a:t>November 20, 2013</a:t>
            </a:fld>
            <a:endParaRPr 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Customize header: View menu/Header and Footer</a:t>
            </a:r>
            <a:endParaRPr lang="en-US" sz="1400" i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A492D-54C2-4478-B48E-75461BAAF627}" type="datetime4">
              <a:rPr lang="en-US"/>
              <a:pPr>
                <a:defRPr/>
              </a:pPr>
              <a:t>November 20, 2013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Customize header: View menu/Header and Footer</a:t>
            </a:r>
            <a:endParaRPr lang="en-US" sz="1400" i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41CA-0B18-4885-BC90-5CAF9B3F5B3A}" type="datetime4">
              <a:rPr lang="en-US"/>
              <a:pPr>
                <a:defRPr/>
              </a:pPr>
              <a:t>November 20, 2013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Customize header: View menu/Header and Footer</a:t>
            </a:r>
            <a:endParaRPr lang="en-US" sz="1400" i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87C11491-11B1-4111-8DD1-1ECB0F3F815E}" type="datetime4">
              <a:rPr lang="en-US"/>
              <a:pPr>
                <a:defRPr/>
              </a:pPr>
              <a:t>November 20, 2013</a:t>
            </a:fld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Customize header: View menu/Header and Footer</a:t>
            </a:r>
            <a:endParaRPr 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ilanthropy.iupui.edu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762000"/>
            <a:ext cx="8226425" cy="137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Arial Narrow" pitchFamily="34" charset="0"/>
              </a:rPr>
              <a:t>Giving Beyond Borders:</a:t>
            </a:r>
            <a:br>
              <a:rPr lang="en-US" altLang="zh-CN" sz="3600" b="1" dirty="0" smtClean="0">
                <a:latin typeface="Arial Narrow" pitchFamily="34" charset="0"/>
              </a:rPr>
            </a:br>
            <a:r>
              <a:rPr lang="en-US" altLang="zh-CN" sz="2800" b="1" dirty="0" smtClean="0">
                <a:latin typeface="Arial Narrow" pitchFamily="34" charset="0"/>
              </a:rPr>
              <a:t>A Study of Global Giving by U.S. Corporations</a:t>
            </a:r>
            <a:endParaRPr lang="en-US" altLang="zh-CN" sz="1800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457200" y="2877784"/>
            <a:ext cx="822642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b="1" i="0" dirty="0">
                <a:solidFill>
                  <a:schemeClr val="bg1"/>
                </a:solidFill>
                <a:latin typeface="Arial Narrow" pitchFamily="34" charset="0"/>
              </a:rPr>
              <a:t>Xiaonan Kou, Stephen Carnagua, Una Osili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800" b="1" i="0" dirty="0" smtClean="0">
                <a:solidFill>
                  <a:schemeClr val="bg1"/>
                </a:solidFill>
                <a:latin typeface="Arial Narrow" pitchFamily="34" charset="0"/>
              </a:rPr>
              <a:t>Indiana </a:t>
            </a:r>
            <a:r>
              <a:rPr lang="en-US" altLang="zh-CN" sz="1800" b="1" i="0" dirty="0">
                <a:solidFill>
                  <a:schemeClr val="bg1"/>
                </a:solidFill>
                <a:latin typeface="Arial Narrow" pitchFamily="34" charset="0"/>
              </a:rPr>
              <a:t>University Lilly Family School of Philanthropy</a:t>
            </a:r>
          </a:p>
        </p:txBody>
      </p:sp>
      <p:sp>
        <p:nvSpPr>
          <p:cNvPr id="15363" name="Rectangle 22"/>
          <p:cNvSpPr>
            <a:spLocks noChangeArrowheads="1"/>
          </p:cNvSpPr>
          <p:nvPr/>
        </p:nvSpPr>
        <p:spPr bwMode="auto">
          <a:xfrm>
            <a:off x="457200" y="4114800"/>
            <a:ext cx="822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600" b="1" i="0" dirty="0" smtClean="0">
                <a:solidFill>
                  <a:schemeClr val="bg1"/>
                </a:solidFill>
                <a:latin typeface="Arial Narrow" pitchFamily="34" charset="0"/>
              </a:rPr>
              <a:t>November </a:t>
            </a:r>
            <a:r>
              <a:rPr lang="en-US" altLang="zh-CN" sz="1600" b="1" i="0" dirty="0">
                <a:solidFill>
                  <a:schemeClr val="bg1"/>
                </a:solidFill>
                <a:latin typeface="Arial Narrow" pitchFamily="34" charset="0"/>
              </a:rPr>
              <a:t>2013</a:t>
            </a:r>
            <a:endParaRPr lang="en-US" altLang="zh-CN" b="1" i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5364" name="Picture 3" descr="G:\Common\Logos\IU Lilly Family SOP logos\LFSoP_IU_IUPUI logos\VERTICAL\V_JPEG\LFSoP_IU_IUPUI.V.CMY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9213" y="4749800"/>
            <a:ext cx="3959225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51813" cy="685800"/>
          </a:xfrm>
        </p:spPr>
        <p:txBody>
          <a:bodyPr/>
          <a:lstStyle/>
          <a:p>
            <a:r>
              <a:rPr lang="en-US" dirty="0" smtClean="0"/>
              <a:t>2012 Fortune 200 Company Profile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IU LILLY FAMILY SCHOOL OF PHILANTHROPY  </a:t>
            </a:r>
            <a:r>
              <a:rPr lang="en-US" b="0" i="1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46588"/>
              </p:ext>
            </p:extLst>
          </p:nvPr>
        </p:nvGraphicFramePr>
        <p:xfrm>
          <a:off x="1447800" y="1524000"/>
          <a:ext cx="6134101" cy="39624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962400"/>
                <a:gridCol w="2171701"/>
              </a:tblGrid>
              <a:tr h="515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Financial Performance (FY2002)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 Company Size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ECE7E7"/>
                    </a:solidFill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</a:t>
                      </a:r>
                      <a:r>
                        <a:rPr lang="en-US" sz="1600" u="none" strike="noStrike" dirty="0" smtClean="0">
                          <a:effectLst/>
                        </a:rPr>
                        <a:t>Revenues         </a:t>
                      </a:r>
                      <a:r>
                        <a:rPr lang="en-US" sz="1600" b="0" u="none" strike="noStrike" dirty="0" smtClean="0">
                          <a:effectLst/>
                        </a:rPr>
                        <a:t>(in</a:t>
                      </a:r>
                      <a:r>
                        <a:rPr lang="en-US" sz="1600" b="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b="0" u="none" strike="noStrike" dirty="0" smtClean="0">
                          <a:effectLst/>
                        </a:rPr>
                        <a:t>2011 dollars)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29.7 billion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Total Assets               </a:t>
                      </a:r>
                      <a:r>
                        <a:rPr lang="en-US" sz="1600" b="0" u="none" strike="noStrike" dirty="0" smtClean="0">
                          <a:effectLst/>
                        </a:rPr>
                        <a:t>(in 2011 dollars)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</a:t>
                      </a:r>
                      <a:r>
                        <a:rPr lang="en-US" sz="1600" u="none" strike="noStrike" dirty="0" smtClean="0">
                          <a:effectLst/>
                        </a:rPr>
                        <a:t>84 billion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Number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of </a:t>
                      </a:r>
                      <a:r>
                        <a:rPr lang="en-US" sz="1600" u="none" strike="noStrike" dirty="0">
                          <a:effectLst/>
                        </a:rPr>
                        <a:t>Employees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80,338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 Profitability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ECE7E7"/>
                    </a:solidFill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Net Return </a:t>
                      </a:r>
                      <a:r>
                        <a:rPr lang="en-US" sz="1600" u="none" strike="noStrike" dirty="0">
                          <a:effectLst/>
                        </a:rPr>
                        <a:t>on </a:t>
                      </a:r>
                      <a:r>
                        <a:rPr lang="en-US" sz="1600" u="none" strike="noStrike" dirty="0" smtClean="0">
                          <a:effectLst/>
                        </a:rPr>
                        <a:t>Assets (ROA)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2.6%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 Financial Risk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ECE7E7"/>
                    </a:solidFill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Debt to Asset 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68.2%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 Foreign Operations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ECE7E7"/>
                    </a:solidFill>
                  </a:tcPr>
                </a:tc>
              </a:tr>
              <a:tr h="34469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Foreign </a:t>
                      </a:r>
                      <a:r>
                        <a:rPr lang="en-US" sz="1600" u="none" strike="noStrike" dirty="0" smtClean="0">
                          <a:effectLst/>
                        </a:rPr>
                        <a:t>Sales            </a:t>
                      </a:r>
                      <a:r>
                        <a:rPr lang="en-US" sz="1600" b="0" u="none" strike="noStrike" dirty="0" smtClean="0">
                          <a:effectLst/>
                        </a:rPr>
                        <a:t>(in 2011 dollars)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</a:t>
                      </a:r>
                      <a:r>
                        <a:rPr lang="en-US" sz="1600" u="none" strike="noStrike" dirty="0" smtClean="0">
                          <a:effectLst/>
                        </a:rPr>
                        <a:t>8.6 billion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1813" cy="762000"/>
          </a:xfrm>
        </p:spPr>
        <p:txBody>
          <a:bodyPr/>
          <a:lstStyle/>
          <a:p>
            <a:r>
              <a:rPr lang="en-US" sz="3000" dirty="0"/>
              <a:t>Regression </a:t>
            </a:r>
            <a:r>
              <a:rPr lang="en-US" sz="3000" dirty="0" smtClean="0"/>
              <a:t>Results</a:t>
            </a:r>
            <a:r>
              <a:rPr lang="en-US" sz="3000" dirty="0"/>
              <a:t>: </a:t>
            </a:r>
            <a:r>
              <a:rPr lang="en-US" sz="3000" i="1" dirty="0" smtClean="0"/>
              <a:t>International</a:t>
            </a:r>
            <a:r>
              <a:rPr lang="en-US" sz="3000" dirty="0" smtClean="0"/>
              <a:t> MDL </a:t>
            </a:r>
            <a:r>
              <a:rPr lang="en-US" sz="3000" dirty="0"/>
              <a:t>Gifts from 2012 Fortune </a:t>
            </a:r>
            <a:r>
              <a:rPr lang="en-US" sz="3000" dirty="0" smtClean="0"/>
              <a:t>200 </a:t>
            </a:r>
            <a:r>
              <a:rPr lang="en-US" sz="3000" dirty="0"/>
              <a:t>Companies (2000-2010)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IU LILLY FAMILY SCHOOL OF PHILANTHROPY  </a:t>
            </a:r>
            <a:r>
              <a:rPr lang="en-US" b="0" i="1" dirty="0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03332"/>
              </p:ext>
            </p:extLst>
          </p:nvPr>
        </p:nvGraphicFramePr>
        <p:xfrm>
          <a:off x="381000" y="1604352"/>
          <a:ext cx="8229600" cy="304384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123204"/>
                <a:gridCol w="1319613"/>
                <a:gridCol w="1786783"/>
              </a:tblGrid>
              <a:tr h="6326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solidFill>
                              <a:srgbClr val="7D110C"/>
                            </a:solidFill>
                          </a:ln>
                          <a:effectLst/>
                        </a:rPr>
                        <a:t> </a:t>
                      </a:r>
                      <a:endParaRPr lang="en-US" sz="1600" b="1" dirty="0">
                        <a:ln>
                          <a:solidFill>
                            <a:srgbClr val="7D110C"/>
                          </a:solidFill>
                        </a:ln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156" marR="26156" marT="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</a:t>
                      </a:r>
                    </a:p>
                    <a:p>
                      <a:pPr marL="0" marR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Gifts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Gifts</a:t>
                      </a:r>
                      <a:endParaRPr lang="en-US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4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200" dirty="0" smtClean="0">
                          <a:effectLst/>
                        </a:rPr>
                        <a:t> Foreign Sales (</a:t>
                      </a:r>
                      <a:r>
                        <a:rPr lang="en-US" sz="1600" b="1" i="0" u="none" strike="noStrike" kern="1200" dirty="0" smtClean="0">
                          <a:effectLst/>
                        </a:rPr>
                        <a:t>R</a:t>
                      </a:r>
                      <a:r>
                        <a:rPr lang="en-US" sz="1600" b="1" i="0" dirty="0" smtClean="0"/>
                        <a:t>eference category: FY2002 Foreign Sales &lt; 10% of total sales</a:t>
                      </a:r>
                      <a:r>
                        <a:rPr lang="en-US" sz="1600" b="1" dirty="0" smtClean="0"/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EC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9016">
                <a:tc>
                  <a:txBody>
                    <a:bodyPr/>
                    <a:lstStyle/>
                    <a:p>
                      <a:pPr marL="227013" lvl="1" indent="0" algn="l" font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FY2002 Foreign Sales: 10-29% of total sales</a:t>
                      </a:r>
                    </a:p>
                  </a:txBody>
                  <a:tcPr marL="7119" marR="7119" marT="7119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1.598**</a:t>
                      </a:r>
                    </a:p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(0.725)</a:t>
                      </a:r>
                      <a:endParaRPr lang="en-US" sz="16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1.813**</a:t>
                      </a:r>
                    </a:p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(0.708)</a:t>
                      </a: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659016">
                <a:tc>
                  <a:txBody>
                    <a:bodyPr/>
                    <a:lstStyle/>
                    <a:p>
                      <a:pPr marL="22701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FY2002 Foreign Sales: 30-49% of total sales</a:t>
                      </a:r>
                    </a:p>
                  </a:txBody>
                  <a:tcPr marL="7119" marR="7119" marT="7119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2.636***</a:t>
                      </a:r>
                    </a:p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(0.811)</a:t>
                      </a:r>
                      <a:endParaRPr lang="en-US" sz="16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2.567***</a:t>
                      </a:r>
                    </a:p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(0.795)</a:t>
                      </a:r>
                      <a:endParaRPr lang="en-US" sz="16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ECE7E7"/>
                    </a:solidFill>
                  </a:tcPr>
                </a:tc>
              </a:tr>
              <a:tr h="659016">
                <a:tc>
                  <a:txBody>
                    <a:bodyPr/>
                    <a:lstStyle/>
                    <a:p>
                      <a:pPr marL="231775" marR="0" lvl="1" indent="-47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FY2002 Foreign Sales: 50% or more of total sales</a:t>
                      </a:r>
                    </a:p>
                  </a:txBody>
                  <a:tcPr marL="7119" marR="7119" marT="7119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2.742***</a:t>
                      </a:r>
                    </a:p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(0.838)</a:t>
                      </a:r>
                      <a:endParaRPr lang="en-US" sz="16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2.702***</a:t>
                      </a:r>
                    </a:p>
                    <a:p>
                      <a:pPr algn="ctr" fontAlgn="ctr"/>
                      <a:r>
                        <a:rPr lang="en-US" sz="16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(0.828)</a:t>
                      </a:r>
                      <a:endParaRPr lang="en-US" sz="16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153401" cy="457200"/>
          </a:xfrm>
        </p:spPr>
        <p:txBody>
          <a:bodyPr/>
          <a:lstStyle/>
          <a:p>
            <a:pPr marL="511175" indent="-511175">
              <a:buNone/>
            </a:pPr>
            <a:r>
              <a:rPr lang="en-US" sz="1100" dirty="0" smtClean="0"/>
              <a:t>Notes: </a:t>
            </a:r>
            <a:r>
              <a:rPr lang="en-US" sz="1100" dirty="0"/>
              <a:t>The coefficients on </a:t>
            </a:r>
            <a:r>
              <a:rPr lang="en-US" sz="1100" dirty="0" smtClean="0"/>
              <a:t>key </a:t>
            </a:r>
            <a:r>
              <a:rPr lang="en-US" sz="1100" dirty="0"/>
              <a:t>indicators are reported in the </a:t>
            </a:r>
            <a:r>
              <a:rPr lang="en-US" sz="1100" dirty="0" smtClean="0"/>
              <a:t>table. Standard errors are presented in parentheses.</a:t>
            </a:r>
          </a:p>
          <a:p>
            <a:pPr marL="511175" indent="-511175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The sample size is 143 companies.  </a:t>
            </a:r>
            <a:r>
              <a:rPr lang="en-US" sz="1100" baseline="30000" dirty="0" smtClean="0"/>
              <a:t> ***</a:t>
            </a:r>
            <a:r>
              <a:rPr lang="en-US" sz="1100" dirty="0" smtClean="0"/>
              <a:t> </a:t>
            </a:r>
            <a:r>
              <a:rPr lang="en-US" sz="1100" i="1" dirty="0"/>
              <a:t>p</a:t>
            </a:r>
            <a:r>
              <a:rPr lang="en-US" sz="1100" dirty="0"/>
              <a:t> &lt; </a:t>
            </a:r>
            <a:r>
              <a:rPr lang="en-US" sz="1100" dirty="0" smtClean="0"/>
              <a:t>0.01   </a:t>
            </a:r>
            <a:r>
              <a:rPr lang="en-US" sz="1100" baseline="30000" dirty="0"/>
              <a:t>**</a:t>
            </a:r>
            <a:r>
              <a:rPr lang="en-US" sz="1100" dirty="0"/>
              <a:t> </a:t>
            </a:r>
            <a:r>
              <a:rPr lang="en-US" sz="1100" i="1" dirty="0"/>
              <a:t>p</a:t>
            </a:r>
            <a:r>
              <a:rPr lang="en-US" sz="1100" dirty="0"/>
              <a:t> &lt; 0.05 </a:t>
            </a:r>
            <a:r>
              <a:rPr lang="en-US" sz="1100" dirty="0" smtClean="0"/>
              <a:t> </a:t>
            </a:r>
            <a:r>
              <a:rPr lang="en-US" sz="1100" baseline="30000" dirty="0" smtClean="0"/>
              <a:t>*</a:t>
            </a:r>
            <a:r>
              <a:rPr lang="en-US" sz="1100" dirty="0" smtClean="0"/>
              <a:t> </a:t>
            </a:r>
            <a:r>
              <a:rPr lang="en-US" sz="1100" i="1" dirty="0"/>
              <a:t>p</a:t>
            </a:r>
            <a:r>
              <a:rPr lang="en-US" sz="1100" dirty="0"/>
              <a:t> &lt; </a:t>
            </a:r>
            <a:r>
              <a:rPr lang="en-US" sz="1100" dirty="0" smtClean="0"/>
              <a:t>0.10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73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1813" cy="762000"/>
          </a:xfrm>
        </p:spPr>
        <p:txBody>
          <a:bodyPr/>
          <a:lstStyle/>
          <a:p>
            <a:r>
              <a:rPr lang="en-US" sz="3000" dirty="0"/>
              <a:t>Regression </a:t>
            </a:r>
            <a:r>
              <a:rPr lang="en-US" sz="3000" dirty="0" smtClean="0"/>
              <a:t>Results</a:t>
            </a:r>
            <a:r>
              <a:rPr lang="en-US" sz="3000" dirty="0"/>
              <a:t>: </a:t>
            </a:r>
            <a:r>
              <a:rPr lang="en-US" sz="3000" i="1" dirty="0"/>
              <a:t>All </a:t>
            </a:r>
            <a:r>
              <a:rPr lang="en-US" sz="3000" dirty="0" smtClean="0"/>
              <a:t>MDL </a:t>
            </a:r>
            <a:r>
              <a:rPr lang="en-US" sz="3000" dirty="0"/>
              <a:t>Gifts from 2012 Fortune </a:t>
            </a:r>
            <a:r>
              <a:rPr lang="en-US" sz="3000" dirty="0" smtClean="0"/>
              <a:t>200 </a:t>
            </a:r>
            <a:r>
              <a:rPr lang="en-US" sz="3000" dirty="0"/>
              <a:t>Companies (2000-2010)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IU LILLY FAMILY SCHOOL OF PHILANTHROPY  </a:t>
            </a:r>
            <a:r>
              <a:rPr lang="en-US" b="0" i="1" dirty="0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27740"/>
              </p:ext>
            </p:extLst>
          </p:nvPr>
        </p:nvGraphicFramePr>
        <p:xfrm>
          <a:off x="381000" y="1604352"/>
          <a:ext cx="8229600" cy="304384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123204"/>
                <a:gridCol w="1319613"/>
                <a:gridCol w="1786783"/>
              </a:tblGrid>
              <a:tr h="6326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solidFill>
                              <a:srgbClr val="7D110C"/>
                            </a:solidFill>
                          </a:ln>
                          <a:effectLst/>
                        </a:rPr>
                        <a:t> </a:t>
                      </a:r>
                      <a:endParaRPr lang="en-US" sz="1600" b="1" dirty="0">
                        <a:ln>
                          <a:solidFill>
                            <a:srgbClr val="7D110C"/>
                          </a:solidFill>
                        </a:ln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156" marR="26156" marT="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</a:t>
                      </a:r>
                    </a:p>
                    <a:p>
                      <a:pPr marL="0" marR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Gifts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Gifts</a:t>
                      </a:r>
                      <a:endParaRPr lang="en-US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4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kern="1200" dirty="0" smtClean="0">
                          <a:effectLst/>
                        </a:rPr>
                        <a:t> Foreign Sales (</a:t>
                      </a:r>
                      <a:r>
                        <a:rPr lang="en-US" sz="1600" b="1" i="0" u="none" strike="noStrike" kern="1200" dirty="0" smtClean="0">
                          <a:effectLst/>
                        </a:rPr>
                        <a:t>R</a:t>
                      </a:r>
                      <a:r>
                        <a:rPr lang="en-US" sz="1600" b="1" i="0" dirty="0" smtClean="0"/>
                        <a:t>eference category: FY2002 Foreign Sales &lt; 10% of total sales</a:t>
                      </a:r>
                      <a:r>
                        <a:rPr lang="en-US" sz="1600" b="1" dirty="0" smtClean="0"/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EC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9016">
                <a:tc>
                  <a:txBody>
                    <a:bodyPr/>
                    <a:lstStyle/>
                    <a:p>
                      <a:pPr marL="227013" lvl="1" indent="0" algn="l" font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FY2002 Foreign Sales: 10-29% of total sales</a:t>
                      </a:r>
                    </a:p>
                  </a:txBody>
                  <a:tcPr marL="7119" marR="7119" marT="7119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-0.157</a:t>
                      </a:r>
                    </a:p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(0.610)</a:t>
                      </a:r>
                      <a:endParaRPr lang="en-US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</a:t>
                      </a:r>
                    </a:p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(0.631)</a:t>
                      </a: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659016">
                <a:tc>
                  <a:txBody>
                    <a:bodyPr/>
                    <a:lstStyle/>
                    <a:p>
                      <a:pPr marL="22701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FY2002 Foreign Sales: 30-49% of total sales</a:t>
                      </a:r>
                    </a:p>
                  </a:txBody>
                  <a:tcPr marL="7119" marR="7119" marT="7119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</a:t>
                      </a:r>
                    </a:p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(0.542)</a:t>
                      </a:r>
                      <a:endParaRPr lang="en-US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-0.312</a:t>
                      </a:r>
                    </a:p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(0.552)</a:t>
                      </a:r>
                      <a:endParaRPr lang="en-US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ECE7E7"/>
                    </a:solidFill>
                  </a:tcPr>
                </a:tc>
              </a:tr>
              <a:tr h="659016">
                <a:tc>
                  <a:txBody>
                    <a:bodyPr/>
                    <a:lstStyle/>
                    <a:p>
                      <a:pPr marL="231775" marR="0" lvl="1" indent="-4763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FY2002 Foreign Sales: 50% or more of total sales</a:t>
                      </a:r>
                    </a:p>
                  </a:txBody>
                  <a:tcPr marL="7119" marR="7119" marT="7119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0.422</a:t>
                      </a:r>
                    </a:p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(0.625)</a:t>
                      </a:r>
                      <a:endParaRPr lang="en-US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  <a:p>
                      <a:pPr algn="ctr" fontAlgn="ctr"/>
                      <a:r>
                        <a:rPr lang="en-US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(0.553)</a:t>
                      </a:r>
                      <a:endParaRPr lang="en-US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153401" cy="457200"/>
          </a:xfrm>
        </p:spPr>
        <p:txBody>
          <a:bodyPr/>
          <a:lstStyle/>
          <a:p>
            <a:pPr marL="511175" indent="-511175">
              <a:buNone/>
            </a:pPr>
            <a:r>
              <a:rPr lang="en-US" sz="1100" dirty="0" smtClean="0"/>
              <a:t>Notes: </a:t>
            </a:r>
            <a:r>
              <a:rPr lang="en-US" sz="1100" dirty="0"/>
              <a:t>The coefficients on </a:t>
            </a:r>
            <a:r>
              <a:rPr lang="en-US" sz="1100" dirty="0" smtClean="0"/>
              <a:t>key </a:t>
            </a:r>
            <a:r>
              <a:rPr lang="en-US" sz="1100" dirty="0"/>
              <a:t>indicators are reported in the </a:t>
            </a:r>
            <a:r>
              <a:rPr lang="en-US" sz="1100" dirty="0" smtClean="0"/>
              <a:t>table. Standard errors are presented in parentheses.</a:t>
            </a:r>
          </a:p>
          <a:p>
            <a:pPr marL="511175" indent="-511175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The sample size is 143 companies.  </a:t>
            </a:r>
            <a:r>
              <a:rPr lang="en-US" sz="1100" baseline="30000" dirty="0" smtClean="0"/>
              <a:t> ***</a:t>
            </a:r>
            <a:r>
              <a:rPr lang="en-US" sz="1100" dirty="0" smtClean="0"/>
              <a:t> </a:t>
            </a:r>
            <a:r>
              <a:rPr lang="en-US" sz="1100" i="1" dirty="0"/>
              <a:t>p</a:t>
            </a:r>
            <a:r>
              <a:rPr lang="en-US" sz="1100" dirty="0"/>
              <a:t> &lt; </a:t>
            </a:r>
            <a:r>
              <a:rPr lang="en-US" sz="1100" dirty="0" smtClean="0"/>
              <a:t>0.01   </a:t>
            </a:r>
            <a:r>
              <a:rPr lang="en-US" sz="1100" baseline="30000" dirty="0"/>
              <a:t>**</a:t>
            </a:r>
            <a:r>
              <a:rPr lang="en-US" sz="1100" dirty="0"/>
              <a:t> </a:t>
            </a:r>
            <a:r>
              <a:rPr lang="en-US" sz="1100" i="1" dirty="0"/>
              <a:t>p</a:t>
            </a:r>
            <a:r>
              <a:rPr lang="en-US" sz="1100" dirty="0"/>
              <a:t> &lt; 0.05 </a:t>
            </a:r>
            <a:r>
              <a:rPr lang="en-US" sz="1100" dirty="0" smtClean="0"/>
              <a:t> </a:t>
            </a:r>
            <a:r>
              <a:rPr lang="en-US" sz="1100" baseline="30000" dirty="0" smtClean="0"/>
              <a:t>*</a:t>
            </a:r>
            <a:r>
              <a:rPr lang="en-US" sz="1100" dirty="0" smtClean="0"/>
              <a:t> </a:t>
            </a:r>
            <a:r>
              <a:rPr lang="en-US" sz="1100" i="1" dirty="0"/>
              <a:t>p</a:t>
            </a:r>
            <a:r>
              <a:rPr lang="en-US" sz="1100" dirty="0"/>
              <a:t> &lt; </a:t>
            </a:r>
            <a:r>
              <a:rPr lang="en-US" sz="1100" dirty="0" smtClean="0"/>
              <a:t>0.10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00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1813" cy="762000"/>
          </a:xfrm>
        </p:spPr>
        <p:txBody>
          <a:bodyPr/>
          <a:lstStyle/>
          <a:p>
            <a:r>
              <a:rPr lang="en-US" sz="3000" dirty="0"/>
              <a:t>Regression </a:t>
            </a:r>
            <a:r>
              <a:rPr lang="en-US" sz="3000" dirty="0" smtClean="0"/>
              <a:t>Results</a:t>
            </a:r>
            <a:r>
              <a:rPr lang="en-US" sz="3000" dirty="0"/>
              <a:t>: </a:t>
            </a:r>
            <a:r>
              <a:rPr lang="en-US" sz="3000" dirty="0" smtClean="0"/>
              <a:t>MDL </a:t>
            </a:r>
            <a:r>
              <a:rPr lang="en-US" sz="3000" dirty="0"/>
              <a:t>Gifts from 2012 Fortune </a:t>
            </a:r>
            <a:r>
              <a:rPr lang="en-US" sz="3000" dirty="0" smtClean="0"/>
              <a:t>200 </a:t>
            </a:r>
            <a:r>
              <a:rPr lang="en-US" sz="3000" dirty="0"/>
              <a:t>Companies (2000-2010)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IU LILLY FAMILY SCHOOL OF PHILANTHROPY  </a:t>
            </a:r>
            <a:r>
              <a:rPr lang="en-US" b="0" i="1" dirty="0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183736"/>
              </p:ext>
            </p:extLst>
          </p:nvPr>
        </p:nvGraphicFramePr>
        <p:xfrm>
          <a:off x="457200" y="1524000"/>
          <a:ext cx="8229600" cy="4092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657600"/>
                <a:gridCol w="1219200"/>
                <a:gridCol w="1143000"/>
                <a:gridCol w="971550"/>
                <a:gridCol w="1238250"/>
              </a:tblGrid>
              <a:tr h="376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n>
                          <a:solidFill>
                            <a:srgbClr val="7D110C"/>
                          </a:solidFill>
                        </a:ln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156" marR="26156" marT="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MDL Gifts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6156" marR="26156" marT="0" marB="0" anchor="ctr"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MDL Gifts</a:t>
                      </a: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6156" marR="26156" marT="0" marB="0" anchor="ctr"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n>
                            <a:solidFill>
                              <a:srgbClr val="7D110C"/>
                            </a:solidFill>
                          </a:ln>
                          <a:effectLst/>
                        </a:rPr>
                        <a:t> 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Indicators (FY2002)</a:t>
                      </a:r>
                    </a:p>
                  </a:txBody>
                  <a:tcPr marL="26156" marR="26156" marT="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</a:t>
                      </a:r>
                    </a:p>
                    <a:p>
                      <a:pPr marL="0" marR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Gifts</a:t>
                      </a:r>
                      <a:endParaRPr lang="en-US" sz="125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Gifts</a:t>
                      </a:r>
                      <a:endParaRPr lang="en-US" sz="1250" b="1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</a:t>
                      </a:r>
                    </a:p>
                    <a:p>
                      <a:pPr marL="0" marR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Gifts</a:t>
                      </a:r>
                      <a:endParaRPr lang="en-US" sz="125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25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Gifts</a:t>
                      </a:r>
                      <a:endParaRPr lang="en-US" sz="1250" b="1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156" marR="26156" marT="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CE7E7"/>
                    </a:solidFill>
                  </a:tcPr>
                </a:tc>
              </a:tr>
              <a:tr h="529670">
                <a:tc>
                  <a:txBody>
                    <a:bodyPr/>
                    <a:lstStyle/>
                    <a:p>
                      <a:pPr marL="22701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Total Revenue (in log form)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19" marR="7119" marT="7119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0.230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(0.325)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0.310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(0.335)</a:t>
                      </a: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0.147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(0.366)</a:t>
                      </a: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-0.159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(0.327)</a:t>
                      </a: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D110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29670">
                <a:tc>
                  <a:txBody>
                    <a:bodyPr/>
                    <a:lstStyle/>
                    <a:p>
                      <a:pPr marL="227013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Total Assets (in log form)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19" marR="7119" marT="7119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1.531***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(0.348)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1.497***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(0.368)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1.281***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(0.320)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1.689***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(0.343)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ECE7E7"/>
                    </a:solidFill>
                  </a:tcPr>
                </a:tc>
              </a:tr>
              <a:tr h="529670">
                <a:tc>
                  <a:txBody>
                    <a:bodyPr/>
                    <a:lstStyle/>
                    <a:p>
                      <a:pPr marL="227013" lvl="1" indent="0" algn="l" fontAlgn="ctr"/>
                      <a:r>
                        <a:rPr lang="en-US" sz="1600" kern="1200" baseline="0" dirty="0" smtClean="0">
                          <a:effectLst/>
                        </a:rPr>
                        <a:t>Net Return on Assets (ROA)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3.583**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(1.736)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4.492**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(2.178)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6.771***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(1.993)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7.744**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(3.116)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29670">
                <a:tc>
                  <a:txBody>
                    <a:bodyPr/>
                    <a:lstStyle/>
                    <a:p>
                      <a:pPr marL="227013" lvl="1" indent="0" algn="l" fontAlgn="ctr"/>
                      <a:r>
                        <a:rPr lang="en-US" sz="1600" kern="1200" dirty="0" smtClean="0">
                          <a:effectLst/>
                        </a:rPr>
                        <a:t>Debt to Asset Ratio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1"/>
                          </a:solidFill>
                        </a:rPr>
                        <a:t>-4.602***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accent1"/>
                          </a:solidFill>
                        </a:rPr>
                        <a:t>(1.478)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-4.527***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(1.494)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-1.899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(1.184)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-1.931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(1.228)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ECE7E7"/>
                    </a:solidFill>
                  </a:tcPr>
                </a:tc>
              </a:tr>
              <a:tr h="529670">
                <a:tc>
                  <a:txBody>
                    <a:bodyPr/>
                    <a:lstStyle/>
                    <a:p>
                      <a:pPr marL="227013" lvl="1" indent="0" algn="l" fontAlgn="ctr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Advertising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Reported Dummy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0.061</a:t>
                      </a:r>
                    </a:p>
                    <a:p>
                      <a:pPr algn="ctr"/>
                      <a:r>
                        <a:rPr lang="en-US" sz="1400" dirty="0" smtClean="0"/>
                        <a:t>(0.485)</a:t>
                      </a:r>
                      <a:endParaRPr lang="en-US" sz="1400" dirty="0"/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-0.240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(0.470)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1.281**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(0.502)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1.703***</a:t>
                      </a:r>
                    </a:p>
                    <a:p>
                      <a:pPr algn="ctr" fontAlgn="ctr"/>
                      <a:r>
                        <a:rPr lang="en-US" sz="1400" b="1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(0.440)</a:t>
                      </a:r>
                      <a:endParaRPr lang="en-US" sz="1400" b="1" u="none" strike="noStrike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29670">
                <a:tc>
                  <a:txBody>
                    <a:bodyPr/>
                    <a:lstStyle/>
                    <a:p>
                      <a:pPr marL="227013" lvl="1" indent="0" algn="l" fontAlgn="ctr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R&amp;D Reported Dummy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-0.454</a:t>
                      </a:r>
                    </a:p>
                    <a:p>
                      <a:pPr algn="ctr"/>
                      <a:r>
                        <a:rPr lang="en-US" sz="1400" dirty="0" smtClean="0"/>
                        <a:t>(0.590)</a:t>
                      </a:r>
                      <a:endParaRPr lang="en-US" sz="1400" dirty="0"/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-0.469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(0.549)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0.417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(0.449)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EC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0.420</a:t>
                      </a:r>
                    </a:p>
                    <a:p>
                      <a:pPr algn="ctr" fontAlgn="ctr"/>
                      <a:r>
                        <a:rPr lang="en-US" sz="14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(0.476)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5" marR="6415" marT="6415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ECE7E7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153401" cy="457200"/>
          </a:xfrm>
        </p:spPr>
        <p:txBody>
          <a:bodyPr/>
          <a:lstStyle/>
          <a:p>
            <a:pPr marL="511175" indent="-511175">
              <a:buNone/>
            </a:pPr>
            <a:r>
              <a:rPr lang="en-US" sz="1100" dirty="0" smtClean="0"/>
              <a:t>Notes: </a:t>
            </a:r>
            <a:r>
              <a:rPr lang="en-US" sz="1100" dirty="0"/>
              <a:t>The coefficients on </a:t>
            </a:r>
            <a:r>
              <a:rPr lang="en-US" sz="1100" dirty="0" smtClean="0"/>
              <a:t>key </a:t>
            </a:r>
            <a:r>
              <a:rPr lang="en-US" sz="1100" dirty="0"/>
              <a:t>indicators are reported in the </a:t>
            </a:r>
            <a:r>
              <a:rPr lang="en-US" sz="1100" dirty="0" smtClean="0"/>
              <a:t>table. Standard errors are presented in parentheses.</a:t>
            </a:r>
          </a:p>
          <a:p>
            <a:pPr marL="511175" indent="-511175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The sample size is 143 companies.  </a:t>
            </a:r>
            <a:r>
              <a:rPr lang="en-US" sz="1100" baseline="30000" dirty="0" smtClean="0"/>
              <a:t> ***</a:t>
            </a:r>
            <a:r>
              <a:rPr lang="en-US" sz="1100" dirty="0" smtClean="0"/>
              <a:t> </a:t>
            </a:r>
            <a:r>
              <a:rPr lang="en-US" sz="1100" i="1" dirty="0"/>
              <a:t>p</a:t>
            </a:r>
            <a:r>
              <a:rPr lang="en-US" sz="1100" dirty="0"/>
              <a:t> &lt; </a:t>
            </a:r>
            <a:r>
              <a:rPr lang="en-US" sz="1100" dirty="0" smtClean="0"/>
              <a:t>0.01   </a:t>
            </a:r>
            <a:r>
              <a:rPr lang="en-US" sz="1100" baseline="30000" dirty="0"/>
              <a:t>**</a:t>
            </a:r>
            <a:r>
              <a:rPr lang="en-US" sz="1100" dirty="0"/>
              <a:t> </a:t>
            </a:r>
            <a:r>
              <a:rPr lang="en-US" sz="1100" i="1" dirty="0"/>
              <a:t>p</a:t>
            </a:r>
            <a:r>
              <a:rPr lang="en-US" sz="1100" dirty="0"/>
              <a:t> &lt; 0.05 </a:t>
            </a:r>
            <a:r>
              <a:rPr lang="en-US" sz="1100" dirty="0" smtClean="0"/>
              <a:t> </a:t>
            </a:r>
            <a:r>
              <a:rPr lang="en-US" sz="1100" baseline="30000" dirty="0" smtClean="0"/>
              <a:t>*</a:t>
            </a:r>
            <a:r>
              <a:rPr lang="en-US" sz="1100" dirty="0" smtClean="0"/>
              <a:t> </a:t>
            </a:r>
            <a:r>
              <a:rPr lang="en-US" sz="1100" i="1" dirty="0"/>
              <a:t>p</a:t>
            </a:r>
            <a:r>
              <a:rPr lang="en-US" sz="1100" dirty="0"/>
              <a:t> &lt; </a:t>
            </a:r>
            <a:r>
              <a:rPr lang="en-US" sz="1100" dirty="0" smtClean="0"/>
              <a:t>0.10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0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from Alternative </a:t>
            </a:r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were fairly consistent across model types (OLS, Poisson, Tobit, negative binomial)</a:t>
            </a:r>
          </a:p>
          <a:p>
            <a:r>
              <a:rPr lang="en-US" dirty="0" smtClean="0"/>
              <a:t>Changing the fiscal year of control variables did not significantly affect model</a:t>
            </a:r>
          </a:p>
          <a:p>
            <a:r>
              <a:rPr lang="en-US" dirty="0" smtClean="0"/>
              <a:t>Controlling for whether company was on Fortune 500 in 2002 did not change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IU LILLY FAMILY SCHOOL OF PHILANTHROPY  </a:t>
            </a:r>
            <a:r>
              <a:rPr lang="en-US" b="0" i="1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5"/>
          <p:cNvSpPr>
            <a:spLocks noGrp="1"/>
          </p:cNvSpPr>
          <p:nvPr>
            <p:ph type="title"/>
          </p:nvPr>
        </p:nvSpPr>
        <p:spPr>
          <a:xfrm>
            <a:off x="722313" y="2586038"/>
            <a:ext cx="7772400" cy="1362075"/>
          </a:xfrm>
        </p:spPr>
        <p:txBody>
          <a:bodyPr/>
          <a:lstStyle/>
          <a:p>
            <a:r>
              <a:rPr lang="en-US" altLang="zh-CN" dirty="0" smtClean="0"/>
              <a:t>Additional </a:t>
            </a:r>
            <a:r>
              <a:rPr lang="en-US" altLang="zh-CN" dirty="0"/>
              <a:t>Findings </a:t>
            </a:r>
            <a:r>
              <a:rPr lang="en-US" altLang="zh-CN" dirty="0" smtClean="0"/>
              <a:t>on</a:t>
            </a:r>
            <a:br>
              <a:rPr lang="en-US" altLang="zh-CN" dirty="0" smtClean="0"/>
            </a:br>
            <a:r>
              <a:rPr lang="en-US" altLang="zh-CN" dirty="0" smtClean="0"/>
              <a:t>Corporate International Giving</a:t>
            </a:r>
            <a:endParaRPr lang="en-US" altLang="zh-CN" dirty="0" smtClean="0"/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November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2013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IU LILLY FAMILY SCHOOL OF PHILANTHROPY  </a:t>
            </a:r>
            <a:r>
              <a:rPr lang="en-US" altLang="zh-CN" b="0" i="1">
                <a:solidFill>
                  <a:schemeClr val="accent2"/>
                </a:solidFill>
              </a:rPr>
              <a:t>Improving Philanthropy to Improve the World</a:t>
            </a:r>
            <a:endParaRPr lang="en-US" altLang="zh-CN" sz="1400" b="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Corporate International Giving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November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2013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IU LILLY FAMILY SCHOOL OF PHILANTHROPY  </a:t>
            </a:r>
            <a:r>
              <a:rPr lang="en-US" altLang="zh-CN" b="0" i="1">
                <a:solidFill>
                  <a:schemeClr val="accent2"/>
                </a:solidFill>
              </a:rPr>
              <a:t>Improving Philanthropy to Improve the World</a:t>
            </a:r>
            <a:endParaRPr lang="en-US" altLang="zh-CN" sz="1400" b="0" i="1">
              <a:solidFill>
                <a:schemeClr val="accent2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701278"/>
              </p:ext>
            </p:extLst>
          </p:nvPr>
        </p:nvGraphicFramePr>
        <p:xfrm>
          <a:off x="419634" y="2743200"/>
          <a:ext cx="499056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93795" y="1524000"/>
            <a:ext cx="3795078" cy="58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2000" b="1" i="0" u="none" strike="noStrike" baseline="0" dirty="0">
                <a:solidFill>
                  <a:srgbClr val="808080"/>
                </a:solidFill>
                <a:latin typeface="Arial Narrow"/>
              </a:rPr>
              <a:t>... % </a:t>
            </a:r>
            <a:r>
              <a:rPr lang="en-US" sz="2000" b="1" i="0" u="none" strike="noStrike" baseline="0" dirty="0" smtClean="0">
                <a:solidFill>
                  <a:srgbClr val="808080"/>
                </a:solidFill>
                <a:latin typeface="Arial Narrow"/>
              </a:rPr>
              <a:t>of total </a:t>
            </a:r>
            <a:r>
              <a:rPr lang="en-US" sz="2000" b="1" i="0" u="none" strike="noStrike" baseline="0" dirty="0">
                <a:solidFill>
                  <a:srgbClr val="808080"/>
                </a:solidFill>
                <a:latin typeface="Arial Narrow"/>
              </a:rPr>
              <a:t>giving supported international initiatives</a:t>
            </a:r>
          </a:p>
          <a:p>
            <a:pPr algn="ctr" rtl="0">
              <a:defRPr sz="1000"/>
            </a:pPr>
            <a:r>
              <a:rPr lang="en-US" sz="2000" b="1" i="0" u="none" strike="noStrike" baseline="0" dirty="0">
                <a:solidFill>
                  <a:srgbClr val="808080"/>
                </a:solidFill>
                <a:latin typeface="Arial Narrow"/>
              </a:rPr>
              <a:t>(n=27)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373982"/>
              </p:ext>
            </p:extLst>
          </p:nvPr>
        </p:nvGraphicFramePr>
        <p:xfrm>
          <a:off x="4648200" y="2590800"/>
          <a:ext cx="4191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4510796" y="1537854"/>
            <a:ext cx="4328404" cy="8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2000" b="1" i="0" u="none" strike="noStrike" baseline="0" dirty="0">
                <a:solidFill>
                  <a:srgbClr val="808080"/>
                </a:solidFill>
                <a:latin typeface="Arial Narrow"/>
              </a:rPr>
              <a:t>... % of international giving went to developing countries</a:t>
            </a:r>
          </a:p>
          <a:p>
            <a:pPr algn="ctr" rtl="0">
              <a:defRPr sz="1000"/>
            </a:pPr>
            <a:r>
              <a:rPr lang="en-US" sz="2000" b="1" i="0" u="none" strike="noStrike" baseline="0" dirty="0">
                <a:solidFill>
                  <a:srgbClr val="808080"/>
                </a:solidFill>
                <a:latin typeface="Arial Narrow"/>
              </a:rPr>
              <a:t>(n=27)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876800" y="3200400"/>
            <a:ext cx="2286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88622" y="2590800"/>
            <a:ext cx="2286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51813" cy="762000"/>
          </a:xfrm>
        </p:spPr>
        <p:txBody>
          <a:bodyPr/>
          <a:lstStyle/>
          <a:p>
            <a:r>
              <a:rPr lang="en-US" altLang="zh-CN" sz="2600" dirty="0" smtClean="0"/>
              <a:t>Which Regions Do Companies Support Outside of the U.S.?</a:t>
            </a:r>
          </a:p>
        </p:txBody>
      </p:sp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November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2013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IU LILLY FAMILY SCHOOL OF PHILANTHROPY  </a:t>
            </a:r>
            <a:r>
              <a:rPr lang="en-US" altLang="zh-CN" b="0" i="1">
                <a:solidFill>
                  <a:schemeClr val="accent2"/>
                </a:solidFill>
              </a:rPr>
              <a:t>Improving Philanthropy to Improve the World</a:t>
            </a:r>
            <a:endParaRPr lang="en-US" altLang="zh-CN" sz="1400" b="0" i="1">
              <a:solidFill>
                <a:schemeClr val="accent2"/>
              </a:solidFill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/>
          <a:srcRect t="20151" b="1955"/>
          <a:stretch>
            <a:fillRect/>
          </a:stretch>
        </p:blipFill>
        <p:spPr bwMode="auto">
          <a:xfrm>
            <a:off x="381000" y="1803400"/>
            <a:ext cx="82677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5486400" cy="457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n=27 companies in the survey,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of companies donating)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762000"/>
          </a:xfrm>
        </p:spPr>
        <p:txBody>
          <a:bodyPr/>
          <a:lstStyle/>
          <a:p>
            <a:r>
              <a:rPr lang="en-US" altLang="zh-CN" sz="2500" smtClean="0"/>
              <a:t>Which Host Country Factors Influence Foreign Corporate Giving?</a:t>
            </a:r>
          </a:p>
        </p:txBody>
      </p:sp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November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2013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IU LILLY FAMILY SCHOOL OF PHILANTHROPY  </a:t>
            </a:r>
            <a:r>
              <a:rPr lang="en-US" altLang="zh-CN" b="0" i="1">
                <a:solidFill>
                  <a:schemeClr val="accent2"/>
                </a:solidFill>
              </a:rPr>
              <a:t>Improving Philanthropy to Improve the World</a:t>
            </a:r>
            <a:endParaRPr lang="en-US" altLang="zh-CN" sz="1400" b="0" i="1">
              <a:solidFill>
                <a:schemeClr val="accent2"/>
              </a:solidFill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 t="17732" b="1711"/>
          <a:stretch>
            <a:fillRect/>
          </a:stretch>
        </p:blipFill>
        <p:spPr bwMode="auto">
          <a:xfrm>
            <a:off x="762000" y="1524000"/>
            <a:ext cx="769620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24200" y="1219200"/>
            <a:ext cx="3048000" cy="457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n=27 companies in the survey)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/>
              <a:t>Future </a:t>
            </a:r>
            <a:r>
              <a:rPr lang="en-US" altLang="zh-CN" sz="3000" dirty="0" smtClean="0"/>
              <a:t>Outlook for Corporate International Giving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47800"/>
            <a:ext cx="8151812" cy="4572000"/>
          </a:xfrm>
        </p:spPr>
        <p:txBody>
          <a:bodyPr/>
          <a:lstStyle/>
          <a:p>
            <a:r>
              <a:rPr lang="en-US" altLang="zh-CN" dirty="0"/>
              <a:t>Resources n</a:t>
            </a:r>
            <a:r>
              <a:rPr lang="en-US" altLang="zh-CN" dirty="0" smtClean="0"/>
              <a:t>eeded:</a:t>
            </a:r>
            <a:endParaRPr lang="en-US" altLang="zh-CN" dirty="0" smtClean="0">
              <a:solidFill>
                <a:srgbClr val="40404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04040"/>
                </a:solidFill>
              </a:rPr>
              <a:t>“Vetting of nonprofits and facilitation of partnerships with international nonprofits”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</a:rPr>
              <a:t>“Employee engagement strategy”</a:t>
            </a:r>
          </a:p>
          <a:p>
            <a:pPr lvl="1">
              <a:spcAft>
                <a:spcPts val="2400"/>
              </a:spcAft>
            </a:pPr>
            <a:r>
              <a:rPr lang="en-US" altLang="zh-CN" dirty="0" smtClean="0">
                <a:solidFill>
                  <a:srgbClr val="404040"/>
                </a:solidFill>
              </a:rPr>
              <a:t>“Benchmarking and research on best practices”</a:t>
            </a:r>
          </a:p>
          <a:p>
            <a:r>
              <a:rPr lang="en-US" altLang="zh-CN" dirty="0" smtClean="0">
                <a:solidFill>
                  <a:srgbClr val="404040"/>
                </a:solidFill>
              </a:rPr>
              <a:t>Future priorities:</a:t>
            </a:r>
          </a:p>
          <a:p>
            <a:pPr lvl="1"/>
            <a:r>
              <a:rPr lang="en-US" altLang="zh-CN" dirty="0">
                <a:solidFill>
                  <a:srgbClr val="404040"/>
                </a:solidFill>
              </a:rPr>
              <a:t>Strengthen sustainable partnerships</a:t>
            </a:r>
          </a:p>
          <a:p>
            <a:pPr lvl="1"/>
            <a:r>
              <a:rPr lang="en-US" altLang="zh-CN" dirty="0">
                <a:solidFill>
                  <a:srgbClr val="404040"/>
                </a:solidFill>
              </a:rPr>
              <a:t>Deepen </a:t>
            </a:r>
            <a:r>
              <a:rPr lang="en-US" altLang="zh-CN" dirty="0" smtClean="0">
                <a:solidFill>
                  <a:srgbClr val="404040"/>
                </a:solidFill>
              </a:rPr>
              <a:t>evaluation</a:t>
            </a:r>
          </a:p>
          <a:p>
            <a:endParaRPr lang="en-US" altLang="zh-CN" dirty="0" smtClean="0">
              <a:solidFill>
                <a:srgbClr val="404040"/>
              </a:solidFill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ＭＳ Ｐゴシック" pitchFamily="34" charset="-128"/>
              </a:rPr>
              <a:t>November 6, 2013</a:t>
            </a:r>
            <a:endParaRPr lang="en-US" altLang="zh-CN" sz="1400" i="1">
              <a:ea typeface="ＭＳ Ｐゴシック" pitchFamily="34" charset="-128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IU LILLY FAMILY SCHOOL OF PHILANTHROPY  </a:t>
            </a:r>
            <a:r>
              <a:rPr lang="en-US" altLang="zh-CN" b="0" i="1">
                <a:solidFill>
                  <a:schemeClr val="accent2"/>
                </a:solidFill>
              </a:rPr>
              <a:t>Improving Philanthropy to Improve the World</a:t>
            </a:r>
            <a:endParaRPr lang="en-US" altLang="zh-CN" sz="1400" b="0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47800"/>
            <a:ext cx="4722812" cy="44434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404040"/>
                </a:solidFill>
              </a:rPr>
              <a:t>Research questions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404040"/>
                </a:solidFill>
              </a:rPr>
              <a:t>Background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404040"/>
                </a:solidFill>
              </a:rPr>
              <a:t>Data and methodologies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404040"/>
                </a:solidFill>
              </a:rPr>
              <a:t>Findings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404040"/>
                </a:solidFill>
              </a:rPr>
              <a:t>Additional key </a:t>
            </a:r>
            <a:r>
              <a:rPr lang="en-US" altLang="zh-CN" dirty="0" smtClean="0">
                <a:solidFill>
                  <a:srgbClr val="404040"/>
                </a:solidFill>
              </a:rPr>
              <a:t>findings on corporate international giving</a:t>
            </a:r>
            <a:endParaRPr lang="en-US" altLang="zh-CN" dirty="0" smtClean="0">
              <a:solidFill>
                <a:srgbClr val="404040"/>
              </a:solidFill>
            </a:endParaRP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November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itchFamily="34" charset="-128"/>
              </a:rPr>
              <a:t>2013</a:t>
            </a:r>
            <a:endParaRPr lang="en-US" altLang="zh-CN" sz="1400" i="1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IU LILLY FAMILY SCHOOL OF PHILANTHROPY  </a:t>
            </a:r>
            <a:r>
              <a:rPr lang="en-US" altLang="zh-CN" b="0" i="1">
                <a:solidFill>
                  <a:schemeClr val="accent2"/>
                </a:solidFill>
              </a:rPr>
              <a:t>Improving Philanthropy to Improve the World</a:t>
            </a:r>
            <a:endParaRPr lang="en-US" altLang="zh-CN" sz="1400" b="0" i="1">
              <a:solidFill>
                <a:schemeClr val="accent2"/>
              </a:solidFill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371600"/>
            <a:ext cx="34686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226425" cy="1828800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Indiana University Lilly Family School of Philanthropy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550 West North Street, Suite 301, Indianapolis, IN 46202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 </a:t>
            </a:r>
          </a:p>
          <a:p>
            <a:r>
              <a:rPr lang="en-US" sz="1800" i="1" dirty="0" smtClean="0">
                <a:solidFill>
                  <a:schemeClr val="tx1"/>
                </a:solidFill>
              </a:rPr>
              <a:t>Improving Philanthropy to Improve the World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u="sng" dirty="0" smtClean="0">
                <a:solidFill>
                  <a:schemeClr val="tx1"/>
                </a:solidFill>
                <a:hlinkClick r:id="rId2"/>
              </a:rPr>
              <a:t>www.philanthropy.iupui.edu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4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295400"/>
            <a:ext cx="8151812" cy="4724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To what extent is a company's foreign revenue related to its foreign charitable giving?</a:t>
            </a:r>
          </a:p>
          <a:p>
            <a:r>
              <a:rPr lang="en-US" dirty="0" smtClean="0"/>
              <a:t>What other </a:t>
            </a:r>
            <a:r>
              <a:rPr lang="en-US" dirty="0"/>
              <a:t>key company-level factors </a:t>
            </a:r>
            <a:r>
              <a:rPr lang="en-US" dirty="0" smtClean="0"/>
              <a:t>influence </a:t>
            </a:r>
            <a:r>
              <a:rPr lang="en-US" dirty="0"/>
              <a:t>foreign </a:t>
            </a:r>
            <a:r>
              <a:rPr lang="en-US" dirty="0" smtClean="0"/>
              <a:t>giving?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IU LILLY FAMILY SCHOOL OF PHILANTHROPY  </a:t>
            </a:r>
            <a:r>
              <a:rPr lang="en-US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295400"/>
            <a:ext cx="8151812" cy="4724400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strands of </a:t>
            </a:r>
            <a:r>
              <a:rPr lang="en-US" dirty="0"/>
              <a:t>literature:</a:t>
            </a:r>
          </a:p>
          <a:p>
            <a:pPr lvl="1"/>
            <a:r>
              <a:rPr lang="en-US" dirty="0"/>
              <a:t>CFP (corporate financial performance) and CSP (corporate social performance)</a:t>
            </a:r>
          </a:p>
          <a:p>
            <a:pPr lvl="1"/>
            <a:r>
              <a:rPr lang="en-US" dirty="0">
                <a:cs typeface="+mn-cs"/>
              </a:rPr>
              <a:t>Transnational transfer of organizational practices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Growing </a:t>
            </a:r>
            <a:r>
              <a:rPr lang="en-US" dirty="0" smtClean="0"/>
              <a:t>interest in multinational companies’ philanthropic practices globally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Limited research on </a:t>
            </a:r>
            <a:r>
              <a:rPr lang="en-US" dirty="0"/>
              <a:t>corporate giving </a:t>
            </a:r>
            <a:r>
              <a:rPr lang="en-US" dirty="0" smtClean="0"/>
              <a:t>overseas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IU LILLY FAMILY SCHOOL OF PHILANTHROPY  </a:t>
            </a:r>
            <a:r>
              <a:rPr lang="en-US" b="0" i="1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295400"/>
            <a:ext cx="8151812" cy="4724400"/>
          </a:xfrm>
        </p:spPr>
        <p:txBody>
          <a:bodyPr/>
          <a:lstStyle/>
          <a:p>
            <a:r>
              <a:rPr lang="en-US" altLang="zh-CN" dirty="0"/>
              <a:t>A larger share of overseas sales </a:t>
            </a:r>
            <a:r>
              <a:rPr lang="en-US" altLang="zh-CN" dirty="0" smtClean="0"/>
              <a:t>revenue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>
                <a:sym typeface="Wingdings" pitchFamily="2" charset="2"/>
              </a:rPr>
              <a:t>M</a:t>
            </a:r>
            <a:r>
              <a:rPr lang="en-US" altLang="zh-CN" dirty="0"/>
              <a:t>ore international gifts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>
                <a:sym typeface="Wingdings" pitchFamily="2" charset="2"/>
              </a:rPr>
              <a:t> Higher dollar amounts of </a:t>
            </a:r>
            <a:r>
              <a:rPr lang="en-US" altLang="zh-CN" dirty="0"/>
              <a:t>international gifts</a:t>
            </a:r>
          </a:p>
          <a:p>
            <a:pPr>
              <a:buNone/>
            </a:pPr>
            <a:r>
              <a:rPr lang="en-US" altLang="zh-CN" dirty="0"/>
              <a:t>    at the million-dollar level and above (2000 – 2010)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IU LILLY FAMILY SCHOOL OF PHILANTHROPY  </a:t>
            </a:r>
            <a:r>
              <a:rPr lang="en-US" b="0" i="1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295400"/>
            <a:ext cx="8456612" cy="4724400"/>
          </a:xfrm>
        </p:spPr>
        <p:txBody>
          <a:bodyPr/>
          <a:lstStyle/>
          <a:p>
            <a:r>
              <a:rPr lang="en-US" dirty="0"/>
              <a:t>Sample: Top </a:t>
            </a:r>
            <a:r>
              <a:rPr lang="en-US" dirty="0" smtClean="0"/>
              <a:t>200 </a:t>
            </a:r>
            <a:r>
              <a:rPr lang="en-US" dirty="0"/>
              <a:t>companies on 2012 Fortune 500 List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Data sources: 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Corporate charitable donations: IU Lilly Family School of Philanthropy Million Dollar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Corporate </a:t>
            </a:r>
            <a:r>
              <a:rPr lang="en-US" dirty="0"/>
              <a:t>financial </a:t>
            </a:r>
            <a:r>
              <a:rPr lang="en-US" dirty="0" smtClean="0"/>
              <a:t>performance and other characteristics:</a:t>
            </a:r>
          </a:p>
          <a:p>
            <a:pPr lvl="2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Business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databases (e.g.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Mergent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LexisNexis, etc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.)</a:t>
            </a:r>
          </a:p>
          <a:p>
            <a:pPr lvl="2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Philanthropy databases (e.g. Foundation Center directory)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IU LILLY FAMILY SCHOOL OF PHILANTHROPY  </a:t>
            </a:r>
            <a:r>
              <a:rPr lang="en-US" b="0" i="1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8788" y="1295400"/>
                <a:ext cx="8151812" cy="47244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Logistic and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ordered logistic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regression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analysis:</a:t>
                </a:r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Baseline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𝐹𝐺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 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𝛼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𝐹𝑆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D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ependent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variables on charitable giving:</a:t>
                </a:r>
              </a:p>
              <a:p>
                <a:pPr lvl="1"/>
                <a:r>
                  <a:rPr lang="en-US" dirty="0"/>
                  <a:t>International million-dollar-plus gifts, 2000-2010</a:t>
                </a:r>
              </a:p>
              <a:p>
                <a:pPr lvl="2"/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rPr>
                  <a:t>Aggregate number of gifts</a:t>
                </a:r>
              </a:p>
              <a:p>
                <a:pPr lvl="2"/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rPr>
                  <a:t>Aggregate amount of gifts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Total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million-dollar-plus gifts, 2000-2010</a:t>
                </a:r>
              </a:p>
              <a:p>
                <a:pPr lvl="2"/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rPr>
                  <a:t>Aggregate number of gifts</a:t>
                </a:r>
              </a:p>
              <a:p>
                <a:pPr lvl="2"/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rPr>
                  <a:t>Aggregate amount of </a:t>
                </a:r>
                <a:r>
                  <a:rPr lang="en-US" sz="2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</a:rPr>
                  <a:t>gifts</a:t>
                </a:r>
                <a:endParaRPr lang="en-US" sz="2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88" y="1295400"/>
                <a:ext cx="8151812" cy="4724400"/>
              </a:xfrm>
              <a:blipFill rotWithShape="1">
                <a:blip r:embed="rId2"/>
                <a:stretch>
                  <a:fillRect l="-1271" t="-1290" b="-2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IU LILLY FAMILY SCHOOL OF PHILANTHROPY  </a:t>
            </a:r>
            <a:r>
              <a:rPr lang="en-US" b="0" i="1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295400"/>
            <a:ext cx="8151812" cy="47244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ndependent </a:t>
            </a:r>
            <a:r>
              <a:rPr lang="en-US" dirty="0"/>
              <a:t>variables on </a:t>
            </a:r>
            <a:r>
              <a:rPr lang="en-US" dirty="0" smtClean="0"/>
              <a:t>financial performance:</a:t>
            </a:r>
            <a:endParaRPr lang="en-US" dirty="0"/>
          </a:p>
          <a:p>
            <a:pPr lvl="1"/>
            <a:r>
              <a:rPr lang="en-US" sz="2600" dirty="0"/>
              <a:t>Foreign </a:t>
            </a:r>
            <a:r>
              <a:rPr lang="en-US" sz="2600" dirty="0" smtClean="0"/>
              <a:t>sales</a:t>
            </a:r>
            <a:endParaRPr lang="en-US" sz="2600" dirty="0"/>
          </a:p>
          <a:p>
            <a:pPr lvl="1"/>
            <a:r>
              <a:rPr lang="en-US" sz="2600" dirty="0" smtClean="0"/>
              <a:t>Company </a:t>
            </a:r>
            <a:r>
              <a:rPr lang="en-US" sz="2600" dirty="0"/>
              <a:t>size (revenue, assets, employees)</a:t>
            </a:r>
          </a:p>
          <a:p>
            <a:pPr lvl="1"/>
            <a:r>
              <a:rPr lang="en-US" sz="2600" dirty="0"/>
              <a:t>Profitability </a:t>
            </a:r>
            <a:r>
              <a:rPr lang="en-US" sz="2600" dirty="0" smtClean="0"/>
              <a:t>(net return on assets)</a:t>
            </a:r>
            <a:endParaRPr lang="en-US" sz="2600" dirty="0"/>
          </a:p>
          <a:p>
            <a:pPr lvl="1"/>
            <a:r>
              <a:rPr lang="en-US" sz="2600" dirty="0"/>
              <a:t>Financial </a:t>
            </a:r>
            <a:r>
              <a:rPr lang="en-US" sz="2600" dirty="0"/>
              <a:t>risk </a:t>
            </a:r>
            <a:r>
              <a:rPr lang="en-US" sz="2600" dirty="0" smtClean="0"/>
              <a:t>(total debt to asset ratio)</a:t>
            </a:r>
            <a:endParaRPr lang="en-US" sz="2600" dirty="0"/>
          </a:p>
          <a:p>
            <a:r>
              <a:rPr lang="en-US" dirty="0" smtClean="0"/>
              <a:t>Key control </a:t>
            </a:r>
            <a:r>
              <a:rPr lang="en-US" dirty="0"/>
              <a:t>variables on company characteristics:</a:t>
            </a:r>
          </a:p>
          <a:p>
            <a:pPr lvl="1"/>
            <a:r>
              <a:rPr lang="en-US" sz="2600" dirty="0"/>
              <a:t>Industry</a:t>
            </a:r>
          </a:p>
          <a:p>
            <a:pPr lvl="1"/>
            <a:r>
              <a:rPr lang="en-US" sz="2600" dirty="0" smtClean="0"/>
              <a:t>Reported R&amp;D and advertising</a:t>
            </a:r>
          </a:p>
          <a:p>
            <a:pPr lvl="1"/>
            <a:r>
              <a:rPr lang="en-US" sz="2600" dirty="0"/>
              <a:t>Structure of corporate philanthropy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IU LILLY FAMILY SCHOOL OF PHILANTHROPY  </a:t>
            </a:r>
            <a:r>
              <a:rPr lang="en-US" b="0" i="1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2013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IU LILLY FAMILY SCHOOL OF PHILANTHROPY  </a:t>
            </a:r>
            <a:r>
              <a:rPr lang="en-US" b="0" i="1" smtClean="0">
                <a:solidFill>
                  <a:schemeClr val="accent2"/>
                </a:solidFill>
              </a:rPr>
              <a:t>Improving Philanthropy to Improve the World</a:t>
            </a:r>
            <a:endParaRPr lang="en-US" sz="1400" b="0" i="1" dirty="0">
              <a:solidFill>
                <a:schemeClr val="accent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3923"/>
              </p:ext>
            </p:extLst>
          </p:nvPr>
        </p:nvGraphicFramePr>
        <p:xfrm>
          <a:off x="762000" y="1371600"/>
          <a:ext cx="7620000" cy="391125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810000"/>
                <a:gridCol w="2057400"/>
                <a:gridCol w="1752600"/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Charitable Giving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Range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901">
                <a:tc gridSpan="3">
                  <a:txBody>
                    <a:bodyPr/>
                    <a:lstStyle/>
                    <a:p>
                      <a:pPr marL="0" indent="0" algn="l" fontAlgn="b"/>
                      <a:r>
                        <a:rPr lang="en-US" sz="1600" b="1" u="none" strike="noStrike" dirty="0" smtClean="0">
                          <a:effectLst/>
                        </a:rPr>
                        <a:t>   Number of Aggregate Million-Dollar-Plus </a:t>
                      </a:r>
                      <a:r>
                        <a:rPr lang="en-US" sz="1600" b="1" u="none" strike="noStrike" dirty="0">
                          <a:effectLst/>
                        </a:rPr>
                        <a:t>Gifts (</a:t>
                      </a:r>
                      <a:r>
                        <a:rPr lang="en-US" sz="1600" b="1" u="none" strike="noStrike" dirty="0" smtClean="0">
                          <a:effectLst/>
                        </a:rPr>
                        <a:t>2000-2010, N = 200)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EC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3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All Gifts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0 - 157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Gifts </a:t>
                      </a:r>
                      <a:r>
                        <a:rPr lang="en-US" sz="1600" u="none" strike="noStrike" dirty="0">
                          <a:effectLst/>
                        </a:rPr>
                        <a:t>to International Causes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0 - 28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033">
                <a:tc grid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smtClean="0">
                          <a:effectLst/>
                        </a:rPr>
                        <a:t>Amount of Aggregate Million-Dollar-Plus Gifts (2000-2010, N = 200)</a:t>
                      </a:r>
                      <a:endParaRPr lang="en-US" sz="1800" b="1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(</a:t>
                      </a:r>
                      <a:r>
                        <a:rPr lang="en-US" sz="16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 adjusted to </a:t>
                      </a:r>
                      <a:r>
                        <a:rPr lang="en-US" sz="1600" b="1" u="none" strike="noStrike" dirty="0" smtClean="0">
                          <a:effectLst/>
                        </a:rPr>
                        <a:t>2011 dollars)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solidFill>
                      <a:srgbClr val="EC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EC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6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All </a:t>
                      </a:r>
                      <a:r>
                        <a:rPr lang="en-US" sz="1600" u="none" strike="noStrike" dirty="0">
                          <a:effectLst/>
                        </a:rPr>
                        <a:t>Gifts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$170 million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0 - $20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billion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Gifts </a:t>
                      </a:r>
                      <a:r>
                        <a:rPr lang="en-US" sz="1600" u="none" strike="noStrike" dirty="0">
                          <a:effectLst/>
                        </a:rPr>
                        <a:t>to International Causes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ctr"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$13 million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0 - $820 million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457200" y="533400"/>
            <a:ext cx="81518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i="0" kern="0" smtClean="0"/>
              <a:t>2012 Fortune 200 Company Profile</a:t>
            </a: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12882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_general_red_LillySOP_current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IU_general_red_LillySOP_current</Template>
  <TotalTime>1682</TotalTime>
  <Words>1418</Words>
  <Application>Microsoft Office PowerPoint</Application>
  <PresentationFormat>On-screen Show (4:3)</PresentationFormat>
  <Paragraphs>279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IU_general_red_LillySOP_current</vt:lpstr>
      <vt:lpstr>Giving Beyond Borders: A Study of Global Giving by U.S. Corporations</vt:lpstr>
      <vt:lpstr>Overview</vt:lpstr>
      <vt:lpstr>Research Questions</vt:lpstr>
      <vt:lpstr>Background</vt:lpstr>
      <vt:lpstr>Summary of Key Findings</vt:lpstr>
      <vt:lpstr>Data</vt:lpstr>
      <vt:lpstr>Methodology</vt:lpstr>
      <vt:lpstr>Methodology</vt:lpstr>
      <vt:lpstr>PowerPoint Presentation</vt:lpstr>
      <vt:lpstr>2012 Fortune 200 Company Profile</vt:lpstr>
      <vt:lpstr>Regression Results: International MDL Gifts from 2012 Fortune 200 Companies (2000-2010)</vt:lpstr>
      <vt:lpstr>Regression Results: All MDL Gifts from 2012 Fortune 200 Companies (2000-2010)</vt:lpstr>
      <vt:lpstr>Regression Results: MDL Gifts from 2012 Fortune 200 Companies (2000-2010)</vt:lpstr>
      <vt:lpstr>Findings from Alternative Models</vt:lpstr>
      <vt:lpstr>Additional Findings on Corporate International Giving</vt:lpstr>
      <vt:lpstr>Corporate International Giving</vt:lpstr>
      <vt:lpstr>Which Regions Do Companies Support Outside of the U.S.?</vt:lpstr>
      <vt:lpstr>Which Host Country Factors Influence Foreign Corporate Giving?</vt:lpstr>
      <vt:lpstr>Future Outlook for Corporate International Giving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koux</dc:creator>
  <cp:lastModifiedBy>Alvin</cp:lastModifiedBy>
  <cp:revision>123</cp:revision>
  <cp:lastPrinted>2013-11-19T22:55:09Z</cp:lastPrinted>
  <dcterms:created xsi:type="dcterms:W3CDTF">2013-11-02T00:10:51Z</dcterms:created>
  <dcterms:modified xsi:type="dcterms:W3CDTF">2013-11-21T06:27:11Z</dcterms:modified>
</cp:coreProperties>
</file>