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78" r:id="rId9"/>
    <p:sldId id="263" r:id="rId10"/>
    <p:sldId id="264" r:id="rId11"/>
    <p:sldId id="267" r:id="rId12"/>
    <p:sldId id="279" r:id="rId13"/>
    <p:sldId id="269" r:id="rId14"/>
    <p:sldId id="270" r:id="rId15"/>
    <p:sldId id="271" r:id="rId16"/>
    <p:sldId id="274" r:id="rId17"/>
    <p:sldId id="275" r:id="rId18"/>
    <p:sldId id="282" r:id="rId19"/>
    <p:sldId id="273" r:id="rId20"/>
    <p:sldId id="276" r:id="rId21"/>
    <p:sldId id="277" r:id="rId22"/>
    <p:sldId id="281" r:id="rId23"/>
    <p:sldId id="280"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3" y="80754"/>
            <a:ext cx="9188543" cy="5909849"/>
          </a:xfrm>
          <a:prstGeom prst="rect">
            <a:avLst/>
          </a:prstGeom>
        </p:spPr>
      </p:pic>
    </p:spTree>
    <p:extLst>
      <p:ext uri="{BB962C8B-B14F-4D97-AF65-F5344CB8AC3E}">
        <p14:creationId xmlns:p14="http://schemas.microsoft.com/office/powerpoint/2010/main" val="132923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smtClean="0"/>
              <a:t>Merging</a:t>
            </a:r>
          </a:p>
          <a:p>
            <a:pPr lvl="1"/>
            <a:r>
              <a:rPr lang="en-US" dirty="0" smtClean="0"/>
              <a:t>Merging is the act of rectifying the history of 2 separate branches. When 2 braches are merged, the code from one branch is added to the code of another. </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a:bodyPr>
          <a:lstStyle/>
          <a:p>
            <a:r>
              <a:rPr lang="en-US" dirty="0" smtClean="0"/>
              <a:t>Branching:</a:t>
            </a:r>
          </a:p>
          <a:p>
            <a:r>
              <a:rPr lang="en-US" b="1" dirty="0" err="1" smtClean="0">
                <a:solidFill>
                  <a:srgbClr val="0070C0"/>
                </a:solidFill>
              </a:rPr>
              <a:t>git</a:t>
            </a:r>
            <a:r>
              <a:rPr lang="en-US" b="1" dirty="0" smtClean="0">
                <a:solidFill>
                  <a:srgbClr val="0070C0"/>
                </a:solidFill>
              </a:rPr>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b="1" dirty="0" err="1">
                <a:solidFill>
                  <a:srgbClr val="0070C0"/>
                </a:solidFill>
              </a:rPr>
              <a:t>g</a:t>
            </a:r>
            <a:r>
              <a:rPr lang="en-US" b="1" dirty="0" err="1" smtClean="0">
                <a:solidFill>
                  <a:srgbClr val="0070C0"/>
                </a:solidFill>
              </a:rPr>
              <a:t>it</a:t>
            </a:r>
            <a:r>
              <a:rPr lang="en-US" b="1" dirty="0" smtClean="0">
                <a:solidFill>
                  <a:srgbClr val="0070C0"/>
                </a:solidFill>
              </a:rPr>
              <a:t> checkout –b &lt;branch name&gt;</a:t>
            </a:r>
          </a:p>
          <a:p>
            <a:pPr lvl="1"/>
            <a:r>
              <a:rPr lang="en-US" dirty="0" smtClean="0"/>
              <a:t>This command lets you create a new branch on your machine. When you create the new branch, it will automatically jump to the new branch. </a:t>
            </a:r>
            <a:endParaRPr lang="en-US" dirty="0"/>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–set-upstream origin &lt;branch name&gt;</a:t>
            </a:r>
          </a:p>
          <a:p>
            <a:pPr lvl="1"/>
            <a:r>
              <a:rPr lang="en-US" dirty="0" smtClean="0">
                <a:solidFill>
                  <a:schemeClr val="tx1"/>
                </a:solidFill>
              </a:rPr>
              <a:t>When you create your branch, the remote repository doesn’t know about it. So we have to push the new branch to the remote repository.</a:t>
            </a:r>
            <a:endParaRPr lang="en-US" dirty="0">
              <a:solidFill>
                <a:schemeClr val="tx1"/>
              </a:solidFill>
            </a:endParaRPr>
          </a:p>
        </p:txBody>
      </p:sp>
    </p:spTree>
    <p:extLst>
      <p:ext uri="{BB962C8B-B14F-4D97-AF65-F5344CB8AC3E}">
        <p14:creationId xmlns:p14="http://schemas.microsoft.com/office/powerpoint/2010/main" val="394776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b="1" dirty="0" err="1" smtClean="0">
                <a:solidFill>
                  <a:srgbClr val="0070C0"/>
                </a:solidFill>
              </a:rPr>
              <a:t>git</a:t>
            </a:r>
            <a:r>
              <a:rPr lang="en-US" b="1" dirty="0" smtClean="0">
                <a:solidFill>
                  <a:srgbClr val="0070C0"/>
                </a:solidFill>
              </a:rPr>
              <a:t> pull</a:t>
            </a:r>
            <a:r>
              <a:rPr lang="en-US" dirty="0" smtClean="0"/>
              <a:t>.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b="1" dirty="0" err="1" smtClean="0">
                <a:solidFill>
                  <a:srgbClr val="0070C0"/>
                </a:solidFill>
              </a:rPr>
              <a:t>git</a:t>
            </a:r>
            <a:r>
              <a:rPr lang="en-US" b="1" dirty="0" smtClean="0">
                <a:solidFill>
                  <a:srgbClr val="0070C0"/>
                </a:solidFill>
              </a:rPr>
              <a:t> pull </a:t>
            </a:r>
            <a:r>
              <a:rPr lang="en-US" dirty="0" smtClean="0"/>
              <a:t>is actually 2 commands in 1. It does the work of both </a:t>
            </a:r>
            <a:r>
              <a:rPr lang="en-US" b="1" dirty="0" err="1" smtClean="0">
                <a:solidFill>
                  <a:srgbClr val="0070C0"/>
                </a:solidFill>
              </a:rPr>
              <a:t>git</a:t>
            </a:r>
            <a:r>
              <a:rPr lang="en-US" b="1" dirty="0" smtClean="0">
                <a:solidFill>
                  <a:srgbClr val="0070C0"/>
                </a:solidFill>
              </a:rPr>
              <a:t> fetch </a:t>
            </a:r>
            <a:r>
              <a:rPr lang="en-US" dirty="0" smtClean="0"/>
              <a:t>and </a:t>
            </a:r>
            <a:r>
              <a:rPr lang="en-US" b="1" dirty="0" err="1" smtClean="0">
                <a:solidFill>
                  <a:srgbClr val="0070C0"/>
                </a:solidFill>
              </a:rPr>
              <a:t>git</a:t>
            </a:r>
            <a:r>
              <a:rPr lang="en-US" b="1" dirty="0" smtClean="0">
                <a:solidFill>
                  <a:srgbClr val="0070C0"/>
                </a:solidFill>
              </a:rPr>
              <a:t> merge</a:t>
            </a:r>
            <a:r>
              <a:rPr lang="en-US" dirty="0" smtClean="0"/>
              <a:t>.</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a:bodyPr>
          <a:lstStyle/>
          <a:p>
            <a:r>
              <a:rPr lang="en-US" dirty="0" smtClean="0"/>
              <a:t>The act of merging 2 branches must be done carefully. Merge conflicts can easily occur.</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merge &lt;branch to merge in&gt;</a:t>
            </a:r>
          </a:p>
          <a:p>
            <a:pPr lvl="1"/>
            <a:r>
              <a:rPr lang="en-US" dirty="0" smtClean="0"/>
              <a:t>When you are on a branch, you can merge in another branch by using </a:t>
            </a:r>
            <a:r>
              <a:rPr lang="en-US" dirty="0" err="1" smtClean="0"/>
              <a:t>git</a:t>
            </a:r>
            <a:r>
              <a:rPr lang="en-US" dirty="0" smtClean="0"/>
              <a:t> merge. </a:t>
            </a:r>
          </a:p>
          <a:p>
            <a:pPr lvl="1"/>
            <a:r>
              <a:rPr lang="en-US" dirty="0" smtClean="0"/>
              <a:t>When merging it is best to merge the higher level branch into the lower level branch first before merging the lower level into the higher level branch. </a:t>
            </a:r>
          </a:p>
          <a:p>
            <a:r>
              <a:rPr lang="en-US" dirty="0" smtClean="0"/>
              <a:t>Pull Requests are formal merges. This can be done in the shell but is best done on GitHub. When working on a group project, it is best to pull request into master instead of merging. A Pull Request allows you to describe changes made in a branch to that they can be reviewed before the request is accepted and the branches merged.</a:t>
            </a:r>
            <a:endParaRPr lang="en-US" dirty="0"/>
          </a:p>
          <a:p>
            <a:pPr marL="457200" lvl="1" indent="0">
              <a:buNone/>
            </a:pPr>
            <a:endParaRPr lang="en-US" dirty="0"/>
          </a:p>
        </p:txBody>
      </p:sp>
    </p:spTree>
    <p:extLst>
      <p:ext uri="{BB962C8B-B14F-4D97-AF65-F5344CB8AC3E}">
        <p14:creationId xmlns:p14="http://schemas.microsoft.com/office/powerpoint/2010/main" val="402259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Deleting a branch</a:t>
            </a:r>
          </a:p>
          <a:p>
            <a:pPr lvl="1"/>
            <a:r>
              <a:rPr lang="en-US" dirty="0" smtClean="0"/>
              <a:t>Branches aren’t typically permanent. So once you are done with a branch, you can delete it. You can do a local delete which won’t remove it from the remote repository. You can also do a remote delete (tread lightly).</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&lt;branch name&gt;</a:t>
            </a:r>
          </a:p>
          <a:p>
            <a:pPr lvl="1"/>
            <a:r>
              <a:rPr lang="en-US" dirty="0" smtClean="0"/>
              <a:t>This allows you to delete a remote branch, there are other commands that allow this as well, but this is the most simplified version. Deleting a remote branch will also delete the local branch.</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branch –d &lt;branch name&gt;</a:t>
            </a:r>
          </a:p>
          <a:p>
            <a:pPr lvl="1"/>
            <a:r>
              <a:rPr lang="en-US" dirty="0" smtClean="0"/>
              <a:t>This will do a local delete of a branch. Using the lower case d switch will cause </a:t>
            </a:r>
            <a:r>
              <a:rPr lang="en-US" dirty="0" err="1" smtClean="0"/>
              <a:t>git</a:t>
            </a:r>
            <a:r>
              <a:rPr lang="en-US" dirty="0" smtClean="0"/>
              <a:t> to check if your branch has been merged or not and warn you if it hasn’t.</a:t>
            </a:r>
          </a:p>
          <a:p>
            <a:r>
              <a:rPr lang="en-US" b="1" dirty="0" err="1" smtClean="0">
                <a:solidFill>
                  <a:srgbClr val="0070C0"/>
                </a:solidFill>
              </a:rPr>
              <a:t>git</a:t>
            </a:r>
            <a:r>
              <a:rPr lang="en-US" b="1" dirty="0" smtClean="0">
                <a:solidFill>
                  <a:srgbClr val="0070C0"/>
                </a:solidFill>
              </a:rPr>
              <a:t> branch –D &lt;branch name&gt;</a:t>
            </a:r>
          </a:p>
          <a:p>
            <a:pPr lvl="1"/>
            <a:r>
              <a:rPr lang="en-US" dirty="0" smtClean="0"/>
              <a:t>This will do a local delete of a branch. Using the uppercase d switch will cause </a:t>
            </a:r>
            <a:r>
              <a:rPr lang="en-US" dirty="0" err="1" smtClean="0"/>
              <a:t>git</a:t>
            </a:r>
            <a:r>
              <a:rPr lang="en-US" dirty="0" smtClean="0"/>
              <a:t> to NOT check if you branch has been merged. This means that you are doing a forced delete of the branch. </a:t>
            </a:r>
          </a:p>
          <a:p>
            <a:endParaRPr lang="en-US" dirty="0"/>
          </a:p>
        </p:txBody>
      </p:sp>
    </p:spTree>
    <p:extLst>
      <p:ext uri="{BB962C8B-B14F-4D97-AF65-F5344CB8AC3E}">
        <p14:creationId xmlns:p14="http://schemas.microsoft.com/office/powerpoint/2010/main" val="104822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gitignore</a:t>
            </a:r>
            <a:endParaRPr lang="en-US" dirty="0" smtClean="0"/>
          </a:p>
          <a:p>
            <a:pPr lvl="1"/>
            <a:r>
              <a:rPr lang="en-US" dirty="0" err="1" smtClean="0"/>
              <a:t>Git</a:t>
            </a:r>
            <a:r>
              <a:rPr lang="en-US" dirty="0" smtClean="0"/>
              <a:t> ignore file is a list of document types that </a:t>
            </a:r>
            <a:r>
              <a:rPr lang="en-US" dirty="0" err="1" smtClean="0"/>
              <a:t>git</a:t>
            </a:r>
            <a:r>
              <a:rPr lang="en-US" dirty="0" smtClean="0"/>
              <a:t> should ignore. If the file type shows up in your local repository, it won’t be tracked by the remote repository. There are special rules that apply when a file type exists before a </a:t>
            </a:r>
            <a:r>
              <a:rPr lang="en-US" dirty="0" err="1" smtClean="0"/>
              <a:t>git</a:t>
            </a:r>
            <a:r>
              <a:rPr lang="en-US" dirty="0" smtClean="0"/>
              <a:t> ignore file excludes that type. </a:t>
            </a:r>
          </a:p>
          <a:p>
            <a:r>
              <a:rPr lang="en-US" dirty="0" smtClean="0"/>
              <a:t>Forking</a:t>
            </a:r>
          </a:p>
          <a:p>
            <a:pPr lvl="1"/>
            <a:r>
              <a:rPr lang="en-US" dirty="0" smtClean="0"/>
              <a:t>If there is an existing repository, you can make a copy of the repository that is unique from the original. You can update this forked copy without modifying the original repository. If you make a change that you feel the original code should have, you can make a pull request from you fork to the original repository. Forking is different from cloning in that you are making a brand new repository that is being filled with preexisting code.</a:t>
            </a:r>
            <a:endParaRPr lang="en-US" dirty="0"/>
          </a:p>
        </p:txBody>
      </p:sp>
    </p:spTree>
    <p:extLst>
      <p:ext uri="{BB962C8B-B14F-4D97-AF65-F5344CB8AC3E}">
        <p14:creationId xmlns:p14="http://schemas.microsoft.com/office/powerpoint/2010/main" val="270075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2308324"/>
          </a:xfrm>
          <a:prstGeom prst="rect">
            <a:avLst/>
          </a:prstGeom>
          <a:noFill/>
        </p:spPr>
        <p:txBody>
          <a:bodyPr wrap="square" rtlCol="0">
            <a:spAutoFit/>
          </a:bodyPr>
          <a:lstStyle/>
          <a:p>
            <a:r>
              <a:rPr lang="en-US" dirty="0" smtClean="0"/>
              <a:t>These two images demonstrate that the content of your files physically changes when you switch branches. On the left you can see the folder where the project is housed.</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 to problems solved by source control</a:t>
            </a:r>
          </a:p>
          <a:p>
            <a:r>
              <a:rPr lang="en-US" dirty="0" smtClean="0"/>
              <a:t>Brief overview and history of </a:t>
            </a:r>
            <a:r>
              <a:rPr lang="en-US" dirty="0" err="1"/>
              <a:t>G</a:t>
            </a:r>
            <a:r>
              <a:rPr lang="en-US" dirty="0" err="1" smtClean="0"/>
              <a:t>it</a:t>
            </a:r>
            <a:endParaRPr lang="en-US" dirty="0" smtClean="0"/>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GitHub app</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39" y="123568"/>
            <a:ext cx="8221222" cy="2781688"/>
          </a:xfrm>
          <a:prstGeom prst="rect">
            <a:avLst/>
          </a:prstGeom>
        </p:spPr>
      </p:pic>
      <p:sp>
        <p:nvSpPr>
          <p:cNvPr id="5" name="TextBox 4"/>
          <p:cNvSpPr txBox="1"/>
          <p:nvPr/>
        </p:nvSpPr>
        <p:spPr>
          <a:xfrm>
            <a:off x="1573427" y="3097427"/>
            <a:ext cx="8756822" cy="2031325"/>
          </a:xfrm>
          <a:prstGeom prst="rect">
            <a:avLst/>
          </a:prstGeom>
          <a:noFill/>
        </p:spPr>
        <p:txBody>
          <a:bodyPr wrap="square" rtlCol="0">
            <a:spAutoFit/>
          </a:bodyPr>
          <a:lstStyle/>
          <a:p>
            <a:r>
              <a:rPr lang="en-US" dirty="0" smtClean="0"/>
              <a:t>Using the repository for all my CSE projects. I made a branch for a project called </a:t>
            </a:r>
            <a:r>
              <a:rPr lang="en-US" dirty="0" err="1" smtClean="0"/>
              <a:t>avl-rbt</a:t>
            </a:r>
            <a:r>
              <a:rPr lang="en-US" dirty="0" smtClean="0"/>
              <a:t>. Once I turned in the project, I merged the branch into master. First I merged master into my branch. It was already up to date with master, so nothing happened. I switched to master and merged in my branch. </a:t>
            </a:r>
          </a:p>
          <a:p>
            <a:endParaRPr lang="en-US" dirty="0"/>
          </a:p>
          <a:p>
            <a:r>
              <a:rPr lang="en-US" dirty="0" smtClean="0"/>
              <a:t>If this were a work related project. I would have merged master into my branch and then made a pull request to merge my branch into master.</a:t>
            </a:r>
            <a:endParaRPr lang="en-US" dirty="0"/>
          </a:p>
        </p:txBody>
      </p:sp>
    </p:spTree>
    <p:extLst>
      <p:ext uri="{BB962C8B-B14F-4D97-AF65-F5344CB8AC3E}">
        <p14:creationId xmlns:p14="http://schemas.microsoft.com/office/powerpoint/2010/main" val="404524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8" y="65903"/>
            <a:ext cx="10058400" cy="4518065"/>
          </a:xfrm>
          <a:prstGeom prst="rect">
            <a:avLst/>
          </a:prstGeom>
        </p:spPr>
      </p:pic>
      <p:sp>
        <p:nvSpPr>
          <p:cNvPr id="3" name="TextBox 2"/>
          <p:cNvSpPr txBox="1"/>
          <p:nvPr/>
        </p:nvSpPr>
        <p:spPr>
          <a:xfrm>
            <a:off x="1079158" y="4682821"/>
            <a:ext cx="10000735" cy="1754326"/>
          </a:xfrm>
          <a:prstGeom prst="rect">
            <a:avLst/>
          </a:prstGeom>
          <a:noFill/>
        </p:spPr>
        <p:txBody>
          <a:bodyPr wrap="square" rtlCol="0">
            <a:spAutoFit/>
          </a:bodyPr>
          <a:lstStyle/>
          <a:p>
            <a:r>
              <a:rPr lang="en-US" dirty="0" smtClean="0"/>
              <a:t>Once I merged my branch into master, I no longer needed the branch. I wanted to delete the branch, but first I felt it was important to push my merge first. Since the repository didn’t know about the local merge, I had to use </a:t>
            </a:r>
            <a:r>
              <a:rPr lang="en-US" b="1" dirty="0" err="1" smtClean="0">
                <a:solidFill>
                  <a:srgbClr val="0070C0"/>
                </a:solidFill>
              </a:rPr>
              <a:t>git</a:t>
            </a:r>
            <a:r>
              <a:rPr lang="en-US" b="1" dirty="0" smtClean="0">
                <a:solidFill>
                  <a:srgbClr val="0070C0"/>
                </a:solidFill>
              </a:rPr>
              <a:t> push</a:t>
            </a:r>
            <a:r>
              <a:rPr lang="en-US" dirty="0" smtClean="0"/>
              <a:t>.</a:t>
            </a:r>
          </a:p>
          <a:p>
            <a:endParaRPr lang="en-US" dirty="0"/>
          </a:p>
          <a:p>
            <a:r>
              <a:rPr lang="en-US" dirty="0" smtClean="0"/>
              <a:t>With the merger pushed up I was ready to delete my remote branch. So I used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a:t>
            </a:r>
            <a:r>
              <a:rPr lang="en-US" b="1" dirty="0" err="1" smtClean="0">
                <a:solidFill>
                  <a:srgbClr val="0070C0"/>
                </a:solidFill>
              </a:rPr>
              <a:t>avl-rbt</a:t>
            </a:r>
            <a:r>
              <a:rPr lang="en-US" dirty="0"/>
              <a:t>.</a:t>
            </a:r>
          </a:p>
        </p:txBody>
      </p:sp>
    </p:spTree>
    <p:extLst>
      <p:ext uri="{BB962C8B-B14F-4D97-AF65-F5344CB8AC3E}">
        <p14:creationId xmlns:p14="http://schemas.microsoft.com/office/powerpoint/2010/main" val="124521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setup</a:t>
            </a:r>
            <a:endParaRPr lang="en-US" dirty="0"/>
          </a:p>
        </p:txBody>
      </p:sp>
      <p:sp>
        <p:nvSpPr>
          <p:cNvPr id="3" name="Content Placeholder 2"/>
          <p:cNvSpPr>
            <a:spLocks noGrp="1"/>
          </p:cNvSpPr>
          <p:nvPr>
            <p:ph idx="1"/>
          </p:nvPr>
        </p:nvSpPr>
        <p:spPr/>
        <p:txBody>
          <a:bodyPr/>
          <a:lstStyle/>
          <a:p>
            <a:r>
              <a:rPr lang="en-US" dirty="0" smtClean="0"/>
              <a:t>Sign up for a GitHub account:</a:t>
            </a:r>
          </a:p>
          <a:p>
            <a:pPr lvl="1"/>
            <a:r>
              <a:rPr lang="en-US" dirty="0"/>
              <a:t>https://</a:t>
            </a:r>
            <a:r>
              <a:rPr lang="en-US" dirty="0" smtClean="0"/>
              <a:t>github.com</a:t>
            </a:r>
          </a:p>
          <a:p>
            <a:pPr lvl="1"/>
            <a:r>
              <a:rPr lang="en-US" dirty="0" smtClean="0"/>
              <a:t>Use any email address to sign up.</a:t>
            </a:r>
          </a:p>
          <a:p>
            <a:r>
              <a:rPr lang="en-US" dirty="0" smtClean="0"/>
              <a:t>GitHub participates in the student developer pack. As a student, GitHub will give you several free repositories. </a:t>
            </a:r>
          </a:p>
          <a:p>
            <a:r>
              <a:rPr lang="en-US" dirty="0" smtClean="0"/>
              <a:t>You can add your Toledo email address to your profile on GitHub.</a:t>
            </a:r>
          </a:p>
          <a:p>
            <a:r>
              <a:rPr lang="en-US" dirty="0"/>
              <a:t>https://</a:t>
            </a:r>
            <a:r>
              <a:rPr lang="en-US" dirty="0" smtClean="0"/>
              <a:t>education.github.com/pack to sign up for your student developer pack.</a:t>
            </a:r>
            <a:endParaRPr lang="en-US" dirty="0"/>
          </a:p>
        </p:txBody>
      </p:sp>
    </p:spTree>
    <p:extLst>
      <p:ext uri="{BB962C8B-B14F-4D97-AF65-F5344CB8AC3E}">
        <p14:creationId xmlns:p14="http://schemas.microsoft.com/office/powerpoint/2010/main" val="2728695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t>
            </a:r>
            <a:r>
              <a:rPr lang="en-US" dirty="0"/>
              <a:t>s</a:t>
            </a:r>
            <a:r>
              <a:rPr lang="en-US" dirty="0" smtClean="0"/>
              <a:t>etup</a:t>
            </a:r>
            <a:endParaRPr lang="en-US" dirty="0"/>
          </a:p>
        </p:txBody>
      </p:sp>
      <p:sp>
        <p:nvSpPr>
          <p:cNvPr id="3" name="Content Placeholder 2"/>
          <p:cNvSpPr>
            <a:spLocks noGrp="1"/>
          </p:cNvSpPr>
          <p:nvPr>
            <p:ph idx="1"/>
          </p:nvPr>
        </p:nvSpPr>
        <p:spPr>
          <a:xfrm>
            <a:off x="1154954" y="2603500"/>
            <a:ext cx="8825659" cy="1235332"/>
          </a:xfrm>
        </p:spPr>
        <p:txBody>
          <a:bodyPr/>
          <a:lstStyle/>
          <a:p>
            <a:r>
              <a:rPr lang="en-US" dirty="0" smtClean="0"/>
              <a:t>Download and install the GitHub </a:t>
            </a:r>
            <a:r>
              <a:rPr lang="en-US" dirty="0"/>
              <a:t>desktop </a:t>
            </a:r>
            <a:r>
              <a:rPr lang="en-US" dirty="0" smtClean="0"/>
              <a:t>app:</a:t>
            </a:r>
          </a:p>
          <a:p>
            <a:pPr lvl="1"/>
            <a:r>
              <a:rPr lang="en-US" dirty="0"/>
              <a:t>https://desktop.github.com</a:t>
            </a:r>
            <a:r>
              <a:rPr lang="en-US" dirty="0" smtClean="0"/>
              <a:t>/</a:t>
            </a:r>
          </a:p>
          <a:p>
            <a:pPr lvl="1"/>
            <a:r>
              <a:rPr lang="en-US" dirty="0" smtClean="0"/>
              <a:t>The download includes the desktop app as well as the </a:t>
            </a:r>
            <a:r>
              <a:rPr lang="en-US" dirty="0" err="1"/>
              <a:t>G</a:t>
            </a:r>
            <a:r>
              <a:rPr lang="en-US" dirty="0" err="1" smtClean="0"/>
              <a:t>it</a:t>
            </a:r>
            <a:r>
              <a:rPr lang="en-US" dirty="0" smtClean="0"/>
              <a:t> shell.</a:t>
            </a:r>
          </a:p>
          <a:p>
            <a:pPr marL="457200" lvl="1" indent="0">
              <a:buNone/>
            </a:pPr>
            <a:endParaRPr lang="en-US" dirty="0"/>
          </a:p>
        </p:txBody>
      </p:sp>
    </p:spTree>
    <p:extLst>
      <p:ext uri="{BB962C8B-B14F-4D97-AF65-F5344CB8AC3E}">
        <p14:creationId xmlns:p14="http://schemas.microsoft.com/office/powerpoint/2010/main" val="331056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3" name="Content Placeholder 2"/>
          <p:cNvSpPr>
            <a:spLocks noGrp="1"/>
          </p:cNvSpPr>
          <p:nvPr>
            <p:ph idx="1"/>
          </p:nvPr>
        </p:nvSpPr>
        <p:spPr/>
        <p:txBody>
          <a:bodyPr/>
          <a:lstStyle/>
          <a:p>
            <a:r>
              <a:rPr lang="en-US" dirty="0" smtClean="0"/>
              <a:t>Pair up with one or two people.</a:t>
            </a:r>
          </a:p>
          <a:p>
            <a:r>
              <a:rPr lang="en-US" dirty="0" smtClean="0"/>
              <a:t>One person should fork the repository from my GitHub</a:t>
            </a:r>
          </a:p>
          <a:p>
            <a:pPr lvl="1"/>
            <a:r>
              <a:rPr lang="en-US" dirty="0"/>
              <a:t>https://</a:t>
            </a:r>
            <a:r>
              <a:rPr lang="en-US" dirty="0" smtClean="0"/>
              <a:t>github.com/StevePaytosh/git_session is where you can view the repo.</a:t>
            </a:r>
          </a:p>
          <a:p>
            <a:pPr lvl="1"/>
            <a:r>
              <a:rPr lang="en-US" dirty="0" smtClean="0"/>
              <a:t>At the top right of the page, click fork. This will create your own copy of the repository.</a:t>
            </a:r>
          </a:p>
          <a:p>
            <a:pPr lvl="1"/>
            <a:r>
              <a:rPr lang="en-US" dirty="0" smtClean="0"/>
              <a:t>Go to your copy of the repository on GitHub and in the top-middle area click settings.</a:t>
            </a:r>
          </a:p>
          <a:p>
            <a:pPr lvl="1"/>
            <a:r>
              <a:rPr lang="en-US" dirty="0" smtClean="0"/>
              <a:t>Click collaborators and add your partners to the repository.</a:t>
            </a:r>
          </a:p>
          <a:p>
            <a:r>
              <a:rPr lang="en-US" dirty="0" smtClean="0"/>
              <a:t>Once everybody is added to the repository, clone of copy of it to your desktop from the app. </a:t>
            </a:r>
            <a:endParaRPr lang="en-US" dirty="0"/>
          </a:p>
        </p:txBody>
      </p:sp>
    </p:spTree>
    <p:extLst>
      <p:ext uri="{BB962C8B-B14F-4D97-AF65-F5344CB8AC3E}">
        <p14:creationId xmlns:p14="http://schemas.microsoft.com/office/powerpoint/2010/main" val="2693296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611" y="2405792"/>
            <a:ext cx="5805524" cy="3416300"/>
          </a:xfrm>
        </p:spPr>
      </p:pic>
      <p:sp>
        <p:nvSpPr>
          <p:cNvPr id="5" name="TextBox 4"/>
          <p:cNvSpPr txBox="1"/>
          <p:nvPr/>
        </p:nvSpPr>
        <p:spPr>
          <a:xfrm>
            <a:off x="263611" y="2405792"/>
            <a:ext cx="4291913" cy="923330"/>
          </a:xfrm>
          <a:prstGeom prst="rect">
            <a:avLst/>
          </a:prstGeom>
          <a:noFill/>
        </p:spPr>
        <p:txBody>
          <a:bodyPr wrap="square" rtlCol="0">
            <a:spAutoFit/>
          </a:bodyPr>
          <a:lstStyle/>
          <a:p>
            <a:r>
              <a:rPr lang="en-US" dirty="0" smtClean="0"/>
              <a:t>In the </a:t>
            </a:r>
            <a:r>
              <a:rPr lang="en-US" dirty="0" err="1" smtClean="0"/>
              <a:t>github</a:t>
            </a:r>
            <a:r>
              <a:rPr lang="en-US" dirty="0" smtClean="0"/>
              <a:t> app, you can click the plus sign to clone a repository to your machine. </a:t>
            </a:r>
            <a:endParaRPr lang="en-US" dirty="0"/>
          </a:p>
        </p:txBody>
      </p:sp>
    </p:spTree>
    <p:extLst>
      <p:ext uri="{BB962C8B-B14F-4D97-AF65-F5344CB8AC3E}">
        <p14:creationId xmlns:p14="http://schemas.microsoft.com/office/powerpoint/2010/main" val="427540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Once everybody has cloned the repository to their machine, they should open up the </a:t>
            </a:r>
            <a:r>
              <a:rPr lang="en-US" dirty="0" err="1" smtClean="0"/>
              <a:t>git</a:t>
            </a:r>
            <a:r>
              <a:rPr lang="en-US" dirty="0" smtClean="0"/>
              <a:t> shell by right clicking the name of the repository.</a:t>
            </a:r>
          </a:p>
          <a:p>
            <a:r>
              <a:rPr lang="en-US" dirty="0" smtClean="0"/>
              <a:t>The basic exercise will be for each team member to write an addition to the Princess Foo story. Each team member should switch to the </a:t>
            </a:r>
            <a:r>
              <a:rPr lang="en-US" dirty="0" err="1" smtClean="0"/>
              <a:t>princess_foo</a:t>
            </a:r>
            <a:r>
              <a:rPr lang="en-US" dirty="0" smtClean="0"/>
              <a:t> branch and then create their own branch. Immediately push your new branch to the remote repository.</a:t>
            </a:r>
          </a:p>
          <a:p>
            <a:r>
              <a:rPr lang="en-US" dirty="0" smtClean="0"/>
              <a:t>Write as much content and make the story take whatever turns you want. Avoid changing any existing content in the story until later. As a rule, commit and push after each paragraph.</a:t>
            </a:r>
          </a:p>
          <a:p>
            <a:r>
              <a:rPr lang="en-US" dirty="0" smtClean="0"/>
              <a:t>When you wish to finish the exercise, merge </a:t>
            </a:r>
            <a:r>
              <a:rPr lang="en-US" dirty="0" err="1" smtClean="0"/>
              <a:t>princess_foo</a:t>
            </a:r>
            <a:r>
              <a:rPr lang="en-US" dirty="0" smtClean="0"/>
              <a:t> into your branch. If you do not own the repository, create a pull request on GitHub to merge your branch into </a:t>
            </a:r>
            <a:r>
              <a:rPr lang="en-US" dirty="0" err="1" smtClean="0"/>
              <a:t>princess_foo</a:t>
            </a:r>
            <a:r>
              <a:rPr lang="en-US" dirty="0" smtClean="0"/>
              <a:t>. If you own the repository, simply merge your branch into </a:t>
            </a:r>
            <a:r>
              <a:rPr lang="en-US" dirty="0" err="1" smtClean="0"/>
              <a:t>princess_foo</a:t>
            </a:r>
            <a:r>
              <a:rPr lang="en-US" dirty="0" smtClean="0"/>
              <a:t>.</a:t>
            </a:r>
            <a:endParaRPr lang="en-US" dirty="0"/>
          </a:p>
        </p:txBody>
      </p:sp>
    </p:spTree>
    <p:extLst>
      <p:ext uri="{BB962C8B-B14F-4D97-AF65-F5344CB8AC3E}">
        <p14:creationId xmlns:p14="http://schemas.microsoft.com/office/powerpoint/2010/main" val="172992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p>
          <a:p>
            <a:r>
              <a:rPr lang="en-US" dirty="0" smtClean="0"/>
              <a:t>Imagine copy/paste updates with a team of developers.</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status</a:t>
            </a:r>
          </a:p>
          <a:p>
            <a:pPr lvl="1"/>
            <a:r>
              <a:rPr lang="en-US" dirty="0" smtClean="0"/>
              <a:t>This is a basic command where the shell will tell you the current state of your local repository. As a part of </a:t>
            </a:r>
            <a:r>
              <a:rPr lang="en-US" dirty="0" err="1"/>
              <a:t>G</a:t>
            </a:r>
            <a:r>
              <a:rPr lang="en-US" dirty="0" err="1" smtClean="0"/>
              <a:t>it</a:t>
            </a:r>
            <a:r>
              <a:rPr lang="en-US" dirty="0" smtClean="0"/>
              <a:t> workflow, this should be frequently used before other commands.</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commands and workflow</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t>
            </a:r>
            <a:r>
              <a:rPr lang="en-US" b="1" dirty="0">
                <a:solidFill>
                  <a:srgbClr val="0070C0"/>
                </a:solidFill>
              </a:rPr>
              <a:t>p</a:t>
            </a:r>
            <a:r>
              <a:rPr lang="en-US" b="1" dirty="0" smtClean="0">
                <a:solidFill>
                  <a:srgbClr val="0070C0"/>
                </a:solidFill>
              </a:rPr>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28" y="0"/>
            <a:ext cx="10058400" cy="4017767"/>
          </a:xfrm>
          <a:prstGeom prst="rect">
            <a:avLst/>
          </a:prstGeom>
        </p:spPr>
      </p:pic>
      <p:sp>
        <p:nvSpPr>
          <p:cNvPr id="4" name="TextBox 3"/>
          <p:cNvSpPr txBox="1"/>
          <p:nvPr/>
        </p:nvSpPr>
        <p:spPr>
          <a:xfrm>
            <a:off x="1095632" y="4017767"/>
            <a:ext cx="9275806" cy="1477328"/>
          </a:xfrm>
          <a:prstGeom prst="rect">
            <a:avLst/>
          </a:prstGeom>
          <a:noFill/>
        </p:spPr>
        <p:txBody>
          <a:bodyPr wrap="square" rtlCol="0">
            <a:spAutoFit/>
          </a:bodyPr>
          <a:lstStyle/>
          <a:p>
            <a:r>
              <a:rPr lang="en-US" dirty="0" smtClean="0"/>
              <a:t>The commit history of the </a:t>
            </a:r>
            <a:r>
              <a:rPr lang="en-US" dirty="0" err="1" smtClean="0"/>
              <a:t>git_session</a:t>
            </a:r>
            <a:r>
              <a:rPr lang="en-US" dirty="0" smtClean="0"/>
              <a:t> repository as seen from GitHub. The same history can be viewed from the shell using </a:t>
            </a:r>
            <a:r>
              <a:rPr lang="en-US" b="1" dirty="0" err="1" smtClean="0">
                <a:solidFill>
                  <a:srgbClr val="0070C0"/>
                </a:solidFill>
              </a:rPr>
              <a:t>git</a:t>
            </a:r>
            <a:r>
              <a:rPr lang="en-US" b="1" dirty="0" smtClean="0">
                <a:solidFill>
                  <a:srgbClr val="0070C0"/>
                </a:solidFill>
              </a:rPr>
              <a:t> log</a:t>
            </a:r>
            <a:r>
              <a:rPr lang="en-US" dirty="0" smtClean="0"/>
              <a:t>. </a:t>
            </a:r>
          </a:p>
          <a:p>
            <a:endParaRPr lang="en-US" dirty="0"/>
          </a:p>
          <a:p>
            <a:r>
              <a:rPr lang="en-US" dirty="0" smtClean="0"/>
              <a:t>The numbers on the right side of the commit can be used to send your repository back in time and view the code as it did with this commit.</a:t>
            </a:r>
            <a:endParaRPr lang="en-US" dirty="0"/>
          </a:p>
        </p:txBody>
      </p:sp>
    </p:spTree>
    <p:extLst>
      <p:ext uri="{BB962C8B-B14F-4D97-AF65-F5344CB8AC3E}">
        <p14:creationId xmlns:p14="http://schemas.microsoft.com/office/powerpoint/2010/main" val="25199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774"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408</TotalTime>
  <Words>2085</Words>
  <Application>Microsoft Office PowerPoint</Application>
  <PresentationFormat>Widescreen</PresentationFormat>
  <Paragraphs>119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Intro to Git </vt:lpstr>
      <vt:lpstr>Overview</vt:lpstr>
      <vt:lpstr>Projects without source control </vt:lpstr>
      <vt:lpstr>What is Git?</vt:lpstr>
      <vt:lpstr>What is Git?</vt:lpstr>
      <vt:lpstr>Basic Git commands and workflow</vt:lpstr>
      <vt:lpstr>Basic Git commands and workflow</vt:lpstr>
      <vt:lpstr>PowerPoint Presentation</vt:lpstr>
      <vt:lpstr>Examples of basic Git commands</vt:lpstr>
      <vt:lpstr>Examples of basic git commands</vt:lpstr>
      <vt:lpstr>Examples of basic Git commands</vt:lpstr>
      <vt:lpstr>PowerPoint Presentation</vt:lpstr>
      <vt:lpstr>Intermediate Git commands</vt:lpstr>
      <vt:lpstr>Intermediate Git commands</vt:lpstr>
      <vt:lpstr>Intermediate Git commands </vt:lpstr>
      <vt:lpstr>Intermediate Git commands</vt:lpstr>
      <vt:lpstr>Intermediate Git commands</vt:lpstr>
      <vt:lpstr>Intermediate Git commands</vt:lpstr>
      <vt:lpstr>PowerPoint Presentation</vt:lpstr>
      <vt:lpstr>PowerPoint Presentation</vt:lpstr>
      <vt:lpstr>PowerPoint Presentation</vt:lpstr>
      <vt:lpstr>GitHub setup</vt:lpstr>
      <vt:lpstr>GitHub setup</vt:lpstr>
      <vt:lpstr>Hands on exercise</vt:lpstr>
      <vt:lpstr>Hands on exercise</vt:lpstr>
      <vt:lpstr>Hands on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41</cp:revision>
  <dcterms:created xsi:type="dcterms:W3CDTF">2016-03-22T23:52:32Z</dcterms:created>
  <dcterms:modified xsi:type="dcterms:W3CDTF">2016-04-03T23:15:30Z</dcterms:modified>
</cp:coreProperties>
</file>