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78" r:id="rId9"/>
    <p:sldId id="263" r:id="rId10"/>
    <p:sldId id="264" r:id="rId11"/>
    <p:sldId id="267" r:id="rId12"/>
    <p:sldId id="279" r:id="rId13"/>
    <p:sldId id="269" r:id="rId14"/>
    <p:sldId id="270" r:id="rId15"/>
    <p:sldId id="271" r:id="rId16"/>
    <p:sldId id="274" r:id="rId17"/>
    <p:sldId id="275" r:id="rId18"/>
    <p:sldId id="273" r:id="rId19"/>
    <p:sldId id="276" r:id="rId20"/>
    <p:sldId id="277" r:id="rId21"/>
    <p:sldId id="281"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4/3/2016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4/3/2016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4/3/2016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4/3/2016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4/3/2016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a:t>G</a:t>
            </a:r>
            <a:r>
              <a:rPr lang="en-US" dirty="0" err="1" smtClean="0"/>
              <a:t>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358801"/>
            <a:ext cx="8825659" cy="757886"/>
          </a:xfrm>
        </p:spPr>
        <p:txBody>
          <a:bodyPr/>
          <a:lstStyle/>
          <a:p>
            <a:r>
              <a:rPr lang="en-US" dirty="0" smtClean="0"/>
              <a:t>With the .</a:t>
            </a:r>
            <a:r>
              <a:rPr lang="en-US" dirty="0" err="1" smtClean="0"/>
              <a:t>docx</a:t>
            </a:r>
            <a:r>
              <a:rPr lang="en-US" dirty="0" smtClean="0"/>
              <a:t> version added, we can make a commit for it. Is it worth committing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84" y="2995462"/>
            <a:ext cx="10058400" cy="3703908"/>
          </a:xfrm>
          <a:prstGeom prst="rect">
            <a:avLst/>
          </a:prstGeom>
        </p:spPr>
      </p:pic>
    </p:spTree>
    <p:extLst>
      <p:ext uri="{BB962C8B-B14F-4D97-AF65-F5344CB8AC3E}">
        <p14:creationId xmlns:p14="http://schemas.microsoft.com/office/powerpoint/2010/main" val="315742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a:t> </a:t>
            </a:r>
            <a:r>
              <a:rPr lang="en-US" dirty="0" smtClean="0"/>
              <a:t>commands</a:t>
            </a:r>
            <a:endParaRPr lang="en-US" dirty="0"/>
          </a:p>
        </p:txBody>
      </p:sp>
      <p:sp>
        <p:nvSpPr>
          <p:cNvPr id="3" name="Content Placeholder 2"/>
          <p:cNvSpPr>
            <a:spLocks noGrp="1"/>
          </p:cNvSpPr>
          <p:nvPr>
            <p:ph idx="1"/>
          </p:nvPr>
        </p:nvSpPr>
        <p:spPr>
          <a:xfrm>
            <a:off x="1296622" y="2448953"/>
            <a:ext cx="8825659" cy="757886"/>
          </a:xfrm>
        </p:spPr>
        <p:txBody>
          <a:bodyPr/>
          <a:lstStyle/>
          <a:p>
            <a:r>
              <a:rPr lang="en-US" dirty="0" smtClean="0"/>
              <a:t>When we feel compelled that our changes should be added to the remote repository, we push our commit(s).</a:t>
            </a:r>
            <a:endParaRPr lang="en-US" dirty="0"/>
          </a:p>
        </p:txBody>
      </p:sp>
    </p:spTree>
    <p:extLst>
      <p:ext uri="{BB962C8B-B14F-4D97-AF65-F5344CB8AC3E}">
        <p14:creationId xmlns:p14="http://schemas.microsoft.com/office/powerpoint/2010/main" val="6775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23" y="80754"/>
            <a:ext cx="9188543" cy="5909849"/>
          </a:xfrm>
          <a:prstGeom prst="rect">
            <a:avLst/>
          </a:prstGeom>
        </p:spPr>
      </p:pic>
    </p:spTree>
    <p:extLst>
      <p:ext uri="{BB962C8B-B14F-4D97-AF65-F5344CB8AC3E}">
        <p14:creationId xmlns:p14="http://schemas.microsoft.com/office/powerpoint/2010/main" val="132923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commit and push are the basics commands of </a:t>
            </a:r>
            <a:r>
              <a:rPr lang="en-US" dirty="0" err="1" smtClean="0"/>
              <a:t>Git</a:t>
            </a:r>
            <a:r>
              <a:rPr lang="en-US" dirty="0"/>
              <a:t> </a:t>
            </a:r>
            <a:r>
              <a:rPr lang="en-US" dirty="0" smtClean="0"/>
              <a:t>and represent just the bare minimum needed to use </a:t>
            </a:r>
            <a:r>
              <a:rPr lang="en-US" dirty="0" err="1" smtClean="0"/>
              <a:t>Git</a:t>
            </a:r>
            <a:r>
              <a:rPr lang="en-US" dirty="0" smtClean="0"/>
              <a:t>.</a:t>
            </a:r>
          </a:p>
          <a:p>
            <a:r>
              <a:rPr lang="en-US" dirty="0" smtClean="0"/>
              <a:t>Branching</a:t>
            </a:r>
          </a:p>
          <a:p>
            <a:pPr lvl="1"/>
            <a:r>
              <a:rPr lang="en-US" dirty="0" smtClean="0"/>
              <a:t>Code can be branched off, so that changes on one branch do not effect another branch. This is useful for adding new functionality or attempting to debug a major problem without destroying your current version of code.</a:t>
            </a:r>
          </a:p>
          <a:p>
            <a:r>
              <a:rPr lang="en-US" dirty="0" smtClean="0"/>
              <a:t>Merging</a:t>
            </a:r>
          </a:p>
          <a:p>
            <a:pPr lvl="1"/>
            <a:r>
              <a:rPr lang="en-US" dirty="0" smtClean="0"/>
              <a:t>Merging is the act of rectifying the history of 2 separate branches. When 2 braches are merged, the code from one branch is added to the code of another. </a:t>
            </a:r>
          </a:p>
          <a:p>
            <a:r>
              <a:rPr lang="en-US" dirty="0" smtClean="0"/>
              <a:t>Cloning:</a:t>
            </a:r>
          </a:p>
          <a:p>
            <a:pPr lvl="1"/>
            <a:r>
              <a:rPr lang="en-US" dirty="0" smtClean="0"/>
              <a:t>This is the act of pulling down an existing repository. This can be more easily done using the GitHub app.</a:t>
            </a:r>
          </a:p>
        </p:txBody>
      </p:sp>
    </p:spTree>
    <p:extLst>
      <p:ext uri="{BB962C8B-B14F-4D97-AF65-F5344CB8AC3E}">
        <p14:creationId xmlns:p14="http://schemas.microsoft.com/office/powerpoint/2010/main" val="387782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903446" cy="3526844"/>
          </a:xfrm>
        </p:spPr>
        <p:txBody>
          <a:bodyPr>
            <a:normAutofit/>
          </a:bodyPr>
          <a:lstStyle/>
          <a:p>
            <a:r>
              <a:rPr lang="en-US" dirty="0" smtClean="0"/>
              <a:t>Branching:</a:t>
            </a:r>
          </a:p>
          <a:p>
            <a:r>
              <a:rPr lang="en-US" b="1" dirty="0" err="1" smtClean="0">
                <a:solidFill>
                  <a:srgbClr val="0070C0"/>
                </a:solidFill>
              </a:rPr>
              <a:t>git</a:t>
            </a:r>
            <a:r>
              <a:rPr lang="en-US" b="1" dirty="0" smtClean="0">
                <a:solidFill>
                  <a:srgbClr val="0070C0"/>
                </a:solidFill>
              </a:rPr>
              <a:t> checkout &lt;branch name&gt;</a:t>
            </a:r>
          </a:p>
          <a:p>
            <a:pPr lvl="1"/>
            <a:r>
              <a:rPr lang="en-US" dirty="0" err="1" smtClean="0"/>
              <a:t>git</a:t>
            </a:r>
            <a:r>
              <a:rPr lang="en-US" dirty="0" smtClean="0"/>
              <a:t> checkout lets you traverse between branches. When you switch branches, the code in your folders will change automatically. </a:t>
            </a:r>
          </a:p>
          <a:p>
            <a:pPr indent="-285750"/>
            <a:r>
              <a:rPr lang="en-US" b="1" dirty="0" err="1">
                <a:solidFill>
                  <a:srgbClr val="0070C0"/>
                </a:solidFill>
              </a:rPr>
              <a:t>g</a:t>
            </a:r>
            <a:r>
              <a:rPr lang="en-US" b="1" dirty="0" err="1" smtClean="0">
                <a:solidFill>
                  <a:srgbClr val="0070C0"/>
                </a:solidFill>
              </a:rPr>
              <a:t>it</a:t>
            </a:r>
            <a:r>
              <a:rPr lang="en-US" b="1" dirty="0" smtClean="0">
                <a:solidFill>
                  <a:srgbClr val="0070C0"/>
                </a:solidFill>
              </a:rPr>
              <a:t> checkout –b &lt;branch name&gt;</a:t>
            </a:r>
          </a:p>
          <a:p>
            <a:pPr lvl="1"/>
            <a:r>
              <a:rPr lang="en-US" dirty="0" smtClean="0"/>
              <a:t>This command lets you create a new branch on your machine. When you create the new branch, it will automatically jump to the new branch. </a:t>
            </a:r>
            <a:endParaRPr lang="en-US" dirty="0"/>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–set-upstream origin &lt;branch name&gt;</a:t>
            </a:r>
          </a:p>
          <a:p>
            <a:pPr lvl="1"/>
            <a:r>
              <a:rPr lang="en-US" dirty="0" smtClean="0">
                <a:solidFill>
                  <a:schemeClr val="tx1"/>
                </a:solidFill>
              </a:rPr>
              <a:t>When you create your branch, the remote repository doesn’t know about it. So we have to push the new branch to the remote repository.</a:t>
            </a:r>
            <a:endParaRPr lang="en-US" dirty="0">
              <a:solidFill>
                <a:schemeClr val="tx1"/>
              </a:solidFill>
            </a:endParaRPr>
          </a:p>
        </p:txBody>
      </p:sp>
    </p:spTree>
    <p:extLst>
      <p:ext uri="{BB962C8B-B14F-4D97-AF65-F5344CB8AC3E}">
        <p14:creationId xmlns:p14="http://schemas.microsoft.com/office/powerpoint/2010/main" val="394776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	</a:t>
            </a:r>
            <a:endParaRPr lang="en-US" dirty="0"/>
          </a:p>
        </p:txBody>
      </p:sp>
      <p:sp>
        <p:nvSpPr>
          <p:cNvPr id="3" name="Content Placeholder 2"/>
          <p:cNvSpPr>
            <a:spLocks noGrp="1"/>
          </p:cNvSpPr>
          <p:nvPr>
            <p:ph idx="1"/>
          </p:nvPr>
        </p:nvSpPr>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pull</a:t>
            </a:r>
          </a:p>
          <a:p>
            <a:pPr lvl="1"/>
            <a:r>
              <a:rPr lang="en-US" dirty="0" smtClean="0"/>
              <a:t>Pull is more of a basic </a:t>
            </a:r>
            <a:r>
              <a:rPr lang="en-US" dirty="0" err="1" smtClean="0"/>
              <a:t>git</a:t>
            </a:r>
            <a:r>
              <a:rPr lang="en-US" dirty="0" smtClean="0"/>
              <a:t> command, but isn’t required. Pull is the opposite idea of push, think pulling something down. Pull simply updates your local repository based on what's in the remote repository. So if your team-mate tells you that they just pushed an update, you’ll want to run </a:t>
            </a:r>
            <a:r>
              <a:rPr lang="en-US" b="1" dirty="0" err="1" smtClean="0">
                <a:solidFill>
                  <a:srgbClr val="0070C0"/>
                </a:solidFill>
              </a:rPr>
              <a:t>git</a:t>
            </a:r>
            <a:r>
              <a:rPr lang="en-US" b="1" dirty="0" smtClean="0">
                <a:solidFill>
                  <a:srgbClr val="0070C0"/>
                </a:solidFill>
              </a:rPr>
              <a:t> pull</a:t>
            </a:r>
            <a:r>
              <a:rPr lang="en-US" dirty="0" smtClean="0"/>
              <a:t>. </a:t>
            </a:r>
          </a:p>
          <a:p>
            <a:pPr lvl="1"/>
            <a:r>
              <a:rPr lang="en-US" dirty="0" smtClean="0"/>
              <a:t>Merge conflicts are disagreements in content based on the line of code. If user A changes a particular line, and user B pushes up a change to the same line, user A will encounter a merge conflict when pulling the changes made by user B.</a:t>
            </a:r>
          </a:p>
          <a:p>
            <a:pPr lvl="1"/>
            <a:r>
              <a:rPr lang="en-US" dirty="0" smtClean="0"/>
              <a:t>It is worth noting that </a:t>
            </a:r>
            <a:r>
              <a:rPr lang="en-US" b="1" dirty="0" err="1" smtClean="0">
                <a:solidFill>
                  <a:srgbClr val="0070C0"/>
                </a:solidFill>
              </a:rPr>
              <a:t>git</a:t>
            </a:r>
            <a:r>
              <a:rPr lang="en-US" b="1" dirty="0" smtClean="0">
                <a:solidFill>
                  <a:srgbClr val="0070C0"/>
                </a:solidFill>
              </a:rPr>
              <a:t> pull </a:t>
            </a:r>
            <a:r>
              <a:rPr lang="en-US" dirty="0" smtClean="0"/>
              <a:t>is actually 2 commands in 1. It does the work of both </a:t>
            </a:r>
            <a:r>
              <a:rPr lang="en-US" b="1" dirty="0" err="1" smtClean="0">
                <a:solidFill>
                  <a:srgbClr val="0070C0"/>
                </a:solidFill>
              </a:rPr>
              <a:t>git</a:t>
            </a:r>
            <a:r>
              <a:rPr lang="en-US" b="1" dirty="0" smtClean="0">
                <a:solidFill>
                  <a:srgbClr val="0070C0"/>
                </a:solidFill>
              </a:rPr>
              <a:t> fetch </a:t>
            </a:r>
            <a:r>
              <a:rPr lang="en-US" dirty="0" smtClean="0"/>
              <a:t>and </a:t>
            </a:r>
            <a:r>
              <a:rPr lang="en-US" b="1" dirty="0" err="1" smtClean="0">
                <a:solidFill>
                  <a:srgbClr val="0070C0"/>
                </a:solidFill>
              </a:rPr>
              <a:t>git</a:t>
            </a:r>
            <a:r>
              <a:rPr lang="en-US" b="1" dirty="0" smtClean="0">
                <a:solidFill>
                  <a:srgbClr val="0070C0"/>
                </a:solidFill>
              </a:rPr>
              <a:t> merge</a:t>
            </a:r>
            <a:r>
              <a:rPr lang="en-US" dirty="0" smtClean="0"/>
              <a:t>.</a:t>
            </a:r>
            <a:endParaRPr lang="en-US" dirty="0"/>
          </a:p>
        </p:txBody>
      </p:sp>
    </p:spTree>
    <p:extLst>
      <p:ext uri="{BB962C8B-B14F-4D97-AF65-F5344CB8AC3E}">
        <p14:creationId xmlns:p14="http://schemas.microsoft.com/office/powerpoint/2010/main" val="347620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a:bodyPr>
          <a:lstStyle/>
          <a:p>
            <a:r>
              <a:rPr lang="en-US" dirty="0" smtClean="0"/>
              <a:t>The act of merging 2 branches must be done carefully. Merge conflicts can easily occur.</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merge &lt;branch to merge in&gt;</a:t>
            </a:r>
          </a:p>
          <a:p>
            <a:pPr lvl="1"/>
            <a:r>
              <a:rPr lang="en-US" dirty="0" smtClean="0"/>
              <a:t>When you are on a branch, you can merge in another branch by using </a:t>
            </a:r>
            <a:r>
              <a:rPr lang="en-US" dirty="0" err="1" smtClean="0"/>
              <a:t>git</a:t>
            </a:r>
            <a:r>
              <a:rPr lang="en-US" dirty="0" smtClean="0"/>
              <a:t> merge. </a:t>
            </a:r>
          </a:p>
          <a:p>
            <a:pPr lvl="1"/>
            <a:r>
              <a:rPr lang="en-US" dirty="0" smtClean="0"/>
              <a:t>When merging it is best to merge the higher level branch into the lower level branch first before merging the lower level into the higher level branch. </a:t>
            </a:r>
          </a:p>
          <a:p>
            <a:r>
              <a:rPr lang="en-US" dirty="0" smtClean="0"/>
              <a:t>Pull Requests are formal merges. This can be done in the shell but is best done on GitHub. When working on a group project, it is best to pull request into master instead of merging. A Pull Request allows you to describe changes made in a branch to that they can be reviewed before the request is accepted and the branches merged.</a:t>
            </a:r>
            <a:endParaRPr lang="en-US" dirty="0"/>
          </a:p>
          <a:p>
            <a:pPr marL="457200" lvl="1" indent="0">
              <a:buNone/>
            </a:pPr>
            <a:endParaRPr lang="en-US" dirty="0"/>
          </a:p>
        </p:txBody>
      </p:sp>
    </p:spTree>
    <p:extLst>
      <p:ext uri="{BB962C8B-B14F-4D97-AF65-F5344CB8AC3E}">
        <p14:creationId xmlns:p14="http://schemas.microsoft.com/office/powerpoint/2010/main" val="4022598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Deleting a branch</a:t>
            </a:r>
          </a:p>
          <a:p>
            <a:pPr lvl="1"/>
            <a:r>
              <a:rPr lang="en-US" dirty="0" smtClean="0"/>
              <a:t>Branches aren’t typically permanent. So once you are done with a branch, you can delete it. You can do a local delete which won’t remove it from the remote repository. You can also do a remote delete (tread lightly).</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origin –delete &lt;branch name&gt;</a:t>
            </a:r>
          </a:p>
          <a:p>
            <a:pPr lvl="1"/>
            <a:r>
              <a:rPr lang="en-US" dirty="0" smtClean="0"/>
              <a:t>This allows you to delete a remote branch, there are other commands that allow this as well, but this is the most simplified version. Deleting a remote branch will also delete the local branch.</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branch –d &lt;branch name&gt;</a:t>
            </a:r>
          </a:p>
          <a:p>
            <a:pPr lvl="1"/>
            <a:r>
              <a:rPr lang="en-US" dirty="0" smtClean="0"/>
              <a:t>This will do a local delete of a branch. Using the lower case d switch will cause </a:t>
            </a:r>
            <a:r>
              <a:rPr lang="en-US" dirty="0" err="1" smtClean="0"/>
              <a:t>git</a:t>
            </a:r>
            <a:r>
              <a:rPr lang="en-US" dirty="0" smtClean="0"/>
              <a:t> to check if your branch has been merged or not and warn you if it hasn’t.</a:t>
            </a:r>
          </a:p>
          <a:p>
            <a:r>
              <a:rPr lang="en-US" b="1" dirty="0" err="1" smtClean="0">
                <a:solidFill>
                  <a:srgbClr val="0070C0"/>
                </a:solidFill>
              </a:rPr>
              <a:t>git</a:t>
            </a:r>
            <a:r>
              <a:rPr lang="en-US" b="1" dirty="0" smtClean="0">
                <a:solidFill>
                  <a:srgbClr val="0070C0"/>
                </a:solidFill>
              </a:rPr>
              <a:t> branch –D &lt;branch name&gt;</a:t>
            </a:r>
          </a:p>
          <a:p>
            <a:pPr lvl="1"/>
            <a:r>
              <a:rPr lang="en-US" dirty="0" smtClean="0"/>
              <a:t>This will do a local delete of a branch. Using the uppercase d switch will cause </a:t>
            </a:r>
            <a:r>
              <a:rPr lang="en-US" dirty="0" err="1" smtClean="0"/>
              <a:t>git</a:t>
            </a:r>
            <a:r>
              <a:rPr lang="en-US" dirty="0" smtClean="0"/>
              <a:t> to NOT check if you branch has been merged. This means that you are doing a forced delete of the branch. </a:t>
            </a:r>
          </a:p>
          <a:p>
            <a:endParaRPr lang="en-US" dirty="0"/>
          </a:p>
        </p:txBody>
      </p:sp>
    </p:spTree>
    <p:extLst>
      <p:ext uri="{BB962C8B-B14F-4D97-AF65-F5344CB8AC3E}">
        <p14:creationId xmlns:p14="http://schemas.microsoft.com/office/powerpoint/2010/main" val="104822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288" y="0"/>
            <a:ext cx="8824913" cy="31995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25" y="3199599"/>
            <a:ext cx="10058400" cy="3507544"/>
          </a:xfrm>
          <a:prstGeom prst="rect">
            <a:avLst/>
          </a:prstGeom>
        </p:spPr>
      </p:pic>
      <p:sp>
        <p:nvSpPr>
          <p:cNvPr id="4" name="TextBox 3"/>
          <p:cNvSpPr txBox="1"/>
          <p:nvPr/>
        </p:nvSpPr>
        <p:spPr>
          <a:xfrm>
            <a:off x="0" y="180304"/>
            <a:ext cx="3113288" cy="2308324"/>
          </a:xfrm>
          <a:prstGeom prst="rect">
            <a:avLst/>
          </a:prstGeom>
          <a:noFill/>
        </p:spPr>
        <p:txBody>
          <a:bodyPr wrap="square" rtlCol="0">
            <a:spAutoFit/>
          </a:bodyPr>
          <a:lstStyle/>
          <a:p>
            <a:r>
              <a:rPr lang="en-US" dirty="0" smtClean="0"/>
              <a:t>These two images demonstrate that the content of your files physically changes when you switch branches. On the left you can see the folder where the project is housed.</a:t>
            </a:r>
            <a:endParaRPr lang="en-US" dirty="0"/>
          </a:p>
        </p:txBody>
      </p:sp>
    </p:spTree>
    <p:extLst>
      <p:ext uri="{BB962C8B-B14F-4D97-AF65-F5344CB8AC3E}">
        <p14:creationId xmlns:p14="http://schemas.microsoft.com/office/powerpoint/2010/main" val="204173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39" y="123568"/>
            <a:ext cx="8221222" cy="2781688"/>
          </a:xfrm>
          <a:prstGeom prst="rect">
            <a:avLst/>
          </a:prstGeom>
        </p:spPr>
      </p:pic>
      <p:sp>
        <p:nvSpPr>
          <p:cNvPr id="5" name="TextBox 4"/>
          <p:cNvSpPr txBox="1"/>
          <p:nvPr/>
        </p:nvSpPr>
        <p:spPr>
          <a:xfrm>
            <a:off x="1573427" y="3097427"/>
            <a:ext cx="8756822" cy="2031325"/>
          </a:xfrm>
          <a:prstGeom prst="rect">
            <a:avLst/>
          </a:prstGeom>
          <a:noFill/>
        </p:spPr>
        <p:txBody>
          <a:bodyPr wrap="square" rtlCol="0">
            <a:spAutoFit/>
          </a:bodyPr>
          <a:lstStyle/>
          <a:p>
            <a:r>
              <a:rPr lang="en-US" dirty="0" smtClean="0"/>
              <a:t>Using the repository for all my CSE projects. I made a branch for a project called </a:t>
            </a:r>
            <a:r>
              <a:rPr lang="en-US" dirty="0" err="1" smtClean="0"/>
              <a:t>avl-rbt</a:t>
            </a:r>
            <a:r>
              <a:rPr lang="en-US" dirty="0" smtClean="0"/>
              <a:t>. Once I turned in the project, I merged the branch into master. First I merged master into my branch. It was already up to date with master, so nothing happened. I switched to master and merged in my branch. </a:t>
            </a:r>
          </a:p>
          <a:p>
            <a:endParaRPr lang="en-US" dirty="0"/>
          </a:p>
          <a:p>
            <a:r>
              <a:rPr lang="en-US" dirty="0" smtClean="0"/>
              <a:t>If this were a work related project. I would have merged master into my branch and then made a pull request to merge my branch into master.</a:t>
            </a:r>
            <a:endParaRPr lang="en-US" dirty="0"/>
          </a:p>
        </p:txBody>
      </p:sp>
    </p:spTree>
    <p:extLst>
      <p:ext uri="{BB962C8B-B14F-4D97-AF65-F5344CB8AC3E}">
        <p14:creationId xmlns:p14="http://schemas.microsoft.com/office/powerpoint/2010/main" val="404524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 to problems solved by source control</a:t>
            </a:r>
          </a:p>
          <a:p>
            <a:r>
              <a:rPr lang="en-US" dirty="0" smtClean="0"/>
              <a:t>Brief </a:t>
            </a:r>
            <a:r>
              <a:rPr lang="en-US" dirty="0" smtClean="0"/>
              <a:t>overview and history of </a:t>
            </a:r>
            <a:r>
              <a:rPr lang="en-US" dirty="0" err="1"/>
              <a:t>G</a:t>
            </a:r>
            <a:r>
              <a:rPr lang="en-US" dirty="0" err="1" smtClean="0"/>
              <a:t>it</a:t>
            </a:r>
            <a:endParaRPr lang="en-US" dirty="0" smtClean="0"/>
          </a:p>
          <a:p>
            <a:r>
              <a:rPr lang="en-US" dirty="0" smtClean="0"/>
              <a:t>Basic </a:t>
            </a:r>
            <a:r>
              <a:rPr lang="en-US" dirty="0" err="1"/>
              <a:t>G</a:t>
            </a:r>
            <a:r>
              <a:rPr lang="en-US" dirty="0" err="1" smtClean="0"/>
              <a:t>it</a:t>
            </a:r>
            <a:r>
              <a:rPr lang="en-US" dirty="0" smtClean="0"/>
              <a:t> commands and workflow (add, commit, and push)</a:t>
            </a:r>
          </a:p>
          <a:p>
            <a:r>
              <a:rPr lang="en-US" dirty="0" smtClean="0"/>
              <a:t>Overview of expanded ideas (clone, merging and conflicts, branching)</a:t>
            </a:r>
          </a:p>
          <a:p>
            <a:r>
              <a:rPr lang="en-US" dirty="0" smtClean="0"/>
              <a:t>Practical examples</a:t>
            </a:r>
          </a:p>
          <a:p>
            <a:r>
              <a:rPr lang="en-US" dirty="0" smtClean="0"/>
              <a:t>Setup of GitHub app</a:t>
            </a:r>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58" y="65903"/>
            <a:ext cx="10058400" cy="4518065"/>
          </a:xfrm>
          <a:prstGeom prst="rect">
            <a:avLst/>
          </a:prstGeom>
        </p:spPr>
      </p:pic>
      <p:sp>
        <p:nvSpPr>
          <p:cNvPr id="3" name="TextBox 2"/>
          <p:cNvSpPr txBox="1"/>
          <p:nvPr/>
        </p:nvSpPr>
        <p:spPr>
          <a:xfrm>
            <a:off x="1079158" y="4682821"/>
            <a:ext cx="10000735" cy="1754326"/>
          </a:xfrm>
          <a:prstGeom prst="rect">
            <a:avLst/>
          </a:prstGeom>
          <a:noFill/>
        </p:spPr>
        <p:txBody>
          <a:bodyPr wrap="square" rtlCol="0">
            <a:spAutoFit/>
          </a:bodyPr>
          <a:lstStyle/>
          <a:p>
            <a:r>
              <a:rPr lang="en-US" dirty="0" smtClean="0"/>
              <a:t>Once I merged my branch into master, I no longer needed the branch. I wanted to delete the branch, but first I felt it was important to push my merge first. Since the repository didn’t know about the local merge, I had to use </a:t>
            </a:r>
            <a:r>
              <a:rPr lang="en-US" b="1" dirty="0" err="1" smtClean="0">
                <a:solidFill>
                  <a:srgbClr val="0070C0"/>
                </a:solidFill>
              </a:rPr>
              <a:t>git</a:t>
            </a:r>
            <a:r>
              <a:rPr lang="en-US" b="1" dirty="0" smtClean="0">
                <a:solidFill>
                  <a:srgbClr val="0070C0"/>
                </a:solidFill>
              </a:rPr>
              <a:t> push</a:t>
            </a:r>
            <a:r>
              <a:rPr lang="en-US" dirty="0" smtClean="0"/>
              <a:t>.</a:t>
            </a:r>
          </a:p>
          <a:p>
            <a:endParaRPr lang="en-US" dirty="0"/>
          </a:p>
          <a:p>
            <a:r>
              <a:rPr lang="en-US" dirty="0" smtClean="0"/>
              <a:t>With the merger pushed up I </a:t>
            </a:r>
            <a:r>
              <a:rPr lang="en-US" dirty="0" smtClean="0"/>
              <a:t>was ready to delete my </a:t>
            </a:r>
            <a:r>
              <a:rPr lang="en-US" dirty="0" smtClean="0"/>
              <a:t>remote branch. So I used</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push origin –delete </a:t>
            </a:r>
            <a:r>
              <a:rPr lang="en-US" b="1" dirty="0" err="1" smtClean="0">
                <a:solidFill>
                  <a:srgbClr val="0070C0"/>
                </a:solidFill>
              </a:rPr>
              <a:t>avl-rbt</a:t>
            </a:r>
            <a:r>
              <a:rPr lang="en-US" dirty="0"/>
              <a:t>.</a:t>
            </a:r>
          </a:p>
        </p:txBody>
      </p:sp>
    </p:spTree>
    <p:extLst>
      <p:ext uri="{BB962C8B-B14F-4D97-AF65-F5344CB8AC3E}">
        <p14:creationId xmlns:p14="http://schemas.microsoft.com/office/powerpoint/2010/main" val="124521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setup</a:t>
            </a:r>
            <a:endParaRPr lang="en-US" dirty="0"/>
          </a:p>
        </p:txBody>
      </p:sp>
      <p:sp>
        <p:nvSpPr>
          <p:cNvPr id="3" name="Content Placeholder 2"/>
          <p:cNvSpPr>
            <a:spLocks noGrp="1"/>
          </p:cNvSpPr>
          <p:nvPr>
            <p:ph idx="1"/>
          </p:nvPr>
        </p:nvSpPr>
        <p:spPr/>
        <p:txBody>
          <a:bodyPr/>
          <a:lstStyle/>
          <a:p>
            <a:r>
              <a:rPr lang="en-US" dirty="0" smtClean="0"/>
              <a:t>Sign up for a GitHub account:</a:t>
            </a:r>
          </a:p>
          <a:p>
            <a:pPr lvl="1"/>
            <a:r>
              <a:rPr lang="en-US" dirty="0"/>
              <a:t>https://</a:t>
            </a:r>
            <a:r>
              <a:rPr lang="en-US" dirty="0" smtClean="0"/>
              <a:t>github.com</a:t>
            </a:r>
          </a:p>
          <a:p>
            <a:pPr lvl="1"/>
            <a:r>
              <a:rPr lang="en-US" dirty="0" smtClean="0"/>
              <a:t>Use any email address to sign up.</a:t>
            </a:r>
          </a:p>
          <a:p>
            <a:r>
              <a:rPr lang="en-US" dirty="0" smtClean="0"/>
              <a:t>GitHub participates in the student developer pack. As a student, GitHub will give you several free repositories. </a:t>
            </a:r>
          </a:p>
          <a:p>
            <a:r>
              <a:rPr lang="en-US" dirty="0" smtClean="0"/>
              <a:t>You can add your Toledo email address to your profile on GitHub.</a:t>
            </a:r>
          </a:p>
          <a:p>
            <a:r>
              <a:rPr lang="en-US" dirty="0"/>
              <a:t>https://</a:t>
            </a:r>
            <a:r>
              <a:rPr lang="en-US" dirty="0" smtClean="0"/>
              <a:t>education.github.com/pack to sign up for your student developer pack.</a:t>
            </a:r>
            <a:endParaRPr lang="en-US" dirty="0"/>
          </a:p>
        </p:txBody>
      </p:sp>
    </p:spTree>
    <p:extLst>
      <p:ext uri="{BB962C8B-B14F-4D97-AF65-F5344CB8AC3E}">
        <p14:creationId xmlns:p14="http://schemas.microsoft.com/office/powerpoint/2010/main" val="2728695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a:t>
            </a:r>
            <a:r>
              <a:rPr lang="en-US" dirty="0"/>
              <a:t>s</a:t>
            </a:r>
            <a:r>
              <a:rPr lang="en-US" dirty="0" smtClean="0"/>
              <a:t>etup</a:t>
            </a:r>
            <a:endParaRPr lang="en-US" dirty="0"/>
          </a:p>
        </p:txBody>
      </p:sp>
      <p:sp>
        <p:nvSpPr>
          <p:cNvPr id="3" name="Content Placeholder 2"/>
          <p:cNvSpPr>
            <a:spLocks noGrp="1"/>
          </p:cNvSpPr>
          <p:nvPr>
            <p:ph idx="1"/>
          </p:nvPr>
        </p:nvSpPr>
        <p:spPr>
          <a:xfrm>
            <a:off x="1154954" y="2603500"/>
            <a:ext cx="8825659" cy="1235332"/>
          </a:xfrm>
        </p:spPr>
        <p:txBody>
          <a:bodyPr/>
          <a:lstStyle/>
          <a:p>
            <a:r>
              <a:rPr lang="en-US" dirty="0" smtClean="0"/>
              <a:t>Download and install the GitHub </a:t>
            </a:r>
            <a:r>
              <a:rPr lang="en-US" dirty="0"/>
              <a:t>desktop </a:t>
            </a:r>
            <a:r>
              <a:rPr lang="en-US" dirty="0" smtClean="0"/>
              <a:t>app:</a:t>
            </a:r>
          </a:p>
          <a:p>
            <a:pPr lvl="1"/>
            <a:r>
              <a:rPr lang="en-US" dirty="0"/>
              <a:t>https://desktop.github.com</a:t>
            </a:r>
            <a:r>
              <a:rPr lang="en-US" dirty="0" smtClean="0"/>
              <a:t>/</a:t>
            </a:r>
          </a:p>
          <a:p>
            <a:pPr lvl="1"/>
            <a:r>
              <a:rPr lang="en-US" dirty="0" smtClean="0"/>
              <a:t>The download includes the desktop app as well as the </a:t>
            </a:r>
            <a:r>
              <a:rPr lang="en-US" dirty="0" err="1"/>
              <a:t>G</a:t>
            </a:r>
            <a:r>
              <a:rPr lang="en-US" dirty="0" err="1" smtClean="0"/>
              <a:t>it</a:t>
            </a:r>
            <a:r>
              <a:rPr lang="en-US" dirty="0" smtClean="0"/>
              <a:t> shell.</a:t>
            </a:r>
          </a:p>
          <a:p>
            <a:pPr marL="457200" lvl="1" indent="0">
              <a:buNone/>
            </a:pPr>
            <a:endParaRPr lang="en-US" dirty="0"/>
          </a:p>
        </p:txBody>
      </p:sp>
    </p:spTree>
    <p:extLst>
      <p:ext uri="{BB962C8B-B14F-4D97-AF65-F5344CB8AC3E}">
        <p14:creationId xmlns:p14="http://schemas.microsoft.com/office/powerpoint/2010/main" val="331056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rojects </a:t>
            </a:r>
            <a:r>
              <a:rPr lang="en-US" dirty="0" smtClean="0"/>
              <a:t>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endParaRPr lang="en-US" dirty="0" smtClean="0"/>
          </a:p>
          <a:p>
            <a:r>
              <a:rPr lang="en-US" dirty="0" smtClean="0"/>
              <a:t>Imagine copy/paste updates with a team of developers.</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control</a:t>
            </a:r>
          </a:p>
          <a:p>
            <a:pPr lvl="1"/>
            <a:r>
              <a:rPr lang="en-US" dirty="0" smtClean="0"/>
              <a:t>“…is </a:t>
            </a:r>
            <a:r>
              <a:rPr lang="en-US" dirty="0"/>
              <a:t>the management of changes to documents</a:t>
            </a:r>
            <a:r>
              <a:rPr lang="en-US" dirty="0" smtClean="0"/>
              <a:t>, computer </a:t>
            </a:r>
            <a:r>
              <a:rPr lang="en-US" dirty="0"/>
              <a:t>programs, large web sites, and other collections of </a:t>
            </a:r>
            <a:r>
              <a:rPr lang="en-US" dirty="0" smtClean="0"/>
              <a:t>information”. –Wikipedia</a:t>
            </a:r>
          </a:p>
          <a:p>
            <a:r>
              <a:rPr lang="en-US" dirty="0" smtClean="0"/>
              <a:t>Source control is also called version control and revision control.</a:t>
            </a:r>
          </a:p>
          <a:p>
            <a:r>
              <a:rPr lang="en-US" dirty="0" smtClean="0"/>
              <a:t>Older source control methods allowed users to check out a file from a file server, but that file become locked while it was checked out. This prevented 2 developers from modifying the same file at the same time. </a:t>
            </a:r>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p>
          <a:p>
            <a:r>
              <a:rPr lang="en-US" dirty="0" smtClean="0"/>
              <a:t>Prior to 2005, the Linux community used </a:t>
            </a:r>
            <a:r>
              <a:rPr lang="en-US" dirty="0" err="1" smtClean="0"/>
              <a:t>BitKeeper</a:t>
            </a:r>
            <a:r>
              <a:rPr lang="en-US" dirty="0" smtClean="0"/>
              <a:t> as their source control tool. </a:t>
            </a:r>
            <a:r>
              <a:rPr lang="en-US" dirty="0" err="1" smtClean="0"/>
              <a:t>BitKeeper</a:t>
            </a:r>
            <a:r>
              <a:rPr lang="en-US" dirty="0" smtClean="0"/>
              <a:t> </a:t>
            </a:r>
            <a:r>
              <a:rPr lang="en-US" dirty="0" smtClean="0"/>
              <a:t>stopped </a:t>
            </a:r>
            <a:r>
              <a:rPr lang="en-US" dirty="0" smtClean="0"/>
              <a:t>being free to use. This prompted the Linux community to make their own source control tool.</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a:t>G</a:t>
            </a:r>
            <a:r>
              <a:rPr lang="en-US" dirty="0" err="1" smtClean="0"/>
              <a:t>it</a:t>
            </a:r>
            <a:r>
              <a:rPr lang="en-US" dirty="0" smtClean="0"/>
              <a:t> </a:t>
            </a:r>
            <a:r>
              <a:rPr lang="en-US" dirty="0" smtClean="0"/>
              <a:t>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status</a:t>
            </a:r>
          </a:p>
          <a:p>
            <a:pPr lvl="1"/>
            <a:r>
              <a:rPr lang="en-US" dirty="0" smtClean="0"/>
              <a:t>This is a basic command where the shell will tell you the current state of your local repository. As a part of </a:t>
            </a:r>
            <a:r>
              <a:rPr lang="en-US" dirty="0" err="1" smtClean="0"/>
              <a:t>git</a:t>
            </a:r>
            <a:r>
              <a:rPr lang="en-US" dirty="0" smtClean="0"/>
              <a:t> workflow, this should be frequently used before other commands.</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 When you use </a:t>
            </a:r>
            <a:r>
              <a:rPr lang="en-US" dirty="0" err="1" smtClean="0"/>
              <a:t>git</a:t>
            </a:r>
            <a:r>
              <a:rPr lang="en-US" dirty="0" smtClean="0"/>
              <a:t> add –A, any new files added to the project become tracked.</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a:t>G</a:t>
            </a:r>
            <a:r>
              <a:rPr lang="en-US" dirty="0" err="1" smtClean="0"/>
              <a:t>it</a:t>
            </a:r>
            <a:r>
              <a:rPr lang="en-US" dirty="0" smtClean="0"/>
              <a:t> </a:t>
            </a:r>
            <a:r>
              <a:rPr lang="en-US" dirty="0" smtClean="0"/>
              <a:t>commands and workflow</a:t>
            </a:r>
            <a:endParaRPr lang="en-US" dirty="0"/>
          </a:p>
        </p:txBody>
      </p:sp>
      <p:sp>
        <p:nvSpPr>
          <p:cNvPr id="3" name="Content Placeholder 2"/>
          <p:cNvSpPr>
            <a:spLocks noGrp="1"/>
          </p:cNvSpPr>
          <p:nvPr>
            <p:ph idx="1"/>
          </p:nvPr>
        </p:nvSpPr>
        <p:spPr/>
        <p:txBody>
          <a:bodyPr/>
          <a:lstStyle/>
          <a:p>
            <a:r>
              <a:rPr lang="en-US" b="1" dirty="0" err="1">
                <a:solidFill>
                  <a:srgbClr val="0070C0"/>
                </a:solidFill>
              </a:rPr>
              <a:t>g</a:t>
            </a:r>
            <a:r>
              <a:rPr lang="en-US" b="1" dirty="0" err="1" smtClean="0">
                <a:solidFill>
                  <a:srgbClr val="0070C0"/>
                </a:solidFill>
              </a:rPr>
              <a:t>it</a:t>
            </a:r>
            <a:r>
              <a:rPr lang="en-US" b="1" dirty="0" smtClean="0">
                <a:solidFill>
                  <a:srgbClr val="0070C0"/>
                </a:solidFill>
              </a:rPr>
              <a:t> commit –m “your message here”</a:t>
            </a:r>
          </a:p>
          <a:p>
            <a:pPr lvl="1"/>
            <a:r>
              <a:rPr lang="en-US" dirty="0" smtClean="0"/>
              <a:t>The commit is a major concept in </a:t>
            </a:r>
            <a:r>
              <a:rPr lang="en-US" dirty="0" err="1" smtClean="0"/>
              <a:t>git</a:t>
            </a:r>
            <a:r>
              <a:rPr lang="en-US" dirty="0" smtClean="0"/>
              <a:t>. It is a save point by which the code for the entire project can be defined. Your repository is ultimately a large stack of commits. The power of </a:t>
            </a:r>
            <a:r>
              <a:rPr lang="en-US" dirty="0" err="1" smtClean="0"/>
              <a:t>git</a:t>
            </a:r>
            <a:r>
              <a:rPr lang="en-US" dirty="0" smtClean="0"/>
              <a:t> 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b="1" dirty="0" err="1">
                <a:solidFill>
                  <a:srgbClr val="0070C0"/>
                </a:solidFill>
              </a:rPr>
              <a:t>g</a:t>
            </a:r>
            <a:r>
              <a:rPr lang="en-US" b="1" dirty="0" err="1" smtClean="0">
                <a:solidFill>
                  <a:srgbClr val="0070C0"/>
                </a:solidFill>
              </a:rPr>
              <a:t>it</a:t>
            </a:r>
            <a:r>
              <a:rPr lang="en-US" b="1" dirty="0" smtClean="0">
                <a:solidFill>
                  <a:srgbClr val="0070C0"/>
                </a:solidFill>
              </a:rPr>
              <a:t> </a:t>
            </a:r>
            <a:r>
              <a:rPr lang="en-US" b="1" dirty="0">
                <a:solidFill>
                  <a:srgbClr val="0070C0"/>
                </a:solidFill>
              </a:rPr>
              <a:t>p</a:t>
            </a:r>
            <a:r>
              <a:rPr lang="en-US" b="1" dirty="0" smtClean="0">
                <a:solidFill>
                  <a:srgbClr val="0070C0"/>
                </a:solidFill>
              </a:rPr>
              <a:t>ush</a:t>
            </a:r>
          </a:p>
          <a:p>
            <a:pPr lvl="1"/>
            <a:r>
              <a:rPr lang="en-US" dirty="0" smtClean="0"/>
              <a:t>This is the command that will add your commit(s) to the repository,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28" y="0"/>
            <a:ext cx="10058400" cy="4017767"/>
          </a:xfrm>
          <a:prstGeom prst="rect">
            <a:avLst/>
          </a:prstGeom>
        </p:spPr>
      </p:pic>
      <p:sp>
        <p:nvSpPr>
          <p:cNvPr id="4" name="TextBox 3"/>
          <p:cNvSpPr txBox="1"/>
          <p:nvPr/>
        </p:nvSpPr>
        <p:spPr>
          <a:xfrm>
            <a:off x="1095632" y="4017767"/>
            <a:ext cx="9275806" cy="1477328"/>
          </a:xfrm>
          <a:prstGeom prst="rect">
            <a:avLst/>
          </a:prstGeom>
          <a:noFill/>
        </p:spPr>
        <p:txBody>
          <a:bodyPr wrap="square" rtlCol="0">
            <a:spAutoFit/>
          </a:bodyPr>
          <a:lstStyle/>
          <a:p>
            <a:r>
              <a:rPr lang="en-US" dirty="0" smtClean="0"/>
              <a:t>The commit history of the </a:t>
            </a:r>
            <a:r>
              <a:rPr lang="en-US" dirty="0" err="1" smtClean="0"/>
              <a:t>git_session</a:t>
            </a:r>
            <a:r>
              <a:rPr lang="en-US" dirty="0" smtClean="0"/>
              <a:t> repository as seen from GitHub. The same history can be viewed from the shell using </a:t>
            </a:r>
            <a:r>
              <a:rPr lang="en-US" b="1" dirty="0" err="1" smtClean="0">
                <a:solidFill>
                  <a:srgbClr val="0070C0"/>
                </a:solidFill>
              </a:rPr>
              <a:t>git</a:t>
            </a:r>
            <a:r>
              <a:rPr lang="en-US" b="1" dirty="0" smtClean="0">
                <a:solidFill>
                  <a:srgbClr val="0070C0"/>
                </a:solidFill>
              </a:rPr>
              <a:t> log</a:t>
            </a:r>
            <a:r>
              <a:rPr lang="en-US" dirty="0" smtClean="0"/>
              <a:t>. </a:t>
            </a:r>
          </a:p>
          <a:p>
            <a:endParaRPr lang="en-US" dirty="0"/>
          </a:p>
          <a:p>
            <a:r>
              <a:rPr lang="en-US" dirty="0" smtClean="0"/>
              <a:t>The numbers on the right side of the commit can be used to send your repository back in time and view the code as it did with this commit.</a:t>
            </a:r>
            <a:endParaRPr lang="en-US" dirty="0"/>
          </a:p>
        </p:txBody>
      </p:sp>
    </p:spTree>
    <p:extLst>
      <p:ext uri="{BB962C8B-B14F-4D97-AF65-F5344CB8AC3E}">
        <p14:creationId xmlns:p14="http://schemas.microsoft.com/office/powerpoint/2010/main" val="251999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270864" y="2423196"/>
            <a:ext cx="8825659" cy="603339"/>
          </a:xfrm>
        </p:spPr>
        <p:txBody>
          <a:bodyPr>
            <a:normAutofit lnSpcReduction="10000"/>
          </a:bodyPr>
          <a:lstStyle/>
          <a:p>
            <a:r>
              <a:rPr lang="en-US" dirty="0" smtClean="0"/>
              <a:t>Repository already contains a text file version of Princess Foo. Examples show addition of .</a:t>
            </a:r>
            <a:r>
              <a:rPr lang="en-US" dirty="0" err="1" smtClean="0"/>
              <a:t>docx</a:t>
            </a:r>
            <a:r>
              <a:rPr lang="en-US" dirty="0" smtClean="0"/>
              <a:t> version of the same text.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774" y="3085574"/>
            <a:ext cx="8773749" cy="3772426"/>
          </a:xfrm>
          <a:prstGeom prst="rect">
            <a:avLst/>
          </a:prstGeom>
        </p:spPr>
      </p:pic>
    </p:spTree>
    <p:extLst>
      <p:ext uri="{BB962C8B-B14F-4D97-AF65-F5344CB8AC3E}">
        <p14:creationId xmlns:p14="http://schemas.microsoft.com/office/powerpoint/2010/main" val="1160032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347</TotalTime>
  <Words>1662</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 Boardroom</vt:lpstr>
      <vt:lpstr>Intro to Git </vt:lpstr>
      <vt:lpstr>Overview</vt:lpstr>
      <vt:lpstr>Projects without source control </vt:lpstr>
      <vt:lpstr>What is Git?</vt:lpstr>
      <vt:lpstr>What is Git?</vt:lpstr>
      <vt:lpstr>Basic Git commands and workflow</vt:lpstr>
      <vt:lpstr>Basic Git commands and workflow</vt:lpstr>
      <vt:lpstr>PowerPoint Presentation</vt:lpstr>
      <vt:lpstr>Examples of basic Git commands</vt:lpstr>
      <vt:lpstr>Examples of basic git commands</vt:lpstr>
      <vt:lpstr>Examples of basic Git commands</vt:lpstr>
      <vt:lpstr>PowerPoint Presentation</vt:lpstr>
      <vt:lpstr>Intermediate Git commands</vt:lpstr>
      <vt:lpstr>Intermediate Git commands</vt:lpstr>
      <vt:lpstr>Intermediate Git commands </vt:lpstr>
      <vt:lpstr>Intermediate Git commands</vt:lpstr>
      <vt:lpstr>Intermediate Git commands</vt:lpstr>
      <vt:lpstr>PowerPoint Presentation</vt:lpstr>
      <vt:lpstr>PowerPoint Presentation</vt:lpstr>
      <vt:lpstr>PowerPoint Presentation</vt:lpstr>
      <vt:lpstr>GitHub setup</vt:lpstr>
      <vt:lpstr>GitHub setup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35</cp:revision>
  <dcterms:created xsi:type="dcterms:W3CDTF">2016-03-22T23:52:32Z</dcterms:created>
  <dcterms:modified xsi:type="dcterms:W3CDTF">2016-04-03T21:26:45Z</dcterms:modified>
</cp:coreProperties>
</file>