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4/3/2016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4/3/2016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4/3/2016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4/3/2016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4/3/2016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4/3/2016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4/3/2016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a:t>G</a:t>
            </a:r>
            <a:r>
              <a:rPr lang="en-US" dirty="0" err="1" smtClean="0"/>
              <a:t>it</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Basics,setup</a:t>
            </a:r>
            <a:r>
              <a:rPr lang="en-US" dirty="0" smtClean="0"/>
              <a:t> </a:t>
            </a:r>
            <a:r>
              <a:rPr lang="en-US" dirty="0" smtClean="0"/>
              <a:t>and how to</a:t>
            </a:r>
            <a:endParaRPr lang="en-US" dirty="0"/>
          </a:p>
        </p:txBody>
      </p:sp>
      <p:pic>
        <p:nvPicPr>
          <p:cNvPr id="1026" name="Picture 2" descr="https://git-scm.com/images/logos/downloads/Git-Logo-178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02" y="1655781"/>
            <a:ext cx="3939907" cy="1645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4.iconfinder.com/data/icons/iconsimple-logotypes/512/github-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9" y="35581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1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825659" cy="435914"/>
          </a:xfrm>
        </p:spPr>
        <p:txBody>
          <a:bodyPr/>
          <a:lstStyle/>
          <a:p>
            <a:r>
              <a:rPr lang="en-US" dirty="0" smtClean="0"/>
              <a:t>Once we have a commit, we can push or we can add more commits.</a:t>
            </a:r>
            <a:endParaRPr lang="en-US" dirty="0"/>
          </a:p>
        </p:txBody>
      </p:sp>
    </p:spTree>
    <p:extLst>
      <p:ext uri="{BB962C8B-B14F-4D97-AF65-F5344CB8AC3E}">
        <p14:creationId xmlns:p14="http://schemas.microsoft.com/office/powerpoint/2010/main" val="46371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256" y="1108657"/>
            <a:ext cx="9153296" cy="5678653"/>
          </a:xfrm>
        </p:spPr>
      </p:pic>
    </p:spTree>
    <p:extLst>
      <p:ext uri="{BB962C8B-B14F-4D97-AF65-F5344CB8AC3E}">
        <p14:creationId xmlns:p14="http://schemas.microsoft.com/office/powerpoint/2010/main" val="392512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a:t> </a:t>
            </a:r>
            <a:r>
              <a:rPr lang="en-US" dirty="0" smtClean="0"/>
              <a:t>commands</a:t>
            </a:r>
            <a:endParaRPr lang="en-US" dirty="0"/>
          </a:p>
        </p:txBody>
      </p:sp>
      <p:sp>
        <p:nvSpPr>
          <p:cNvPr id="3" name="Content Placeholder 2"/>
          <p:cNvSpPr>
            <a:spLocks noGrp="1"/>
          </p:cNvSpPr>
          <p:nvPr>
            <p:ph idx="1"/>
          </p:nvPr>
        </p:nvSpPr>
        <p:spPr>
          <a:xfrm>
            <a:off x="1296622" y="2448953"/>
            <a:ext cx="8825659" cy="757886"/>
          </a:xfrm>
        </p:spPr>
        <p:txBody>
          <a:bodyPr/>
          <a:lstStyle/>
          <a:p>
            <a:r>
              <a:rPr lang="en-US" dirty="0" smtClean="0"/>
              <a:t>When we feel compelled that our changes should be added to the remote repository, we push our commit(s).</a:t>
            </a:r>
            <a:endParaRPr lang="en-US" dirty="0"/>
          </a:p>
        </p:txBody>
      </p:sp>
    </p:spTree>
    <p:extLst>
      <p:ext uri="{BB962C8B-B14F-4D97-AF65-F5344CB8AC3E}">
        <p14:creationId xmlns:p14="http://schemas.microsoft.com/office/powerpoint/2010/main" val="6775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161" y="772732"/>
            <a:ext cx="9188543" cy="5909849"/>
          </a:xfrm>
        </p:spPr>
      </p:pic>
    </p:spTree>
    <p:extLst>
      <p:ext uri="{BB962C8B-B14F-4D97-AF65-F5344CB8AC3E}">
        <p14:creationId xmlns:p14="http://schemas.microsoft.com/office/powerpoint/2010/main" val="142742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commit and push are the basics commands of </a:t>
            </a:r>
            <a:r>
              <a:rPr lang="en-US" dirty="0" err="1" smtClean="0"/>
              <a:t>Git</a:t>
            </a:r>
            <a:r>
              <a:rPr lang="en-US" dirty="0"/>
              <a:t> </a:t>
            </a:r>
            <a:r>
              <a:rPr lang="en-US" dirty="0" smtClean="0"/>
              <a:t>and represent just the bare minimum needed to use </a:t>
            </a:r>
            <a:r>
              <a:rPr lang="en-US" dirty="0" err="1" smtClean="0"/>
              <a:t>Git</a:t>
            </a:r>
            <a:r>
              <a:rPr lang="en-US" dirty="0" smtClean="0"/>
              <a:t>.</a:t>
            </a:r>
          </a:p>
          <a:p>
            <a:r>
              <a:rPr lang="en-US" dirty="0" smtClean="0"/>
              <a:t>Branching</a:t>
            </a:r>
          </a:p>
          <a:p>
            <a:pPr lvl="1"/>
            <a:r>
              <a:rPr lang="en-US" dirty="0" smtClean="0"/>
              <a:t>Code can be branched off, so that changes on one branch do not effect another branch. This is useful for adding new functionality or attempting to debug a major problem without destroying your current version of code.</a:t>
            </a:r>
          </a:p>
          <a:p>
            <a:r>
              <a:rPr lang="en-US" dirty="0" err="1" smtClean="0"/>
              <a:t>git</a:t>
            </a:r>
            <a:r>
              <a:rPr lang="en-US" dirty="0" smtClean="0"/>
              <a:t> pull</a:t>
            </a:r>
          </a:p>
          <a:p>
            <a:pPr lvl="1"/>
            <a:r>
              <a:rPr lang="en-US" dirty="0" smtClean="0"/>
              <a:t>This command brings down any changes to from the remote repository and adds it to the local repository. Be aware of merge conflicts here.</a:t>
            </a:r>
          </a:p>
          <a:p>
            <a:r>
              <a:rPr lang="en-US" dirty="0" smtClean="0"/>
              <a:t>Cloning:</a:t>
            </a:r>
          </a:p>
          <a:p>
            <a:pPr lvl="1"/>
            <a:r>
              <a:rPr lang="en-US" dirty="0" smtClean="0"/>
              <a:t>This is the act of pulling down an existing repository. This can be more easily done using the GitHub app.</a:t>
            </a:r>
          </a:p>
        </p:txBody>
      </p:sp>
    </p:spTree>
    <p:extLst>
      <p:ext uri="{BB962C8B-B14F-4D97-AF65-F5344CB8AC3E}">
        <p14:creationId xmlns:p14="http://schemas.microsoft.com/office/powerpoint/2010/main" val="387782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903446" cy="3526844"/>
          </a:xfrm>
        </p:spPr>
        <p:txBody>
          <a:bodyPr>
            <a:normAutofit lnSpcReduction="10000"/>
          </a:bodyPr>
          <a:lstStyle/>
          <a:p>
            <a:r>
              <a:rPr lang="en-US" dirty="0" smtClean="0"/>
              <a:t>Branching:</a:t>
            </a:r>
          </a:p>
          <a:p>
            <a:r>
              <a:rPr lang="en-US" dirty="0" err="1" smtClean="0"/>
              <a:t>git</a:t>
            </a:r>
            <a:r>
              <a:rPr lang="en-US" dirty="0" smtClean="0"/>
              <a:t> checkout &lt;branch name&gt;</a:t>
            </a:r>
          </a:p>
          <a:p>
            <a:pPr lvl="1"/>
            <a:r>
              <a:rPr lang="en-US" dirty="0" err="1" smtClean="0"/>
              <a:t>git</a:t>
            </a:r>
            <a:r>
              <a:rPr lang="en-US" dirty="0" smtClean="0"/>
              <a:t> checkout lets you traverse between branches. When you switch branches, the code in your folders will change automatically. </a:t>
            </a:r>
          </a:p>
          <a:p>
            <a:pPr indent="-285750"/>
            <a:r>
              <a:rPr lang="en-US" dirty="0" err="1"/>
              <a:t>g</a:t>
            </a:r>
            <a:r>
              <a:rPr lang="en-US" dirty="0" err="1" smtClean="0"/>
              <a:t>it</a:t>
            </a:r>
            <a:r>
              <a:rPr lang="en-US" dirty="0" smtClean="0"/>
              <a:t> checkout –b &lt;branch name&gt;</a:t>
            </a:r>
          </a:p>
          <a:p>
            <a:pPr lvl="1"/>
            <a:r>
              <a:rPr lang="en-US" dirty="0" smtClean="0"/>
              <a:t>This command lets you create a new branch on your machine. When you create the new branch, it will automatically jump to the new branch. </a:t>
            </a:r>
            <a:endParaRPr lang="en-US" dirty="0"/>
          </a:p>
          <a:p>
            <a:r>
              <a:rPr lang="en-US" dirty="0" err="1"/>
              <a:t>g</a:t>
            </a:r>
            <a:r>
              <a:rPr lang="en-US" dirty="0" err="1" smtClean="0"/>
              <a:t>it</a:t>
            </a:r>
            <a:r>
              <a:rPr lang="en-US" dirty="0" smtClean="0"/>
              <a:t> push –set-upstream origin &lt;branch you are appending to&gt;</a:t>
            </a:r>
          </a:p>
          <a:p>
            <a:pPr lvl="1"/>
            <a:r>
              <a:rPr lang="en-US" dirty="0" smtClean="0">
                <a:solidFill>
                  <a:schemeClr val="accent2"/>
                </a:solidFill>
              </a:rPr>
              <a:t>When you create your branch, the remote repository doesn’t know about it. So we have to push the new branch to the remote repository. You’ll notice it says master at the end,.</a:t>
            </a:r>
            <a:endParaRPr lang="en-US" dirty="0">
              <a:solidFill>
                <a:schemeClr val="accent2"/>
              </a:solidFill>
            </a:endParaRPr>
          </a:p>
        </p:txBody>
      </p:sp>
    </p:spTree>
    <p:extLst>
      <p:ext uri="{BB962C8B-B14F-4D97-AF65-F5344CB8AC3E}">
        <p14:creationId xmlns:p14="http://schemas.microsoft.com/office/powerpoint/2010/main" val="3947764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	</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pull</a:t>
            </a:r>
          </a:p>
          <a:p>
            <a:pPr lvl="1"/>
            <a:r>
              <a:rPr lang="en-US" dirty="0" smtClean="0"/>
              <a:t>Pull is more of a basic </a:t>
            </a:r>
            <a:r>
              <a:rPr lang="en-US" dirty="0" err="1" smtClean="0"/>
              <a:t>git</a:t>
            </a:r>
            <a:r>
              <a:rPr lang="en-US" dirty="0" smtClean="0"/>
              <a:t> command, but isn’t required. Pull is the opposite idea of push, think pulling something down. Pull simply updates your local repository based on what's in the remote repository. So if your team-mate tells you that they just pushed an update, you’ll want to run </a:t>
            </a:r>
            <a:r>
              <a:rPr lang="en-US" dirty="0" err="1" smtClean="0"/>
              <a:t>git</a:t>
            </a:r>
            <a:r>
              <a:rPr lang="en-US" dirty="0" smtClean="0"/>
              <a:t> pull. </a:t>
            </a:r>
          </a:p>
          <a:p>
            <a:pPr lvl="1"/>
            <a:r>
              <a:rPr lang="en-US" dirty="0" smtClean="0"/>
              <a:t>Merge conflicts are disagreements in content based on the line of code. If user A changes a particular line, and user B pushes up a change to the same line, user A will encounter a merge conflict when pulling the changes made by user B.</a:t>
            </a:r>
          </a:p>
          <a:p>
            <a:pPr lvl="1"/>
            <a:r>
              <a:rPr lang="en-US" dirty="0" smtClean="0"/>
              <a:t>It is worth noting that </a:t>
            </a:r>
            <a:r>
              <a:rPr lang="en-US" dirty="0" err="1" smtClean="0"/>
              <a:t>git</a:t>
            </a:r>
            <a:r>
              <a:rPr lang="en-US" dirty="0" smtClean="0"/>
              <a:t> pull is actually 2 commands in 1. It does the work of both </a:t>
            </a:r>
            <a:r>
              <a:rPr lang="en-US" dirty="0" err="1" smtClean="0"/>
              <a:t>git</a:t>
            </a:r>
            <a:r>
              <a:rPr lang="en-US" dirty="0" smtClean="0"/>
              <a:t> fetch and </a:t>
            </a:r>
            <a:r>
              <a:rPr lang="en-US" dirty="0" err="1" smtClean="0"/>
              <a:t>git</a:t>
            </a:r>
            <a:r>
              <a:rPr lang="en-US" dirty="0" smtClean="0"/>
              <a:t> merge.</a:t>
            </a:r>
            <a:endParaRPr lang="en-US" dirty="0"/>
          </a:p>
        </p:txBody>
      </p:sp>
    </p:spTree>
    <p:extLst>
      <p:ext uri="{BB962C8B-B14F-4D97-AF65-F5344CB8AC3E}">
        <p14:creationId xmlns:p14="http://schemas.microsoft.com/office/powerpoint/2010/main" val="347620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288" y="0"/>
            <a:ext cx="8824913" cy="31995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25" y="3199599"/>
            <a:ext cx="10058400" cy="3507544"/>
          </a:xfrm>
          <a:prstGeom prst="rect">
            <a:avLst/>
          </a:prstGeom>
        </p:spPr>
      </p:pic>
      <p:sp>
        <p:nvSpPr>
          <p:cNvPr id="4" name="TextBox 3"/>
          <p:cNvSpPr txBox="1"/>
          <p:nvPr/>
        </p:nvSpPr>
        <p:spPr>
          <a:xfrm>
            <a:off x="0" y="180304"/>
            <a:ext cx="3113288" cy="1477328"/>
          </a:xfrm>
          <a:prstGeom prst="rect">
            <a:avLst/>
          </a:prstGeom>
          <a:noFill/>
        </p:spPr>
        <p:txBody>
          <a:bodyPr wrap="square" rtlCol="0">
            <a:spAutoFit/>
          </a:bodyPr>
          <a:lstStyle/>
          <a:p>
            <a:r>
              <a:rPr lang="en-US" dirty="0" smtClean="0"/>
              <a:t>These two images demonstrate that the content of your files physically changes when you switch branches.</a:t>
            </a:r>
            <a:endParaRPr lang="en-US" dirty="0"/>
          </a:p>
        </p:txBody>
      </p:sp>
    </p:spTree>
    <p:extLst>
      <p:ext uri="{BB962C8B-B14F-4D97-AF65-F5344CB8AC3E}">
        <p14:creationId xmlns:p14="http://schemas.microsoft.com/office/powerpoint/2010/main" val="204173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Brief overview and history of </a:t>
            </a:r>
            <a:r>
              <a:rPr lang="en-US" dirty="0" err="1"/>
              <a:t>G</a:t>
            </a:r>
            <a:r>
              <a:rPr lang="en-US" dirty="0" err="1" smtClean="0"/>
              <a:t>it</a:t>
            </a:r>
            <a:endParaRPr lang="en-US" dirty="0" smtClean="0"/>
          </a:p>
          <a:p>
            <a:r>
              <a:rPr lang="en-US" dirty="0" smtClean="0"/>
              <a:t>Intro to problems solved by source control</a:t>
            </a:r>
          </a:p>
          <a:p>
            <a:r>
              <a:rPr lang="en-US" dirty="0" smtClean="0"/>
              <a:t>Basic </a:t>
            </a:r>
            <a:r>
              <a:rPr lang="en-US" dirty="0" err="1"/>
              <a:t>G</a:t>
            </a:r>
            <a:r>
              <a:rPr lang="en-US" dirty="0" err="1" smtClean="0"/>
              <a:t>it</a:t>
            </a:r>
            <a:r>
              <a:rPr lang="en-US" dirty="0" smtClean="0"/>
              <a:t> commands and workflow (add, commit, and push)</a:t>
            </a:r>
          </a:p>
          <a:p>
            <a:r>
              <a:rPr lang="en-US" dirty="0" smtClean="0"/>
              <a:t>Overview of expanded ideas (clone, merging and conflicts, branching)</a:t>
            </a:r>
          </a:p>
          <a:p>
            <a:r>
              <a:rPr lang="en-US" dirty="0" smtClean="0"/>
              <a:t>Practical examples</a:t>
            </a:r>
          </a:p>
          <a:p>
            <a:r>
              <a:rPr lang="en-US" dirty="0" smtClean="0"/>
              <a:t>Setup of </a:t>
            </a:r>
            <a:r>
              <a:rPr lang="en-US" dirty="0" smtClean="0"/>
              <a:t>Git</a:t>
            </a:r>
            <a:r>
              <a:rPr lang="en-US" dirty="0" smtClean="0"/>
              <a:t>Hub app</a:t>
            </a:r>
            <a:endParaRPr lang="en-US" dirty="0" smtClean="0"/>
          </a:p>
          <a:p>
            <a:r>
              <a:rPr lang="en-US" dirty="0" smtClean="0"/>
              <a:t>Hands on experience</a:t>
            </a:r>
          </a:p>
          <a:p>
            <a:endParaRPr lang="en-US" dirty="0"/>
          </a:p>
        </p:txBody>
      </p:sp>
    </p:spTree>
    <p:extLst>
      <p:ext uri="{BB962C8B-B14F-4D97-AF65-F5344CB8AC3E}">
        <p14:creationId xmlns:p14="http://schemas.microsoft.com/office/powerpoint/2010/main" val="145076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source control system.</a:t>
            </a:r>
          </a:p>
          <a:p>
            <a:r>
              <a:rPr lang="en-US" dirty="0" smtClean="0"/>
              <a:t>What is source control</a:t>
            </a:r>
          </a:p>
          <a:p>
            <a:pPr lvl="1"/>
            <a:r>
              <a:rPr lang="en-US" dirty="0" smtClean="0"/>
              <a:t>“…is </a:t>
            </a:r>
            <a:r>
              <a:rPr lang="en-US" dirty="0"/>
              <a:t>the management of changes to documents</a:t>
            </a:r>
            <a:r>
              <a:rPr lang="en-US" dirty="0" smtClean="0"/>
              <a:t>, computer </a:t>
            </a:r>
            <a:r>
              <a:rPr lang="en-US" dirty="0"/>
              <a:t>programs, large web sites, and other collections of </a:t>
            </a:r>
            <a:r>
              <a:rPr lang="en-US" dirty="0" smtClean="0"/>
              <a:t>information”. –Wikipedia</a:t>
            </a:r>
          </a:p>
          <a:p>
            <a:r>
              <a:rPr lang="en-US" dirty="0" smtClean="0"/>
              <a:t>Source control is a</a:t>
            </a:r>
            <a:r>
              <a:rPr lang="en-US" dirty="0" smtClean="0"/>
              <a:t>lso </a:t>
            </a:r>
            <a:r>
              <a:rPr lang="en-US" dirty="0" smtClean="0"/>
              <a:t>called version control and revision control.</a:t>
            </a:r>
          </a:p>
          <a:p>
            <a:r>
              <a:rPr lang="en-US" dirty="0" smtClean="0"/>
              <a:t>Older source control methods allowed users to check out a file from a file server, but that file become locked while it was checked out. This prevented 2 developers from modifying the same file at the same time. </a:t>
            </a:r>
          </a:p>
          <a:p>
            <a:pPr marL="457200" lvl="1" indent="0">
              <a:buNone/>
            </a:pPr>
            <a:endParaRPr lang="en-US" dirty="0"/>
          </a:p>
        </p:txBody>
      </p:sp>
    </p:spTree>
    <p:extLst>
      <p:ext uri="{BB962C8B-B14F-4D97-AF65-F5344CB8AC3E}">
        <p14:creationId xmlns:p14="http://schemas.microsoft.com/office/powerpoint/2010/main" val="237151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invented by Linus Torvalds (inventor of Linux)</a:t>
            </a:r>
          </a:p>
          <a:p>
            <a:r>
              <a:rPr lang="en-US" dirty="0" smtClean="0"/>
              <a:t>Prior to 2005, the Linux community used </a:t>
            </a:r>
            <a:r>
              <a:rPr lang="en-US" dirty="0" err="1" smtClean="0"/>
              <a:t>BitKeeper</a:t>
            </a:r>
            <a:r>
              <a:rPr lang="en-US" dirty="0" smtClean="0"/>
              <a:t> as their source control tool. </a:t>
            </a:r>
            <a:r>
              <a:rPr lang="en-US" dirty="0" err="1" smtClean="0"/>
              <a:t>BitKeeper</a:t>
            </a:r>
            <a:r>
              <a:rPr lang="en-US" dirty="0" smtClean="0"/>
              <a:t> was stopped being free to use. This prompted the Linux community to make their own source control tool.</a:t>
            </a:r>
            <a:endParaRPr lang="en-US" dirty="0"/>
          </a:p>
        </p:txBody>
      </p:sp>
    </p:spTree>
    <p:extLst>
      <p:ext uri="{BB962C8B-B14F-4D97-AF65-F5344CB8AC3E}">
        <p14:creationId xmlns:p14="http://schemas.microsoft.com/office/powerpoint/2010/main" val="290471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without source control	</a:t>
            </a:r>
            <a:endParaRPr lang="en-US" dirty="0"/>
          </a:p>
        </p:txBody>
      </p:sp>
      <p:sp>
        <p:nvSpPr>
          <p:cNvPr id="3" name="Content Placeholder 2"/>
          <p:cNvSpPr>
            <a:spLocks noGrp="1"/>
          </p:cNvSpPr>
          <p:nvPr>
            <p:ph idx="1"/>
          </p:nvPr>
        </p:nvSpPr>
        <p:spPr/>
        <p:txBody>
          <a:bodyPr/>
          <a:lstStyle/>
          <a:p>
            <a:r>
              <a:rPr lang="en-US" dirty="0" smtClean="0"/>
              <a:t>In the past, you’ve probably written code or some other type of project and saved it to a flash drive.</a:t>
            </a:r>
          </a:p>
          <a:p>
            <a:r>
              <a:rPr lang="en-US" dirty="0" smtClean="0"/>
              <a:t>If the project stayed on your </a:t>
            </a:r>
            <a:r>
              <a:rPr lang="en-US" dirty="0" err="1" smtClean="0"/>
              <a:t>flashdrive</a:t>
            </a:r>
            <a:r>
              <a:rPr lang="en-US" dirty="0" smtClean="0"/>
              <a:t>. Changes were pretty straightforward. As soon as you copied the project to another machine or got another person involved, changes became more tedious. </a:t>
            </a:r>
          </a:p>
          <a:p>
            <a:r>
              <a:rPr lang="en-US" dirty="0" smtClean="0"/>
              <a:t>There is a good chance you lost track of which copy of the project was the most recent. If your partner made changes, you would also have to rectify those changes. </a:t>
            </a:r>
            <a:endParaRPr lang="en-US" dirty="0"/>
          </a:p>
        </p:txBody>
      </p:sp>
    </p:spTree>
    <p:extLst>
      <p:ext uri="{BB962C8B-B14F-4D97-AF65-F5344CB8AC3E}">
        <p14:creationId xmlns:p14="http://schemas.microsoft.com/office/powerpoint/2010/main" val="27520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a:xfrm>
            <a:off x="1154954" y="2603500"/>
            <a:ext cx="8825659" cy="2586686"/>
          </a:xfrm>
        </p:spPr>
        <p:txBody>
          <a:bodyPr/>
          <a:lstStyle/>
          <a:p>
            <a:r>
              <a:rPr lang="en-US" dirty="0" err="1"/>
              <a:t>g</a:t>
            </a:r>
            <a:r>
              <a:rPr lang="en-US" dirty="0" err="1" smtClean="0"/>
              <a:t>it</a:t>
            </a:r>
            <a:r>
              <a:rPr lang="en-US" dirty="0" smtClean="0"/>
              <a:t> status</a:t>
            </a:r>
          </a:p>
          <a:p>
            <a:pPr lvl="1"/>
            <a:r>
              <a:rPr lang="en-US" dirty="0" smtClean="0"/>
              <a:t>This is a basic command where the shell will tell you the current state of your local repository. As a part of </a:t>
            </a:r>
            <a:r>
              <a:rPr lang="en-US" dirty="0" err="1" smtClean="0"/>
              <a:t>git</a:t>
            </a:r>
            <a:r>
              <a:rPr lang="en-US" dirty="0" smtClean="0"/>
              <a:t> workflow, this should be frequently used before other commands.</a:t>
            </a:r>
          </a:p>
          <a:p>
            <a:r>
              <a:rPr lang="en-US" dirty="0" err="1"/>
              <a:t>g</a:t>
            </a:r>
            <a:r>
              <a:rPr lang="en-US" dirty="0" err="1" smtClean="0"/>
              <a:t>it</a:t>
            </a:r>
            <a:r>
              <a:rPr lang="en-US" dirty="0" smtClean="0"/>
              <a:t> add –A </a:t>
            </a:r>
          </a:p>
          <a:p>
            <a:pPr lvl="1"/>
            <a:r>
              <a:rPr lang="en-US" dirty="0" smtClean="0"/>
              <a:t>This is the first step in sending an update to </a:t>
            </a:r>
            <a:r>
              <a:rPr lang="en-US" dirty="0" err="1" smtClean="0"/>
              <a:t>git</a:t>
            </a:r>
            <a:r>
              <a:rPr lang="en-US" dirty="0" smtClean="0"/>
              <a:t>. If allows </a:t>
            </a:r>
            <a:r>
              <a:rPr lang="en-US" dirty="0" err="1" smtClean="0"/>
              <a:t>git</a:t>
            </a:r>
            <a:r>
              <a:rPr lang="en-US" dirty="0" smtClean="0"/>
              <a:t> to locally see your changes. Any files added to the project are now visible to </a:t>
            </a:r>
            <a:r>
              <a:rPr lang="en-US" dirty="0" err="1" smtClean="0"/>
              <a:t>git</a:t>
            </a:r>
            <a:r>
              <a:rPr lang="en-US" dirty="0" smtClean="0"/>
              <a:t> (but only locally</a:t>
            </a:r>
            <a:r>
              <a:rPr lang="en-US" dirty="0" smtClean="0"/>
              <a:t>). When you use </a:t>
            </a:r>
            <a:r>
              <a:rPr lang="en-US" dirty="0" err="1" smtClean="0"/>
              <a:t>git</a:t>
            </a:r>
            <a:r>
              <a:rPr lang="en-US" dirty="0" smtClean="0"/>
              <a:t> add –A, any new files added to the project become tracked.</a:t>
            </a:r>
            <a:endParaRPr lang="en-US" dirty="0"/>
          </a:p>
          <a:p>
            <a:pPr marL="457200" lvl="1" indent="0">
              <a:buNone/>
            </a:pPr>
            <a:endParaRPr lang="en-US" dirty="0"/>
          </a:p>
        </p:txBody>
      </p:sp>
    </p:spTree>
    <p:extLst>
      <p:ext uri="{BB962C8B-B14F-4D97-AF65-F5344CB8AC3E}">
        <p14:creationId xmlns:p14="http://schemas.microsoft.com/office/powerpoint/2010/main" val="343678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commit –m “your message here”</a:t>
            </a:r>
          </a:p>
          <a:p>
            <a:pPr lvl="1"/>
            <a:r>
              <a:rPr lang="en-US" dirty="0" smtClean="0"/>
              <a:t>The commit is a major concept in </a:t>
            </a:r>
            <a:r>
              <a:rPr lang="en-US" dirty="0" err="1" smtClean="0"/>
              <a:t>git</a:t>
            </a:r>
            <a:r>
              <a:rPr lang="en-US" dirty="0" smtClean="0"/>
              <a:t>. It is a save point by which the code for the entire project can be defined. Your repository is ultimately a large stack of commits. The power of </a:t>
            </a:r>
            <a:r>
              <a:rPr lang="en-US" dirty="0" err="1" smtClean="0"/>
              <a:t>git</a:t>
            </a:r>
            <a:r>
              <a:rPr lang="en-US" dirty="0" smtClean="0"/>
              <a:t> comes from being able to accept, revoke, merge and pull back commits. </a:t>
            </a:r>
          </a:p>
          <a:p>
            <a:pPr lvl="1"/>
            <a:r>
              <a:rPr lang="en-US" dirty="0" smtClean="0"/>
              <a:t>Every commit requires a message, it will be a brief description of what changes are in your commit. Each commit also has a unique ID.</a:t>
            </a:r>
          </a:p>
          <a:p>
            <a:r>
              <a:rPr lang="en-US" dirty="0" err="1"/>
              <a:t>g</a:t>
            </a:r>
            <a:r>
              <a:rPr lang="en-US" dirty="0" err="1" smtClean="0"/>
              <a:t>it</a:t>
            </a:r>
            <a:r>
              <a:rPr lang="en-US" dirty="0" smtClean="0"/>
              <a:t> </a:t>
            </a:r>
            <a:r>
              <a:rPr lang="en-US" dirty="0"/>
              <a:t>p</a:t>
            </a:r>
            <a:r>
              <a:rPr lang="en-US" dirty="0" smtClean="0"/>
              <a:t>ush</a:t>
            </a:r>
          </a:p>
          <a:p>
            <a:pPr lvl="1"/>
            <a:r>
              <a:rPr lang="en-US" dirty="0" smtClean="0"/>
              <a:t>This is the command that will add your commit(s) to the repository, making your local changes apart of the remote repository.  More simply put, it sends your commit into the cloud.</a:t>
            </a:r>
            <a:endParaRPr lang="en-US" dirty="0"/>
          </a:p>
        </p:txBody>
      </p:sp>
    </p:spTree>
    <p:extLst>
      <p:ext uri="{BB962C8B-B14F-4D97-AF65-F5344CB8AC3E}">
        <p14:creationId xmlns:p14="http://schemas.microsoft.com/office/powerpoint/2010/main" val="232969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270864" y="2423196"/>
            <a:ext cx="8825659" cy="603339"/>
          </a:xfrm>
        </p:spPr>
        <p:txBody>
          <a:bodyPr>
            <a:normAutofit lnSpcReduction="10000"/>
          </a:bodyPr>
          <a:lstStyle/>
          <a:p>
            <a:r>
              <a:rPr lang="en-US" dirty="0" smtClean="0"/>
              <a:t>Repository already contains a text file version of Princess Foo. Examples show addition of .</a:t>
            </a:r>
            <a:r>
              <a:rPr lang="en-US" dirty="0" err="1" smtClean="0"/>
              <a:t>docx</a:t>
            </a:r>
            <a:r>
              <a:rPr lang="en-US" dirty="0" smtClean="0"/>
              <a:t> version of the same text.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818" y="3085574"/>
            <a:ext cx="8773749" cy="3772426"/>
          </a:xfrm>
          <a:prstGeom prst="rect">
            <a:avLst/>
          </a:prstGeom>
        </p:spPr>
      </p:pic>
    </p:spTree>
    <p:extLst>
      <p:ext uri="{BB962C8B-B14F-4D97-AF65-F5344CB8AC3E}">
        <p14:creationId xmlns:p14="http://schemas.microsoft.com/office/powerpoint/2010/main" val="116003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358801"/>
            <a:ext cx="8825659" cy="757886"/>
          </a:xfrm>
        </p:spPr>
        <p:txBody>
          <a:bodyPr/>
          <a:lstStyle/>
          <a:p>
            <a:r>
              <a:rPr lang="en-US" dirty="0" smtClean="0"/>
              <a:t>With the .</a:t>
            </a:r>
            <a:r>
              <a:rPr lang="en-US" dirty="0" err="1" smtClean="0"/>
              <a:t>docx</a:t>
            </a:r>
            <a:r>
              <a:rPr lang="en-US" dirty="0" smtClean="0"/>
              <a:t> version added, we can make a commit for it. Is it worth committing 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84" y="2995462"/>
            <a:ext cx="10058400" cy="3703908"/>
          </a:xfrm>
          <a:prstGeom prst="rect">
            <a:avLst/>
          </a:prstGeom>
        </p:spPr>
      </p:pic>
    </p:spTree>
    <p:extLst>
      <p:ext uri="{BB962C8B-B14F-4D97-AF65-F5344CB8AC3E}">
        <p14:creationId xmlns:p14="http://schemas.microsoft.com/office/powerpoint/2010/main" val="3157428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184</TotalTime>
  <Words>1019</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Intro to Git </vt:lpstr>
      <vt:lpstr>Overview</vt:lpstr>
      <vt:lpstr>What is Git?</vt:lpstr>
      <vt:lpstr>What is Git ?</vt:lpstr>
      <vt:lpstr>Coding without source control </vt:lpstr>
      <vt:lpstr>Basic git commands and workflow</vt:lpstr>
      <vt:lpstr>Basic git commands and workflow</vt:lpstr>
      <vt:lpstr>Examples of basic Git commands</vt:lpstr>
      <vt:lpstr>Examples of basic git commands</vt:lpstr>
      <vt:lpstr>Examples of basic Git commands</vt:lpstr>
      <vt:lpstr>PowerPoint Presentation</vt:lpstr>
      <vt:lpstr>Examples of basic Git commands</vt:lpstr>
      <vt:lpstr>PowerPoint Presentation</vt:lpstr>
      <vt:lpstr>Intermediate Git commands</vt:lpstr>
      <vt:lpstr>Intermediate Git commands</vt:lpstr>
      <vt:lpstr>Intermediate Git commands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Steven Paytosh</dc:creator>
  <cp:lastModifiedBy>Steven Paytosh</cp:lastModifiedBy>
  <cp:revision>19</cp:revision>
  <dcterms:created xsi:type="dcterms:W3CDTF">2016-03-22T23:52:32Z</dcterms:created>
  <dcterms:modified xsi:type="dcterms:W3CDTF">2016-04-03T18:27:39Z</dcterms:modified>
</cp:coreProperties>
</file>