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73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95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81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686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9356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534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57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594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604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39D45-A20D-5FEF-40C6-E38A0C81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07C408-4D8E-8E4E-0688-7FFEEBF13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DE76D-8CDF-5DC9-AC17-D2AF6A67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D64A04-0BA7-83B3-6228-99297992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B62EFB-F124-34C9-9D5F-DE295BFD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91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64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2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79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75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94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392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15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635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3C16-731F-400F-BDC0-601D0E6682CB}" type="datetimeFigureOut">
              <a:rPr lang="es-MX" smtClean="0"/>
              <a:t>02/03/2025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BAE70-86DB-4603-9D42-C8BB10C234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365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E9FD8-F7C5-2E39-F08B-6B21A2C6E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s-MX" sz="4400"/>
              <a:t>Unidad 2 tarea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E87E52-1DBD-7185-E9D3-D11DEE208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700"/>
              <a:t>poRTILLO ZUÑIGA STEVE JAVIER</a:t>
            </a:r>
          </a:p>
          <a:p>
            <a:pPr>
              <a:lnSpc>
                <a:spcPct val="110000"/>
              </a:lnSpc>
            </a:pPr>
            <a:r>
              <a:rPr lang="es-MX" sz="1700"/>
              <a:t>TOPICOS DE IA</a:t>
            </a:r>
          </a:p>
          <a:p>
            <a:pPr>
              <a:lnSpc>
                <a:spcPct val="110000"/>
              </a:lnSpc>
            </a:pPr>
            <a:r>
              <a:rPr lang="es-MX" sz="1700"/>
              <a:t>10:00-11:00</a:t>
            </a:r>
          </a:p>
          <a:p>
            <a:pPr>
              <a:lnSpc>
                <a:spcPct val="110000"/>
              </a:lnSpc>
            </a:pPr>
            <a:r>
              <a:rPr lang="es-MX" sz="1700"/>
              <a:t>Zuriel dathan mora felix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80DC9DC-D258-5477-9782-4E7653B9F3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9503" y="1539186"/>
            <a:ext cx="3525628" cy="352562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46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13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AAAD9E1-C39D-F43D-2C07-7ED8B5C1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76BD5E-EFF9-0931-16EA-8A53DA595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36727" y="2249487"/>
            <a:ext cx="4710683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tabLst/>
            </a:pPr>
            <a:r>
              <a:rPr kumimoji="0" lang="en-US" altLang="es-MX" b="0" i="0" u="none" strike="noStrike" cap="none" normalizeH="0" baseline="0">
                <a:ln>
                  <a:noFill/>
                </a:ln>
                <a:effectLst/>
              </a:rPr>
              <a:t>Cálculo de la Distancia Total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tabLst/>
            </a:pPr>
            <a:r>
              <a:rPr kumimoji="0" lang="en-US" altLang="es-MX" b="0" i="0" u="none" strike="noStrike" cap="none" normalizeH="0" baseline="0">
                <a:ln>
                  <a:noFill/>
                </a:ln>
                <a:effectLst/>
              </a:rPr>
              <a:t>La distancia total recorrida es 85 unidades.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F923123-BCA5-1D11-082B-3D103C9D8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36530"/>
              </p:ext>
            </p:extLst>
          </p:nvPr>
        </p:nvGraphicFramePr>
        <p:xfrm>
          <a:off x="1141411" y="2441631"/>
          <a:ext cx="4689234" cy="3165365"/>
        </p:xfrm>
        <a:graphic>
          <a:graphicData uri="http://schemas.openxmlformats.org/drawingml/2006/table">
            <a:tbl>
              <a:tblPr firstRow="1" firstCol="1" bandRow="1"/>
              <a:tblGrid>
                <a:gridCol w="2199664">
                  <a:extLst>
                    <a:ext uri="{9D8B030D-6E8A-4147-A177-3AD203B41FA5}">
                      <a16:colId xmlns:a16="http://schemas.microsoft.com/office/drawing/2014/main" val="972282282"/>
                    </a:ext>
                  </a:extLst>
                </a:gridCol>
                <a:gridCol w="2489570">
                  <a:extLst>
                    <a:ext uri="{9D8B030D-6E8A-4147-A177-3AD203B41FA5}">
                      <a16:colId xmlns:a16="http://schemas.microsoft.com/office/drawing/2014/main" val="2298112551"/>
                    </a:ext>
                  </a:extLst>
                </a:gridCol>
              </a:tblGrid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Camino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Distancia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314613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-&gt; B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298608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 -&gt; D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0955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 -&gt; E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76343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 -&gt; C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099941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 -&gt; A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120746"/>
                  </a:ext>
                </a:extLst>
              </a:tr>
              <a:tr h="45219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100" b="0" i="0" u="none" strike="noStrike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s-MX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944" marR="120944" marT="1679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58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83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4386C-51F7-34FF-419C-0668755A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de Programación de Trabajos</a:t>
            </a:r>
            <a:r>
              <a:rPr lang="en-US" dirty="0"/>
              <a:t>(JSSP)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3D539-D17A-65F8-D44D-75FD20DA2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Problema de Programación de Trabajos (JSSP - Job Shop </a:t>
            </a:r>
            <a:r>
              <a:rPr lang="es-MX" dirty="0" err="1"/>
              <a:t>Scheduling</a:t>
            </a:r>
            <a:r>
              <a:rPr lang="es-MX" dirty="0"/>
              <a:t> </a:t>
            </a:r>
            <a:r>
              <a:rPr lang="es-MX" dirty="0" err="1"/>
              <a:t>Problem</a:t>
            </a:r>
            <a:r>
              <a:rPr lang="es-MX" dirty="0"/>
              <a:t>) es un problema clásico de optimización en el área de la investigación de operaciones e inteligencia artificial. Se centra en programar un conjunto de trabajos en múltiples máquinas, respetando restricciones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222044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16947-2483-4457-F72F-6166179A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Representacion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471DE5-7704-F8E4-93BC-F55A6B35E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J1: O1 -&gt; M1 (3), O2 -&gt; M2 (2), O3 -&gt; M3 (2)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J2: O1 -&gt; M2 (2), O2 -&gt; M1 (1), O3 -&gt; M3 (4)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J3: O1 -&gt; M3 (4), O2 -&gt; M2 (3), O3 -&gt; M1 (3)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Notación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O1, O2, O3: Operaciones del trabajo.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M1, M2, M3: Máquinas.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(n): Tiempo que tarda la operación en realizarse en la máquina correspondiente.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9950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57082-7AA6-4762-EC2E-16449465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 de las N Reinas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DF72C0-9A45-913D-4377-507351F6A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El Problema de las N Reinas es un problema clásico de inteligencia artificial y optimización combinatoria. Su objetivo es colocar N reinas en un tablero de ajedrez de N×N de manera que ninguna de ellas se ataque entre sí.</a:t>
            </a:r>
          </a:p>
          <a:p>
            <a:pPr marL="0" indent="0">
              <a:buNone/>
            </a:pPr>
            <a:r>
              <a:rPr lang="es-MX" dirty="0"/>
              <a:t>Reglas del Problema:</a:t>
            </a:r>
          </a:p>
          <a:p>
            <a:pPr marL="0" indent="0">
              <a:buNone/>
            </a:pPr>
            <a:r>
              <a:rPr lang="es-MX" dirty="0"/>
              <a:t>Se debe colocar exactamente N reinas en el tablero.</a:t>
            </a:r>
          </a:p>
          <a:p>
            <a:pPr marL="0" indent="0">
              <a:buNone/>
            </a:pPr>
            <a:r>
              <a:rPr lang="es-MX" dirty="0"/>
              <a:t>Ninguna reina puede compartir la misma fila, columna o diagonal con otra.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786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2E283D-266B-7CB2-64F6-A0883F8A5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Ejemplo de las N Reinas (N=8)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58231C-B8F1-C110-2AE9-E4A3766F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Tablero</a:t>
            </a:r>
            <a:r>
              <a:rPr lang="en-US" sz="2000" dirty="0"/>
              <a:t> con </a:t>
            </a:r>
            <a:r>
              <a:rPr lang="en-US" sz="2000" dirty="0" err="1"/>
              <a:t>solución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/>
            <a:endParaRPr lang="en-US" sz="20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6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F99E5C2-953C-599A-0F45-E0EF71733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32924"/>
              </p:ext>
            </p:extLst>
          </p:nvPr>
        </p:nvGraphicFramePr>
        <p:xfrm>
          <a:off x="6096000" y="981385"/>
          <a:ext cx="5456284" cy="487028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770644">
                  <a:extLst>
                    <a:ext uri="{9D8B030D-6E8A-4147-A177-3AD203B41FA5}">
                      <a16:colId xmlns:a16="http://schemas.microsoft.com/office/drawing/2014/main" val="2069035832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3276724344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2512974737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1001753522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4117277794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1030700139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4136636145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2159255326"/>
                    </a:ext>
                  </a:extLst>
                </a:gridCol>
                <a:gridCol w="585705">
                  <a:extLst>
                    <a:ext uri="{9D8B030D-6E8A-4147-A177-3AD203B41FA5}">
                      <a16:colId xmlns:a16="http://schemas.microsoft.com/office/drawing/2014/main" val="418739544"/>
                    </a:ext>
                  </a:extLst>
                </a:gridCol>
              </a:tblGrid>
              <a:tr h="541143">
                <a:tc>
                  <a:txBody>
                    <a:bodyPr/>
                    <a:lstStyle/>
                    <a:p>
                      <a:pPr algn="r"/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87280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424828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02912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707981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659536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853730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956542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935972"/>
                  </a:ext>
                </a:extLst>
              </a:tr>
              <a:tr h="54114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s-MX" sz="17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317670" marT="105890" marB="105890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7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.</a:t>
                      </a:r>
                      <a:endParaRPr lang="es-MX" sz="1700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780" marR="79417" marT="105890" marB="105890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887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05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2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3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4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1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5300F07-2D8F-9AD4-82F3-CF8C9F77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Árbol de </a:t>
            </a:r>
            <a:r>
              <a:rPr lang="en-US" sz="4000" dirty="0" err="1"/>
              <a:t>Expansión</a:t>
            </a:r>
            <a:r>
              <a:rPr lang="en-US" sz="4000" dirty="0"/>
              <a:t> </a:t>
            </a:r>
            <a:r>
              <a:rPr lang="en-US" sz="4000" dirty="0" err="1"/>
              <a:t>Mínima</a:t>
            </a:r>
            <a:r>
              <a:rPr lang="en-US" sz="4000" dirty="0"/>
              <a:t> (MST)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2951BF-3523-5649-A49E-38BF30EA9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49487"/>
            <a:ext cx="7631927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/>
              <a:t>El Árbol de Expansión Mínima (MST) es un concepto clave en teoría de grafos y algoritmos de optimización. Se aplica en problemas de conectividad óptima, como redes eléctricas, telecomunicaciones y planificación de rutas.</a:t>
            </a:r>
          </a:p>
        </p:txBody>
      </p:sp>
    </p:spTree>
    <p:extLst>
      <p:ext uri="{BB962C8B-B14F-4D97-AF65-F5344CB8AC3E}">
        <p14:creationId xmlns:p14="http://schemas.microsoft.com/office/powerpoint/2010/main" val="378816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E9EAE-0243-5F80-4A4B-714FAB02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Problema del Agente Viajero (TSP)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53A42B-F14A-84BF-549D-973AECE82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objetivo del TSP es encontrar la ruta más corta posible que permita a un agente (vendedor) visitar una serie de ciudades exactamente una vez y regresar a la ciudad de origen. La ruta debe minimizar la distancia total recorrida.</a:t>
            </a:r>
          </a:p>
        </p:txBody>
      </p:sp>
    </p:spTree>
    <p:extLst>
      <p:ext uri="{BB962C8B-B14F-4D97-AF65-F5344CB8AC3E}">
        <p14:creationId xmlns:p14="http://schemas.microsoft.com/office/powerpoint/2010/main" val="289479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7AC52-0EE2-6333-3DBF-1C8C23DA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rEPRESENTACION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0CA2E3-F5A2-C925-98B2-33521C190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Supongamos que tenemos las siguientes ciudades y distancias entre ellas:</a:t>
            </a:r>
          </a:p>
          <a:p>
            <a:endParaRPr lang="es-MX" sz="1800" kern="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sz="1800" kern="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sz="1800" kern="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sz="1800" kern="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sz="1800" kern="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este grafo, las ciudades A, B, C, D y E están conectadas por caminos con las distancias correspondientes.</a:t>
            </a: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0DC1A67-3135-C7BC-EC5F-C8AF82A01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71280"/>
              </p:ext>
            </p:extLst>
          </p:nvPr>
        </p:nvGraphicFramePr>
        <p:xfrm>
          <a:off x="3449370" y="2788468"/>
          <a:ext cx="3911100" cy="2016738"/>
        </p:xfrm>
        <a:graphic>
          <a:graphicData uri="http://schemas.openxmlformats.org/drawingml/2006/table">
            <a:tbl>
              <a:tblPr firstRow="1" firstCol="1" bandRow="1"/>
              <a:tblGrid>
                <a:gridCol w="651850">
                  <a:extLst>
                    <a:ext uri="{9D8B030D-6E8A-4147-A177-3AD203B41FA5}">
                      <a16:colId xmlns:a16="http://schemas.microsoft.com/office/drawing/2014/main" val="3830828908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4055663987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1826024638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3034291956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2726425047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3772639161"/>
                    </a:ext>
                  </a:extLst>
                </a:gridCol>
              </a:tblGrid>
              <a:tr h="336123">
                <a:tc>
                  <a:txBody>
                    <a:bodyPr/>
                    <a:lstStyle/>
                    <a:p>
                      <a:endParaRPr lang="es-MX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411667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458063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509928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228606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263039"/>
                  </a:ext>
                </a:extLst>
              </a:tr>
              <a:tr h="3361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s-MX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s-MX" sz="1200" kern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MX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29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55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1BDB02-DDBC-8BF0-67BB-EFF3FAD05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950614"/>
            <a:ext cx="9905999" cy="5288867"/>
          </a:xfrm>
        </p:spPr>
        <p:txBody>
          <a:bodyPr>
            <a:normAutofit/>
          </a:bodyPr>
          <a:lstStyle/>
          <a:p>
            <a:r>
              <a:rPr lang="es-MX" dirty="0"/>
              <a:t>Para ilustrar una solución, usaremos el algoritmo del vecino más cercano, comenzando desde la ciudad A:</a:t>
            </a:r>
          </a:p>
          <a:p>
            <a:r>
              <a:rPr lang="es-MX" dirty="0"/>
              <a:t>1.	Desde A, la ciudad más cercana es B (10 unidades).</a:t>
            </a:r>
          </a:p>
          <a:p>
            <a:r>
              <a:rPr lang="es-MX" dirty="0"/>
              <a:t>2.	Desde B, la ciudad más cercana no visitada es D (25 unidades).</a:t>
            </a:r>
          </a:p>
          <a:p>
            <a:r>
              <a:rPr lang="es-MX" dirty="0"/>
              <a:t>3.	Desde D, la ciudad más cercana no visitada es E (15 unidades).</a:t>
            </a:r>
          </a:p>
          <a:p>
            <a:r>
              <a:rPr lang="es-MX" dirty="0"/>
              <a:t>4.	Desde E, la ciudad más cercana no visitada es C (20 unidades).</a:t>
            </a:r>
          </a:p>
          <a:p>
            <a:r>
              <a:rPr lang="es-MX" dirty="0"/>
              <a:t>5.	Finalmente, regresamos a </a:t>
            </a:r>
            <a:r>
              <a:rPr lang="es-MX" dirty="0" err="1"/>
              <a:t>A</a:t>
            </a:r>
            <a:r>
              <a:rPr lang="es-MX" dirty="0"/>
              <a:t> desde C (15 unidades).</a:t>
            </a:r>
          </a:p>
          <a:p>
            <a:r>
              <a:rPr lang="es-MX" dirty="0"/>
              <a:t>Ruta Resultante</a:t>
            </a:r>
          </a:p>
          <a:p>
            <a:r>
              <a:rPr lang="es-MX" dirty="0"/>
              <a:t>La ruta resultante es: A -&gt; B -&gt; D -&gt; E -&gt; C -&gt; 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1470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</TotalTime>
  <Words>662</Words>
  <Application>Microsoft Office PowerPoint</Application>
  <PresentationFormat>Panorámica</PresentationFormat>
  <Paragraphs>173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Arial</vt:lpstr>
      <vt:lpstr>Symbol</vt:lpstr>
      <vt:lpstr>Tw Cen MT</vt:lpstr>
      <vt:lpstr>Circuito</vt:lpstr>
      <vt:lpstr>Unidad 2 tarea 1</vt:lpstr>
      <vt:lpstr>Problema de Programación de Trabajos(JSSP)</vt:lpstr>
      <vt:lpstr>Representacion</vt:lpstr>
      <vt:lpstr>Problema de las N Reinas</vt:lpstr>
      <vt:lpstr>Ejemplo de las N Reinas (N=8)</vt:lpstr>
      <vt:lpstr>Árbol de Expansión Mínima (MST)</vt:lpstr>
      <vt:lpstr>Problema del Agente Viajero (TSP)</vt:lpstr>
      <vt:lpstr>rEPRESENTACION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JAVIER PORTILLO ZUÑIGA</dc:creator>
  <cp:lastModifiedBy>STEVE JAVIER PORTILLO ZUÑIGA</cp:lastModifiedBy>
  <cp:revision>2</cp:revision>
  <dcterms:created xsi:type="dcterms:W3CDTF">2025-03-03T04:11:29Z</dcterms:created>
  <dcterms:modified xsi:type="dcterms:W3CDTF">2025-03-03T04:26:18Z</dcterms:modified>
</cp:coreProperties>
</file>