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1"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2814" y="12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5BCAD085-E8A6-8845-BD4E-CB4CCA059FC4}" type="datetimeFigureOut">
              <a:rPr lang="en-US" smtClean="0"/>
              <a:t>8/6/2025</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C1FF6DA9-008F-8B48-92A6-B652298478BF}"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422768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746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24196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20414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49594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02294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235104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1913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04980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5BCAD085-E8A6-8845-BD4E-CB4CCA059FC4}" type="datetimeFigureOut">
              <a:rPr lang="en-US" smtClean="0"/>
              <a:t>8/6/2025</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97677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3355208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63592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879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09509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999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9754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36068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8/6/2025</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698522936"/>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 id="2147484013" r:id="rId12"/>
    <p:sldLayoutId id="2147484014" r:id="rId13"/>
    <p:sldLayoutId id="2147484015" r:id="rId14"/>
    <p:sldLayoutId id="2147484016" r:id="rId15"/>
    <p:sldLayoutId id="2147484017" r:id="rId16"/>
    <p:sldLayoutId id="214748401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dirty="0"/>
              <a:t>Model Code and Explanation</a:t>
            </a:r>
            <a:br>
              <a:rPr lang="en-US" dirty="0"/>
            </a:br>
            <a:endParaRPr dirty="0"/>
          </a:p>
        </p:txBody>
      </p:sp>
      <p:sp>
        <p:nvSpPr>
          <p:cNvPr id="3" name="Subtitle 2"/>
          <p:cNvSpPr>
            <a:spLocks noGrp="1"/>
          </p:cNvSpPr>
          <p:nvPr>
            <p:ph type="subTitle" idx="1"/>
          </p:nvPr>
        </p:nvSpPr>
        <p:spPr/>
        <p:txBody>
          <a:bodyPr/>
          <a:lstStyle/>
          <a:p>
            <a:r>
              <a:t>Random Forest, Decision Tree, ANN, CNN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595312"/>
          </a:xfrm>
        </p:spPr>
        <p:txBody>
          <a:bodyPr>
            <a:normAutofit fontScale="90000"/>
          </a:bodyPr>
          <a:lstStyle/>
          <a:p>
            <a:pPr algn="ctr"/>
            <a:r>
              <a:rPr dirty="0"/>
              <a:t>Decision Tree - How it Works</a:t>
            </a:r>
          </a:p>
        </p:txBody>
      </p:sp>
      <p:sp>
        <p:nvSpPr>
          <p:cNvPr id="3" name="Content Placeholder 2"/>
          <p:cNvSpPr>
            <a:spLocks noGrp="1"/>
          </p:cNvSpPr>
          <p:nvPr>
            <p:ph idx="1"/>
          </p:nvPr>
        </p:nvSpPr>
        <p:spPr/>
        <p:txBody>
          <a:bodyPr>
            <a:normAutofit fontScale="85000" lnSpcReduction="20000"/>
          </a:bodyPr>
          <a:lstStyle/>
          <a:p>
            <a:endParaRPr dirty="0"/>
          </a:p>
          <a:p>
            <a:r>
              <a:rPr lang="en-US" dirty="0"/>
              <a:t>A decision tree model breaks the input data into smaller groups by comparing feature values to threshold conditions.</a:t>
            </a:r>
          </a:p>
          <a:p>
            <a:r>
              <a:rPr lang="en-US" dirty="0"/>
              <a:t>At each internal decision point (called a node), the model selects the feature and split point that most effectively reduces prediction error, usually by minimizing mean squared error (MSE) for regression tasks.</a:t>
            </a:r>
          </a:p>
          <a:p>
            <a:r>
              <a:rPr lang="en-US" dirty="0"/>
              <a:t>Once the tree reaches a stopping condition—like a maximum depth or minimum number of samples—the final segments of the tree (leaf nodes) return the average target value for the samples they contain. This average becomes the model’s prediction for new input data that follows the same decision path.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t>Decision Tree - Code Highlights</a:t>
            </a:r>
          </a:p>
        </p:txBody>
      </p:sp>
      <p:sp>
        <p:nvSpPr>
          <p:cNvPr id="3" name="Content Placeholder 2"/>
          <p:cNvSpPr>
            <a:spLocks noGrp="1"/>
          </p:cNvSpPr>
          <p:nvPr>
            <p:ph idx="1"/>
          </p:nvPr>
        </p:nvSpPr>
        <p:spPr/>
        <p:txBody>
          <a:bodyPr>
            <a:normAutofit fontScale="85000" lnSpcReduction="10000"/>
          </a:bodyPr>
          <a:lstStyle/>
          <a:p>
            <a:r>
              <a:rPr lang="en-US" dirty="0"/>
              <a:t>The tree was implemented using the </a:t>
            </a:r>
            <a:r>
              <a:rPr lang="en-US" dirty="0" err="1"/>
              <a:t>DecisionTreeRegressor</a:t>
            </a:r>
            <a:r>
              <a:rPr lang="en-US" dirty="0"/>
              <a:t> class from the scikit-learn library, with a depth limit of 10 to avoid overfitting.</a:t>
            </a:r>
          </a:p>
          <a:p>
            <a:r>
              <a:rPr lang="en-US" dirty="0"/>
              <a:t>The .fit() method was called with the training features and target values to allow the model to learn splitting rules from the data.</a:t>
            </a:r>
          </a:p>
          <a:p>
            <a:r>
              <a:rPr lang="en-US" dirty="0" err="1"/>
              <a:t>redictions</a:t>
            </a:r>
            <a:r>
              <a:rPr lang="en-US" dirty="0"/>
              <a:t> for unseen data were made using .predict() on the test set.</a:t>
            </a:r>
          </a:p>
          <a:p>
            <a:r>
              <a:rPr lang="en-US" dirty="0"/>
              <a:t>Because tree models split data based on the relative ordering of values rather than absolute magnitudes, input normalization or reshaping was not required.</a:t>
            </a:r>
          </a:p>
          <a:p>
            <a:endParaRPr lang="en-US" dirty="0"/>
          </a:p>
          <a:p>
            <a:pPr marL="0" indent="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t>Random Forest - How it Works</a:t>
            </a:r>
          </a:p>
        </p:txBody>
      </p:sp>
      <p:sp>
        <p:nvSpPr>
          <p:cNvPr id="3" name="Content Placeholder 2"/>
          <p:cNvSpPr>
            <a:spLocks noGrp="1"/>
          </p:cNvSpPr>
          <p:nvPr>
            <p:ph idx="1"/>
          </p:nvPr>
        </p:nvSpPr>
        <p:spPr/>
        <p:txBody>
          <a:bodyPr>
            <a:normAutofit fontScale="77500" lnSpcReduction="20000"/>
          </a:bodyPr>
          <a:lstStyle/>
          <a:p>
            <a:endParaRPr dirty="0"/>
          </a:p>
          <a:p>
            <a:r>
              <a:rPr lang="en-US" dirty="0"/>
              <a:t>A Random Forest consists of multiple independent decision trees that are trained in parallel to improve prediction accuracy and stability. </a:t>
            </a:r>
            <a:r>
              <a:rPr dirty="0"/>
              <a:t>Each tree trained on bootstrapped data with random features.</a:t>
            </a:r>
          </a:p>
          <a:p>
            <a:r>
              <a:rPr lang="en-US" dirty="0"/>
              <a:t>Each tree is trained on a randomly sampled subset of the training data (a method known as bootstrapping), and at each node, the tree selects from a random subset of features rather than considering all features.</a:t>
            </a:r>
          </a:p>
          <a:p>
            <a:r>
              <a:rPr lang="en-US" dirty="0"/>
              <a:t>This randomness introduces diversity between trees, which reduces the risk of overfitting.</a:t>
            </a:r>
          </a:p>
          <a:p>
            <a:r>
              <a:rPr lang="en-US" dirty="0"/>
              <a:t>For regression tasks, the final model prediction is computed as the average of the individual predictions made by all trees in the forest.</a:t>
            </a:r>
          </a:p>
          <a:p>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t>Random Forest - Code Highlights</a:t>
            </a:r>
          </a:p>
        </p:txBody>
      </p:sp>
      <p:sp>
        <p:nvSpPr>
          <p:cNvPr id="3" name="Content Placeholder 2"/>
          <p:cNvSpPr>
            <a:spLocks noGrp="1"/>
          </p:cNvSpPr>
          <p:nvPr>
            <p:ph idx="1"/>
          </p:nvPr>
        </p:nvSpPr>
        <p:spPr/>
        <p:txBody>
          <a:bodyPr>
            <a:normAutofit fontScale="85000" lnSpcReduction="20000"/>
          </a:bodyPr>
          <a:lstStyle/>
          <a:p>
            <a:endParaRPr dirty="0"/>
          </a:p>
          <a:p>
            <a:r>
              <a:rPr lang="en-US" dirty="0"/>
              <a:t>The implementation uses RandomForestRegressor from scikit-learn, with 100 trees and a fixed random seed to ensure reproducible results.</a:t>
            </a:r>
          </a:p>
          <a:p>
            <a:r>
              <a:rPr lang="en-US" dirty="0"/>
              <a:t>The model is trained using the same .fit() method as the decision tree, using the same input features and labels.</a:t>
            </a:r>
          </a:p>
          <a:p>
            <a:r>
              <a:rPr lang="en-US" dirty="0"/>
              <a:t>Because the model aggregates results from many independent trees, it tends to generalize better than a single decision tree, especially on noisy datasets.</a:t>
            </a:r>
          </a:p>
          <a:p>
            <a:r>
              <a:rPr lang="en-US" dirty="0"/>
              <a:t>A helper function (</a:t>
            </a:r>
            <a:r>
              <a:rPr lang="en-US" dirty="0" err="1"/>
              <a:t>plot_rf_predictions</a:t>
            </a:r>
            <a:r>
              <a:rPr lang="en-US" dirty="0"/>
              <a:t>) was used to visually compare predicted versus actual stock prices over time.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dirty="0"/>
              <a:t>Artificial Neural Network - How it Works</a:t>
            </a:r>
          </a:p>
        </p:txBody>
      </p:sp>
      <p:sp>
        <p:nvSpPr>
          <p:cNvPr id="3" name="Content Placeholder 2"/>
          <p:cNvSpPr>
            <a:spLocks noGrp="1"/>
          </p:cNvSpPr>
          <p:nvPr>
            <p:ph idx="1"/>
          </p:nvPr>
        </p:nvSpPr>
        <p:spPr/>
        <p:txBody>
          <a:bodyPr>
            <a:normAutofit fontScale="85000" lnSpcReduction="20000"/>
          </a:bodyPr>
          <a:lstStyle/>
          <a:p>
            <a:endParaRPr dirty="0"/>
          </a:p>
          <a:p>
            <a:r>
              <a:rPr lang="en-US" dirty="0"/>
              <a:t>An artificial neural network is composed of sequential layers where each neuron applies a weighted sum to its inputs and adds a bias term.</a:t>
            </a:r>
          </a:p>
          <a:p>
            <a:r>
              <a:rPr lang="en-US" dirty="0"/>
              <a:t>The output of each neuron passes through an activation function, such as ReLU (Rectified Linear Unit), which introduces non-linearity, allowing the network to model complex patterns.</a:t>
            </a:r>
          </a:p>
          <a:p>
            <a:r>
              <a:rPr lang="en-US" dirty="0"/>
              <a:t>During training, the network uses the backpropagation algorithm to calculate how much each weight contributed to the error. Then, it adjusts those weights to reduce the prediction error, which is measured using the mean squared error (MSE) loss function.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t>ANN - Code Highlights</a:t>
            </a:r>
          </a:p>
        </p:txBody>
      </p:sp>
      <p:sp>
        <p:nvSpPr>
          <p:cNvPr id="3" name="Content Placeholder 2"/>
          <p:cNvSpPr>
            <a:spLocks noGrp="1"/>
          </p:cNvSpPr>
          <p:nvPr>
            <p:ph idx="1"/>
          </p:nvPr>
        </p:nvSpPr>
        <p:spPr/>
        <p:txBody>
          <a:bodyPr>
            <a:normAutofit fontScale="77500" lnSpcReduction="20000"/>
          </a:bodyPr>
          <a:lstStyle/>
          <a:p>
            <a:endParaRPr dirty="0"/>
          </a:p>
          <a:p>
            <a:r>
              <a:rPr lang="en-US" dirty="0"/>
              <a:t>The model was built using the Sequential API from TensorFlow’s </a:t>
            </a:r>
            <a:r>
              <a:rPr lang="en-US" dirty="0" err="1"/>
              <a:t>Keras</a:t>
            </a:r>
            <a:r>
              <a:rPr lang="en-US" dirty="0"/>
              <a:t> module, which allows easy stacking of fully connected (dense) layers.</a:t>
            </a:r>
            <a:endParaRPr dirty="0"/>
          </a:p>
          <a:p>
            <a:r>
              <a:rPr lang="en-US" dirty="0"/>
              <a:t>It includes two hidden layers with 128 and 64 neurons, each followed by a ReLU activation function, and ends with a single linear output neuron for regression.</a:t>
            </a:r>
          </a:p>
          <a:p>
            <a:r>
              <a:rPr dirty="0"/>
              <a:t>Layers: Dense(128) → ReLU → Dense(64) → ReLU → Output(1).</a:t>
            </a:r>
          </a:p>
          <a:p>
            <a:r>
              <a:rPr dirty="0"/>
              <a:t>Optimizer: Adam, Loss: MSE.</a:t>
            </a:r>
          </a:p>
          <a:p>
            <a:r>
              <a:rPr lang="en-US" dirty="0"/>
              <a:t>Neural networks are sensitive to input scale, so the input features were normalized to have zero mean and unit variance using </a:t>
            </a:r>
            <a:r>
              <a:rPr lang="en-US" dirty="0" err="1"/>
              <a:t>StandardScaler</a:t>
            </a:r>
            <a:r>
              <a:rPr lang="en-US" dirty="0"/>
              <a:t>() from scikit-learn.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dirty="0"/>
              <a:t>Convolutional Neural Network - How it Works</a:t>
            </a:r>
          </a:p>
        </p:txBody>
      </p:sp>
      <p:sp>
        <p:nvSpPr>
          <p:cNvPr id="3" name="Content Placeholder 2"/>
          <p:cNvSpPr>
            <a:spLocks noGrp="1"/>
          </p:cNvSpPr>
          <p:nvPr>
            <p:ph idx="1"/>
          </p:nvPr>
        </p:nvSpPr>
        <p:spPr/>
        <p:txBody>
          <a:bodyPr>
            <a:normAutofit fontScale="85000" lnSpcReduction="10000"/>
          </a:bodyPr>
          <a:lstStyle/>
          <a:p>
            <a:endParaRPr dirty="0"/>
          </a:p>
          <a:p>
            <a:r>
              <a:rPr lang="en-US" dirty="0"/>
              <a:t>A 1D convolutional neural network processes data by applying filters (or kernels) that slide over the input sequence and capture localized patterns, such as short-term trends in stock prices.</a:t>
            </a:r>
          </a:p>
          <a:p>
            <a:r>
              <a:rPr lang="en-US" dirty="0"/>
              <a:t> After convolution, a max pooling layer reduces the length of the output by keeping only the most significant value in each region, helping reduce the model's complexity and improve generalization.</a:t>
            </a:r>
          </a:p>
          <a:p>
            <a:r>
              <a:rPr lang="en-US" dirty="0"/>
              <a:t> The output is flattened into a single vector and passed through fully connected layers, which produce the final numeric prediction.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t>CNN - Code Highlights</a:t>
            </a:r>
          </a:p>
        </p:txBody>
      </p:sp>
      <p:sp>
        <p:nvSpPr>
          <p:cNvPr id="3" name="Content Placeholder 2"/>
          <p:cNvSpPr>
            <a:spLocks noGrp="1"/>
          </p:cNvSpPr>
          <p:nvPr>
            <p:ph idx="1"/>
          </p:nvPr>
        </p:nvSpPr>
        <p:spPr/>
        <p:txBody>
          <a:bodyPr>
            <a:normAutofit fontScale="70000" lnSpcReduction="20000"/>
          </a:bodyPr>
          <a:lstStyle/>
          <a:p>
            <a:endParaRPr dirty="0"/>
          </a:p>
          <a:p>
            <a:r>
              <a:rPr lang="en-US" dirty="0"/>
              <a:t>The CNN was built using a 1D convolutional layer with 32 filters, each of size 3, to capture patterns in sequences of three time-steps.</a:t>
            </a:r>
          </a:p>
          <a:p>
            <a:r>
              <a:rPr lang="en-US" dirty="0"/>
              <a:t> The convolution was followed by a max pooling layer, which down-sampled the output.</a:t>
            </a:r>
          </a:p>
          <a:p>
            <a:r>
              <a:rPr lang="en-US" dirty="0"/>
              <a:t> After flattening the pooled features, the data was passed into dense layers that output a single prediction.</a:t>
            </a:r>
          </a:p>
          <a:p>
            <a:r>
              <a:rPr lang="en-US" dirty="0"/>
              <a:t> The model was trained using .fit() for several iterations (epochs) to minimize loss.</a:t>
            </a:r>
          </a:p>
          <a:p>
            <a:r>
              <a:rPr lang="en-US" dirty="0"/>
              <a:t> Input data was reshaped into 3D format — specifically, a shape of (number of samples, time steps, number of features) — which is required by convolutional layers.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Parallax</Template>
  <TotalTime>39</TotalTime>
  <Words>881</Words>
  <Application>Microsoft Office PowerPoint</Application>
  <PresentationFormat>On-screen Show (4:3)</PresentationFormat>
  <Paragraphs>48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Parallax</vt:lpstr>
      <vt:lpstr>Model Code and Explanation </vt:lpstr>
      <vt:lpstr>Decision Tree - How it Works</vt:lpstr>
      <vt:lpstr>Decision Tree - Code Highlights</vt:lpstr>
      <vt:lpstr>Random Forest - How it Works</vt:lpstr>
      <vt:lpstr>Random Forest - Code Highlights</vt:lpstr>
      <vt:lpstr>Artificial Neural Network - How it Works</vt:lpstr>
      <vt:lpstr>ANN - Code Highlights</vt:lpstr>
      <vt:lpstr>Convolutional Neural Network - How it Works</vt:lpstr>
      <vt:lpstr>CNN - Code Highlights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Steve</dc:creator>
  <cp:keywords/>
  <dc:description>generated using python-pptx</dc:description>
  <cp:lastModifiedBy>Steve Revens</cp:lastModifiedBy>
  <cp:revision>4</cp:revision>
  <dcterms:created xsi:type="dcterms:W3CDTF">2013-01-27T09:14:16Z</dcterms:created>
  <dcterms:modified xsi:type="dcterms:W3CDTF">2025-08-06T21:01:10Z</dcterms:modified>
  <cp:category/>
</cp:coreProperties>
</file>