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88" r:id="rId2"/>
    <p:sldId id="303" r:id="rId3"/>
    <p:sldId id="304" r:id="rId4"/>
    <p:sldId id="306" r:id="rId5"/>
    <p:sldId id="308" r:id="rId6"/>
    <p:sldId id="310" r:id="rId7"/>
    <p:sldId id="312" r:id="rId8"/>
    <p:sldId id="31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12CAA2-BF0C-42E4-BB54-EBA318E0B0C6}">
          <p14:sldIdLst>
            <p14:sldId id="288"/>
            <p14:sldId id="303"/>
            <p14:sldId id="304"/>
            <p14:sldId id="306"/>
            <p14:sldId id="308"/>
            <p14:sldId id="310"/>
            <p14:sldId id="312"/>
            <p14:sldId id="31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A88"/>
    <a:srgbClr val="B45608"/>
    <a:srgbClr val="DD8209"/>
    <a:srgbClr val="682E2E"/>
    <a:srgbClr val="006600"/>
    <a:srgbClr val="254061"/>
    <a:srgbClr val="00FF00"/>
    <a:srgbClr val="BFE3BF"/>
    <a:srgbClr val="3BB8F7"/>
    <a:srgbClr val="33C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87314" autoAdjust="0"/>
  </p:normalViewPr>
  <p:slideViewPr>
    <p:cSldViewPr>
      <p:cViewPr>
        <p:scale>
          <a:sx n="100" d="100"/>
          <a:sy n="100" d="100"/>
        </p:scale>
        <p:origin x="-184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8A438-20C7-4553-B88A-7F8F956BE301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72F84-4B87-4600-B947-BBA87772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0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2F84-4B87-4600-B947-BBA877728F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0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2F84-4B87-4600-B947-BBA877728F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92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2F84-4B87-4600-B947-BBA877728F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92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2F84-4B87-4600-B947-BBA877728F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06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2F84-4B87-4600-B947-BBA877728F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06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2F84-4B87-4600-B947-BBA877728F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92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2F84-4B87-4600-B947-BBA877728F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92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72F84-4B87-4600-B947-BBA877728F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0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6A05-A994-429A-9521-8924F86835E0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FFF-DE90-4398-8E7A-32DBD00A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1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6A05-A994-429A-9521-8924F86835E0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FFF-DE90-4398-8E7A-32DBD00A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8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6A05-A994-429A-9521-8924F86835E0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FFF-DE90-4398-8E7A-32DBD00A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6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6A05-A994-429A-9521-8924F86835E0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FFF-DE90-4398-8E7A-32DBD00A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6A05-A994-429A-9521-8924F86835E0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FFF-DE90-4398-8E7A-32DBD00A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6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6A05-A994-429A-9521-8924F86835E0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FFF-DE90-4398-8E7A-32DBD00A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2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6A05-A994-429A-9521-8924F86835E0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FFF-DE90-4398-8E7A-32DBD00A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7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6A05-A994-429A-9521-8924F86835E0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FFF-DE90-4398-8E7A-32DBD00A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6A05-A994-429A-9521-8924F86835E0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FFF-DE90-4398-8E7A-32DBD00A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9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6A05-A994-429A-9521-8924F86835E0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FFF-DE90-4398-8E7A-32DBD00A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5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6A05-A994-429A-9521-8924F86835E0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EFFF-DE90-4398-8E7A-32DBD00A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46A05-A994-429A-9521-8924F86835E0}" type="datetimeFigureOut">
              <a:rPr lang="en-US" smtClean="0"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EFFF-DE90-4398-8E7A-32DBD00A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3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hyperlink" Target="http://knockoutjs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52736"/>
            <a:ext cx="9144000" cy="1614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7920880" cy="1113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GB" sz="4000" dirty="0" smtClean="0">
                <a:solidFill>
                  <a:srgbClr val="3BB8F7"/>
                </a:solidFill>
                <a:latin typeface="Franklin Gothic Medium" pitchFamily="34" charset="0"/>
              </a:rPr>
              <a:t>Knockout.js</a:t>
            </a:r>
          </a:p>
          <a:p>
            <a:pPr>
              <a:lnSpc>
                <a:spcPct val="70000"/>
              </a:lnSpc>
            </a:pPr>
            <a:endParaRPr lang="en-GB" sz="2200" dirty="0" smtClean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  <a:p>
            <a:pPr>
              <a:lnSpc>
                <a:spcPct val="70000"/>
              </a:lnSpc>
            </a:pP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  <a:latin typeface="Franklin Gothic Medium" pitchFamily="34" charset="0"/>
              </a:rPr>
              <a:t>Dynamic Web UIs and the MVVM pattern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0064" y="4725144"/>
            <a:ext cx="532859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effectLst>
                  <a:outerShdw dist="38100" dir="3000000" algn="tl" rotWithShape="0">
                    <a:schemeClr val="bg1"/>
                  </a:outerShdw>
                </a:effectLst>
                <a:latin typeface="Franklin Gothic Medium" pitchFamily="34" charset="0"/>
              </a:rPr>
              <a:t>Your name</a:t>
            </a:r>
          </a:p>
          <a:p>
            <a:pPr>
              <a:lnSpc>
                <a:spcPct val="125000"/>
              </a:lnSpc>
            </a:pP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effectLst>
                  <a:outerShdw dist="38100" dir="3000000" algn="tl" rotWithShape="0">
                    <a:schemeClr val="bg1"/>
                  </a:outerShdw>
                </a:effectLst>
                <a:latin typeface="Franklin Gothic Medium" pitchFamily="34" charset="0"/>
              </a:rPr>
              <a:t>Your company</a:t>
            </a:r>
          </a:p>
          <a:p>
            <a:pPr>
              <a:lnSpc>
                <a:spcPct val="125000"/>
              </a:lnSpc>
            </a:pPr>
            <a:r>
              <a:rPr lang="en-GB" sz="2000" dirty="0" smtClean="0">
                <a:solidFill>
                  <a:schemeClr val="accent2">
                    <a:lumMod val="75000"/>
                  </a:schemeClr>
                </a:solidFill>
                <a:effectLst>
                  <a:outerShdw dist="38100" dir="3000000" algn="tl" rotWithShape="0">
                    <a:schemeClr val="bg1"/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GB" sz="2000" dirty="0" err="1" smtClean="0">
                <a:solidFill>
                  <a:schemeClr val="accent2">
                    <a:lumMod val="75000"/>
                  </a:schemeClr>
                </a:solidFill>
                <a:effectLst>
                  <a:outerShdw dist="38100" dir="3000000" algn="tl" rotWithShape="0">
                    <a:schemeClr val="bg1"/>
                  </a:outerShdw>
                </a:effectLst>
                <a:latin typeface="Consolas" pitchFamily="49" charset="0"/>
                <a:cs typeface="Consolas" pitchFamily="49" charset="0"/>
              </a:rPr>
              <a:t>YourTwitterHandle</a:t>
            </a:r>
            <a:endParaRPr lang="en-GB" sz="2000" dirty="0" smtClean="0">
              <a:solidFill>
                <a:schemeClr val="accent2">
                  <a:lumMod val="75000"/>
                </a:schemeClr>
              </a:solidFill>
              <a:effectLst>
                <a:outerShdw dist="38100" dir="3000000" algn="tl" rotWithShape="0">
                  <a:schemeClr val="bg1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5000"/>
              </a:lnSpc>
            </a:pPr>
            <a:r>
              <a:rPr lang="en-GB" sz="2000" dirty="0" smtClean="0">
                <a:solidFill>
                  <a:schemeClr val="accent2">
                    <a:lumMod val="75000"/>
                  </a:schemeClr>
                </a:solidFill>
                <a:effectLst>
                  <a:outerShdw dist="38100" dir="3000000" algn="tl" rotWithShape="0">
                    <a:schemeClr val="bg1"/>
                  </a:outerShdw>
                </a:effectLst>
                <a:latin typeface="Consolas" pitchFamily="49" charset="0"/>
                <a:cs typeface="Consolas" pitchFamily="49" charset="0"/>
              </a:rPr>
              <a:t>http://yourwebsite/</a:t>
            </a:r>
            <a:endParaRPr lang="en-US" sz="2000" dirty="0">
              <a:solidFill>
                <a:schemeClr val="accent2">
                  <a:lumMod val="75000"/>
                </a:schemeClr>
              </a:solidFill>
              <a:effectLst>
                <a:outerShdw dist="38100" dir="3000000" algn="tl" rotWithShape="0">
                  <a:schemeClr val="bg1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1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332656"/>
            <a:ext cx="9144000" cy="1457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620688"/>
            <a:ext cx="8496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5000"/>
              </a:lnSpc>
            </a:pPr>
            <a:r>
              <a:rPr lang="en-GB" sz="4000" dirty="0" smtClean="0">
                <a:solidFill>
                  <a:srgbClr val="3BB8F7"/>
                </a:solidFill>
                <a:latin typeface="Franklin Gothic Medium" pitchFamily="34" charset="0"/>
              </a:rPr>
              <a:t>Knockout.js</a:t>
            </a:r>
            <a:endParaRPr lang="en-GB" sz="3200" dirty="0" smtClean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  <a:p>
            <a:pPr>
              <a:lnSpc>
                <a:spcPct val="65000"/>
              </a:lnSpc>
            </a:pPr>
            <a:endParaRPr lang="en-GB" sz="2200" dirty="0" smtClean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  <a:p>
            <a:pPr>
              <a:lnSpc>
                <a:spcPct val="65000"/>
              </a:lnSpc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  <a:latin typeface="Franklin Gothic Medium" pitchFamily="34" charset="0"/>
              </a:rPr>
              <a:t>MVVM for HTML and JavaScript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899653" y="2445369"/>
            <a:ext cx="740074" cy="961464"/>
            <a:chOff x="1210171" y="1373504"/>
            <a:chExt cx="2857500" cy="3712302"/>
          </a:xfrm>
        </p:grpSpPr>
        <p:pic>
          <p:nvPicPr>
            <p:cNvPr id="11" name="Picture 2" descr="http://agilevietnam.com/wp-content/uploads/2010/08/github-logo-300x300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0171" y="1373504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http://playerstage.sourceforge.net/images/github-logo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158" y="4066630"/>
              <a:ext cx="2295525" cy="1019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5" descr="C:\Users\stevesa\Downloads\cake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843589" y="3592716"/>
            <a:ext cx="918448" cy="91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136424" y="3888889"/>
            <a:ext cx="44734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  <a:latin typeface="Franklin Gothic Medium" pitchFamily="34" charset="0"/>
              </a:rPr>
              <a:t>~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Franklin Gothic Medium" pitchFamily="34" charset="0"/>
              </a:rPr>
              <a:t>1 year old; active community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85573" y="4771996"/>
            <a:ext cx="30243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400" dirty="0">
                <a:solidFill>
                  <a:schemeClr val="accent1">
                    <a:lumMod val="50000"/>
                  </a:schemeClr>
                </a:solidFill>
                <a:latin typeface="Franklin Gothic Medium" pitchFamily="34" charset="0"/>
              </a:rPr>
              <a:t>Community </a:t>
            </a:r>
            <a:r>
              <a:rPr lang="en-GB" sz="2400" dirty="0" smtClean="0">
                <a:solidFill>
                  <a:schemeClr val="accent1">
                    <a:lumMod val="50000"/>
                  </a:schemeClr>
                </a:solidFill>
                <a:latin typeface="Franklin Gothic Medium" pitchFamily="34" charset="0"/>
              </a:rPr>
              <a:t>project</a:t>
            </a:r>
            <a:r>
              <a:rPr lang="en-GB" sz="2000" dirty="0" smtClean="0">
                <a:solidFill>
                  <a:schemeClr val="accent1">
                    <a:lumMod val="50000"/>
                  </a:schemeClr>
                </a:solidFill>
                <a:latin typeface="Franklin Gothic Medium" pitchFamily="34" charset="0"/>
              </a:rPr>
              <a:t/>
            </a:r>
            <a:br>
              <a:rPr lang="en-GB" sz="2000" dirty="0" smtClean="0">
                <a:solidFill>
                  <a:schemeClr val="accent1">
                    <a:lumMod val="50000"/>
                  </a:schemeClr>
                </a:solidFill>
                <a:latin typeface="Franklin Gothic Medium" pitchFamily="34" charset="0"/>
              </a:rPr>
            </a:br>
            <a:r>
              <a:rPr lang="en-GB" sz="2000" dirty="0" smtClean="0">
                <a:solidFill>
                  <a:schemeClr val="accent1">
                    <a:lumMod val="50000"/>
                  </a:schemeClr>
                </a:solidFill>
                <a:latin typeface="Franklin Gothic Book" pitchFamily="34" charset="0"/>
              </a:rPr>
              <a:t>(not 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Franklin Gothic Book" pitchFamily="34" charset="0"/>
              </a:rPr>
              <a:t>run by Microsoft)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810784" y="4729456"/>
            <a:ext cx="1086230" cy="824854"/>
            <a:chOff x="10296703" y="4042332"/>
            <a:chExt cx="1588692" cy="1206409"/>
          </a:xfrm>
        </p:grpSpPr>
        <p:pic>
          <p:nvPicPr>
            <p:cNvPr id="24" name="Picture 6" descr="C:\Users\stevesa\AppData\Local\Microsoft\Windows\Temporary Internet Files\Temporary Internet Files\Content.IE5\PE8FE3BQ\MC900434878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1128" y="4042332"/>
              <a:ext cx="812845" cy="909371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7" descr="C:\Users\stevesa\AppData\Local\Microsoft\Windows\Temporary Internet Files\Temporary Internet Files\Content.IE5\2I1QVJZG\MC900434877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6703" y="4497017"/>
              <a:ext cx="748850" cy="74885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9" descr="C:\Users\stevesa\AppData\Local\Microsoft\Windows\Temporary Internet Files\Temporary Internet Files\Content.IE5\PE8FE3BQ\MC900434901[1]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089742" y="4453088"/>
              <a:ext cx="795653" cy="795653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Rectangle 26"/>
          <p:cNvSpPr/>
          <p:nvPr/>
        </p:nvSpPr>
        <p:spPr>
          <a:xfrm>
            <a:off x="1055317" y="2572158"/>
            <a:ext cx="45545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Franklin Gothic Medium" pitchFamily="34" charset="0"/>
              </a:rPr>
              <a:t>Open source JavaScript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Franklin Gothic Medium" pitchFamily="34" charset="0"/>
              </a:rPr>
              <a:t>library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Franklin Gothic Book" pitchFamily="34" charset="0"/>
              </a:rPr>
              <a:t/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Franklin Gothic Book" pitchFamily="34" charset="0"/>
              </a:rPr>
            </a:b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Franklin Gothic Book" pitchFamily="34" charset="0"/>
              </a:rPr>
              <a:t>(MIT license – source on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Franklin Gothic Book" pitchFamily="34" charset="0"/>
              </a:rPr>
              <a:t>GitHub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Franklin Gothic Book" pitchFamily="34" charset="0"/>
              </a:rPr>
              <a:t>)</a:t>
            </a:r>
            <a:endParaRPr lang="en-GB" sz="2000" dirty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68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92590">
        <p:fade/>
      </p:transition>
    </mc:Choice>
    <mc:Fallback xmlns="">
      <p:transition spd="med" advClick="0" advTm="925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332656"/>
            <a:ext cx="9144000" cy="1512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620688"/>
            <a:ext cx="8496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5000"/>
              </a:lnSpc>
            </a:pPr>
            <a:r>
              <a:rPr lang="en-GB" sz="4000" dirty="0" smtClean="0">
                <a:solidFill>
                  <a:srgbClr val="3BB8F7"/>
                </a:solidFill>
                <a:latin typeface="Franklin Gothic Medium" pitchFamily="34" charset="0"/>
              </a:rPr>
              <a:t>Knockout.js</a:t>
            </a:r>
            <a:endParaRPr lang="en-GB" sz="3200" dirty="0" smtClean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  <a:p>
            <a:pPr>
              <a:lnSpc>
                <a:spcPct val="65000"/>
              </a:lnSpc>
            </a:pPr>
            <a:endParaRPr lang="en-GB" sz="2200" dirty="0" smtClean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  <a:p>
            <a:pPr>
              <a:lnSpc>
                <a:spcPct val="65000"/>
              </a:lnSpc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  <a:latin typeface="Franklin Gothic Medium" pitchFamily="34" charset="0"/>
              </a:rPr>
              <a:t>What is it good for?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</p:txBody>
      </p:sp>
      <p:pic>
        <p:nvPicPr>
          <p:cNvPr id="16" name="Picture 26" descr="http://4.bp.blogspot.com/_UDRHEJTowhU/TQcno4cgeSI/AAAAAAAAAHA/Hh-6tM00YMc/s320/opera.logo_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62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3270" y="4883150"/>
            <a:ext cx="816319" cy="68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 bwMode="auto">
          <a:xfrm>
            <a:off x="395535" y="2276873"/>
            <a:ext cx="3437541" cy="61625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  <a:prstDash val="dash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ranklin Gothic Medium" pitchFamily="34" charset="0"/>
              </a:rPr>
              <a:t>Rich client-side interactivity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395535" y="3492746"/>
            <a:ext cx="3437541" cy="61625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ranklin Gothic Medium" pitchFamily="34" charset="0"/>
              </a:rPr>
              <a:t>MVVM pattern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395535" y="4791473"/>
            <a:ext cx="3437541" cy="61625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  <a:effectLst>
            <a:glow rad="101600">
              <a:schemeClr val="accent1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ranklin Gothic Medium" pitchFamily="34" charset="0"/>
              </a:rPr>
              <a:t>Wide browser support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3954991" y="2276872"/>
            <a:ext cx="304800" cy="1905000"/>
          </a:xfrm>
          <a:prstGeom prst="rightBrace">
            <a:avLst>
              <a:gd name="adj1" fmla="val 38585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54061"/>
              </a:solidFill>
            </a:endParaRPr>
          </a:p>
        </p:txBody>
      </p:sp>
      <p:pic>
        <p:nvPicPr>
          <p:cNvPr id="31" name="Picture 2" descr="http://www.favbrowser.com/wp-content/uploads/2010/08/internetexplorer9logo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944" y="4653136"/>
            <a:ext cx="1030076" cy="103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4337133" y="5598173"/>
            <a:ext cx="647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 smtClean="0">
                <a:solidFill>
                  <a:srgbClr val="254061"/>
                </a:solidFill>
              </a:rPr>
              <a:t>6+</a:t>
            </a:r>
            <a:endParaRPr lang="en-US" sz="3600" b="1" dirty="0">
              <a:solidFill>
                <a:srgbClr val="254061"/>
              </a:solidFill>
            </a:endParaRPr>
          </a:p>
        </p:txBody>
      </p:sp>
      <p:pic>
        <p:nvPicPr>
          <p:cNvPr id="33" name="Picture 4" descr="http://blog.skiquel.com/wp-content/uploads/2010/03/firefox-512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13678" y="4721338"/>
            <a:ext cx="986514" cy="98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5503572" y="5615745"/>
            <a:ext cx="647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dirty="0" smtClean="0">
                <a:solidFill>
                  <a:srgbClr val="254061"/>
                </a:solidFill>
              </a:rPr>
              <a:t>2+</a:t>
            </a:r>
            <a:endParaRPr lang="en-US" sz="3600" b="1" dirty="0">
              <a:solidFill>
                <a:srgbClr val="254061"/>
              </a:solidFill>
            </a:endParaRPr>
          </a:p>
        </p:txBody>
      </p:sp>
      <p:pic>
        <p:nvPicPr>
          <p:cNvPr id="35" name="Picture 10" descr="http://www.shaftec.co.uk/SiteImg/Google-Chrome-Logo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4208" y="4880463"/>
            <a:ext cx="731569" cy="69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0" descr="http://www.mygreatiphone.com/wp-content/uploads/2010/03/safari-icon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27023" y="481569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4420253" y="2276872"/>
            <a:ext cx="433714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254061"/>
                </a:solidFill>
                <a:latin typeface="Franklin Gothic Book" pitchFamily="34" charset="0"/>
              </a:rPr>
              <a:t>Bye </a:t>
            </a:r>
            <a:r>
              <a:rPr lang="en-US" sz="2400" dirty="0" err="1" smtClean="0">
                <a:solidFill>
                  <a:srgbClr val="254061"/>
                </a:solidFill>
                <a:latin typeface="Franklin Gothic Book" pitchFamily="34" charset="0"/>
              </a:rPr>
              <a:t>bye</a:t>
            </a:r>
            <a:r>
              <a:rPr lang="en-US" sz="2400" dirty="0" smtClean="0">
                <a:solidFill>
                  <a:srgbClr val="254061"/>
                </a:solidFill>
                <a:latin typeface="Franklin Gothic Book" pitchFamily="34" charset="0"/>
              </a:rPr>
              <a:t>, overlapping mess of </a:t>
            </a:r>
          </a:p>
          <a:p>
            <a:r>
              <a:rPr lang="en-US" sz="2400" dirty="0" smtClean="0">
                <a:solidFill>
                  <a:srgbClr val="254061"/>
                </a:solidFill>
                <a:latin typeface="Franklin Gothic Book" pitchFamily="34" charset="0"/>
              </a:rPr>
              <a:t>interrelated event handlers</a:t>
            </a:r>
          </a:p>
          <a:p>
            <a:endParaRPr lang="en-GB" sz="2400" dirty="0">
              <a:solidFill>
                <a:srgbClr val="254061"/>
              </a:solidFill>
              <a:latin typeface="Franklin Gothic Book" pitchFamily="34" charset="0"/>
            </a:endParaRPr>
          </a:p>
          <a:p>
            <a:r>
              <a:rPr lang="en-GB" sz="2400" dirty="0" smtClean="0">
                <a:solidFill>
                  <a:srgbClr val="254061"/>
                </a:solidFill>
                <a:latin typeface="Franklin Gothic Book" pitchFamily="34" charset="0"/>
              </a:rPr>
              <a:t>Hello, object-oriented JavaScript</a:t>
            </a:r>
          </a:p>
          <a:p>
            <a:r>
              <a:rPr lang="en-GB" sz="2400" dirty="0" smtClean="0">
                <a:solidFill>
                  <a:srgbClr val="254061"/>
                </a:solidFill>
                <a:latin typeface="Franklin Gothic Book" pitchFamily="34" charset="0"/>
              </a:rPr>
              <a:t>and declarative bindings</a:t>
            </a:r>
            <a:endParaRPr lang="en-US" sz="2400" dirty="0">
              <a:solidFill>
                <a:srgbClr val="254061"/>
              </a:solidFill>
              <a:latin typeface="Franklin Gothic Book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3751" y="6309320"/>
            <a:ext cx="3147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  <a:hlinkClick r:id="rId9"/>
              </a:rPr>
              <a:t>http://knockoutjs.com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03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92590">
        <p:fade/>
      </p:transition>
    </mc:Choice>
    <mc:Fallback xmlns="">
      <p:transition spd="med" advClick="0" advTm="925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8" grpId="0" animBg="1"/>
      <p:bldP spid="29" grpId="0" animBg="1"/>
      <p:bldP spid="30" grpId="0" animBg="1"/>
      <p:bldP spid="32" grpId="0"/>
      <p:bldP spid="34" grpId="0"/>
      <p:bldP spid="3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040073" y="5093804"/>
            <a:ext cx="3096344" cy="2079612"/>
          </a:xfrm>
          <a:prstGeom prst="roundRect">
            <a:avLst>
              <a:gd name="adj" fmla="val 976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024049" y="1556792"/>
            <a:ext cx="3096344" cy="3024336"/>
          </a:xfrm>
          <a:prstGeom prst="roundRect">
            <a:avLst>
              <a:gd name="adj" fmla="val 976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32656"/>
            <a:ext cx="9144000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620688"/>
            <a:ext cx="7920880" cy="5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5000"/>
              </a:lnSpc>
            </a:pPr>
            <a:r>
              <a:rPr lang="en-GB" sz="4000" dirty="0" smtClean="0">
                <a:solidFill>
                  <a:srgbClr val="3BB8F7"/>
                </a:solidFill>
                <a:latin typeface="Franklin Gothic Medium" pitchFamily="34" charset="0"/>
              </a:rPr>
              <a:t>MVVM in JavaScript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40073" y="5301208"/>
            <a:ext cx="2664296" cy="92890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  <a:effectLst>
            <a:glow rad="101600">
              <a:schemeClr val="accent1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GB" sz="2800" b="1" dirty="0" smtClean="0"/>
              <a:t>“Model”</a:t>
            </a:r>
            <a:endParaRPr lang="en-US" sz="2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240073" y="3356992"/>
            <a:ext cx="2664296" cy="928903"/>
          </a:xfrm>
          <a:prstGeom prst="roundRect">
            <a:avLst/>
          </a:prstGeom>
          <a:solidFill>
            <a:srgbClr val="C00000"/>
          </a:solidFill>
          <a:ln>
            <a:solidFill>
              <a:srgbClr val="682E2E"/>
            </a:solidFill>
            <a:prstDash val="dash"/>
          </a:ln>
          <a:effectLst>
            <a:glow rad="101600">
              <a:srgbClr val="C00000">
                <a:alpha val="40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r>
              <a:rPr lang="en-GB" sz="2800" b="1" dirty="0" err="1" smtClean="0"/>
              <a:t>ViewModel</a:t>
            </a:r>
            <a:endParaRPr lang="en-US" sz="2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240073" y="1772816"/>
            <a:ext cx="2664296" cy="9289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View</a:t>
            </a:r>
            <a:endParaRPr lang="en-US" sz="2800" dirty="0">
              <a:latin typeface="Franklin Gothic Medium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382081" y="4285898"/>
            <a:ext cx="298152" cy="971904"/>
            <a:chOff x="1681560" y="4699620"/>
            <a:chExt cx="288032" cy="696123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1681560" y="4711498"/>
              <a:ext cx="0" cy="684245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969592" y="4699620"/>
              <a:ext cx="0" cy="689301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13731547">
            <a:off x="2326887" y="2621205"/>
            <a:ext cx="816322" cy="816322"/>
          </a:xfrm>
          <a:prstGeom prst="arc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3731547" flipH="1" flipV="1">
            <a:off x="1979849" y="2621205"/>
            <a:ext cx="816322" cy="816322"/>
          </a:xfrm>
          <a:prstGeom prst="arc">
            <a:avLst/>
          </a:prstGeom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44871" y="5634825"/>
            <a:ext cx="125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Server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-98116" y="2736978"/>
            <a:ext cx="1554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Browser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89828" y="4617057"/>
            <a:ext cx="2014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chemeClr val="accent6">
                    <a:lumMod val="75000"/>
                  </a:schemeClr>
                </a:solidFill>
              </a:rPr>
              <a:t>Ajax / form posts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23381" y="2816610"/>
            <a:ext cx="1292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chemeClr val="accent6">
                    <a:lumMod val="75000"/>
                  </a:schemeClr>
                </a:solidFill>
              </a:rPr>
              <a:t>Automatic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68465" y="5527102"/>
            <a:ext cx="3100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  <a:latin typeface="Franklin Gothic Medium" pitchFamily="34" charset="0"/>
              </a:rPr>
              <a:t>Any server-side technology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68465" y="3645214"/>
            <a:ext cx="289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Franklin Gothic Medium" pitchFamily="34" charset="0"/>
              </a:rPr>
              <a:t>JavaScript + observables</a:t>
            </a:r>
            <a:endParaRPr lang="en-US" sz="2000" dirty="0">
              <a:solidFill>
                <a:srgbClr val="C00000"/>
              </a:solidFill>
              <a:latin typeface="Franklin Gothic Medium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68465" y="2037212"/>
            <a:ext cx="3287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rgbClr val="006600"/>
                </a:solidFill>
                <a:latin typeface="Franklin Gothic Medium" pitchFamily="34" charset="0"/>
              </a:rPr>
              <a:t>HTML + declarative bindings</a:t>
            </a:r>
            <a:endParaRPr lang="en-US" sz="2000" dirty="0">
              <a:solidFill>
                <a:srgbClr val="006600"/>
              </a:solidFill>
              <a:latin typeface="Franklin Gothic Medium" pitchFamily="34" charset="0"/>
            </a:endParaRPr>
          </a:p>
        </p:txBody>
      </p:sp>
      <p:cxnSp>
        <p:nvCxnSpPr>
          <p:cNvPr id="29" name="Straight Connector 28"/>
          <p:cNvCxnSpPr>
            <a:stCxn id="27" idx="1"/>
          </p:cNvCxnSpPr>
          <p:nvPr/>
        </p:nvCxnSpPr>
        <p:spPr>
          <a:xfrm flipH="1">
            <a:off x="3904369" y="2237267"/>
            <a:ext cx="664096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904369" y="3845269"/>
            <a:ext cx="6640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904369" y="5741744"/>
            <a:ext cx="66409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04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6" grpId="0" animBg="1"/>
      <p:bldP spid="17" grpId="0" animBg="1"/>
      <p:bldP spid="23" grpId="0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88640"/>
            <a:ext cx="9144000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421556"/>
            <a:ext cx="7920880" cy="5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5000"/>
              </a:lnSpc>
            </a:pPr>
            <a:r>
              <a:rPr lang="en-GB" sz="4000" dirty="0" smtClean="0">
                <a:solidFill>
                  <a:srgbClr val="3BB8F7"/>
                </a:solidFill>
                <a:latin typeface="Franklin Gothic Medium" pitchFamily="34" charset="0"/>
              </a:rPr>
              <a:t>Commonly-used bindings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251707" y="2805865"/>
            <a:ext cx="1512167" cy="46350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682E2E"/>
            </a:solidFill>
            <a:prstDash val="dash"/>
          </a:ln>
          <a:effectLst>
            <a:glow rad="101600">
              <a:srgbClr val="C00000">
                <a:alpha val="40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click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574329" y="2799678"/>
            <a:ext cx="1512167" cy="4690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682E2E"/>
            </a:solidFill>
            <a:prstDash val="dash"/>
          </a:ln>
          <a:effectLst>
            <a:glow rad="101600">
              <a:srgbClr val="C00000">
                <a:alpha val="40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event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929086" y="2808358"/>
            <a:ext cx="1512167" cy="46906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682E2E"/>
            </a:solidFill>
            <a:prstDash val="dash"/>
          </a:ln>
          <a:effectLst>
            <a:glow rad="101600">
              <a:srgbClr val="C00000">
                <a:alpha val="40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submit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929086" y="1310124"/>
            <a:ext cx="1512168" cy="4529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visible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932041" y="3701394"/>
            <a:ext cx="1509214" cy="47590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checked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932041" y="4392122"/>
            <a:ext cx="1512167" cy="47590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disable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77215" y="3709012"/>
            <a:ext cx="1512167" cy="4690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value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254628" y="3709011"/>
            <a:ext cx="1512167" cy="4690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options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07806" y="4400603"/>
            <a:ext cx="2778691" cy="47590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 smtClean="0">
                <a:latin typeface="Consolas" pitchFamily="49" charset="0"/>
                <a:cs typeface="Consolas" pitchFamily="49" charset="0"/>
              </a:rPr>
              <a:t>selectedOptions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574330" y="1310124"/>
            <a:ext cx="1512167" cy="4529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text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251708" y="1310124"/>
            <a:ext cx="1512167" cy="4529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html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574330" y="1977647"/>
            <a:ext cx="1512167" cy="46350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 smtClean="0">
                <a:latin typeface="Consolas" pitchFamily="49" charset="0"/>
                <a:cs typeface="Consolas" pitchFamily="49" charset="0"/>
              </a:rPr>
              <a:t>css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929086" y="1968910"/>
            <a:ext cx="1512235" cy="47135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style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266259" y="4382898"/>
            <a:ext cx="1512235" cy="46906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345A88"/>
            </a:solidFill>
            <a:prstDash val="dash"/>
          </a:ln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enable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251708" y="1977648"/>
            <a:ext cx="1512166" cy="463501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 smtClean="0">
                <a:latin typeface="Consolas" pitchFamily="49" charset="0"/>
                <a:cs typeface="Consolas" pitchFamily="49" charset="0"/>
              </a:rPr>
              <a:t>attr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932041" y="6025792"/>
            <a:ext cx="1509213" cy="499363"/>
          </a:xfrm>
          <a:prstGeom prst="roundRect">
            <a:avLst/>
          </a:prstGeom>
          <a:solidFill>
            <a:srgbClr val="DD8209"/>
          </a:solidFill>
          <a:ln>
            <a:solidFill>
              <a:srgbClr val="B45608"/>
            </a:solidFill>
            <a:prstDash val="dash"/>
          </a:ln>
          <a:effectLst>
            <a:glow rad="101600">
              <a:schemeClr val="accent6"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err="1" smtClean="0">
                <a:latin typeface="Consolas" pitchFamily="49" charset="0"/>
                <a:cs typeface="Consolas" pitchFamily="49" charset="0"/>
              </a:rPr>
              <a:t>foreach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244396" y="6051894"/>
            <a:ext cx="1532630" cy="475906"/>
          </a:xfrm>
          <a:prstGeom prst="roundRect">
            <a:avLst/>
          </a:prstGeom>
          <a:solidFill>
            <a:srgbClr val="DD8209"/>
          </a:solidFill>
          <a:ln>
            <a:solidFill>
              <a:srgbClr val="B45608"/>
            </a:solidFill>
            <a:prstDash val="dash"/>
          </a:ln>
          <a:effectLst>
            <a:glow rad="101600">
              <a:schemeClr val="accent6"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with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577146" y="6051893"/>
            <a:ext cx="1512235" cy="475906"/>
          </a:xfrm>
          <a:prstGeom prst="roundRect">
            <a:avLst/>
          </a:prstGeom>
          <a:solidFill>
            <a:srgbClr val="DD8209"/>
          </a:solidFill>
          <a:ln>
            <a:solidFill>
              <a:srgbClr val="B45608"/>
            </a:solidFill>
            <a:prstDash val="dash"/>
          </a:ln>
          <a:effectLst>
            <a:glow rad="101600">
              <a:schemeClr val="accent6"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if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71455" y="1564801"/>
            <a:ext cx="1736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accent3">
                    <a:lumMod val="75000"/>
                  </a:schemeClr>
                </a:solidFill>
                <a:latin typeface="Franklin Gothic Medium" pitchFamily="34" charset="0"/>
              </a:rPr>
              <a:t>C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  <a:latin typeface="Franklin Gothic Medium" pitchFamily="34" charset="0"/>
              </a:rPr>
              <a:t>ontent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Franklin Gothic Medium" pitchFamily="34" charset="0"/>
              </a:rPr>
              <a:t> </a:t>
            </a:r>
          </a:p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Franklin Gothic Medium" pitchFamily="34" charset="0"/>
              </a:rPr>
              <a:t>&amp; appearance</a:t>
            </a:r>
            <a:endParaRPr lang="en-GB" sz="2000" dirty="0" smtClean="0">
              <a:solidFill>
                <a:schemeClr val="accent3">
                  <a:lumMod val="75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86611" y="2874603"/>
            <a:ext cx="908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accent2">
                    <a:lumMod val="75000"/>
                  </a:schemeClr>
                </a:solidFill>
                <a:latin typeface="Franklin Gothic Medium" pitchFamily="34" charset="0"/>
              </a:rPr>
              <a:t>Events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111727" y="4116822"/>
            <a:ext cx="141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Franklin Gothic Medium" pitchFamily="34" charset="0"/>
              </a:rPr>
              <a:t>Form fields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00980" y="5949678"/>
            <a:ext cx="15580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  <a:latin typeface="Franklin Gothic Medium" pitchFamily="34" charset="0"/>
              </a:rPr>
              <a:t>Control flow </a:t>
            </a:r>
            <a:br>
              <a:rPr lang="en-GB" sz="2000" dirty="0" smtClean="0">
                <a:solidFill>
                  <a:schemeClr val="accent6">
                    <a:lumMod val="75000"/>
                  </a:schemeClr>
                </a:solidFill>
                <a:latin typeface="Franklin Gothic Medium" pitchFamily="34" charset="0"/>
              </a:rPr>
            </a:b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  <a:latin typeface="Franklin Gothic Medium" pitchFamily="34" charset="0"/>
              </a:rPr>
              <a:t>(KO 1.3)</a:t>
            </a:r>
          </a:p>
        </p:txBody>
      </p:sp>
      <p:sp>
        <p:nvSpPr>
          <p:cNvPr id="3" name="Right Brace 2"/>
          <p:cNvSpPr/>
          <p:nvPr/>
        </p:nvSpPr>
        <p:spPr>
          <a:xfrm>
            <a:off x="6726571" y="1276350"/>
            <a:ext cx="216024" cy="1160672"/>
          </a:xfrm>
          <a:prstGeom prst="rightBrace">
            <a:avLst>
              <a:gd name="adj1" fmla="val 34788"/>
              <a:gd name="adj2" fmla="val 50000"/>
            </a:avLst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/>
          <p:cNvSpPr/>
          <p:nvPr/>
        </p:nvSpPr>
        <p:spPr>
          <a:xfrm>
            <a:off x="6732240" y="2780928"/>
            <a:ext cx="216024" cy="527944"/>
          </a:xfrm>
          <a:prstGeom prst="rightBrace">
            <a:avLst>
              <a:gd name="adj1" fmla="val 34788"/>
              <a:gd name="adj2" fmla="val 50000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5" name="Right Brace 54"/>
          <p:cNvSpPr/>
          <p:nvPr/>
        </p:nvSpPr>
        <p:spPr>
          <a:xfrm>
            <a:off x="6732240" y="3645024"/>
            <a:ext cx="216024" cy="1207572"/>
          </a:xfrm>
          <a:prstGeom prst="rightBrace">
            <a:avLst>
              <a:gd name="adj1" fmla="val 34788"/>
              <a:gd name="adj2" fmla="val 50000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Brace 55"/>
          <p:cNvSpPr/>
          <p:nvPr/>
        </p:nvSpPr>
        <p:spPr>
          <a:xfrm>
            <a:off x="6732240" y="6009890"/>
            <a:ext cx="216024" cy="527944"/>
          </a:xfrm>
          <a:prstGeom prst="rightBrace">
            <a:avLst>
              <a:gd name="adj1" fmla="val 34788"/>
              <a:gd name="adj2" fmla="val 50000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4755165" y="5230961"/>
            <a:ext cx="1687308" cy="46906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  <a:prstDash val="dash"/>
          </a:ln>
          <a:effectLst>
            <a:glow rad="101600">
              <a:schemeClr val="accent4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 smtClean="0">
                <a:latin typeface="Consolas" pitchFamily="49" charset="0"/>
                <a:cs typeface="Consolas" pitchFamily="49" charset="0"/>
              </a:rPr>
              <a:t>template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84155" y="5288967"/>
            <a:ext cx="140827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rgbClr val="7030A0"/>
                </a:solidFill>
                <a:latin typeface="Franklin Gothic Medium" pitchFamily="34" charset="0"/>
              </a:rPr>
              <a:t>Templating</a:t>
            </a:r>
            <a:endParaRPr lang="en-GB" sz="2000" dirty="0" smtClean="0">
              <a:solidFill>
                <a:srgbClr val="7030A0"/>
              </a:solidFill>
              <a:latin typeface="Franklin Gothic Medium" pitchFamily="34" charset="0"/>
            </a:endParaRPr>
          </a:p>
        </p:txBody>
      </p:sp>
      <p:sp>
        <p:nvSpPr>
          <p:cNvPr id="59" name="Right Brace 58"/>
          <p:cNvSpPr/>
          <p:nvPr/>
        </p:nvSpPr>
        <p:spPr>
          <a:xfrm>
            <a:off x="6729784" y="5213350"/>
            <a:ext cx="216024" cy="509886"/>
          </a:xfrm>
          <a:prstGeom prst="rightBrace">
            <a:avLst>
              <a:gd name="adj1" fmla="val 34788"/>
              <a:gd name="adj2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/>
      <p:bldP spid="53" grpId="0"/>
      <p:bldP spid="3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332656"/>
            <a:ext cx="9144000" cy="1453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599422"/>
            <a:ext cx="849694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5000"/>
              </a:lnSpc>
            </a:pPr>
            <a:r>
              <a:rPr lang="en-GB" sz="4000" dirty="0" smtClean="0">
                <a:solidFill>
                  <a:srgbClr val="3BB8F7"/>
                </a:solidFill>
                <a:latin typeface="Franklin Gothic Medium" pitchFamily="34" charset="0"/>
              </a:rPr>
              <a:t>Knockout.js</a:t>
            </a:r>
            <a:endParaRPr lang="en-GB" sz="3200" dirty="0" smtClean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  <a:p>
            <a:pPr>
              <a:lnSpc>
                <a:spcPct val="65000"/>
              </a:lnSpc>
            </a:pPr>
            <a:endParaRPr lang="en-GB" sz="2200" dirty="0" smtClean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  <a:p>
            <a:pPr>
              <a:lnSpc>
                <a:spcPct val="65000"/>
              </a:lnSpc>
            </a:pPr>
            <a:r>
              <a:rPr lang="en-GB" sz="2800" dirty="0" smtClean="0">
                <a:solidFill>
                  <a:schemeClr val="accent1">
                    <a:lumMod val="50000"/>
                  </a:schemeClr>
                </a:solidFill>
                <a:latin typeface="Franklin Gothic Medium" pitchFamily="34" charset="0"/>
              </a:rPr>
              <a:t>How is it different?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Franklin Gothic Medium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39552" y="2821304"/>
            <a:ext cx="2402847" cy="2039185"/>
          </a:xfrm>
          <a:prstGeom prst="roundRect">
            <a:avLst>
              <a:gd name="adj" fmla="val 2567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  <a:prstDash val="dash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Franklin Gothic Medium" pitchFamily="34" charset="0"/>
              </a:rPr>
              <a:t>Automatic </a:t>
            </a:r>
            <a:br>
              <a:rPr lang="en-GB" sz="2400" dirty="0" smtClean="0">
                <a:latin typeface="Franklin Gothic Medium" pitchFamily="34" charset="0"/>
              </a:rPr>
            </a:br>
            <a:r>
              <a:rPr lang="en-GB" sz="2400" dirty="0" smtClean="0">
                <a:latin typeface="Franklin Gothic Medium" pitchFamily="34" charset="0"/>
              </a:rPr>
              <a:t>dependency </a:t>
            </a:r>
            <a:br>
              <a:rPr lang="en-GB" sz="2400" dirty="0" smtClean="0">
                <a:latin typeface="Franklin Gothic Medium" pitchFamily="34" charset="0"/>
              </a:rPr>
            </a:br>
            <a:r>
              <a:rPr lang="en-GB" sz="2400" dirty="0" smtClean="0">
                <a:latin typeface="Franklin Gothic Medium" pitchFamily="34" charset="0"/>
              </a:rPr>
              <a:t>tracking</a:t>
            </a:r>
            <a:endParaRPr lang="en-US" sz="2400" dirty="0">
              <a:latin typeface="Franklin Gothic Medium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350064" y="2810443"/>
            <a:ext cx="2398446" cy="2039185"/>
          </a:xfrm>
          <a:prstGeom prst="roundRect">
            <a:avLst>
              <a:gd name="adj" fmla="val 2567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  <a:effectLst>
            <a:glow rad="101600">
              <a:schemeClr val="accent3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Franklin Gothic Medium" pitchFamily="34" charset="0"/>
              </a:rPr>
              <a:t>Declarative bindings</a:t>
            </a:r>
            <a:endParaRPr lang="en-US" sz="2400" dirty="0">
              <a:latin typeface="Franklin Gothic Medium" pitchFamily="34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156176" y="2780928"/>
            <a:ext cx="2398446" cy="2039185"/>
          </a:xfrm>
          <a:prstGeom prst="roundRect">
            <a:avLst>
              <a:gd name="adj" fmla="val 25677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  <a:effectLst>
            <a:glow rad="101600">
              <a:schemeClr val="accent1">
                <a:lumMod val="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latin typeface="Franklin Gothic Medium" pitchFamily="34" charset="0"/>
              </a:rPr>
              <a:t>Integrated </a:t>
            </a:r>
            <a:r>
              <a:rPr lang="en-GB" sz="2400" dirty="0" err="1" smtClean="0">
                <a:latin typeface="Franklin Gothic Medium" pitchFamily="34" charset="0"/>
              </a:rPr>
              <a:t>templating</a:t>
            </a:r>
            <a:endParaRPr lang="en-US" sz="2400" dirty="0"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1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92590">
        <p:fade/>
      </p:transition>
    </mc:Choice>
    <mc:Fallback xmlns="">
      <p:transition spd="med" advClick="0" advTm="925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404664"/>
            <a:ext cx="9144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5536" y="671430"/>
            <a:ext cx="8496944" cy="43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5000"/>
              </a:lnSpc>
            </a:pPr>
            <a:r>
              <a:rPr lang="en-GB" sz="3200" dirty="0" smtClean="0">
                <a:solidFill>
                  <a:srgbClr val="3BB8F7"/>
                </a:solidFill>
                <a:latin typeface="Consolas" pitchFamily="49" charset="0"/>
                <a:cs typeface="Consolas" pitchFamily="49" charset="0"/>
              </a:rPr>
              <a:t>http://knockoutjs.com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10" y="1700808"/>
            <a:ext cx="8499434" cy="4416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10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92590">
        <p:fade/>
      </p:transition>
    </mc:Choice>
    <mc:Fallback xmlns="">
      <p:transition spd="med" advClick="0" advTm="925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16927" y="2348880"/>
            <a:ext cx="31101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dirty="0">
                <a:solidFill>
                  <a:schemeClr val="bg1">
                    <a:lumMod val="50000"/>
                  </a:schemeClr>
                </a:solidFill>
                <a:effectLst>
                  <a:outerShdw dist="25400" dir="3000000" algn="tl" rotWithShape="0">
                    <a:schemeClr val="bg1"/>
                  </a:outerShdw>
                </a:effectLst>
                <a:latin typeface="Franklin Gothic Book" pitchFamily="34" charset="0"/>
              </a:rPr>
              <a:t>Questions?</a:t>
            </a:r>
            <a:endParaRPr lang="en-US" sz="4800" dirty="0">
              <a:solidFill>
                <a:schemeClr val="bg1">
                  <a:lumMod val="50000"/>
                </a:schemeClr>
              </a:solidFill>
              <a:effectLst>
                <a:outerShdw dist="25400" dir="3000000" algn="tl" rotWithShape="0">
                  <a:schemeClr val="bg1"/>
                </a:outerShdw>
              </a:effectLst>
              <a:latin typeface="Franklin Gothic Boo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0064" y="4725144"/>
            <a:ext cx="532859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effectLst>
                  <a:outerShdw dist="38100" dir="3000000" algn="tl" rotWithShape="0">
                    <a:schemeClr val="bg1"/>
                  </a:outerShdw>
                </a:effectLst>
                <a:latin typeface="Franklin Gothic Medium" pitchFamily="34" charset="0"/>
              </a:rPr>
              <a:t>Your name</a:t>
            </a:r>
          </a:p>
          <a:p>
            <a:pPr>
              <a:lnSpc>
                <a:spcPct val="125000"/>
              </a:lnSpc>
            </a:pP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effectLst>
                  <a:outerShdw dist="38100" dir="3000000" algn="tl" rotWithShape="0">
                    <a:schemeClr val="bg1"/>
                  </a:outerShdw>
                </a:effectLst>
                <a:latin typeface="Franklin Gothic Medium" pitchFamily="34" charset="0"/>
              </a:rPr>
              <a:t>Your company</a:t>
            </a:r>
          </a:p>
          <a:p>
            <a:pPr>
              <a:lnSpc>
                <a:spcPct val="125000"/>
              </a:lnSpc>
            </a:pPr>
            <a:r>
              <a:rPr lang="en-GB" sz="2000" dirty="0" smtClean="0">
                <a:solidFill>
                  <a:schemeClr val="accent2">
                    <a:lumMod val="75000"/>
                  </a:schemeClr>
                </a:solidFill>
                <a:effectLst>
                  <a:outerShdw dist="38100" dir="3000000" algn="tl" rotWithShape="0">
                    <a:schemeClr val="bg1"/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GB" sz="2000" dirty="0" err="1" smtClean="0">
                <a:solidFill>
                  <a:schemeClr val="accent2">
                    <a:lumMod val="75000"/>
                  </a:schemeClr>
                </a:solidFill>
                <a:effectLst>
                  <a:outerShdw dist="38100" dir="3000000" algn="tl" rotWithShape="0">
                    <a:schemeClr val="bg1"/>
                  </a:outerShdw>
                </a:effectLst>
                <a:latin typeface="Consolas" pitchFamily="49" charset="0"/>
                <a:cs typeface="Consolas" pitchFamily="49" charset="0"/>
              </a:rPr>
              <a:t>YourTwitterHandle</a:t>
            </a:r>
            <a:endParaRPr lang="en-GB" sz="2000" dirty="0" smtClean="0">
              <a:solidFill>
                <a:schemeClr val="accent2">
                  <a:lumMod val="75000"/>
                </a:schemeClr>
              </a:solidFill>
              <a:effectLst>
                <a:outerShdw dist="38100" dir="3000000" algn="tl" rotWithShape="0">
                  <a:schemeClr val="bg1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25000"/>
              </a:lnSpc>
            </a:pPr>
            <a:r>
              <a:rPr lang="en-GB" sz="2000" dirty="0" smtClean="0">
                <a:solidFill>
                  <a:schemeClr val="accent2">
                    <a:lumMod val="75000"/>
                  </a:schemeClr>
                </a:solidFill>
                <a:effectLst>
                  <a:outerShdw dist="38100" dir="3000000" algn="tl" rotWithShape="0">
                    <a:schemeClr val="bg1"/>
                  </a:outerShdw>
                </a:effectLst>
                <a:latin typeface="Consolas" pitchFamily="49" charset="0"/>
                <a:cs typeface="Consolas" pitchFamily="49" charset="0"/>
              </a:rPr>
              <a:t>http://yourwebsite/</a:t>
            </a:r>
            <a:endParaRPr lang="en-US" sz="2000" dirty="0">
              <a:solidFill>
                <a:schemeClr val="accent2">
                  <a:lumMod val="75000"/>
                </a:schemeClr>
              </a:solidFill>
              <a:effectLst>
                <a:outerShdw dist="38100" dir="3000000" algn="tl" rotWithShape="0">
                  <a:schemeClr val="bg1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0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0">
        <p:fade/>
      </p:transition>
    </mc:Choice>
    <mc:Fallback xmlns="">
      <p:transition spd="med" advClick="0" advTm="6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On-screen Show (4:3)</PresentationFormat>
  <Paragraphs>84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2011-06-10T14:51:55Z</dcterms:created>
  <dcterms:modified xsi:type="dcterms:W3CDTF">2011-06-10T14:57:50Z</dcterms:modified>
</cp:coreProperties>
</file>