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7" r:id="rId8"/>
    <p:sldId id="274" r:id="rId9"/>
    <p:sldId id="262" r:id="rId10"/>
    <p:sldId id="266" r:id="rId11"/>
    <p:sldId id="268" r:id="rId12"/>
    <p:sldId id="270" r:id="rId13"/>
    <p:sldId id="271" r:id="rId14"/>
    <p:sldId id="269" r:id="rId15"/>
    <p:sldId id="277" r:id="rId16"/>
    <p:sldId id="278" r:id="rId17"/>
    <p:sldId id="275" r:id="rId18"/>
    <p:sldId id="265" r:id="rId19"/>
    <p:sldId id="273" r:id="rId20"/>
    <p:sldId id="276" r:id="rId21"/>
    <p:sldId id="263" r:id="rId22"/>
    <p:sldId id="26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6E9C-CF8D-4FAE-BF2F-76C72A99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D4886-1035-4988-B6B0-36EED3C34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8CD-A42E-438C-91C5-02213528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924D-1A62-4B1B-A561-87752D0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FAB9-5EDC-4BC8-A211-9D355C06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F032-111F-4D1F-A66F-78FD040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F4F4C-2366-4A8A-BC5B-51E17813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1206-97D4-40AA-93F2-03C864C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BA2C-BDD0-45CB-9F95-7FC8A398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E108-5DF8-4397-BAA0-6C918DED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F843-1218-4A21-920C-CE2C1C02C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2476-EAAB-4D2A-9EC5-8BC0CA55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83DA-E8E4-488E-8E15-8BF63AF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E8E2-31EB-4911-B8DC-7D55178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8A49-518F-4CFA-917E-5ADC8948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5236-7CC5-453D-915E-86D0AC9F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2310-7E97-44F1-89CA-CA60FC62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456B-11E9-492E-BDCE-F63949B7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F54F-C42B-41F5-8506-8F761BA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D415D-D6AD-4B94-9FCE-0C1AD7D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1AC-87E0-41CF-9EA7-44E5D92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C2A2-DBEF-4E30-901F-C02C8B83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EDB3-06DF-4D76-A253-F1905A3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84A1-DD91-453E-A145-AAF5290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A6EE-EB54-4E22-B469-0D674490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3163-D56F-4BEC-93D7-D61CC0DF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4475-737B-4B1C-B933-A8AD0E1B3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8AB9-1C8C-4F22-8AAF-1152685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72EF-C2B4-4988-A453-E8D5A2BE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F2987-3965-4CDD-9698-71FCDC5D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A85F-A3EB-489A-8936-E209392C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1C4-73E7-4BE5-8DC5-24FBB501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3801-48A2-446B-971E-1779C3F8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6BBE1-3342-403B-8E85-E8A50B0C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1882-AFA5-4A95-B4CA-0E2C8C838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E0979-E145-4D98-8B0A-8851F5D55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2DCD-510D-4157-98D0-20159D6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B1159-8775-481D-B47F-7CB1E6C8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B3FCA-5999-41AB-B756-7E60FEFC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81E-A05A-4057-82E5-D533361D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6EFDA-B091-4434-8B89-AB959F2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A6CB5-552A-433A-BE63-48389A77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4643-52BA-422B-880E-08FEB2C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C68A3-3410-4A73-8A37-BC18D917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45A8A-05AE-4DBA-8930-DD9079F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4511-9A8F-4235-83FC-BC3FF5CD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51BF-E74F-4110-B24B-6A48EF56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2B6F-4BB9-4195-92FB-F6CCAEF0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A386-C267-4A7D-B56C-D96BC9B5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6F40-F88F-4BF8-A199-F7D9184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C73A-166E-44DB-A9B4-80A6C2C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3C8A-037B-4D7B-A9EB-6BC0ADF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015-F49D-48F8-9276-9131BFA5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5004A-EF4F-452A-980C-6C37FF73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3FF71-A8AA-4F79-A9F6-54B52C66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DE45-1515-45ED-B1BA-ED11B732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6937-2329-47C0-9620-0CAE6B11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1E64-956C-419F-A274-183B9AC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A0BB9-42B5-441C-B73F-7F260451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05F6-F889-4CD2-A5DC-98960EAD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3062-D4FD-414F-98D1-36529747B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7F92-8179-4A38-8EDC-6D7B3A5D81B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A6BA-7095-4933-9F56-DFD9D55A9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3467-20A2-4BEF-8F0F-5558D26B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632E-E93E-41C0-92E8-7D672B41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672F-6CAA-4D11-AA32-7AA03EE8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 Microarray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C697E-AF80-406A-BF73-4EC2E15B8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20882"/>
          </a:xfrm>
        </p:spPr>
        <p:txBody>
          <a:bodyPr/>
          <a:lstStyle/>
          <a:p>
            <a:r>
              <a:rPr lang="en-US" dirty="0"/>
              <a:t>Steve Semick</a:t>
            </a:r>
          </a:p>
          <a:p>
            <a:r>
              <a:rPr lang="en-US" dirty="0"/>
              <a:t>February 1, 2019</a:t>
            </a:r>
          </a:p>
        </p:txBody>
      </p:sp>
    </p:spTree>
    <p:extLst>
      <p:ext uri="{BB962C8B-B14F-4D97-AF65-F5344CB8AC3E}">
        <p14:creationId xmlns:p14="http://schemas.microsoft.com/office/powerpoint/2010/main" val="12230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6869-FB7E-45B1-AAB5-D7EA45E9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365125"/>
            <a:ext cx="1181026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Largely region-specific effects of LPS + </a:t>
            </a:r>
            <a:r>
              <a:rPr lang="en-US" sz="4200" dirty="0" err="1"/>
              <a:t>pyridostigmin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EA86-FE88-43F9-991C-984B826E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1509204"/>
            <a:ext cx="5007005" cy="1894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effects of injury model were only significant in LA (334 transcript clusters).</a:t>
            </a:r>
          </a:p>
          <a:p>
            <a:r>
              <a:rPr lang="en-US" dirty="0"/>
              <a:t>A few were shared in both brain regions (3 transcript clusters)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012B0-2F88-4D61-97AE-650F7602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0" y="3280959"/>
            <a:ext cx="3581478" cy="35770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77020-BFE6-4058-AB67-D7402E803EED}"/>
              </a:ext>
            </a:extLst>
          </p:cNvPr>
          <p:cNvSpPr txBox="1">
            <a:spLocks/>
          </p:cNvSpPr>
          <p:nvPr/>
        </p:nvSpPr>
        <p:spPr>
          <a:xfrm>
            <a:off x="1236959" y="3280959"/>
            <a:ext cx="2969578" cy="6032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Control vs. injury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28E2-0195-419B-B54E-60C53203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7" y="1591435"/>
            <a:ext cx="6544322" cy="50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EF9D-4EA9-48F5-A652-28A327AE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325563"/>
          </a:xfrm>
        </p:spPr>
        <p:txBody>
          <a:bodyPr/>
          <a:lstStyle/>
          <a:p>
            <a:r>
              <a:rPr lang="en-US" dirty="0"/>
              <a:t>More differential expression in lateral amygdala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5E67-3C96-41E1-8523-6667C304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785" y="1989354"/>
            <a:ext cx="3547368" cy="50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Lateral amygdala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CC5DD-3AA4-4671-8D64-A1DF9E69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75" y="2595898"/>
            <a:ext cx="4127378" cy="41032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FF7BE0-8DC9-4C33-BD1E-BAD155A70ED7}"/>
              </a:ext>
            </a:extLst>
          </p:cNvPr>
          <p:cNvSpPr txBox="1">
            <a:spLocks/>
          </p:cNvSpPr>
          <p:nvPr/>
        </p:nvSpPr>
        <p:spPr>
          <a:xfrm>
            <a:off x="6096000" y="2595898"/>
            <a:ext cx="1973802" cy="5052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Control vs. injury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F5823B-9570-4E24-8A51-FF5CC3725DDE}"/>
              </a:ext>
            </a:extLst>
          </p:cNvPr>
          <p:cNvSpPr txBox="1">
            <a:spLocks/>
          </p:cNvSpPr>
          <p:nvPr/>
        </p:nvSpPr>
        <p:spPr>
          <a:xfrm>
            <a:off x="8716393" y="6295167"/>
            <a:ext cx="1973802" cy="404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Injury vs. injury + </a:t>
            </a:r>
            <a:r>
              <a:rPr lang="en-US" sz="2000" dirty="0" err="1"/>
              <a:t>trt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9F598-D090-42F3-9F97-A270924C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96" y="2241990"/>
            <a:ext cx="4237142" cy="41778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4A4B04-034C-41A4-902B-CEB50CF16276}"/>
              </a:ext>
            </a:extLst>
          </p:cNvPr>
          <p:cNvSpPr txBox="1">
            <a:spLocks/>
          </p:cNvSpPr>
          <p:nvPr/>
        </p:nvSpPr>
        <p:spPr>
          <a:xfrm>
            <a:off x="734744" y="2153494"/>
            <a:ext cx="1973802" cy="5052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Control vs. injury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7130F2-D482-4CB6-8CFB-3EF8B5D50148}"/>
              </a:ext>
            </a:extLst>
          </p:cNvPr>
          <p:cNvSpPr txBox="1">
            <a:spLocks/>
          </p:cNvSpPr>
          <p:nvPr/>
        </p:nvSpPr>
        <p:spPr>
          <a:xfrm>
            <a:off x="4628226" y="2292626"/>
            <a:ext cx="2071455" cy="404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Control vs. injury + treatment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81F04D-083A-4C97-AE8E-5BB04D765590}"/>
              </a:ext>
            </a:extLst>
          </p:cNvPr>
          <p:cNvSpPr txBox="1">
            <a:spLocks/>
          </p:cNvSpPr>
          <p:nvPr/>
        </p:nvSpPr>
        <p:spPr>
          <a:xfrm>
            <a:off x="10245611" y="2566799"/>
            <a:ext cx="2071455" cy="404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Control vs. injury + treatment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12227B-8BF6-4ECF-8DDF-497A0C68E3F3}"/>
              </a:ext>
            </a:extLst>
          </p:cNvPr>
          <p:cNvSpPr txBox="1">
            <a:spLocks/>
          </p:cNvSpPr>
          <p:nvPr/>
        </p:nvSpPr>
        <p:spPr>
          <a:xfrm>
            <a:off x="2556769" y="6104377"/>
            <a:ext cx="1973802" cy="404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Injury vs. injury + </a:t>
            </a:r>
            <a:r>
              <a:rPr lang="en-US" sz="2000" dirty="0" err="1"/>
              <a:t>trt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C28FC7-D40B-470B-BF07-4C668D0FD4C3}"/>
              </a:ext>
            </a:extLst>
          </p:cNvPr>
          <p:cNvSpPr txBox="1">
            <a:spLocks/>
          </p:cNvSpPr>
          <p:nvPr/>
        </p:nvSpPr>
        <p:spPr>
          <a:xfrm>
            <a:off x="2103641" y="1587385"/>
            <a:ext cx="3547368" cy="50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Frontal cortex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1E9B34-72BF-427C-9BF2-94BF812F9A15}"/>
              </a:ext>
            </a:extLst>
          </p:cNvPr>
          <p:cNvSpPr txBox="1">
            <a:spLocks/>
          </p:cNvSpPr>
          <p:nvPr/>
        </p:nvSpPr>
        <p:spPr>
          <a:xfrm>
            <a:off x="4922418" y="4827700"/>
            <a:ext cx="3289427" cy="88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Differential expression = FDR&lt;10%</a:t>
            </a:r>
          </a:p>
        </p:txBody>
      </p:sp>
    </p:spTree>
    <p:extLst>
      <p:ext uri="{BB962C8B-B14F-4D97-AF65-F5344CB8AC3E}">
        <p14:creationId xmlns:p14="http://schemas.microsoft.com/office/powerpoint/2010/main" val="344174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5D92-AE4A-4C02-9D1D-5F942434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genes affected by Gulf War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D109-DC1C-4241-84F9-73F91F7C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56" y="1825624"/>
            <a:ext cx="4925913" cy="4734973"/>
          </a:xfrm>
        </p:spPr>
        <p:txBody>
          <a:bodyPr/>
          <a:lstStyle/>
          <a:p>
            <a:r>
              <a:rPr lang="en-US" b="1" dirty="0"/>
              <a:t>Large differences in expression</a:t>
            </a:r>
            <a:r>
              <a:rPr lang="en-US" dirty="0"/>
              <a:t> in </a:t>
            </a:r>
            <a:r>
              <a:rPr lang="en-US" b="1" dirty="0"/>
              <a:t>BOTH brain regions</a:t>
            </a:r>
          </a:p>
          <a:p>
            <a:r>
              <a:rPr lang="en-US" dirty="0"/>
              <a:t>Ignored genes with highly region-specific effects</a:t>
            </a:r>
          </a:p>
          <a:p>
            <a:r>
              <a:rPr lang="en-US" b="1" dirty="0" err="1"/>
              <a:t>Fosb</a:t>
            </a:r>
            <a:r>
              <a:rPr lang="en-US" b="1" dirty="0"/>
              <a:t> </a:t>
            </a:r>
            <a:r>
              <a:rPr lang="en-US" dirty="0"/>
              <a:t>is the most promising gene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3A72-F4FB-47A3-AF18-03AD536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69" y="1579538"/>
            <a:ext cx="6620975" cy="5130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5B0CBB-3CAD-4A81-B473-E20DBD9DF3F9}"/>
              </a:ext>
            </a:extLst>
          </p:cNvPr>
          <p:cNvSpPr/>
          <p:nvPr/>
        </p:nvSpPr>
        <p:spPr>
          <a:xfrm>
            <a:off x="322556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Criteria:</a:t>
            </a:r>
            <a:r>
              <a:rPr lang="en-US" dirty="0"/>
              <a:t> FDR&lt;10%, Injury LFC magnitude &gt; 1.5 in BOTH brain regions</a:t>
            </a:r>
          </a:p>
        </p:txBody>
      </p:sp>
    </p:spTree>
    <p:extLst>
      <p:ext uri="{BB962C8B-B14F-4D97-AF65-F5344CB8AC3E}">
        <p14:creationId xmlns:p14="http://schemas.microsoft.com/office/powerpoint/2010/main" val="200134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FDA-3025-469B-A004-C822261D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promising genes from control vs. injury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4378-C2AF-4E2D-86A0-871571EF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EEA69-EB8D-4AD7-AB7D-526FBE42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4406"/>
            <a:ext cx="6002326" cy="498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22E01-4E73-4EBD-A961-B1468780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9" y="1690688"/>
            <a:ext cx="5979151" cy="5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1E34-7D25-4575-A4B6-6F00757C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ontology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3B2-0C13-44E4-952A-C1688DEE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for assessing pathway level differences</a:t>
            </a:r>
          </a:p>
          <a:p>
            <a:pPr lvl="1"/>
            <a:r>
              <a:rPr lang="en-US" dirty="0"/>
              <a:t>Several different ontologies created by various scientific groups</a:t>
            </a:r>
          </a:p>
          <a:p>
            <a:pPr lvl="1"/>
            <a:r>
              <a:rPr lang="en-US" dirty="0"/>
              <a:t>Essentially a hypergeometric test for overrepresentation of DE genes</a:t>
            </a:r>
          </a:p>
          <a:p>
            <a:pPr lvl="2"/>
            <a:r>
              <a:rPr lang="en-US" dirty="0"/>
              <a:t>Classical example: pulling colored marbles out of a bag</a:t>
            </a:r>
          </a:p>
          <a:p>
            <a:r>
              <a:rPr lang="en-US" dirty="0"/>
              <a:t>P-value threshold of 5 x 10</a:t>
            </a:r>
            <a:r>
              <a:rPr lang="en-US" baseline="30000" dirty="0"/>
              <a:t>-3</a:t>
            </a:r>
            <a:endParaRPr lang="en-US" dirty="0"/>
          </a:p>
          <a:p>
            <a:pPr lvl="1"/>
            <a:r>
              <a:rPr lang="en-US" dirty="0"/>
              <a:t>Many interesting enrichments in FC, few in LA</a:t>
            </a:r>
          </a:p>
          <a:p>
            <a:pPr lvl="1"/>
            <a:r>
              <a:rPr lang="en-US" dirty="0"/>
              <a:t>May need different thresholds for each brain-region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0F5D-05F2-48E9-B24D-79A16827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0"/>
            <a:ext cx="10515600" cy="1325563"/>
          </a:xfrm>
        </p:spPr>
        <p:txBody>
          <a:bodyPr/>
          <a:lstStyle/>
          <a:p>
            <a:r>
              <a:rPr lang="en-US" b="1" dirty="0"/>
              <a:t>Subset</a:t>
            </a:r>
            <a:r>
              <a:rPr lang="en-US" dirty="0"/>
              <a:t> of GO Biological Processes Results (FC)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0FECF85-367D-4ADB-8E15-E54A5FF150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506" y="1677239"/>
          <a:ext cx="11761434" cy="46796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0239">
                  <a:extLst>
                    <a:ext uri="{9D8B030D-6E8A-4147-A177-3AD203B41FA5}">
                      <a16:colId xmlns:a16="http://schemas.microsoft.com/office/drawing/2014/main" val="2798402753"/>
                    </a:ext>
                  </a:extLst>
                </a:gridCol>
                <a:gridCol w="2254436">
                  <a:extLst>
                    <a:ext uri="{9D8B030D-6E8A-4147-A177-3AD203B41FA5}">
                      <a16:colId xmlns:a16="http://schemas.microsoft.com/office/drawing/2014/main" val="1730023837"/>
                    </a:ext>
                  </a:extLst>
                </a:gridCol>
                <a:gridCol w="1666042">
                  <a:extLst>
                    <a:ext uri="{9D8B030D-6E8A-4147-A177-3AD203B41FA5}">
                      <a16:colId xmlns:a16="http://schemas.microsoft.com/office/drawing/2014/main" val="1908775712"/>
                    </a:ext>
                  </a:extLst>
                </a:gridCol>
                <a:gridCol w="1960239">
                  <a:extLst>
                    <a:ext uri="{9D8B030D-6E8A-4147-A177-3AD203B41FA5}">
                      <a16:colId xmlns:a16="http://schemas.microsoft.com/office/drawing/2014/main" val="2681372822"/>
                    </a:ext>
                  </a:extLst>
                </a:gridCol>
                <a:gridCol w="1960239">
                  <a:extLst>
                    <a:ext uri="{9D8B030D-6E8A-4147-A177-3AD203B41FA5}">
                      <a16:colId xmlns:a16="http://schemas.microsoft.com/office/drawing/2014/main" val="600502969"/>
                    </a:ext>
                  </a:extLst>
                </a:gridCol>
                <a:gridCol w="1960239">
                  <a:extLst>
                    <a:ext uri="{9D8B030D-6E8A-4147-A177-3AD203B41FA5}">
                      <a16:colId xmlns:a16="http://schemas.microsoft.com/office/drawing/2014/main" val="3672467597"/>
                    </a:ext>
                  </a:extLst>
                </a:gridCol>
              </a:tblGrid>
              <a:tr h="22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Description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p.adjust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qvalue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1273260217"/>
                  </a:ext>
                </a:extLst>
              </a:tr>
              <a:tr h="839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GO:0046683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response to organophosphorus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4.91E-08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0.000162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0.000136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4129408251"/>
                  </a:ext>
                </a:extLst>
              </a:tr>
              <a:tr h="67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GO:0051591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response to cAMP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1.9E-07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0.000263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127421035"/>
                  </a:ext>
                </a:extLst>
              </a:tr>
              <a:tr h="8869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GO:1902107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positive regulation of leukocyte differentiation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1.87E-05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0.00398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659522868"/>
                  </a:ext>
                </a:extLst>
              </a:tr>
              <a:tr h="110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GO:0071383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cellular response to steroid hormone stimulus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0.015726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0.013194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3468454745"/>
                  </a:ext>
                </a:extLst>
              </a:tr>
              <a:tr h="839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GO:0032496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response to lipopolysaccharide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0.025192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0.021136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" marR="503" marT="503" marB="0" anchor="b"/>
                </a:tc>
                <a:extLst>
                  <a:ext uri="{0D108BD9-81ED-4DB2-BD59-A6C34878D82A}">
                    <a16:rowId xmlns:a16="http://schemas.microsoft.com/office/drawing/2014/main" val="1143616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6A74-42D9-4A21-A887-036B5B65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Subset</a:t>
            </a:r>
            <a:r>
              <a:rPr lang="en-US" dirty="0"/>
              <a:t> of GO Biological Processes Results (LA)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F7FB56-07C1-4268-A70B-FACE7BA95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7859" y="2210540"/>
          <a:ext cx="11736282" cy="43984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6047">
                  <a:extLst>
                    <a:ext uri="{9D8B030D-6E8A-4147-A177-3AD203B41FA5}">
                      <a16:colId xmlns:a16="http://schemas.microsoft.com/office/drawing/2014/main" val="1004275978"/>
                    </a:ext>
                  </a:extLst>
                </a:gridCol>
                <a:gridCol w="1956047">
                  <a:extLst>
                    <a:ext uri="{9D8B030D-6E8A-4147-A177-3AD203B41FA5}">
                      <a16:colId xmlns:a16="http://schemas.microsoft.com/office/drawing/2014/main" val="2291299790"/>
                    </a:ext>
                  </a:extLst>
                </a:gridCol>
                <a:gridCol w="1956047">
                  <a:extLst>
                    <a:ext uri="{9D8B030D-6E8A-4147-A177-3AD203B41FA5}">
                      <a16:colId xmlns:a16="http://schemas.microsoft.com/office/drawing/2014/main" val="3961962579"/>
                    </a:ext>
                  </a:extLst>
                </a:gridCol>
                <a:gridCol w="1956047">
                  <a:extLst>
                    <a:ext uri="{9D8B030D-6E8A-4147-A177-3AD203B41FA5}">
                      <a16:colId xmlns:a16="http://schemas.microsoft.com/office/drawing/2014/main" val="430113429"/>
                    </a:ext>
                  </a:extLst>
                </a:gridCol>
                <a:gridCol w="1956047">
                  <a:extLst>
                    <a:ext uri="{9D8B030D-6E8A-4147-A177-3AD203B41FA5}">
                      <a16:colId xmlns:a16="http://schemas.microsoft.com/office/drawing/2014/main" val="2580081020"/>
                    </a:ext>
                  </a:extLst>
                </a:gridCol>
                <a:gridCol w="1956047">
                  <a:extLst>
                    <a:ext uri="{9D8B030D-6E8A-4147-A177-3AD203B41FA5}">
                      <a16:colId xmlns:a16="http://schemas.microsoft.com/office/drawing/2014/main" val="1686616292"/>
                    </a:ext>
                  </a:extLst>
                </a:gridCol>
              </a:tblGrid>
              <a:tr h="41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p.adjust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qvalue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6705824"/>
                  </a:ext>
                </a:extLst>
              </a:tr>
              <a:tr h="989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GO:0014074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response to purine-containing compound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3.89E-06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0.016113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0.015463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130640309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GO:0072012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glomerulus vasculature development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1.73E-05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0.019119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0.018348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1951464789"/>
                  </a:ext>
                </a:extLst>
              </a:tr>
              <a:tr h="778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GO:0046683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response to organophosphorus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0.019119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0.018348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125124944"/>
                  </a:ext>
                </a:extLst>
              </a:tr>
              <a:tr h="67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GO:0061437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renal system vasculature development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2.83E-05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0.019119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0.018348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192863124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GO:0061440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kidney vasculature development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2.83E-05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0.019119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0.018348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831674003"/>
                  </a:ext>
                </a:extLst>
              </a:tr>
              <a:tr h="496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GO:0032722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positive regulation of chemokine production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5.73E-05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0.028493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2" marR="3512" marT="3512" marB="0" anchor="b"/>
                </a:tc>
                <a:extLst>
                  <a:ext uri="{0D108BD9-81ED-4DB2-BD59-A6C34878D82A}">
                    <a16:rowId xmlns:a16="http://schemas.microsoft.com/office/drawing/2014/main" val="404378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6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FFFC-6A27-4D19-9180-4C22086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259342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Q2. How can treatment of Gulf War Illness with rosiglitazone normalize gene expression?</a:t>
            </a:r>
          </a:p>
        </p:txBody>
      </p:sp>
    </p:spTree>
    <p:extLst>
      <p:ext uri="{BB962C8B-B14F-4D97-AF65-F5344CB8AC3E}">
        <p14:creationId xmlns:p14="http://schemas.microsoft.com/office/powerpoint/2010/main" val="223874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995-D7CC-46FF-A8E5-DC3DB6F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060" cy="1325563"/>
          </a:xfrm>
        </p:spPr>
        <p:txBody>
          <a:bodyPr/>
          <a:lstStyle/>
          <a:p>
            <a:r>
              <a:rPr lang="en-US" dirty="0"/>
              <a:t>Rosiglitazone normalizes expression of some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D05A-986B-49D1-B568-D8E7D034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Criteria:</a:t>
            </a:r>
            <a:r>
              <a:rPr lang="en-US" dirty="0"/>
              <a:t> P&lt;1e-3, Injury LFC magnitude &gt; 1.5, </a:t>
            </a:r>
            <a:r>
              <a:rPr lang="en-US" dirty="0" err="1"/>
              <a:t>Trt</a:t>
            </a:r>
            <a:r>
              <a:rPr lang="en-US" dirty="0"/>
              <a:t> LFC magnitude &gt;1 (and opposite direction)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40AB5-79C3-44E3-B345-8883BFC8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40" y="2605225"/>
            <a:ext cx="5447020" cy="4202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BB6C3-A073-4180-9738-BCDDA3CD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2605225"/>
            <a:ext cx="5485290" cy="42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1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23E2-2B11-453E-AF86-5696975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rosiglitazone rescued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F58-F831-494D-8D4A-18489951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73328-8B88-4237-B38D-8E322209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1" y="1849862"/>
            <a:ext cx="5628441" cy="4652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A2EF9-ECF9-4509-9ADC-F780465F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3" y="1825625"/>
            <a:ext cx="5979151" cy="49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AF9-0B05-41FD-A07A-AAE21B73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8BB8-4B4B-4428-949E-8CAF3288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Differential expression and GO for three questions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Conclusions</a:t>
            </a:r>
          </a:p>
          <a:p>
            <a:pPr lvl="1"/>
            <a:r>
              <a:rPr lang="en-US" dirty="0"/>
              <a:t>Next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7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FFFC-6A27-4D19-9180-4C22086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259342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Q3. How is PPAR</a:t>
            </a:r>
            <a:r>
              <a:rPr lang="el-GR" b="1" dirty="0"/>
              <a:t>γ</a:t>
            </a:r>
            <a:r>
              <a:rPr lang="en-US" b="1" dirty="0"/>
              <a:t> signaling involved in both of these processes?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BDDEC-E8A2-4EA1-9B04-58B8B4937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1" t="530" r="521" b="6278"/>
          <a:stretch/>
        </p:blipFill>
        <p:spPr>
          <a:xfrm>
            <a:off x="7075503" y="599883"/>
            <a:ext cx="5116497" cy="6258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CB11C-09BD-4691-9B00-C575BA77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82"/>
            <a:ext cx="10515600" cy="1325563"/>
          </a:xfrm>
        </p:spPr>
        <p:txBody>
          <a:bodyPr/>
          <a:lstStyle/>
          <a:p>
            <a:r>
              <a:rPr lang="en-US" dirty="0"/>
              <a:t>PPAR</a:t>
            </a:r>
            <a:r>
              <a:rPr lang="el-GR" dirty="0"/>
              <a:t>γ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CD72-B072-4AC7-8D4B-054E4C75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2" y="1580224"/>
            <a:ext cx="7253056" cy="5160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Identified </a:t>
            </a:r>
            <a:r>
              <a:rPr lang="en-US" b="1" dirty="0"/>
              <a:t>37 genes from </a:t>
            </a:r>
            <a:r>
              <a:rPr lang="en-US" b="1" dirty="0" err="1"/>
              <a:t>Villapol</a:t>
            </a:r>
            <a:r>
              <a:rPr lang="en-US" dirty="0"/>
              <a:t>, 2018</a:t>
            </a:r>
          </a:p>
          <a:p>
            <a:pPr lvl="1"/>
            <a:r>
              <a:rPr lang="en-US" dirty="0"/>
              <a:t>Included gene subunits of protein complexes</a:t>
            </a:r>
          </a:p>
          <a:p>
            <a:pPr lvl="2"/>
            <a:r>
              <a:rPr lang="en-US" dirty="0"/>
              <a:t>Activator Protein-1 (AP-1)</a:t>
            </a:r>
          </a:p>
          <a:p>
            <a:pPr lvl="2"/>
            <a:r>
              <a:rPr lang="en-US" dirty="0"/>
              <a:t>Nuclear factor kappa-B (NF-</a:t>
            </a:r>
            <a:r>
              <a:rPr lang="el-GR" dirty="0"/>
              <a:t>κ</a:t>
            </a:r>
            <a:r>
              <a:rPr lang="en-US" dirty="0"/>
              <a:t>B)</a:t>
            </a:r>
          </a:p>
          <a:p>
            <a:pPr lvl="2"/>
            <a:r>
              <a:rPr lang="en-US" dirty="0"/>
              <a:t>Retinoic acid receptor (RXR)</a:t>
            </a:r>
          </a:p>
          <a:p>
            <a:pPr lvl="1"/>
            <a:r>
              <a:rPr lang="en-US" dirty="0"/>
              <a:t>Did not include “upstream” genes in pathway</a:t>
            </a:r>
          </a:p>
          <a:p>
            <a:r>
              <a:rPr lang="en-US" b="1" dirty="0"/>
              <a:t>Mapped genes from human to rat orthologs</a:t>
            </a:r>
          </a:p>
          <a:p>
            <a:pPr lvl="1"/>
            <a:r>
              <a:rPr lang="en-US" b="1" dirty="0"/>
              <a:t>Most</a:t>
            </a:r>
            <a:r>
              <a:rPr lang="en-US" dirty="0"/>
              <a:t> transcripts match between </a:t>
            </a:r>
            <a:r>
              <a:rPr lang="en-US" dirty="0" err="1"/>
              <a:t>Ensembl</a:t>
            </a:r>
            <a:r>
              <a:rPr lang="en-US" dirty="0"/>
              <a:t> and </a:t>
            </a:r>
            <a:r>
              <a:rPr lang="en-US" dirty="0" err="1"/>
              <a:t>ClariomS</a:t>
            </a:r>
            <a:r>
              <a:rPr lang="en-US" dirty="0"/>
              <a:t> array annotation</a:t>
            </a:r>
          </a:p>
          <a:p>
            <a:r>
              <a:rPr lang="en-US" b="1" dirty="0"/>
              <a:t>Looked for differentially expressed genes</a:t>
            </a:r>
          </a:p>
          <a:p>
            <a:pPr lvl="1"/>
            <a:r>
              <a:rPr lang="en-US" dirty="0"/>
              <a:t>Either brain region</a:t>
            </a:r>
          </a:p>
          <a:p>
            <a:pPr lvl="1"/>
            <a:r>
              <a:rPr lang="en-US" dirty="0"/>
              <a:t>Difference in control vs. injury</a:t>
            </a:r>
          </a:p>
          <a:p>
            <a:pPr lvl="1"/>
            <a:r>
              <a:rPr lang="en-US" dirty="0"/>
              <a:t>Difference in injury vs. injury + treatment</a:t>
            </a:r>
          </a:p>
          <a:p>
            <a:pPr lvl="1"/>
            <a:r>
              <a:rPr lang="en-US" dirty="0"/>
              <a:t>Nominal p&lt;0.05 as threshold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5072D-581B-4F5A-9B5C-0FD8EEEA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84" y="107049"/>
            <a:ext cx="2949115" cy="8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5E86-C4DC-4C2F-9DED-B1C06126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interesting PPAR</a:t>
            </a:r>
            <a:r>
              <a:rPr lang="el-GR" dirty="0"/>
              <a:t>γ</a:t>
            </a:r>
            <a:r>
              <a:rPr lang="en-US" dirty="0"/>
              <a:t>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7F72E-0913-4138-A55E-9C3B13F5C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650" y="1690688"/>
            <a:ext cx="6067063" cy="5057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48858-1864-4F71-83AE-6F321B4A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5" y="1820566"/>
            <a:ext cx="5868140" cy="49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28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1935-C276-4D34-8297-19EA3A0F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E43A-7DB9-48BE-AF07-158D9B9F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776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Gulf War Illness model has several gene expression correlates </a:t>
            </a:r>
          </a:p>
          <a:p>
            <a:pPr lvl="1"/>
            <a:r>
              <a:rPr lang="en-US" dirty="0"/>
              <a:t>More robustly in LA than in FC</a:t>
            </a:r>
          </a:p>
          <a:p>
            <a:pPr lvl="1"/>
            <a:r>
              <a:rPr lang="en-US" dirty="0"/>
              <a:t>Includes genes involved in immune processes and response to organophosphorus</a:t>
            </a:r>
          </a:p>
          <a:p>
            <a:r>
              <a:rPr lang="en-US" b="1" dirty="0"/>
              <a:t>Rosiglitazone normalizes </a:t>
            </a:r>
            <a:r>
              <a:rPr lang="en-US" b="1" i="1" dirty="0"/>
              <a:t>some </a:t>
            </a:r>
            <a:r>
              <a:rPr lang="en-US" b="1" dirty="0"/>
              <a:t>gene expression differences but not all</a:t>
            </a:r>
          </a:p>
          <a:p>
            <a:pPr lvl="1"/>
            <a:r>
              <a:rPr lang="en-US" dirty="0"/>
              <a:t>Includes genes involved in immune processes and response to organophosphorus</a:t>
            </a:r>
          </a:p>
          <a:p>
            <a:r>
              <a:rPr lang="en-US" b="1" dirty="0"/>
              <a:t>Some genes PPAR</a:t>
            </a:r>
            <a:r>
              <a:rPr lang="el-GR" b="1" dirty="0"/>
              <a:t>γ</a:t>
            </a:r>
            <a:r>
              <a:rPr lang="en-US" b="1" dirty="0"/>
              <a:t> genes are differentially expressed in Gulf War Illness and may be promising targets for rosiglitazone treatment</a:t>
            </a:r>
          </a:p>
          <a:p>
            <a:pPr lvl="1"/>
            <a:r>
              <a:rPr lang="en-US" u="sng" dirty="0"/>
              <a:t>Especially activator protein-1 (AP-1) gene subunits</a:t>
            </a:r>
          </a:p>
          <a:p>
            <a:endParaRPr lang="en-US" b="1" i="1" dirty="0"/>
          </a:p>
          <a:p>
            <a:r>
              <a:rPr lang="en-US" b="1" dirty="0"/>
              <a:t>Potential Next steps</a:t>
            </a:r>
          </a:p>
          <a:p>
            <a:pPr lvl="1"/>
            <a:r>
              <a:rPr lang="en-US" dirty="0"/>
              <a:t>Write-up results and prepare poster for conference?</a:t>
            </a:r>
          </a:p>
          <a:p>
            <a:pPr lvl="1"/>
            <a:r>
              <a:rPr lang="en-US" dirty="0"/>
              <a:t>Study the literature to better interpret some gene-level associations</a:t>
            </a:r>
          </a:p>
          <a:p>
            <a:pPr lvl="1"/>
            <a:r>
              <a:rPr lang="en-US" dirty="0"/>
              <a:t>Lab-work to better characterize and validate promising mechanisms and genes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908-1F72-4A2A-BB99-C74A2273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53B-4007-4298-9EFE-A307032A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from 16 rat brains</a:t>
            </a:r>
          </a:p>
          <a:p>
            <a:r>
              <a:rPr lang="en-US" dirty="0" err="1"/>
              <a:t>ClariomS</a:t>
            </a:r>
            <a:r>
              <a:rPr lang="en-US" dirty="0"/>
              <a:t> microarray (Affymetrix)</a:t>
            </a:r>
          </a:p>
          <a:p>
            <a:pPr lvl="1"/>
            <a:r>
              <a:rPr lang="en-US" dirty="0"/>
              <a:t>~23,000 “transcript clusters”</a:t>
            </a:r>
          </a:p>
          <a:p>
            <a:pPr lvl="1"/>
            <a:r>
              <a:rPr lang="en-US" dirty="0"/>
              <a:t>Gene-level transcriptome coverage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04571-FD4E-4365-8CD8-4BAE4977A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22729"/>
              </p:ext>
            </p:extLst>
          </p:nvPr>
        </p:nvGraphicFramePr>
        <p:xfrm>
          <a:off x="3191275" y="4251642"/>
          <a:ext cx="8030100" cy="215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525">
                  <a:extLst>
                    <a:ext uri="{9D8B030D-6E8A-4147-A177-3AD203B41FA5}">
                      <a16:colId xmlns:a16="http://schemas.microsoft.com/office/drawing/2014/main" val="2033704357"/>
                    </a:ext>
                  </a:extLst>
                </a:gridCol>
                <a:gridCol w="2007525">
                  <a:extLst>
                    <a:ext uri="{9D8B030D-6E8A-4147-A177-3AD203B41FA5}">
                      <a16:colId xmlns:a16="http://schemas.microsoft.com/office/drawing/2014/main" val="2408659943"/>
                    </a:ext>
                  </a:extLst>
                </a:gridCol>
                <a:gridCol w="2007525">
                  <a:extLst>
                    <a:ext uri="{9D8B030D-6E8A-4147-A177-3AD203B41FA5}">
                      <a16:colId xmlns:a16="http://schemas.microsoft.com/office/drawing/2014/main" val="933980585"/>
                    </a:ext>
                  </a:extLst>
                </a:gridCol>
                <a:gridCol w="2007525">
                  <a:extLst>
                    <a:ext uri="{9D8B030D-6E8A-4147-A177-3AD203B41FA5}">
                      <a16:colId xmlns:a16="http://schemas.microsoft.com/office/drawing/2014/main" val="1483410238"/>
                    </a:ext>
                  </a:extLst>
                </a:gridCol>
              </a:tblGrid>
              <a:tr h="11915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Brain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Pyridostigmin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l"/>
                      <a:r>
                        <a:rPr lang="en-US" sz="2000" dirty="0"/>
                        <a:t>+ LPS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Pyridostigmin</a:t>
                      </a:r>
                      <a:endParaRPr lang="en-US" sz="2000" dirty="0"/>
                    </a:p>
                    <a:p>
                      <a:pPr algn="l"/>
                      <a:r>
                        <a:rPr lang="en-US" sz="2000" dirty="0"/>
                        <a:t>+ LPS</a:t>
                      </a:r>
                    </a:p>
                    <a:p>
                      <a:pPr algn="l"/>
                      <a:r>
                        <a:rPr lang="en-US" sz="2000" dirty="0"/>
                        <a:t>+ rosiglitazone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664040"/>
                  </a:ext>
                </a:extLst>
              </a:tr>
              <a:tr h="483241">
                <a:tc>
                  <a:txBody>
                    <a:bodyPr/>
                    <a:lstStyle/>
                    <a:p>
                      <a:r>
                        <a:rPr lang="en-US" sz="2000" dirty="0"/>
                        <a:t>Frontal Cortex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64021"/>
                  </a:ext>
                </a:extLst>
              </a:tr>
              <a:tr h="483241">
                <a:tc>
                  <a:txBody>
                    <a:bodyPr/>
                    <a:lstStyle/>
                    <a:p>
                      <a:r>
                        <a:rPr lang="en-US" sz="2000" dirty="0"/>
                        <a:t>Lateral Amygdala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159E-ECE2-4A7A-A59E-BEFAFE46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(QC)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26E4-497C-48E9-B307-A5B3A4F0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5092" cy="4351338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Data reduction method</a:t>
            </a:r>
          </a:p>
          <a:p>
            <a:pPr lvl="1"/>
            <a:r>
              <a:rPr lang="en-US" dirty="0"/>
              <a:t>~23,000 data points =&gt; 12 points</a:t>
            </a:r>
          </a:p>
          <a:p>
            <a:pPr lvl="1"/>
            <a:r>
              <a:rPr lang="en-US" b="1" dirty="0"/>
              <a:t>Brain region is greatest source of variation</a:t>
            </a:r>
            <a:r>
              <a:rPr lang="en-US" dirty="0"/>
              <a:t> in global gene expression</a:t>
            </a:r>
          </a:p>
          <a:p>
            <a:r>
              <a:rPr lang="en-US" b="1" dirty="0"/>
              <a:t>No outliers</a:t>
            </a:r>
            <a:r>
              <a:rPr lang="en-US" dirty="0"/>
              <a:t> seen on other QC plots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819D-ED4E-4018-9A50-177A5B15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92" y="681036"/>
            <a:ext cx="6131664" cy="61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C253-3A34-4173-B41B-62D7E683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analysis tools: same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22480-3C73-40E0-AE6D-CA26EEEF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930" y="2849744"/>
            <a:ext cx="3980792" cy="400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DE2A6-EC4E-4D43-8372-EBF0DC2F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8" y="2905051"/>
            <a:ext cx="3980792" cy="395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6F082-3508-4293-BEBA-36CE5FC0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451" y="2831977"/>
            <a:ext cx="4049549" cy="4026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49552-CCF5-4852-B08F-B85EC22D89E1}"/>
              </a:ext>
            </a:extLst>
          </p:cNvPr>
          <p:cNvSpPr txBox="1"/>
          <p:nvPr/>
        </p:nvSpPr>
        <p:spPr>
          <a:xfrm>
            <a:off x="838200" y="1690688"/>
            <a:ext cx="938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data with Transcriptome Analysis Console (Affymetrix software) and R (</a:t>
            </a:r>
            <a:r>
              <a:rPr lang="en-US" dirty="0" err="1"/>
              <a:t>BioConductor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normalization (RMA) and statistical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concordant results =&gt; </a:t>
            </a:r>
            <a:r>
              <a:rPr lang="en-US" b="1" dirty="0"/>
              <a:t>analysis was performed as expected</a:t>
            </a:r>
          </a:p>
        </p:txBody>
      </p:sp>
    </p:spTree>
    <p:extLst>
      <p:ext uri="{BB962C8B-B14F-4D97-AF65-F5344CB8AC3E}">
        <p14:creationId xmlns:p14="http://schemas.microsoft.com/office/powerpoint/2010/main" val="21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6A29-4BC5-497E-BCEC-DCDF344D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 SST-RMA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480B-829D-44C0-9A89-BC35B69C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data using Signal Space Transformation Robust Multi-Array Average (SST-RMA)</a:t>
            </a:r>
          </a:p>
          <a:p>
            <a:pPr lvl="1"/>
            <a:r>
              <a:rPr lang="en-US" b="1" dirty="0"/>
              <a:t>More accurate log</a:t>
            </a:r>
            <a:r>
              <a:rPr lang="en-US" b="1" baseline="-25000" dirty="0"/>
              <a:t>2</a:t>
            </a:r>
            <a:r>
              <a:rPr lang="en-US" b="1" dirty="0"/>
              <a:t> fold change estimates =&gt; more significant results</a:t>
            </a:r>
          </a:p>
          <a:p>
            <a:pPr lvl="1"/>
            <a:r>
              <a:rPr lang="en-US" dirty="0"/>
              <a:t>Proprietary Affymetrix algorithm</a:t>
            </a:r>
          </a:p>
          <a:p>
            <a:pPr lvl="1"/>
            <a:r>
              <a:rPr lang="en-US" dirty="0"/>
              <a:t>Normalized all 16 samples together</a:t>
            </a:r>
          </a:p>
          <a:p>
            <a:pPr lvl="1"/>
            <a:r>
              <a:rPr lang="en-US" dirty="0"/>
              <a:t>Improvisation of the well-established RMA algorithm</a:t>
            </a:r>
          </a:p>
          <a:p>
            <a:r>
              <a:rPr lang="en-US" dirty="0"/>
              <a:t>Normalization is important to “get all samples on a level playing field”</a:t>
            </a:r>
          </a:p>
          <a:p>
            <a:pPr lvl="1"/>
            <a:r>
              <a:rPr lang="en-US" dirty="0"/>
              <a:t>Improves statistical modeling</a:t>
            </a:r>
          </a:p>
          <a:p>
            <a:pPr lvl="1"/>
            <a:r>
              <a:rPr lang="en-US" dirty="0"/>
              <a:t>Necessary step for further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5E34-5DB4-43B2-8BD4-0C0185D3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biological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7E59-FE25-4312-898C-709B5303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/>
              <a:t>Q1. How does a Gulf War Illness (LPS + pyridostigmine) affect gene expression in the frontal cortex and lateral amygdala?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Q2. How can treatment of Gulf War Illness with rosiglitazone normalize gene expression?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Q3. How is PPAR</a:t>
            </a:r>
            <a:r>
              <a:rPr lang="el-GR" sz="3000" b="1" dirty="0"/>
              <a:t>γ</a:t>
            </a:r>
            <a:r>
              <a:rPr lang="en-US" sz="3000" b="1" dirty="0"/>
              <a:t> signaling involved in both of these processes?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FFFC-6A27-4D19-9180-4C22086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25934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Q1. How does a Gulf War Illness (LPS + pyridostigmine) affect gene expression in the frontal cortex and lateral amygdala?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AD7-2D00-41B2-9B55-DE76909D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differential expression (DE) between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5FBB-3D9D-49AD-A176-DD91E2FD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b="1" dirty="0"/>
              <a:t>stratified by brain region</a:t>
            </a:r>
          </a:p>
          <a:p>
            <a:pPr lvl="1"/>
            <a:r>
              <a:rPr lang="en-US" dirty="0"/>
              <a:t>Example: control frontal cortex vs. injury frontal cortex</a:t>
            </a:r>
          </a:p>
          <a:p>
            <a:r>
              <a:rPr lang="en-US" dirty="0"/>
              <a:t>Tested for difference between groups:</a:t>
            </a:r>
          </a:p>
          <a:p>
            <a:pPr lvl="1"/>
            <a:r>
              <a:rPr lang="en-US" dirty="0"/>
              <a:t>Control vs. injury – </a:t>
            </a:r>
            <a:r>
              <a:rPr lang="en-US" b="1" dirty="0"/>
              <a:t>What the gene expression correlates of the Gulf War Illness model?</a:t>
            </a:r>
          </a:p>
          <a:p>
            <a:pPr lvl="1"/>
            <a:r>
              <a:rPr lang="en-US" dirty="0"/>
              <a:t>Injury vs. injury + treatment – </a:t>
            </a:r>
            <a:r>
              <a:rPr lang="en-US" b="1" dirty="0"/>
              <a:t>How does treatment with a selective PPAR</a:t>
            </a:r>
            <a:r>
              <a:rPr lang="el-GR" b="1" dirty="0"/>
              <a:t>γ</a:t>
            </a:r>
            <a:r>
              <a:rPr lang="en-US" b="1" dirty="0"/>
              <a:t> agonist affect gene expression in a Gulf War Illness model?</a:t>
            </a:r>
            <a:endParaRPr lang="en-US" dirty="0"/>
          </a:p>
          <a:p>
            <a:pPr lvl="1"/>
            <a:r>
              <a:rPr lang="en-US" dirty="0"/>
              <a:t>Also tested control vs. injury + treatment</a:t>
            </a:r>
          </a:p>
          <a:p>
            <a:pPr lvl="1"/>
            <a:r>
              <a:rPr lang="en-US" dirty="0"/>
              <a:t>Basically </a:t>
            </a:r>
            <a:r>
              <a:rPr lang="en-US" b="1" dirty="0"/>
              <a:t>three pairwise t-tests for each brain region</a:t>
            </a:r>
          </a:p>
          <a:p>
            <a:pPr lvl="2"/>
            <a:r>
              <a:rPr lang="en-US" dirty="0" err="1"/>
              <a:t>Limma</a:t>
            </a:r>
            <a:r>
              <a:rPr lang="en-US" dirty="0"/>
              <a:t> with empirical Bayes to improve statistical estimates</a:t>
            </a:r>
          </a:p>
          <a:p>
            <a:pPr marL="1371600" lvl="3" indent="0">
              <a:buNone/>
            </a:pPr>
            <a:r>
              <a:rPr lang="en-US" dirty="0"/>
              <a:t>(Essentially pools information from other genes to better estimate expression variance)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1013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Rat Microarray Data Analysis</vt:lpstr>
      <vt:lpstr>Outline</vt:lpstr>
      <vt:lpstr>Data collected</vt:lpstr>
      <vt:lpstr>Quality control (QC)</vt:lpstr>
      <vt:lpstr>Different data analysis tools: same results</vt:lpstr>
      <vt:lpstr>Normalization: SST-RMA</vt:lpstr>
      <vt:lpstr>Three biological questions</vt:lpstr>
      <vt:lpstr>Q1. How does a Gulf War Illness (LPS + pyridostigmine) affect gene expression in the frontal cortex and lateral amygdala? </vt:lpstr>
      <vt:lpstr>Testing for differential expression (DE) between groups</vt:lpstr>
      <vt:lpstr>Largely region-specific effects of LPS + pyridostigmin</vt:lpstr>
      <vt:lpstr>More differential expression in lateral amygdala</vt:lpstr>
      <vt:lpstr>Prioritizing genes affected by Gulf War Illness</vt:lpstr>
      <vt:lpstr>Example promising genes from control vs. injury</vt:lpstr>
      <vt:lpstr>Gene ontology analysis</vt:lpstr>
      <vt:lpstr>Subset of GO Biological Processes Results (FC)</vt:lpstr>
      <vt:lpstr>Subset of GO Biological Processes Results (LA)</vt:lpstr>
      <vt:lpstr>Q2. How can treatment of Gulf War Illness with rosiglitazone normalize gene expression?</vt:lpstr>
      <vt:lpstr>Rosiglitazone normalizes expression of some genes</vt:lpstr>
      <vt:lpstr>Examples of rosiglitazone rescued genes</vt:lpstr>
      <vt:lpstr>Q3. How is PPARγ signaling involved in both of these processes?</vt:lpstr>
      <vt:lpstr>PPARγ analysis</vt:lpstr>
      <vt:lpstr>Examples of interesting PPARγ patterns</vt:lpstr>
      <vt:lpstr>Conclusions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Semick</dc:creator>
  <cp:lastModifiedBy>Stephen Semick</cp:lastModifiedBy>
  <cp:revision>27</cp:revision>
  <dcterms:created xsi:type="dcterms:W3CDTF">2019-01-19T16:16:17Z</dcterms:created>
  <dcterms:modified xsi:type="dcterms:W3CDTF">2019-02-01T20:06:09Z</dcterms:modified>
</cp:coreProperties>
</file>