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81" r:id="rId4"/>
    <p:sldId id="282" r:id="rId5"/>
    <p:sldId id="283" r:id="rId6"/>
    <p:sldId id="258" r:id="rId7"/>
    <p:sldId id="259" r:id="rId8"/>
    <p:sldId id="260" r:id="rId9"/>
    <p:sldId id="262" r:id="rId10"/>
    <p:sldId id="267" r:id="rId11"/>
    <p:sldId id="263" r:id="rId12"/>
    <p:sldId id="290" r:id="rId13"/>
    <p:sldId id="289" r:id="rId14"/>
    <p:sldId id="268" r:id="rId15"/>
    <p:sldId id="269" r:id="rId16"/>
    <p:sldId id="270" r:id="rId17"/>
    <p:sldId id="264" r:id="rId18"/>
    <p:sldId id="276" r:id="rId19"/>
    <p:sldId id="272" r:id="rId20"/>
    <p:sldId id="273" r:id="rId21"/>
    <p:sldId id="275" r:id="rId22"/>
    <p:sldId id="274" r:id="rId23"/>
    <p:sldId id="277" r:id="rId24"/>
    <p:sldId id="278" r:id="rId25"/>
    <p:sldId id="285" r:id="rId26"/>
    <p:sldId id="279" r:id="rId27"/>
    <p:sldId id="287" r:id="rId28"/>
    <p:sldId id="288" r:id="rId29"/>
    <p:sldId id="280" r:id="rId30"/>
    <p:sldId id="265" r:id="rId31"/>
    <p:sldId id="266" r:id="rId32"/>
    <p:sldId id="284" r:id="rId33"/>
    <p:sldId id="292" r:id="rId34"/>
    <p:sldId id="293" r:id="rId35"/>
    <p:sldId id="295" r:id="rId36"/>
    <p:sldId id="296" r:id="rId37"/>
    <p:sldId id="300" r:id="rId38"/>
    <p:sldId id="297" r:id="rId39"/>
    <p:sldId id="298" r:id="rId40"/>
    <p:sldId id="301" r:id="rId41"/>
    <p:sldId id="302" r:id="rId42"/>
    <p:sldId id="299" r:id="rId43"/>
    <p:sldId id="294" r:id="rId44"/>
    <p:sldId id="306" r:id="rId45"/>
    <p:sldId id="305" r:id="rId46"/>
    <p:sldId id="304" r:id="rId47"/>
    <p:sldId id="307" r:id="rId48"/>
    <p:sldId id="308" r:id="rId49"/>
    <p:sldId id="309" r:id="rId50"/>
    <p:sldId id="310" r:id="rId51"/>
    <p:sldId id="315" r:id="rId52"/>
    <p:sldId id="311" r:id="rId53"/>
    <p:sldId id="312" r:id="rId54"/>
    <p:sldId id="313" r:id="rId55"/>
    <p:sldId id="316" r:id="rId56"/>
    <p:sldId id="319" r:id="rId57"/>
    <p:sldId id="320" r:id="rId58"/>
    <p:sldId id="317" r:id="rId59"/>
    <p:sldId id="318" r:id="rId60"/>
    <p:sldId id="291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C953471-34B9-4B91-8898-6B0F5DFFC48D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723CAD6-EC23-4564-B836-58CFBFDA35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2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3471-34B9-4B91-8898-6B0F5DFFC48D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CAD6-EC23-4564-B836-58CFBFDA35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09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3471-34B9-4B91-8898-6B0F5DFFC48D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CAD6-EC23-4564-B836-58CFBFDA35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298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3471-34B9-4B91-8898-6B0F5DFFC48D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CAD6-EC23-4564-B836-58CFBFDA35E6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8962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3471-34B9-4B91-8898-6B0F5DFFC48D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CAD6-EC23-4564-B836-58CFBFDA35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626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3471-34B9-4B91-8898-6B0F5DFFC48D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CAD6-EC23-4564-B836-58CFBFDA35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764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3471-34B9-4B91-8898-6B0F5DFFC48D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CAD6-EC23-4564-B836-58CFBFDA35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526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3471-34B9-4B91-8898-6B0F5DFFC48D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CAD6-EC23-4564-B836-58CFBFDA35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809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3471-34B9-4B91-8898-6B0F5DFFC48D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CAD6-EC23-4564-B836-58CFBFDA35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1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3471-34B9-4B91-8898-6B0F5DFFC48D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CAD6-EC23-4564-B836-58CFBFDA35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7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3471-34B9-4B91-8898-6B0F5DFFC48D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CAD6-EC23-4564-B836-58CFBFDA35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49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3471-34B9-4B91-8898-6B0F5DFFC48D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CAD6-EC23-4564-B836-58CFBFDA35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24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3471-34B9-4B91-8898-6B0F5DFFC48D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CAD6-EC23-4564-B836-58CFBFDA35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17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3471-34B9-4B91-8898-6B0F5DFFC48D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CAD6-EC23-4564-B836-58CFBFDA35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56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3471-34B9-4B91-8898-6B0F5DFFC48D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CAD6-EC23-4564-B836-58CFBFDA35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86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3471-34B9-4B91-8898-6B0F5DFFC48D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CAD6-EC23-4564-B836-58CFBFDA35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2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3471-34B9-4B91-8898-6B0F5DFFC48D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CAD6-EC23-4564-B836-58CFBFDA35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49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53471-34B9-4B91-8898-6B0F5DFFC48D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3CAD6-EC23-4564-B836-58CFBFDA35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464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microsoft.com/download/4/d/b/4dbc771d-9e24-4211-adc5-65812115e52d/dependencyinjectionwithunity.pdf" TargetMode="External"/><Relationship Id="rId7" Type="http://schemas.openxmlformats.org/officeDocument/2006/relationships/hyperlink" Target="https://www.amazon.com.br/C%C3%B3digo-limpo-Robert-C-Martin/dp/8576082675" TargetMode="External"/><Relationship Id="rId2" Type="http://schemas.openxmlformats.org/officeDocument/2006/relationships/hyperlink" Target="https://revista.fatectq.edu.br/interfacetecnologica/article/view/13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estjs.io/pt-BR/" TargetMode="External"/><Relationship Id="rId5" Type="http://schemas.openxmlformats.org/officeDocument/2006/relationships/hyperlink" Target="https://biblioteca.unisced.edu.mz/bitstream/123456789/2446/1/CSI%202103_PT%20Programac%CC%A7a%CC%83o%20Estruturada.pdf" TargetMode="External"/><Relationship Id="rId4" Type="http://schemas.openxmlformats.org/officeDocument/2006/relationships/hyperlink" Target="https://www.devmedia.com.br/utilizacao-dos-principios-solid-na-aplicacao-de-padroes-de-projeto/25369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37B02F-3773-8563-0F8B-B4591F8C7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pt-BR" sz="5400"/>
              <a:t>INVERSÃO DE CONTROLE E INJEÇÃO DE DEPENDÊNCIAS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7D2E94-D23E-68F5-4ADD-6541D6850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pt-BR" sz="2400">
                <a:solidFill>
                  <a:schemeClr val="tx1"/>
                </a:solidFill>
              </a:rPr>
              <a:t>COMO CRIAR SISTEMAS FLEXÍVEIS CUJA MANUTENÇÃO E EXPANSÃO NÃO GEREM O FAMOSO “EFEITO DOMINÓ”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3025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51" name="Espaço Reservado para Conteúdo 50">
            <a:extLst>
              <a:ext uri="{FF2B5EF4-FFF2-40B4-BE49-F238E27FC236}">
                <a16:creationId xmlns:a16="http://schemas.microsoft.com/office/drawing/2014/main" id="{070D3581-C20D-80A5-DA75-BF4CE85ED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939" y="719932"/>
            <a:ext cx="9270907" cy="5409927"/>
          </a:xfr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0D4928F5-A0EC-8D8D-DEA1-B0CAB7D0F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442" y="3529249"/>
            <a:ext cx="4725059" cy="3143689"/>
          </a:xfrm>
          <a:prstGeom prst="rect">
            <a:avLst/>
          </a:prstGeom>
        </p:spPr>
      </p:pic>
      <p:sp>
        <p:nvSpPr>
          <p:cNvPr id="54" name="Seta: Pentágono 53">
            <a:extLst>
              <a:ext uri="{FF2B5EF4-FFF2-40B4-BE49-F238E27FC236}">
                <a16:creationId xmlns:a16="http://schemas.microsoft.com/office/drawing/2014/main" id="{02E0751E-B9D2-5228-C591-E3F8E584D979}"/>
              </a:ext>
            </a:extLst>
          </p:cNvPr>
          <p:cNvSpPr/>
          <p:nvPr/>
        </p:nvSpPr>
        <p:spPr>
          <a:xfrm>
            <a:off x="9857295" y="854567"/>
            <a:ext cx="1725105" cy="504792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2426505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associação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38BA9-ABCF-24ED-AB39-5ECD0ECF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É um tipo de relacionamento entre classes no qual uma classe se utiliza de outra para realizar uma dada tarefa porém não depende desta para existir.</a:t>
            </a:r>
          </a:p>
          <a:p>
            <a:pPr marL="0" indent="0">
              <a:buNone/>
            </a:pPr>
            <a:r>
              <a:rPr lang="pt-BR" dirty="0"/>
              <a:t>Repare que no exemplo abaixo a classe Pedido possui uma propriedade do tipo Cliente que é opcional e dois construtores, um com o argumento Cliente e outro sem esse objeto para flexibilizar a instanciação de Pedido de forma independente.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02594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51" name="Imagem 50">
            <a:extLst>
              <a:ext uri="{FF2B5EF4-FFF2-40B4-BE49-F238E27FC236}">
                <a16:creationId xmlns:a16="http://schemas.microsoft.com/office/drawing/2014/main" id="{12E4C9A0-0B0A-AD30-BAAA-B5803BD48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205" y="347232"/>
            <a:ext cx="7087589" cy="6163535"/>
          </a:xfrm>
          <a:prstGeom prst="rect">
            <a:avLst/>
          </a:prstGeom>
        </p:spPr>
      </p:pic>
      <p:sp>
        <p:nvSpPr>
          <p:cNvPr id="52" name="Seta: Pentágono 51">
            <a:extLst>
              <a:ext uri="{FF2B5EF4-FFF2-40B4-BE49-F238E27FC236}">
                <a16:creationId xmlns:a16="http://schemas.microsoft.com/office/drawing/2014/main" id="{0FA64C29-EFB0-0E26-D607-4896DF000874}"/>
              </a:ext>
            </a:extLst>
          </p:cNvPr>
          <p:cNvSpPr/>
          <p:nvPr/>
        </p:nvSpPr>
        <p:spPr>
          <a:xfrm>
            <a:off x="8782812" y="456406"/>
            <a:ext cx="1725105" cy="504792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2962586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Agregação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38BA9-ABCF-24ED-AB39-5ECD0ECF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effectLst/>
                <a:latin typeface="Tw Cen MT (Corpo)"/>
                <a:ea typeface="Times New Roman" panose="02020603050405020304" pitchFamily="18" charset="0"/>
              </a:rPr>
              <a:t>Agregação é a possibilidade de uma classe ser possuir objetos de uma ou mais classes. A classe “agregadora”  possui diversas instâncias de outras classes chamadas “agregadas”. </a:t>
            </a:r>
          </a:p>
          <a:p>
            <a:pPr marL="0" indent="0">
              <a:buNone/>
            </a:pPr>
            <a:endParaRPr lang="pt-BR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70035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CF58F42E-1D7B-DACC-DE33-75807839A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723" y="636588"/>
            <a:ext cx="8236090" cy="5802335"/>
          </a:xfrm>
          <a:prstGeom prst="rect">
            <a:avLst/>
          </a:prstGeom>
        </p:spPr>
      </p:pic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373602AF-7E90-6B30-CD66-6A552537C716}"/>
              </a:ext>
            </a:extLst>
          </p:cNvPr>
          <p:cNvSpPr/>
          <p:nvPr/>
        </p:nvSpPr>
        <p:spPr>
          <a:xfrm>
            <a:off x="9083642" y="746142"/>
            <a:ext cx="1725105" cy="504792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4102980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3E12A6EF-F217-BE7A-4129-945D04F8B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61" y="844552"/>
            <a:ext cx="8684220" cy="5462654"/>
          </a:xfrm>
          <a:prstGeom prst="rect">
            <a:avLst/>
          </a:prstGeom>
        </p:spPr>
      </p:pic>
      <p:sp>
        <p:nvSpPr>
          <p:cNvPr id="4" name="Seta: Pentágono 3">
            <a:extLst>
              <a:ext uri="{FF2B5EF4-FFF2-40B4-BE49-F238E27FC236}">
                <a16:creationId xmlns:a16="http://schemas.microsoft.com/office/drawing/2014/main" id="{1D82DA24-269F-8655-0BD7-B3DA7DB35AC5}"/>
              </a:ext>
            </a:extLst>
          </p:cNvPr>
          <p:cNvSpPr/>
          <p:nvPr/>
        </p:nvSpPr>
        <p:spPr>
          <a:xfrm>
            <a:off x="9458833" y="930309"/>
            <a:ext cx="1725105" cy="504792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846394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D34AE378-EA70-3C49-A802-84A06A7B0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23" y="803418"/>
            <a:ext cx="8778901" cy="5253046"/>
          </a:xfrm>
          <a:prstGeom prst="rect">
            <a:avLst/>
          </a:prstGeom>
        </p:spPr>
      </p:pic>
      <p:sp>
        <p:nvSpPr>
          <p:cNvPr id="5" name="Seta: Pentágono 4">
            <a:extLst>
              <a:ext uri="{FF2B5EF4-FFF2-40B4-BE49-F238E27FC236}">
                <a16:creationId xmlns:a16="http://schemas.microsoft.com/office/drawing/2014/main" id="{65CF3259-E308-16FA-3469-C798C307E061}"/>
              </a:ext>
            </a:extLst>
          </p:cNvPr>
          <p:cNvSpPr/>
          <p:nvPr/>
        </p:nvSpPr>
        <p:spPr>
          <a:xfrm>
            <a:off x="9582657" y="930309"/>
            <a:ext cx="1725105" cy="504792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81440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Composição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38BA9-ABCF-24ED-AB39-5ECD0ECF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effectLst/>
                <a:latin typeface="Tw Cen MT (Corpo)"/>
                <a:ea typeface="Times New Roman" panose="02020603050405020304" pitchFamily="18" charset="0"/>
              </a:rPr>
              <a:t>A relação de composição é uma relação entre classes mais forte do que a agregação se diferenciando pois na agregação a classe agregadora cria instâncias da classe agregada enquanto na composição uma instância da classe agregada é passada para a classe composta (classe que utiliza a outra) de maneira que a classe composta não existe sem os objetos da classe componente.</a:t>
            </a:r>
          </a:p>
          <a:p>
            <a:pPr marL="0" indent="0">
              <a:buNone/>
            </a:pPr>
            <a:endParaRPr lang="pt-BR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21092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692EEC04-0843-79B4-E2D3-D52D91D3F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59" y="827739"/>
            <a:ext cx="9824554" cy="520252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E39BA66-6DD5-2EFB-16FF-BA9CF284A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405" y="3444069"/>
            <a:ext cx="4289707" cy="2795229"/>
          </a:xfrm>
          <a:prstGeom prst="rect">
            <a:avLst/>
          </a:prstGeom>
        </p:spPr>
      </p:pic>
      <p:sp>
        <p:nvSpPr>
          <p:cNvPr id="5" name="Seta: Pentágono 4">
            <a:extLst>
              <a:ext uri="{FF2B5EF4-FFF2-40B4-BE49-F238E27FC236}">
                <a16:creationId xmlns:a16="http://schemas.microsoft.com/office/drawing/2014/main" id="{DAB70266-55C2-AF4B-25C7-4D3A1C187BDA}"/>
              </a:ext>
            </a:extLst>
          </p:cNvPr>
          <p:cNvSpPr/>
          <p:nvPr/>
        </p:nvSpPr>
        <p:spPr>
          <a:xfrm>
            <a:off x="10216487" y="964902"/>
            <a:ext cx="1725105" cy="504792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988554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Polimorfismo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38BA9-ABCF-24ED-AB39-5ECD0ECF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solidFill>
                  <a:srgbClr val="D1D5DB"/>
                </a:solidFill>
                <a:latin typeface="Tw Cen MT (Corpo)"/>
              </a:rPr>
              <a:t>P</a:t>
            </a:r>
            <a:r>
              <a:rPr lang="pt-BR" b="0" i="0" dirty="0">
                <a:solidFill>
                  <a:srgbClr val="D1D5DB"/>
                </a:solidFill>
                <a:effectLst/>
                <a:latin typeface="Tw Cen MT (Corpo)"/>
              </a:rPr>
              <a:t>ermite que objetos de diferentes classes sejam tratados de maneira uniforme. Essa capacidade de objetos de diferentes classes responderem de maneira semelhante a mensagens ou chamadas de métodos é fundamental para a flexibilidade e extensibilidade de sistemas de software.</a:t>
            </a:r>
            <a:endParaRPr lang="pt-BR" dirty="0">
              <a:latin typeface="Tw Cen MT (Corpo)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2548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O QUE É PROGRAMAÇÃO ESTRUTURADA?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38BA9-ABCF-24ED-AB39-5ECD0ECF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pt-BR" dirty="0"/>
              <a:t>Utilizar o livro da Elisabeth Andrade </a:t>
            </a:r>
            <a:r>
              <a:rPr lang="pt-BR" i="1" dirty="0"/>
              <a:t>Programação Estruturada</a:t>
            </a:r>
            <a:r>
              <a:rPr lang="pt-BR" dirty="0"/>
              <a:t>    </a:t>
            </a:r>
          </a:p>
          <a:p>
            <a:r>
              <a:rPr lang="pt-BR" dirty="0"/>
              <a:t>Disponibilizado em PDF.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71550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  <a:latin typeface="Söhne"/>
              </a:rPr>
              <a:t>Polimorfismo de Sobrecarga</a:t>
            </a:r>
            <a:br>
              <a:rPr lang="pt-BR" b="1" i="0" dirty="0">
                <a:effectLst/>
                <a:latin typeface="Söhne"/>
              </a:rPr>
            </a:br>
            <a:r>
              <a:rPr lang="pt-BR" b="1" i="0" dirty="0">
                <a:effectLst/>
                <a:latin typeface="Söhne"/>
              </a:rPr>
              <a:t>(Compile-time </a:t>
            </a:r>
            <a:r>
              <a:rPr lang="pt-BR" b="1" i="0" dirty="0" err="1">
                <a:effectLst/>
                <a:latin typeface="Söhne"/>
              </a:rPr>
              <a:t>Polymorphism</a:t>
            </a:r>
            <a:r>
              <a:rPr lang="pt-BR" b="1" i="0" dirty="0">
                <a:effectLst/>
                <a:latin typeface="Söhne"/>
              </a:rPr>
              <a:t>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38BA9-ABCF-24ED-AB39-5ECD0ECF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D1D5DB"/>
                </a:solidFill>
                <a:latin typeface="Tw Cen MT (Corpo)"/>
              </a:rPr>
              <a:t>O</a:t>
            </a:r>
            <a:r>
              <a:rPr lang="pt-BR" b="0" i="0" dirty="0">
                <a:solidFill>
                  <a:srgbClr val="D1D5DB"/>
                </a:solidFill>
                <a:effectLst/>
                <a:latin typeface="Tw Cen MT (Corpo)"/>
              </a:rPr>
              <a:t>corre quando várias versões de um método têm o mesmo nome, mas parâmetros diferentes (tipos ou número). O compilador determina qual versão do método chamar com base nos argumentos passados durante a compilação.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058990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l"/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Exemplo de polimorfismo de sobrecarga em Java: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33AD229-C56B-95EA-E5E7-4C0C878C4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724" y="1896269"/>
            <a:ext cx="6469384" cy="3286035"/>
          </a:xfr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26F2DA4F-63F3-4C7C-218D-CE92A992A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524" y="4740079"/>
            <a:ext cx="5852038" cy="1890909"/>
          </a:xfrm>
          <a:prstGeom prst="rect">
            <a:avLst/>
          </a:prstGeom>
        </p:spPr>
      </p:pic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108983DD-FFB7-7773-271E-4665042F4BF6}"/>
              </a:ext>
            </a:extLst>
          </p:cNvPr>
          <p:cNvSpPr/>
          <p:nvPr/>
        </p:nvSpPr>
        <p:spPr>
          <a:xfrm>
            <a:off x="10123652" y="6130941"/>
            <a:ext cx="1725105" cy="504792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143380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pt-BR" b="1" i="0" dirty="0">
                <a:effectLst/>
                <a:latin typeface="Söhne"/>
              </a:rPr>
              <a:t>Polimorfismo de Tempo de Execução (</a:t>
            </a:r>
            <a:r>
              <a:rPr lang="pt-BR" b="1" i="0" dirty="0" err="1">
                <a:effectLst/>
                <a:latin typeface="Söhne"/>
              </a:rPr>
              <a:t>Runtime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Polymorphism</a:t>
            </a:r>
            <a:r>
              <a:rPr lang="pt-BR" b="1" i="0" dirty="0">
                <a:effectLst/>
                <a:latin typeface="Söhne"/>
              </a:rPr>
              <a:t> ou Polimorfismo de Herança)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38BA9-ABCF-24ED-AB39-5ECD0ECF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b="0" i="0" dirty="0">
                <a:solidFill>
                  <a:srgbClr val="D1D5DB"/>
                </a:solidFill>
                <a:effectLst/>
                <a:latin typeface="Tw Cen MT (Corpo)"/>
              </a:rPr>
              <a:t>Ocorre quando uma classe filha herda de uma classe pai e substitui (sobrescreve) seus métodos. A decisão sobre qual método chamar é tomada em tempo de execução, com base no tipo real do objeto.</a:t>
            </a:r>
            <a:endParaRPr lang="pt-BR" dirty="0">
              <a:latin typeface="Tw Cen MT (Corpo)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67942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l"/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Exemplo de polimorfismo Em tempo de execução em Java: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59A8FE5B-0BF1-A6CE-D726-EAE1312D4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89" y="1816999"/>
            <a:ext cx="10372725" cy="2977722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84B3578D-E6E2-54CF-A8FC-99C985D40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061" y="4525814"/>
            <a:ext cx="5690456" cy="156456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B5FAA7C1-C65F-5657-7EAA-DFB2E576A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903" y="4530948"/>
            <a:ext cx="5338512" cy="1596188"/>
          </a:xfrm>
          <a:prstGeom prst="rect">
            <a:avLst/>
          </a:prstGeom>
        </p:spPr>
      </p:pic>
      <p:sp>
        <p:nvSpPr>
          <p:cNvPr id="53" name="Seta: Pentágono 52">
            <a:extLst>
              <a:ext uri="{FF2B5EF4-FFF2-40B4-BE49-F238E27FC236}">
                <a16:creationId xmlns:a16="http://schemas.microsoft.com/office/drawing/2014/main" id="{C97CDD7C-4B18-19C6-4827-D68C40452E05}"/>
              </a:ext>
            </a:extLst>
          </p:cNvPr>
          <p:cNvSpPr/>
          <p:nvPr/>
        </p:nvSpPr>
        <p:spPr>
          <a:xfrm>
            <a:off x="10352595" y="1898856"/>
            <a:ext cx="1725105" cy="504792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484788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  <a:latin typeface="Söhne"/>
              </a:rPr>
              <a:t>Coesão e responsabilidade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38BA9-ABCF-24ED-AB39-5ECD0ECF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b="0" i="0" dirty="0">
                <a:solidFill>
                  <a:srgbClr val="D1D5DB"/>
                </a:solidFill>
                <a:effectLst/>
                <a:latin typeface="Tw Cen MT (Corpo)"/>
              </a:rPr>
              <a:t>Uma classe coesa possui apenas uma responsabilidade.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solidFill>
                  <a:srgbClr val="D1D5DB"/>
                </a:solidFill>
                <a:latin typeface="Tw Cen MT (Corpo)"/>
              </a:rPr>
              <a:t>O que poderia fazer esta classe crescer?</a:t>
            </a:r>
            <a:endParaRPr lang="pt-BR" dirty="0">
              <a:latin typeface="Tw Cen MT (Corpo)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60847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38" name="Imagem 37">
            <a:extLst>
              <a:ext uri="{FF2B5EF4-FFF2-40B4-BE49-F238E27FC236}">
                <a16:creationId xmlns:a16="http://schemas.microsoft.com/office/drawing/2014/main" id="{F564262C-F257-42D0-5B93-2545459AF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499" y="335710"/>
            <a:ext cx="7355275" cy="6186580"/>
          </a:xfrm>
          <a:prstGeom prst="rect">
            <a:avLst/>
          </a:prstGeom>
        </p:spPr>
      </p:pic>
      <p:sp>
        <p:nvSpPr>
          <p:cNvPr id="50" name="Seta: Pentágono 49">
            <a:extLst>
              <a:ext uri="{FF2B5EF4-FFF2-40B4-BE49-F238E27FC236}">
                <a16:creationId xmlns:a16="http://schemas.microsoft.com/office/drawing/2014/main" id="{39836257-5999-E71E-F29C-A483E5727DEC}"/>
              </a:ext>
            </a:extLst>
          </p:cNvPr>
          <p:cNvSpPr/>
          <p:nvPr/>
        </p:nvSpPr>
        <p:spPr>
          <a:xfrm>
            <a:off x="8822738" y="456406"/>
            <a:ext cx="1725105" cy="504792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Typescript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1525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Acoplamento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38BA9-ABCF-24ED-AB39-5ECD0ECF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Tw Cen MT (Corpo)"/>
              </a:rPr>
              <a:t>Refere-se ao grau de dependência entre as classes. Maior acoplamento significa que mais uma classe depende de outra para funcionar.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04346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38" name="Imagem 37">
            <a:extLst>
              <a:ext uri="{FF2B5EF4-FFF2-40B4-BE49-F238E27FC236}">
                <a16:creationId xmlns:a16="http://schemas.microsoft.com/office/drawing/2014/main" id="{B45E6EFE-2C2E-A483-B002-653260565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242" y="488950"/>
            <a:ext cx="8985604" cy="5855787"/>
          </a:xfrm>
          <a:prstGeom prst="rect">
            <a:avLst/>
          </a:prstGeom>
        </p:spPr>
      </p:pic>
      <p:sp>
        <p:nvSpPr>
          <p:cNvPr id="50" name="Seta: Pentágono 49">
            <a:extLst>
              <a:ext uri="{FF2B5EF4-FFF2-40B4-BE49-F238E27FC236}">
                <a16:creationId xmlns:a16="http://schemas.microsoft.com/office/drawing/2014/main" id="{230B13CB-FB39-2416-3ABD-FA120246CA8A}"/>
              </a:ext>
            </a:extLst>
          </p:cNvPr>
          <p:cNvSpPr/>
          <p:nvPr/>
        </p:nvSpPr>
        <p:spPr>
          <a:xfrm>
            <a:off x="9946194" y="567803"/>
            <a:ext cx="1725105" cy="504792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Typescript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9112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0D04675D-E5AD-0752-6BFB-454C848B4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413" y="361215"/>
            <a:ext cx="8321062" cy="6259880"/>
          </a:xfrm>
          <a:prstGeom prst="rect">
            <a:avLst/>
          </a:prstGeom>
        </p:spPr>
      </p:pic>
      <p:sp>
        <p:nvSpPr>
          <p:cNvPr id="4" name="Seta: Pentágono 3">
            <a:extLst>
              <a:ext uri="{FF2B5EF4-FFF2-40B4-BE49-F238E27FC236}">
                <a16:creationId xmlns:a16="http://schemas.microsoft.com/office/drawing/2014/main" id="{D2B9D3D3-408A-750A-A352-0D3CAEEE2190}"/>
              </a:ext>
            </a:extLst>
          </p:cNvPr>
          <p:cNvSpPr/>
          <p:nvPr/>
        </p:nvSpPr>
        <p:spPr>
          <a:xfrm>
            <a:off x="9349296" y="456406"/>
            <a:ext cx="1725105" cy="504792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Typescript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9327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Encapsulamento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38BA9-ABCF-24ED-AB39-5ECD0ECF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Tw Cen MT (Corpo)"/>
              </a:rPr>
              <a:t>Permite ocultar detalhes internos da classe gerenciando o nível de segurança para cada membro de uma classe (método ou atributo). Em vez disso, o acesso a esses detalhes é controlado por meio de métodos públicos que fornecem uma maneira limitada para interação com o objeto.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5922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58F1C84B-B7E7-16CC-BB7E-053E1BCA0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440" y="198269"/>
            <a:ext cx="8174186" cy="640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49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Modificadores 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38BA9-ABCF-24ED-AB39-5ECD0ECF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8125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pt-BR" sz="3100" dirty="0">
                <a:effectLst/>
                <a:latin typeface="Tw Cen MT (Corpo)"/>
                <a:ea typeface="Times New Roman" panose="02020603050405020304" pitchFamily="18" charset="0"/>
              </a:rPr>
              <a:t>Private: </a:t>
            </a:r>
            <a:r>
              <a:rPr lang="pt-BR" sz="2400" b="0" i="0" dirty="0">
                <a:solidFill>
                  <a:srgbClr val="D1D5DB"/>
                </a:solidFill>
                <a:effectLst/>
                <a:latin typeface="Söhne"/>
              </a:rPr>
              <a:t>só pode ser acessado dentro da própria classe em que foi definido. É a forma mais restrita de acesso.</a:t>
            </a:r>
            <a:endParaRPr lang="pt-BR" sz="3100" dirty="0">
              <a:effectLst/>
              <a:latin typeface="Tw Cen MT (Corpo)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3100" dirty="0" err="1">
                <a:latin typeface="Tw Cen MT (Corpo)"/>
                <a:ea typeface="Times New Roman" panose="02020603050405020304" pitchFamily="18" charset="0"/>
              </a:rPr>
              <a:t>Public</a:t>
            </a:r>
            <a:r>
              <a:rPr lang="pt-BR" sz="3100" dirty="0">
                <a:latin typeface="Tw Cen MT (Corpo)"/>
                <a:ea typeface="Times New Roman" panose="02020603050405020304" pitchFamily="18" charset="0"/>
              </a:rPr>
              <a:t>: </a:t>
            </a:r>
            <a:r>
              <a:rPr lang="pt-BR" sz="2400" b="0" i="0" dirty="0">
                <a:solidFill>
                  <a:srgbClr val="D1D5DB"/>
                </a:solidFill>
                <a:effectLst/>
                <a:latin typeface="Söhne"/>
              </a:rPr>
              <a:t>pode ser acessado de qualquer lugar no código, tanto dentro da classe que o define quanto externamente.</a:t>
            </a:r>
            <a:endParaRPr lang="pt-BR" sz="3100" dirty="0">
              <a:latin typeface="Tw Cen MT (Corpo)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3100" dirty="0" err="1">
                <a:latin typeface="Tw Cen MT (Corpo)"/>
                <a:ea typeface="Times New Roman" panose="02020603050405020304" pitchFamily="18" charset="0"/>
              </a:rPr>
              <a:t>Protected</a:t>
            </a:r>
            <a:r>
              <a:rPr lang="pt-BR" sz="3100" dirty="0">
                <a:latin typeface="Tw Cen MT (Corpo)"/>
                <a:ea typeface="Times New Roman" panose="02020603050405020304" pitchFamily="18" charset="0"/>
              </a:rPr>
              <a:t>: </a:t>
            </a:r>
            <a:r>
              <a:rPr lang="pt-BR" sz="2400" b="0" i="0" dirty="0">
                <a:solidFill>
                  <a:srgbClr val="D1D5DB"/>
                </a:solidFill>
                <a:effectLst/>
                <a:latin typeface="Söhne"/>
              </a:rPr>
              <a:t>pode ser acessado dentro da classe em que foi definido e também por subclasses que herdam dessa classe.</a:t>
            </a:r>
            <a:endParaRPr lang="pt-BR" sz="3100" dirty="0">
              <a:latin typeface="Tw Cen MT (Corpo)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3100" dirty="0" err="1">
                <a:latin typeface="Tw Cen MT (Corpo)"/>
              </a:rPr>
              <a:t>Intermal</a:t>
            </a:r>
            <a:r>
              <a:rPr lang="pt-BR" sz="3100" dirty="0">
                <a:latin typeface="Tw Cen MT (Corpo)"/>
              </a:rPr>
              <a:t>: 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pode ser acessado apenas dentro do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assembly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(conjunto de código compilado) em que está definido. É uma forma de limitar o acesso a componentes dentro de um projeto ou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assembly</a:t>
            </a:r>
            <a:r>
              <a:rPr lang="pt-BR" b="0" i="0">
                <a:solidFill>
                  <a:srgbClr val="D1D5DB"/>
                </a:solidFill>
                <a:effectLst/>
                <a:latin typeface="Söhne"/>
              </a:rPr>
              <a:t> específico.</a:t>
            </a:r>
            <a:endParaRPr lang="pt-BR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49242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EE28AA6-EAB8-5465-865E-984EB1F05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704" y="859947"/>
            <a:ext cx="8187040" cy="4964962"/>
          </a:xfr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38" name="Imagem 37">
            <a:extLst>
              <a:ext uri="{FF2B5EF4-FFF2-40B4-BE49-F238E27FC236}">
                <a16:creationId xmlns:a16="http://schemas.microsoft.com/office/drawing/2014/main" id="{8FDEB2FF-E90B-249B-8CC9-C71273F73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447" y="4520943"/>
            <a:ext cx="5306165" cy="1848108"/>
          </a:xfrm>
          <a:prstGeom prst="rect">
            <a:avLst/>
          </a:prstGeom>
        </p:spPr>
      </p:pic>
      <p:sp>
        <p:nvSpPr>
          <p:cNvPr id="50" name="Seta: Pentágono 49">
            <a:extLst>
              <a:ext uri="{FF2B5EF4-FFF2-40B4-BE49-F238E27FC236}">
                <a16:creationId xmlns:a16="http://schemas.microsoft.com/office/drawing/2014/main" id="{AB3CA9EF-415A-67F8-FA83-EE3DB7440489}"/>
              </a:ext>
            </a:extLst>
          </p:cNvPr>
          <p:cNvSpPr/>
          <p:nvPr/>
        </p:nvSpPr>
        <p:spPr>
          <a:xfrm>
            <a:off x="9045760" y="955991"/>
            <a:ext cx="1725105" cy="504792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Typescript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7289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D00B6EA0-6C69-0A42-3400-626DFBDA6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308" y="319313"/>
            <a:ext cx="8967118" cy="6294618"/>
          </a:xfrm>
          <a:prstGeom prst="rect">
            <a:avLst/>
          </a:prstGeom>
        </p:spPr>
      </p:pic>
      <p:sp>
        <p:nvSpPr>
          <p:cNvPr id="4" name="Seta: Pentágono 3">
            <a:extLst>
              <a:ext uri="{FF2B5EF4-FFF2-40B4-BE49-F238E27FC236}">
                <a16:creationId xmlns:a16="http://schemas.microsoft.com/office/drawing/2014/main" id="{4205F721-F60D-C148-091B-1DD199BF48F4}"/>
              </a:ext>
            </a:extLst>
          </p:cNvPr>
          <p:cNvSpPr/>
          <p:nvPr/>
        </p:nvSpPr>
        <p:spPr>
          <a:xfrm>
            <a:off x="9713806" y="405640"/>
            <a:ext cx="1725105" cy="504792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Typescript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9368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187" y="47466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Código Limpo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7F20B81-BE7D-6985-9FCA-0CE1984DE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361" y="2317751"/>
            <a:ext cx="8239703" cy="3541712"/>
          </a:xfr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22926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438" y="63658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Leitura como narrativa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38BA9-ABCF-24ED-AB39-5ECD0ECF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Tw Cen MT (Corpo)"/>
              </a:rPr>
              <a:t>O código deve ser legível por outras pessoas sem grande esforço intelectual.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Tw Cen MT (Corpo)"/>
              </a:rPr>
              <a:t>O código é em si a própria documentação se bem escrito.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90122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Nomes significativos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38BA9-ABCF-24ED-AB39-5ECD0ECF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Tw Cen MT (Corpo)"/>
              </a:rPr>
              <a:t>Tudo deve ser bem nomeado e renomeado para que o nome represente a função no sistema. Variáveis e métodos com nomes muitos genéricos dificultam a manutenção e engana os leitores.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63854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Responsabilidade única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38BA9-ABCF-24ED-AB39-5ECD0ECF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Tw Cen MT (Corpo)"/>
              </a:rPr>
              <a:t>Cada classe deve ser responsável por apenas uma responsabilidade.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Tw Cen MT (Corpo)"/>
              </a:rPr>
              <a:t>“Uma classe deve ter um único motivo para mudar”.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B4891C28-BF2C-B5E9-04CF-AF4CA437D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86" y="4289126"/>
            <a:ext cx="9487844" cy="105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22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Parâmetros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50" name="Imagem 49">
            <a:extLst>
              <a:ext uri="{FF2B5EF4-FFF2-40B4-BE49-F238E27FC236}">
                <a16:creationId xmlns:a16="http://schemas.microsoft.com/office/drawing/2014/main" id="{C6DB4400-6C4F-2ADA-B261-B9DB30C10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37" y="2226656"/>
            <a:ext cx="7413287" cy="3289646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931CED91-E022-AFD6-5688-5BEFAB34D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176" y="2214429"/>
            <a:ext cx="3013274" cy="331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62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Comentários mínimos e significativos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38BA9-ABCF-24ED-AB39-5ECD0ECF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Tw Cen MT (Corpo)"/>
              </a:rPr>
              <a:t>Os códigos mudam mas os comentários não;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Tw Cen MT (Corpo)"/>
              </a:rPr>
              <a:t>Muitas vezes os comentários mentem sobre o que o código faz;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Tw Cen MT (Corpo)"/>
              </a:rPr>
              <a:t>Podem gerar bugs se </a:t>
            </a:r>
            <a:r>
              <a:rPr lang="pt-BR" dirty="0" err="1">
                <a:latin typeface="Tw Cen MT (Corpo)"/>
              </a:rPr>
              <a:t>descomentados</a:t>
            </a:r>
            <a:r>
              <a:rPr lang="pt-BR" dirty="0">
                <a:latin typeface="Tw Cen MT (Corpo)"/>
              </a:rPr>
              <a:t> acidentalmente;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Tw Cen MT (Corpo)"/>
              </a:rPr>
              <a:t>Demonstram que o código está mal escrito e necessita de explicação;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Tw Cen MT (Corpo)"/>
              </a:rPr>
              <a:t>Podem ser substituídos por ferramentas de controle de versão ou bons nomes;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60934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Formatação correta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38BA9-ABCF-24ED-AB39-5ECD0ECF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Tw Cen MT (Corpo)"/>
              </a:rPr>
              <a:t>Um código </a:t>
            </a:r>
            <a:r>
              <a:rPr lang="pt-BR" dirty="0" err="1">
                <a:latin typeface="Tw Cen MT (Corpo)"/>
              </a:rPr>
              <a:t>identado</a:t>
            </a:r>
            <a:r>
              <a:rPr lang="pt-BR" dirty="0">
                <a:latin typeface="Tw Cen MT (Corpo)"/>
              </a:rPr>
              <a:t> é mais fácil de ser lido;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Tw Cen MT (Corpo)"/>
              </a:rPr>
              <a:t>Evitar o deslise da tela na horizontal e </a:t>
            </a:r>
            <a:r>
              <a:rPr lang="pt-BR" dirty="0" err="1">
                <a:latin typeface="Tw Cen MT (Corpo)"/>
              </a:rPr>
              <a:t>vertial</a:t>
            </a:r>
            <a:r>
              <a:rPr lang="pt-BR" dirty="0">
                <a:latin typeface="Tw Cen MT (Corpo)"/>
              </a:rPr>
              <a:t> o máximo possível para facilitar a leitura e manutenção;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Tw Cen MT (Corpo)"/>
              </a:rPr>
              <a:t>Manter padrão dentro de cada sistema ou módulo;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dirty="0">
              <a:latin typeface="Tw Cen MT (Corpo)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8268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F82A5CD6-CC2B-3914-5755-02433B302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251" y="256381"/>
            <a:ext cx="8663585" cy="629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70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Tratamento de Erros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38BA9-ABCF-24ED-AB39-5ECD0ECF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Tw Cen MT (Corpo)"/>
              </a:rPr>
              <a:t>“Prefira exceções a retorno de código de erro.”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Tw Cen MT (Corpo)"/>
              </a:rPr>
              <a:t>Isso reduz a quantidade de código pois o código que utilizar a função que retorna código de erro deverá examinar como trata-lo em um algoritmo.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Tw Cen MT (Corpo)"/>
              </a:rPr>
              <a:t>Disparar </a:t>
            </a:r>
            <a:r>
              <a:rPr lang="pt-BR" dirty="0" err="1">
                <a:latin typeface="Tw Cen MT (Corpo)"/>
              </a:rPr>
              <a:t>throw</a:t>
            </a:r>
            <a:r>
              <a:rPr lang="pt-BR" dirty="0">
                <a:latin typeface="Tw Cen MT (Corpo)"/>
              </a:rPr>
              <a:t> facilita a separação da lógica de erros e permite a customização de diversos tipos específicos de exceção esperada.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552227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Testes de unidade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AE2D0CF9-04DA-871C-11A9-EE14DE5AC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73" y="2226656"/>
            <a:ext cx="8842715" cy="308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96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Baixo acoplamento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38BA9-ABCF-24ED-AB39-5ECD0ECF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Tw Cen MT (Corpo)"/>
              </a:rPr>
              <a:t>Diminuir a dependência entre as classes permite que os motivos para mudança sejam menores facilitando a criação de classes pequenas.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dirty="0">
              <a:latin typeface="Tw Cen MT (Corpo)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5455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3" y="170534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dirty="0" err="1"/>
              <a:t>SoLID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38BA9-ABCF-24ED-AB39-5ECD0ECF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713" y="3630799"/>
            <a:ext cx="9905999" cy="13309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solidFill>
                  <a:srgbClr val="D1D5DB"/>
                </a:solidFill>
                <a:latin typeface="Söhne"/>
              </a:rPr>
              <a:t>Acrônimo para c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inco princípios de design de software que visam criar sistemas mais legíveis, escaláveis e fáceis de manter.</a:t>
            </a:r>
            <a:endParaRPr lang="pt-BR" dirty="0">
              <a:latin typeface="Tw Cen MT (Corpo)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195574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Princípio da responsabilidade única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38BA9-ABCF-24ED-AB39-5ECD0ECF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Tw Cen MT (Corpo)"/>
              </a:rPr>
              <a:t>Tal como </a:t>
            </a:r>
            <a:r>
              <a:rPr lang="pt-BR" dirty="0" err="1">
                <a:latin typeface="Tw Cen MT (Corpo)"/>
              </a:rPr>
              <a:t>Ancle</a:t>
            </a:r>
            <a:r>
              <a:rPr lang="pt-BR" dirty="0">
                <a:latin typeface="Tw Cen MT (Corpo)"/>
              </a:rPr>
              <a:t> Bob ensina no livro Código Limpo, uma classe ou função deve ter um nome significativo que represente o que ela faz e fazer apenas uma coisa. O nome da classe e as responsabilidades dela estão intimamente ligados. Uma classe com apenas uma responsabilidade diminui o número de pontos a serem alterados quando mudar algum requisito ou lógica.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08100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Princípio do aberto-fechado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38BA9-ABCF-24ED-AB39-5ECD0ECF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Tw Cen MT (Corpo)"/>
              </a:rPr>
              <a:t>As classes e módulos de um sistema de software devem estar abertos para extensão, mas fechados para modificação. Aberto para extensão significa que, ao receber um novo requerimento, é possível adicionar um novo comportamento. Fechado para modificação significa que, para introduzir um novo comportamento (extensão), não é necessário modificar o código existente.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82696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Princípio de Substituição de </a:t>
            </a:r>
            <a:r>
              <a:rPr lang="pt-BR" dirty="0" err="1"/>
              <a:t>Liskov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38BA9-ABCF-24ED-AB39-5ECD0ECF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626261" cy="354171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Tw Cen MT (Corpo)"/>
              </a:rPr>
              <a:t>Se uma classe S é um subtipo (subclasse) de uma classe T, então os objetos da classe T podem ser substituídos por objetos da classe S sem que isso altere a corretude do programa.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dirty="0">
              <a:latin typeface="Tw Cen MT (Corpo)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dirty="0">
              <a:latin typeface="Tw Cen MT (Corpo)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9C50A055-855B-9D22-1148-7F6F82DF8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953" y="2407635"/>
            <a:ext cx="6494143" cy="297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071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Princípio de Segregação de Interface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38BA9-ABCF-24ED-AB39-5ECD0ECF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Tw Cen MT (Corpo)"/>
              </a:rPr>
              <a:t>Clientes não devem ser forçados a depender de interfaces que não utilizem.</a:t>
            </a:r>
          </a:p>
          <a:p>
            <a:pPr marL="0" indent="0" algn="just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kern="120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rPr>
              <a:t>Diz que as interfaces devem ser específicas (ou pequenas) para que as classes possam implementar somente os comportamentos necessários. </a:t>
            </a:r>
            <a:endParaRPr lang="pt-BR" dirty="0">
              <a:effectLst/>
              <a:latin typeface="+mj-l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Tw Cen MT (Corpo)"/>
              </a:rPr>
              <a:t>Clientes não devem ser afetados por mudanças na interface.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571502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F869B550-F63A-96A7-038D-0CDB8165E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25" y="2005898"/>
            <a:ext cx="7997848" cy="4265521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A681F0D4-4991-4892-11C1-F2315547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9045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Exemplo de Interface Ruim</a:t>
            </a:r>
          </a:p>
        </p:txBody>
      </p:sp>
      <p:sp>
        <p:nvSpPr>
          <p:cNvPr id="38" name="Seta: Pentágono 37">
            <a:extLst>
              <a:ext uri="{FF2B5EF4-FFF2-40B4-BE49-F238E27FC236}">
                <a16:creationId xmlns:a16="http://schemas.microsoft.com/office/drawing/2014/main" id="{6B59CC21-0E0E-593C-43C4-D96B772C0456}"/>
              </a:ext>
            </a:extLst>
          </p:cNvPr>
          <p:cNvSpPr/>
          <p:nvPr/>
        </p:nvSpPr>
        <p:spPr>
          <a:xfrm>
            <a:off x="9323893" y="2176463"/>
            <a:ext cx="1725105" cy="504792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2800322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dirty="0" err="1"/>
              <a:t>Ipessoa</a:t>
            </a:r>
            <a:endParaRPr lang="pt-BR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4AE7E362-A7E8-794E-36F4-5B58F36D8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871" y="199590"/>
            <a:ext cx="6767081" cy="6458819"/>
          </a:xfrm>
          <a:prstGeom prst="rect">
            <a:avLst/>
          </a:prstGeom>
        </p:spPr>
      </p:pic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A0C42131-AB77-04B5-13A1-A674D30A9299}"/>
              </a:ext>
            </a:extLst>
          </p:cNvPr>
          <p:cNvSpPr/>
          <p:nvPr/>
        </p:nvSpPr>
        <p:spPr>
          <a:xfrm>
            <a:off x="8907500" y="263525"/>
            <a:ext cx="1725105" cy="504792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05526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5FF0F524-ABBC-AD2B-0390-58B618D57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28" y="1085155"/>
            <a:ext cx="9933310" cy="424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64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dirty="0" err="1"/>
              <a:t>Ipessoa</a:t>
            </a:r>
            <a:endParaRPr lang="pt-BR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9A55009F-7188-5A59-3D00-B6C29550D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12" y="477520"/>
            <a:ext cx="9768289" cy="5902960"/>
          </a:xfrm>
          <a:prstGeom prst="rect">
            <a:avLst/>
          </a:prstGeom>
        </p:spPr>
      </p:pic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A7523AEC-E002-BA79-86E9-BB4CCB6DFEE9}"/>
              </a:ext>
            </a:extLst>
          </p:cNvPr>
          <p:cNvSpPr/>
          <p:nvPr/>
        </p:nvSpPr>
        <p:spPr>
          <a:xfrm>
            <a:off x="9796970" y="562769"/>
            <a:ext cx="1725105" cy="504792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9943493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1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9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0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Segregando as interfaces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5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9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0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1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2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4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5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6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7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8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4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5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6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7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8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9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0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1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2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5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6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7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8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9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2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3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5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6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7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8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866894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ADC425A1-B006-5549-D72E-EAF473CA0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715" y="627063"/>
            <a:ext cx="5962279" cy="5483930"/>
          </a:xfrm>
          <a:prstGeom prst="rect">
            <a:avLst/>
          </a:prstGeom>
        </p:spPr>
      </p:pic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88EB545E-76AD-F0B8-8728-CD33DC311ECC}"/>
              </a:ext>
            </a:extLst>
          </p:cNvPr>
          <p:cNvSpPr/>
          <p:nvPr/>
        </p:nvSpPr>
        <p:spPr>
          <a:xfrm>
            <a:off x="8043339" y="747007"/>
            <a:ext cx="1725105" cy="504792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1665904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A2472EDC-0F76-53AD-0A58-E1AEAAAF0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123" y="314546"/>
            <a:ext cx="7829091" cy="6066698"/>
          </a:xfrm>
          <a:prstGeom prst="rect">
            <a:avLst/>
          </a:prstGeom>
        </p:spPr>
      </p:pic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895AEC76-06FC-D25F-3CCC-4C41BA0949F5}"/>
              </a:ext>
            </a:extLst>
          </p:cNvPr>
          <p:cNvSpPr/>
          <p:nvPr/>
        </p:nvSpPr>
        <p:spPr>
          <a:xfrm>
            <a:off x="9104308" y="384192"/>
            <a:ext cx="1725105" cy="504792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6337134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FCFA4E43-3106-0B84-381E-F0509B3C5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065" y="180227"/>
            <a:ext cx="8149456" cy="6409485"/>
          </a:xfrm>
          <a:prstGeom prst="rect">
            <a:avLst/>
          </a:prstGeom>
        </p:spPr>
      </p:pic>
      <p:sp>
        <p:nvSpPr>
          <p:cNvPr id="4" name="Seta: Pentágono 3">
            <a:extLst>
              <a:ext uri="{FF2B5EF4-FFF2-40B4-BE49-F238E27FC236}">
                <a16:creationId xmlns:a16="http://schemas.microsoft.com/office/drawing/2014/main" id="{AAF6A47B-3997-7515-4C3C-2EF215418E0C}"/>
              </a:ext>
            </a:extLst>
          </p:cNvPr>
          <p:cNvSpPr/>
          <p:nvPr/>
        </p:nvSpPr>
        <p:spPr>
          <a:xfrm>
            <a:off x="9493118" y="272290"/>
            <a:ext cx="1725105" cy="504792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7381878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1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9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0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006" y="1620838"/>
            <a:ext cx="7559039" cy="30273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 err="1"/>
              <a:t>Inversão</a:t>
            </a:r>
            <a:r>
              <a:rPr lang="en-US" sz="5400" dirty="0"/>
              <a:t> </a:t>
            </a:r>
            <a:br>
              <a:rPr lang="en-US" sz="5400" dirty="0"/>
            </a:br>
            <a:r>
              <a:rPr lang="en-US" sz="5400" dirty="0"/>
              <a:t>de </a:t>
            </a:r>
            <a:r>
              <a:rPr lang="en-US" sz="5400" dirty="0" err="1"/>
              <a:t>controle</a:t>
            </a:r>
            <a:br>
              <a:rPr lang="en-US" sz="5400" dirty="0"/>
            </a:br>
            <a:r>
              <a:rPr lang="en-US" sz="5400" dirty="0"/>
              <a:t>(</a:t>
            </a:r>
            <a:r>
              <a:rPr lang="en-US" sz="5400" dirty="0" err="1"/>
              <a:t>Ioc</a:t>
            </a:r>
            <a:r>
              <a:rPr lang="en-US" sz="5400" dirty="0"/>
              <a:t> – Inversion of control)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5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9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0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1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2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4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5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6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7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8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4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5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6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7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8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9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0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1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2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5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6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7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8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9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2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3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5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6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7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8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41075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Inversão de controle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38BA9-ABCF-24ED-AB39-5ECD0ECF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Söhne"/>
              </a:rPr>
              <a:t>É um princípio de design de software que envolve a inversão de controle do fluxo de operações em um sistema.</a:t>
            </a:r>
            <a:endParaRPr lang="pt-BR" dirty="0">
              <a:latin typeface="Tw Cen MT (Corpo)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283145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1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9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0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Injeção</a:t>
            </a:r>
            <a:r>
              <a:rPr lang="en-US" sz="5400" dirty="0"/>
              <a:t> de </a:t>
            </a:r>
            <a:r>
              <a:rPr lang="en-US" sz="5400" dirty="0" err="1"/>
              <a:t>Dependências</a:t>
            </a:r>
            <a:endParaRPr lang="en-US" sz="5400" dirty="0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5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5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6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8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9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0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1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2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4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5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6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7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8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4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5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6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7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8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9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0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1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2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5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6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7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8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9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2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3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5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6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7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8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239582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 que são dependências?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38BA9-ABCF-24ED-AB39-5ECD0ECF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latin typeface="Tw Cen MT (Corpo)"/>
              </a:rPr>
              <a:t>Dependências são os objetos de outras classes que uma classe ou módulo precisa para funcionar.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434228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 que significa Injeção?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38BA9-ABCF-24ED-AB39-5ECD0ECF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b="0" i="0" dirty="0">
                <a:effectLst/>
                <a:latin typeface="Söhne"/>
              </a:rPr>
              <a:t>Injetar dependências significa fornecer essas dependências a uma classe ou módulo a partir do exterior, em vez de permitir que a classe crie ou gerencie suas próprias dependências. </a:t>
            </a:r>
            <a:endParaRPr lang="pt-BR" dirty="0">
              <a:latin typeface="Tw Cen MT (Corpo)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0135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O QUE É PROGRAMAÇÃO Orientada a Objetos?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38BA9-ABCF-24ED-AB39-5ECD0ECF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594227"/>
          </a:xfrm>
        </p:spPr>
        <p:txBody>
          <a:bodyPr>
            <a:normAutofit fontScale="77500" lnSpcReduction="20000"/>
          </a:bodyPr>
          <a:lstStyle/>
          <a:p>
            <a:r>
              <a:rPr lang="pt-BR" sz="2800" dirty="0"/>
              <a:t>Paradigma de construção de softwares baseado nos conceitos de classe e objeto. Onde a classe representa o </a:t>
            </a:r>
            <a:r>
              <a:rPr lang="pt-BR" sz="2800" dirty="0" err="1"/>
              <a:t>template</a:t>
            </a:r>
            <a:r>
              <a:rPr lang="pt-BR" sz="2800" dirty="0"/>
              <a:t> e o objeto a expressão, realização daquele </a:t>
            </a:r>
            <a:r>
              <a:rPr lang="pt-BR" sz="2800" dirty="0" err="1"/>
              <a:t>template</a:t>
            </a:r>
            <a:r>
              <a:rPr lang="pt-BR" sz="2800" dirty="0"/>
              <a:t>. Chamamos de instância da classe.</a:t>
            </a:r>
          </a:p>
          <a:p>
            <a:r>
              <a:rPr lang="pt-BR" sz="2800" dirty="0" err="1"/>
              <a:t>Ex</a:t>
            </a:r>
            <a:r>
              <a:rPr lang="pt-BR" sz="2800" dirty="0"/>
              <a:t> de CLASSE:  </a:t>
            </a:r>
          </a:p>
          <a:p>
            <a:r>
              <a:rPr lang="pt-BR" sz="2800" dirty="0"/>
              <a:t>A Dell projetou um notebook, vários arquitetos de todas as áreas envolvidos fazem um projeto de como deve ser feito o notebook.</a:t>
            </a:r>
          </a:p>
          <a:p>
            <a:r>
              <a:rPr lang="pt-BR" sz="2800" dirty="0"/>
              <a:t>Ex. de OBJETO:</a:t>
            </a:r>
          </a:p>
          <a:p>
            <a:r>
              <a:rPr lang="pt-BR" sz="2800" dirty="0"/>
              <a:t>Uma </a:t>
            </a:r>
            <a:r>
              <a:rPr lang="pt-BR" sz="2800" dirty="0" err="1"/>
              <a:t>fábria</a:t>
            </a:r>
            <a:r>
              <a:rPr lang="pt-BR" sz="2800" dirty="0"/>
              <a:t> x da Dell montou este meu notebook que projeta este slide, isto é um objeto.</a:t>
            </a:r>
          </a:p>
          <a:p>
            <a:r>
              <a:rPr lang="pt-BR" sz="2800" dirty="0"/>
              <a:t>Cada um de vocês tem um objeto específico que também são projetados da mesma classe</a:t>
            </a:r>
            <a:r>
              <a:rPr lang="pt-BR" dirty="0"/>
              <a:t>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740597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38BA9-ABCF-24ED-AB39-5ECD0ECF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038" y="1730376"/>
            <a:ext cx="10112374" cy="406082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 (Corpo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GONÇALVES, B. P.; LAZARO MENDES, O. . PRINCÍPIO DA INVERSÃO DE DEPENDÊNCIA NA QUALIDADE DE SOFTWARE: Aplicação da injeção de dependência no desenvolvimento de software. Revista Interface Tecnológica, [S. l.], v. 19, n. 1, p. 34–46, 2022. DOI: 10.31510/infa.v19i1.1362. Disponível em: https://revista.fatectq.edu.br/interfacetecnologica/article/</a:t>
            </a:r>
            <a:r>
              <a:rPr lang="pt-BR" sz="1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w Cen MT (Corpo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</a:t>
            </a:r>
            <a:r>
              <a:rPr lang="pt-BR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 (Corpo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/1362. Acesso em: 10 out. 2023.</a:t>
            </a:r>
            <a:endParaRPr lang="pt-BR" sz="1200" dirty="0">
              <a:solidFill>
                <a:schemeClr val="bg2">
                  <a:lumMod val="20000"/>
                  <a:lumOff val="80000"/>
                </a:schemeClr>
              </a:solidFill>
              <a:latin typeface="Tw Cen MT (Corpo)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 (Corpo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BETTS, ET. AL. Dependency injection with unity. Washington: Microsoft, 2013.</a:t>
            </a:r>
            <a:endParaRPr lang="en-US" sz="1200" dirty="0">
              <a:solidFill>
                <a:schemeClr val="bg2">
                  <a:lumMod val="20000"/>
                  <a:lumOff val="80000"/>
                </a:schemeClr>
              </a:solidFill>
              <a:latin typeface="Tw Cen MT (Corpo)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 (Corpo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Utilização dos princípios SOLID na aplicação de Padrões de Projeto, </a:t>
            </a:r>
            <a:r>
              <a:rPr lang="pt-BR" sz="1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w Cen MT (Corpo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</a:t>
            </a:r>
            <a:r>
              <a:rPr lang="pt-BR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 (Corpo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Media, 2023. Disponível em &lt;https://www.devmedia.com.br/utilizacao-dos-principios-solid-na-aplicacao-de-padroes-de-projeto/25369&gt; Acesso em: 10 out. 2023.</a:t>
            </a:r>
            <a:endParaRPr lang="pt-BR" sz="1200" dirty="0">
              <a:solidFill>
                <a:schemeClr val="bg2">
                  <a:lumMod val="20000"/>
                  <a:lumOff val="80000"/>
                </a:schemeClr>
              </a:solidFill>
              <a:latin typeface="Tw Cen MT (Corpo)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 (Corpo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ANDRADE, Elizabeth Alves. Programação Estruturada. 2017.</a:t>
            </a:r>
            <a:endParaRPr lang="pt-BR" sz="1200" dirty="0">
              <a:solidFill>
                <a:schemeClr val="bg2">
                  <a:lumMod val="20000"/>
                  <a:lumOff val="80000"/>
                </a:schemeClr>
              </a:solidFill>
              <a:latin typeface="Tw Cen MT (Corpo)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 (Corpo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Documentação do </a:t>
            </a:r>
            <a:r>
              <a:rPr lang="pt-BR" sz="1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w Cen MT (Corpo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Jestjs.Disponível</a:t>
            </a:r>
            <a:r>
              <a:rPr lang="pt-BR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 (Corpo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em&lt;https://jestjs.io/pt-BR/&gt;Acesso </a:t>
            </a:r>
            <a:r>
              <a:rPr lang="pt-BR" sz="1200" u="sng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 (Corpo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</a:t>
            </a:r>
            <a:r>
              <a:rPr lang="pt-BR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 (Corpo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10/10/23.</a:t>
            </a:r>
            <a:endParaRPr lang="pt-BR" sz="1200" dirty="0">
              <a:solidFill>
                <a:schemeClr val="bg2">
                  <a:lumMod val="20000"/>
                  <a:lumOff val="80000"/>
                </a:schemeClr>
              </a:solidFill>
              <a:latin typeface="Tw Cen MT (Corpo)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 (Corpo)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MARTIN, Robert C. Código Limpo: Habilidades Práticas do </a:t>
            </a:r>
            <a:r>
              <a:rPr lang="pt-BR" sz="1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w Cen MT (Corpo)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Agile</a:t>
            </a:r>
            <a:r>
              <a:rPr lang="pt-BR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Tw Cen MT (Corpo)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Software. [S. l.]: Alta</a:t>
            </a:r>
            <a:endParaRPr lang="pt-BR" sz="1200" dirty="0">
              <a:solidFill>
                <a:schemeClr val="bg2">
                  <a:lumMod val="20000"/>
                  <a:lumOff val="80000"/>
                </a:schemeClr>
              </a:solidFill>
              <a:latin typeface="Tw Cen MT (Corpo)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6805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Objeto Da POO X OBJETO </a:t>
            </a:r>
            <a:r>
              <a:rPr lang="pt-BR" dirty="0" err="1"/>
              <a:t>ESTRUTUrADO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38BA9-ABCF-24ED-AB39-5ECD0ECF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pt-BR" dirty="0"/>
              <a:t>Na Programação Estruturada já existe um conceito de objetos, porém os mesmos são estáticos. Os objetos da POO possuem ações que podem criar novos objetos e realizar diversos procedimentos dentro de um padrão definido na classe.</a:t>
            </a:r>
          </a:p>
          <a:p>
            <a:pPr marL="0" indent="0">
              <a:buNone/>
            </a:pPr>
            <a:endParaRPr lang="pt-BR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1204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O que mais POO Faz?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38BA9-ABCF-24ED-AB39-5ECD0ECF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pt-BR" dirty="0"/>
              <a:t>Possui alguns mecanismos que permitem a reutilização de códigos e formas de relação entre as classes.</a:t>
            </a:r>
          </a:p>
          <a:p>
            <a:pPr marL="0" indent="0">
              <a:buNone/>
            </a:pPr>
            <a:endParaRPr lang="pt-BR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4139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70D443-10E9-46EF-1E24-D19030ED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 err="1"/>
              <a:t>HErança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38BA9-ABCF-24ED-AB39-5ECD0ECF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5908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sz="2600" dirty="0">
                <a:effectLst/>
                <a:latin typeface="Tw Cen MT (Corpo)"/>
                <a:ea typeface="Times New Roman" panose="02020603050405020304" pitchFamily="18" charset="0"/>
              </a:rPr>
              <a:t>O conceito de herança é essencial dentro do paradigma de orientação a objetos pois ele torna possível uma classe “B” ser criada a partir de uma outra “A”  sendo que “B” recebe as características de “A” como uma cópia. Isso permite a reutilização de código diminuindo a repetição de informações.</a:t>
            </a:r>
          </a:p>
          <a:p>
            <a:pPr algn="just">
              <a:lnSpc>
                <a:spcPct val="150000"/>
              </a:lnSpc>
            </a:pPr>
            <a:r>
              <a:rPr lang="pt-BR" sz="2600" dirty="0">
                <a:effectLst/>
                <a:latin typeface="Tw Cen MT (Corpo)"/>
                <a:ea typeface="Times New Roman" panose="02020603050405020304" pitchFamily="18" charset="0"/>
              </a:rPr>
              <a:t>Para a classe “B” que herda as características de “A” recebe o nome de “classe filha” ou “subclasse”, enquanto “A” é chamada de “classe pai” ou “superclasse”.</a:t>
            </a:r>
          </a:p>
          <a:p>
            <a:pPr marL="0" indent="0">
              <a:buNone/>
            </a:pPr>
            <a:endParaRPr lang="pt-BR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60813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1599</TotalTime>
  <Words>1695</Words>
  <Application>Microsoft Office PowerPoint</Application>
  <PresentationFormat>Widescreen</PresentationFormat>
  <Paragraphs>123</Paragraphs>
  <Slides>60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5" baseType="lpstr">
      <vt:lpstr>Arial</vt:lpstr>
      <vt:lpstr>Söhne</vt:lpstr>
      <vt:lpstr>Tw Cen MT</vt:lpstr>
      <vt:lpstr>Tw Cen MT (Corpo)</vt:lpstr>
      <vt:lpstr>Circuito</vt:lpstr>
      <vt:lpstr>INVERSÃO DE CONTROLE E INJEÇÃO DE DEPENDÊNCIAS</vt:lpstr>
      <vt:lpstr>O QUE É PROGRAMAÇÃO ESTRUTURADA? </vt:lpstr>
      <vt:lpstr>Apresentação do PowerPoint</vt:lpstr>
      <vt:lpstr>Apresentação do PowerPoint</vt:lpstr>
      <vt:lpstr>Apresentação do PowerPoint</vt:lpstr>
      <vt:lpstr>O QUE É PROGRAMAÇÃO Orientada a Objetos? </vt:lpstr>
      <vt:lpstr>Objeto Da POO X OBJETO ESTRUTUrADO</vt:lpstr>
      <vt:lpstr>O que mais POO Faz?</vt:lpstr>
      <vt:lpstr>HErança</vt:lpstr>
      <vt:lpstr>Apresentação do PowerPoint</vt:lpstr>
      <vt:lpstr>associação</vt:lpstr>
      <vt:lpstr>Apresentação do PowerPoint</vt:lpstr>
      <vt:lpstr>Agregação</vt:lpstr>
      <vt:lpstr>Apresentação do PowerPoint</vt:lpstr>
      <vt:lpstr>Apresentação do PowerPoint</vt:lpstr>
      <vt:lpstr>Apresentação do PowerPoint</vt:lpstr>
      <vt:lpstr>Composição</vt:lpstr>
      <vt:lpstr>Apresentação do PowerPoint</vt:lpstr>
      <vt:lpstr>Polimorfismo</vt:lpstr>
      <vt:lpstr>Polimorfismo de Sobrecarga (Compile-time Polymorphism)</vt:lpstr>
      <vt:lpstr>Exemplo de polimorfismo de sobrecarga em Java:</vt:lpstr>
      <vt:lpstr>Polimorfismo de Tempo de Execução (Runtime Polymorphism ou Polimorfismo de Herança)</vt:lpstr>
      <vt:lpstr>Exemplo de polimorfismo Em tempo de execução em Java:</vt:lpstr>
      <vt:lpstr>Coesão e responsabilidade</vt:lpstr>
      <vt:lpstr>Apresentação do PowerPoint</vt:lpstr>
      <vt:lpstr>Acoplamento</vt:lpstr>
      <vt:lpstr>Apresentação do PowerPoint</vt:lpstr>
      <vt:lpstr>Apresentação do PowerPoint</vt:lpstr>
      <vt:lpstr>Encapsulamento</vt:lpstr>
      <vt:lpstr>Modificadores de acesso</vt:lpstr>
      <vt:lpstr>Apresentação do PowerPoint</vt:lpstr>
      <vt:lpstr>Apresentação do PowerPoint</vt:lpstr>
      <vt:lpstr>Código Limpo</vt:lpstr>
      <vt:lpstr>Leitura como narrativa</vt:lpstr>
      <vt:lpstr>Nomes significativos</vt:lpstr>
      <vt:lpstr>Responsabilidade única</vt:lpstr>
      <vt:lpstr>Parâmetros</vt:lpstr>
      <vt:lpstr>Comentários mínimos e significativos</vt:lpstr>
      <vt:lpstr>Formatação correta</vt:lpstr>
      <vt:lpstr>Tratamento de Erros</vt:lpstr>
      <vt:lpstr>Testes de unidade</vt:lpstr>
      <vt:lpstr>Baixo acoplamento</vt:lpstr>
      <vt:lpstr>SoLID</vt:lpstr>
      <vt:lpstr>Princípio da responsabilidade única</vt:lpstr>
      <vt:lpstr>Princípio do aberto-fechado</vt:lpstr>
      <vt:lpstr>Princípio de Substituição de Liskov</vt:lpstr>
      <vt:lpstr>Princípio de Segregação de Interface</vt:lpstr>
      <vt:lpstr>Exemplo de Interface Ruim</vt:lpstr>
      <vt:lpstr>Ipessoa</vt:lpstr>
      <vt:lpstr>Ipessoa</vt:lpstr>
      <vt:lpstr>Segregando as interfaces</vt:lpstr>
      <vt:lpstr>Apresentação do PowerPoint</vt:lpstr>
      <vt:lpstr>Apresentação do PowerPoint</vt:lpstr>
      <vt:lpstr>Apresentação do PowerPoint</vt:lpstr>
      <vt:lpstr>Inversão  de controle (Ioc – Inversion of control)</vt:lpstr>
      <vt:lpstr>Inversão de controle</vt:lpstr>
      <vt:lpstr>Injeção de Dependências</vt:lpstr>
      <vt:lpstr>O que são dependências?</vt:lpstr>
      <vt:lpstr>O que significa Injeção?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INVERSÃO DE CONTROLE E INJEÇÃO DE DEPENDÊNCIAS</dc:title>
  <dc:creator>Steve Silva</dc:creator>
  <cp:lastModifiedBy>Steve Silva</cp:lastModifiedBy>
  <cp:revision>4</cp:revision>
  <dcterms:created xsi:type="dcterms:W3CDTF">2023-10-10T12:51:45Z</dcterms:created>
  <dcterms:modified xsi:type="dcterms:W3CDTF">2023-10-24T22:26:34Z</dcterms:modified>
</cp:coreProperties>
</file>