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57" r:id="rId5"/>
    <p:sldId id="258" r:id="rId6"/>
    <p:sldId id="259" r:id="rId7"/>
    <p:sldId id="260"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89E8"/>
    <a:srgbClr val="0058E6"/>
    <a:srgbClr val="096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9/25/2023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9/25/2023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app/profile/steven.so2767/viz/CFExercise3_10/RentalInf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35235E8-C25E-F896-4AF9-B9130E1333F4}"/>
              </a:ext>
            </a:extLst>
          </p:cNvPr>
          <p:cNvSpPr/>
          <p:nvPr/>
        </p:nvSpPr>
        <p:spPr>
          <a:xfrm>
            <a:off x="438538" y="259410"/>
            <a:ext cx="7147249" cy="146050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89D12F8-B652-C635-6F4C-3A5DF514E273}"/>
              </a:ext>
            </a:extLst>
          </p:cNvPr>
          <p:cNvSpPr/>
          <p:nvPr/>
        </p:nvSpPr>
        <p:spPr>
          <a:xfrm>
            <a:off x="559837" y="365125"/>
            <a:ext cx="6904653" cy="1249071"/>
          </a:xfrm>
          <a:prstGeom prst="roundRect">
            <a:avLst/>
          </a:prstGeom>
          <a:solidFill>
            <a:srgbClr val="096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BC73DFE-1918-0C6E-0F55-0A69B7CB1685}"/>
              </a:ext>
            </a:extLst>
          </p:cNvPr>
          <p:cNvSpPr/>
          <p:nvPr/>
        </p:nvSpPr>
        <p:spPr>
          <a:xfrm>
            <a:off x="5010538" y="1891846"/>
            <a:ext cx="7931021" cy="501507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02722C5-425B-2D16-7CBC-CD98044B2BFC}"/>
              </a:ext>
            </a:extLst>
          </p:cNvPr>
          <p:cNvSpPr/>
          <p:nvPr/>
        </p:nvSpPr>
        <p:spPr>
          <a:xfrm>
            <a:off x="5159829" y="2062065"/>
            <a:ext cx="7847044" cy="4674637"/>
          </a:xfrm>
          <a:prstGeom prst="roundRect">
            <a:avLst/>
          </a:prstGeom>
          <a:solidFill>
            <a:srgbClr val="096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15572-B2AA-A359-5718-A6230DE43674}"/>
              </a:ext>
            </a:extLst>
          </p:cNvPr>
          <p:cNvSpPr>
            <a:spLocks noGrp="1"/>
          </p:cNvSpPr>
          <p:nvPr>
            <p:ph type="title"/>
          </p:nvPr>
        </p:nvSpPr>
        <p:spPr/>
        <p:txBody>
          <a:bodyPr/>
          <a:lstStyle/>
          <a:p>
            <a:r>
              <a:rPr lang="en-US" dirty="0">
                <a:solidFill>
                  <a:schemeClr val="bg1">
                    <a:lumMod val="95000"/>
                  </a:schemeClr>
                </a:solidFill>
                <a:latin typeface="Impact" panose="020B0806030902050204" pitchFamily="34" charset="0"/>
              </a:rPr>
              <a:t>Rockbuster Stealth: Report</a:t>
            </a:r>
          </a:p>
        </p:txBody>
      </p:sp>
      <p:pic>
        <p:nvPicPr>
          <p:cNvPr id="1026" name="Picture 2">
            <a:extLst>
              <a:ext uri="{FF2B5EF4-FFF2-40B4-BE49-F238E27FC236}">
                <a16:creationId xmlns:a16="http://schemas.microsoft.com/office/drawing/2014/main" id="{E8261D4D-BCCB-CCFA-D81B-9FA2CB90F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019" y="2515701"/>
            <a:ext cx="6363479" cy="39771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6F71A5F-6DF9-7E5B-1A10-DED3D0DE9D0A}"/>
              </a:ext>
            </a:extLst>
          </p:cNvPr>
          <p:cNvSpPr/>
          <p:nvPr/>
        </p:nvSpPr>
        <p:spPr>
          <a:xfrm rot="661065">
            <a:off x="9955376" y="2850579"/>
            <a:ext cx="345232" cy="550506"/>
          </a:xfrm>
          <a:prstGeom prst="rect">
            <a:avLst/>
          </a:prstGeom>
          <a:solidFill>
            <a:srgbClr val="096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C8FED1-79C7-B337-47EA-801C4A872D65}"/>
              </a:ext>
            </a:extLst>
          </p:cNvPr>
          <p:cNvSpPr txBox="1"/>
          <p:nvPr/>
        </p:nvSpPr>
        <p:spPr>
          <a:xfrm rot="742569">
            <a:off x="9941937" y="2828219"/>
            <a:ext cx="515087" cy="651277"/>
          </a:xfrm>
          <a:prstGeom prst="rect">
            <a:avLst/>
          </a:prstGeom>
          <a:noFill/>
        </p:spPr>
        <p:txBody>
          <a:bodyPr wrap="square" rtlCol="0">
            <a:spAutoFit/>
          </a:bodyPr>
          <a:lstStyle/>
          <a:p>
            <a:r>
              <a:rPr lang="en-US" sz="3600" dirty="0">
                <a:solidFill>
                  <a:schemeClr val="accent4">
                    <a:lumMod val="75000"/>
                  </a:schemeClr>
                </a:solidFill>
                <a:latin typeface="Impact" panose="020B0806030902050204" pitchFamily="34" charset="0"/>
              </a:rPr>
              <a:t>R</a:t>
            </a:r>
          </a:p>
        </p:txBody>
      </p:sp>
      <p:sp>
        <p:nvSpPr>
          <p:cNvPr id="11" name="Rectangle 10">
            <a:extLst>
              <a:ext uri="{FF2B5EF4-FFF2-40B4-BE49-F238E27FC236}">
                <a16:creationId xmlns:a16="http://schemas.microsoft.com/office/drawing/2014/main" id="{63D3E2CB-565F-E552-3D15-F9DF3E9F42D2}"/>
              </a:ext>
            </a:extLst>
          </p:cNvPr>
          <p:cNvSpPr/>
          <p:nvPr/>
        </p:nvSpPr>
        <p:spPr>
          <a:xfrm>
            <a:off x="5645018" y="4368980"/>
            <a:ext cx="270587" cy="550506"/>
          </a:xfrm>
          <a:prstGeom prst="rect">
            <a:avLst/>
          </a:prstGeom>
          <a:solidFill>
            <a:srgbClr val="096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7F0B565-67D7-6258-F5A2-88BE0581E21E}"/>
              </a:ext>
            </a:extLst>
          </p:cNvPr>
          <p:cNvSpPr txBox="1"/>
          <p:nvPr/>
        </p:nvSpPr>
        <p:spPr>
          <a:xfrm>
            <a:off x="5578752" y="4318594"/>
            <a:ext cx="515087" cy="651277"/>
          </a:xfrm>
          <a:prstGeom prst="rect">
            <a:avLst/>
          </a:prstGeom>
          <a:noFill/>
        </p:spPr>
        <p:txBody>
          <a:bodyPr wrap="square" rtlCol="0">
            <a:spAutoFit/>
          </a:bodyPr>
          <a:lstStyle/>
          <a:p>
            <a:r>
              <a:rPr lang="en-US" sz="3600" dirty="0">
                <a:solidFill>
                  <a:schemeClr val="accent4">
                    <a:lumMod val="75000"/>
                  </a:schemeClr>
                </a:solidFill>
                <a:latin typeface="Impact" panose="020B0806030902050204" pitchFamily="34" charset="0"/>
              </a:rPr>
              <a:t>R</a:t>
            </a:r>
          </a:p>
        </p:txBody>
      </p:sp>
      <p:sp>
        <p:nvSpPr>
          <p:cNvPr id="12" name="Rectangle: Rounded Corners 11">
            <a:extLst>
              <a:ext uri="{FF2B5EF4-FFF2-40B4-BE49-F238E27FC236}">
                <a16:creationId xmlns:a16="http://schemas.microsoft.com/office/drawing/2014/main" id="{EEB2A045-10FD-813E-8B83-A3F2B47C299D}"/>
              </a:ext>
            </a:extLst>
          </p:cNvPr>
          <p:cNvSpPr/>
          <p:nvPr/>
        </p:nvSpPr>
        <p:spPr>
          <a:xfrm>
            <a:off x="438538" y="1825625"/>
            <a:ext cx="4207154" cy="1460501"/>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7FCDFE5-641E-5EA4-AEA5-19D27690C7C9}"/>
              </a:ext>
            </a:extLst>
          </p:cNvPr>
          <p:cNvSpPr/>
          <p:nvPr/>
        </p:nvSpPr>
        <p:spPr>
          <a:xfrm>
            <a:off x="559837" y="1941258"/>
            <a:ext cx="3974841" cy="1259142"/>
          </a:xfrm>
          <a:prstGeom prst="roundRect">
            <a:avLst/>
          </a:prstGeom>
          <a:solidFill>
            <a:srgbClr val="096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BF31F59-893A-CAC1-AB60-20A40F3C57E4}"/>
              </a:ext>
            </a:extLst>
          </p:cNvPr>
          <p:cNvSpPr txBox="1"/>
          <p:nvPr/>
        </p:nvSpPr>
        <p:spPr>
          <a:xfrm>
            <a:off x="754222" y="2189125"/>
            <a:ext cx="3597517" cy="707886"/>
          </a:xfrm>
          <a:prstGeom prst="rect">
            <a:avLst/>
          </a:prstGeom>
          <a:noFill/>
        </p:spPr>
        <p:txBody>
          <a:bodyPr wrap="square" rtlCol="0">
            <a:spAutoFit/>
          </a:bodyPr>
          <a:lstStyle/>
          <a:p>
            <a:r>
              <a:rPr lang="en-US" sz="2000" dirty="0">
                <a:solidFill>
                  <a:schemeClr val="bg1">
                    <a:lumMod val="95000"/>
                  </a:schemeClr>
                </a:solidFill>
                <a:latin typeface="Impact" panose="020B0806030902050204" pitchFamily="34" charset="0"/>
              </a:rPr>
              <a:t>Analysis for 2020 Online Launch</a:t>
            </a:r>
          </a:p>
          <a:p>
            <a:r>
              <a:rPr lang="en-US" sz="2000" dirty="0">
                <a:solidFill>
                  <a:schemeClr val="bg1">
                    <a:lumMod val="95000"/>
                  </a:schemeClr>
                </a:solidFill>
                <a:latin typeface="Impact" panose="020B0806030902050204" pitchFamily="34" charset="0"/>
              </a:rPr>
              <a:t>and Business Strategy</a:t>
            </a:r>
          </a:p>
        </p:txBody>
      </p:sp>
    </p:spTree>
    <p:extLst>
      <p:ext uri="{BB962C8B-B14F-4D97-AF65-F5344CB8AC3E}">
        <p14:creationId xmlns:p14="http://schemas.microsoft.com/office/powerpoint/2010/main" val="177956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3B960F-A4E3-7CC8-A503-029A47B88BA4}"/>
              </a:ext>
            </a:extLst>
          </p:cNvPr>
          <p:cNvSpPr/>
          <p:nvPr/>
        </p:nvSpPr>
        <p:spPr>
          <a:xfrm>
            <a:off x="578498" y="531843"/>
            <a:ext cx="10969690" cy="5878287"/>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C60EB5B-105B-B90D-9CC5-DF24D12DABA8}"/>
              </a:ext>
            </a:extLst>
          </p:cNvPr>
          <p:cNvSpPr/>
          <p:nvPr/>
        </p:nvSpPr>
        <p:spPr>
          <a:xfrm>
            <a:off x="643812" y="578501"/>
            <a:ext cx="10820850" cy="5747656"/>
          </a:xfrm>
          <a:prstGeom prst="rect">
            <a:avLst/>
          </a:prstGeom>
          <a:solidFill>
            <a:srgbClr val="0058E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923EDB-1ADD-BCE8-8A45-F27BF3378995}"/>
              </a:ext>
            </a:extLst>
          </p:cNvPr>
          <p:cNvSpPr>
            <a:spLocks noGrp="1"/>
          </p:cNvSpPr>
          <p:nvPr>
            <p:ph type="title"/>
          </p:nvPr>
        </p:nvSpPr>
        <p:spPr>
          <a:xfrm>
            <a:off x="905070" y="3958647"/>
            <a:ext cx="2674938" cy="1325563"/>
          </a:xfrm>
        </p:spPr>
        <p:txBody>
          <a:bodyPr/>
          <a:lstStyle/>
          <a:p>
            <a:r>
              <a:rPr lang="en-US" dirty="0">
                <a:solidFill>
                  <a:schemeClr val="bg1">
                    <a:lumMod val="95000"/>
                  </a:schemeClr>
                </a:solidFill>
                <a:latin typeface="Impact" panose="020B0806030902050204" pitchFamily="34" charset="0"/>
              </a:rPr>
              <a:t>Objectives</a:t>
            </a:r>
          </a:p>
        </p:txBody>
      </p:sp>
      <p:sp>
        <p:nvSpPr>
          <p:cNvPr id="3" name="Content Placeholder 2">
            <a:extLst>
              <a:ext uri="{FF2B5EF4-FFF2-40B4-BE49-F238E27FC236}">
                <a16:creationId xmlns:a16="http://schemas.microsoft.com/office/drawing/2014/main" id="{EF57E05D-C915-3167-939D-2A63A4FBC9C6}"/>
              </a:ext>
            </a:extLst>
          </p:cNvPr>
          <p:cNvSpPr>
            <a:spLocks noGrp="1"/>
          </p:cNvSpPr>
          <p:nvPr>
            <p:ph idx="1"/>
          </p:nvPr>
        </p:nvSpPr>
        <p:spPr>
          <a:xfrm>
            <a:off x="4682417" y="1324945"/>
            <a:ext cx="5497281" cy="2104055"/>
          </a:xfrm>
        </p:spPr>
        <p:txBody>
          <a:bodyPr>
            <a:normAutofit/>
          </a:bodyPr>
          <a:lstStyle/>
          <a:p>
            <a:pPr marL="0" indent="0">
              <a:buNone/>
            </a:pPr>
            <a:r>
              <a:rPr lang="en-US" sz="1600" dirty="0">
                <a:solidFill>
                  <a:schemeClr val="bg1">
                    <a:lumMod val="95000"/>
                  </a:schemeClr>
                </a:solidFill>
              </a:rPr>
              <a:t>Rockbuster Stealth LLC used to have stores around the world.  However, the company is now taking a more online based approach.  Facing stiff competition from Netflix and Amazon, plans to use its existing movie licenses to launch an online video rental service in order to stay competitive.</a:t>
            </a:r>
          </a:p>
          <a:p>
            <a:pPr marL="0" indent="0">
              <a:buNone/>
            </a:pPr>
            <a:r>
              <a:rPr lang="en-US" sz="1600" dirty="0">
                <a:solidFill>
                  <a:schemeClr val="bg1">
                    <a:lumMod val="95000"/>
                  </a:schemeClr>
                </a:solidFill>
              </a:rPr>
              <a:t>We need to know where our strengths lie, in order to properly compete in the online jungle.</a:t>
            </a:r>
          </a:p>
        </p:txBody>
      </p:sp>
      <p:sp>
        <p:nvSpPr>
          <p:cNvPr id="4" name="Title 1">
            <a:extLst>
              <a:ext uri="{FF2B5EF4-FFF2-40B4-BE49-F238E27FC236}">
                <a16:creationId xmlns:a16="http://schemas.microsoft.com/office/drawing/2014/main" id="{C1C5EB03-D19D-0BE8-A6DE-AD671DEDF27E}"/>
              </a:ext>
            </a:extLst>
          </p:cNvPr>
          <p:cNvSpPr txBox="1">
            <a:spLocks/>
          </p:cNvSpPr>
          <p:nvPr/>
        </p:nvSpPr>
        <p:spPr>
          <a:xfrm>
            <a:off x="662024" y="1324946"/>
            <a:ext cx="29179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95000"/>
                  </a:schemeClr>
                </a:solidFill>
                <a:latin typeface="Impact" panose="020B0806030902050204" pitchFamily="34" charset="0"/>
              </a:rPr>
              <a:t>Motivations</a:t>
            </a:r>
          </a:p>
        </p:txBody>
      </p:sp>
      <p:cxnSp>
        <p:nvCxnSpPr>
          <p:cNvPr id="5" name="Straight Connector 4">
            <a:extLst>
              <a:ext uri="{FF2B5EF4-FFF2-40B4-BE49-F238E27FC236}">
                <a16:creationId xmlns:a16="http://schemas.microsoft.com/office/drawing/2014/main" id="{A26D1231-7CB7-6D12-9955-EDAB72C09352}"/>
              </a:ext>
            </a:extLst>
          </p:cNvPr>
          <p:cNvCxnSpPr/>
          <p:nvPr/>
        </p:nvCxnSpPr>
        <p:spPr>
          <a:xfrm>
            <a:off x="3580008" y="696112"/>
            <a:ext cx="0" cy="5465775"/>
          </a:xfrm>
          <a:prstGeom prst="line">
            <a:avLst/>
          </a:prstGeom>
          <a:ln w="28575">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8" name="Content Placeholder 2">
            <a:extLst>
              <a:ext uri="{FF2B5EF4-FFF2-40B4-BE49-F238E27FC236}">
                <a16:creationId xmlns:a16="http://schemas.microsoft.com/office/drawing/2014/main" id="{58036549-C749-22C8-AA07-EDE076BF59DC}"/>
              </a:ext>
            </a:extLst>
          </p:cNvPr>
          <p:cNvSpPr txBox="1">
            <a:spLocks/>
          </p:cNvSpPr>
          <p:nvPr/>
        </p:nvSpPr>
        <p:spPr>
          <a:xfrm>
            <a:off x="4682417" y="3958647"/>
            <a:ext cx="6113099" cy="1870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lumMod val="95000"/>
                  </a:schemeClr>
                </a:solidFill>
              </a:rPr>
              <a:t>Which movies contributed the most/least to revenue gain?</a:t>
            </a:r>
          </a:p>
          <a:p>
            <a:r>
              <a:rPr lang="en-US" sz="1600" dirty="0">
                <a:solidFill>
                  <a:schemeClr val="bg1">
                    <a:lumMod val="95000"/>
                  </a:schemeClr>
                </a:solidFill>
              </a:rPr>
              <a:t>What was the average rental duration for all videos?</a:t>
            </a:r>
          </a:p>
          <a:p>
            <a:r>
              <a:rPr lang="en-US" sz="1600" dirty="0">
                <a:solidFill>
                  <a:schemeClr val="bg1">
                    <a:lumMod val="95000"/>
                  </a:schemeClr>
                </a:solidFill>
              </a:rPr>
              <a:t>Which countries are Rockbuster customers based in?</a:t>
            </a:r>
          </a:p>
          <a:p>
            <a:r>
              <a:rPr lang="en-US" sz="1600" dirty="0">
                <a:solidFill>
                  <a:schemeClr val="bg1">
                    <a:lumMod val="95000"/>
                  </a:schemeClr>
                </a:solidFill>
              </a:rPr>
              <a:t>Where are customers with a high lifetime value based in?</a:t>
            </a:r>
          </a:p>
          <a:p>
            <a:r>
              <a:rPr lang="en-US" sz="1600" dirty="0">
                <a:solidFill>
                  <a:schemeClr val="bg1">
                    <a:lumMod val="95000"/>
                  </a:schemeClr>
                </a:solidFill>
              </a:rPr>
              <a:t>Do sales figures vary between geographic regions? </a:t>
            </a:r>
          </a:p>
        </p:txBody>
      </p:sp>
    </p:spTree>
    <p:extLst>
      <p:ext uri="{BB962C8B-B14F-4D97-AF65-F5344CB8AC3E}">
        <p14:creationId xmlns:p14="http://schemas.microsoft.com/office/powerpoint/2010/main" val="208084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tar: 5 Points 29">
            <a:extLst>
              <a:ext uri="{FF2B5EF4-FFF2-40B4-BE49-F238E27FC236}">
                <a16:creationId xmlns:a16="http://schemas.microsoft.com/office/drawing/2014/main" id="{3D75CD3A-1D01-A371-E4EC-5E446FB3B0C5}"/>
              </a:ext>
            </a:extLst>
          </p:cNvPr>
          <p:cNvSpPr/>
          <p:nvPr/>
        </p:nvSpPr>
        <p:spPr>
          <a:xfrm>
            <a:off x="4332899" y="3285959"/>
            <a:ext cx="3877645" cy="3439691"/>
          </a:xfrm>
          <a:prstGeom prst="star5">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435B8F7-0877-8640-8054-55DBFD6FF77E}"/>
              </a:ext>
            </a:extLst>
          </p:cNvPr>
          <p:cNvSpPr/>
          <p:nvPr/>
        </p:nvSpPr>
        <p:spPr>
          <a:xfrm>
            <a:off x="8979161" y="2051842"/>
            <a:ext cx="3172403" cy="157671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BF6D15-A14E-DC46-688D-6DD5F11AF2DD}"/>
              </a:ext>
            </a:extLst>
          </p:cNvPr>
          <p:cNvSpPr/>
          <p:nvPr/>
        </p:nvSpPr>
        <p:spPr>
          <a:xfrm>
            <a:off x="9251298" y="2110319"/>
            <a:ext cx="2838065" cy="1469339"/>
          </a:xfrm>
          <a:prstGeom prst="roundRect">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8BBA1B-D4BB-E9C9-4C8D-AD80BFF9DF30}"/>
              </a:ext>
            </a:extLst>
          </p:cNvPr>
          <p:cNvSpPr/>
          <p:nvPr/>
        </p:nvSpPr>
        <p:spPr>
          <a:xfrm>
            <a:off x="8697687" y="2845902"/>
            <a:ext cx="2298442" cy="2191349"/>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3C65CFF-E568-C0B6-543F-9FC0837E3D64}"/>
              </a:ext>
            </a:extLst>
          </p:cNvPr>
          <p:cNvSpPr/>
          <p:nvPr/>
        </p:nvSpPr>
        <p:spPr>
          <a:xfrm>
            <a:off x="8783219" y="2950754"/>
            <a:ext cx="2127379" cy="2005449"/>
          </a:xfrm>
          <a:prstGeom prst="ellipse">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28C3394-8FED-3285-9C6F-017AA1DD17DC}"/>
              </a:ext>
            </a:extLst>
          </p:cNvPr>
          <p:cNvSpPr/>
          <p:nvPr/>
        </p:nvSpPr>
        <p:spPr>
          <a:xfrm>
            <a:off x="7758401" y="1504315"/>
            <a:ext cx="2298442" cy="2191349"/>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38C969A-7C4F-CF6E-511D-780AF361C1E2}"/>
              </a:ext>
            </a:extLst>
          </p:cNvPr>
          <p:cNvSpPr/>
          <p:nvPr/>
        </p:nvSpPr>
        <p:spPr>
          <a:xfrm>
            <a:off x="7843933" y="1598015"/>
            <a:ext cx="2127379" cy="2005449"/>
          </a:xfrm>
          <a:prstGeom prst="ellipse">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89ABBEA0-45B7-AC08-2EA0-70524DDC2D75}"/>
              </a:ext>
            </a:extLst>
          </p:cNvPr>
          <p:cNvSpPr/>
          <p:nvPr/>
        </p:nvSpPr>
        <p:spPr>
          <a:xfrm>
            <a:off x="55989" y="2276670"/>
            <a:ext cx="3172403" cy="157671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72DDA57-5315-C5FE-FD21-949B7D7E0F68}"/>
              </a:ext>
            </a:extLst>
          </p:cNvPr>
          <p:cNvSpPr/>
          <p:nvPr/>
        </p:nvSpPr>
        <p:spPr>
          <a:xfrm>
            <a:off x="102637" y="2341984"/>
            <a:ext cx="2838065" cy="1469339"/>
          </a:xfrm>
          <a:prstGeom prst="roundRect">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63D90-B149-9698-5953-90C3897CBE83}"/>
              </a:ext>
            </a:extLst>
          </p:cNvPr>
          <p:cNvSpPr/>
          <p:nvPr/>
        </p:nvSpPr>
        <p:spPr>
          <a:xfrm>
            <a:off x="1579980" y="3257978"/>
            <a:ext cx="2298442" cy="2191349"/>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99BBFD6-4F18-0F77-E014-91229CA0206E}"/>
              </a:ext>
            </a:extLst>
          </p:cNvPr>
          <p:cNvSpPr/>
          <p:nvPr/>
        </p:nvSpPr>
        <p:spPr>
          <a:xfrm>
            <a:off x="1672515" y="3350929"/>
            <a:ext cx="2127379" cy="2005449"/>
          </a:xfrm>
          <a:prstGeom prst="ellipse">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A2D020-CE78-6847-51AA-68015ECA57D6}"/>
              </a:ext>
            </a:extLst>
          </p:cNvPr>
          <p:cNvSpPr/>
          <p:nvPr/>
        </p:nvSpPr>
        <p:spPr>
          <a:xfrm>
            <a:off x="2463284" y="1541573"/>
            <a:ext cx="2298442" cy="2191349"/>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7670932-639D-B4D0-1DDB-9F754B00C9CB}"/>
              </a:ext>
            </a:extLst>
          </p:cNvPr>
          <p:cNvSpPr/>
          <p:nvPr/>
        </p:nvSpPr>
        <p:spPr>
          <a:xfrm>
            <a:off x="2548815" y="1619974"/>
            <a:ext cx="2127379" cy="2005449"/>
          </a:xfrm>
          <a:prstGeom prst="ellipse">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tar: 5 Points 30">
            <a:extLst>
              <a:ext uri="{FF2B5EF4-FFF2-40B4-BE49-F238E27FC236}">
                <a16:creationId xmlns:a16="http://schemas.microsoft.com/office/drawing/2014/main" id="{47A305D0-C632-383E-EADE-8986FD8086F3}"/>
              </a:ext>
            </a:extLst>
          </p:cNvPr>
          <p:cNvSpPr/>
          <p:nvPr/>
        </p:nvSpPr>
        <p:spPr>
          <a:xfrm>
            <a:off x="4464693" y="3453925"/>
            <a:ext cx="3592289" cy="3161479"/>
          </a:xfrm>
          <a:prstGeom prst="star5">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823A1C7-043C-686C-CE44-AA0469D43D58}"/>
              </a:ext>
            </a:extLst>
          </p:cNvPr>
          <p:cNvSpPr/>
          <p:nvPr/>
        </p:nvSpPr>
        <p:spPr>
          <a:xfrm>
            <a:off x="4096139" y="2984844"/>
            <a:ext cx="4469363" cy="1279245"/>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A9636EC-C18B-6EC6-3E40-7B9983D6D9F0}"/>
              </a:ext>
            </a:extLst>
          </p:cNvPr>
          <p:cNvSpPr/>
          <p:nvPr/>
        </p:nvSpPr>
        <p:spPr>
          <a:xfrm>
            <a:off x="4178561" y="3041067"/>
            <a:ext cx="4313850" cy="1176134"/>
          </a:xfrm>
          <a:prstGeom prst="roundRect">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0ED349-E2F9-E14A-1697-C6320C16DA7F}"/>
              </a:ext>
            </a:extLst>
          </p:cNvPr>
          <p:cNvSpPr>
            <a:spLocks noGrp="1"/>
          </p:cNvSpPr>
          <p:nvPr>
            <p:ph idx="1"/>
          </p:nvPr>
        </p:nvSpPr>
        <p:spPr>
          <a:xfrm>
            <a:off x="4178561" y="3173639"/>
            <a:ext cx="1821024" cy="1081736"/>
          </a:xfrm>
        </p:spPr>
        <p:txBody>
          <a:bodyPr/>
          <a:lstStyle/>
          <a:p>
            <a:pPr marL="0" indent="0" algn="ctr">
              <a:buNone/>
            </a:pPr>
            <a:r>
              <a:rPr lang="en-US" dirty="0">
                <a:solidFill>
                  <a:schemeClr val="bg1">
                    <a:lumMod val="95000"/>
                  </a:schemeClr>
                </a:solidFill>
                <a:latin typeface="Impact" panose="020B0806030902050204" pitchFamily="34" charset="0"/>
              </a:rPr>
              <a:t>Total Films</a:t>
            </a:r>
          </a:p>
          <a:p>
            <a:pPr marL="0" indent="0" algn="ctr">
              <a:buNone/>
            </a:pPr>
            <a:r>
              <a:rPr lang="en-US" dirty="0">
                <a:solidFill>
                  <a:schemeClr val="bg1">
                    <a:lumMod val="95000"/>
                  </a:schemeClr>
                </a:solidFill>
                <a:latin typeface="Impact" panose="020B0806030902050204" pitchFamily="34" charset="0"/>
              </a:rPr>
              <a:t>1,000</a:t>
            </a:r>
          </a:p>
        </p:txBody>
      </p:sp>
      <p:sp>
        <p:nvSpPr>
          <p:cNvPr id="5" name="Rectangle: Rounded Corners 4">
            <a:extLst>
              <a:ext uri="{FF2B5EF4-FFF2-40B4-BE49-F238E27FC236}">
                <a16:creationId xmlns:a16="http://schemas.microsoft.com/office/drawing/2014/main" id="{2AB17406-332D-EB87-99DC-3B0978240457}"/>
              </a:ext>
            </a:extLst>
          </p:cNvPr>
          <p:cNvSpPr/>
          <p:nvPr/>
        </p:nvSpPr>
        <p:spPr>
          <a:xfrm>
            <a:off x="2315547" y="62139"/>
            <a:ext cx="7651101" cy="106369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78A162D-9469-71C4-338D-AF98C385A739}"/>
              </a:ext>
            </a:extLst>
          </p:cNvPr>
          <p:cNvSpPr/>
          <p:nvPr/>
        </p:nvSpPr>
        <p:spPr>
          <a:xfrm>
            <a:off x="2385527" y="127453"/>
            <a:ext cx="7511143" cy="933062"/>
          </a:xfrm>
          <a:prstGeom prst="roundRect">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34045-BB35-AB19-0450-4F2217F6C23A}"/>
              </a:ext>
            </a:extLst>
          </p:cNvPr>
          <p:cNvSpPr>
            <a:spLocks noGrp="1"/>
          </p:cNvSpPr>
          <p:nvPr>
            <p:ph type="title"/>
          </p:nvPr>
        </p:nvSpPr>
        <p:spPr>
          <a:xfrm>
            <a:off x="1656960" y="0"/>
            <a:ext cx="8968273" cy="1258402"/>
          </a:xfrm>
        </p:spPr>
        <p:txBody>
          <a:bodyPr/>
          <a:lstStyle/>
          <a:p>
            <a:pPr algn="ctr"/>
            <a:r>
              <a:rPr lang="en-US" dirty="0">
                <a:solidFill>
                  <a:schemeClr val="bg1">
                    <a:lumMod val="95000"/>
                  </a:schemeClr>
                </a:solidFill>
                <a:latin typeface="Impact" panose="020B0806030902050204" pitchFamily="34" charset="0"/>
              </a:rPr>
              <a:t>Rockbuster Business Overview</a:t>
            </a:r>
          </a:p>
        </p:txBody>
      </p:sp>
      <p:sp>
        <p:nvSpPr>
          <p:cNvPr id="6" name="Content Placeholder 2">
            <a:extLst>
              <a:ext uri="{FF2B5EF4-FFF2-40B4-BE49-F238E27FC236}">
                <a16:creationId xmlns:a16="http://schemas.microsoft.com/office/drawing/2014/main" id="{88A7C27F-D0F2-1B32-A534-B6182F209923}"/>
              </a:ext>
            </a:extLst>
          </p:cNvPr>
          <p:cNvSpPr txBox="1">
            <a:spLocks/>
          </p:cNvSpPr>
          <p:nvPr/>
        </p:nvSpPr>
        <p:spPr>
          <a:xfrm>
            <a:off x="6096000" y="3182354"/>
            <a:ext cx="2396411" cy="10817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Impact" panose="020B0806030902050204" pitchFamily="34" charset="0"/>
              </a:rPr>
              <a:t>Total Customers</a:t>
            </a:r>
          </a:p>
          <a:p>
            <a:pPr marL="0" indent="0" algn="ctr">
              <a:buFont typeface="Arial" panose="020B0604020202020204" pitchFamily="34" charset="0"/>
              <a:buNone/>
            </a:pPr>
            <a:r>
              <a:rPr lang="en-US" dirty="0">
                <a:latin typeface="Impact" panose="020B0806030902050204" pitchFamily="34" charset="0"/>
              </a:rPr>
              <a:t>599</a:t>
            </a:r>
          </a:p>
        </p:txBody>
      </p:sp>
      <p:sp>
        <p:nvSpPr>
          <p:cNvPr id="7" name="Content Placeholder 2">
            <a:extLst>
              <a:ext uri="{FF2B5EF4-FFF2-40B4-BE49-F238E27FC236}">
                <a16:creationId xmlns:a16="http://schemas.microsoft.com/office/drawing/2014/main" id="{4EF264C9-FD3D-3F60-2892-2E442E8FF20D}"/>
              </a:ext>
            </a:extLst>
          </p:cNvPr>
          <p:cNvSpPr txBox="1">
            <a:spLocks/>
          </p:cNvSpPr>
          <p:nvPr/>
        </p:nvSpPr>
        <p:spPr>
          <a:xfrm>
            <a:off x="2463283" y="2110319"/>
            <a:ext cx="2298442" cy="1081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lumOff val="5000"/>
                  </a:schemeClr>
                </a:solidFill>
                <a:latin typeface="Impact" panose="020B0806030902050204" pitchFamily="34" charset="0"/>
              </a:rPr>
              <a:t>Average</a:t>
            </a:r>
          </a:p>
          <a:p>
            <a:pPr marL="0" indent="0" algn="ctr">
              <a:buFont typeface="Arial" panose="020B0604020202020204" pitchFamily="34" charset="0"/>
              <a:buNone/>
            </a:pPr>
            <a:r>
              <a:rPr lang="en-US" sz="2000" dirty="0">
                <a:solidFill>
                  <a:schemeClr val="tx1">
                    <a:lumMod val="95000"/>
                    <a:lumOff val="5000"/>
                  </a:schemeClr>
                </a:solidFill>
                <a:latin typeface="Impact" panose="020B0806030902050204" pitchFamily="34" charset="0"/>
              </a:rPr>
              <a:t>Rental Rate</a:t>
            </a:r>
          </a:p>
          <a:p>
            <a:pPr marL="0" indent="0" algn="ctr">
              <a:buFont typeface="Arial" panose="020B0604020202020204" pitchFamily="34" charset="0"/>
              <a:buNone/>
            </a:pPr>
            <a:r>
              <a:rPr lang="en-US" sz="2000" dirty="0">
                <a:solidFill>
                  <a:schemeClr val="tx1">
                    <a:lumMod val="95000"/>
                    <a:lumOff val="5000"/>
                  </a:schemeClr>
                </a:solidFill>
                <a:latin typeface="Impact" panose="020B0806030902050204" pitchFamily="34" charset="0"/>
              </a:rPr>
              <a:t>$2.98</a:t>
            </a:r>
          </a:p>
        </p:txBody>
      </p:sp>
      <p:sp>
        <p:nvSpPr>
          <p:cNvPr id="10" name="Content Placeholder 2">
            <a:extLst>
              <a:ext uri="{FF2B5EF4-FFF2-40B4-BE49-F238E27FC236}">
                <a16:creationId xmlns:a16="http://schemas.microsoft.com/office/drawing/2014/main" id="{0582C61D-867E-E6F3-F526-CF635E86D4CF}"/>
              </a:ext>
            </a:extLst>
          </p:cNvPr>
          <p:cNvSpPr txBox="1">
            <a:spLocks/>
          </p:cNvSpPr>
          <p:nvPr/>
        </p:nvSpPr>
        <p:spPr>
          <a:xfrm>
            <a:off x="297026" y="2500586"/>
            <a:ext cx="2298442" cy="1081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lumMod val="95000"/>
                  </a:schemeClr>
                </a:solidFill>
                <a:latin typeface="Impact" panose="020B0806030902050204" pitchFamily="34" charset="0"/>
              </a:rPr>
              <a:t>Average</a:t>
            </a:r>
          </a:p>
          <a:p>
            <a:pPr marL="0" indent="0" algn="ctr">
              <a:buFont typeface="Arial" panose="020B0604020202020204" pitchFamily="34" charset="0"/>
              <a:buNone/>
            </a:pPr>
            <a:r>
              <a:rPr lang="en-US" sz="2000" dirty="0">
                <a:solidFill>
                  <a:schemeClr val="bg1">
                    <a:lumMod val="95000"/>
                  </a:schemeClr>
                </a:solidFill>
                <a:latin typeface="Impact" panose="020B0806030902050204" pitchFamily="34" charset="0"/>
              </a:rPr>
              <a:t>Rental Duration</a:t>
            </a:r>
          </a:p>
          <a:p>
            <a:pPr marL="0" indent="0" algn="ctr">
              <a:buFont typeface="Arial" panose="020B0604020202020204" pitchFamily="34" charset="0"/>
              <a:buNone/>
            </a:pPr>
            <a:r>
              <a:rPr lang="en-US" sz="2000" dirty="0">
                <a:solidFill>
                  <a:schemeClr val="bg1">
                    <a:lumMod val="95000"/>
                  </a:schemeClr>
                </a:solidFill>
                <a:latin typeface="Impact" panose="020B0806030902050204" pitchFamily="34" charset="0"/>
              </a:rPr>
              <a:t>5 Days</a:t>
            </a:r>
          </a:p>
        </p:txBody>
      </p:sp>
      <p:sp>
        <p:nvSpPr>
          <p:cNvPr id="11" name="Content Placeholder 2">
            <a:extLst>
              <a:ext uri="{FF2B5EF4-FFF2-40B4-BE49-F238E27FC236}">
                <a16:creationId xmlns:a16="http://schemas.microsoft.com/office/drawing/2014/main" id="{175A1DDE-D6F6-B7D9-3B69-B17B1F8D292D}"/>
              </a:ext>
            </a:extLst>
          </p:cNvPr>
          <p:cNvSpPr txBox="1">
            <a:spLocks/>
          </p:cNvSpPr>
          <p:nvPr/>
        </p:nvSpPr>
        <p:spPr>
          <a:xfrm>
            <a:off x="7770062" y="2006714"/>
            <a:ext cx="2298442" cy="1081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lumMod val="95000"/>
                  </a:schemeClr>
                </a:solidFill>
                <a:latin typeface="Impact" panose="020B0806030902050204" pitchFamily="34" charset="0"/>
              </a:rPr>
              <a:t>Average</a:t>
            </a:r>
          </a:p>
          <a:p>
            <a:pPr marL="0" indent="0" algn="ctr">
              <a:buFont typeface="Arial" panose="020B0604020202020204" pitchFamily="34" charset="0"/>
              <a:buNone/>
            </a:pPr>
            <a:r>
              <a:rPr lang="en-US" sz="2000" dirty="0">
                <a:solidFill>
                  <a:schemeClr val="bg1">
                    <a:lumMod val="95000"/>
                  </a:schemeClr>
                </a:solidFill>
                <a:latin typeface="Impact" panose="020B0806030902050204" pitchFamily="34" charset="0"/>
              </a:rPr>
              <a:t>Customer Spend</a:t>
            </a:r>
          </a:p>
          <a:p>
            <a:pPr marL="0" indent="0" algn="ctr">
              <a:buFont typeface="Arial" panose="020B0604020202020204" pitchFamily="34" charset="0"/>
              <a:buNone/>
            </a:pPr>
            <a:r>
              <a:rPr lang="en-US" sz="2000" dirty="0">
                <a:solidFill>
                  <a:schemeClr val="bg1">
                    <a:lumMod val="95000"/>
                  </a:schemeClr>
                </a:solidFill>
                <a:latin typeface="Impact" panose="020B0806030902050204" pitchFamily="34" charset="0"/>
              </a:rPr>
              <a:t>$4.20</a:t>
            </a:r>
          </a:p>
        </p:txBody>
      </p:sp>
      <p:sp>
        <p:nvSpPr>
          <p:cNvPr id="12" name="Content Placeholder 2">
            <a:extLst>
              <a:ext uri="{FF2B5EF4-FFF2-40B4-BE49-F238E27FC236}">
                <a16:creationId xmlns:a16="http://schemas.microsoft.com/office/drawing/2014/main" id="{2BC82E4B-27C7-E0E0-EBC6-204877A3D356}"/>
              </a:ext>
            </a:extLst>
          </p:cNvPr>
          <p:cNvSpPr txBox="1">
            <a:spLocks/>
          </p:cNvSpPr>
          <p:nvPr/>
        </p:nvSpPr>
        <p:spPr>
          <a:xfrm>
            <a:off x="1579980" y="4000467"/>
            <a:ext cx="2298442" cy="1081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85000"/>
                    <a:lumOff val="15000"/>
                  </a:schemeClr>
                </a:solidFill>
                <a:latin typeface="Impact" panose="020B0806030902050204" pitchFamily="34" charset="0"/>
              </a:rPr>
              <a:t>Total Genres</a:t>
            </a:r>
          </a:p>
          <a:p>
            <a:pPr marL="0" indent="0" algn="ctr">
              <a:buFont typeface="Arial" panose="020B0604020202020204" pitchFamily="34" charset="0"/>
              <a:buNone/>
            </a:pPr>
            <a:r>
              <a:rPr lang="en-US" sz="2000" dirty="0">
                <a:solidFill>
                  <a:schemeClr val="tx1">
                    <a:lumMod val="85000"/>
                    <a:lumOff val="15000"/>
                  </a:schemeClr>
                </a:solidFill>
                <a:latin typeface="Impact" panose="020B0806030902050204" pitchFamily="34" charset="0"/>
              </a:rPr>
              <a:t>16</a:t>
            </a:r>
          </a:p>
        </p:txBody>
      </p:sp>
      <p:sp>
        <p:nvSpPr>
          <p:cNvPr id="13" name="Content Placeholder 2">
            <a:extLst>
              <a:ext uri="{FF2B5EF4-FFF2-40B4-BE49-F238E27FC236}">
                <a16:creationId xmlns:a16="http://schemas.microsoft.com/office/drawing/2014/main" id="{B7109C66-FD74-C9B9-4831-CB344CAFA394}"/>
              </a:ext>
            </a:extLst>
          </p:cNvPr>
          <p:cNvSpPr txBox="1">
            <a:spLocks/>
          </p:cNvSpPr>
          <p:nvPr/>
        </p:nvSpPr>
        <p:spPr>
          <a:xfrm>
            <a:off x="10231005" y="2403320"/>
            <a:ext cx="1821024" cy="932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latin typeface="Impact" panose="020B0806030902050204" pitchFamily="34" charset="0"/>
              </a:rPr>
              <a:t>Customers in</a:t>
            </a:r>
          </a:p>
          <a:p>
            <a:pPr marL="0" indent="0" algn="ctr">
              <a:buFont typeface="Arial" panose="020B0604020202020204" pitchFamily="34" charset="0"/>
              <a:buNone/>
            </a:pPr>
            <a:r>
              <a:rPr lang="en-US" sz="2000" dirty="0">
                <a:latin typeface="Impact" panose="020B0806030902050204" pitchFamily="34" charset="0"/>
              </a:rPr>
              <a:t>597 Cities</a:t>
            </a:r>
          </a:p>
        </p:txBody>
      </p:sp>
      <p:sp>
        <p:nvSpPr>
          <p:cNvPr id="14" name="Content Placeholder 2">
            <a:extLst>
              <a:ext uri="{FF2B5EF4-FFF2-40B4-BE49-F238E27FC236}">
                <a16:creationId xmlns:a16="http://schemas.microsoft.com/office/drawing/2014/main" id="{FD6D5C3D-0ABC-E00D-1173-A59757E6E651}"/>
              </a:ext>
            </a:extLst>
          </p:cNvPr>
          <p:cNvSpPr txBox="1">
            <a:spLocks/>
          </p:cNvSpPr>
          <p:nvPr/>
        </p:nvSpPr>
        <p:spPr>
          <a:xfrm>
            <a:off x="8962056" y="3653640"/>
            <a:ext cx="1821024" cy="932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lumMod val="95000"/>
                  </a:schemeClr>
                </a:solidFill>
                <a:latin typeface="Impact" panose="020B0806030902050204" pitchFamily="34" charset="0"/>
              </a:rPr>
              <a:t>Customers in</a:t>
            </a:r>
          </a:p>
          <a:p>
            <a:pPr marL="0" indent="0" algn="ctr">
              <a:buFont typeface="Arial" panose="020B0604020202020204" pitchFamily="34" charset="0"/>
              <a:buNone/>
            </a:pPr>
            <a:r>
              <a:rPr lang="en-US" sz="2000" dirty="0">
                <a:solidFill>
                  <a:schemeClr val="bg1">
                    <a:lumMod val="95000"/>
                  </a:schemeClr>
                </a:solidFill>
                <a:latin typeface="Impact" panose="020B0806030902050204" pitchFamily="34" charset="0"/>
              </a:rPr>
              <a:t>108 Countries</a:t>
            </a:r>
          </a:p>
        </p:txBody>
      </p:sp>
      <p:sp>
        <p:nvSpPr>
          <p:cNvPr id="32" name="Content Placeholder 2">
            <a:extLst>
              <a:ext uri="{FF2B5EF4-FFF2-40B4-BE49-F238E27FC236}">
                <a16:creationId xmlns:a16="http://schemas.microsoft.com/office/drawing/2014/main" id="{3BA35FB8-4ECB-7110-06E7-FD95D7BF82A5}"/>
              </a:ext>
            </a:extLst>
          </p:cNvPr>
          <p:cNvSpPr txBox="1">
            <a:spLocks/>
          </p:cNvSpPr>
          <p:nvPr/>
        </p:nvSpPr>
        <p:spPr>
          <a:xfrm>
            <a:off x="5060305" y="4701351"/>
            <a:ext cx="2396411" cy="1081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Impact" panose="020B0806030902050204" pitchFamily="34" charset="0"/>
              </a:rPr>
              <a:t>Total Revenue</a:t>
            </a:r>
          </a:p>
          <a:p>
            <a:pPr marL="0" indent="0" algn="ctr">
              <a:buFont typeface="Arial" panose="020B0604020202020204" pitchFamily="34" charset="0"/>
              <a:buNone/>
            </a:pPr>
            <a:r>
              <a:rPr lang="en-US" dirty="0">
                <a:latin typeface="Impact" panose="020B0806030902050204" pitchFamily="34" charset="0"/>
              </a:rPr>
              <a:t>$61,312</a:t>
            </a:r>
          </a:p>
        </p:txBody>
      </p:sp>
    </p:spTree>
    <p:extLst>
      <p:ext uri="{BB962C8B-B14F-4D97-AF65-F5344CB8AC3E}">
        <p14:creationId xmlns:p14="http://schemas.microsoft.com/office/powerpoint/2010/main" val="380550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Rental Info">
            <a:extLst>
              <a:ext uri="{FF2B5EF4-FFF2-40B4-BE49-F238E27FC236}">
                <a16:creationId xmlns:a16="http://schemas.microsoft.com/office/drawing/2014/main" id="{90DE48AD-5836-4BA8-924D-7D7B7DC68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
            <a:ext cx="12192000" cy="6855331"/>
          </a:xfrm>
          <a:prstGeom prst="rect">
            <a:avLst/>
          </a:prstGeom>
        </p:spPr>
      </p:pic>
      <p:pic>
        <p:nvPicPr>
          <p:cNvPr id="2050" name="Picture 2">
            <a:extLst>
              <a:ext uri="{FF2B5EF4-FFF2-40B4-BE49-F238E27FC236}">
                <a16:creationId xmlns:a16="http://schemas.microsoft.com/office/drawing/2014/main" id="{A9F0E6D7-7BB3-FD01-27EE-48A52D5D5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5047" y="5045269"/>
            <a:ext cx="2285223" cy="15234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5D81D19-5D7D-0E00-A1AE-BE22F9036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2178" y="5045269"/>
            <a:ext cx="2708412" cy="152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Genre Info">
            <a:extLst>
              <a:ext uri="{FF2B5EF4-FFF2-40B4-BE49-F238E27FC236}">
                <a16:creationId xmlns:a16="http://schemas.microsoft.com/office/drawing/2014/main" id="{B2ECBB9E-908A-453E-B68B-B5C6E686D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
            <a:ext cx="12192000" cy="6855331"/>
          </a:xfrm>
          <a:prstGeom prst="rect">
            <a:avLst/>
          </a:prstGeom>
        </p:spPr>
      </p:pic>
      <p:pic>
        <p:nvPicPr>
          <p:cNvPr id="3078" name="Picture 6">
            <a:extLst>
              <a:ext uri="{FF2B5EF4-FFF2-40B4-BE49-F238E27FC236}">
                <a16:creationId xmlns:a16="http://schemas.microsoft.com/office/drawing/2014/main" id="{3A2F3F4F-B91E-E738-D57D-AD459C59E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5" y="5264797"/>
            <a:ext cx="2755308" cy="144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8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he Top">
            <a:extLst>
              <a:ext uri="{FF2B5EF4-FFF2-40B4-BE49-F238E27FC236}">
                <a16:creationId xmlns:a16="http://schemas.microsoft.com/office/drawing/2014/main" id="{5D8E0034-E0A9-4DD6-A3B4-29C41E952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
            <a:ext cx="12192000" cy="6855331"/>
          </a:xfrm>
          <a:prstGeom prst="rect">
            <a:avLst/>
          </a:prstGeom>
        </p:spPr>
      </p:pic>
    </p:spTree>
    <p:extLst>
      <p:ext uri="{BB962C8B-B14F-4D97-AF65-F5344CB8AC3E}">
        <p14:creationId xmlns:p14="http://schemas.microsoft.com/office/powerpoint/2010/main" val="60517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orldwide">
            <a:extLst>
              <a:ext uri="{FF2B5EF4-FFF2-40B4-BE49-F238E27FC236}">
                <a16:creationId xmlns:a16="http://schemas.microsoft.com/office/drawing/2014/main" id="{E4C599E1-7E01-48D6-946D-E835EDB44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
            <a:ext cx="12192000" cy="6855331"/>
          </a:xfrm>
          <a:prstGeom prst="rect">
            <a:avLst/>
          </a:prstGeom>
        </p:spPr>
      </p:pic>
    </p:spTree>
    <p:extLst>
      <p:ext uri="{BB962C8B-B14F-4D97-AF65-F5344CB8AC3E}">
        <p14:creationId xmlns:p14="http://schemas.microsoft.com/office/powerpoint/2010/main" val="233364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B381FEF-8338-82DA-94C5-49C2A6F80CB7}"/>
              </a:ext>
            </a:extLst>
          </p:cNvPr>
          <p:cNvSpPr/>
          <p:nvPr/>
        </p:nvSpPr>
        <p:spPr>
          <a:xfrm>
            <a:off x="121298" y="1773332"/>
            <a:ext cx="8493967" cy="1109827"/>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2D5A9CE-0770-12C9-0C34-0B8514ED4370}"/>
              </a:ext>
            </a:extLst>
          </p:cNvPr>
          <p:cNvSpPr/>
          <p:nvPr/>
        </p:nvSpPr>
        <p:spPr>
          <a:xfrm>
            <a:off x="1900335" y="62138"/>
            <a:ext cx="8493967" cy="1196263"/>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5EF02BD-0EC3-C31F-E7F8-657FF1AD33FE}"/>
              </a:ext>
            </a:extLst>
          </p:cNvPr>
          <p:cNvSpPr/>
          <p:nvPr/>
        </p:nvSpPr>
        <p:spPr>
          <a:xfrm>
            <a:off x="1968759" y="127452"/>
            <a:ext cx="8322906" cy="1057535"/>
          </a:xfrm>
          <a:prstGeom prst="roundRect">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898409C-5D95-8C69-BFF7-E564F03417BB}"/>
              </a:ext>
            </a:extLst>
          </p:cNvPr>
          <p:cNvSpPr>
            <a:spLocks noGrp="1"/>
          </p:cNvSpPr>
          <p:nvPr>
            <p:ph type="title"/>
          </p:nvPr>
        </p:nvSpPr>
        <p:spPr>
          <a:xfrm>
            <a:off x="1656960" y="0"/>
            <a:ext cx="8968273" cy="1258402"/>
          </a:xfrm>
        </p:spPr>
        <p:txBody>
          <a:bodyPr/>
          <a:lstStyle/>
          <a:p>
            <a:pPr algn="ctr"/>
            <a:r>
              <a:rPr lang="en-US" dirty="0">
                <a:solidFill>
                  <a:schemeClr val="bg1">
                    <a:lumMod val="95000"/>
                  </a:schemeClr>
                </a:solidFill>
                <a:latin typeface="Impact" panose="020B0806030902050204" pitchFamily="34" charset="0"/>
              </a:rPr>
              <a:t>Conclusions &amp; Recommendations</a:t>
            </a:r>
          </a:p>
        </p:txBody>
      </p:sp>
      <p:sp>
        <p:nvSpPr>
          <p:cNvPr id="8" name="Rectangle: Rounded Corners 7">
            <a:extLst>
              <a:ext uri="{FF2B5EF4-FFF2-40B4-BE49-F238E27FC236}">
                <a16:creationId xmlns:a16="http://schemas.microsoft.com/office/drawing/2014/main" id="{D27E49A2-EA94-0997-8098-819B874886C3}"/>
              </a:ext>
            </a:extLst>
          </p:cNvPr>
          <p:cNvSpPr/>
          <p:nvPr/>
        </p:nvSpPr>
        <p:spPr>
          <a:xfrm>
            <a:off x="206827" y="1842695"/>
            <a:ext cx="8526625" cy="1109827"/>
          </a:xfrm>
          <a:prstGeom prst="roundRect">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4774DEF-40CB-32F5-2705-D079E11D0E99}"/>
              </a:ext>
            </a:extLst>
          </p:cNvPr>
          <p:cNvSpPr txBox="1">
            <a:spLocks/>
          </p:cNvSpPr>
          <p:nvPr/>
        </p:nvSpPr>
        <p:spPr>
          <a:xfrm>
            <a:off x="419878" y="2019361"/>
            <a:ext cx="8195386" cy="1081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lumMod val="95000"/>
                  </a:schemeClr>
                </a:solidFill>
                <a:latin typeface="Impact" panose="020B0806030902050204" pitchFamily="34" charset="0"/>
              </a:rPr>
              <a:t>PG-13 Rated Films and the Sport genre contributed the most to revenue.</a:t>
            </a:r>
          </a:p>
          <a:p>
            <a:pPr marL="0" indent="0">
              <a:buFont typeface="Arial" panose="020B0604020202020204" pitchFamily="34" charset="0"/>
              <a:buNone/>
            </a:pPr>
            <a:r>
              <a:rPr lang="en-US" sz="2000" dirty="0">
                <a:solidFill>
                  <a:schemeClr val="bg1">
                    <a:lumMod val="95000"/>
                  </a:schemeClr>
                </a:solidFill>
                <a:latin typeface="Impact" panose="020B0806030902050204" pitchFamily="34" charset="0"/>
              </a:rPr>
              <a:t>G Rated films and the Music genre contributed the least.</a:t>
            </a:r>
          </a:p>
        </p:txBody>
      </p:sp>
      <p:sp>
        <p:nvSpPr>
          <p:cNvPr id="11" name="Rectangle: Rounded Corners 10">
            <a:extLst>
              <a:ext uri="{FF2B5EF4-FFF2-40B4-BE49-F238E27FC236}">
                <a16:creationId xmlns:a16="http://schemas.microsoft.com/office/drawing/2014/main" id="{48546749-902D-703A-ACB0-8B0A415C3B7F}"/>
              </a:ext>
            </a:extLst>
          </p:cNvPr>
          <p:cNvSpPr/>
          <p:nvPr/>
        </p:nvSpPr>
        <p:spPr>
          <a:xfrm>
            <a:off x="3586066" y="3021885"/>
            <a:ext cx="8493967" cy="1109827"/>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6EF794D-E797-7F17-A01C-3BD9759EE12E}"/>
              </a:ext>
            </a:extLst>
          </p:cNvPr>
          <p:cNvSpPr/>
          <p:nvPr/>
        </p:nvSpPr>
        <p:spPr>
          <a:xfrm>
            <a:off x="3484982" y="3077687"/>
            <a:ext cx="8526625" cy="1109827"/>
          </a:xfrm>
          <a:prstGeom prst="roundRect">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6A42FABC-D7C0-3CDE-997D-FCC93925D77E}"/>
              </a:ext>
            </a:extLst>
          </p:cNvPr>
          <p:cNvSpPr txBox="1">
            <a:spLocks/>
          </p:cNvSpPr>
          <p:nvPr/>
        </p:nvSpPr>
        <p:spPr>
          <a:xfrm>
            <a:off x="3650602" y="3277763"/>
            <a:ext cx="8195386" cy="1081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lumMod val="95000"/>
                  </a:schemeClr>
                </a:solidFill>
                <a:latin typeface="Impact" panose="020B0806030902050204" pitchFamily="34" charset="0"/>
              </a:rPr>
              <a:t>Sales figures vary by region, with the continent of Asia contributing most to our revenue.  We can prioritize this region to continue our growth.</a:t>
            </a:r>
          </a:p>
        </p:txBody>
      </p:sp>
      <p:sp>
        <p:nvSpPr>
          <p:cNvPr id="15" name="Rectangle: Rounded Corners 14">
            <a:extLst>
              <a:ext uri="{FF2B5EF4-FFF2-40B4-BE49-F238E27FC236}">
                <a16:creationId xmlns:a16="http://schemas.microsoft.com/office/drawing/2014/main" id="{2DE39BF6-01B9-18B1-71BD-CB2518E20526}"/>
              </a:ext>
            </a:extLst>
          </p:cNvPr>
          <p:cNvSpPr/>
          <p:nvPr/>
        </p:nvSpPr>
        <p:spPr>
          <a:xfrm>
            <a:off x="802433" y="4308379"/>
            <a:ext cx="10515600" cy="2241712"/>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144D0392-6E43-8B45-936C-2732D1C42C0A}"/>
              </a:ext>
            </a:extLst>
          </p:cNvPr>
          <p:cNvSpPr/>
          <p:nvPr/>
        </p:nvSpPr>
        <p:spPr>
          <a:xfrm>
            <a:off x="873968" y="4387590"/>
            <a:ext cx="10369420" cy="2069193"/>
          </a:xfrm>
          <a:prstGeom prst="roundRect">
            <a:avLst/>
          </a:prstGeom>
          <a:solidFill>
            <a:srgbClr val="208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a:extLst>
              <a:ext uri="{FF2B5EF4-FFF2-40B4-BE49-F238E27FC236}">
                <a16:creationId xmlns:a16="http://schemas.microsoft.com/office/drawing/2014/main" id="{31BE1794-6FEF-1D6B-25C4-07405DEFEF11}"/>
              </a:ext>
            </a:extLst>
          </p:cNvPr>
          <p:cNvSpPr txBox="1">
            <a:spLocks/>
          </p:cNvSpPr>
          <p:nvPr/>
        </p:nvSpPr>
        <p:spPr>
          <a:xfrm>
            <a:off x="1035697" y="4480364"/>
            <a:ext cx="10133045" cy="1873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lumMod val="95000"/>
                  </a:schemeClr>
                </a:solidFill>
                <a:latin typeface="Impact" panose="020B0806030902050204" pitchFamily="34" charset="0"/>
              </a:rPr>
              <a:t>While there were highs and lows, most of the genres contributed similarly to our revenue.  The following genres performed above average, so it would be ideal to extend them within our library: </a:t>
            </a:r>
            <a:r>
              <a:rPr lang="en-US" sz="2000" dirty="0">
                <a:latin typeface="Impact" panose="020B0806030902050204" pitchFamily="34" charset="0"/>
              </a:rPr>
              <a:t>Sports, Sci-Fi, Animation, Drama, Comedy, New, Action, Foreign, &amp; Games.</a:t>
            </a:r>
          </a:p>
          <a:p>
            <a:r>
              <a:rPr lang="en-US" sz="2000" dirty="0">
                <a:solidFill>
                  <a:schemeClr val="bg1">
                    <a:lumMod val="95000"/>
                  </a:schemeClr>
                </a:solidFill>
                <a:latin typeface="Impact" panose="020B0806030902050204" pitchFamily="34" charset="0"/>
              </a:rPr>
              <a:t>There is an opportunity to grow by advertising to the Australian continent.</a:t>
            </a:r>
          </a:p>
          <a:p>
            <a:r>
              <a:rPr lang="en-US" sz="2000" dirty="0">
                <a:solidFill>
                  <a:schemeClr val="bg1">
                    <a:lumMod val="95000"/>
                  </a:schemeClr>
                </a:solidFill>
                <a:latin typeface="Impact" panose="020B0806030902050204" pitchFamily="34" charset="0"/>
              </a:rPr>
              <a:t>We may grow in popularity if we extend beyond films released in 2006.</a:t>
            </a:r>
          </a:p>
        </p:txBody>
      </p:sp>
    </p:spTree>
    <p:extLst>
      <p:ext uri="{BB962C8B-B14F-4D97-AF65-F5344CB8AC3E}">
        <p14:creationId xmlns:p14="http://schemas.microsoft.com/office/powerpoint/2010/main" val="215580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ABEB-90D8-A4D9-88E0-6DA35DE09140}"/>
              </a:ext>
            </a:extLst>
          </p:cNvPr>
          <p:cNvSpPr>
            <a:spLocks noGrp="1"/>
          </p:cNvSpPr>
          <p:nvPr>
            <p:ph type="title"/>
          </p:nvPr>
        </p:nvSpPr>
        <p:spPr>
          <a:xfrm>
            <a:off x="2989682" y="2766218"/>
            <a:ext cx="6212633" cy="1325563"/>
          </a:xfrm>
        </p:spPr>
        <p:txBody>
          <a:bodyPr/>
          <a:lstStyle/>
          <a:p>
            <a:pPr algn="ctr"/>
            <a:r>
              <a:rPr lang="en-US" dirty="0">
                <a:latin typeface="Arthemis" panose="02000600000000000000" pitchFamily="2" charset="0"/>
              </a:rPr>
              <a:t>Thank You For Your Time</a:t>
            </a:r>
          </a:p>
        </p:txBody>
      </p:sp>
      <p:sp>
        <p:nvSpPr>
          <p:cNvPr id="3" name="Content Placeholder 2">
            <a:extLst>
              <a:ext uri="{FF2B5EF4-FFF2-40B4-BE49-F238E27FC236}">
                <a16:creationId xmlns:a16="http://schemas.microsoft.com/office/drawing/2014/main" id="{B200A8BD-5D77-32BD-BA86-21D05BD104FA}"/>
              </a:ext>
            </a:extLst>
          </p:cNvPr>
          <p:cNvSpPr>
            <a:spLocks noGrp="1"/>
          </p:cNvSpPr>
          <p:nvPr>
            <p:ph idx="1"/>
          </p:nvPr>
        </p:nvSpPr>
        <p:spPr>
          <a:xfrm>
            <a:off x="1938434" y="6220343"/>
            <a:ext cx="8315131" cy="535020"/>
          </a:xfrm>
        </p:spPr>
        <p:txBody>
          <a:bodyPr/>
          <a:lstStyle/>
          <a:p>
            <a:pPr marL="0" indent="0" algn="ctr">
              <a:buNone/>
            </a:pPr>
            <a:r>
              <a:rPr lang="en-US" dirty="0">
                <a:latin typeface="Arthemis" panose="02000600000000000000" pitchFamily="2" charset="0"/>
              </a:rPr>
              <a:t>All Visualizations Available on Tableau Public: </a:t>
            </a:r>
            <a:r>
              <a:rPr lang="en-US" dirty="0">
                <a:latin typeface="Arthemis" panose="02000600000000000000" pitchFamily="2" charset="0"/>
                <a:hlinkClick r:id="rId2"/>
              </a:rPr>
              <a:t>Click Here</a:t>
            </a:r>
            <a:endParaRPr lang="en-US" dirty="0">
              <a:latin typeface="Arthemis" panose="02000600000000000000" pitchFamily="2" charset="0"/>
            </a:endParaRPr>
          </a:p>
        </p:txBody>
      </p:sp>
    </p:spTree>
    <p:extLst>
      <p:ext uri="{BB962C8B-B14F-4D97-AF65-F5344CB8AC3E}">
        <p14:creationId xmlns:p14="http://schemas.microsoft.com/office/powerpoint/2010/main" val="2590424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324</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Arthemis</vt:lpstr>
      <vt:lpstr>Calibri</vt:lpstr>
      <vt:lpstr>Calibri Light</vt:lpstr>
      <vt:lpstr>Impact</vt:lpstr>
      <vt:lpstr>Office Theme</vt:lpstr>
      <vt:lpstr>Rockbuster Stealth: Report</vt:lpstr>
      <vt:lpstr>Objectives</vt:lpstr>
      <vt:lpstr>Rockbuster Business Overview</vt:lpstr>
      <vt:lpstr>PowerPoint Presentation</vt:lpstr>
      <vt:lpstr>PowerPoint Presentation</vt:lpstr>
      <vt:lpstr>PowerPoint Presentation</vt:lpstr>
      <vt:lpstr>PowerPoint Presentation</vt:lpstr>
      <vt:lpstr>Conclusions &amp; Recommendations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Report</dc:title>
  <dc:creator>Steven So</dc:creator>
  <cp:lastModifiedBy>Steven So</cp:lastModifiedBy>
  <cp:revision>1</cp:revision>
  <dcterms:created xsi:type="dcterms:W3CDTF">2023-09-25T20:49:16Z</dcterms:created>
  <dcterms:modified xsi:type="dcterms:W3CDTF">2023-09-25T22:12:21Z</dcterms:modified>
</cp:coreProperties>
</file>