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4" r:id="rId4"/>
    <p:sldId id="267" r:id="rId5"/>
    <p:sldId id="275" r:id="rId6"/>
    <p:sldId id="278" r:id="rId7"/>
    <p:sldId id="294" r:id="rId8"/>
    <p:sldId id="317" r:id="rId9"/>
    <p:sldId id="297" r:id="rId10"/>
    <p:sldId id="298" r:id="rId11"/>
    <p:sldId id="303" r:id="rId12"/>
    <p:sldId id="299" r:id="rId13"/>
    <p:sldId id="305" r:id="rId14"/>
    <p:sldId id="300" r:id="rId15"/>
    <p:sldId id="306" r:id="rId16"/>
    <p:sldId id="302" r:id="rId17"/>
    <p:sldId id="307" r:id="rId18"/>
    <p:sldId id="308" r:id="rId19"/>
    <p:sldId id="296" r:id="rId20"/>
    <p:sldId id="310" r:id="rId21"/>
    <p:sldId id="311" r:id="rId22"/>
    <p:sldId id="312" r:id="rId23"/>
    <p:sldId id="309" r:id="rId24"/>
    <p:sldId id="314" r:id="rId25"/>
    <p:sldId id="274" r:id="rId26"/>
    <p:sldId id="293" r:id="rId27"/>
    <p:sldId id="291" r:id="rId28"/>
    <p:sldId id="295" r:id="rId29"/>
    <p:sldId id="315" r:id="rId30"/>
    <p:sldId id="292" r:id="rId31"/>
    <p:sldId id="316" r:id="rId32"/>
    <p:sldId id="272" r:id="rId33"/>
    <p:sldId id="280" r:id="rId34"/>
    <p:sldId id="313" r:id="rId35"/>
    <p:sldId id="281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79" r:id="rId44"/>
    <p:sldId id="282" r:id="rId45"/>
    <p:sldId id="263" r:id="rId46"/>
    <p:sldId id="262" r:id="rId47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7" autoAdjust="0"/>
  </p:normalViewPr>
  <p:slideViewPr>
    <p:cSldViewPr>
      <p:cViewPr varScale="1">
        <p:scale>
          <a:sx n="97" d="100"/>
          <a:sy n="97" d="100"/>
        </p:scale>
        <p:origin x="-19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346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E0E22-AF19-4AB6-929A-8F9B6C1B02D1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E0AE-B2A4-4EF1-81A8-12EC804C57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A364C-AC0E-4943-82A9-AFF4F9C0BC24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E55F2-6510-4A91-89CB-AC0C042364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AdventureWorks2012;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', 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 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ROW_NUMBER() OVER (ORDER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ASC)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RowNum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person.Person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person.personphone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pp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p.BusinessEntityID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pp.BusinessEntityID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'9%'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', 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 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&lt; 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', 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 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&gt; 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--order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--order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5F2-6510-4A91-89CB-AC0C042364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5F2-6510-4A91-89CB-AC0C042364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E88C5A-F116-485D-A196-E6A4B2E9372C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atabasehealth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server-healt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Presented by </a:t>
            </a:r>
          </a:p>
          <a:p>
            <a:r>
              <a:rPr lang="en-US" sz="3200" dirty="0" smtClean="0"/>
              <a:t>Steve Stedman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SQL Server Performance Tuning</a:t>
            </a:r>
            <a:r>
              <a:rPr lang="en-US" sz="5400" baseline="0" dirty="0" smtClean="0"/>
              <a:t> for Developers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56268"/>
            <a:ext cx="5170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http://SteveStedman.com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Follow me on Twitter @</a:t>
            </a:r>
            <a:r>
              <a:rPr lang="en-US" sz="2800" dirty="0" err="1" smtClean="0"/>
              <a:t>SqlEmt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phone number for David P Hamilton.</a:t>
            </a:r>
          </a:p>
          <a:p>
            <a:r>
              <a:rPr lang="en-US" dirty="0" smtClean="0"/>
              <a:t>Find the phone number for all David P Hamilton’s.</a:t>
            </a:r>
          </a:p>
          <a:p>
            <a:r>
              <a:rPr lang="en-US" dirty="0" smtClean="0"/>
              <a:t>Find the phone number for Haley L Butler.</a:t>
            </a:r>
          </a:p>
          <a:p>
            <a:pPr lvl="1"/>
            <a:r>
              <a:rPr lang="en-US" dirty="0" smtClean="0"/>
              <a:t>Hint:  Page 6 line 646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81400"/>
            <a:ext cx="968182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PhoneNumber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   </a:t>
            </a:r>
            <a:r>
              <a:rPr lang="en-US" baseline="0" dirty="0" smtClean="0"/>
              <a:t>FROM </a:t>
            </a:r>
            <a:r>
              <a:rPr lang="en-US" baseline="0" dirty="0" err="1" smtClean="0"/>
              <a:t>PhoneTable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WHERE Name = ‘Hamilton, David P</a:t>
            </a:r>
            <a:r>
              <a:rPr lang="en-US" dirty="0" smtClean="0"/>
              <a:t>’</a:t>
            </a:r>
          </a:p>
          <a:p>
            <a:endParaRPr lang="en-US" baseline="0" dirty="0" smtClean="0"/>
          </a:p>
          <a:p>
            <a:r>
              <a:rPr lang="en-US" dirty="0" smtClean="0"/>
              <a:t>Search row by row, for every row on every page</a:t>
            </a:r>
          </a:p>
          <a:p>
            <a:r>
              <a:rPr lang="en-US" dirty="0" smtClean="0"/>
              <a:t>Full Table Scan</a:t>
            </a:r>
          </a:p>
          <a:p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Clustered by Name</a:t>
            </a:r>
          </a:p>
          <a:p>
            <a:r>
              <a:rPr lang="en-US" dirty="0" smtClean="0"/>
              <a:t>Find the phone number for all people named David P Hamilton.</a:t>
            </a:r>
          </a:p>
          <a:p>
            <a:pPr lvl="1"/>
            <a:r>
              <a:rPr lang="en-US" dirty="0" smtClean="0"/>
              <a:t>Line 315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68481"/>
            <a:ext cx="8826613" cy="323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PhoneNumber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   </a:t>
            </a:r>
            <a:r>
              <a:rPr lang="en-US" baseline="0" dirty="0" smtClean="0"/>
              <a:t>FROM </a:t>
            </a:r>
            <a:r>
              <a:rPr lang="en-US" baseline="0" dirty="0" err="1" smtClean="0"/>
              <a:t>PhoneTable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WHERE Name = </a:t>
            </a:r>
            <a:r>
              <a:rPr lang="en-US" dirty="0" smtClean="0"/>
              <a:t>‘Hamilton, David P’</a:t>
            </a:r>
          </a:p>
          <a:p>
            <a:endParaRPr lang="en-US" baseline="0" dirty="0" smtClean="0"/>
          </a:p>
          <a:p>
            <a:r>
              <a:rPr lang="en-US" dirty="0" smtClean="0"/>
              <a:t>Find Hamilton, alphabetically and get them all.</a:t>
            </a:r>
          </a:p>
          <a:p>
            <a:r>
              <a:rPr lang="en-US" dirty="0" smtClean="0"/>
              <a:t>Clustered Index Seek</a:t>
            </a:r>
          </a:p>
          <a:p>
            <a:r>
              <a:rPr lang="en-US" dirty="0" smtClean="0"/>
              <a:t>Much faster than the full table scan</a:t>
            </a:r>
          </a:p>
          <a:p>
            <a:r>
              <a:rPr lang="en-US" baseline="0" dirty="0" smtClean="0"/>
              <a:t>How about this one: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PhoneNumber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Name = ‘%ton, David P’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CLUSTERED w/ NONCLUSTERED 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572000"/>
          </a:xfrm>
        </p:spPr>
        <p:txBody>
          <a:bodyPr/>
          <a:lstStyle/>
          <a:p>
            <a:r>
              <a:rPr lang="en-US" dirty="0" smtClean="0"/>
              <a:t>Find all names with a phone number of 901-555-0112</a:t>
            </a:r>
          </a:p>
          <a:p>
            <a:r>
              <a:rPr lang="en-US" dirty="0" smtClean="0"/>
              <a:t>First Find 901-555-0112 in the non clustered index</a:t>
            </a:r>
          </a:p>
          <a:p>
            <a:r>
              <a:rPr lang="en-US" dirty="0" smtClean="0"/>
              <a:t>Look up row 481 in the clustered index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059" y="3259389"/>
            <a:ext cx="7243541" cy="26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7" y="4657725"/>
            <a:ext cx="84502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w/</a:t>
            </a:r>
            <a:r>
              <a:rPr lang="en-US" baseline="0" dirty="0" smtClean="0"/>
              <a:t> NONCLUSTERED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Name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aseline="0" dirty="0" smtClean="0"/>
              <a:t>FROM </a:t>
            </a:r>
            <a:r>
              <a:rPr lang="en-US" baseline="0" dirty="0" err="1" smtClean="0"/>
              <a:t>PhoneTable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WHERE Phone = ‘901-555-0112</a:t>
            </a:r>
            <a:r>
              <a:rPr lang="en-US" dirty="0" smtClean="0"/>
              <a:t>’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Index Seek (</a:t>
            </a:r>
            <a:r>
              <a:rPr lang="en-US" dirty="0" err="1" smtClean="0"/>
              <a:t>NonClustered</a:t>
            </a:r>
            <a:r>
              <a:rPr lang="en-US" dirty="0" smtClean="0"/>
              <a:t>), Index Seek Clustered.</a:t>
            </a:r>
          </a:p>
          <a:p>
            <a:endParaRPr lang="en-US" dirty="0" smtClean="0"/>
          </a:p>
          <a:p>
            <a:r>
              <a:rPr lang="en-US" dirty="0" smtClean="0"/>
              <a:t>Row 1, top left of page 9, followed by row 481, left middle of page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COVERING INDEX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r>
              <a:rPr lang="en-US" dirty="0" smtClean="0"/>
              <a:t>Find all names with a phone number of 901-555-0112</a:t>
            </a:r>
          </a:p>
          <a:p>
            <a:r>
              <a:rPr lang="en-US" dirty="0" smtClean="0"/>
              <a:t>Find 901-555-0112 in the non clustered index, and you are done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02000"/>
            <a:ext cx="8559800" cy="20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4724400"/>
            <a:ext cx="876986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Name</a:t>
            </a:r>
          </a:p>
          <a:p>
            <a:pPr>
              <a:buNone/>
            </a:pPr>
            <a:r>
              <a:rPr lang="en-US" dirty="0" smtClean="0"/>
              <a:t>    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Phone = ‘901-555-0112’</a:t>
            </a:r>
          </a:p>
          <a:p>
            <a:endParaRPr lang="en-US" dirty="0" smtClean="0"/>
          </a:p>
          <a:p>
            <a:r>
              <a:rPr lang="en-US" dirty="0" smtClean="0"/>
              <a:t>Find 901-555-0112 in the non-clustered index, and notice that the name your are looking for is included.</a:t>
            </a:r>
          </a:p>
          <a:p>
            <a:r>
              <a:rPr lang="en-US" dirty="0" smtClean="0"/>
              <a:t>Index Seek (</a:t>
            </a:r>
            <a:r>
              <a:rPr lang="en-US" dirty="0" err="1" smtClean="0"/>
              <a:t>NonClustered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Row 1, top left of page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Type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Clustered</a:t>
            </a:r>
            <a:r>
              <a:rPr lang="en-US" baseline="0" dirty="0" smtClean="0"/>
              <a:t> Index</a:t>
            </a:r>
          </a:p>
          <a:p>
            <a:r>
              <a:rPr lang="en-US" baseline="0" dirty="0" smtClean="0"/>
              <a:t>Non Clustered Index</a:t>
            </a:r>
          </a:p>
          <a:p>
            <a:r>
              <a:rPr lang="en-US" baseline="0" dirty="0" smtClean="0"/>
              <a:t>Covering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Index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Duplicate Indexes</a:t>
            </a:r>
          </a:p>
          <a:p>
            <a:pPr lvl="1"/>
            <a:r>
              <a:rPr lang="en-US" dirty="0" smtClean="0"/>
              <a:t>Exact Duplicate </a:t>
            </a:r>
            <a:r>
              <a:rPr lang="en-US" dirty="0" err="1" smtClean="0"/>
              <a:t>vs</a:t>
            </a:r>
            <a:r>
              <a:rPr lang="en-US" dirty="0" smtClean="0"/>
              <a:t>  Partial Duplicates</a:t>
            </a:r>
          </a:p>
          <a:p>
            <a:pPr lvl="1"/>
            <a:r>
              <a:rPr lang="en-US" dirty="0" smtClean="0"/>
              <a:t>Excess duplicate indexes slow down inserts and updates with no added value</a:t>
            </a:r>
          </a:p>
          <a:p>
            <a:pPr lvl="1"/>
            <a:r>
              <a:rPr lang="en-US" dirty="0" smtClean="0"/>
              <a:t>May slow down the query optimizer</a:t>
            </a:r>
          </a:p>
          <a:p>
            <a:pPr lvl="0"/>
            <a:r>
              <a:rPr lang="en-US" dirty="0" smtClean="0"/>
              <a:t>Unused Indexes</a:t>
            </a:r>
          </a:p>
          <a:p>
            <a:pPr lvl="1"/>
            <a:r>
              <a:rPr lang="en-US" dirty="0" smtClean="0"/>
              <a:t>These are indexes that have never</a:t>
            </a:r>
            <a:r>
              <a:rPr lang="en-US" baseline="0" dirty="0" smtClean="0"/>
              <a:t> been used in a query</a:t>
            </a:r>
          </a:p>
          <a:p>
            <a:pPr lvl="1"/>
            <a:r>
              <a:rPr lang="en-US" baseline="0" dirty="0" smtClean="0"/>
              <a:t>Why?</a:t>
            </a:r>
          </a:p>
          <a:p>
            <a:pPr lvl="2"/>
            <a:r>
              <a:rPr lang="en-US" dirty="0" smtClean="0"/>
              <a:t>They are indexing on columns that aren't being queries?</a:t>
            </a:r>
          </a:p>
          <a:p>
            <a:pPr lvl="2"/>
            <a:r>
              <a:rPr lang="en-US" dirty="0" smtClean="0"/>
              <a:t>There is a better index, or duplicate index that is being used instead</a:t>
            </a:r>
          </a:p>
          <a:p>
            <a:pPr lvl="1"/>
            <a:r>
              <a:rPr lang="en-US" dirty="0" smtClean="0"/>
              <a:t>Slows down inserts and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Presenter:  Steve Stedman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DBA/Consultant/Trainer/Speaker/Writer</a:t>
            </a:r>
          </a:p>
          <a:p>
            <a:pPr lvl="1"/>
            <a:r>
              <a:rPr lang="en-US" dirty="0" smtClean="0"/>
              <a:t>Been using SQL Server since </a:t>
            </a:r>
            <a:r>
              <a:rPr lang="en-US" dirty="0" smtClean="0"/>
              <a:t>1990</a:t>
            </a:r>
            <a:endParaRPr lang="en-US" dirty="0" smtClean="0"/>
          </a:p>
          <a:p>
            <a:pPr lvl="1"/>
            <a:r>
              <a:rPr lang="en-US" dirty="0" smtClean="0"/>
              <a:t>Taught SQL Server classes at WWU</a:t>
            </a:r>
          </a:p>
          <a:p>
            <a:pPr lvl="1"/>
            <a:r>
              <a:rPr lang="en-US" dirty="0" smtClean="0"/>
              <a:t>SQL Server consultant</a:t>
            </a:r>
          </a:p>
          <a:p>
            <a:pPr lvl="1"/>
            <a:r>
              <a:rPr lang="en-US" dirty="0" smtClean="0"/>
              <a:t>Author of the only book on Common Table Expressions</a:t>
            </a:r>
            <a:endParaRPr lang="en-US" dirty="0" smtClean="0"/>
          </a:p>
          <a:p>
            <a:r>
              <a:rPr lang="en-US" dirty="0" smtClean="0"/>
              <a:t>Working at Emergency Reporting</a:t>
            </a:r>
          </a:p>
          <a:p>
            <a:r>
              <a:rPr lang="en-US" dirty="0" smtClean="0"/>
              <a:t>Volunteer Firefighter and EMT</a:t>
            </a:r>
          </a:p>
          <a:p>
            <a:r>
              <a:rPr lang="en-US" dirty="0" smtClean="0"/>
              <a:t>http://SteveStedman.com for more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059269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http://SteveStedman.com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 me on Twitter @</a:t>
            </a:r>
            <a:r>
              <a:rPr lang="en-US" dirty="0" err="1" smtClean="0"/>
              <a:t>SqlEmt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Indexes – Waste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of Duplicates</a:t>
            </a:r>
          </a:p>
          <a:p>
            <a:pPr lvl="1"/>
            <a:r>
              <a:rPr lang="en-US" dirty="0" smtClean="0"/>
              <a:t>Table People</a:t>
            </a:r>
          </a:p>
          <a:p>
            <a:pPr lvl="2"/>
            <a:r>
              <a:rPr lang="en-US" dirty="0" smtClean="0"/>
              <a:t>Index1:   Column1 and Column2</a:t>
            </a:r>
          </a:p>
          <a:p>
            <a:pPr lvl="2"/>
            <a:r>
              <a:rPr lang="en-US" dirty="0" smtClean="0"/>
              <a:t>Index2:   Column1</a:t>
            </a:r>
          </a:p>
          <a:p>
            <a:pPr lvl="2"/>
            <a:r>
              <a:rPr lang="en-US" dirty="0" smtClean="0"/>
              <a:t>Index3:   Column1, Column2, Column3</a:t>
            </a:r>
          </a:p>
          <a:p>
            <a:pPr lvl="0"/>
            <a:r>
              <a:rPr lang="en-US" dirty="0" smtClean="0"/>
              <a:t>See </a:t>
            </a:r>
            <a:r>
              <a:rPr lang="en-US" dirty="0" smtClean="0"/>
              <a:t>Database Health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://DatabaseHealth.com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of a DBA tool, but useful for developers</a:t>
            </a:r>
            <a:r>
              <a:rPr lang="en-US" baseline="0" dirty="0" smtClean="0"/>
              <a:t> also.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Health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Possible Duplicate Index Report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257" y="2032467"/>
            <a:ext cx="6853465" cy="22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025" y="4292830"/>
            <a:ext cx="6967986" cy="23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Indexes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689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iv.table_name</a:t>
            </a:r>
            <a:r>
              <a:rPr lang="en-US" dirty="0" smtClean="0"/>
              <a:t>, i.name AS </a:t>
            </a:r>
            <a:r>
              <a:rPr lang="en-US" dirty="0" err="1" smtClean="0"/>
              <a:t>index_name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iv.seeks</a:t>
            </a:r>
            <a:r>
              <a:rPr lang="en-US" dirty="0" smtClean="0"/>
              <a:t> + </a:t>
            </a:r>
            <a:r>
              <a:rPr lang="en-US" dirty="0" err="1" smtClean="0"/>
              <a:t>iv.scans</a:t>
            </a:r>
            <a:r>
              <a:rPr lang="en-US" dirty="0" smtClean="0"/>
              <a:t> + </a:t>
            </a:r>
            <a:r>
              <a:rPr lang="en-US" dirty="0" err="1" smtClean="0"/>
              <a:t>iv.lookups</a:t>
            </a:r>
            <a:r>
              <a:rPr lang="en-US" dirty="0" smtClean="0"/>
              <a:t> AS </a:t>
            </a:r>
            <a:r>
              <a:rPr lang="en-US" dirty="0" err="1" smtClean="0"/>
              <a:t>total_accesses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iv.seeks</a:t>
            </a:r>
            <a:r>
              <a:rPr lang="en-US" dirty="0" smtClean="0"/>
              <a:t>, </a:t>
            </a:r>
            <a:r>
              <a:rPr lang="en-US" dirty="0" err="1" smtClean="0"/>
              <a:t>iv.scans</a:t>
            </a:r>
            <a:r>
              <a:rPr lang="en-US" dirty="0" smtClean="0"/>
              <a:t>, </a:t>
            </a:r>
            <a:r>
              <a:rPr lang="en-US" dirty="0" err="1" smtClean="0"/>
              <a:t>iv.lookups</a:t>
            </a:r>
            <a:r>
              <a:rPr lang="en-US" dirty="0" smtClean="0"/>
              <a:t>, </a:t>
            </a:r>
            <a:r>
              <a:rPr lang="en-US" dirty="0" err="1" smtClean="0"/>
              <a:t>t.IndexType</a:t>
            </a:r>
            <a:r>
              <a:rPr lang="en-US" dirty="0" smtClean="0"/>
              <a:t>, </a:t>
            </a:r>
            <a:r>
              <a:rPr lang="en-US" dirty="0" err="1" smtClean="0"/>
              <a:t>t.IndexSizeMB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  (SELECT </a:t>
            </a:r>
            <a:r>
              <a:rPr lang="en-US" dirty="0" err="1" smtClean="0"/>
              <a:t>i.object_id</a:t>
            </a:r>
            <a:r>
              <a:rPr lang="en-US" dirty="0" smtClean="0"/>
              <a:t>, </a:t>
            </a:r>
            <a:r>
              <a:rPr lang="en-US" dirty="0" err="1" smtClean="0"/>
              <a:t>Object_name</a:t>
            </a:r>
            <a:r>
              <a:rPr lang="en-US" dirty="0" smtClean="0"/>
              <a:t>(</a:t>
            </a:r>
            <a:r>
              <a:rPr lang="en-US" dirty="0" err="1" smtClean="0"/>
              <a:t>i.object_id</a:t>
            </a:r>
            <a:r>
              <a:rPr lang="en-US" dirty="0" smtClean="0"/>
              <a:t>) AS </a:t>
            </a:r>
            <a:r>
              <a:rPr lang="en-US" dirty="0" err="1" smtClean="0"/>
              <a:t>table_name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i.index_id</a:t>
            </a:r>
            <a:r>
              <a:rPr lang="en-US" dirty="0" smtClean="0"/>
              <a:t>, SUM(</a:t>
            </a:r>
            <a:r>
              <a:rPr lang="en-US" dirty="0" err="1" smtClean="0"/>
              <a:t>i.user_seeks</a:t>
            </a:r>
            <a:r>
              <a:rPr lang="en-US" dirty="0" smtClean="0"/>
              <a:t>) AS seeks, SUM(</a:t>
            </a:r>
            <a:r>
              <a:rPr lang="en-US" dirty="0" err="1" smtClean="0"/>
              <a:t>i.user_scans</a:t>
            </a:r>
            <a:r>
              <a:rPr lang="en-US" dirty="0" smtClean="0"/>
              <a:t>) AS scans, SUM(</a:t>
            </a:r>
            <a:r>
              <a:rPr lang="en-US" dirty="0" err="1" smtClean="0"/>
              <a:t>i.user_lookups</a:t>
            </a:r>
            <a:r>
              <a:rPr lang="en-US" dirty="0" smtClean="0"/>
              <a:t>) AS lookups </a:t>
            </a:r>
          </a:p>
          <a:p>
            <a:pPr>
              <a:buNone/>
            </a:pPr>
            <a:r>
              <a:rPr lang="en-US" dirty="0" smtClean="0"/>
              <a:t>        FROM   </a:t>
            </a:r>
            <a:r>
              <a:rPr lang="en-US" dirty="0" err="1" smtClean="0"/>
              <a:t>sys.tables</a:t>
            </a:r>
            <a:r>
              <a:rPr lang="en-US" dirty="0" smtClean="0"/>
              <a:t> t </a:t>
            </a:r>
          </a:p>
          <a:p>
            <a:pPr>
              <a:buNone/>
            </a:pPr>
            <a:r>
              <a:rPr lang="en-US" dirty="0" smtClean="0"/>
              <a:t>               INNER JOIN </a:t>
            </a:r>
            <a:r>
              <a:rPr lang="en-US" dirty="0" err="1" smtClean="0"/>
              <a:t>sys.dm_db_index_usage_stats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ON </a:t>
            </a:r>
            <a:r>
              <a:rPr lang="en-US" dirty="0" err="1" smtClean="0"/>
              <a:t>t.object_id</a:t>
            </a:r>
            <a:r>
              <a:rPr lang="en-US" dirty="0" smtClean="0"/>
              <a:t> = </a:t>
            </a:r>
            <a:r>
              <a:rPr lang="en-US" dirty="0" err="1" smtClean="0"/>
              <a:t>i.object_id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GROUP  BY </a:t>
            </a:r>
            <a:r>
              <a:rPr lang="en-US" dirty="0" err="1" smtClean="0"/>
              <a:t>i.object_id</a:t>
            </a:r>
            <a:r>
              <a:rPr lang="en-US" dirty="0" smtClean="0"/>
              <a:t>, </a:t>
            </a:r>
            <a:r>
              <a:rPr lang="en-US" dirty="0" err="1" smtClean="0"/>
              <a:t>i.index_id</a:t>
            </a:r>
            <a:r>
              <a:rPr lang="en-US" dirty="0" smtClean="0"/>
              <a:t>) AS iv </a:t>
            </a:r>
          </a:p>
          <a:p>
            <a:pPr>
              <a:buNone/>
            </a:pPr>
            <a:r>
              <a:rPr lang="en-US" dirty="0" smtClean="0"/>
              <a:t>       INNER JOIN </a:t>
            </a:r>
            <a:r>
              <a:rPr lang="en-US" dirty="0" err="1" smtClean="0"/>
              <a:t>sys.indexes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ON </a:t>
            </a:r>
            <a:r>
              <a:rPr lang="en-US" dirty="0" err="1" smtClean="0"/>
              <a:t>iv.object_id</a:t>
            </a:r>
            <a:r>
              <a:rPr lang="en-US" dirty="0" smtClean="0"/>
              <a:t> = </a:t>
            </a:r>
            <a:r>
              <a:rPr lang="en-US" dirty="0" err="1" smtClean="0"/>
              <a:t>i.object_id</a:t>
            </a:r>
            <a:r>
              <a:rPr lang="en-US" dirty="0" smtClean="0"/>
              <a:t> AND </a:t>
            </a:r>
            <a:r>
              <a:rPr lang="en-US" dirty="0" err="1" smtClean="0"/>
              <a:t>iv.index_id</a:t>
            </a:r>
            <a:r>
              <a:rPr lang="en-US" dirty="0" smtClean="0"/>
              <a:t> = </a:t>
            </a:r>
            <a:r>
              <a:rPr lang="en-US" dirty="0" err="1" smtClean="0"/>
              <a:t>i.index_id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INNER JOIN (SELECT  sys_schemas.name AS </a:t>
            </a:r>
            <a:r>
              <a:rPr lang="en-US" dirty="0" err="1" smtClean="0"/>
              <a:t>SchemaName</a:t>
            </a:r>
            <a:r>
              <a:rPr lang="en-US" dirty="0" smtClean="0"/>
              <a:t>  ,sys_objects.name AS </a:t>
            </a:r>
            <a:r>
              <a:rPr lang="en-US" dirty="0" err="1" smtClean="0"/>
              <a:t>TableName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,sys_indexes.name AS </a:t>
            </a:r>
            <a:r>
              <a:rPr lang="en-US" dirty="0" err="1" smtClean="0"/>
              <a:t>IndexName</a:t>
            </a:r>
            <a:r>
              <a:rPr lang="en-US" dirty="0" smtClean="0"/>
              <a:t>  ,</a:t>
            </a:r>
            <a:r>
              <a:rPr lang="en-US" dirty="0" err="1" smtClean="0"/>
              <a:t>sys_indexes.type_desc</a:t>
            </a:r>
            <a:r>
              <a:rPr lang="en-US" dirty="0" smtClean="0"/>
              <a:t> AS </a:t>
            </a:r>
            <a:r>
              <a:rPr lang="en-US" dirty="0" err="1" smtClean="0"/>
              <a:t>IndexType</a:t>
            </a:r>
            <a:r>
              <a:rPr lang="en-US" dirty="0" smtClean="0"/>
              <a:t>  ,CAST(</a:t>
            </a:r>
            <a:r>
              <a:rPr lang="en-US" dirty="0" err="1" smtClean="0"/>
              <a:t>partition_stats.used_page_count</a:t>
            </a:r>
            <a:r>
              <a:rPr lang="en-US" dirty="0" smtClean="0"/>
              <a:t> * 8 / 1024.00 AS Decimal(10,3))AS </a:t>
            </a:r>
            <a:r>
              <a:rPr lang="en-US" dirty="0" err="1" smtClean="0"/>
              <a:t>IndexSizeMB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sys.dm_db_partition_stats</a:t>
            </a:r>
            <a:r>
              <a:rPr lang="en-US" dirty="0" smtClean="0"/>
              <a:t> </a:t>
            </a:r>
            <a:r>
              <a:rPr lang="en-US" dirty="0" err="1" smtClean="0"/>
              <a:t>partition_stats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sys.indexes</a:t>
            </a:r>
            <a:r>
              <a:rPr lang="en-US" dirty="0" smtClean="0"/>
              <a:t> </a:t>
            </a:r>
            <a:r>
              <a:rPr lang="en-US" dirty="0" err="1" smtClean="0"/>
              <a:t>sys_indexes</a:t>
            </a:r>
            <a:r>
              <a:rPr lang="en-US" dirty="0" smtClean="0"/>
              <a:t>  ON </a:t>
            </a:r>
            <a:r>
              <a:rPr lang="en-US" dirty="0" err="1" smtClean="0"/>
              <a:t>partition_stats</a:t>
            </a:r>
            <a:r>
              <a:rPr lang="en-US" dirty="0" smtClean="0"/>
              <a:t>.[</a:t>
            </a:r>
            <a:r>
              <a:rPr lang="en-US" dirty="0" err="1" smtClean="0"/>
              <a:t>object_id</a:t>
            </a:r>
            <a:r>
              <a:rPr lang="en-US" dirty="0" smtClean="0"/>
              <a:t>] = </a:t>
            </a:r>
            <a:r>
              <a:rPr lang="en-US" dirty="0" err="1" smtClean="0"/>
              <a:t>sys_indexes</a:t>
            </a:r>
            <a:r>
              <a:rPr lang="en-US" dirty="0" smtClean="0"/>
              <a:t>.[</a:t>
            </a:r>
            <a:r>
              <a:rPr lang="en-US" dirty="0" err="1" smtClean="0"/>
              <a:t>object_id</a:t>
            </a:r>
            <a:r>
              <a:rPr lang="en-US" dirty="0" smtClean="0"/>
              <a:t>]   AND </a:t>
            </a:r>
            <a:r>
              <a:rPr lang="en-US" dirty="0" err="1" smtClean="0"/>
              <a:t>partition_stats.index_id</a:t>
            </a:r>
            <a:r>
              <a:rPr lang="en-US" dirty="0" smtClean="0"/>
              <a:t> = </a:t>
            </a:r>
            <a:r>
              <a:rPr lang="en-US" dirty="0" err="1" smtClean="0"/>
              <a:t>sys_indexes.index_id</a:t>
            </a:r>
            <a:r>
              <a:rPr lang="en-US" dirty="0" smtClean="0"/>
              <a:t>  AND </a:t>
            </a:r>
            <a:r>
              <a:rPr lang="en-US" dirty="0" err="1" smtClean="0"/>
              <a:t>sys_indexes.type_desc</a:t>
            </a:r>
            <a:r>
              <a:rPr lang="en-US" dirty="0" smtClean="0"/>
              <a:t> &lt;&gt; 'HEAP'  </a:t>
            </a:r>
          </a:p>
          <a:p>
            <a:pPr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sys.objects</a:t>
            </a:r>
            <a:r>
              <a:rPr lang="en-US" dirty="0" smtClean="0"/>
              <a:t> </a:t>
            </a:r>
            <a:r>
              <a:rPr lang="en-US" dirty="0" err="1" smtClean="0"/>
              <a:t>sys_objects</a:t>
            </a:r>
            <a:r>
              <a:rPr lang="en-US" dirty="0" smtClean="0"/>
              <a:t>  ON </a:t>
            </a:r>
            <a:r>
              <a:rPr lang="en-US" dirty="0" err="1" smtClean="0"/>
              <a:t>sys_objects</a:t>
            </a:r>
            <a:r>
              <a:rPr lang="en-US" dirty="0" smtClean="0"/>
              <a:t>.[</a:t>
            </a:r>
            <a:r>
              <a:rPr lang="en-US" dirty="0" err="1" smtClean="0"/>
              <a:t>object_id</a:t>
            </a:r>
            <a:r>
              <a:rPr lang="en-US" dirty="0" smtClean="0"/>
              <a:t>] = </a:t>
            </a:r>
            <a:r>
              <a:rPr lang="en-US" dirty="0" err="1" smtClean="0"/>
              <a:t>partition_stats</a:t>
            </a:r>
            <a:r>
              <a:rPr lang="en-US" dirty="0" smtClean="0"/>
              <a:t>.[</a:t>
            </a:r>
            <a:r>
              <a:rPr lang="en-US" dirty="0" err="1" smtClean="0"/>
              <a:t>object_id</a:t>
            </a:r>
            <a:r>
              <a:rPr lang="en-US" dirty="0" smtClean="0"/>
              <a:t>]   </a:t>
            </a:r>
          </a:p>
          <a:p>
            <a:pPr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sys.schemas</a:t>
            </a:r>
            <a:r>
              <a:rPr lang="en-US" dirty="0" smtClean="0"/>
              <a:t> </a:t>
            </a:r>
            <a:r>
              <a:rPr lang="en-US" dirty="0" err="1" smtClean="0"/>
              <a:t>sys_schemas</a:t>
            </a:r>
            <a:r>
              <a:rPr lang="en-US" dirty="0" smtClean="0"/>
              <a:t>    ON </a:t>
            </a:r>
            <a:r>
              <a:rPr lang="en-US" dirty="0" err="1" smtClean="0"/>
              <a:t>sys_objects</a:t>
            </a:r>
            <a:r>
              <a:rPr lang="en-US" dirty="0" smtClean="0"/>
              <a:t>.[</a:t>
            </a:r>
            <a:r>
              <a:rPr lang="en-US" dirty="0" err="1" smtClean="0"/>
              <a:t>schema_id</a:t>
            </a:r>
            <a:r>
              <a:rPr lang="en-US" dirty="0" smtClean="0"/>
              <a:t>] = </a:t>
            </a:r>
            <a:r>
              <a:rPr lang="en-US" dirty="0" err="1" smtClean="0"/>
              <a:t>sys_schemas</a:t>
            </a:r>
            <a:r>
              <a:rPr lang="en-US" dirty="0" smtClean="0"/>
              <a:t>.[</a:t>
            </a:r>
            <a:r>
              <a:rPr lang="en-US" dirty="0" err="1" smtClean="0"/>
              <a:t>schema_id</a:t>
            </a:r>
            <a:r>
              <a:rPr lang="en-US" dirty="0" smtClean="0"/>
              <a:t>]   AND sys_schemas.name &lt;&gt; 'SYS'  </a:t>
            </a:r>
          </a:p>
          <a:p>
            <a:pPr>
              <a:buNone/>
            </a:pPr>
            <a:r>
              <a:rPr lang="en-US" dirty="0" smtClean="0"/>
              <a:t>) AS t ON </a:t>
            </a:r>
            <a:r>
              <a:rPr lang="en-US" dirty="0" err="1" smtClean="0"/>
              <a:t>t.IndexName</a:t>
            </a:r>
            <a:r>
              <a:rPr lang="en-US" dirty="0" smtClean="0"/>
              <a:t> = i.name AND </a:t>
            </a:r>
            <a:r>
              <a:rPr lang="en-US" dirty="0" err="1" smtClean="0"/>
              <a:t>t.TableName</a:t>
            </a:r>
            <a:r>
              <a:rPr lang="en-US" dirty="0" smtClean="0"/>
              <a:t> = </a:t>
            </a:r>
            <a:r>
              <a:rPr lang="en-US" dirty="0" err="1" smtClean="0"/>
              <a:t>iv.table_name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--</a:t>
            </a:r>
            <a:r>
              <a:rPr lang="en-US" dirty="0" err="1" smtClean="0"/>
              <a:t>t.IndexSizeMB</a:t>
            </a:r>
            <a:r>
              <a:rPr lang="en-US" dirty="0" smtClean="0"/>
              <a:t> &gt; 200 and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iv.seeks</a:t>
            </a:r>
            <a:r>
              <a:rPr lang="en-US" dirty="0" smtClean="0"/>
              <a:t> + </a:t>
            </a:r>
            <a:r>
              <a:rPr lang="en-US" dirty="0" err="1" smtClean="0"/>
              <a:t>iv.scans</a:t>
            </a:r>
            <a:r>
              <a:rPr lang="en-US" dirty="0" smtClean="0"/>
              <a:t> + </a:t>
            </a:r>
            <a:r>
              <a:rPr lang="en-US" dirty="0" err="1" smtClean="0"/>
              <a:t>iv.lookups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ORDER  BY </a:t>
            </a:r>
            <a:r>
              <a:rPr lang="en-US" dirty="0" err="1" smtClean="0"/>
              <a:t>total_accesses</a:t>
            </a:r>
            <a:r>
              <a:rPr lang="en-US" dirty="0" smtClean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364069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its ugly, but it gets the job done.   Just copy and paste.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Waste – Real </a:t>
            </a:r>
            <a:r>
              <a:rPr lang="en-US" baseline="0" dirty="0" smtClean="0"/>
              <a:t>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1023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Developer learned just enough about indexes to be dangerous.</a:t>
            </a:r>
          </a:p>
          <a:p>
            <a:r>
              <a:rPr lang="en-US" dirty="0" smtClean="0"/>
              <a:t>Developer created a script to create thousands of indexes.  This impacted every table and </a:t>
            </a:r>
            <a:r>
              <a:rPr lang="en-US" baseline="0" dirty="0" smtClean="0"/>
              <a:t>every Foreign Key or likely column to be queried against.</a:t>
            </a:r>
          </a:p>
          <a:p>
            <a:r>
              <a:rPr lang="en-US" baseline="0" dirty="0" smtClean="0"/>
              <a:t>Developer then wrote middle tier code</a:t>
            </a:r>
            <a:r>
              <a:rPr lang="en-US" dirty="0" smtClean="0"/>
              <a:t> to scan the database for tables and indexes to generate code to access the database based on the indexes.</a:t>
            </a:r>
          </a:p>
          <a:p>
            <a:r>
              <a:rPr lang="en-US" dirty="0" smtClean="0"/>
              <a:t>This code generation process then locked the database structure so that new indexes couldn’t be easily added and bad indexes couldn’t be removed without breaking the middle tier code.</a:t>
            </a:r>
          </a:p>
          <a:p>
            <a:r>
              <a:rPr lang="en-US" dirty="0" smtClean="0"/>
              <a:t>Result was</a:t>
            </a:r>
            <a:r>
              <a:rPr lang="en-US" baseline="0" dirty="0" smtClean="0"/>
              <a:t> many unused indexes, many duplicate indexes, and lots of wasted time, money and database resources.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</a:t>
            </a:r>
            <a:r>
              <a:rPr lang="en-US" baseline="0" dirty="0" smtClean="0"/>
              <a:t>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Understanding Execution Plans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Understanding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Execution plan describes the data retrieval</a:t>
            </a:r>
            <a:r>
              <a:rPr lang="en-US" baseline="0" dirty="0" smtClean="0"/>
              <a:t> and storage methods used by the Query Optimizer to execute a specific query.</a:t>
            </a:r>
          </a:p>
          <a:p>
            <a:r>
              <a:rPr lang="en-US" dirty="0" smtClean="0"/>
              <a:t>Understanding how it was executed will help you understand if you can make it faster.</a:t>
            </a:r>
          </a:p>
          <a:p>
            <a:r>
              <a:rPr lang="en-US" dirty="0" smtClean="0"/>
              <a:t>To active CTRL+M or Menu</a:t>
            </a:r>
          </a:p>
          <a:p>
            <a:r>
              <a:rPr lang="en-US" dirty="0" smtClean="0"/>
              <a:t>XML and Graphical</a:t>
            </a:r>
          </a:p>
          <a:p>
            <a:r>
              <a:rPr lang="en-US" dirty="0" smtClean="0"/>
              <a:t>Reading</a:t>
            </a:r>
            <a:r>
              <a:rPr lang="en-US" baseline="0" dirty="0" smtClean="0"/>
              <a:t> Graphical</a:t>
            </a:r>
          </a:p>
          <a:p>
            <a:pPr lvl="1"/>
            <a:r>
              <a:rPr lang="en-US" dirty="0" smtClean="0"/>
              <a:t>Use</a:t>
            </a:r>
            <a:r>
              <a:rPr lang="en-US" baseline="0" dirty="0" smtClean="0"/>
              <a:t> the zoom menu</a:t>
            </a:r>
          </a:p>
          <a:p>
            <a:pPr lvl="1"/>
            <a:r>
              <a:rPr lang="en-US" baseline="0" dirty="0" smtClean="0"/>
              <a:t>Zoom around button +</a:t>
            </a:r>
          </a:p>
          <a:p>
            <a:pPr lvl="1"/>
            <a:r>
              <a:rPr lang="en-US" dirty="0" smtClean="0"/>
              <a:t>Use the tool tips</a:t>
            </a:r>
          </a:p>
          <a:p>
            <a:pPr lvl="0"/>
            <a:r>
              <a:rPr lang="en-US" dirty="0" smtClean="0"/>
              <a:t>Don’t</a:t>
            </a:r>
            <a:r>
              <a:rPr lang="en-US" baseline="0" dirty="0" smtClean="0"/>
              <a:t> trust </a:t>
            </a:r>
            <a:r>
              <a:rPr lang="en-US" dirty="0" smtClean="0"/>
              <a:t>the SSMS Missing Index suggestion</a:t>
            </a:r>
            <a:r>
              <a:rPr lang="en-US" baseline="0" dirty="0" smtClean="0"/>
              <a:t>… Verify.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2057399"/>
            <a:ext cx="8382000" cy="388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vs. Estimated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260848" cy="50261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Actual</a:t>
            </a:r>
          </a:p>
          <a:p>
            <a:pPr lvl="1"/>
            <a:r>
              <a:rPr lang="en-US" dirty="0" smtClean="0"/>
              <a:t>Produced without running the query</a:t>
            </a:r>
          </a:p>
          <a:p>
            <a:pPr lvl="1"/>
            <a:r>
              <a:rPr lang="en-US" dirty="0" smtClean="0"/>
              <a:t>Displays estimated data only</a:t>
            </a:r>
          </a:p>
          <a:p>
            <a:pPr lvl="1"/>
            <a:r>
              <a:rPr lang="en-US" dirty="0" smtClean="0"/>
              <a:t>Can save time and resources</a:t>
            </a:r>
          </a:p>
          <a:p>
            <a:pPr lvl="1"/>
            <a:r>
              <a:rPr lang="en-US" dirty="0" smtClean="0"/>
              <a:t>Can’t be used if the query creates objects it needs to use: i.e. temp table</a:t>
            </a:r>
          </a:p>
          <a:p>
            <a:pPr lvl="1"/>
            <a:r>
              <a:rPr lang="en-US" dirty="0" smtClean="0"/>
              <a:t>Not always accurate, can be misleading</a:t>
            </a:r>
          </a:p>
          <a:p>
            <a:pPr lvl="0"/>
            <a:r>
              <a:rPr lang="en-US" dirty="0" smtClean="0"/>
              <a:t>Estimated</a:t>
            </a:r>
          </a:p>
          <a:p>
            <a:pPr lvl="1"/>
            <a:r>
              <a:rPr lang="en-US" dirty="0" smtClean="0"/>
              <a:t>Displayed after the</a:t>
            </a:r>
            <a:r>
              <a:rPr lang="en-US" baseline="0" dirty="0" smtClean="0"/>
              <a:t> query is run</a:t>
            </a:r>
          </a:p>
          <a:p>
            <a:pPr lvl="1"/>
            <a:r>
              <a:rPr lang="en-US" baseline="0" dirty="0" smtClean="0"/>
              <a:t>Includes estimates and actual values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392" y="1143000"/>
            <a:ext cx="3588608" cy="61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= Fast	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Bad = Slow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Key Lookup (clustered)</a:t>
            </a:r>
          </a:p>
          <a:p>
            <a:r>
              <a:rPr lang="en-US" dirty="0" smtClean="0"/>
              <a:t>Clustered Index Seek</a:t>
            </a:r>
          </a:p>
          <a:p>
            <a:r>
              <a:rPr lang="en-US" dirty="0" smtClean="0"/>
              <a:t>Index Seek</a:t>
            </a:r>
          </a:p>
          <a:p>
            <a:r>
              <a:rPr lang="en-US" dirty="0" smtClean="0"/>
              <a:t>Clustered Index Scan</a:t>
            </a:r>
          </a:p>
          <a:p>
            <a:r>
              <a:rPr lang="en-US" dirty="0" smtClean="0"/>
              <a:t>Index Scan</a:t>
            </a:r>
          </a:p>
          <a:p>
            <a:endParaRPr lang="en-US" dirty="0" smtClean="0"/>
          </a:p>
          <a:p>
            <a:r>
              <a:rPr lang="en-US" dirty="0" smtClean="0"/>
              <a:t>Many more…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Clustered Index Update</a:t>
            </a:r>
          </a:p>
          <a:p>
            <a:r>
              <a:rPr lang="en-US" dirty="0" smtClean="0"/>
              <a:t>Table Scan (heap)</a:t>
            </a:r>
          </a:p>
          <a:p>
            <a:r>
              <a:rPr lang="en-US" dirty="0" smtClean="0"/>
              <a:t>RID Lookup (heap)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more…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Execution</a:t>
            </a:r>
            <a:r>
              <a:rPr lang="en-US" baseline="0" dirty="0" smtClean="0"/>
              <a:t> Plans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Plans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/>
              <a:t>Select *</a:t>
            </a:r>
          </a:p>
          <a:p>
            <a:pPr>
              <a:buNone/>
            </a:pPr>
            <a:r>
              <a:rPr lang="en-US" sz="900" dirty="0" smtClean="0"/>
              <a:t>from </a:t>
            </a:r>
            <a:r>
              <a:rPr lang="en-US" sz="900" dirty="0" err="1" smtClean="0"/>
              <a:t>person.Person</a:t>
            </a:r>
            <a:r>
              <a:rPr lang="en-US" sz="900" dirty="0" smtClean="0"/>
              <a:t> p</a:t>
            </a:r>
          </a:p>
          <a:p>
            <a:pPr>
              <a:buNone/>
            </a:pPr>
            <a:r>
              <a:rPr lang="en-US" sz="900" dirty="0" smtClean="0"/>
              <a:t>inner join </a:t>
            </a:r>
            <a:r>
              <a:rPr lang="en-US" sz="900" dirty="0" err="1" smtClean="0"/>
              <a:t>person.personphone</a:t>
            </a:r>
            <a:r>
              <a:rPr lang="en-US" sz="900" dirty="0" smtClean="0"/>
              <a:t> pp on </a:t>
            </a:r>
            <a:r>
              <a:rPr lang="en-US" sz="900" dirty="0" err="1" smtClean="0"/>
              <a:t>p.BusinessEntityID</a:t>
            </a:r>
            <a:r>
              <a:rPr lang="en-US" sz="900" dirty="0" smtClean="0"/>
              <a:t> = </a:t>
            </a:r>
            <a:r>
              <a:rPr lang="en-US" sz="900" dirty="0" err="1" smtClean="0"/>
              <a:t>pp.BusinessEntityID</a:t>
            </a:r>
            <a:r>
              <a:rPr lang="en-US" sz="900" dirty="0" smtClean="0"/>
              <a:t>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SELECT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,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, </a:t>
            </a:r>
            <a:r>
              <a:rPr lang="en-US" sz="900" dirty="0" err="1" smtClean="0"/>
              <a:t>LastName</a:t>
            </a:r>
            <a:r>
              <a:rPr lang="en-US" sz="900" dirty="0" smtClean="0"/>
              <a:t>, </a:t>
            </a:r>
            <a:r>
              <a:rPr lang="en-US" sz="900" dirty="0" err="1" smtClean="0"/>
              <a:t>PhoneNumber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 FROM </a:t>
            </a:r>
            <a:r>
              <a:rPr lang="en-US" sz="900" dirty="0" err="1" smtClean="0"/>
              <a:t>person.Person</a:t>
            </a:r>
            <a:r>
              <a:rPr lang="en-US" sz="900" dirty="0" smtClean="0"/>
              <a:t> p</a:t>
            </a:r>
          </a:p>
          <a:p>
            <a:pPr>
              <a:buNone/>
            </a:pPr>
            <a:r>
              <a:rPr lang="en-US" sz="900" dirty="0" smtClean="0"/>
              <a:t> INNER JOIN </a:t>
            </a:r>
            <a:r>
              <a:rPr lang="en-US" sz="900" dirty="0" err="1" smtClean="0"/>
              <a:t>person.personphone</a:t>
            </a:r>
            <a:r>
              <a:rPr lang="en-US" sz="900" dirty="0" smtClean="0"/>
              <a:t> pp ON </a:t>
            </a:r>
            <a:r>
              <a:rPr lang="en-US" sz="900" dirty="0" err="1" smtClean="0"/>
              <a:t>p.BusinessEntityID</a:t>
            </a:r>
            <a:r>
              <a:rPr lang="en-US" sz="900" dirty="0" smtClean="0"/>
              <a:t> = </a:t>
            </a:r>
            <a:r>
              <a:rPr lang="en-US" sz="900" dirty="0" err="1" smtClean="0"/>
              <a:t>pp.BusinessEntityID</a:t>
            </a:r>
            <a:r>
              <a:rPr lang="en-US" sz="900" dirty="0" smtClean="0"/>
              <a:t>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SELECT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,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, </a:t>
            </a:r>
            <a:r>
              <a:rPr lang="en-US" sz="900" dirty="0" err="1" smtClean="0"/>
              <a:t>LastName</a:t>
            </a:r>
            <a:r>
              <a:rPr lang="en-US" sz="900" dirty="0" smtClean="0"/>
              <a:t>, </a:t>
            </a:r>
            <a:r>
              <a:rPr lang="en-US" sz="900" dirty="0" err="1" smtClean="0"/>
              <a:t>PhoneNumber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 FROM </a:t>
            </a:r>
            <a:r>
              <a:rPr lang="en-US" sz="900" dirty="0" err="1" smtClean="0"/>
              <a:t>person.Person</a:t>
            </a:r>
            <a:r>
              <a:rPr lang="en-US" sz="900" dirty="0" smtClean="0"/>
              <a:t> p</a:t>
            </a:r>
          </a:p>
          <a:p>
            <a:pPr>
              <a:buNone/>
            </a:pPr>
            <a:r>
              <a:rPr lang="en-US" sz="900" dirty="0" smtClean="0"/>
              <a:t> INNER JOIN </a:t>
            </a:r>
            <a:r>
              <a:rPr lang="en-US" sz="900" dirty="0" err="1" smtClean="0"/>
              <a:t>person.personphone</a:t>
            </a:r>
            <a:r>
              <a:rPr lang="en-US" sz="900" dirty="0" smtClean="0"/>
              <a:t> pp on </a:t>
            </a:r>
            <a:r>
              <a:rPr lang="en-US" sz="900" dirty="0" err="1" smtClean="0"/>
              <a:t>p.BusinessEntityID</a:t>
            </a:r>
            <a:r>
              <a:rPr lang="en-US" sz="900" dirty="0" smtClean="0"/>
              <a:t> = </a:t>
            </a:r>
            <a:r>
              <a:rPr lang="en-US" sz="900" dirty="0" err="1" smtClean="0"/>
              <a:t>pp.BusinessEntityID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WHERE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 = 'Alexandra'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 = 'E'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LastName</a:t>
            </a:r>
            <a:r>
              <a:rPr lang="en-US" sz="900" dirty="0" smtClean="0"/>
              <a:t> = 'Washington‘;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Select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,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, </a:t>
            </a:r>
            <a:r>
              <a:rPr lang="en-US" sz="900" dirty="0" err="1" smtClean="0"/>
              <a:t>LastName</a:t>
            </a:r>
            <a:r>
              <a:rPr lang="en-US" sz="900" dirty="0" smtClean="0"/>
              <a:t>, </a:t>
            </a:r>
            <a:r>
              <a:rPr lang="en-US" sz="900" dirty="0" err="1" smtClean="0"/>
              <a:t>PhoneNumber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 from </a:t>
            </a:r>
            <a:r>
              <a:rPr lang="en-US" sz="900" dirty="0" err="1" smtClean="0"/>
              <a:t>person.Person</a:t>
            </a:r>
            <a:r>
              <a:rPr lang="en-US" sz="900" dirty="0" smtClean="0"/>
              <a:t> p</a:t>
            </a:r>
          </a:p>
          <a:p>
            <a:pPr>
              <a:buNone/>
            </a:pPr>
            <a:r>
              <a:rPr lang="en-US" sz="900" dirty="0" smtClean="0"/>
              <a:t> inner join </a:t>
            </a:r>
            <a:r>
              <a:rPr lang="en-US" sz="900" dirty="0" err="1" smtClean="0"/>
              <a:t>person.personphone</a:t>
            </a:r>
            <a:r>
              <a:rPr lang="en-US" sz="900" dirty="0" smtClean="0"/>
              <a:t> pp on </a:t>
            </a:r>
            <a:r>
              <a:rPr lang="en-US" sz="900" dirty="0" err="1" smtClean="0"/>
              <a:t>p.BusinessEntityID</a:t>
            </a:r>
            <a:r>
              <a:rPr lang="en-US" sz="900" dirty="0" smtClean="0"/>
              <a:t> = </a:t>
            </a:r>
            <a:r>
              <a:rPr lang="en-US" sz="900" dirty="0" err="1" smtClean="0"/>
              <a:t>pp.BusinessEntityID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where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 like 'Alexandra'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 like 'E'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LastName</a:t>
            </a:r>
            <a:r>
              <a:rPr lang="en-US" sz="900" dirty="0" smtClean="0"/>
              <a:t> like 'Washington';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Select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,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, </a:t>
            </a:r>
            <a:r>
              <a:rPr lang="en-US" sz="900" dirty="0" err="1" smtClean="0"/>
              <a:t>LastName</a:t>
            </a:r>
            <a:r>
              <a:rPr lang="en-US" sz="900" dirty="0" smtClean="0"/>
              <a:t>, </a:t>
            </a:r>
            <a:r>
              <a:rPr lang="en-US" sz="900" dirty="0" err="1" smtClean="0"/>
              <a:t>PhoneNumber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 from </a:t>
            </a:r>
            <a:r>
              <a:rPr lang="en-US" sz="900" dirty="0" err="1" smtClean="0"/>
              <a:t>person.Person</a:t>
            </a:r>
            <a:r>
              <a:rPr lang="en-US" sz="900" dirty="0" smtClean="0"/>
              <a:t> p</a:t>
            </a:r>
          </a:p>
          <a:p>
            <a:pPr>
              <a:buNone/>
            </a:pPr>
            <a:r>
              <a:rPr lang="en-US" sz="900" dirty="0" smtClean="0"/>
              <a:t> inner join </a:t>
            </a:r>
            <a:r>
              <a:rPr lang="en-US" sz="900" dirty="0" err="1" smtClean="0"/>
              <a:t>person.personphone</a:t>
            </a:r>
            <a:r>
              <a:rPr lang="en-US" sz="900" dirty="0" smtClean="0"/>
              <a:t> pp on </a:t>
            </a:r>
            <a:r>
              <a:rPr lang="en-US" sz="900" dirty="0" err="1" smtClean="0"/>
              <a:t>p.BusinessEntityID</a:t>
            </a:r>
            <a:r>
              <a:rPr lang="en-US" sz="900" dirty="0" smtClean="0"/>
              <a:t> = </a:t>
            </a:r>
            <a:r>
              <a:rPr lang="en-US" sz="900" dirty="0" err="1" smtClean="0"/>
              <a:t>pp.BusinessEntityID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where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 like '</a:t>
            </a:r>
            <a:r>
              <a:rPr lang="en-US" sz="900" dirty="0" err="1" smtClean="0"/>
              <a:t>Alexa</a:t>
            </a:r>
            <a:r>
              <a:rPr lang="en-US" sz="900" dirty="0" smtClean="0"/>
              <a:t>%'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 like 'E'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LastName</a:t>
            </a:r>
            <a:r>
              <a:rPr lang="en-US" sz="900" dirty="0" smtClean="0"/>
              <a:t> like 'Wash%‘;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Select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,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, </a:t>
            </a:r>
            <a:r>
              <a:rPr lang="en-US" sz="900" dirty="0" err="1" smtClean="0"/>
              <a:t>LastName</a:t>
            </a:r>
            <a:r>
              <a:rPr lang="en-US" sz="900" dirty="0" smtClean="0"/>
              <a:t>, </a:t>
            </a:r>
            <a:r>
              <a:rPr lang="en-US" sz="900" dirty="0" err="1" smtClean="0"/>
              <a:t>PhoneNumber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 from </a:t>
            </a:r>
            <a:r>
              <a:rPr lang="en-US" sz="900" dirty="0" err="1" smtClean="0"/>
              <a:t>person.Person</a:t>
            </a:r>
            <a:r>
              <a:rPr lang="en-US" sz="900" dirty="0" smtClean="0"/>
              <a:t> p</a:t>
            </a:r>
          </a:p>
          <a:p>
            <a:pPr>
              <a:buNone/>
            </a:pPr>
            <a:r>
              <a:rPr lang="en-US" sz="900" dirty="0" smtClean="0"/>
              <a:t> inner join </a:t>
            </a:r>
            <a:r>
              <a:rPr lang="en-US" sz="900" dirty="0" err="1" smtClean="0"/>
              <a:t>person.personphone</a:t>
            </a:r>
            <a:r>
              <a:rPr lang="en-US" sz="900" dirty="0" smtClean="0"/>
              <a:t> pp on </a:t>
            </a:r>
            <a:r>
              <a:rPr lang="en-US" sz="900" dirty="0" err="1" smtClean="0"/>
              <a:t>p.BusinessEntityID</a:t>
            </a:r>
            <a:r>
              <a:rPr lang="en-US" sz="900" dirty="0" smtClean="0"/>
              <a:t> = </a:t>
            </a:r>
            <a:r>
              <a:rPr lang="en-US" sz="900" dirty="0" err="1" smtClean="0"/>
              <a:t>pp.BusinessEntityID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 where </a:t>
            </a:r>
            <a:r>
              <a:rPr lang="en-US" sz="900" dirty="0" err="1" smtClean="0"/>
              <a:t>FirstName</a:t>
            </a:r>
            <a:r>
              <a:rPr lang="en-US" sz="900" dirty="0" smtClean="0"/>
              <a:t> like 'Alexandra'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 like 'E'</a:t>
            </a:r>
          </a:p>
          <a:p>
            <a:pPr>
              <a:buNone/>
            </a:pPr>
            <a:r>
              <a:rPr lang="en-US" sz="900" dirty="0" smtClean="0"/>
              <a:t>   and </a:t>
            </a:r>
            <a:r>
              <a:rPr lang="en-US" sz="900" dirty="0" err="1" smtClean="0"/>
              <a:t>LastName</a:t>
            </a:r>
            <a:r>
              <a:rPr lang="en-US" sz="900" dirty="0" smtClean="0"/>
              <a:t> like '%</a:t>
            </a:r>
            <a:r>
              <a:rPr lang="en-US" sz="900" dirty="0" err="1" smtClean="0"/>
              <a:t>ington</a:t>
            </a:r>
            <a:r>
              <a:rPr lang="en-US" sz="900" dirty="0" smtClean="0"/>
              <a:t>';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STATISTICS</a:t>
            </a:r>
            <a:r>
              <a:rPr lang="en-US" baseline="0" dirty="0" smtClean="0"/>
              <a:t> IO</a:t>
            </a:r>
          </a:p>
          <a:p>
            <a:r>
              <a:rPr lang="en-US" baseline="0" dirty="0" smtClean="0"/>
              <a:t>And </a:t>
            </a:r>
          </a:p>
          <a:p>
            <a:r>
              <a:rPr lang="en-US" baseline="0" dirty="0" smtClean="0"/>
              <a:t>STATISTICS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Tuning Necessary for the Developer</a:t>
            </a:r>
          </a:p>
          <a:p>
            <a:r>
              <a:rPr lang="en-US" dirty="0" smtClean="0"/>
              <a:t>Understanding Tables and Indexes</a:t>
            </a:r>
          </a:p>
          <a:p>
            <a:r>
              <a:rPr lang="en-US" dirty="0" smtClean="0"/>
              <a:t>Understanding Execution Plans</a:t>
            </a:r>
          </a:p>
          <a:p>
            <a:r>
              <a:rPr lang="en-US" dirty="0" smtClean="0"/>
              <a:t>Statistics IO and TIME</a:t>
            </a:r>
          </a:p>
          <a:p>
            <a:r>
              <a:rPr lang="en-US" dirty="0" smtClean="0"/>
              <a:t>Understanding Table Size</a:t>
            </a:r>
          </a:p>
          <a:p>
            <a:r>
              <a:rPr lang="en-US" dirty="0" smtClean="0"/>
              <a:t>Procedure Cache and Parameterization</a:t>
            </a:r>
          </a:p>
          <a:p>
            <a:r>
              <a:rPr lang="en-US" dirty="0" smtClean="0"/>
              <a:t>Seven Deadly Sins</a:t>
            </a:r>
          </a:p>
          <a:p>
            <a:r>
              <a:rPr lang="en-US" dirty="0" smtClean="0"/>
              <a:t>Tips For Writing Queries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IO and TIME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SET STATISTICS IO ON</a:t>
            </a:r>
          </a:p>
          <a:p>
            <a:pPr lvl="1"/>
            <a:r>
              <a:rPr lang="en-US" dirty="0" smtClean="0"/>
              <a:t>Scan Count</a:t>
            </a:r>
          </a:p>
          <a:p>
            <a:pPr lvl="1"/>
            <a:r>
              <a:rPr lang="en-US" dirty="0" smtClean="0"/>
              <a:t>Logical Reads</a:t>
            </a:r>
          </a:p>
          <a:p>
            <a:pPr lvl="1"/>
            <a:r>
              <a:rPr lang="en-US" dirty="0" smtClean="0"/>
              <a:t>Physical Reads</a:t>
            </a:r>
          </a:p>
          <a:p>
            <a:pPr lvl="1"/>
            <a:r>
              <a:rPr lang="en-US" dirty="0" smtClean="0"/>
              <a:t>…</a:t>
            </a:r>
          </a:p>
          <a:p>
            <a:pPr lvl="0"/>
            <a:r>
              <a:rPr lang="en-US" dirty="0" smtClean="0"/>
              <a:t>SET STATISTICS TIME ON</a:t>
            </a:r>
          </a:p>
          <a:p>
            <a:pPr lvl="1"/>
            <a:r>
              <a:rPr lang="en-US" dirty="0" smtClean="0"/>
              <a:t>CPU time is time used by CPU resources to complete a task (parse, compile or execute)</a:t>
            </a:r>
          </a:p>
          <a:p>
            <a:pPr lvl="1"/>
            <a:r>
              <a:rPr lang="en-US" dirty="0" smtClean="0"/>
              <a:t>Elapsed time is the total time took by a task from start to its end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" y="3657600"/>
            <a:ext cx="97837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543550"/>
            <a:ext cx="7254276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IO and</a:t>
            </a:r>
            <a:r>
              <a:rPr lang="en-US" baseline="0" dirty="0" smtClean="0"/>
              <a:t> TIME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5330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STATISTICS </a:t>
            </a:r>
            <a:r>
              <a:rPr kumimoji="0" lang="en-US" sz="27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ON;</a:t>
            </a: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person.Person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INNER JOIN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person.personphone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pp on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p.BusinessEntityID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pp.BusinessEntityID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STATISTICS </a:t>
            </a:r>
            <a:r>
              <a:rPr kumimoji="0" lang="en-US" sz="27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OFF;</a:t>
            </a: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STATISTICS </a:t>
            </a:r>
            <a:r>
              <a:rPr kumimoji="0" lang="en-US" sz="27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ON;</a:t>
            </a: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MiddleName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person.Person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INNER JOIN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person.personphone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pp on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p.BusinessEntityID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0" lang="en-US" sz="2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pp.BusinessEntityID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STATISTICS </a:t>
            </a:r>
            <a:r>
              <a:rPr kumimoji="0" lang="en-US" sz="27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OFF;</a:t>
            </a:r>
          </a:p>
          <a:p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Understanding Table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 big is that table?</a:t>
            </a:r>
          </a:p>
          <a:p>
            <a:pPr lvl="0"/>
            <a:r>
              <a:rPr lang="en-US" dirty="0" smtClean="0"/>
              <a:t>F7 to get the Object Explorer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2622981"/>
            <a:ext cx="7964487" cy="408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Procedure Cache and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procedure cache caches more than just procedures, it also caches parsed queries.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Performance tuning the Procedure Cache reduces waste on the SQL Server.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You don’t have control over the size of the procedure cache, but you do have control over how it is used.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Reuse in the procedure cache allows queries and procedures to run faster.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Tuning is accomplished by a number of methods: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Using Parameterized Queries.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Removing temp tables from Procedures.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Implementing database Coding Standards.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7472" lvl="0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Procedure Cache and Parameters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Deadly</a:t>
            </a:r>
            <a:r>
              <a:rPr lang="en-US" baseline="0" dirty="0" smtClean="0"/>
              <a:t> Sins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842248" cy="518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Poor or No Database Design</a:t>
            </a:r>
          </a:p>
          <a:p>
            <a:pPr lvl="1"/>
            <a:r>
              <a:rPr lang="en-US" dirty="0" smtClean="0"/>
              <a:t>Where to begin…</a:t>
            </a:r>
          </a:p>
          <a:p>
            <a:pPr lvl="0"/>
            <a:r>
              <a:rPr lang="en-US" dirty="0" smtClean="0"/>
              <a:t>Index Design Issues</a:t>
            </a:r>
          </a:p>
          <a:p>
            <a:pPr lvl="1"/>
            <a:r>
              <a:rPr lang="en-US" dirty="0" smtClean="0"/>
              <a:t>Too Many or Too Few, or just wrong</a:t>
            </a:r>
          </a:p>
          <a:p>
            <a:pPr lvl="0"/>
            <a:r>
              <a:rPr lang="en-US" dirty="0" smtClean="0"/>
              <a:t>RBAR instead</a:t>
            </a:r>
            <a:r>
              <a:rPr lang="en-US" baseline="0" dirty="0" smtClean="0"/>
              <a:t> of Sets</a:t>
            </a:r>
          </a:p>
          <a:p>
            <a:pPr lvl="1"/>
            <a:r>
              <a:rPr lang="en-US" baseline="0" dirty="0" smtClean="0"/>
              <a:t>Cursors in SQL Server are very different than Oracle</a:t>
            </a:r>
          </a:p>
          <a:p>
            <a:pPr lvl="0"/>
            <a:r>
              <a:rPr lang="en-US" baseline="0" dirty="0" smtClean="0"/>
              <a:t>Not using explicit column lists</a:t>
            </a:r>
          </a:p>
          <a:p>
            <a:pPr lvl="1"/>
            <a:r>
              <a:rPr lang="en-US" baseline="0" dirty="0" smtClean="0"/>
              <a:t>Avoid SELECT *</a:t>
            </a:r>
          </a:p>
          <a:p>
            <a:pPr lvl="0"/>
            <a:r>
              <a:rPr lang="en-US" baseline="0" dirty="0" smtClean="0"/>
              <a:t>Calculations in the WHERE Clause</a:t>
            </a:r>
          </a:p>
          <a:p>
            <a:pPr lvl="1"/>
            <a:r>
              <a:rPr lang="en-US" baseline="0" dirty="0" smtClean="0"/>
              <a:t>User Defined Functions and Inline Functions</a:t>
            </a:r>
          </a:p>
          <a:p>
            <a:pPr lvl="0"/>
            <a:r>
              <a:rPr lang="en-US" baseline="0" dirty="0" smtClean="0"/>
              <a:t>Dirty Reads</a:t>
            </a:r>
          </a:p>
          <a:p>
            <a:pPr lvl="1"/>
            <a:r>
              <a:rPr lang="en-US" baseline="0" dirty="0" smtClean="0"/>
              <a:t>WITH (NOLOCK), READ UNCOMMITTED</a:t>
            </a:r>
          </a:p>
          <a:p>
            <a:pPr rtl="0" eaLnBrk="1" latinLnBrk="0" hangingPunct="1"/>
            <a:r>
              <a:rPr kumimoji="0" lang="en-US" sz="27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Believing Moore’s Law Will Save You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sz="2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 don’t need to write fast queries, the hardware will catch up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Sin 1: Poor or No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Primary Key</a:t>
            </a:r>
          </a:p>
          <a:p>
            <a:r>
              <a:rPr lang="en-US" dirty="0" smtClean="0"/>
              <a:t>Not Foreign Keys</a:t>
            </a:r>
          </a:p>
          <a:p>
            <a:r>
              <a:rPr lang="en-US" dirty="0" smtClean="0"/>
              <a:t>No Indexes</a:t>
            </a:r>
          </a:p>
          <a:p>
            <a:r>
              <a:rPr lang="en-US" dirty="0" err="1" smtClean="0"/>
              <a:t>UniqueIdentifiers</a:t>
            </a:r>
            <a:r>
              <a:rPr lang="en-US" dirty="0" smtClean="0"/>
              <a:t> for Primary Keys</a:t>
            </a:r>
          </a:p>
          <a:p>
            <a:endParaRPr lang="en-US" dirty="0" smtClean="0"/>
          </a:p>
          <a:p>
            <a:r>
              <a:rPr lang="en-US" dirty="0" smtClean="0"/>
              <a:t>It might work fine in your development environment, but as soon as the database fills up with data, it’s a whole other story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Sin 2: Index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51785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Missing the right indexes or lots of the wrong indexes</a:t>
            </a:r>
          </a:p>
          <a:p>
            <a:endParaRPr lang="en-US" dirty="0" smtClean="0"/>
          </a:p>
          <a:p>
            <a:r>
              <a:rPr lang="en-US" dirty="0" smtClean="0"/>
              <a:t>Example, hospital system used by hundreds of doctors to look up patient info when seeing patients</a:t>
            </a:r>
          </a:p>
          <a:p>
            <a:r>
              <a:rPr lang="en-US" dirty="0" smtClean="0"/>
              <a:t>5 minute wait every time the doctor clicked on the medication history for the patient, which accessed 5 tables</a:t>
            </a:r>
          </a:p>
          <a:p>
            <a:r>
              <a:rPr lang="en-US" dirty="0" smtClean="0"/>
              <a:t>The tables had lots of indexes, just none of them worked for this query</a:t>
            </a:r>
          </a:p>
          <a:p>
            <a:r>
              <a:rPr lang="en-US" dirty="0" smtClean="0"/>
              <a:t>As a consultant, I analyzed the query, recommended one index, added the index, tested and was done in 2 hours</a:t>
            </a:r>
          </a:p>
          <a:p>
            <a:r>
              <a:rPr lang="en-US" dirty="0" smtClean="0"/>
              <a:t>After the index was added it took 3 seconds to display the medication history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 3: RBAR instead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Cursors in SQL Server are very different than in Oracle</a:t>
            </a:r>
          </a:p>
          <a:p>
            <a:pPr lvl="0"/>
            <a:r>
              <a:rPr lang="en-US" dirty="0" smtClean="0"/>
              <a:t>Looping is very expensive compared to set logic</a:t>
            </a:r>
          </a:p>
          <a:p>
            <a:pPr lvl="0"/>
            <a:r>
              <a:rPr lang="en-US" dirty="0" smtClean="0"/>
              <a:t>SQL Server is very good at working with sets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RBAR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Sin 4: Not using explicit column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Avoid SELECT *</a:t>
            </a:r>
          </a:p>
          <a:p>
            <a:pPr lvl="0"/>
            <a:r>
              <a:rPr lang="en-US" dirty="0" smtClean="0"/>
              <a:t>Use explicit columns on inserts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SELECT *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/>
              <a:t>To provide the tools and knowledge to developers so that they can create the best performing queries.</a:t>
            </a:r>
          </a:p>
          <a:p>
            <a:pPr rtl="0" eaLnBrk="1" latinLnBrk="0" hangingPunct="1"/>
            <a:r>
              <a:rPr lang="en-US" dirty="0" smtClean="0"/>
              <a:t>Everyone usually has the best intentions, but that’s not enough anymore.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Sin 5: Calculations in the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User Defined Functions</a:t>
            </a:r>
          </a:p>
          <a:p>
            <a:pPr lvl="0"/>
            <a:r>
              <a:rPr lang="en-US" dirty="0" smtClean="0"/>
              <a:t>Inline Functions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Calculations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Sin 6: Dirty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WITH(NOLOCK)</a:t>
            </a:r>
          </a:p>
          <a:p>
            <a:pPr lvl="1"/>
            <a:r>
              <a:rPr lang="en-US" dirty="0" smtClean="0"/>
              <a:t>There is a chance that if you are reading data out of the table while it is in the process of being updated</a:t>
            </a:r>
          </a:p>
          <a:p>
            <a:r>
              <a:rPr lang="en-US" dirty="0" smtClean="0"/>
              <a:t>READ UNCOMMITTED</a:t>
            </a:r>
          </a:p>
          <a:p>
            <a:pPr lvl="1"/>
            <a:r>
              <a:rPr lang="en-US" dirty="0" smtClean="0"/>
              <a:t>When a transaction is allowed to read data from a row that has been modified by another running transaction and not yet committed.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WITH(NOLOCK) demo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 7: Believing Moore’s Law Will Save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Transistors and computer power doubling every two years.</a:t>
            </a:r>
          </a:p>
          <a:p>
            <a:pPr lvl="0"/>
            <a:r>
              <a:rPr lang="en-US" dirty="0" smtClean="0"/>
              <a:t>Really…  Maybe true from 1958 to 1965.</a:t>
            </a:r>
          </a:p>
          <a:p>
            <a:pPr lvl="0"/>
            <a:r>
              <a:rPr lang="en-US" dirty="0" smtClean="0"/>
              <a:t>Don't </a:t>
            </a:r>
            <a:r>
              <a:rPr lang="en-US" dirty="0" smtClean="0"/>
              <a:t>use Moore’s Law as an excuse to write bad code.</a:t>
            </a:r>
          </a:p>
          <a:p>
            <a:pPr lvl="0"/>
            <a:endParaRPr lang="en-US" dirty="0" smtClean="0"/>
          </a:p>
          <a:p>
            <a:pPr lvl="0"/>
            <a:r>
              <a:rPr lang="en-US" sz="3600" dirty="0" smtClean="0"/>
              <a:t>“Good hardware can never completely overcome bad code."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for writing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SET STATISTICS IO ON and look at the results</a:t>
            </a:r>
          </a:p>
          <a:p>
            <a:r>
              <a:rPr lang="en-US" dirty="0" smtClean="0"/>
              <a:t>Use the Actual Execution Plan</a:t>
            </a:r>
          </a:p>
          <a:p>
            <a:r>
              <a:rPr lang="en-US" dirty="0" smtClean="0"/>
              <a:t>Understand indexes</a:t>
            </a:r>
          </a:p>
          <a:p>
            <a:r>
              <a:rPr lang="en-US" dirty="0" smtClean="0"/>
              <a:t>Fill your tables up with data</a:t>
            </a:r>
            <a:r>
              <a:rPr lang="en-US" baseline="0" dirty="0" smtClean="0"/>
              <a:t> in your development environment, at least 10 times what you think you will have in production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finding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Database Health Reports</a:t>
            </a:r>
            <a:endParaRPr lang="en-US" baseline="0" dirty="0" smtClean="0"/>
          </a:p>
          <a:p>
            <a:pPr lvl="1"/>
            <a:r>
              <a:rPr lang="en-US" dirty="0" smtClean="0">
                <a:hlinkClick r:id="rId2"/>
              </a:rPr>
              <a:t>http://stevestedman.com/server-health/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err="1" smtClean="0"/>
              <a:t>Confio</a:t>
            </a:r>
            <a:r>
              <a:rPr lang="en-US" baseline="0" dirty="0" smtClean="0"/>
              <a:t> </a:t>
            </a:r>
            <a:r>
              <a:rPr lang="en-US" baseline="0" dirty="0" smtClean="0"/>
              <a:t>Ignite</a:t>
            </a:r>
          </a:p>
          <a:p>
            <a:pPr lvl="0"/>
            <a:r>
              <a:rPr lang="en-US" dirty="0" err="1" smtClean="0"/>
              <a:t>Idera</a:t>
            </a:r>
            <a:endParaRPr lang="en-US" dirty="0" smtClean="0"/>
          </a:p>
          <a:p>
            <a:pPr lvl="0"/>
            <a:r>
              <a:rPr lang="en-US" baseline="0" dirty="0" smtClean="0"/>
              <a:t>SQL Sentry Plan Explorer</a:t>
            </a:r>
            <a:r>
              <a:rPr lang="en-US" dirty="0" smtClean="0"/>
              <a:t> (nice Free Product)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Is Tuning Necessary for the Developer</a:t>
            </a:r>
          </a:p>
          <a:p>
            <a:r>
              <a:rPr lang="en-US" dirty="0" smtClean="0"/>
              <a:t>Understanding Tables and Indexes</a:t>
            </a:r>
          </a:p>
          <a:p>
            <a:r>
              <a:rPr lang="en-US" dirty="0" smtClean="0"/>
              <a:t>Understanding Execution Plans</a:t>
            </a:r>
          </a:p>
          <a:p>
            <a:r>
              <a:rPr lang="en-US" dirty="0" smtClean="0"/>
              <a:t>Statistics IO and TIME</a:t>
            </a:r>
          </a:p>
          <a:p>
            <a:r>
              <a:rPr lang="en-US" dirty="0" smtClean="0"/>
              <a:t>Understanding Table Size</a:t>
            </a:r>
          </a:p>
          <a:p>
            <a:r>
              <a:rPr lang="en-US" dirty="0" smtClean="0"/>
              <a:t>Procedure Cache and Parameterization</a:t>
            </a:r>
          </a:p>
          <a:p>
            <a:r>
              <a:rPr lang="en-US" dirty="0" smtClean="0"/>
              <a:t>Seven Deadly Sins</a:t>
            </a:r>
          </a:p>
          <a:p>
            <a:pPr lvl="1"/>
            <a:r>
              <a:rPr lang="en-US" dirty="0" smtClean="0"/>
              <a:t>DB Design, Index Design, Explicit Column Lists, RBAR, Calculations in the Where Clause, Dirty Reads, Moore’s Law</a:t>
            </a:r>
          </a:p>
          <a:p>
            <a:r>
              <a:rPr lang="en-US" dirty="0" smtClean="0"/>
              <a:t>Tips For Writing Queries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me on Twitter</a:t>
            </a:r>
            <a:endParaRPr lang="en-US" sz="2700" dirty="0" smtClean="0"/>
          </a:p>
          <a:p>
            <a:pPr lvl="1" rtl="0" eaLnBrk="1" latinLnBrk="0" hangingPunct="1"/>
            <a:r>
              <a:rPr kumimoji="0" lang="en-US" sz="2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2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SqlEmt</a:t>
            </a:r>
            <a:endParaRPr kumimoji="0" lang="en-US" sz="2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 my website</a:t>
            </a:r>
            <a:endParaRPr lang="en-US" dirty="0" smtClean="0"/>
          </a:p>
          <a:p>
            <a:pPr lvl="1" rtl="0" eaLnBrk="1" latinLnBrk="0" hangingPunct="1"/>
            <a:r>
              <a:rPr kumimoji="0"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http://stevestedman.com/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me an email:</a:t>
            </a:r>
            <a:endParaRPr lang="en-US" dirty="0" smtClean="0"/>
          </a:p>
          <a:p>
            <a:pPr lvl="1" rtl="0" eaLnBrk="1" latinLnBrk="0" hangingPunct="1"/>
            <a:r>
              <a:rPr kumimoji="0"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Steve@SteveStedman.com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Slides and Sample TSQL</a:t>
            </a:r>
            <a:endParaRPr lang="en-US" dirty="0" smtClean="0"/>
          </a:p>
          <a:p>
            <a:pPr lvl="1" rtl="0" eaLnBrk="1" latinLnBrk="0" hangingPunct="1"/>
            <a:r>
              <a:rPr kumimoji="0"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http://stevestedman.com/speaking/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Is Tuning Necessary for the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your reputation will follow you.</a:t>
            </a:r>
          </a:p>
          <a:p>
            <a:r>
              <a:rPr lang="en-US" dirty="0" smtClean="0"/>
              <a:t>YES</a:t>
            </a:r>
            <a:r>
              <a:rPr lang="en-US" baseline="0" dirty="0" smtClean="0"/>
              <a:t> if you want to write sustainable code.</a:t>
            </a:r>
          </a:p>
          <a:p>
            <a:r>
              <a:rPr lang="en-US" baseline="0" dirty="0" smtClean="0"/>
              <a:t>You don’t want to be known as the developer that cost the company 3 years of development time to undo their mess.</a:t>
            </a:r>
          </a:p>
          <a:p>
            <a:r>
              <a:rPr lang="en-US" dirty="0" smtClean="0"/>
              <a:t>YES if you don’t have a DBA.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But that’s the job of the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True… part of the job of the DBA is to clean up</a:t>
            </a:r>
            <a:r>
              <a:rPr lang="en-US" baseline="0" dirty="0" smtClean="0"/>
              <a:t> the messes made by developers.</a:t>
            </a:r>
          </a:p>
          <a:p>
            <a:r>
              <a:rPr lang="en-US" dirty="0" smtClean="0"/>
              <a:t>DBA’s also like to gripe and complain about those who cause the most trouble.</a:t>
            </a:r>
          </a:p>
          <a:p>
            <a:r>
              <a:rPr lang="en-US" dirty="0" smtClean="0"/>
              <a:t>2 types of developer TSQL code from the DBA perspective:</a:t>
            </a:r>
          </a:p>
          <a:p>
            <a:pPr lvl="1"/>
            <a:r>
              <a:rPr lang="en-US" dirty="0" smtClean="0"/>
              <a:t>The problem code</a:t>
            </a:r>
          </a:p>
          <a:p>
            <a:pPr lvl="1"/>
            <a:r>
              <a:rPr lang="en-US" dirty="0" smtClean="0"/>
              <a:t>The code that they never have to deal with</a:t>
            </a:r>
          </a:p>
          <a:p>
            <a:r>
              <a:rPr lang="en-US" dirty="0" smtClean="0"/>
              <a:t>Wouldn’t it be better to be the developer that the DBA never uses as the example or their excuse.</a:t>
            </a:r>
          </a:p>
          <a:p>
            <a:pPr lvl="1"/>
            <a:r>
              <a:rPr lang="en-US" dirty="0" smtClean="0"/>
              <a:t>“Sorry, but I can’t do my job because Joe Developer messed up the database.”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/>
              <a:t>Understanding Tables and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89848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Heap – table with no clustered index</a:t>
            </a:r>
          </a:p>
          <a:p>
            <a:pPr lvl="1"/>
            <a:r>
              <a:rPr lang="en-US" dirty="0" smtClean="0"/>
              <a:t>Rows are organized as they are inserted</a:t>
            </a:r>
          </a:p>
          <a:p>
            <a:r>
              <a:rPr lang="en-US" dirty="0" smtClean="0"/>
              <a:t>Non Clustered Indexes</a:t>
            </a:r>
          </a:p>
          <a:p>
            <a:pPr lvl="1"/>
            <a:r>
              <a:rPr lang="en-US" dirty="0" smtClean="0"/>
              <a:t>Traditional indexing – a separate structure that contains pointers to the data.  Can include extra data – included columns</a:t>
            </a:r>
          </a:p>
          <a:p>
            <a:r>
              <a:rPr lang="en-US" dirty="0" smtClean="0"/>
              <a:t>Clustered Indexes</a:t>
            </a:r>
          </a:p>
          <a:p>
            <a:pPr lvl="1"/>
            <a:r>
              <a:rPr lang="en-US" dirty="0" smtClean="0"/>
              <a:t>The base table structure on disk and in memory is based on the structure of the index</a:t>
            </a:r>
          </a:p>
          <a:p>
            <a:r>
              <a:rPr lang="en-US" baseline="0" dirty="0" smtClean="0"/>
              <a:t>Covered Indexes</a:t>
            </a:r>
          </a:p>
          <a:p>
            <a:pPr lvl="1"/>
            <a:r>
              <a:rPr lang="en-US" dirty="0" smtClean="0"/>
              <a:t>Returns the query result from an index without accessing the table</a:t>
            </a:r>
          </a:p>
          <a:p>
            <a:r>
              <a:rPr lang="en-US" baseline="0" dirty="0" smtClean="0"/>
              <a:t>Indexed Views 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 Do</a:t>
            </a:r>
            <a:endParaRPr lang="en-US" baseline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dirty="0" smtClean="0"/>
              <a:t>Other Indexing – Not Covered In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8984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Filtered Indexes – not covered in this presentation. Too many restrictions.</a:t>
            </a:r>
            <a:endParaRPr lang="en-US" baseline="0" dirty="0" smtClean="0"/>
          </a:p>
          <a:p>
            <a:r>
              <a:rPr lang="en-US" baseline="0" dirty="0" smtClean="0"/>
              <a:t>XML </a:t>
            </a:r>
            <a:r>
              <a:rPr lang="en-US" baseline="0" dirty="0" smtClean="0"/>
              <a:t>Indexes – not covered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92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need 4 volunteers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Clustered</a:t>
            </a:r>
            <a:r>
              <a:rPr lang="en-US" baseline="0" dirty="0" smtClean="0"/>
              <a:t> Index</a:t>
            </a:r>
          </a:p>
          <a:p>
            <a:pPr lvl="1"/>
            <a:r>
              <a:rPr lang="en-US" baseline="0" dirty="0" smtClean="0"/>
              <a:t>Non Clustered Index</a:t>
            </a:r>
          </a:p>
          <a:p>
            <a:pPr lvl="1"/>
            <a:r>
              <a:rPr lang="en-US" baseline="0" dirty="0" smtClean="0"/>
              <a:t>Covering Index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1138</TotalTime>
  <Words>2313</Words>
  <Application>Microsoft Office PowerPoint</Application>
  <PresentationFormat>On-screen Show (4:3)</PresentationFormat>
  <Paragraphs>396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SQL Server Performance Tuning for Developers</vt:lpstr>
      <vt:lpstr>Presenter:  Steve Stedman</vt:lpstr>
      <vt:lpstr>Overview</vt:lpstr>
      <vt:lpstr>Objectives</vt:lpstr>
      <vt:lpstr>Is Tuning Necessary for the Developer</vt:lpstr>
      <vt:lpstr>But that’s the job of the DBA</vt:lpstr>
      <vt:lpstr>Understanding Tables and Indexes</vt:lpstr>
      <vt:lpstr>Other Indexing – Not Covered In This</vt:lpstr>
      <vt:lpstr>Index Example</vt:lpstr>
      <vt:lpstr>HEAP</vt:lpstr>
      <vt:lpstr>HEAP</vt:lpstr>
      <vt:lpstr>CLUSTERED INDEX</vt:lpstr>
      <vt:lpstr>CLUSTERED INDEX</vt:lpstr>
      <vt:lpstr>CLUSTERED w/ NONCLUSTERED INDEX</vt:lpstr>
      <vt:lpstr>CLUSTERED w/ NONCLUSTERED INDEX</vt:lpstr>
      <vt:lpstr>COVERING INDEX</vt:lpstr>
      <vt:lpstr>COVERING INDEX</vt:lpstr>
      <vt:lpstr>Index Type Summary</vt:lpstr>
      <vt:lpstr>Index Waste</vt:lpstr>
      <vt:lpstr>Duplicate Indexes – Waste Example</vt:lpstr>
      <vt:lpstr>SQL Server Health Reports</vt:lpstr>
      <vt:lpstr>Unused Indexes – Example</vt:lpstr>
      <vt:lpstr>Index Waste – Real  World Example</vt:lpstr>
      <vt:lpstr>Up Next</vt:lpstr>
      <vt:lpstr>Understanding Execution Plans</vt:lpstr>
      <vt:lpstr>Actual vs. Estimated Execution Plans</vt:lpstr>
      <vt:lpstr>Execution Plans</vt:lpstr>
      <vt:lpstr>Execution Plans DEMO</vt:lpstr>
      <vt:lpstr>Up Next</vt:lpstr>
      <vt:lpstr>Statistics IO and TIME</vt:lpstr>
      <vt:lpstr>Statistics IO and TIME Demo</vt:lpstr>
      <vt:lpstr>Understanding Table Size</vt:lpstr>
      <vt:lpstr>Procedure Cache and Parameterization</vt:lpstr>
      <vt:lpstr>Procedure Cache and Parameters Example</vt:lpstr>
      <vt:lpstr>Seven Deadly Sins</vt:lpstr>
      <vt:lpstr>Sin 1: Poor or No Database Design</vt:lpstr>
      <vt:lpstr>Sin 2: Index Design Issues</vt:lpstr>
      <vt:lpstr>Sin 3: RBAR instead of Sets</vt:lpstr>
      <vt:lpstr>Sin 4: Not using explicit column lists</vt:lpstr>
      <vt:lpstr>Sin 5: Calculations in the WHERE Clause</vt:lpstr>
      <vt:lpstr>Sin 6: Dirty Reads</vt:lpstr>
      <vt:lpstr>Sin 7: Believing Moore’s Law Will Save You</vt:lpstr>
      <vt:lpstr>Tips for writing queries</vt:lpstr>
      <vt:lpstr>Tools for finding problems</vt:lpstr>
      <vt:lpstr>In Review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 TSQL 2012</dc:title>
  <dc:creator>Steve</dc:creator>
  <cp:lastModifiedBy>steve</cp:lastModifiedBy>
  <cp:revision>119</cp:revision>
  <dcterms:created xsi:type="dcterms:W3CDTF">2012-06-02T17:27:43Z</dcterms:created>
  <dcterms:modified xsi:type="dcterms:W3CDTF">2013-11-07T02:00:52Z</dcterms:modified>
</cp:coreProperties>
</file>