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9" r:id="rId36"/>
    <p:sldId id="295" r:id="rId37"/>
    <p:sldId id="296" r:id="rId38"/>
    <p:sldId id="310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8" r:id="rId50"/>
    <p:sldId id="262" r:id="rId51"/>
    <p:sldId id="307" r:id="rId52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  <a:srgbClr val="D7D9DF"/>
    <a:srgbClr val="8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75" d="100"/>
          <a:sy n="75" d="100"/>
        </p:scale>
        <p:origin x="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7F5A6-7BD3-470B-A309-0D77874BC255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8BFCE-5479-4143-83A3-9DC30A737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8BFCE-5479-4143-83A3-9DC30A7370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5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3636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21526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838200"/>
            <a:ext cx="63055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 baseline="0"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8382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10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D7D9D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D7D9D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atabasehealth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sehealth.com/" TargetMode="External"/><Relationship Id="rId2" Type="http://schemas.openxmlformats.org/officeDocument/2006/relationships/hyperlink" Target="http://stevestedman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CA" sz="3600" dirty="0"/>
              <a:t>SQL Server Performance for Developers</a:t>
            </a:r>
            <a:endParaRPr lang="en-CA" sz="36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r>
              <a:rPr lang="en-US" dirty="0"/>
              <a:t>Presented by </a:t>
            </a:r>
            <a:r>
              <a:rPr lang="en-US" dirty="0" smtClean="0"/>
              <a:t>Steve Stedman</a:t>
            </a:r>
          </a:p>
        </p:txBody>
      </p:sp>
      <p:pic>
        <p:nvPicPr>
          <p:cNvPr id="1026" name="Picture 2" descr="C:\Users\steve\AppData\Local\Microsoft\Windows\Temporary Internet Files\Content.IE5\UKLNLNHD\MP90044829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21110"/>
            <a:ext cx="3941754" cy="265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 the phone number for David P Hamilton.</a:t>
            </a:r>
          </a:p>
          <a:p>
            <a:pPr eaLnBrk="1" hangingPunct="1"/>
            <a:r>
              <a:rPr lang="en-US" dirty="0" smtClean="0"/>
              <a:t>Find the phone number for all David P Hamilton’s.</a:t>
            </a:r>
          </a:p>
          <a:p>
            <a:pPr eaLnBrk="1" hangingPunct="1"/>
            <a:r>
              <a:rPr lang="en-US" dirty="0" smtClean="0"/>
              <a:t>Find the phone number for Haley L Butler.</a:t>
            </a:r>
          </a:p>
          <a:p>
            <a:pPr lvl="1" eaLnBrk="1" hangingPunct="1"/>
            <a:r>
              <a:rPr lang="en-US" dirty="0" smtClean="0"/>
              <a:t>Hint:  Page 6 line 646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HEAP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3200400"/>
            <a:ext cx="832643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0443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 </a:t>
            </a:r>
            <a:r>
              <a:rPr lang="en-US" dirty="0" err="1" smtClean="0"/>
              <a:t>PhoneNumber</a:t>
            </a: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FROM </a:t>
            </a:r>
            <a:r>
              <a:rPr lang="en-US" dirty="0" err="1" smtClean="0"/>
              <a:t>PhoneTable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WHERE Name = ‘Hamilton, David P’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Search row by row, for every row on every page</a:t>
            </a:r>
          </a:p>
          <a:p>
            <a:pPr eaLnBrk="1" hangingPunct="1"/>
            <a:r>
              <a:rPr lang="en-US" dirty="0" smtClean="0"/>
              <a:t>Full Table Scan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HEAP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  <p:pic>
        <p:nvPicPr>
          <p:cNvPr id="4099" name="Picture 3" descr="C:\Users\steve\AppData\Local\Microsoft\Windows\Temporary Internet Files\Content.IE5\21SRTHC6\MC9004414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1828800" cy="10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7527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Clustered by Name</a:t>
            </a:r>
          </a:p>
          <a:p>
            <a:pPr eaLnBrk="1" hangingPunct="1"/>
            <a:r>
              <a:rPr lang="en-US" dirty="0" smtClean="0"/>
              <a:t>Find the phone number for all people named David P Hamilton.   Line 315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CLUSTERED INDEX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2895601"/>
            <a:ext cx="853439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 descr="C:\Users\steve\AppData\Local\Microsoft\Windows\Temporary Internet Files\Content.IE5\UKLNLNHD\MC90031894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81637"/>
            <a:ext cx="1371600" cy="145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623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 </a:t>
            </a:r>
            <a:r>
              <a:rPr lang="en-US" dirty="0" err="1" smtClean="0"/>
              <a:t>PhoneNumber</a:t>
            </a: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FROM </a:t>
            </a:r>
            <a:r>
              <a:rPr lang="en-US" dirty="0" err="1" smtClean="0"/>
              <a:t>PhoneTable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WHERE Name = ‘Hamilton, David P’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Find Hamilton, alphabetically and get them all.</a:t>
            </a:r>
          </a:p>
          <a:p>
            <a:pPr eaLnBrk="1" hangingPunct="1"/>
            <a:r>
              <a:rPr lang="en-US" dirty="0" smtClean="0"/>
              <a:t>Clustered Index Seek - Much faster than the full table scan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How about this one:</a:t>
            </a:r>
          </a:p>
          <a:p>
            <a:pPr eaLnBrk="1" hangingPunct="1"/>
            <a:r>
              <a:rPr lang="en-US" dirty="0" smtClean="0"/>
              <a:t>SELECT </a:t>
            </a:r>
            <a:r>
              <a:rPr lang="en-US" dirty="0" err="1" smtClean="0"/>
              <a:t>PhoneNumber</a:t>
            </a: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FROM </a:t>
            </a:r>
            <a:r>
              <a:rPr lang="en-US" dirty="0" err="1" smtClean="0"/>
              <a:t>PhoneTable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WHERE Name = ‘%ton, David P’</a:t>
            </a:r>
            <a:endParaRPr lang="en-CA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CLUSTERED INDEX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  <p:pic>
        <p:nvPicPr>
          <p:cNvPr id="8" name="Picture 3" descr="C:\Users\steve\AppData\Local\Microsoft\Windows\Temporary Internet Files\Content.IE5\21SRTHC6\MC9004414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924745"/>
            <a:ext cx="1828800" cy="10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steve\AppData\Local\Microsoft\Windows\Temporary Internet Files\Content.IE5\UKLNLNHD\MC90031894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19200"/>
            <a:ext cx="1572929" cy="166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5290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 all names with a phone number of 901-555-0112</a:t>
            </a:r>
          </a:p>
          <a:p>
            <a:pPr eaLnBrk="1" hangingPunct="1"/>
            <a:r>
              <a:rPr lang="en-US" dirty="0" smtClean="0"/>
              <a:t>First Find 901-555-0112 in the non clustered index</a:t>
            </a:r>
          </a:p>
          <a:p>
            <a:pPr eaLnBrk="1" hangingPunct="1"/>
            <a:r>
              <a:rPr lang="en-US" dirty="0" smtClean="0"/>
              <a:t>Look up row 481 in the clustered index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457200"/>
          </a:xfrm>
        </p:spPr>
        <p:txBody>
          <a:bodyPr/>
          <a:lstStyle/>
          <a:p>
            <a:pPr eaLnBrk="1" hangingPunct="1"/>
            <a:r>
              <a:rPr lang="en-US" dirty="0" smtClean="0"/>
              <a:t>CLUSTERED w/ NONCLUSTERED INDEX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971800"/>
            <a:ext cx="7243541" cy="260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578" y="4258595"/>
            <a:ext cx="8768466" cy="259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10443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/>
            <a:r>
              <a:rPr lang="en-US" dirty="0" smtClean="0"/>
              <a:t>SELECT Name </a:t>
            </a:r>
            <a:br>
              <a:rPr lang="en-US" dirty="0" smtClean="0"/>
            </a:br>
            <a:r>
              <a:rPr lang="en-US" dirty="0" smtClean="0"/>
              <a:t>   FROM </a:t>
            </a:r>
            <a:r>
              <a:rPr lang="en-US" dirty="0" err="1" smtClean="0"/>
              <a:t>PhoneTable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WHERE Phone = ‘901-555-0112’</a:t>
            </a:r>
          </a:p>
          <a:p>
            <a:pPr lvl="0" eaLnBrk="1" hangingPunct="1"/>
            <a:endParaRPr lang="en-US" dirty="0" smtClean="0"/>
          </a:p>
          <a:p>
            <a:pPr lvl="0" eaLnBrk="1" hangingPunct="1"/>
            <a:r>
              <a:rPr lang="en-US" dirty="0" smtClean="0"/>
              <a:t>Index Seek (</a:t>
            </a:r>
            <a:r>
              <a:rPr lang="en-US" dirty="0" err="1" smtClean="0"/>
              <a:t>NonClustered</a:t>
            </a:r>
            <a:r>
              <a:rPr lang="en-US" dirty="0" smtClean="0"/>
              <a:t>), Index Seek Clustered.</a:t>
            </a:r>
          </a:p>
          <a:p>
            <a:pPr lvl="0" eaLnBrk="1" hangingPunct="1"/>
            <a:endParaRPr lang="en-US" dirty="0" smtClean="0"/>
          </a:p>
          <a:p>
            <a:pPr lvl="0" eaLnBrk="1" hangingPunct="1"/>
            <a:r>
              <a:rPr lang="en-US" dirty="0" smtClean="0"/>
              <a:t>Row 1, top left of page 9, followed by row 481, left middle of page 5.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457200"/>
          </a:xfrm>
        </p:spPr>
        <p:txBody>
          <a:bodyPr/>
          <a:lstStyle/>
          <a:p>
            <a:pPr eaLnBrk="1" hangingPunct="1"/>
            <a:r>
              <a:rPr lang="en-US" dirty="0" smtClean="0"/>
              <a:t>CLUSTERED w/ NONCLUSTERED INDEX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19747527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 all names with a phone number of 901-555-0112</a:t>
            </a:r>
          </a:p>
          <a:p>
            <a:pPr eaLnBrk="1" hangingPunct="1"/>
            <a:r>
              <a:rPr lang="en-US" dirty="0" smtClean="0"/>
              <a:t>Find 901-555-0112 in the non clustered index, and you are done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COVERING INDEX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2773400"/>
            <a:ext cx="8559800" cy="20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739" y="4038600"/>
            <a:ext cx="876986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44623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 Name </a:t>
            </a:r>
            <a:br>
              <a:rPr lang="en-US" dirty="0" smtClean="0"/>
            </a:br>
            <a:r>
              <a:rPr lang="en-US" dirty="0" smtClean="0"/>
              <a:t>   FROM </a:t>
            </a:r>
            <a:r>
              <a:rPr lang="en-US" dirty="0" err="1" smtClean="0"/>
              <a:t>PhoneTable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WHERE Phone = ‘901-555-0112’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Find 901-555-0112 in the non-clustered index, and notice that the name your are looking for is included.</a:t>
            </a:r>
          </a:p>
          <a:p>
            <a:pPr eaLnBrk="1" hangingPunct="1"/>
            <a:r>
              <a:rPr lang="en-US" dirty="0" smtClean="0"/>
              <a:t>Index Seek (</a:t>
            </a:r>
            <a:r>
              <a:rPr lang="en-US" dirty="0" err="1" smtClean="0"/>
              <a:t>NonClustered</a:t>
            </a:r>
            <a:r>
              <a:rPr lang="en-US" dirty="0" smtClean="0"/>
              <a:t>).</a:t>
            </a:r>
          </a:p>
          <a:p>
            <a:pPr eaLnBrk="1" hangingPunct="1"/>
            <a:r>
              <a:rPr lang="en-US" dirty="0" smtClean="0"/>
              <a:t>Row 1, top left of page 9.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COVERING INDEX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  <p:pic>
        <p:nvPicPr>
          <p:cNvPr id="2" name="Picture 2" descr="C:\Users\steve\AppData\Local\Microsoft\Windows\Temporary Internet Files\Content.IE5\UKLNLNHD\MC90031894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57600"/>
            <a:ext cx="1815084" cy="192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5290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Heap</a:t>
            </a:r>
          </a:p>
          <a:p>
            <a:pPr eaLnBrk="1" hangingPunct="1"/>
            <a:r>
              <a:rPr lang="en-US" dirty="0" smtClean="0"/>
              <a:t>Clustered Index</a:t>
            </a:r>
          </a:p>
          <a:p>
            <a:pPr eaLnBrk="1" hangingPunct="1"/>
            <a:r>
              <a:rPr lang="en-US" dirty="0" smtClean="0"/>
              <a:t>Non Clustered Index</a:t>
            </a:r>
          </a:p>
          <a:p>
            <a:pPr eaLnBrk="1" hangingPunct="1"/>
            <a:r>
              <a:rPr lang="en-US" dirty="0" smtClean="0"/>
              <a:t>Covering Index</a:t>
            </a:r>
            <a:endParaRPr lang="en-CA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Index Type Summary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2110443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400" dirty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Duplicate Indexes</a:t>
            </a:r>
            <a:endParaRPr lang="en-US" sz="2400" dirty="0" smtClean="0">
              <a:effectLst/>
            </a:endParaRPr>
          </a:p>
          <a:p>
            <a:pPr lvl="1" rtl="0" eaLnBrk="1" latinLnBrk="0" hangingPunct="1"/>
            <a:r>
              <a:rPr lang="en-US" sz="1800" dirty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Exact Duplicate </a:t>
            </a:r>
            <a:r>
              <a:rPr lang="en-US" sz="1800" dirty="0" err="1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US" sz="1800" dirty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  Partial Duplicates</a:t>
            </a:r>
            <a:endParaRPr lang="en-US" dirty="0" smtClean="0">
              <a:effectLst/>
            </a:endParaRPr>
          </a:p>
          <a:p>
            <a:pPr lvl="1" rtl="0" eaLnBrk="1" latinLnBrk="0" hangingPunct="1"/>
            <a:r>
              <a:rPr lang="en-US" sz="1800" dirty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Excessive duplicate indexes slow down inserts and updates with no added value</a:t>
            </a:r>
            <a:endParaRPr lang="en-US" dirty="0" smtClean="0">
              <a:effectLst/>
            </a:endParaRPr>
          </a:p>
          <a:p>
            <a:pPr lvl="1" rtl="0" eaLnBrk="1" latinLnBrk="0" hangingPunct="1"/>
            <a:r>
              <a:rPr lang="en-US" sz="1800" dirty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May slow down the query optimizer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400" dirty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Unused Indexes</a:t>
            </a:r>
            <a:endParaRPr lang="en-US" dirty="0" smtClean="0">
              <a:effectLst/>
            </a:endParaRPr>
          </a:p>
          <a:p>
            <a:pPr lvl="1" rtl="0" eaLnBrk="1" latinLnBrk="0" hangingPunct="1"/>
            <a:r>
              <a:rPr lang="en-US" sz="1800" dirty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These are indexes that have never</a:t>
            </a:r>
            <a:r>
              <a:rPr lang="en-US" sz="1800" baseline="0" dirty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 been used in a query</a:t>
            </a:r>
            <a:endParaRPr lang="en-US" dirty="0" smtClean="0">
              <a:effectLst/>
            </a:endParaRPr>
          </a:p>
          <a:p>
            <a:pPr lvl="1" rtl="0" eaLnBrk="1" latinLnBrk="0" hangingPunct="1"/>
            <a:r>
              <a:rPr lang="en-US" sz="1800" baseline="0" dirty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Why?</a:t>
            </a:r>
            <a:endParaRPr lang="en-US" dirty="0" smtClean="0">
              <a:effectLst/>
            </a:endParaRPr>
          </a:p>
          <a:p>
            <a:pPr lvl="2" rtl="0" eaLnBrk="1" latinLnBrk="0" hangingPunct="1"/>
            <a:r>
              <a:rPr lang="en-US" sz="1800" dirty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They are indexing on columns that aren't being queries?</a:t>
            </a:r>
            <a:endParaRPr lang="en-US" dirty="0" smtClean="0">
              <a:effectLst/>
            </a:endParaRPr>
          </a:p>
          <a:p>
            <a:pPr lvl="2" rtl="0" eaLnBrk="1" latinLnBrk="0" hangingPunct="1"/>
            <a:r>
              <a:rPr lang="en-US" sz="1800" dirty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There is a better index, or duplicate index that is being used instead</a:t>
            </a:r>
            <a:endParaRPr lang="en-US" dirty="0" smtClean="0">
              <a:effectLst/>
            </a:endParaRPr>
          </a:p>
          <a:p>
            <a:pPr lvl="1" rtl="0" eaLnBrk="1" latinLnBrk="0" hangingPunct="1"/>
            <a:r>
              <a:rPr lang="en-US" sz="1800" dirty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Slows down inserts and updates</a:t>
            </a:r>
            <a:endParaRPr lang="en-US" dirty="0" smtClean="0">
              <a:effectLst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Index Waste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19747527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Been using SQL Server since 1990</a:t>
            </a:r>
          </a:p>
          <a:p>
            <a:pPr eaLnBrk="1" hangingPunct="1"/>
            <a:r>
              <a:rPr lang="en-US" dirty="0" smtClean="0"/>
              <a:t>DBA/Consultant/Trainer/Speaker/Writer</a:t>
            </a:r>
            <a:endParaRPr lang="en-US" dirty="0"/>
          </a:p>
          <a:p>
            <a:pPr lvl="1" eaLnBrk="1" hangingPunct="1"/>
            <a:r>
              <a:rPr lang="en-US" dirty="0" smtClean="0"/>
              <a:t>Taught </a:t>
            </a:r>
            <a:r>
              <a:rPr lang="en-US" dirty="0"/>
              <a:t>SQL Server classes at WWU</a:t>
            </a:r>
          </a:p>
          <a:p>
            <a:pPr lvl="1" eaLnBrk="1" hangingPunct="1"/>
            <a:r>
              <a:rPr lang="en-US" dirty="0"/>
              <a:t>SQL Server </a:t>
            </a:r>
            <a:r>
              <a:rPr lang="en-US" dirty="0" smtClean="0"/>
              <a:t>consultant</a:t>
            </a:r>
          </a:p>
          <a:p>
            <a:pPr lvl="1" eaLnBrk="1" hangingPunct="1"/>
            <a:r>
              <a:rPr lang="en-US" dirty="0" smtClean="0"/>
              <a:t>Blog regularly on SQL Server topics at http://SteveStedman.com</a:t>
            </a:r>
            <a:endParaRPr lang="en-US" dirty="0"/>
          </a:p>
          <a:p>
            <a:pPr lvl="1" eaLnBrk="1" hangingPunct="1"/>
            <a:r>
              <a:rPr lang="en-US" dirty="0"/>
              <a:t>Author of the only book on Common Table </a:t>
            </a:r>
            <a:r>
              <a:rPr lang="en-US" dirty="0" smtClean="0"/>
              <a:t>Expressions</a:t>
            </a:r>
          </a:p>
          <a:p>
            <a:pPr lvl="1" eaLnBrk="1" hangingPunct="1"/>
            <a:r>
              <a:rPr lang="en-US" dirty="0" smtClean="0"/>
              <a:t>Founder of Database Health Monitoring</a:t>
            </a:r>
          </a:p>
          <a:p>
            <a:pPr lvl="2" eaLnBrk="1" hangingPunct="1"/>
            <a:r>
              <a:rPr lang="en-US" dirty="0" smtClean="0"/>
              <a:t>http://DatabaseHealth.com</a:t>
            </a:r>
            <a:endParaRPr lang="en-US" dirty="0"/>
          </a:p>
          <a:p>
            <a:pPr eaLnBrk="1" hangingPunct="1"/>
            <a:r>
              <a:rPr lang="en-US" dirty="0"/>
              <a:t>Working at Emergency Reporting</a:t>
            </a:r>
          </a:p>
          <a:p>
            <a:pPr eaLnBrk="1" hangingPunct="1"/>
            <a:r>
              <a:rPr lang="en-US" dirty="0"/>
              <a:t>Volunteer Firefighter and EMT</a:t>
            </a:r>
          </a:p>
          <a:p>
            <a:pPr eaLnBrk="1" hangingPunct="1"/>
            <a:r>
              <a:rPr lang="en-US" dirty="0"/>
              <a:t>http://SteveStedman.com for more information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Presenter:  Steve Stedman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Sample of Duplicates</a:t>
            </a:r>
          </a:p>
          <a:p>
            <a:pPr lvl="1" eaLnBrk="1" hangingPunct="1"/>
            <a:r>
              <a:rPr lang="en-US" dirty="0" smtClean="0"/>
              <a:t>Table People</a:t>
            </a:r>
          </a:p>
          <a:p>
            <a:pPr lvl="2" eaLnBrk="1" hangingPunct="1"/>
            <a:r>
              <a:rPr lang="en-US" dirty="0" smtClean="0"/>
              <a:t>Index1:   Column1 and Column2</a:t>
            </a:r>
          </a:p>
          <a:p>
            <a:pPr lvl="2" eaLnBrk="1" hangingPunct="1"/>
            <a:r>
              <a:rPr lang="en-US" dirty="0" smtClean="0"/>
              <a:t>Index2:   Column1</a:t>
            </a:r>
          </a:p>
          <a:p>
            <a:pPr lvl="2" eaLnBrk="1" hangingPunct="1"/>
            <a:r>
              <a:rPr lang="en-US" dirty="0" smtClean="0"/>
              <a:t>Index3:   Column1, Column2, Column3</a:t>
            </a:r>
          </a:p>
          <a:p>
            <a:pPr lvl="0" eaLnBrk="1" hangingPunct="1"/>
            <a:r>
              <a:rPr lang="en-US" dirty="0" smtClean="0"/>
              <a:t>See Database Health</a:t>
            </a:r>
            <a:r>
              <a:rPr lang="en-US" baseline="0" dirty="0" smtClean="0"/>
              <a:t> </a:t>
            </a:r>
            <a:r>
              <a:rPr lang="en-US" dirty="0" smtClean="0"/>
              <a:t>Monitor</a:t>
            </a:r>
          </a:p>
          <a:p>
            <a:pPr lvl="1" eaLnBrk="1" hangingPunct="1"/>
            <a:r>
              <a:rPr lang="en-US" dirty="0" smtClean="0"/>
              <a:t>Available at </a:t>
            </a:r>
            <a:r>
              <a:rPr lang="en-US" dirty="0" smtClean="0">
                <a:hlinkClick r:id="rId2"/>
              </a:rPr>
              <a:t>http://DatabaseHealth.com</a:t>
            </a:r>
            <a:endParaRPr lang="en-US" dirty="0" smtClean="0"/>
          </a:p>
          <a:p>
            <a:pPr lvl="1" eaLnBrk="1" hangingPunct="1"/>
            <a:r>
              <a:rPr lang="en-US" dirty="0" smtClean="0"/>
              <a:t>Useful for developers</a:t>
            </a:r>
            <a:r>
              <a:rPr lang="en-US" baseline="0" dirty="0" smtClean="0"/>
              <a:t> and DBAs</a:t>
            </a:r>
            <a:r>
              <a:rPr lang="en-US" dirty="0" smtClean="0"/>
              <a:t>.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Duplicate Indexes – Waste Example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744623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SQL Server Health Reports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48281"/>
            <a:ext cx="6629400" cy="473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5290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n-US" sz="1200" dirty="0" smtClean="0">
                <a:solidFill>
                  <a:schemeClr val="accent6"/>
                </a:solidFill>
                <a:effectLst/>
              </a:rPr>
              <a:t>SELECT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iv.table_name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, i.name AS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index_name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,</a:t>
            </a:r>
            <a:br>
              <a:rPr lang="en-US" sz="1200" dirty="0" smtClean="0">
                <a:solidFill>
                  <a:schemeClr val="accent6"/>
                </a:solidFill>
                <a:effectLst/>
              </a:rPr>
            </a:br>
            <a:r>
              <a:rPr lang="en-US" sz="1200" dirty="0" smtClean="0">
                <a:solidFill>
                  <a:schemeClr val="accent6"/>
                </a:solidFill>
                <a:effectLst/>
              </a:rPr>
              <a:t>      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iv.seeks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+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iv.scans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+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iv.lookups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AS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total_accesses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, </a:t>
            </a:r>
            <a:br>
              <a:rPr lang="en-US" sz="1200" dirty="0" smtClean="0">
                <a:solidFill>
                  <a:schemeClr val="accent6"/>
                </a:solidFill>
                <a:effectLst/>
              </a:rPr>
            </a:br>
            <a:r>
              <a:rPr lang="en-US" sz="1200" dirty="0" smtClean="0">
                <a:solidFill>
                  <a:schemeClr val="accent6"/>
                </a:solidFill>
                <a:effectLst/>
              </a:rPr>
              <a:t>      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iv.seeks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,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iv.scans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,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iv.lookups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,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t.IndexType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,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t.IndexSizeMB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/>
            </a:r>
            <a:br>
              <a:rPr lang="en-US" sz="1200" dirty="0" smtClean="0">
                <a:solidFill>
                  <a:schemeClr val="accent6"/>
                </a:solidFill>
                <a:effectLst/>
              </a:rPr>
            </a:br>
            <a:r>
              <a:rPr lang="en-US" sz="1200" dirty="0" smtClean="0">
                <a:solidFill>
                  <a:schemeClr val="accent6"/>
                </a:solidFill>
                <a:effectLst/>
              </a:rPr>
              <a:t>FROM   (SELECT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i.object_id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,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Object_name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(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i.object_id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) AS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table_name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, </a:t>
            </a:r>
            <a:br>
              <a:rPr lang="en-US" sz="1200" dirty="0" smtClean="0">
                <a:solidFill>
                  <a:schemeClr val="accent6"/>
                </a:solidFill>
                <a:effectLst/>
              </a:rPr>
            </a:br>
            <a:r>
              <a:rPr lang="en-US" sz="1200" dirty="0" smtClean="0">
                <a:solidFill>
                  <a:schemeClr val="accent6"/>
                </a:solidFill>
                <a:effectLst/>
              </a:rPr>
              <a:t>              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i.index_id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, SUM(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i.user_seeks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) AS seeks, SUM(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i.user_scans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) AS scans, SUM(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i.user_lookups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) AS lookups </a:t>
            </a:r>
            <a:br>
              <a:rPr lang="en-US" sz="1200" dirty="0" smtClean="0">
                <a:solidFill>
                  <a:schemeClr val="accent6"/>
                </a:solidFill>
                <a:effectLst/>
              </a:rPr>
            </a:br>
            <a:r>
              <a:rPr lang="en-US" sz="1200" dirty="0" smtClean="0">
                <a:solidFill>
                  <a:schemeClr val="accent6"/>
                </a:solidFill>
                <a:effectLst/>
              </a:rPr>
              <a:t>        FROM  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sys.tables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t </a:t>
            </a:r>
            <a:br>
              <a:rPr lang="en-US" sz="1200" dirty="0" smtClean="0">
                <a:solidFill>
                  <a:schemeClr val="accent6"/>
                </a:solidFill>
                <a:effectLst/>
              </a:rPr>
            </a:br>
            <a:r>
              <a:rPr lang="en-US" sz="1200" dirty="0" smtClean="0">
                <a:solidFill>
                  <a:schemeClr val="accent6"/>
                </a:solidFill>
                <a:effectLst/>
              </a:rPr>
              <a:t>        INNER JOIN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sys.dm_db_index_usage_stats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ON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t.object_id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=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i.object_id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</a:t>
            </a:r>
            <a:br>
              <a:rPr lang="en-US" sz="1200" dirty="0" smtClean="0">
                <a:solidFill>
                  <a:schemeClr val="accent6"/>
                </a:solidFill>
                <a:effectLst/>
              </a:rPr>
            </a:br>
            <a:r>
              <a:rPr lang="en-US" sz="1200" dirty="0" smtClean="0">
                <a:solidFill>
                  <a:schemeClr val="accent6"/>
                </a:solidFill>
                <a:effectLst/>
              </a:rPr>
              <a:t>        GROUP  BY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i.object_id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,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i.index_id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) AS iv </a:t>
            </a:r>
            <a:br>
              <a:rPr lang="en-US" sz="1200" dirty="0" smtClean="0">
                <a:solidFill>
                  <a:schemeClr val="accent6"/>
                </a:solidFill>
                <a:effectLst/>
              </a:rPr>
            </a:br>
            <a:r>
              <a:rPr lang="en-US" sz="1200" dirty="0" smtClean="0">
                <a:solidFill>
                  <a:schemeClr val="accent6"/>
                </a:solidFill>
                <a:effectLst/>
              </a:rPr>
              <a:t>       INNER JOIN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sys.indexes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ON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iv.object_id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=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i.object_id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AND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iv.index_id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=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i.index_id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</a:t>
            </a:r>
            <a:br>
              <a:rPr lang="en-US" sz="1200" dirty="0" smtClean="0">
                <a:solidFill>
                  <a:schemeClr val="accent6"/>
                </a:solidFill>
                <a:effectLst/>
              </a:rPr>
            </a:br>
            <a:r>
              <a:rPr lang="en-US" sz="1200" dirty="0" smtClean="0">
                <a:solidFill>
                  <a:schemeClr val="accent6"/>
                </a:solidFill>
                <a:effectLst/>
              </a:rPr>
              <a:t>       INNER JOIN (SELECT  sys_schemas.name AS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SchemaName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 ,sys_objects.name AS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TableName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 </a:t>
            </a:r>
            <a:br>
              <a:rPr lang="en-US" sz="1200" dirty="0" smtClean="0">
                <a:solidFill>
                  <a:schemeClr val="accent6"/>
                </a:solidFill>
                <a:effectLst/>
              </a:rPr>
            </a:br>
            <a:r>
              <a:rPr lang="en-US" sz="1200" dirty="0" smtClean="0">
                <a:solidFill>
                  <a:schemeClr val="accent6"/>
                </a:solidFill>
                <a:effectLst/>
              </a:rPr>
              <a:t>,sys_indexes.name AS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IndexName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 ,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sys_indexes.type_desc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AS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IndexType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 ,CAST(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partition_stats.used_page_count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* 8 / 1024.00 AS Decimal(10,3))AS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IndexSizeMB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 </a:t>
            </a:r>
            <a:br>
              <a:rPr lang="en-US" sz="1200" dirty="0" smtClean="0">
                <a:solidFill>
                  <a:schemeClr val="accent6"/>
                </a:solidFill>
                <a:effectLst/>
              </a:rPr>
            </a:br>
            <a:r>
              <a:rPr lang="en-US" sz="1200" dirty="0" smtClean="0">
                <a:solidFill>
                  <a:schemeClr val="accent6"/>
                </a:solidFill>
                <a:effectLst/>
              </a:rPr>
              <a:t>FROM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sys.dm_db_partition_stats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partition_stats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 </a:t>
            </a:r>
            <a:br>
              <a:rPr lang="en-US" sz="1200" dirty="0" smtClean="0">
                <a:solidFill>
                  <a:schemeClr val="accent6"/>
                </a:solidFill>
                <a:effectLst/>
              </a:rPr>
            </a:br>
            <a:r>
              <a:rPr lang="en-US" sz="1200" dirty="0" smtClean="0">
                <a:solidFill>
                  <a:schemeClr val="accent6"/>
                </a:solidFill>
                <a:effectLst/>
              </a:rPr>
              <a:t>INNER JOIN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sys.indexes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sys_indexes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 ON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partition_stats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.[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object_id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] =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sys_indexes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.[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object_id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]   </a:t>
            </a:r>
            <a:br>
              <a:rPr lang="en-US" sz="1200" dirty="0" smtClean="0">
                <a:solidFill>
                  <a:schemeClr val="accent6"/>
                </a:solidFill>
                <a:effectLst/>
              </a:rPr>
            </a:br>
            <a:r>
              <a:rPr lang="en-US" sz="1200" dirty="0" smtClean="0">
                <a:solidFill>
                  <a:schemeClr val="accent6"/>
                </a:solidFill>
                <a:effectLst/>
              </a:rPr>
              <a:t>             AND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partition_stats.index_id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=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sys_indexes.index_id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 </a:t>
            </a:r>
            <a:br>
              <a:rPr lang="en-US" sz="1200" dirty="0" smtClean="0">
                <a:solidFill>
                  <a:schemeClr val="accent6"/>
                </a:solidFill>
                <a:effectLst/>
              </a:rPr>
            </a:br>
            <a:r>
              <a:rPr lang="en-US" sz="1200" dirty="0" smtClean="0">
                <a:solidFill>
                  <a:schemeClr val="accent6"/>
                </a:solidFill>
                <a:effectLst/>
              </a:rPr>
              <a:t>             AND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sys_indexes.type_desc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&lt;&gt; 'HEAP'  </a:t>
            </a:r>
            <a:br>
              <a:rPr lang="en-US" sz="1200" dirty="0" smtClean="0">
                <a:solidFill>
                  <a:schemeClr val="accent6"/>
                </a:solidFill>
                <a:effectLst/>
              </a:rPr>
            </a:br>
            <a:r>
              <a:rPr lang="en-US" sz="1200" dirty="0" smtClean="0">
                <a:solidFill>
                  <a:schemeClr val="accent6"/>
                </a:solidFill>
                <a:effectLst/>
              </a:rPr>
              <a:t>INNER JOIN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sys.objects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sys_objects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 ON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sys_objects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.[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object_id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] =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partition_stats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.[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object_id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]   INNER JOIN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sys.schemas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sys_schemas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   ON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sys_objects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.[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schema_id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] =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sys_schemas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.[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schema_id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]   AND sys_schemas.name &lt;&gt; 'SYS'  </a:t>
            </a:r>
            <a:br>
              <a:rPr lang="en-US" sz="1200" dirty="0" smtClean="0">
                <a:solidFill>
                  <a:schemeClr val="accent6"/>
                </a:solidFill>
                <a:effectLst/>
              </a:rPr>
            </a:br>
            <a:r>
              <a:rPr lang="en-US" sz="1200" dirty="0" smtClean="0">
                <a:solidFill>
                  <a:schemeClr val="accent6"/>
                </a:solidFill>
                <a:effectLst/>
              </a:rPr>
              <a:t>) AS t ON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t.IndexName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= i.name AND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t.TableName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=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iv.table_name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/>
            </a:r>
            <a:br>
              <a:rPr lang="en-US" sz="1200" dirty="0" smtClean="0">
                <a:solidFill>
                  <a:schemeClr val="accent6"/>
                </a:solidFill>
                <a:effectLst/>
              </a:rPr>
            </a:br>
            <a:r>
              <a:rPr lang="en-US" sz="1200" dirty="0" smtClean="0">
                <a:solidFill>
                  <a:schemeClr val="accent6"/>
                </a:solidFill>
                <a:effectLst/>
              </a:rPr>
              <a:t>WHERE --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t.IndexSizeMB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&gt; 200 and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iv.seeks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+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iv.scans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+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iv.lookups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= 0</a:t>
            </a:r>
            <a:br>
              <a:rPr lang="en-US" sz="1200" dirty="0" smtClean="0">
                <a:solidFill>
                  <a:schemeClr val="accent6"/>
                </a:solidFill>
                <a:effectLst/>
              </a:rPr>
            </a:br>
            <a:r>
              <a:rPr lang="en-US" sz="1200" dirty="0" smtClean="0">
                <a:solidFill>
                  <a:schemeClr val="accent6"/>
                </a:solidFill>
                <a:effectLst/>
              </a:rPr>
              <a:t>ORDER  BY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total_accesses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</a:t>
            </a:r>
            <a:r>
              <a:rPr lang="en-US" sz="1200" dirty="0" err="1" smtClean="0">
                <a:solidFill>
                  <a:schemeClr val="accent6"/>
                </a:solidFill>
                <a:effectLst/>
              </a:rPr>
              <a:t>asc</a:t>
            </a:r>
            <a:r>
              <a:rPr lang="en-US" sz="1200" dirty="0" smtClean="0">
                <a:solidFill>
                  <a:schemeClr val="accent6"/>
                </a:solidFill>
                <a:effectLst/>
              </a:rPr>
              <a:t> ;</a:t>
            </a:r>
            <a:endParaRPr lang="en-CA" sz="1200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Unused Indexes - TSQL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5715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Yes, its ugly, but it gets the job done.   Just copy and paste.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10443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Developer learned just enough about indexes to be dangerous.</a:t>
            </a:r>
          </a:p>
          <a:p>
            <a:pPr eaLnBrk="1" hangingPunct="1"/>
            <a:r>
              <a:rPr lang="en-US" sz="2000" dirty="0" smtClean="0"/>
              <a:t>Developer created a script to create thousands of indexes.  This impacted every table and every Foreign Key or likely column to be queried against.</a:t>
            </a:r>
          </a:p>
          <a:p>
            <a:pPr eaLnBrk="1" hangingPunct="1"/>
            <a:r>
              <a:rPr lang="en-US" sz="2000" dirty="0" smtClean="0"/>
              <a:t>Developer then wrote middle tier code to scan the database for tables and indexes to generate code to access the database based on the indexes.</a:t>
            </a:r>
          </a:p>
          <a:p>
            <a:pPr eaLnBrk="1" hangingPunct="1"/>
            <a:r>
              <a:rPr lang="en-US" sz="2000" dirty="0" smtClean="0"/>
              <a:t>This code generation process then locked the database structure so that new indexes couldn’t be easily added and bad indexes couldn’t be removed without breaking the middle tier code.</a:t>
            </a:r>
          </a:p>
          <a:p>
            <a:pPr eaLnBrk="1" hangingPunct="1"/>
            <a:r>
              <a:rPr lang="en-US" sz="2000" dirty="0" smtClean="0"/>
              <a:t>Result was many unused indexes, many duplicate indexes, and lots of wasted time, money and database resources.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Index Waste – Real  World Example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19747527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Understanding Execution Plans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Up Next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744623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Execution plan describes the data retrieval and storage methods used by the Query Optimizer to execute a specific query.</a:t>
            </a:r>
          </a:p>
          <a:p>
            <a:pPr eaLnBrk="1" hangingPunct="1"/>
            <a:r>
              <a:rPr lang="en-US" sz="2000" dirty="0" smtClean="0"/>
              <a:t>Understanding how it was executed will help you understand if you can make it faster.</a:t>
            </a:r>
          </a:p>
          <a:p>
            <a:pPr eaLnBrk="1" hangingPunct="1"/>
            <a:r>
              <a:rPr lang="en-US" sz="2000" dirty="0" smtClean="0"/>
              <a:t>To active CTRL+M or Menu</a:t>
            </a:r>
          </a:p>
          <a:p>
            <a:pPr eaLnBrk="1" hangingPunct="1"/>
            <a:r>
              <a:rPr lang="en-US" sz="2000" dirty="0" smtClean="0"/>
              <a:t>XML and Graphical</a:t>
            </a:r>
          </a:p>
          <a:p>
            <a:pPr eaLnBrk="1" hangingPunct="1"/>
            <a:r>
              <a:rPr lang="en-US" sz="2000" dirty="0" smtClean="0"/>
              <a:t>Reading Graphical</a:t>
            </a:r>
          </a:p>
          <a:p>
            <a:pPr lvl="1" eaLnBrk="1" hangingPunct="1"/>
            <a:r>
              <a:rPr lang="en-US" sz="1600" dirty="0" smtClean="0"/>
              <a:t>Use the zoom menu</a:t>
            </a:r>
          </a:p>
          <a:p>
            <a:pPr lvl="1" eaLnBrk="1" hangingPunct="1"/>
            <a:r>
              <a:rPr lang="en-US" sz="1600" dirty="0" smtClean="0"/>
              <a:t>Zoom around button +</a:t>
            </a:r>
          </a:p>
          <a:p>
            <a:pPr lvl="1" eaLnBrk="1" hangingPunct="1"/>
            <a:r>
              <a:rPr lang="en-US" sz="1600" dirty="0" smtClean="0"/>
              <a:t>Use the tool tips</a:t>
            </a:r>
          </a:p>
          <a:p>
            <a:pPr eaLnBrk="1" hangingPunct="1"/>
            <a:r>
              <a:rPr lang="en-US" sz="2000" dirty="0" smtClean="0"/>
              <a:t>Don’t trust the SSMS Missing Index suggestion… Verify.</a:t>
            </a:r>
            <a:endParaRPr lang="en-CA" sz="2000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Understanding Execution Plans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382000" cy="388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895290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Estimated</a:t>
            </a:r>
          </a:p>
          <a:p>
            <a:pPr lvl="1" eaLnBrk="1" hangingPunct="1"/>
            <a:r>
              <a:rPr lang="en-US" dirty="0" smtClean="0"/>
              <a:t>Produced without running the query</a:t>
            </a:r>
          </a:p>
          <a:p>
            <a:pPr lvl="1" eaLnBrk="1" hangingPunct="1"/>
            <a:r>
              <a:rPr lang="en-US" dirty="0" smtClean="0"/>
              <a:t>Displays estimated data only</a:t>
            </a:r>
          </a:p>
          <a:p>
            <a:pPr lvl="1" eaLnBrk="1" hangingPunct="1"/>
            <a:r>
              <a:rPr lang="en-US" dirty="0" smtClean="0"/>
              <a:t>Can save time and resources</a:t>
            </a:r>
          </a:p>
          <a:p>
            <a:pPr lvl="1" eaLnBrk="1" hangingPunct="1"/>
            <a:r>
              <a:rPr lang="en-US" dirty="0" smtClean="0"/>
              <a:t>Can’t be used if the query creates objects it needs to use: i.e. temp table</a:t>
            </a:r>
          </a:p>
          <a:p>
            <a:pPr lvl="1" eaLnBrk="1" hangingPunct="1"/>
            <a:r>
              <a:rPr lang="en-US" dirty="0" smtClean="0"/>
              <a:t>Not always accurate, can be misleading</a:t>
            </a:r>
          </a:p>
          <a:p>
            <a:pPr eaLnBrk="1" hangingPunct="1"/>
            <a:r>
              <a:rPr lang="en-US" dirty="0" smtClean="0"/>
              <a:t>Actual</a:t>
            </a:r>
          </a:p>
          <a:p>
            <a:pPr lvl="1" eaLnBrk="1" hangingPunct="1"/>
            <a:r>
              <a:rPr lang="en-US" dirty="0" smtClean="0"/>
              <a:t>Displayed after the query is run</a:t>
            </a:r>
          </a:p>
          <a:p>
            <a:pPr lvl="1" eaLnBrk="1" hangingPunct="1"/>
            <a:r>
              <a:rPr lang="en-US" dirty="0" smtClean="0"/>
              <a:t>Includes estimates and actual values</a:t>
            </a:r>
          </a:p>
          <a:p>
            <a:pPr lvl="1" eaLnBrk="1" hangingPunct="1"/>
            <a:r>
              <a:rPr lang="en-US" dirty="0" smtClean="0"/>
              <a:t>Can sometimes be misleading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Actual vs. Estimated Execution Plans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667624"/>
            <a:ext cx="3686175" cy="608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0443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/>
          <a:lstStyle/>
          <a:p>
            <a:pPr eaLnBrk="1" hangingPunct="1"/>
            <a:r>
              <a:rPr lang="en-CA" dirty="0" smtClean="0">
                <a:solidFill>
                  <a:srgbClr val="C00000"/>
                </a:solidFill>
              </a:rPr>
              <a:t>Execution Plans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Good = Fast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Key Lookup (clustered)</a:t>
            </a:r>
          </a:p>
          <a:p>
            <a:r>
              <a:rPr lang="en-US" dirty="0"/>
              <a:t>Clustered Index Seek</a:t>
            </a:r>
          </a:p>
          <a:p>
            <a:r>
              <a:rPr lang="en-US" dirty="0"/>
              <a:t>Index Seek</a:t>
            </a:r>
          </a:p>
          <a:p>
            <a:r>
              <a:rPr lang="en-US" dirty="0"/>
              <a:t>Clustered Index Scan</a:t>
            </a:r>
          </a:p>
          <a:p>
            <a:r>
              <a:rPr lang="en-US" dirty="0"/>
              <a:t>Index Scan</a:t>
            </a:r>
          </a:p>
          <a:p>
            <a:endParaRPr lang="en-US" dirty="0"/>
          </a:p>
          <a:p>
            <a:r>
              <a:rPr lang="en-US" dirty="0"/>
              <a:t>Many more…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Bad = Slow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Clustered Index Update</a:t>
            </a:r>
          </a:p>
          <a:p>
            <a:r>
              <a:rPr lang="en-US" dirty="0"/>
              <a:t>Table Scan (heap)</a:t>
            </a:r>
          </a:p>
          <a:p>
            <a:r>
              <a:rPr lang="en-US" dirty="0"/>
              <a:t>RID Lookup (heap)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more…</a:t>
            </a:r>
          </a:p>
          <a:p>
            <a:endParaRPr lang="en-US" dirty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19747527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/>
              <a:t>Select </a:t>
            </a:r>
            <a:r>
              <a:rPr lang="en-US" sz="1200" dirty="0" smtClean="0"/>
              <a:t>*  from </a:t>
            </a:r>
            <a:r>
              <a:rPr lang="en-US" sz="1200" dirty="0" err="1"/>
              <a:t>person.Person</a:t>
            </a:r>
            <a:r>
              <a:rPr lang="en-US" sz="1200" dirty="0"/>
              <a:t> p</a:t>
            </a:r>
          </a:p>
          <a:p>
            <a:pPr>
              <a:buNone/>
            </a:pPr>
            <a:r>
              <a:rPr lang="en-US" sz="1200" dirty="0"/>
              <a:t>inner join </a:t>
            </a:r>
            <a:r>
              <a:rPr lang="en-US" sz="1200" dirty="0" err="1"/>
              <a:t>person.personphone</a:t>
            </a:r>
            <a:r>
              <a:rPr lang="en-US" sz="1200" dirty="0"/>
              <a:t> </a:t>
            </a:r>
            <a:r>
              <a:rPr lang="en-US" sz="1200" dirty="0" err="1"/>
              <a:t>pp</a:t>
            </a:r>
            <a:r>
              <a:rPr lang="en-US" sz="1200" dirty="0"/>
              <a:t> on </a:t>
            </a:r>
            <a:r>
              <a:rPr lang="en-US" sz="1200" dirty="0" err="1"/>
              <a:t>p.BusinessEntityID</a:t>
            </a:r>
            <a:r>
              <a:rPr lang="en-US" sz="1200" dirty="0"/>
              <a:t> = </a:t>
            </a:r>
            <a:r>
              <a:rPr lang="en-US" sz="1200" dirty="0" err="1"/>
              <a:t>pp.BusinessEntityID</a:t>
            </a:r>
            <a:r>
              <a:rPr lang="en-US" sz="1200" dirty="0"/>
              <a:t>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SELECT </a:t>
            </a:r>
            <a:r>
              <a:rPr lang="en-US" sz="1200" dirty="0" err="1"/>
              <a:t>FirstName</a:t>
            </a:r>
            <a:r>
              <a:rPr lang="en-US" sz="1200" dirty="0"/>
              <a:t>, </a:t>
            </a:r>
            <a:r>
              <a:rPr lang="en-US" sz="1200" dirty="0" err="1"/>
              <a:t>MiddleName</a:t>
            </a:r>
            <a:r>
              <a:rPr lang="en-US" sz="1200" dirty="0"/>
              <a:t>, </a:t>
            </a:r>
            <a:r>
              <a:rPr lang="en-US" sz="1200" dirty="0" err="1"/>
              <a:t>LastName</a:t>
            </a:r>
            <a:r>
              <a:rPr lang="en-US" sz="1200" dirty="0"/>
              <a:t>, </a:t>
            </a:r>
            <a:r>
              <a:rPr lang="en-US" sz="1200" dirty="0" err="1"/>
              <a:t>PhoneNumber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  FROM </a:t>
            </a:r>
            <a:r>
              <a:rPr lang="en-US" sz="1200" dirty="0" err="1"/>
              <a:t>person.Person</a:t>
            </a:r>
            <a:r>
              <a:rPr lang="en-US" sz="1200" dirty="0"/>
              <a:t> p</a:t>
            </a:r>
          </a:p>
          <a:p>
            <a:pPr>
              <a:buNone/>
            </a:pPr>
            <a:r>
              <a:rPr lang="en-US" sz="1200" dirty="0"/>
              <a:t> INNER JOIN </a:t>
            </a:r>
            <a:r>
              <a:rPr lang="en-US" sz="1200" dirty="0" err="1"/>
              <a:t>person.personphone</a:t>
            </a:r>
            <a:r>
              <a:rPr lang="en-US" sz="1200" dirty="0"/>
              <a:t> </a:t>
            </a:r>
            <a:r>
              <a:rPr lang="en-US" sz="1200" dirty="0" err="1"/>
              <a:t>pp</a:t>
            </a:r>
            <a:r>
              <a:rPr lang="en-US" sz="1200" dirty="0"/>
              <a:t> ON </a:t>
            </a:r>
            <a:r>
              <a:rPr lang="en-US" sz="1200" dirty="0" err="1"/>
              <a:t>p.BusinessEntityID</a:t>
            </a:r>
            <a:r>
              <a:rPr lang="en-US" sz="1200" dirty="0"/>
              <a:t> = </a:t>
            </a:r>
            <a:r>
              <a:rPr lang="en-US" sz="1200" dirty="0" err="1"/>
              <a:t>pp.BusinessEntityID</a:t>
            </a:r>
            <a:r>
              <a:rPr lang="en-US" sz="1200" dirty="0"/>
              <a:t>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SELECT </a:t>
            </a:r>
            <a:r>
              <a:rPr lang="en-US" sz="1200" dirty="0" err="1"/>
              <a:t>FirstName</a:t>
            </a:r>
            <a:r>
              <a:rPr lang="en-US" sz="1200" dirty="0"/>
              <a:t>, </a:t>
            </a:r>
            <a:r>
              <a:rPr lang="en-US" sz="1200" dirty="0" err="1"/>
              <a:t>MiddleName</a:t>
            </a:r>
            <a:r>
              <a:rPr lang="en-US" sz="1200" dirty="0"/>
              <a:t>, </a:t>
            </a:r>
            <a:r>
              <a:rPr lang="en-US" sz="1200" dirty="0" err="1"/>
              <a:t>LastName</a:t>
            </a:r>
            <a:r>
              <a:rPr lang="en-US" sz="1200" dirty="0"/>
              <a:t>, </a:t>
            </a:r>
            <a:r>
              <a:rPr lang="en-US" sz="1200" dirty="0" err="1"/>
              <a:t>PhoneNumber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  FROM </a:t>
            </a:r>
            <a:r>
              <a:rPr lang="en-US" sz="1200" dirty="0" err="1"/>
              <a:t>person.Person</a:t>
            </a:r>
            <a:r>
              <a:rPr lang="en-US" sz="1200" dirty="0"/>
              <a:t> p</a:t>
            </a:r>
          </a:p>
          <a:p>
            <a:pPr>
              <a:buNone/>
            </a:pPr>
            <a:r>
              <a:rPr lang="en-US" sz="1200" dirty="0"/>
              <a:t> INNER JOIN </a:t>
            </a:r>
            <a:r>
              <a:rPr lang="en-US" sz="1200" dirty="0" err="1"/>
              <a:t>person.personphone</a:t>
            </a:r>
            <a:r>
              <a:rPr lang="en-US" sz="1200" dirty="0"/>
              <a:t> </a:t>
            </a:r>
            <a:r>
              <a:rPr lang="en-US" sz="1200" dirty="0" err="1"/>
              <a:t>pp</a:t>
            </a:r>
            <a:r>
              <a:rPr lang="en-US" sz="1200" dirty="0"/>
              <a:t> on </a:t>
            </a:r>
            <a:r>
              <a:rPr lang="en-US" sz="1200" dirty="0" err="1"/>
              <a:t>p.BusinessEntityID</a:t>
            </a:r>
            <a:r>
              <a:rPr lang="en-US" sz="1200" dirty="0"/>
              <a:t> = </a:t>
            </a:r>
            <a:r>
              <a:rPr lang="en-US" sz="1200" dirty="0" err="1"/>
              <a:t>pp.BusinessEntityID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 WHERE </a:t>
            </a:r>
            <a:r>
              <a:rPr lang="en-US" sz="1200" dirty="0" err="1"/>
              <a:t>FirstName</a:t>
            </a:r>
            <a:r>
              <a:rPr lang="en-US" sz="1200" dirty="0"/>
              <a:t> = 'Alexandra'</a:t>
            </a:r>
          </a:p>
          <a:p>
            <a:pPr>
              <a:buNone/>
            </a:pPr>
            <a:r>
              <a:rPr lang="en-US" sz="1200" dirty="0"/>
              <a:t>   AND </a:t>
            </a:r>
            <a:r>
              <a:rPr lang="en-US" sz="1200" dirty="0" err="1"/>
              <a:t>MiddleName</a:t>
            </a:r>
            <a:r>
              <a:rPr lang="en-US" sz="1200" dirty="0"/>
              <a:t> = 'E'</a:t>
            </a:r>
          </a:p>
          <a:p>
            <a:pPr>
              <a:buNone/>
            </a:pPr>
            <a:r>
              <a:rPr lang="en-US" sz="1200" dirty="0"/>
              <a:t>   AND </a:t>
            </a:r>
            <a:r>
              <a:rPr lang="en-US" sz="1200" dirty="0" err="1"/>
              <a:t>LastName</a:t>
            </a:r>
            <a:r>
              <a:rPr lang="en-US" sz="1200" dirty="0"/>
              <a:t> = 'Washington</a:t>
            </a:r>
            <a:r>
              <a:rPr lang="en-US" sz="1200" dirty="0" smtClean="0"/>
              <a:t>‘;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 smtClean="0"/>
              <a:t>.</a:t>
            </a:r>
          </a:p>
          <a:p>
            <a:pPr>
              <a:buNone/>
            </a:pPr>
            <a:r>
              <a:rPr lang="en-US" sz="1200" dirty="0" smtClean="0"/>
              <a:t>.</a:t>
            </a:r>
          </a:p>
          <a:p>
            <a:pPr>
              <a:buNone/>
            </a:pPr>
            <a:r>
              <a:rPr lang="en-US" sz="1200" dirty="0" smtClean="0"/>
              <a:t>.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Execution Plans DEMO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744623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Scalar Functions and Multi-Statement Table Valued Functions are hidden from the Execution Plan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Functions in the Execution Plan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40895290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Is Tuning Necessary for the Developer</a:t>
            </a:r>
          </a:p>
          <a:p>
            <a:pPr eaLnBrk="1" hangingPunct="1"/>
            <a:r>
              <a:rPr lang="en-US" dirty="0"/>
              <a:t>Understanding Tables and Indexes</a:t>
            </a:r>
          </a:p>
          <a:p>
            <a:pPr eaLnBrk="1" hangingPunct="1"/>
            <a:r>
              <a:rPr lang="en-US" dirty="0"/>
              <a:t>Understanding Execution Plans</a:t>
            </a:r>
          </a:p>
          <a:p>
            <a:pPr eaLnBrk="1" hangingPunct="1"/>
            <a:r>
              <a:rPr lang="en-US" dirty="0"/>
              <a:t>Statistics IO and TIME</a:t>
            </a:r>
          </a:p>
          <a:p>
            <a:pPr eaLnBrk="1" hangingPunct="1"/>
            <a:r>
              <a:rPr lang="en-US" dirty="0"/>
              <a:t>Understanding Table Size</a:t>
            </a:r>
          </a:p>
          <a:p>
            <a:pPr eaLnBrk="1" hangingPunct="1"/>
            <a:r>
              <a:rPr lang="en-US" dirty="0"/>
              <a:t>Procedure Cache and Parameterization</a:t>
            </a:r>
          </a:p>
          <a:p>
            <a:pPr eaLnBrk="1" hangingPunct="1"/>
            <a:r>
              <a:rPr lang="en-US" dirty="0"/>
              <a:t>Seven Deadly </a:t>
            </a:r>
            <a:r>
              <a:rPr lang="en-US" dirty="0" smtClean="0"/>
              <a:t>Sins</a:t>
            </a:r>
            <a:endParaRPr lang="en-US" dirty="0"/>
          </a:p>
          <a:p>
            <a:pPr eaLnBrk="1" hangingPunct="1"/>
            <a:r>
              <a:rPr lang="en-US" dirty="0"/>
              <a:t>Tips For Writing Queries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Outline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375308526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STATISTICS IO</a:t>
            </a:r>
          </a:p>
          <a:p>
            <a:pPr eaLnBrk="1" hangingPunct="1"/>
            <a:r>
              <a:rPr lang="en-US" dirty="0" smtClean="0"/>
              <a:t>And </a:t>
            </a:r>
          </a:p>
          <a:p>
            <a:pPr eaLnBrk="1" hangingPunct="1"/>
            <a:r>
              <a:rPr lang="en-US" dirty="0" smtClean="0"/>
              <a:t>STATISTICS TIME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Up Next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2110443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SET STATISTICS IO ON</a:t>
            </a:r>
          </a:p>
          <a:p>
            <a:pPr lvl="1" eaLnBrk="1" hangingPunct="1"/>
            <a:r>
              <a:rPr lang="en-US" dirty="0" smtClean="0"/>
              <a:t>Scan Count, Logical Reads, Physical Reads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SET STATISTICS TIME ON</a:t>
            </a:r>
          </a:p>
          <a:p>
            <a:pPr lvl="1" eaLnBrk="1" hangingPunct="1"/>
            <a:r>
              <a:rPr lang="en-US" dirty="0" smtClean="0"/>
              <a:t>CPU time is time used by CPU resources to complete a task (parse, compile or execute)</a:t>
            </a:r>
          </a:p>
          <a:p>
            <a:pPr lvl="1" eaLnBrk="1" hangingPunct="1"/>
            <a:r>
              <a:rPr lang="en-US" dirty="0" smtClean="0"/>
              <a:t>Elapsed time is the total time took by a task from start to its end</a:t>
            </a:r>
          </a:p>
          <a:p>
            <a:pPr lvl="1" eaLnBrk="1" hangingPunct="1"/>
            <a:r>
              <a:rPr lang="en-US" dirty="0" smtClean="0"/>
              <a:t>Sometimes CPU time can be greater than Elapsed Time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Statistics IO and TIME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437" y="2438400"/>
            <a:ext cx="871696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518183"/>
            <a:ext cx="6553200" cy="118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47527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SET STATISTICS </a:t>
            </a:r>
            <a:r>
              <a:rPr lang="en-US" sz="1600" b="1" kern="1200" dirty="0">
                <a:solidFill>
                  <a:schemeClr val="tx1"/>
                </a:solidFill>
              </a:rPr>
              <a:t>IO</a:t>
            </a:r>
            <a:r>
              <a:rPr lang="en-US" sz="1600" kern="1200" dirty="0">
                <a:solidFill>
                  <a:schemeClr val="tx1"/>
                </a:solidFill>
              </a:rPr>
              <a:t> ON;</a:t>
            </a:r>
          </a:p>
          <a:p>
            <a:pPr>
              <a:buNone/>
            </a:pPr>
            <a:endParaRPr lang="en-US" sz="1600" kern="12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SELECT </a:t>
            </a:r>
            <a:r>
              <a:rPr lang="en-US" sz="1600" kern="1200" dirty="0" err="1">
                <a:solidFill>
                  <a:schemeClr val="tx1"/>
                </a:solidFill>
              </a:rPr>
              <a:t>FirstName</a:t>
            </a:r>
            <a:r>
              <a:rPr lang="en-US" sz="1600" kern="1200" dirty="0">
                <a:solidFill>
                  <a:schemeClr val="tx1"/>
                </a:solidFill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</a:rPr>
              <a:t>MiddleName</a:t>
            </a:r>
            <a:r>
              <a:rPr lang="en-US" sz="1600" kern="1200" dirty="0">
                <a:solidFill>
                  <a:schemeClr val="tx1"/>
                </a:solidFill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</a:rPr>
              <a:t>LastName</a:t>
            </a:r>
            <a:r>
              <a:rPr lang="en-US" sz="1600" kern="1200" dirty="0">
                <a:solidFill>
                  <a:schemeClr val="tx1"/>
                </a:solidFill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</a:rPr>
              <a:t>PhoneNumber</a:t>
            </a:r>
            <a:endParaRPr lang="en-US" sz="1600" kern="12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  FROM </a:t>
            </a:r>
            <a:r>
              <a:rPr lang="en-US" sz="1600" kern="1200" dirty="0" err="1">
                <a:solidFill>
                  <a:schemeClr val="tx1"/>
                </a:solidFill>
              </a:rPr>
              <a:t>person.Person</a:t>
            </a:r>
            <a:r>
              <a:rPr lang="en-US" sz="1600" kern="1200" dirty="0">
                <a:solidFill>
                  <a:schemeClr val="tx1"/>
                </a:solidFill>
              </a:rPr>
              <a:t> p</a:t>
            </a:r>
          </a:p>
          <a:p>
            <a:pPr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 INNER JOIN </a:t>
            </a:r>
            <a:r>
              <a:rPr lang="en-US" sz="1600" kern="1200" dirty="0" err="1">
                <a:solidFill>
                  <a:schemeClr val="tx1"/>
                </a:solidFill>
              </a:rPr>
              <a:t>person.personphone</a:t>
            </a:r>
            <a:r>
              <a:rPr lang="en-US" sz="1600" kern="1200" dirty="0">
                <a:solidFill>
                  <a:schemeClr val="tx1"/>
                </a:solidFill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</a:rPr>
              <a:t>ph</a:t>
            </a:r>
            <a:r>
              <a:rPr lang="en-US" sz="1600" kern="1200" dirty="0" smtClean="0">
                <a:solidFill>
                  <a:schemeClr val="tx1"/>
                </a:solidFill>
              </a:rPr>
              <a:t> </a:t>
            </a:r>
            <a:r>
              <a:rPr lang="en-US" sz="1600" kern="1200" dirty="0">
                <a:solidFill>
                  <a:schemeClr val="tx1"/>
                </a:solidFill>
              </a:rPr>
              <a:t>on </a:t>
            </a:r>
            <a:r>
              <a:rPr lang="en-US" sz="1600" kern="1200" dirty="0" err="1">
                <a:solidFill>
                  <a:schemeClr val="tx1"/>
                </a:solidFill>
              </a:rPr>
              <a:t>p.BusinessEntityID</a:t>
            </a:r>
            <a:r>
              <a:rPr lang="en-US" sz="1600" kern="1200" dirty="0">
                <a:solidFill>
                  <a:schemeClr val="tx1"/>
                </a:solidFill>
              </a:rPr>
              <a:t> = </a:t>
            </a:r>
            <a:r>
              <a:rPr lang="en-US" sz="1600" kern="1200" dirty="0" err="1" smtClean="0">
                <a:solidFill>
                  <a:schemeClr val="tx1"/>
                </a:solidFill>
              </a:rPr>
              <a:t>ph.BusinessEntityID</a:t>
            </a:r>
            <a:r>
              <a:rPr lang="en-US" sz="1600" kern="1200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endParaRPr lang="en-US" sz="1600" kern="12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SET STATISTICS </a:t>
            </a:r>
            <a:r>
              <a:rPr lang="en-US" sz="1600" b="1" kern="1200" dirty="0">
                <a:solidFill>
                  <a:schemeClr val="tx1"/>
                </a:solidFill>
              </a:rPr>
              <a:t>IO</a:t>
            </a:r>
            <a:r>
              <a:rPr lang="en-US" sz="1600" kern="1200" dirty="0">
                <a:solidFill>
                  <a:schemeClr val="tx1"/>
                </a:solidFill>
              </a:rPr>
              <a:t> OFF;</a:t>
            </a:r>
          </a:p>
          <a:p>
            <a:pPr>
              <a:buNone/>
            </a:pPr>
            <a:endParaRPr lang="en-US" sz="1600" kern="12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600" kern="1200" dirty="0" smtClean="0">
                <a:solidFill>
                  <a:schemeClr val="tx1"/>
                </a:solidFill>
              </a:rPr>
              <a:t>SET </a:t>
            </a:r>
            <a:r>
              <a:rPr lang="en-US" sz="1600" kern="1200" dirty="0">
                <a:solidFill>
                  <a:schemeClr val="tx1"/>
                </a:solidFill>
              </a:rPr>
              <a:t>STATISTICS </a:t>
            </a:r>
            <a:r>
              <a:rPr lang="en-US" sz="1600" b="1" kern="1200" dirty="0">
                <a:solidFill>
                  <a:schemeClr val="tx1"/>
                </a:solidFill>
              </a:rPr>
              <a:t>TIME</a:t>
            </a:r>
            <a:r>
              <a:rPr lang="en-US" sz="1600" kern="1200" dirty="0">
                <a:solidFill>
                  <a:schemeClr val="tx1"/>
                </a:solidFill>
              </a:rPr>
              <a:t> ON;</a:t>
            </a:r>
          </a:p>
          <a:p>
            <a:pPr>
              <a:buNone/>
            </a:pPr>
            <a:endParaRPr lang="en-US" sz="1600" kern="12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SELECT </a:t>
            </a:r>
            <a:r>
              <a:rPr lang="en-US" sz="1600" kern="1200" dirty="0" err="1">
                <a:solidFill>
                  <a:schemeClr val="tx1"/>
                </a:solidFill>
              </a:rPr>
              <a:t>FirstName</a:t>
            </a:r>
            <a:r>
              <a:rPr lang="en-US" sz="1600" kern="1200" dirty="0">
                <a:solidFill>
                  <a:schemeClr val="tx1"/>
                </a:solidFill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</a:rPr>
              <a:t>MiddleName</a:t>
            </a:r>
            <a:r>
              <a:rPr lang="en-US" sz="1600" kern="1200" dirty="0">
                <a:solidFill>
                  <a:schemeClr val="tx1"/>
                </a:solidFill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</a:rPr>
              <a:t>LastName</a:t>
            </a:r>
            <a:r>
              <a:rPr lang="en-US" sz="1600" kern="1200" dirty="0">
                <a:solidFill>
                  <a:schemeClr val="tx1"/>
                </a:solidFill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</a:rPr>
              <a:t>PhoneNumber</a:t>
            </a:r>
            <a:endParaRPr lang="en-US" sz="1600" kern="12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  FROM </a:t>
            </a:r>
            <a:r>
              <a:rPr lang="en-US" sz="1600" kern="1200" dirty="0" err="1">
                <a:solidFill>
                  <a:schemeClr val="tx1"/>
                </a:solidFill>
              </a:rPr>
              <a:t>person.Person</a:t>
            </a:r>
            <a:r>
              <a:rPr lang="en-US" sz="1600" kern="1200" dirty="0">
                <a:solidFill>
                  <a:schemeClr val="tx1"/>
                </a:solidFill>
              </a:rPr>
              <a:t> p</a:t>
            </a:r>
          </a:p>
          <a:p>
            <a:pPr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 INNER JOIN </a:t>
            </a:r>
            <a:r>
              <a:rPr lang="en-US" sz="1600" kern="1200" dirty="0" err="1">
                <a:solidFill>
                  <a:schemeClr val="tx1"/>
                </a:solidFill>
              </a:rPr>
              <a:t>person.personphone</a:t>
            </a:r>
            <a:r>
              <a:rPr lang="en-US" sz="1600" kern="1200" dirty="0">
                <a:solidFill>
                  <a:schemeClr val="tx1"/>
                </a:solidFill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</a:rPr>
              <a:t>ph</a:t>
            </a:r>
            <a:r>
              <a:rPr lang="en-US" sz="1600" kern="1200" dirty="0" smtClean="0">
                <a:solidFill>
                  <a:schemeClr val="tx1"/>
                </a:solidFill>
              </a:rPr>
              <a:t> </a:t>
            </a:r>
            <a:r>
              <a:rPr lang="en-US" sz="1600" kern="1200" dirty="0">
                <a:solidFill>
                  <a:schemeClr val="tx1"/>
                </a:solidFill>
              </a:rPr>
              <a:t>on </a:t>
            </a:r>
            <a:r>
              <a:rPr lang="en-US" sz="1600" kern="1200" dirty="0" err="1">
                <a:solidFill>
                  <a:schemeClr val="tx1"/>
                </a:solidFill>
              </a:rPr>
              <a:t>p.BusinessEntityID</a:t>
            </a:r>
            <a:r>
              <a:rPr lang="en-US" sz="1600" kern="1200" dirty="0">
                <a:solidFill>
                  <a:schemeClr val="tx1"/>
                </a:solidFill>
              </a:rPr>
              <a:t> = </a:t>
            </a:r>
            <a:r>
              <a:rPr lang="en-US" sz="1600" kern="1200" dirty="0" err="1" smtClean="0">
                <a:solidFill>
                  <a:schemeClr val="tx1"/>
                </a:solidFill>
              </a:rPr>
              <a:t>ph.BusinessEntityID</a:t>
            </a:r>
            <a:r>
              <a:rPr lang="en-US" sz="1600" kern="1200" dirty="0">
                <a:solidFill>
                  <a:schemeClr val="tx1"/>
                </a:solidFill>
              </a:rPr>
              <a:t>;</a:t>
            </a:r>
          </a:p>
          <a:p>
            <a:pPr>
              <a:buNone/>
            </a:pPr>
            <a:endParaRPr lang="en-US" sz="1600" kern="12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600" kern="1200" dirty="0">
                <a:solidFill>
                  <a:schemeClr val="tx1"/>
                </a:solidFill>
              </a:rPr>
              <a:t>SET STATISTICS </a:t>
            </a:r>
            <a:r>
              <a:rPr lang="en-US" sz="1600" b="1" kern="1200" dirty="0">
                <a:solidFill>
                  <a:schemeClr val="tx1"/>
                </a:solidFill>
              </a:rPr>
              <a:t>TIME</a:t>
            </a:r>
            <a:r>
              <a:rPr lang="en-US" sz="1600" kern="1200" dirty="0">
                <a:solidFill>
                  <a:schemeClr val="tx1"/>
                </a:solidFill>
              </a:rPr>
              <a:t> OFF</a:t>
            </a:r>
            <a:r>
              <a:rPr lang="en-US" sz="1600" kern="1200" dirty="0" smtClean="0">
                <a:solidFill>
                  <a:schemeClr val="tx1"/>
                </a:solidFill>
              </a:rPr>
              <a:t>;</a:t>
            </a:r>
            <a:endParaRPr lang="en-US" sz="1600" kern="1200" dirty="0">
              <a:solidFill>
                <a:schemeClr val="tx1"/>
              </a:solidFill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Statistics IO and TIME Demo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744623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big is that table?</a:t>
            </a:r>
          </a:p>
          <a:p>
            <a:pPr eaLnBrk="1" hangingPunct="1"/>
            <a:r>
              <a:rPr lang="en-US" dirty="0" smtClean="0"/>
              <a:t>F7 to get the Object Explorer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Understanding Table Size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912" y="2514600"/>
            <a:ext cx="7964487" cy="347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895290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plan cache caches more than just procedures, it also caches all parsed queries.</a:t>
            </a:r>
          </a:p>
          <a:p>
            <a:pPr eaLnBrk="1" hangingPunct="1"/>
            <a:r>
              <a:rPr lang="en-US" dirty="0" smtClean="0"/>
              <a:t>Performance tuning the Plan Cache reduces waste on the SQL Server.</a:t>
            </a:r>
          </a:p>
          <a:p>
            <a:pPr eaLnBrk="1" hangingPunct="1"/>
            <a:r>
              <a:rPr lang="en-US" dirty="0" smtClean="0"/>
              <a:t>You don’t have control over the size of the Plan Cache, but you do have control over how it is used.</a:t>
            </a:r>
          </a:p>
          <a:p>
            <a:pPr eaLnBrk="1" hangingPunct="1"/>
            <a:r>
              <a:rPr lang="en-US" dirty="0" smtClean="0"/>
              <a:t>Reuse in the Plan Cache allows queries and procedures to run faster.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 Cache and Parameterization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2110443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dirty="0" smtClean="0"/>
              <a:t>Tuning the Plan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Tuning is accomplished by a number of methods:</a:t>
            </a:r>
          </a:p>
          <a:p>
            <a:pPr lvl="1" eaLnBrk="1" hangingPunct="1"/>
            <a:r>
              <a:rPr lang="en-US" dirty="0" smtClean="0"/>
              <a:t>Using Parameterized Queries.</a:t>
            </a:r>
          </a:p>
          <a:p>
            <a:pPr lvl="1" eaLnBrk="1" hangingPunct="1"/>
            <a:r>
              <a:rPr lang="en-US" dirty="0" smtClean="0"/>
              <a:t>Removing temp tables from Procedures.</a:t>
            </a:r>
          </a:p>
          <a:p>
            <a:pPr lvl="1" eaLnBrk="1" hangingPunct="1"/>
            <a:r>
              <a:rPr lang="en-US" dirty="0" smtClean="0"/>
              <a:t>Implementing database Coding Standards.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39449918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1" hangingPunct="1">
              <a:buNone/>
            </a:pPr>
            <a:endParaRPr lang="en-CA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Procedure Cache and Parameters Demo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19747527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Poor or No Database Design</a:t>
            </a:r>
          </a:p>
          <a:p>
            <a:pPr lvl="1" eaLnBrk="1" hangingPunct="1"/>
            <a:r>
              <a:rPr lang="en-US" dirty="0" smtClean="0"/>
              <a:t>Where to begin…</a:t>
            </a:r>
          </a:p>
          <a:p>
            <a:pPr eaLnBrk="1" hangingPunct="1"/>
            <a:r>
              <a:rPr lang="en-US" dirty="0" smtClean="0"/>
              <a:t>Index Design Issues</a:t>
            </a:r>
          </a:p>
          <a:p>
            <a:pPr lvl="1" eaLnBrk="1" hangingPunct="1"/>
            <a:r>
              <a:rPr lang="en-US" dirty="0" smtClean="0"/>
              <a:t>Too Many or Too Few, or just wrong</a:t>
            </a:r>
          </a:p>
          <a:p>
            <a:pPr eaLnBrk="1" hangingPunct="1"/>
            <a:r>
              <a:rPr lang="en-US" dirty="0" smtClean="0"/>
              <a:t>RBAR instead of Sets</a:t>
            </a:r>
          </a:p>
          <a:p>
            <a:pPr lvl="1" eaLnBrk="1" hangingPunct="1"/>
            <a:r>
              <a:rPr lang="en-US" dirty="0" smtClean="0"/>
              <a:t>Cursors in SQL Server are very different than Oracle</a:t>
            </a:r>
          </a:p>
          <a:p>
            <a:pPr eaLnBrk="1" hangingPunct="1"/>
            <a:r>
              <a:rPr lang="en-US" dirty="0" smtClean="0"/>
              <a:t>Not using explicit column lists</a:t>
            </a:r>
          </a:p>
          <a:p>
            <a:pPr lvl="1" eaLnBrk="1" hangingPunct="1"/>
            <a:r>
              <a:rPr lang="en-US" dirty="0" smtClean="0"/>
              <a:t>Avoid SELECT *</a:t>
            </a:r>
          </a:p>
          <a:p>
            <a:pPr eaLnBrk="1" hangingPunct="1"/>
            <a:r>
              <a:rPr lang="en-US" dirty="0" smtClean="0"/>
              <a:t>Calculations in the WHERE Clause</a:t>
            </a:r>
          </a:p>
          <a:p>
            <a:pPr lvl="1" eaLnBrk="1" hangingPunct="1"/>
            <a:r>
              <a:rPr lang="en-US" dirty="0" smtClean="0"/>
              <a:t>User Defined Functions and Inline Functions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Seven Deadly Sins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744623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dirty="0" smtClean="0"/>
              <a:t>Seven</a:t>
            </a:r>
            <a:r>
              <a:rPr lang="en-US" baseline="0" dirty="0" smtClean="0"/>
              <a:t> Deadly Sins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Dirty Reads</a:t>
            </a:r>
          </a:p>
          <a:p>
            <a:pPr lvl="1" eaLnBrk="1" hangingPunct="1"/>
            <a:r>
              <a:rPr lang="en-US" dirty="0" smtClean="0"/>
              <a:t>WITH (NOLOCK), READ UNCOMMITTED</a:t>
            </a:r>
          </a:p>
          <a:p>
            <a:pPr lvl="1" eaLnBrk="1" hangingPunct="1"/>
            <a:r>
              <a:rPr lang="en-US" dirty="0" smtClean="0"/>
              <a:t>The Run Faster switch</a:t>
            </a:r>
            <a:r>
              <a:rPr lang="en-US" baseline="0" dirty="0" smtClean="0"/>
              <a:t> or Turbo Button</a:t>
            </a:r>
            <a:endParaRPr lang="en-US" dirty="0" smtClean="0"/>
          </a:p>
          <a:p>
            <a:pPr eaLnBrk="1" hangingPunct="1"/>
            <a:r>
              <a:rPr lang="en-US" dirty="0" smtClean="0"/>
              <a:t>Believing Moore’s Law Will Save You</a:t>
            </a:r>
          </a:p>
          <a:p>
            <a:pPr lvl="1" eaLnBrk="1" hangingPunct="1"/>
            <a:r>
              <a:rPr lang="en-US" dirty="0" smtClean="0"/>
              <a:t>I don’t need to write fast queries, the hardware will catch up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1060318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 Primary Key</a:t>
            </a:r>
          </a:p>
          <a:p>
            <a:pPr eaLnBrk="1" hangingPunct="1"/>
            <a:r>
              <a:rPr lang="en-US" dirty="0" smtClean="0"/>
              <a:t>Not Foreign Keys</a:t>
            </a:r>
          </a:p>
          <a:p>
            <a:pPr eaLnBrk="1" hangingPunct="1"/>
            <a:r>
              <a:rPr lang="en-US" dirty="0" smtClean="0"/>
              <a:t>No Indexes</a:t>
            </a:r>
          </a:p>
          <a:p>
            <a:pPr eaLnBrk="1" hangingPunct="1"/>
            <a:r>
              <a:rPr lang="en-US" dirty="0" err="1" smtClean="0"/>
              <a:t>UniqueIdentifiers</a:t>
            </a:r>
            <a:r>
              <a:rPr lang="en-US" dirty="0" smtClean="0"/>
              <a:t> for Primary Keys or Clustered Indexes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It might work fine in your development environment, but as soon as the database fills up with data, it’s a whole other story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 1: Poor or No Database Design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40895290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400" dirty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To provide the tools and knowledge to developers so that they can create the best performing queries.</a:t>
            </a:r>
            <a:endParaRPr lang="en-US" sz="2400" dirty="0" smtClean="0">
              <a:effectLst/>
            </a:endParaRPr>
          </a:p>
          <a:p>
            <a:pPr rtl="0" eaLnBrk="1" latinLnBrk="0" hangingPunct="1"/>
            <a:r>
              <a:rPr lang="en-US" sz="2400" dirty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Everyone usually has the best intentions, but that’s not enough anymore.</a:t>
            </a:r>
            <a:endParaRPr lang="en-US" dirty="0" smtClean="0">
              <a:effectLst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aseline="0" dirty="0" smtClean="0"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rPr>
              <a:t>Objectives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374952042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Missing the right indexes or lots of the wrong indexes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Example, hospital system used by hundreds of doctors to look up patient info when seeing patients</a:t>
            </a:r>
          </a:p>
          <a:p>
            <a:pPr lvl="1" eaLnBrk="1" hangingPunct="1"/>
            <a:r>
              <a:rPr lang="en-US" dirty="0" smtClean="0"/>
              <a:t>5 minute wait every time the doctor clicked on the medication history for the patient, which accessed 5 tables</a:t>
            </a:r>
          </a:p>
          <a:p>
            <a:pPr lvl="1" eaLnBrk="1" hangingPunct="1"/>
            <a:r>
              <a:rPr lang="en-US" dirty="0" smtClean="0"/>
              <a:t>The tables had lots of indexes, just not the</a:t>
            </a:r>
            <a:r>
              <a:rPr lang="en-US" baseline="0" dirty="0" smtClean="0"/>
              <a:t> right index </a:t>
            </a:r>
            <a:r>
              <a:rPr lang="en-US" dirty="0" smtClean="0"/>
              <a:t>for this query</a:t>
            </a:r>
          </a:p>
          <a:p>
            <a:pPr lvl="1" eaLnBrk="1" hangingPunct="1"/>
            <a:r>
              <a:rPr lang="en-US" dirty="0" smtClean="0"/>
              <a:t>As a consultant, I analyzed the query, recommended one index, added the index, tested and was done in less than my 2 hour</a:t>
            </a:r>
            <a:r>
              <a:rPr lang="en-US" baseline="0" dirty="0" smtClean="0"/>
              <a:t> minimum bill</a:t>
            </a:r>
            <a:endParaRPr lang="en-US" dirty="0" smtClean="0"/>
          </a:p>
          <a:p>
            <a:pPr lvl="1" eaLnBrk="1" hangingPunct="1"/>
            <a:r>
              <a:rPr lang="en-US" dirty="0" smtClean="0"/>
              <a:t>After the index was added it took 3 seconds to display the medication history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 2: Index Design Issues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2110443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Row By Agonizing Row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Cursors in SQL Server are very different than in Oracle</a:t>
            </a:r>
          </a:p>
          <a:p>
            <a:pPr eaLnBrk="1" hangingPunct="1"/>
            <a:r>
              <a:rPr lang="en-US" dirty="0" smtClean="0"/>
              <a:t>Looping is very expensive compared to set logic</a:t>
            </a:r>
          </a:p>
          <a:p>
            <a:pPr eaLnBrk="1" hangingPunct="1"/>
            <a:r>
              <a:rPr lang="en-US" dirty="0" smtClean="0"/>
              <a:t>SQL Server is very good at working with sets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RBAR Demo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 3: RBAR instead of Sets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19747527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Avoid SELECT *</a:t>
            </a:r>
          </a:p>
          <a:p>
            <a:pPr eaLnBrk="1" hangingPunct="1"/>
            <a:r>
              <a:rPr lang="en-US" dirty="0" smtClean="0"/>
              <a:t>Use explicit columns on inserts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SELECT * Demo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 4: Not using explicit column lists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744623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User Defined Functions</a:t>
            </a:r>
          </a:p>
          <a:p>
            <a:pPr eaLnBrk="1" hangingPunct="1"/>
            <a:r>
              <a:rPr lang="en-US" dirty="0" smtClean="0"/>
              <a:t>Inline Functions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Calculations Demo</a:t>
            </a:r>
            <a:endParaRPr lang="en-CA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 5: Calculations in the WHERE Clause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40895290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WITH(NOLOCK)</a:t>
            </a:r>
          </a:p>
          <a:p>
            <a:pPr lvl="1" eaLnBrk="1" hangingPunct="1"/>
            <a:r>
              <a:rPr lang="en-US" dirty="0" smtClean="0"/>
              <a:t>There is a chance that if you are reading data out of the table while it is in the process of being </a:t>
            </a:r>
            <a:r>
              <a:rPr lang="en-US" dirty="0" smtClean="0"/>
              <a:t>updated.</a:t>
            </a:r>
          </a:p>
          <a:p>
            <a:pPr lvl="1" eaLnBrk="1" hangingPunct="1"/>
            <a:r>
              <a:rPr lang="en-US" dirty="0"/>
              <a:t>When a transaction is allowed to read data from a row that has been modified by another running transaction and not yet committed</a:t>
            </a:r>
            <a:r>
              <a:rPr lang="en-US" dirty="0" smtClean="0"/>
              <a:t>.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READ UNCOMMITTED</a:t>
            </a:r>
          </a:p>
          <a:p>
            <a:pPr lvl="1" eaLnBrk="1" hangingPunct="1"/>
            <a:r>
              <a:rPr lang="en-US" dirty="0" smtClean="0"/>
              <a:t>Same as WITH (NOLOCK)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WITH(NOLOCK) demo</a:t>
            </a:r>
            <a:endParaRPr lang="en-CA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 6: Dirty Reads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2110443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Transistors and computer power doubling every two years.</a:t>
            </a:r>
          </a:p>
          <a:p>
            <a:pPr eaLnBrk="1" hangingPunct="1"/>
            <a:r>
              <a:rPr lang="en-US" dirty="0" smtClean="0"/>
              <a:t>Really…  Maybe true from 1958 to 1965.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Don't use Moore’s Law as an excuse to write bad code.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z="3200" dirty="0" smtClean="0"/>
              <a:t>“Good hardware can never completely overcome bad code."</a:t>
            </a:r>
            <a:endParaRPr lang="en-CA" sz="3200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457200"/>
          </a:xfrm>
        </p:spPr>
        <p:txBody>
          <a:bodyPr/>
          <a:lstStyle/>
          <a:p>
            <a:pPr eaLnBrk="1" hangingPunct="1"/>
            <a:r>
              <a:rPr lang="en-US" dirty="0" smtClean="0"/>
              <a:t>Sin 7: Believing Moore’s Law Will Save You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19747527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SET STATISTICS IO ON and look at the </a:t>
            </a:r>
            <a:r>
              <a:rPr lang="en-US" dirty="0" smtClean="0"/>
              <a:t>results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Use the Actual Execution Plan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Understand </a:t>
            </a:r>
            <a:r>
              <a:rPr lang="en-US" dirty="0" smtClean="0"/>
              <a:t>indexes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Fill </a:t>
            </a:r>
            <a:r>
              <a:rPr lang="en-US" dirty="0" smtClean="0"/>
              <a:t>your tables up with data in your development environment,</a:t>
            </a:r>
            <a:r>
              <a:rPr lang="en-US" baseline="0" dirty="0" smtClean="0"/>
              <a:t> a</a:t>
            </a:r>
            <a:r>
              <a:rPr lang="en-US" dirty="0" smtClean="0"/>
              <a:t>t least 10 times what you think you will have in production</a:t>
            </a:r>
            <a:endParaRPr lang="en-CA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Tips For Writing Queries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744623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Database Health Reports</a:t>
            </a:r>
          </a:p>
          <a:p>
            <a:pPr eaLnBrk="1" hangingPunct="1"/>
            <a:r>
              <a:rPr lang="en-US" dirty="0" smtClean="0"/>
              <a:t>http://DatabaseHealth.com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Confio</a:t>
            </a:r>
            <a:r>
              <a:rPr lang="en-US" dirty="0" smtClean="0"/>
              <a:t> Ignite</a:t>
            </a:r>
          </a:p>
          <a:p>
            <a:pPr eaLnBrk="1" hangingPunct="1"/>
            <a:r>
              <a:rPr lang="en-US" dirty="0" err="1" smtClean="0"/>
              <a:t>Idera</a:t>
            </a:r>
            <a:endParaRPr lang="en-US" dirty="0" smtClean="0"/>
          </a:p>
          <a:p>
            <a:pPr eaLnBrk="1" hangingPunct="1"/>
            <a:r>
              <a:rPr lang="en-US" dirty="0" smtClean="0"/>
              <a:t>SQL Sentry Plan Explorer (nice Free Product)</a:t>
            </a:r>
            <a:endParaRPr lang="en-CA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Tools for finding problems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40895290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Tuning Necessary for the Developer</a:t>
            </a:r>
          </a:p>
          <a:p>
            <a:pPr eaLnBrk="1" hangingPunct="1"/>
            <a:r>
              <a:rPr lang="en-US" dirty="0" smtClean="0"/>
              <a:t>Understanding Tables and Indexes</a:t>
            </a:r>
          </a:p>
          <a:p>
            <a:pPr eaLnBrk="1" hangingPunct="1"/>
            <a:r>
              <a:rPr lang="en-US" dirty="0" smtClean="0"/>
              <a:t>Understanding Execution Plans</a:t>
            </a:r>
          </a:p>
          <a:p>
            <a:pPr eaLnBrk="1" hangingPunct="1"/>
            <a:r>
              <a:rPr lang="en-US" dirty="0" smtClean="0"/>
              <a:t>Statistics IO and TIME</a:t>
            </a:r>
          </a:p>
          <a:p>
            <a:pPr eaLnBrk="1" hangingPunct="1"/>
            <a:r>
              <a:rPr lang="en-US" dirty="0" smtClean="0"/>
              <a:t>Understanding Table Size</a:t>
            </a:r>
          </a:p>
          <a:p>
            <a:pPr eaLnBrk="1" hangingPunct="1"/>
            <a:r>
              <a:rPr lang="en-US" dirty="0" smtClean="0"/>
              <a:t>Procedure Cache and Parameterization</a:t>
            </a:r>
          </a:p>
          <a:p>
            <a:pPr eaLnBrk="1" hangingPunct="1"/>
            <a:r>
              <a:rPr lang="en-US" dirty="0" smtClean="0"/>
              <a:t>Seven Deadly Sins</a:t>
            </a:r>
          </a:p>
          <a:p>
            <a:pPr lvl="1" eaLnBrk="1" hangingPunct="1"/>
            <a:r>
              <a:rPr lang="en-US" dirty="0" smtClean="0"/>
              <a:t>DB Design, Index Design, Explicit Column Lists, RBAR, Calculations in the Where Clause, Dirty Reads, Moore’s Law</a:t>
            </a:r>
          </a:p>
          <a:p>
            <a:pPr eaLnBrk="1" hangingPunct="1"/>
            <a:r>
              <a:rPr lang="en-US" dirty="0" smtClean="0"/>
              <a:t>Tips For Writing Queries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Review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2110443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Take a look at execution plans for your </a:t>
            </a:r>
            <a:r>
              <a:rPr lang="en-CA" dirty="0" smtClean="0"/>
              <a:t>queries</a:t>
            </a:r>
          </a:p>
          <a:p>
            <a:pPr eaLnBrk="1" hangingPunct="1"/>
            <a:endParaRPr lang="en-CA" dirty="0" smtClean="0"/>
          </a:p>
          <a:p>
            <a:pPr eaLnBrk="1" hangingPunct="1"/>
            <a:r>
              <a:rPr lang="en-CA" dirty="0" smtClean="0"/>
              <a:t>Be sure to SET STATISTICS IO ON when analyzing queries</a:t>
            </a:r>
          </a:p>
          <a:p>
            <a:pPr eaLnBrk="1" hangingPunct="1"/>
            <a:endParaRPr lang="en-CA" dirty="0" smtClean="0"/>
          </a:p>
          <a:p>
            <a:pPr eaLnBrk="1" hangingPunct="1"/>
            <a:r>
              <a:rPr lang="en-CA" dirty="0" smtClean="0"/>
              <a:t>Look </a:t>
            </a:r>
            <a:r>
              <a:rPr lang="en-CA" dirty="0" smtClean="0"/>
              <a:t>for NOLOCK or </a:t>
            </a:r>
            <a:r>
              <a:rPr lang="en-US" dirty="0"/>
              <a:t>READ </a:t>
            </a:r>
            <a:r>
              <a:rPr lang="en-US" dirty="0" smtClean="0"/>
              <a:t>UNCOMMITTED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See </a:t>
            </a:r>
            <a:r>
              <a:rPr lang="en-US" dirty="0" smtClean="0"/>
              <a:t>if you can find duplicate indexes on your database</a:t>
            </a:r>
            <a:endParaRPr lang="en-US" dirty="0"/>
          </a:p>
          <a:p>
            <a:pPr eaLnBrk="1" hangingPunct="1"/>
            <a:endParaRPr lang="en-CA" dirty="0" smtClean="0"/>
          </a:p>
          <a:p>
            <a:pPr eaLnBrk="1" hangingPunct="1"/>
            <a:endParaRPr lang="en-CA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Next Steps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744623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Remember your reputation will follow you.</a:t>
            </a:r>
          </a:p>
          <a:p>
            <a:pPr eaLnBrk="1" hangingPunct="1"/>
            <a:r>
              <a:rPr lang="en-US" dirty="0" smtClean="0"/>
              <a:t>YES if you want to write sustainable code.</a:t>
            </a:r>
          </a:p>
          <a:p>
            <a:pPr eaLnBrk="1" hangingPunct="1"/>
            <a:r>
              <a:rPr lang="en-US" dirty="0" smtClean="0"/>
              <a:t>You don’t want to be known as the developer that cost the company 3 years of development time to undo their mess.</a:t>
            </a:r>
          </a:p>
          <a:p>
            <a:pPr eaLnBrk="1" hangingPunct="1"/>
            <a:r>
              <a:rPr lang="en-US" dirty="0" smtClean="0"/>
              <a:t>YES even more so</a:t>
            </a:r>
            <a:r>
              <a:rPr lang="en-US" baseline="0" dirty="0" smtClean="0"/>
              <a:t> </a:t>
            </a:r>
            <a:r>
              <a:rPr lang="en-US" dirty="0" smtClean="0"/>
              <a:t>if you don’t have a DBA.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Tuning Necessary for the Developer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33843440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Related Session(s)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 Query Plans </a:t>
            </a:r>
            <a:r>
              <a:rPr lang="en-US" dirty="0" smtClean="0"/>
              <a:t>(John Huang) </a:t>
            </a:r>
            <a:r>
              <a:rPr lang="en-US" dirty="0" smtClean="0"/>
              <a:t>– </a:t>
            </a:r>
            <a:r>
              <a:rPr lang="en-US" dirty="0" smtClean="0"/>
              <a:t>11:00 Today</a:t>
            </a:r>
          </a:p>
          <a:p>
            <a:r>
              <a:rPr lang="en-US" dirty="0" smtClean="0"/>
              <a:t>Temporary T-SQL (Richard </a:t>
            </a:r>
            <a:r>
              <a:rPr lang="en-US" dirty="0" err="1" smtClean="0"/>
              <a:t>Baumet</a:t>
            </a:r>
            <a:r>
              <a:rPr lang="en-US" dirty="0" smtClean="0"/>
              <a:t>) – 4:30 Today</a:t>
            </a:r>
            <a:endParaRPr lang="en-US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Follow me on Twitter</a:t>
            </a:r>
          </a:p>
          <a:p>
            <a:pPr lvl="1" eaLnBrk="1" hangingPunct="1"/>
            <a:r>
              <a:rPr lang="en-US" dirty="0" smtClean="0"/>
              <a:t>@</a:t>
            </a:r>
            <a:r>
              <a:rPr lang="en-US" dirty="0" err="1" smtClean="0"/>
              <a:t>SqlEmt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Visit my website</a:t>
            </a:r>
          </a:p>
          <a:p>
            <a:pPr lvl="1" eaLnBrk="1" hangingPunct="1"/>
            <a:r>
              <a:rPr lang="en-US" dirty="0" smtClean="0">
                <a:hlinkClick r:id="rId2"/>
              </a:rPr>
              <a:t>http://stevestedman.com/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Database Health Reports – Free Tool</a:t>
            </a:r>
          </a:p>
          <a:p>
            <a:pPr lvl="1" eaLnBrk="1" hangingPunct="1"/>
            <a:r>
              <a:rPr lang="en-US" dirty="0" smtClean="0">
                <a:hlinkClick r:id="rId3"/>
              </a:rPr>
              <a:t>http://DatabaseHealth.com</a:t>
            </a:r>
            <a:endParaRPr lang="en-US" dirty="0"/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Send me an email:</a:t>
            </a:r>
          </a:p>
          <a:p>
            <a:pPr lvl="1" eaLnBrk="1" hangingPunct="1"/>
            <a:r>
              <a:rPr lang="en-US" dirty="0" smtClean="0"/>
              <a:t>Steve@SteveStedman.com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Resources for Attendees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19747527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True… part of the job of the DBA is to clean up the messes made by developers.</a:t>
            </a:r>
          </a:p>
          <a:p>
            <a:pPr eaLnBrk="1" hangingPunct="1"/>
            <a:r>
              <a:rPr lang="en-US" dirty="0" smtClean="0"/>
              <a:t>DBA’s also like to gripe and complain about those who cause the most trouble.</a:t>
            </a:r>
          </a:p>
          <a:p>
            <a:pPr eaLnBrk="1" hangingPunct="1"/>
            <a:r>
              <a:rPr lang="en-US" dirty="0" smtClean="0"/>
              <a:t>2 types of developer TSQL code from the DBA perspective:</a:t>
            </a:r>
          </a:p>
          <a:p>
            <a:pPr lvl="1" eaLnBrk="1" hangingPunct="1"/>
            <a:r>
              <a:rPr lang="en-US" dirty="0" smtClean="0"/>
              <a:t>The problem code</a:t>
            </a:r>
          </a:p>
          <a:p>
            <a:pPr lvl="1" eaLnBrk="1" hangingPunct="1"/>
            <a:r>
              <a:rPr lang="en-US" dirty="0" smtClean="0"/>
              <a:t>The code that they never have to deal with</a:t>
            </a:r>
          </a:p>
          <a:p>
            <a:pPr eaLnBrk="1" hangingPunct="1"/>
            <a:r>
              <a:rPr lang="en-US" dirty="0" smtClean="0"/>
              <a:t>Wouldn’t it be better to be the developer that the DBA never uses as the example or their excuse.</a:t>
            </a:r>
          </a:p>
          <a:p>
            <a:pPr lvl="1" eaLnBrk="1" hangingPunct="1"/>
            <a:r>
              <a:rPr lang="en-US" dirty="0" smtClean="0"/>
              <a:t>“Sorry, but I can’t do my job because Joe Developer messed up the database.”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But that’s the job of the DBA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34569651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Heap – table with no clustered index</a:t>
            </a:r>
          </a:p>
          <a:p>
            <a:pPr lvl="1" eaLnBrk="1" hangingPunct="1"/>
            <a:r>
              <a:rPr lang="en-US" dirty="0" smtClean="0"/>
              <a:t>Rows are organized as they are inserted</a:t>
            </a:r>
          </a:p>
          <a:p>
            <a:pPr eaLnBrk="1" hangingPunct="1"/>
            <a:r>
              <a:rPr lang="en-US" dirty="0" smtClean="0"/>
              <a:t>Non Clustered Indexes</a:t>
            </a:r>
          </a:p>
          <a:p>
            <a:pPr lvl="1" eaLnBrk="1" hangingPunct="1"/>
            <a:r>
              <a:rPr lang="en-US" dirty="0" smtClean="0"/>
              <a:t>Traditional indexing – a separate structure that contains pointers to the data.  Can include extra data – included columns</a:t>
            </a:r>
          </a:p>
          <a:p>
            <a:pPr eaLnBrk="1" hangingPunct="1"/>
            <a:r>
              <a:rPr lang="en-US" dirty="0" smtClean="0"/>
              <a:t>Clustered Indexes</a:t>
            </a:r>
          </a:p>
          <a:p>
            <a:pPr lvl="1" eaLnBrk="1" hangingPunct="1"/>
            <a:r>
              <a:rPr lang="en-US" dirty="0" smtClean="0"/>
              <a:t>The base table structure on disk and in memory is based on the structure of the index</a:t>
            </a:r>
          </a:p>
          <a:p>
            <a:pPr eaLnBrk="1" hangingPunct="1"/>
            <a:r>
              <a:rPr lang="en-US" dirty="0" smtClean="0"/>
              <a:t>Covered Indexes</a:t>
            </a:r>
          </a:p>
          <a:p>
            <a:pPr lvl="1" eaLnBrk="1" hangingPunct="1"/>
            <a:r>
              <a:rPr lang="en-US" dirty="0" smtClean="0"/>
              <a:t>Returns the query result from an index without accessing the table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Understanding Tables and Indexes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  <p:pic>
        <p:nvPicPr>
          <p:cNvPr id="2050" name="Picture 2" descr="C:\Users\steve\AppData\Local\Microsoft\Windows\Temporary Internet Files\Content.IE5\BN1XAKFZ\MC90041094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795712"/>
            <a:ext cx="2743200" cy="195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7078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dirty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Indexed Views – Many</a:t>
            </a:r>
            <a:r>
              <a:rPr lang="en-US" sz="2400" baseline="0" dirty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 restrictions.</a:t>
            </a:r>
            <a:endParaRPr lang="en-US" sz="2400" dirty="0" smtClean="0">
              <a:effectLst/>
            </a:endParaRPr>
          </a:p>
          <a:p>
            <a:pPr eaLnBrk="1" hangingPunct="1"/>
            <a:r>
              <a:rPr lang="en-US" dirty="0" smtClean="0"/>
              <a:t>Filtered Indexes – not covered in this presentation. Too many restrictions.</a:t>
            </a:r>
          </a:p>
          <a:p>
            <a:pPr eaLnBrk="1" hangingPunct="1"/>
            <a:r>
              <a:rPr lang="en-US" dirty="0" smtClean="0"/>
              <a:t>XML Indexes – not covered in this presentation.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Other Indexing – Not Covered In This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41983078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Heap</a:t>
            </a:r>
          </a:p>
          <a:p>
            <a:pPr eaLnBrk="1" hangingPunct="1"/>
            <a:r>
              <a:rPr lang="en-US" dirty="0" smtClean="0"/>
              <a:t>Clustered Index</a:t>
            </a:r>
          </a:p>
          <a:p>
            <a:pPr eaLnBrk="1" hangingPunct="1"/>
            <a:r>
              <a:rPr lang="en-US" dirty="0" smtClean="0"/>
              <a:t>Non Clustered Index</a:t>
            </a:r>
          </a:p>
          <a:p>
            <a:pPr eaLnBrk="1" hangingPunct="1"/>
            <a:r>
              <a:rPr lang="en-US" dirty="0" smtClean="0"/>
              <a:t>Covering Index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Index Example - I need 4 volunteers</a:t>
            </a:r>
            <a:endParaRPr lang="en-CA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SQL Server Performance for Developers</a:t>
            </a:r>
          </a:p>
        </p:txBody>
      </p:sp>
      <p:pic>
        <p:nvPicPr>
          <p:cNvPr id="3075" name="Picture 3" descr="C:\Users\steve\AppData\Local\Microsoft\Windows\Temporary Internet Files\Content.IE5\HI93M5R8\MP90042548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954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5290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2245</Words>
  <Application>Microsoft Office PowerPoint</Application>
  <PresentationFormat>On-screen Show (4:3)</PresentationFormat>
  <Paragraphs>414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Times New Roman</vt:lpstr>
      <vt:lpstr>Wingdings</vt:lpstr>
      <vt:lpstr>Default Design</vt:lpstr>
      <vt:lpstr>SQL Server Performance for Developers</vt:lpstr>
      <vt:lpstr>Presenter:  Steve Stedman</vt:lpstr>
      <vt:lpstr>Outline</vt:lpstr>
      <vt:lpstr>Objectives</vt:lpstr>
      <vt:lpstr>Is Tuning Necessary for the Developer</vt:lpstr>
      <vt:lpstr>But that’s the job of the DBA</vt:lpstr>
      <vt:lpstr>Understanding Tables and Indexes</vt:lpstr>
      <vt:lpstr>Other Indexing – Not Covered In This</vt:lpstr>
      <vt:lpstr>Index Example - I need 4 volunteers</vt:lpstr>
      <vt:lpstr>HEAP</vt:lpstr>
      <vt:lpstr>HEAP</vt:lpstr>
      <vt:lpstr>CLUSTERED INDEX</vt:lpstr>
      <vt:lpstr>CLUSTERED INDEX</vt:lpstr>
      <vt:lpstr>CLUSTERED w/ NONCLUSTERED INDEX</vt:lpstr>
      <vt:lpstr>CLUSTERED w/ NONCLUSTERED INDEX</vt:lpstr>
      <vt:lpstr>COVERING INDEX</vt:lpstr>
      <vt:lpstr>COVERING INDEX</vt:lpstr>
      <vt:lpstr>Index Type Summary</vt:lpstr>
      <vt:lpstr>Index Waste</vt:lpstr>
      <vt:lpstr>Duplicate Indexes – Waste Example</vt:lpstr>
      <vt:lpstr>SQL Server Health Reports</vt:lpstr>
      <vt:lpstr>Unused Indexes - TSQL</vt:lpstr>
      <vt:lpstr>Index Waste – Real  World Example</vt:lpstr>
      <vt:lpstr>Up Next</vt:lpstr>
      <vt:lpstr>Understanding Execution Plans</vt:lpstr>
      <vt:lpstr>Actual vs. Estimated Execution Plans</vt:lpstr>
      <vt:lpstr>Execution Plans</vt:lpstr>
      <vt:lpstr>Execution Plans DEMO</vt:lpstr>
      <vt:lpstr>Functions in the Execution Plan</vt:lpstr>
      <vt:lpstr>Up Next</vt:lpstr>
      <vt:lpstr>Statistics IO and TIME</vt:lpstr>
      <vt:lpstr>Statistics IO and TIME Demo</vt:lpstr>
      <vt:lpstr>Understanding Table Size</vt:lpstr>
      <vt:lpstr>Plan Cache and Parameterization</vt:lpstr>
      <vt:lpstr>Tuning the Plan Cache</vt:lpstr>
      <vt:lpstr>Procedure Cache and Parameters Demo</vt:lpstr>
      <vt:lpstr>Seven Deadly Sins</vt:lpstr>
      <vt:lpstr>Seven Deadly Sins Continued</vt:lpstr>
      <vt:lpstr>Sin 1: Poor or No Database Design</vt:lpstr>
      <vt:lpstr>Sin 2: Index Design Issues</vt:lpstr>
      <vt:lpstr>Sin 3: RBAR instead of Sets</vt:lpstr>
      <vt:lpstr>Sin 4: Not using explicit column lists</vt:lpstr>
      <vt:lpstr>Sin 5: Calculations in the WHERE Clause</vt:lpstr>
      <vt:lpstr>Sin 6: Dirty Reads</vt:lpstr>
      <vt:lpstr>Sin 7: Believing Moore’s Law Will Save You</vt:lpstr>
      <vt:lpstr>Tips For Writing Queries</vt:lpstr>
      <vt:lpstr>Tools for finding problems</vt:lpstr>
      <vt:lpstr>In Review</vt:lpstr>
      <vt:lpstr>Next Steps</vt:lpstr>
      <vt:lpstr>Related Session(s)</vt:lpstr>
      <vt:lpstr>Resources for Attendees</vt:lpstr>
    </vt:vector>
  </TitlesOfParts>
  <Company>Koob Industries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Archidata</dc:creator>
  <cp:lastModifiedBy>Steve Stedman</cp:lastModifiedBy>
  <cp:revision>32</cp:revision>
  <dcterms:created xsi:type="dcterms:W3CDTF">2003-01-14T22:50:09Z</dcterms:created>
  <dcterms:modified xsi:type="dcterms:W3CDTF">2013-12-03T04:45:36Z</dcterms:modified>
</cp:coreProperties>
</file>