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18"/>
  </p:handoutMasterIdLst>
  <p:sldIdLst>
    <p:sldId id="256" r:id="rId2"/>
    <p:sldId id="257" r:id="rId3"/>
    <p:sldId id="258" r:id="rId4"/>
    <p:sldId id="259" r:id="rId5"/>
    <p:sldId id="318" r:id="rId6"/>
    <p:sldId id="261" r:id="rId7"/>
    <p:sldId id="274" r:id="rId8"/>
    <p:sldId id="281" r:id="rId9"/>
    <p:sldId id="323" r:id="rId10"/>
    <p:sldId id="322" r:id="rId11"/>
    <p:sldId id="321" r:id="rId12"/>
    <p:sldId id="320" r:id="rId13"/>
    <p:sldId id="319" r:id="rId14"/>
    <p:sldId id="324" r:id="rId15"/>
    <p:sldId id="263" r:id="rId16"/>
    <p:sldId id="262" r:id="rId17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5" autoAdjust="0"/>
    <p:restoredTop sz="86437" autoAdjust="0"/>
  </p:normalViewPr>
  <p:slideViewPr>
    <p:cSldViewPr>
      <p:cViewPr varScale="1">
        <p:scale>
          <a:sx n="100" d="100"/>
          <a:sy n="100" d="100"/>
        </p:scale>
        <p:origin x="-19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655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688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60C2E-7DA4-4AB5-A7DB-6490788F4AA6}" type="datetimeFigureOut">
              <a:rPr lang="en-US" smtClean="0"/>
              <a:pPr/>
              <a:t>6/17/2012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688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F3B9D-AEFA-4A21-8542-495027879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8C5A-F116-485D-A196-E6A4B2E9372C}" type="datetimeFigureOut">
              <a:rPr lang="en-US" smtClean="0"/>
              <a:pPr/>
              <a:t>6/17/2012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8C5A-F116-485D-A196-E6A4B2E9372C}" type="datetimeFigureOut">
              <a:rPr lang="en-US" smtClean="0"/>
              <a:pPr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8C5A-F116-485D-A196-E6A4B2E9372C}" type="datetimeFigureOut">
              <a:rPr lang="en-US" smtClean="0"/>
              <a:pPr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8C5A-F116-485D-A196-E6A4B2E9372C}" type="datetimeFigureOut">
              <a:rPr lang="en-US" smtClean="0"/>
              <a:pPr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8C5A-F116-485D-A196-E6A4B2E9372C}" type="datetimeFigureOut">
              <a:rPr lang="en-US" smtClean="0"/>
              <a:pPr/>
              <a:t>6/17/2012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0E88C5A-F116-485D-A196-E6A4B2E9372C}" type="datetimeFigureOut">
              <a:rPr lang="en-US" smtClean="0"/>
              <a:pPr/>
              <a:t>6/17/2012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8C5A-F116-485D-A196-E6A4B2E9372C}" type="datetimeFigureOut">
              <a:rPr lang="en-US" smtClean="0"/>
              <a:pPr/>
              <a:t>6/17/2012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8C5A-F116-485D-A196-E6A4B2E9372C}" type="datetimeFigureOut">
              <a:rPr lang="en-US" smtClean="0"/>
              <a:pPr/>
              <a:t>6/17/2012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8C5A-F116-485D-A196-E6A4B2E9372C}" type="datetimeFigureOut">
              <a:rPr lang="en-US" smtClean="0"/>
              <a:pPr/>
              <a:t>6/17/2012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8C5A-F116-485D-A196-E6A4B2E9372C}" type="datetimeFigureOut">
              <a:rPr lang="en-US" smtClean="0"/>
              <a:pPr/>
              <a:t>6/17/2012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0E88C5A-F116-485D-A196-E6A4B2E9372C}" type="datetimeFigureOut">
              <a:rPr lang="en-US" smtClean="0"/>
              <a:pPr/>
              <a:t>6/17/2012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0E88C5A-F116-485D-A196-E6A4B2E9372C}" type="datetimeFigureOut">
              <a:rPr lang="en-US" smtClean="0"/>
              <a:pPr/>
              <a:t>6/17/2012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tevestedma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tevestedman.com/speak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tevestedman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Presented by </a:t>
            </a:r>
          </a:p>
          <a:p>
            <a:r>
              <a:rPr lang="en-US" sz="3200" dirty="0" smtClean="0"/>
              <a:t>Steve Stedman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TSQL 2012 </a:t>
            </a:r>
            <a:br>
              <a:rPr lang="en-US" sz="5400" dirty="0" smtClean="0"/>
            </a:br>
            <a:r>
              <a:rPr lang="en-US" sz="5400" dirty="0" smtClean="0"/>
              <a:t>Analytic Functions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856268"/>
            <a:ext cx="51700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hlinkClick r:id="rId2"/>
              </a:rPr>
              <a:t>http://SteveStedman.com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Follow me on Twitter @</a:t>
            </a:r>
            <a:r>
              <a:rPr lang="en-US" sz="2800" dirty="0" err="1" smtClean="0"/>
              <a:t>SqlEmt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FIRST_VALUE and LAST_VALUE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FIRST_VALUE returns the first value in an ordered set of values and</a:t>
            </a:r>
          </a:p>
          <a:p>
            <a:r>
              <a:rPr lang="en-US" dirty="0" smtClean="0"/>
              <a:t>LAST_VALUE returns the last value in an ordered set of values</a:t>
            </a:r>
          </a:p>
          <a:p>
            <a:r>
              <a:rPr lang="en-US" dirty="0" smtClean="0"/>
              <a:t>Utilize the OVER clause to set ranges and orders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Interesting catch – LAST_VALUE specifies the last value so far unless you specify otherwise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PERCENT_RANK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PERCENT_RANK is defined as the number of values that are the same or less than the current value divided by one less than the number of values</a:t>
            </a:r>
          </a:p>
          <a:p>
            <a:r>
              <a:rPr lang="en-US" dirty="0" smtClean="0"/>
              <a:t>Different from PERCENTILE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 descr="http://stevestedman.com/wp-content/uploads/analytics_PERCENT_RAN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25" y="3241344"/>
            <a:ext cx="6657975" cy="37690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kumimoji="0" lang="en-US" sz="27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PERCENTILE_DISC and PERCENTILE_CONT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PERCENTILE_CONT interpolates the appropriate value, even if it is not in the set</a:t>
            </a:r>
          </a:p>
          <a:p>
            <a:r>
              <a:rPr lang="en-US" dirty="0" smtClean="0"/>
              <a:t>PERCENTILE_DISC picks a percentile that exists in the set. </a:t>
            </a:r>
          </a:p>
          <a:p>
            <a:r>
              <a:rPr lang="en-US" dirty="0" smtClean="0"/>
              <a:t>Keep in mind that any nulls in the data set are ignored.</a:t>
            </a:r>
          </a:p>
          <a:p>
            <a:r>
              <a:rPr lang="en-US" dirty="0" smtClean="0"/>
              <a:t>What’s the difference in the names</a:t>
            </a:r>
          </a:p>
          <a:p>
            <a:pPr lvl="1"/>
            <a:r>
              <a:rPr lang="en-US" dirty="0" smtClean="0"/>
              <a:t>CONT stands for continuous</a:t>
            </a:r>
          </a:p>
          <a:p>
            <a:pPr lvl="1"/>
            <a:r>
              <a:rPr lang="en-US" dirty="0" smtClean="0"/>
              <a:t>DISC stands for discrete distribution which means that the percentile will exist in the 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CUME_DIST - Cumulative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0" lang="en-US" sz="27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CUME_DIST  is the function that maps values to their percentile rank in a distribution.  </a:t>
            </a:r>
          </a:p>
          <a:p>
            <a:r>
              <a:rPr lang="en-US" dirty="0" smtClean="0"/>
              <a:t>The </a:t>
            </a:r>
            <a:r>
              <a:rPr kumimoji="0" lang="en-US" sz="27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CUME_DIST function calculates the possibility of another occurrence being of that value or lesser than that among a group of values.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statistics with Cumulative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Testing the Rand() function</a:t>
            </a:r>
          </a:p>
          <a:p>
            <a:r>
              <a:rPr lang="en-US" dirty="0" smtClean="0"/>
              <a:t>Testing probability with dice rolls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OVER Clause Enhancements</a:t>
            </a:r>
          </a:p>
          <a:p>
            <a:pPr lvl="1"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/>
                </a:solidFill>
              </a:rPr>
              <a:t>ROWS PRECEDING, FOLLOWING, UNBOUNDED</a:t>
            </a:r>
          </a:p>
          <a:p>
            <a:pPr lvl="1"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/>
                </a:solidFill>
              </a:rPr>
              <a:t>RANGE PRECEDING, FOLLOWING, UNBOUNDED</a:t>
            </a:r>
          </a:p>
          <a:p>
            <a:r>
              <a:rPr lang="en-US" dirty="0" smtClean="0"/>
              <a:t>LAG and LEAD</a:t>
            </a:r>
          </a:p>
          <a:p>
            <a:r>
              <a:rPr lang="en-US" dirty="0" smtClean="0"/>
              <a:t>FIRST_VALUE and LAST_VALUE</a:t>
            </a:r>
          </a:p>
          <a:p>
            <a:r>
              <a:rPr lang="en-US" dirty="0" smtClean="0"/>
              <a:t>PERCENT_RANK</a:t>
            </a:r>
          </a:p>
          <a:p>
            <a:r>
              <a:rPr lang="en-US" dirty="0" smtClean="0"/>
              <a:t>PERCENTILE_DISC and PERCENTILE_CONT</a:t>
            </a:r>
          </a:p>
          <a:p>
            <a:r>
              <a:rPr lang="en-US" dirty="0" smtClean="0"/>
              <a:t>CUME_DIST - Cumulative Distribution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rtl="0" eaLnBrk="1" latinLnBrk="0" hangingPunct="1"/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 me on Twitter</a:t>
            </a:r>
            <a:endParaRPr lang="en-US" sz="2700" dirty="0" smtClean="0"/>
          </a:p>
          <a:p>
            <a:pPr lvl="1" rtl="0" eaLnBrk="1" latinLnBrk="0" hangingPunct="1"/>
            <a:r>
              <a:rPr kumimoji="0" lang="en-US" sz="2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kumimoji="0" lang="en-US" sz="2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SqlEmt</a:t>
            </a:r>
            <a:endParaRPr kumimoji="0" lang="en-US" sz="2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latinLnBrk="0" hangingPunct="1"/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Visit my website</a:t>
            </a:r>
            <a:endParaRPr lang="en-US" dirty="0" smtClean="0"/>
          </a:p>
          <a:p>
            <a:pPr lvl="1" rtl="0" eaLnBrk="1" latinLnBrk="0" hangingPunct="1"/>
            <a:r>
              <a:rPr kumimoji="0"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http://stevestedman.com/</a:t>
            </a:r>
          </a:p>
          <a:p>
            <a:pPr rtl="0" eaLnBrk="1" latinLnBrk="0" hangingPunct="1"/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 me an email:</a:t>
            </a:r>
            <a:endParaRPr lang="en-US" dirty="0" smtClean="0"/>
          </a:p>
          <a:p>
            <a:pPr lvl="1" rtl="0" eaLnBrk="1" latinLnBrk="0" hangingPunct="1"/>
            <a:r>
              <a:rPr kumimoji="0"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Steve@SteveStedman.com</a:t>
            </a:r>
          </a:p>
          <a:p>
            <a:pPr rtl="0" eaLnBrk="1" latinLnBrk="0" hangingPunct="1"/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Slides and Sample TSQL</a:t>
            </a:r>
            <a:endParaRPr lang="en-US" dirty="0" smtClean="0"/>
          </a:p>
          <a:p>
            <a:pPr lvl="1" rtl="0" eaLnBrk="1" latinLnBrk="0" hangingPunct="1"/>
            <a:r>
              <a:rPr kumimoji="0"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http://stevestedman.com/speaking/</a:t>
            </a:r>
            <a:endParaRPr kumimoji="0" lang="en-US" sz="2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0" eaLnBrk="1" latinLnBrk="0" hangingPunct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Up Next….  Unleashing Common Table Expressions</a:t>
            </a:r>
            <a:endParaRPr kumimoji="0" lang="en-US" sz="27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Presenter:  Steve Stedman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DBA/Consultant/Trainer/Speaker/Writer</a:t>
            </a:r>
          </a:p>
          <a:p>
            <a:pPr lvl="1"/>
            <a:r>
              <a:rPr lang="en-US" dirty="0" smtClean="0"/>
              <a:t>Been using SQL Server since 1991</a:t>
            </a:r>
          </a:p>
          <a:p>
            <a:pPr lvl="1"/>
            <a:r>
              <a:rPr lang="en-US" dirty="0" smtClean="0"/>
              <a:t>Taught SQL Server classes at WWU</a:t>
            </a:r>
          </a:p>
          <a:p>
            <a:pPr lvl="1"/>
            <a:r>
              <a:rPr lang="en-US" dirty="0" smtClean="0"/>
              <a:t>SQL Server consultant</a:t>
            </a:r>
          </a:p>
          <a:p>
            <a:pPr lvl="1"/>
            <a:r>
              <a:rPr lang="en-US" dirty="0" smtClean="0"/>
              <a:t>Writer contributing to a new SQL Server book – Tribal SQL</a:t>
            </a:r>
          </a:p>
          <a:p>
            <a:r>
              <a:rPr lang="en-US" dirty="0" smtClean="0"/>
              <a:t>Working at Emergency Reporting</a:t>
            </a:r>
          </a:p>
          <a:p>
            <a:r>
              <a:rPr lang="en-US" dirty="0" smtClean="0"/>
              <a:t>Volunteer Firefighter and EMT</a:t>
            </a:r>
          </a:p>
          <a:p>
            <a:r>
              <a:rPr lang="en-US" dirty="0" smtClean="0"/>
              <a:t>http://SteveStedman.com for more information.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6059269"/>
            <a:ext cx="339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http://SteveStedman.com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Follow me on Twitter @</a:t>
            </a:r>
            <a:r>
              <a:rPr lang="en-US" dirty="0" err="1" smtClean="0"/>
              <a:t>SqlEmt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Introduced in Spring or 2012</a:t>
            </a:r>
          </a:p>
          <a:p>
            <a:r>
              <a:rPr lang="en-US" dirty="0" smtClean="0"/>
              <a:t>Many new</a:t>
            </a:r>
            <a:r>
              <a:rPr lang="en-US" baseline="0" dirty="0" smtClean="0"/>
              <a:t> features and enhancements</a:t>
            </a:r>
          </a:p>
          <a:p>
            <a:pPr lvl="1"/>
            <a:r>
              <a:rPr lang="en-US" dirty="0" smtClean="0"/>
              <a:t>Always On</a:t>
            </a:r>
          </a:p>
          <a:p>
            <a:pPr lvl="1"/>
            <a:r>
              <a:rPr lang="en-US" baseline="0" dirty="0" smtClean="0"/>
              <a:t>Power</a:t>
            </a:r>
            <a:r>
              <a:rPr lang="en-US" dirty="0" smtClean="0"/>
              <a:t> View and Power Pivot</a:t>
            </a:r>
          </a:p>
          <a:p>
            <a:pPr lvl="1"/>
            <a:r>
              <a:rPr lang="en-US" dirty="0" smtClean="0"/>
              <a:t>Column Store Index</a:t>
            </a:r>
          </a:p>
          <a:p>
            <a:pPr lvl="1"/>
            <a:r>
              <a:rPr lang="en-US" dirty="0" smtClean="0"/>
              <a:t>And many others</a:t>
            </a:r>
          </a:p>
          <a:p>
            <a:pPr lvl="1"/>
            <a:r>
              <a:rPr lang="en-US" dirty="0" smtClean="0"/>
              <a:t>Not part of this presentation</a:t>
            </a:r>
          </a:p>
          <a:p>
            <a:r>
              <a:rPr lang="en-US" baseline="0" dirty="0" smtClean="0"/>
              <a:t>This presentation will focus on the TSQL </a:t>
            </a:r>
            <a:r>
              <a:rPr lang="en-US" baseline="0" dirty="0" smtClean="0"/>
              <a:t>Analytic specific </a:t>
            </a:r>
            <a:r>
              <a:rPr lang="en-US" baseline="0" dirty="0" smtClean="0"/>
              <a:t>new features enhancements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Functions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Clause Enhancements</a:t>
            </a:r>
          </a:p>
          <a:p>
            <a:pPr lvl="1"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ROWS PRECEDING, FOLLOWING, UNBOUNDED</a:t>
            </a:r>
          </a:p>
          <a:p>
            <a:pPr lvl="1"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/>
                </a:solidFill>
              </a:rPr>
              <a:t>RANGE PRECEDING, FOLLOWING, </a:t>
            </a:r>
            <a:r>
              <a:rPr lang="en-US" dirty="0" smtClean="0">
                <a:solidFill>
                  <a:schemeClr val="tx1"/>
                </a:solidFill>
              </a:rPr>
              <a:t>UNBOUNDED</a:t>
            </a:r>
          </a:p>
          <a:p>
            <a:r>
              <a:rPr lang="en-US" dirty="0" smtClean="0"/>
              <a:t>LAG and LEAD</a:t>
            </a:r>
          </a:p>
          <a:p>
            <a:r>
              <a:rPr lang="en-US" dirty="0" smtClean="0"/>
              <a:t>FIRST_VALUE and LAST_VALUE</a:t>
            </a:r>
          </a:p>
          <a:p>
            <a:r>
              <a:rPr lang="en-US" dirty="0" smtClean="0"/>
              <a:t>PERCENT_RANK</a:t>
            </a:r>
          </a:p>
          <a:p>
            <a:r>
              <a:rPr lang="en-US" dirty="0" smtClean="0"/>
              <a:t>PERCENTILE_DISC and PERCENTILE_CONT</a:t>
            </a:r>
          </a:p>
          <a:p>
            <a:r>
              <a:rPr lang="en-US" dirty="0" smtClean="0"/>
              <a:t>CUME_DIST - Cumulative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300" kern="120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The Pre-2012 OVER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OVER clause before SQL Server 2012…</a:t>
            </a:r>
          </a:p>
          <a:p>
            <a:r>
              <a:rPr lang="en-US" dirty="0" smtClean="0"/>
              <a:t>Really handy to perform aggregates over a different range than your standard grouping.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651640"/>
            <a:ext cx="8991600" cy="213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Clause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ROWS PRECEDING, FOLLOWING, UNBOUNDED</a:t>
            </a:r>
          </a:p>
          <a:p>
            <a:pPr lvl="1"/>
            <a:r>
              <a:rPr lang="en-US" dirty="0" smtClean="0"/>
              <a:t>Rows refers to the current row and those before or after base on preceding or following.</a:t>
            </a:r>
          </a:p>
          <a:p>
            <a:pPr lvl="0"/>
            <a:r>
              <a:rPr lang="en-US" dirty="0" smtClean="0"/>
              <a:t>RANGE PRECEDING, FOLLOWING, UNBOUNDED</a:t>
            </a:r>
          </a:p>
          <a:p>
            <a:pPr lvl="1"/>
            <a:r>
              <a:rPr lang="en-US" dirty="0" smtClean="0"/>
              <a:t>Range means all values in the current range and those before or after.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114800"/>
            <a:ext cx="6850063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758952"/>
          </a:xfrm>
        </p:spPr>
        <p:txBody>
          <a:bodyPr>
            <a:normAutofit fontScale="90000"/>
          </a:bodyPr>
          <a:lstStyle/>
          <a:p>
            <a:pPr rtl="0" eaLnBrk="1" latinLnBrk="0" hangingPunct="1"/>
            <a:r>
              <a:rPr kumimoji="0" lang="en-US" sz="2800" kern="120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ROWS / RANGE PRECEDING, FOLLOWING, UNBOUNDED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ROWS or RANGE-  specifying rows or range</a:t>
            </a:r>
          </a:p>
          <a:p>
            <a:pPr lvl="0"/>
            <a:r>
              <a:rPr lang="en-US" dirty="0" smtClean="0"/>
              <a:t>PRECEDING – get rows before the current one</a:t>
            </a:r>
          </a:p>
          <a:p>
            <a:pPr lvl="0"/>
            <a:r>
              <a:rPr lang="en-US" dirty="0" smtClean="0"/>
              <a:t>FOLLOWING – get rows after the current one</a:t>
            </a:r>
          </a:p>
          <a:p>
            <a:pPr lvl="0"/>
            <a:r>
              <a:rPr lang="en-US" dirty="0" smtClean="0"/>
              <a:t>UNBOUNDED – get all before or after</a:t>
            </a:r>
          </a:p>
          <a:p>
            <a:pPr lvl="0"/>
            <a:r>
              <a:rPr lang="en-US" dirty="0" smtClean="0"/>
              <a:t>CURRENT ROW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164415"/>
            <a:ext cx="8382000" cy="94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547628"/>
            <a:ext cx="8458200" cy="7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kumimoji="0" lang="en-US" sz="3300" kern="120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ROWS/RANGE PRECEDING, FOLLOWING, UNBOUNDED -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7855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--ROWS PRECEDING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-- http://stevestedman.com/?p=1454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--  look at the sum of revenue over a trailing 3 year period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Year,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DepartmentID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Revenue,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sum(Revenue) OVER (PARTITION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DepartmentID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ORDER BY [YEAR]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ROWS BETWEEN 3 PRECEDING AND CURRENT ROW) as Prev3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REVENUE  order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departmentID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year;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--ROWS PRECEDING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Year,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DepartmentID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Revenue,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sum(Revenue) OVER (PARTITION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DepartmentID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ORDER BY [YEAR]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ROWS BETWEEN 5 PRECEDING AND 2 PRECEDING) as Prev5to3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REVENUE order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departmentID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year;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-- ROWS FOLLOWING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-- http://stevestedman.com/?p=1454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Year,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DepartmentID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Revenue,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sum(Revenue) OVER (PARTITION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DepartmentID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ORDER BY [YEAR]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ROWS BETWEEN CURRENT ROW AND 3 FOLLOWING) as Next3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REVENUE order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departmentID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year;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--ROWS PRECEDING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Year,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DepartmentID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Revenue,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sum(Revenue) OVER (PARTITION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DepartmentID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ORDER BY [YEAR]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ROWS BETWEEN 1 PRECEDING AND 1 FOLLOWING)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BeforeAndAfter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REVENUE order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departmentID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year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LAG and LEAD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Allows you to reference a value in a row before or a row after the current row</a:t>
            </a:r>
          </a:p>
          <a:p>
            <a:r>
              <a:rPr lang="en-US" dirty="0" smtClean="0"/>
              <a:t>Over clause is used to specify the ordering and partitioning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2007</TotalTime>
  <Words>713</Words>
  <Application>Microsoft Office PowerPoint</Application>
  <PresentationFormat>On-screen Show (4:3)</PresentationFormat>
  <Paragraphs>125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TSQL 2012  Analytic Functions</vt:lpstr>
      <vt:lpstr>Presenter:  Steve Stedman</vt:lpstr>
      <vt:lpstr>SQL Server 2012</vt:lpstr>
      <vt:lpstr>Analytic Functions Overview</vt:lpstr>
      <vt:lpstr>The Pre-2012 OVER Clause</vt:lpstr>
      <vt:lpstr>OVER Clause Enhancements</vt:lpstr>
      <vt:lpstr>ROWS / RANGE PRECEDING, FOLLOWING, UNBOUNDED</vt:lpstr>
      <vt:lpstr>ROWS/RANGE PRECEDING, FOLLOWING, UNBOUNDED - Demo</vt:lpstr>
      <vt:lpstr>LAG and LEAD</vt:lpstr>
      <vt:lpstr>FIRST_VALUE and LAST_VALUE</vt:lpstr>
      <vt:lpstr>PERCENT_RANK</vt:lpstr>
      <vt:lpstr>PERCENTILE_DISC and PERCENTILE_CONT</vt:lpstr>
      <vt:lpstr>CUME_DIST - Cumulative Distribution</vt:lpstr>
      <vt:lpstr>More statistics with Cumulative Distribution</vt:lpstr>
      <vt:lpstr>In Review</vt:lpstr>
      <vt:lpstr>More Information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What's New in  TSQL 2012</dc:title>
  <dc:creator>Steve</dc:creator>
  <cp:lastModifiedBy>Steve</cp:lastModifiedBy>
  <cp:revision>204</cp:revision>
  <dcterms:created xsi:type="dcterms:W3CDTF">2012-06-02T17:27:43Z</dcterms:created>
  <dcterms:modified xsi:type="dcterms:W3CDTF">2012-06-17T17:23:50Z</dcterms:modified>
</cp:coreProperties>
</file>