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sldIdLst>
    <p:sldId id="256" r:id="rId2"/>
    <p:sldId id="258" r:id="rId3"/>
    <p:sldId id="319" r:id="rId4"/>
    <p:sldId id="260" r:id="rId5"/>
    <p:sldId id="259" r:id="rId6"/>
    <p:sldId id="332" r:id="rId7"/>
    <p:sldId id="261" r:id="rId8"/>
    <p:sldId id="262" r:id="rId9"/>
    <p:sldId id="263" r:id="rId10"/>
    <p:sldId id="350" r:id="rId11"/>
    <p:sldId id="264" r:id="rId12"/>
    <p:sldId id="347" r:id="rId13"/>
    <p:sldId id="348" r:id="rId14"/>
    <p:sldId id="351" r:id="rId15"/>
    <p:sldId id="349" r:id="rId16"/>
    <p:sldId id="265" r:id="rId17"/>
    <p:sldId id="352" r:id="rId18"/>
    <p:sldId id="355" r:id="rId19"/>
    <p:sldId id="353" r:id="rId20"/>
    <p:sldId id="356" r:id="rId21"/>
    <p:sldId id="266" r:id="rId22"/>
    <p:sldId id="267" r:id="rId23"/>
    <p:sldId id="268" r:id="rId24"/>
    <p:sldId id="334" r:id="rId25"/>
    <p:sldId id="269" r:id="rId26"/>
    <p:sldId id="333" r:id="rId27"/>
    <p:sldId id="270" r:id="rId28"/>
    <p:sldId id="336" r:id="rId29"/>
    <p:sldId id="337" r:id="rId30"/>
    <p:sldId id="335" r:id="rId31"/>
    <p:sldId id="338" r:id="rId32"/>
    <p:sldId id="271" r:id="rId33"/>
    <p:sldId id="339" r:id="rId34"/>
    <p:sldId id="340" r:id="rId35"/>
    <p:sldId id="341" r:id="rId36"/>
    <p:sldId id="272" r:id="rId37"/>
    <p:sldId id="273" r:id="rId38"/>
    <p:sldId id="360" r:id="rId39"/>
    <p:sldId id="359" r:id="rId40"/>
    <p:sldId id="358" r:id="rId41"/>
    <p:sldId id="357" r:id="rId42"/>
    <p:sldId id="274" r:id="rId43"/>
    <p:sldId id="275" r:id="rId44"/>
    <p:sldId id="276" r:id="rId45"/>
    <p:sldId id="277" r:id="rId46"/>
    <p:sldId id="278" r:id="rId47"/>
    <p:sldId id="279" r:id="rId48"/>
    <p:sldId id="342" r:id="rId49"/>
    <p:sldId id="280" r:id="rId50"/>
    <p:sldId id="343" r:id="rId51"/>
    <p:sldId id="344" r:id="rId52"/>
    <p:sldId id="318" r:id="rId53"/>
    <p:sldId id="282" r:id="rId54"/>
    <p:sldId id="283" r:id="rId55"/>
    <p:sldId id="284" r:id="rId56"/>
    <p:sldId id="285" r:id="rId57"/>
    <p:sldId id="286" r:id="rId58"/>
    <p:sldId id="316" r:id="rId59"/>
    <p:sldId id="287" r:id="rId60"/>
    <p:sldId id="288" r:id="rId61"/>
    <p:sldId id="315" r:id="rId62"/>
    <p:sldId id="289" r:id="rId63"/>
    <p:sldId id="281" r:id="rId64"/>
    <p:sldId id="323" r:id="rId65"/>
    <p:sldId id="328" r:id="rId66"/>
    <p:sldId id="330" r:id="rId67"/>
    <p:sldId id="324" r:id="rId68"/>
    <p:sldId id="325" r:id="rId69"/>
    <p:sldId id="326" r:id="rId70"/>
    <p:sldId id="345" r:id="rId71"/>
    <p:sldId id="327" r:id="rId72"/>
    <p:sldId id="290" r:id="rId73"/>
    <p:sldId id="291" r:id="rId74"/>
    <p:sldId id="292" r:id="rId75"/>
    <p:sldId id="293" r:id="rId76"/>
    <p:sldId id="294" r:id="rId77"/>
    <p:sldId id="296" r:id="rId78"/>
    <p:sldId id="297" r:id="rId79"/>
    <p:sldId id="298" r:id="rId80"/>
    <p:sldId id="299" r:id="rId81"/>
    <p:sldId id="320" r:id="rId82"/>
    <p:sldId id="300" r:id="rId83"/>
    <p:sldId id="301" r:id="rId84"/>
    <p:sldId id="302" r:id="rId85"/>
    <p:sldId id="303" r:id="rId86"/>
    <p:sldId id="304" r:id="rId87"/>
    <p:sldId id="305" r:id="rId88"/>
    <p:sldId id="306" r:id="rId89"/>
    <p:sldId id="307" r:id="rId90"/>
    <p:sldId id="308" r:id="rId91"/>
    <p:sldId id="309" r:id="rId92"/>
    <p:sldId id="310" r:id="rId93"/>
    <p:sldId id="313" r:id="rId94"/>
    <p:sldId id="311" r:id="rId95"/>
    <p:sldId id="317" r:id="rId96"/>
    <p:sldId id="346" r:id="rId97"/>
    <p:sldId id="312" r:id="rId98"/>
    <p:sldId id="321"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93" autoAdjust="0"/>
    <p:restoredTop sz="86384" autoAdjust="0"/>
  </p:normalViewPr>
  <p:slideViewPr>
    <p:cSldViewPr>
      <p:cViewPr>
        <p:scale>
          <a:sx n="107" d="100"/>
          <a:sy n="107" d="100"/>
        </p:scale>
        <p:origin x="-1638" y="-90"/>
      </p:cViewPr>
      <p:guideLst>
        <p:guide orient="horz" pos="2160"/>
        <p:guide pos="2880"/>
      </p:guideLst>
    </p:cSldViewPr>
  </p:slideViewPr>
  <p:outlineViewPr>
    <p:cViewPr>
      <p:scale>
        <a:sx n="33" d="100"/>
        <a:sy n="33" d="100"/>
      </p:scale>
      <p:origin x="0" y="141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386F83-7558-47C3-9044-4A80B07DD66F}" type="datetimeFigureOut">
              <a:rPr lang="en-US" smtClean="0"/>
              <a:t>9/16/2013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4F928D-3D39-45C0-87F4-567842F35DBC}" type="slidenum">
              <a:rPr lang="en-US" smtClean="0"/>
              <a:t>‹#›</a:t>
            </a:fld>
            <a:endParaRPr lang="en-US"/>
          </a:p>
        </p:txBody>
      </p:sp>
    </p:spTree>
    <p:extLst>
      <p:ext uri="{BB962C8B-B14F-4D97-AF65-F5344CB8AC3E}">
        <p14:creationId xmlns:p14="http://schemas.microsoft.com/office/powerpoint/2010/main" val="15570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F928D-3D39-45C0-87F4-567842F35DBC}" type="slidenum">
              <a:rPr lang="en-US" smtClean="0"/>
              <a:t>5</a:t>
            </a:fld>
            <a:endParaRPr lang="en-US"/>
          </a:p>
        </p:txBody>
      </p:sp>
    </p:spTree>
    <p:extLst>
      <p:ext uri="{BB962C8B-B14F-4D97-AF65-F5344CB8AC3E}">
        <p14:creationId xmlns:p14="http://schemas.microsoft.com/office/powerpoint/2010/main" val="370397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773C92B-A03B-42DF-9CBB-F0E1FBE85442}" type="datetimeFigureOut">
              <a:rPr lang="en-US" smtClean="0"/>
              <a:pPr/>
              <a:t>9/16/2013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E1E7EEB-5F82-4EC0-AAEE-C2C56BE23D6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73C92B-A03B-42DF-9CBB-F0E1FBE85442}"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E7EEB-5F82-4EC0-AAEE-C2C56BE23D6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E1E7EEB-5F82-4EC0-AAEE-C2C56BE23D6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73C92B-A03B-42DF-9CBB-F0E1FBE85442}"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773C92B-A03B-42DF-9CBB-F0E1FBE85442}"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E1E7EEB-5F82-4EC0-AAEE-C2C56BE23D6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773C92B-A03B-42DF-9CBB-F0E1FBE85442}" type="datetimeFigureOut">
              <a:rPr lang="en-US" smtClean="0"/>
              <a:pPr/>
              <a:t>9/16/2013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E1E7EEB-5F82-4EC0-AAEE-C2C56BE23D6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773C92B-A03B-42DF-9CBB-F0E1FBE85442}"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E7EEB-5F82-4EC0-AAEE-C2C56BE23D6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773C92B-A03B-42DF-9CBB-F0E1FBE85442}" type="datetimeFigureOut">
              <a:rPr lang="en-US" smtClean="0"/>
              <a:pPr/>
              <a:t>9/16/2013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E1E7EEB-5F82-4EC0-AAEE-C2C56BE23D6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73C92B-A03B-42DF-9CBB-F0E1FBE85442}" type="datetimeFigureOut">
              <a:rPr lang="en-US" smtClean="0"/>
              <a:pPr/>
              <a:t>9/16/2013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E1E7EEB-5F82-4EC0-AAEE-C2C56BE23D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773C92B-A03B-42DF-9CBB-F0E1FBE85442}" type="datetimeFigureOut">
              <a:rPr lang="en-US" smtClean="0"/>
              <a:pPr/>
              <a:t>9/16/2013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E1E7EEB-5F82-4EC0-AAEE-C2C56BE23D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E1E7EEB-5F82-4EC0-AAEE-C2C56BE23D6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773C92B-A03B-42DF-9CBB-F0E1FBE85442}" type="datetimeFigureOut">
              <a:rPr lang="en-US" smtClean="0"/>
              <a:pPr/>
              <a:t>9/16/2013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E1E7EEB-5F82-4EC0-AAEE-C2C56BE23D6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773C92B-A03B-42DF-9CBB-F0E1FBE85442}" type="datetimeFigureOut">
              <a:rPr lang="en-US" smtClean="0"/>
              <a:pPr/>
              <a:t>9/16/2013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773C92B-A03B-42DF-9CBB-F0E1FBE85442}" type="datetimeFigureOut">
              <a:rPr lang="en-US" smtClean="0"/>
              <a:pPr/>
              <a:t>9/16/2013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E1E7EEB-5F82-4EC0-AAEE-C2C56BE23D6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vestedma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atabasehealth.stevestedman.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joes2pros.com/" TargetMode="External"/><Relationship Id="rId2" Type="http://schemas.openxmlformats.org/officeDocument/2006/relationships/hyperlink" Target="http://www.amazon.com/gp/product/193966618X/ref=as_li_ss_tl?ie=UTF8&amp;camp=1789&amp;creative=390957&amp;creativeASIN=193966618X&amp;linkCode=as2&amp;tag=wake2wakecom"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databasehealth.stevestedman.com/" TargetMode="External"/><Relationship Id="rId2" Type="http://schemas.openxmlformats.org/officeDocument/2006/relationships/hyperlink" Target="http://stevestedman.com/" TargetMode="External"/><Relationship Id="rId1" Type="http://schemas.openxmlformats.org/officeDocument/2006/relationships/slideLayout" Target="../slideLayouts/slideLayout2.xml"/><Relationship Id="rId5" Type="http://schemas.openxmlformats.org/officeDocument/2006/relationships/hyperlink" Target="http://stevestedman.com/speaking/" TargetMode="External"/><Relationship Id="rId4" Type="http://schemas.openxmlformats.org/officeDocument/2006/relationships/hyperlink" Target="mailto:Steve@SteveStedman.com"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joes2pros.com/" TargetMode="External"/><Relationship Id="rId2" Type="http://schemas.openxmlformats.org/officeDocument/2006/relationships/hyperlink" Target="http://www.amazon.com/gp/product/193966618X/ref=as_li_ss_tl?ie=UTF8&amp;camp=1789&amp;creative=390957&amp;creativeASIN=193966618X&amp;linkCode=as2&amp;tag=wake2wakecom"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tevestedman.com/?p=2053"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tevestedman.com/" TargetMode="External"/><Relationship Id="rId2" Type="http://schemas.openxmlformats.org/officeDocument/2006/relationships/hyperlink" Target="http://databasehealth.stevestedman.com/" TargetMode="External"/><Relationship Id="rId1" Type="http://schemas.openxmlformats.org/officeDocument/2006/relationships/slideLayout" Target="../slideLayouts/slideLayout2.xml"/><Relationship Id="rId5" Type="http://schemas.openxmlformats.org/officeDocument/2006/relationships/hyperlink" Target="http://stevestedman.com/speaking/" TargetMode="External"/><Relationship Id="rId4" Type="http://schemas.openxmlformats.org/officeDocument/2006/relationships/hyperlink" Target="mailto:Steve@SteveStedman.com" TargetMode="External"/></Relationships>
</file>

<file path=ppt/slides/_rels/slide98.xml.rels><?xml version="1.0" encoding="UTF-8" standalone="yes"?>
<Relationships xmlns="http://schemas.openxmlformats.org/package/2006/relationships"><Relationship Id="rId3" Type="http://schemas.openxmlformats.org/officeDocument/2006/relationships/hyperlink" Target="http://joes2pros.com/" TargetMode="External"/><Relationship Id="rId2" Type="http://schemas.openxmlformats.org/officeDocument/2006/relationships/hyperlink" Target="http://www.amazon.com/gp/product/193966618X/ref=as_li_ss_tl?ie=UTF8&amp;camp=1789&amp;creative=390957&amp;creativeASIN=193966618X&amp;linkCode=as2&amp;tag=wake2wakecom"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819400"/>
            <a:ext cx="8534400" cy="1752600"/>
          </a:xfrm>
        </p:spPr>
        <p:txBody>
          <a:bodyPr>
            <a:noAutofit/>
          </a:bodyPr>
          <a:lstStyle/>
          <a:p>
            <a:r>
              <a:rPr lang="en-US" sz="2800" dirty="0" smtClean="0"/>
              <a:t>Steve Stedman</a:t>
            </a:r>
          </a:p>
          <a:p>
            <a:r>
              <a:rPr lang="en-US" sz="2800" b="0" dirty="0"/>
              <a:t>Everything You Ever Wanted to Know About Common Table Expressions</a:t>
            </a:r>
          </a:p>
          <a:p>
            <a:endParaRPr lang="en-US" sz="2800" dirty="0" smtClean="0"/>
          </a:p>
        </p:txBody>
      </p:sp>
      <p:sp>
        <p:nvSpPr>
          <p:cNvPr id="2" name="Title 1"/>
          <p:cNvSpPr>
            <a:spLocks noGrp="1"/>
          </p:cNvSpPr>
          <p:nvPr>
            <p:ph type="ctrTitle"/>
          </p:nvPr>
        </p:nvSpPr>
        <p:spPr/>
        <p:txBody>
          <a:bodyPr>
            <a:normAutofit/>
          </a:bodyPr>
          <a:lstStyle/>
          <a:p>
            <a:r>
              <a:rPr lang="en-US" sz="4800" dirty="0" smtClean="0">
                <a:solidFill>
                  <a:schemeClr val="tx1"/>
                </a:solidFill>
              </a:rPr>
              <a:t>SQL Server </a:t>
            </a:r>
            <a:br>
              <a:rPr lang="en-US" sz="4800" dirty="0" smtClean="0">
                <a:solidFill>
                  <a:schemeClr val="tx1"/>
                </a:solidFill>
              </a:rPr>
            </a:br>
            <a:r>
              <a:rPr lang="en-US" sz="4800" dirty="0" smtClean="0">
                <a:solidFill>
                  <a:schemeClr val="tx1"/>
                </a:solidFill>
              </a:rPr>
              <a:t>Common Table Expressions</a:t>
            </a:r>
            <a:endParaRPr lang="en-US" sz="4800" dirty="0">
              <a:solidFill>
                <a:schemeClr val="tx1"/>
              </a:solidFill>
            </a:endParaRPr>
          </a:p>
        </p:txBody>
      </p:sp>
      <p:sp>
        <p:nvSpPr>
          <p:cNvPr id="6" name="TextBox 5"/>
          <p:cNvSpPr txBox="1"/>
          <p:nvPr/>
        </p:nvSpPr>
        <p:spPr>
          <a:xfrm>
            <a:off x="228600" y="5856268"/>
            <a:ext cx="5170005" cy="954107"/>
          </a:xfrm>
          <a:prstGeom prst="rect">
            <a:avLst/>
          </a:prstGeom>
          <a:noFill/>
        </p:spPr>
        <p:txBody>
          <a:bodyPr wrap="none" rtlCol="0">
            <a:spAutoFit/>
          </a:bodyPr>
          <a:lstStyle/>
          <a:p>
            <a:r>
              <a:rPr lang="en-US" sz="2800" dirty="0" smtClean="0">
                <a:hlinkClick r:id="rId2"/>
              </a:rPr>
              <a:t>http://SteveStedman.com</a:t>
            </a:r>
            <a:r>
              <a:rPr lang="en-US" sz="2800" dirty="0" smtClean="0"/>
              <a:t> </a:t>
            </a:r>
          </a:p>
          <a:p>
            <a:r>
              <a:rPr lang="en-US" sz="2800" dirty="0" smtClean="0"/>
              <a:t>Follow me on Twitter @</a:t>
            </a:r>
            <a:r>
              <a:rPr lang="en-US" sz="2800" dirty="0" err="1" smtClean="0"/>
              <a:t>SqlEmt</a:t>
            </a:r>
            <a:endParaRPr lang="en-US" sz="2800" dirty="0"/>
          </a:p>
        </p:txBody>
      </p:sp>
      <p:pic>
        <p:nvPicPr>
          <p:cNvPr id="1029" name="Picture 5"/>
          <p:cNvPicPr>
            <a:picLocks noChangeAspect="1" noChangeArrowheads="1"/>
          </p:cNvPicPr>
          <p:nvPr/>
        </p:nvPicPr>
        <p:blipFill>
          <a:blip r:embed="rId3" cstate="print"/>
          <a:srcRect/>
          <a:stretch>
            <a:fillRect/>
          </a:stretch>
        </p:blipFill>
        <p:spPr bwMode="auto">
          <a:xfrm>
            <a:off x="5638800" y="5029200"/>
            <a:ext cx="3038475"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lang="en-US" dirty="0"/>
              <a:t>2</a:t>
            </a:r>
            <a:r>
              <a:rPr lang="en-US" dirty="0" smtClean="0"/>
              <a:t>.  Simple CTE Syntax</a:t>
            </a:r>
            <a:endParaRPr lang="en-US" dirty="0"/>
          </a:p>
        </p:txBody>
      </p:sp>
      <p:sp>
        <p:nvSpPr>
          <p:cNvPr id="3" name="Content Placeholder 2"/>
          <p:cNvSpPr>
            <a:spLocks noGrp="1"/>
          </p:cNvSpPr>
          <p:nvPr>
            <p:ph sz="quarter" idx="1"/>
          </p:nvPr>
        </p:nvSpPr>
        <p:spPr/>
        <p:txBody>
          <a:bodyPr/>
          <a:lstStyle/>
          <a:p>
            <a:pPr>
              <a:buNone/>
            </a:pPr>
            <a:r>
              <a:rPr lang="en-US" b="1" dirty="0" smtClean="0"/>
              <a:t>;WITH</a:t>
            </a:r>
            <a:endParaRPr lang="en-US" b="1" dirty="0"/>
          </a:p>
        </p:txBody>
      </p:sp>
    </p:spTree>
    <p:extLst>
      <p:ext uri="{BB962C8B-B14F-4D97-AF65-F5344CB8AC3E}">
        <p14:creationId xmlns:p14="http://schemas.microsoft.com/office/powerpoint/2010/main" val="542567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lang="en-US" dirty="0"/>
              <a:t>2</a:t>
            </a:r>
            <a:r>
              <a:rPr lang="en-US" dirty="0" smtClean="0"/>
              <a:t>.  Simple CTE Syntax</a:t>
            </a:r>
            <a:endParaRPr lang="en-US" dirty="0"/>
          </a:p>
        </p:txBody>
      </p:sp>
      <p:sp>
        <p:nvSpPr>
          <p:cNvPr id="3" name="Content Placeholder 2"/>
          <p:cNvSpPr>
            <a:spLocks noGrp="1"/>
          </p:cNvSpPr>
          <p:nvPr>
            <p:ph sz="quarter" idx="1"/>
          </p:nvPr>
        </p:nvSpPr>
        <p:spPr/>
        <p:txBody>
          <a:bodyPr/>
          <a:lstStyle/>
          <a:p>
            <a:pPr>
              <a:buNone/>
            </a:pPr>
            <a:r>
              <a:rPr lang="en-US" dirty="0" smtClean="0"/>
              <a:t>;WITH </a:t>
            </a:r>
            <a:r>
              <a:rPr lang="en-US" b="1" dirty="0" err="1" smtClean="0">
                <a:solidFill>
                  <a:srgbClr val="C00000"/>
                </a:solidFill>
              </a:rPr>
              <a:t>expression_name</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lang="en-US" dirty="0"/>
              <a:t>2</a:t>
            </a:r>
            <a:r>
              <a:rPr lang="en-US" dirty="0" smtClean="0"/>
              <a:t>.  Simple CTE Syntax</a:t>
            </a:r>
            <a:endParaRPr lang="en-US" dirty="0"/>
          </a:p>
        </p:txBody>
      </p:sp>
      <p:sp>
        <p:nvSpPr>
          <p:cNvPr id="3" name="Content Placeholder 2"/>
          <p:cNvSpPr>
            <a:spLocks noGrp="1"/>
          </p:cNvSpPr>
          <p:nvPr>
            <p:ph sz="quarter" idx="1"/>
          </p:nvPr>
        </p:nvSpPr>
        <p:spPr/>
        <p:txBody>
          <a:bodyPr/>
          <a:lstStyle/>
          <a:p>
            <a:pPr>
              <a:buNone/>
            </a:pPr>
            <a:r>
              <a:rPr lang="en-US" dirty="0" smtClean="0"/>
              <a:t>;WITH </a:t>
            </a:r>
            <a:r>
              <a:rPr lang="en-US" dirty="0" err="1" smtClean="0">
                <a:solidFill>
                  <a:srgbClr val="C00000"/>
                </a:solidFill>
              </a:rPr>
              <a:t>expression_name</a:t>
            </a:r>
            <a:r>
              <a:rPr lang="en-US" dirty="0" smtClean="0"/>
              <a:t> </a:t>
            </a:r>
            <a:r>
              <a:rPr lang="en-US" b="1" dirty="0" smtClean="0"/>
              <a:t>[(</a:t>
            </a:r>
            <a:r>
              <a:rPr lang="en-US" b="1" dirty="0" err="1" smtClean="0"/>
              <a:t>column_name</a:t>
            </a:r>
            <a:r>
              <a:rPr lang="en-US" b="1" dirty="0" smtClean="0"/>
              <a:t>[,...n])]</a:t>
            </a:r>
          </a:p>
        </p:txBody>
      </p:sp>
    </p:spTree>
    <p:extLst>
      <p:ext uri="{BB962C8B-B14F-4D97-AF65-F5344CB8AC3E}">
        <p14:creationId xmlns:p14="http://schemas.microsoft.com/office/powerpoint/2010/main" val="174929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lang="en-US" dirty="0"/>
              <a:t>2</a:t>
            </a:r>
            <a:r>
              <a:rPr lang="en-US" dirty="0" smtClean="0"/>
              <a:t>.  Simple CTE Syntax</a:t>
            </a:r>
            <a:endParaRPr lang="en-US" dirty="0"/>
          </a:p>
        </p:txBody>
      </p:sp>
      <p:sp>
        <p:nvSpPr>
          <p:cNvPr id="3" name="Content Placeholder 2"/>
          <p:cNvSpPr>
            <a:spLocks noGrp="1"/>
          </p:cNvSpPr>
          <p:nvPr>
            <p:ph sz="quarter" idx="1"/>
          </p:nvPr>
        </p:nvSpPr>
        <p:spPr/>
        <p:txBody>
          <a:bodyPr/>
          <a:lstStyle/>
          <a:p>
            <a:pPr>
              <a:buNone/>
            </a:pPr>
            <a:r>
              <a:rPr lang="en-US" dirty="0" smtClean="0"/>
              <a:t>;WITH </a:t>
            </a:r>
            <a:r>
              <a:rPr lang="en-US" dirty="0" err="1" smtClean="0">
                <a:solidFill>
                  <a:srgbClr val="C00000"/>
                </a:solidFill>
              </a:rPr>
              <a:t>expression_name</a:t>
            </a:r>
            <a:r>
              <a:rPr lang="en-US" dirty="0" smtClean="0"/>
              <a:t> [(</a:t>
            </a:r>
            <a:r>
              <a:rPr lang="en-US" dirty="0" err="1" smtClean="0"/>
              <a:t>column_name</a:t>
            </a:r>
            <a:r>
              <a:rPr lang="en-US" dirty="0" smtClean="0"/>
              <a:t>[,...n])]</a:t>
            </a:r>
          </a:p>
          <a:p>
            <a:pPr>
              <a:buNone/>
            </a:pPr>
            <a:r>
              <a:rPr lang="en-US" b="1" dirty="0" smtClean="0"/>
              <a:t>AS</a:t>
            </a:r>
          </a:p>
        </p:txBody>
      </p:sp>
    </p:spTree>
    <p:extLst>
      <p:ext uri="{BB962C8B-B14F-4D97-AF65-F5344CB8AC3E}">
        <p14:creationId xmlns:p14="http://schemas.microsoft.com/office/powerpoint/2010/main" val="4090078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lang="en-US" dirty="0"/>
              <a:t>2</a:t>
            </a:r>
            <a:r>
              <a:rPr lang="en-US" dirty="0" smtClean="0"/>
              <a:t>.  Simple CTE Syntax</a:t>
            </a:r>
            <a:endParaRPr lang="en-US" dirty="0"/>
          </a:p>
        </p:txBody>
      </p:sp>
      <p:sp>
        <p:nvSpPr>
          <p:cNvPr id="3" name="Content Placeholder 2"/>
          <p:cNvSpPr>
            <a:spLocks noGrp="1"/>
          </p:cNvSpPr>
          <p:nvPr>
            <p:ph sz="quarter" idx="1"/>
          </p:nvPr>
        </p:nvSpPr>
        <p:spPr/>
        <p:txBody>
          <a:bodyPr/>
          <a:lstStyle/>
          <a:p>
            <a:pPr>
              <a:buNone/>
            </a:pPr>
            <a:r>
              <a:rPr lang="en-US" dirty="0" smtClean="0"/>
              <a:t>;WITH </a:t>
            </a:r>
            <a:r>
              <a:rPr lang="en-US" dirty="0" err="1" smtClean="0">
                <a:solidFill>
                  <a:srgbClr val="C00000"/>
                </a:solidFill>
              </a:rPr>
              <a:t>expression_name</a:t>
            </a:r>
            <a:r>
              <a:rPr lang="en-US" dirty="0" smtClean="0"/>
              <a:t> [(</a:t>
            </a:r>
            <a:r>
              <a:rPr lang="en-US" dirty="0" err="1" smtClean="0"/>
              <a:t>column_name</a:t>
            </a:r>
            <a:r>
              <a:rPr lang="en-US" dirty="0" smtClean="0"/>
              <a:t>[,...n])]</a:t>
            </a:r>
          </a:p>
          <a:p>
            <a:pPr>
              <a:buNone/>
            </a:pPr>
            <a:r>
              <a:rPr lang="en-US" dirty="0" smtClean="0"/>
              <a:t>AS</a:t>
            </a:r>
          </a:p>
          <a:p>
            <a:pPr>
              <a:buNone/>
            </a:pPr>
            <a:r>
              <a:rPr lang="en-US" b="1" dirty="0" smtClean="0"/>
              <a:t>( </a:t>
            </a:r>
            <a:r>
              <a:rPr lang="en-US" b="1" dirty="0" err="1" smtClean="0"/>
              <a:t>CTE_query_definition</a:t>
            </a:r>
            <a:r>
              <a:rPr lang="en-US" b="1" dirty="0" smtClean="0"/>
              <a:t> )</a:t>
            </a:r>
          </a:p>
        </p:txBody>
      </p:sp>
    </p:spTree>
    <p:extLst>
      <p:ext uri="{BB962C8B-B14F-4D97-AF65-F5344CB8AC3E}">
        <p14:creationId xmlns:p14="http://schemas.microsoft.com/office/powerpoint/2010/main" val="1122929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lang="en-US" dirty="0"/>
              <a:t>2</a:t>
            </a:r>
            <a:r>
              <a:rPr lang="en-US" dirty="0" smtClean="0"/>
              <a:t>.  Simple CTE Syntax</a:t>
            </a:r>
            <a:endParaRPr lang="en-US" dirty="0"/>
          </a:p>
        </p:txBody>
      </p:sp>
      <p:sp>
        <p:nvSpPr>
          <p:cNvPr id="3" name="Content Placeholder 2"/>
          <p:cNvSpPr>
            <a:spLocks noGrp="1"/>
          </p:cNvSpPr>
          <p:nvPr>
            <p:ph sz="quarter" idx="1"/>
          </p:nvPr>
        </p:nvSpPr>
        <p:spPr/>
        <p:txBody>
          <a:bodyPr/>
          <a:lstStyle/>
          <a:p>
            <a:pPr>
              <a:buNone/>
            </a:pPr>
            <a:r>
              <a:rPr lang="en-US" dirty="0" smtClean="0"/>
              <a:t>;WITH </a:t>
            </a:r>
            <a:r>
              <a:rPr lang="en-US" dirty="0" err="1" smtClean="0">
                <a:solidFill>
                  <a:srgbClr val="C00000"/>
                </a:solidFill>
              </a:rPr>
              <a:t>expression_name</a:t>
            </a:r>
            <a:r>
              <a:rPr lang="en-US" dirty="0" smtClean="0"/>
              <a:t> [(</a:t>
            </a:r>
            <a:r>
              <a:rPr lang="en-US" dirty="0" err="1" smtClean="0"/>
              <a:t>column_name</a:t>
            </a:r>
            <a:r>
              <a:rPr lang="en-US" dirty="0" smtClean="0"/>
              <a:t>[,...n])]</a:t>
            </a:r>
          </a:p>
          <a:p>
            <a:pPr>
              <a:buNone/>
            </a:pPr>
            <a:r>
              <a:rPr lang="en-US" dirty="0" smtClean="0"/>
              <a:t>AS</a:t>
            </a:r>
          </a:p>
          <a:p>
            <a:pPr>
              <a:buNone/>
            </a:pPr>
            <a:r>
              <a:rPr lang="en-US" dirty="0" smtClean="0"/>
              <a:t>( </a:t>
            </a:r>
            <a:r>
              <a:rPr lang="en-US" dirty="0" err="1" smtClean="0"/>
              <a:t>CTE_query_definition</a:t>
            </a:r>
            <a:r>
              <a:rPr lang="en-US" dirty="0" smtClean="0"/>
              <a:t> )</a:t>
            </a:r>
          </a:p>
          <a:p>
            <a:pPr>
              <a:buNone/>
            </a:pPr>
            <a:endParaRPr lang="en-US" dirty="0" smtClean="0"/>
          </a:p>
          <a:p>
            <a:pPr>
              <a:buNone/>
            </a:pPr>
            <a:r>
              <a:rPr lang="en-US" b="1" dirty="0" smtClean="0"/>
              <a:t>SELECT &lt;</a:t>
            </a:r>
            <a:r>
              <a:rPr lang="en-US" b="1" dirty="0" err="1" smtClean="0"/>
              <a:t>column_list</a:t>
            </a:r>
            <a:r>
              <a:rPr lang="en-US" b="1" dirty="0" smtClean="0"/>
              <a:t>&gt;</a:t>
            </a:r>
          </a:p>
          <a:p>
            <a:pPr>
              <a:buNone/>
            </a:pPr>
            <a:r>
              <a:rPr lang="en-US" b="1" dirty="0" smtClean="0"/>
              <a:t>FROM </a:t>
            </a:r>
            <a:r>
              <a:rPr lang="en-US" b="1" dirty="0" err="1" smtClean="0">
                <a:solidFill>
                  <a:srgbClr val="C00000"/>
                </a:solidFill>
              </a:rPr>
              <a:t>expression_name</a:t>
            </a:r>
            <a:r>
              <a:rPr lang="en-US" b="1" dirty="0" smtClean="0"/>
              <a:t>;</a:t>
            </a:r>
            <a:endParaRPr lang="en-US" b="1" dirty="0"/>
          </a:p>
        </p:txBody>
      </p:sp>
    </p:spTree>
    <p:extLst>
      <p:ext uri="{BB962C8B-B14F-4D97-AF65-F5344CB8AC3E}">
        <p14:creationId xmlns:p14="http://schemas.microsoft.com/office/powerpoint/2010/main" val="1978240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Simple CTE</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;WITH </a:t>
            </a:r>
            <a:r>
              <a:rPr lang="en-US" b="1" dirty="0" err="1" smtClean="0"/>
              <a:t>departmentsCTE</a:t>
            </a:r>
            <a:endParaRPr lang="en-US"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Simple CTE</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;WITH </a:t>
            </a:r>
            <a:r>
              <a:rPr lang="en-US" dirty="0" err="1" smtClean="0"/>
              <a:t>departmentsCTE</a:t>
            </a:r>
            <a:r>
              <a:rPr lang="en-US" dirty="0" smtClean="0"/>
              <a:t> </a:t>
            </a:r>
            <a:r>
              <a:rPr lang="en-US" b="1" dirty="0" smtClean="0"/>
              <a:t>(id, department, parent)</a:t>
            </a:r>
          </a:p>
        </p:txBody>
      </p:sp>
    </p:spTree>
    <p:extLst>
      <p:ext uri="{BB962C8B-B14F-4D97-AF65-F5344CB8AC3E}">
        <p14:creationId xmlns:p14="http://schemas.microsoft.com/office/powerpoint/2010/main" val="1878030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Simple CTE</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;WITH </a:t>
            </a:r>
            <a:r>
              <a:rPr lang="en-US" dirty="0" err="1" smtClean="0"/>
              <a:t>departmentsCTE</a:t>
            </a:r>
            <a:r>
              <a:rPr lang="en-US" dirty="0" smtClean="0"/>
              <a:t> (id, department, parent) </a:t>
            </a:r>
          </a:p>
          <a:p>
            <a:pPr>
              <a:buNone/>
            </a:pPr>
            <a:r>
              <a:rPr lang="en-US" b="1" dirty="0" smtClean="0"/>
              <a:t>AS </a:t>
            </a:r>
          </a:p>
          <a:p>
            <a:pPr>
              <a:buNone/>
            </a:pPr>
            <a:r>
              <a:rPr lang="en-US" b="1" dirty="0" smtClean="0"/>
              <a:t>(</a:t>
            </a:r>
          </a:p>
          <a:p>
            <a:pPr>
              <a:buNone/>
            </a:pPr>
            <a:r>
              <a:rPr lang="en-US" b="1" dirty="0" smtClean="0"/>
              <a:t>  SELECT id, department, parent </a:t>
            </a:r>
          </a:p>
          <a:p>
            <a:pPr>
              <a:buNone/>
            </a:pPr>
            <a:r>
              <a:rPr lang="en-US" b="1" dirty="0" smtClean="0"/>
              <a:t>     FROM Departments</a:t>
            </a:r>
          </a:p>
          <a:p>
            <a:pPr>
              <a:buNone/>
            </a:pPr>
            <a:r>
              <a:rPr lang="en-US" b="1" dirty="0" smtClean="0"/>
              <a:t>) </a:t>
            </a:r>
          </a:p>
        </p:txBody>
      </p:sp>
    </p:spTree>
    <p:extLst>
      <p:ext uri="{BB962C8B-B14F-4D97-AF65-F5344CB8AC3E}">
        <p14:creationId xmlns:p14="http://schemas.microsoft.com/office/powerpoint/2010/main" val="737621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Simple CTE</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;WITH </a:t>
            </a:r>
            <a:r>
              <a:rPr lang="en-US" dirty="0" err="1" smtClean="0"/>
              <a:t>departmentsCTE</a:t>
            </a:r>
            <a:r>
              <a:rPr lang="en-US" dirty="0" smtClean="0"/>
              <a:t> (id, department, parent) </a:t>
            </a:r>
          </a:p>
          <a:p>
            <a:pPr>
              <a:buNone/>
            </a:pPr>
            <a:r>
              <a:rPr lang="en-US" dirty="0" smtClean="0"/>
              <a:t>AS </a:t>
            </a:r>
          </a:p>
          <a:p>
            <a:pPr>
              <a:buNone/>
            </a:pPr>
            <a:r>
              <a:rPr lang="en-US" dirty="0" smtClean="0"/>
              <a:t>(</a:t>
            </a:r>
          </a:p>
          <a:p>
            <a:pPr>
              <a:buNone/>
            </a:pPr>
            <a:r>
              <a:rPr lang="en-US" dirty="0" smtClean="0"/>
              <a:t>  SELECT id, department, parent </a:t>
            </a:r>
          </a:p>
          <a:p>
            <a:pPr>
              <a:buNone/>
            </a:pPr>
            <a:r>
              <a:rPr lang="en-US" dirty="0" smtClean="0"/>
              <a:t>     FROM Departments</a:t>
            </a:r>
          </a:p>
          <a:p>
            <a:pPr>
              <a:buNone/>
            </a:pPr>
            <a:r>
              <a:rPr lang="en-US" dirty="0" smtClean="0"/>
              <a:t>) </a:t>
            </a:r>
          </a:p>
          <a:p>
            <a:pPr>
              <a:buNone/>
            </a:pPr>
            <a:endParaRPr lang="en-US" dirty="0" smtClean="0"/>
          </a:p>
          <a:p>
            <a:pPr>
              <a:buNone/>
            </a:pPr>
            <a:r>
              <a:rPr lang="en-US" b="1" dirty="0" smtClean="0"/>
              <a:t>SELECT * </a:t>
            </a:r>
          </a:p>
          <a:p>
            <a:pPr>
              <a:buNone/>
            </a:pPr>
            <a:r>
              <a:rPr lang="en-US" b="1" dirty="0" smtClean="0"/>
              <a:t>    FROM </a:t>
            </a:r>
            <a:r>
              <a:rPr lang="en-US" b="1" dirty="0" err="1" smtClean="0"/>
              <a:t>departmentsCTE</a:t>
            </a:r>
            <a:r>
              <a:rPr lang="en-US" b="1" dirty="0" smtClean="0"/>
              <a:t>;</a:t>
            </a:r>
          </a:p>
        </p:txBody>
      </p:sp>
    </p:spTree>
    <p:extLst>
      <p:ext uri="{BB962C8B-B14F-4D97-AF65-F5344CB8AC3E}">
        <p14:creationId xmlns:p14="http://schemas.microsoft.com/office/powerpoint/2010/main" val="2823168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About Steve Stedman</a:t>
            </a:r>
            <a:endParaRPr lang="en-US" dirty="0"/>
          </a:p>
        </p:txBody>
      </p:sp>
      <p:sp>
        <p:nvSpPr>
          <p:cNvPr id="20"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smtClean="0"/>
              <a:t> </a:t>
            </a:r>
            <a:endParaRPr lang="en-US" dirty="0" smtClean="0"/>
          </a:p>
        </p:txBody>
      </p:sp>
      <p:sp>
        <p:nvSpPr>
          <p:cNvPr id="19" name="Content Placeholder 18"/>
          <p:cNvSpPr>
            <a:spLocks noGrp="1"/>
          </p:cNvSpPr>
          <p:nvPr>
            <p:ph sz="quarter" idx="1"/>
          </p:nvPr>
        </p:nvSpPr>
        <p:spPr/>
        <p:txBody>
          <a:bodyPr>
            <a:normAutofit/>
          </a:bodyPr>
          <a:lstStyle/>
          <a:p>
            <a:r>
              <a:rPr lang="en-US" dirty="0" smtClean="0"/>
              <a:t>DBA/Consultant/Trainer/Speaker/Writer</a:t>
            </a:r>
          </a:p>
          <a:p>
            <a:pPr lvl="1"/>
            <a:r>
              <a:rPr lang="en-US" dirty="0" smtClean="0">
                <a:solidFill>
                  <a:schemeClr val="tx1"/>
                </a:solidFill>
              </a:rPr>
              <a:t>Been using SQL Server since 1990 (SQL Server 1.0 for OS/2)</a:t>
            </a:r>
          </a:p>
          <a:p>
            <a:pPr lvl="1"/>
            <a:r>
              <a:rPr lang="en-US" dirty="0" smtClean="0">
                <a:solidFill>
                  <a:schemeClr val="tx1"/>
                </a:solidFill>
              </a:rPr>
              <a:t>Taught SQL Server classes at WWU</a:t>
            </a:r>
          </a:p>
          <a:p>
            <a:pPr lvl="1"/>
            <a:r>
              <a:rPr lang="en-US" dirty="0" smtClean="0">
                <a:solidFill>
                  <a:schemeClr val="tx1"/>
                </a:solidFill>
              </a:rPr>
              <a:t>SQL Server consultant</a:t>
            </a:r>
          </a:p>
          <a:p>
            <a:r>
              <a:rPr lang="en-US" dirty="0" smtClean="0"/>
              <a:t>Developer of the Database Health Project</a:t>
            </a:r>
          </a:p>
          <a:p>
            <a:pPr lvl="1"/>
            <a:r>
              <a:rPr lang="en-US" dirty="0" smtClean="0">
                <a:hlinkClick r:id="rId2"/>
              </a:rPr>
              <a:t>http://DatabaseHealth.SteveStedman.com</a:t>
            </a:r>
            <a:endParaRPr lang="en-US" dirty="0" smtClean="0"/>
          </a:p>
          <a:p>
            <a:r>
              <a:rPr lang="en-US" dirty="0" smtClean="0"/>
              <a:t>Working at Emergency Reporting as CTO</a:t>
            </a:r>
          </a:p>
          <a:p>
            <a:r>
              <a:rPr lang="en-US" dirty="0" smtClean="0"/>
              <a:t>Volunteer Firefighter and EMT</a:t>
            </a:r>
          </a:p>
          <a:p>
            <a:r>
              <a:rPr lang="en-US" dirty="0" smtClean="0"/>
              <a:t>http://SteveStedman.com for more information.</a:t>
            </a:r>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942217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3" name="Content Placeholder 2"/>
          <p:cNvSpPr>
            <a:spLocks noGrp="1"/>
          </p:cNvSpPr>
          <p:nvPr>
            <p:ph sz="quarter" idx="1"/>
          </p:nvPr>
        </p:nvSpPr>
        <p:spPr/>
        <p:txBody>
          <a:bodyPr>
            <a:normAutofit/>
          </a:bodyPr>
          <a:lstStyle/>
          <a:p>
            <a:endParaRPr lang="en-US" dirty="0"/>
          </a:p>
          <a:p>
            <a:r>
              <a:rPr lang="en-US" dirty="0" smtClean="0"/>
              <a:t>If a CTE is not the first statement in a batch it must be proceeded with a semicolon</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CTE Instead of a Derived Table</a:t>
            </a:r>
            <a:endParaRPr lang="en-US" dirty="0"/>
          </a:p>
        </p:txBody>
      </p:sp>
      <p:sp>
        <p:nvSpPr>
          <p:cNvPr id="3" name="Content Placeholder 2"/>
          <p:cNvSpPr>
            <a:spLocks noGrp="1"/>
          </p:cNvSpPr>
          <p:nvPr>
            <p:ph sz="quarter" idx="1"/>
          </p:nvPr>
        </p:nvSpPr>
        <p:spPr>
          <a:xfrm>
            <a:off x="301752" y="1527048"/>
            <a:ext cx="8503920" cy="5102352"/>
          </a:xfrm>
        </p:spPr>
        <p:txBody>
          <a:bodyPr>
            <a:normAutofit/>
          </a:bodyPr>
          <a:lstStyle/>
          <a:p>
            <a:r>
              <a:rPr lang="en-US" dirty="0" smtClean="0"/>
              <a:t>Simplifies the query – allows for clean code</a:t>
            </a:r>
          </a:p>
          <a:p>
            <a:endParaRPr lang="en-US" dirty="0" smtClean="0"/>
          </a:p>
          <a:p>
            <a:r>
              <a:rPr lang="en-US" dirty="0" smtClean="0"/>
              <a:t>Does not improve the performance</a:t>
            </a:r>
          </a:p>
          <a:p>
            <a:endParaRPr lang="en-US" dirty="0" smtClean="0"/>
          </a:p>
          <a:p>
            <a:r>
              <a:rPr lang="en-US" dirty="0" smtClean="0"/>
              <a:t>More value for large derived table queries in that the TSQL is cleaner and easier to read and understand</a:t>
            </a:r>
          </a:p>
          <a:p>
            <a:endParaRPr lang="en-US" dirty="0" smtClean="0"/>
          </a:p>
          <a:p>
            <a:r>
              <a:rPr lang="en-US" dirty="0" smtClean="0"/>
              <a:t>Eliminates accidents by duplicating derived table queries TSQL code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Table Without a CTE</a:t>
            </a:r>
            <a:endParaRPr lang="en-US" dirty="0"/>
          </a:p>
        </p:txBody>
      </p:sp>
      <p:sp>
        <p:nvSpPr>
          <p:cNvPr id="3" name="Content Placeholder 2"/>
          <p:cNvSpPr>
            <a:spLocks noGrp="1"/>
          </p:cNvSpPr>
          <p:nvPr>
            <p:ph sz="quarter" idx="1"/>
          </p:nvPr>
        </p:nvSpPr>
        <p:spPr/>
        <p:txBody>
          <a:bodyPr/>
          <a:lstStyle/>
          <a:p>
            <a:pPr>
              <a:buNone/>
            </a:pPr>
            <a:r>
              <a:rPr lang="en-US" dirty="0" smtClean="0"/>
              <a:t>SELECT q1.department, q2.department</a:t>
            </a:r>
          </a:p>
          <a:p>
            <a:pPr>
              <a:buNone/>
            </a:pPr>
            <a:r>
              <a:rPr lang="en-US" dirty="0" smtClean="0"/>
              <a:t>   FROM  (</a:t>
            </a:r>
            <a:r>
              <a:rPr lang="en-US" b="1" dirty="0" smtClean="0">
                <a:solidFill>
                  <a:srgbClr val="C00000"/>
                </a:solidFill>
              </a:rPr>
              <a:t>SELECT id, department, parent </a:t>
            </a:r>
          </a:p>
          <a:p>
            <a:pPr>
              <a:buNone/>
            </a:pPr>
            <a:r>
              <a:rPr lang="en-US" b="1" dirty="0" smtClean="0">
                <a:solidFill>
                  <a:srgbClr val="C00000"/>
                </a:solidFill>
              </a:rPr>
              <a:t>     	           FROM Departments</a:t>
            </a:r>
            <a:r>
              <a:rPr lang="en-US" dirty="0" smtClean="0"/>
              <a:t>) as q1</a:t>
            </a:r>
          </a:p>
          <a:p>
            <a:pPr>
              <a:buNone/>
            </a:pPr>
            <a:r>
              <a:rPr lang="en-US" dirty="0" smtClean="0"/>
              <a:t>INNER JOIN (</a:t>
            </a:r>
            <a:r>
              <a:rPr lang="en-US" b="1" dirty="0" smtClean="0">
                <a:solidFill>
                  <a:srgbClr val="C00000"/>
                </a:solidFill>
              </a:rPr>
              <a:t>SELECT id, department, parent </a:t>
            </a:r>
          </a:p>
          <a:p>
            <a:pPr>
              <a:buNone/>
            </a:pPr>
            <a:r>
              <a:rPr lang="en-US" b="1" dirty="0" smtClean="0">
                <a:solidFill>
                  <a:srgbClr val="C00000"/>
                </a:solidFill>
              </a:rPr>
              <a:t>  	                            FROM Departments</a:t>
            </a:r>
            <a:r>
              <a:rPr lang="en-US" dirty="0" smtClean="0"/>
              <a:t>) as q2 </a:t>
            </a:r>
          </a:p>
          <a:p>
            <a:pPr>
              <a:buNone/>
            </a:pPr>
            <a:r>
              <a:rPr lang="en-US" dirty="0" smtClean="0"/>
              <a:t>  	       ON q1.id = q2.parent</a:t>
            </a:r>
          </a:p>
          <a:p>
            <a:pPr>
              <a:buNone/>
            </a:pPr>
            <a:r>
              <a:rPr lang="en-US" dirty="0" smtClean="0"/>
              <a:t>WHERE q1.parent is null;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Convert a Derived Table to a CTE</a:t>
            </a:r>
            <a:endParaRPr lang="en-US" dirty="0"/>
          </a:p>
        </p:txBody>
      </p:sp>
      <p:sp>
        <p:nvSpPr>
          <p:cNvPr id="3" name="Content Placeholder 2"/>
          <p:cNvSpPr>
            <a:spLocks noGrp="1"/>
          </p:cNvSpPr>
          <p:nvPr>
            <p:ph sz="quarter" idx="1"/>
          </p:nvPr>
        </p:nvSpPr>
        <p:spPr>
          <a:xfrm>
            <a:off x="304800" y="1524000"/>
            <a:ext cx="8503920" cy="5257800"/>
          </a:xfrm>
        </p:spPr>
        <p:txBody>
          <a:bodyPr>
            <a:normAutofit fontScale="92500" lnSpcReduction="10000"/>
          </a:bodyPr>
          <a:lstStyle/>
          <a:p>
            <a:pPr marL="514350" lvl="0" indent="-514350">
              <a:buFont typeface="+mj-lt"/>
              <a:buAutoNum type="arabicPeriod"/>
            </a:pPr>
            <a:r>
              <a:rPr lang="en-US" dirty="0" smtClean="0"/>
              <a:t>Find </a:t>
            </a:r>
            <a:r>
              <a:rPr lang="en-US" dirty="0"/>
              <a:t>the first occurrence of the derived table query to be broken out. Create a name for it and add “CTE” to the name. </a:t>
            </a:r>
            <a:endParaRPr lang="en-US" dirty="0" smtClean="0"/>
          </a:p>
          <a:p>
            <a:pPr marL="514350" lvl="0" indent="-514350">
              <a:buFont typeface="+mj-lt"/>
              <a:buAutoNum type="arabicPeriod"/>
            </a:pPr>
            <a:r>
              <a:rPr lang="en-US" dirty="0" smtClean="0"/>
              <a:t>Copy </a:t>
            </a:r>
            <a:r>
              <a:rPr lang="en-US" dirty="0"/>
              <a:t>the derived table definition, including the parentheses, and leave the new name as the placeholder.</a:t>
            </a:r>
          </a:p>
          <a:p>
            <a:pPr marL="514350" lvl="0" indent="-514350">
              <a:buFont typeface="+mj-lt"/>
              <a:buAutoNum type="arabicPeriod"/>
            </a:pPr>
            <a:r>
              <a:rPr lang="en-US" dirty="0"/>
              <a:t>Paste the query, copied earlier, above the SELECT statement.</a:t>
            </a:r>
          </a:p>
          <a:p>
            <a:pPr marL="514350" lvl="0" indent="-514350">
              <a:buFont typeface="+mj-lt"/>
              <a:buAutoNum type="arabicPeriod"/>
            </a:pPr>
            <a:r>
              <a:rPr lang="en-US" dirty="0"/>
              <a:t>At the top of the query add the CTE declaration using the same name from step 1.</a:t>
            </a:r>
          </a:p>
          <a:p>
            <a:pPr marL="514350" lvl="0" indent="-514350">
              <a:buFont typeface="+mj-lt"/>
              <a:buAutoNum type="arabicPeriod"/>
            </a:pPr>
            <a:r>
              <a:rPr lang="en-US" dirty="0"/>
              <a:t>Find all other occurrences of the same derived table query and replace them with the CTE name.</a:t>
            </a:r>
          </a:p>
          <a:p>
            <a:pPr marL="514350" lvl="0" indent="-514350">
              <a:buFont typeface="+mj-lt"/>
              <a:buAutoNum type="arabicPeriod"/>
            </a:pPr>
            <a:r>
              <a:rPr lang="en-US" dirty="0"/>
              <a:t>Clean up the formatting and test the query.</a:t>
            </a:r>
          </a:p>
          <a:p>
            <a:endParaRPr lang="en-US" dirty="0"/>
          </a:p>
        </p:txBody>
      </p:sp>
    </p:spTree>
    <p:extLst>
      <p:ext uri="{BB962C8B-B14F-4D97-AF65-F5344CB8AC3E}">
        <p14:creationId xmlns:p14="http://schemas.microsoft.com/office/powerpoint/2010/main" val="115800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CTE for Derived Table Re-use</a:t>
            </a:r>
            <a:endParaRPr lang="en-US" dirty="0"/>
          </a:p>
        </p:txBody>
      </p:sp>
      <p:sp>
        <p:nvSpPr>
          <p:cNvPr id="3" name="Content Placeholder 2"/>
          <p:cNvSpPr>
            <a:spLocks noGrp="1"/>
          </p:cNvSpPr>
          <p:nvPr>
            <p:ph sz="quarter" idx="1"/>
          </p:nvPr>
        </p:nvSpPr>
        <p:spPr/>
        <p:txBody>
          <a:bodyPr/>
          <a:lstStyle/>
          <a:p>
            <a:pPr>
              <a:buNone/>
            </a:pPr>
            <a:r>
              <a:rPr lang="en-US" dirty="0" smtClean="0"/>
              <a:t>;WITH </a:t>
            </a:r>
            <a:r>
              <a:rPr lang="en-US" b="1" dirty="0" err="1" smtClean="0">
                <a:solidFill>
                  <a:srgbClr val="0070C0"/>
                </a:solidFill>
              </a:rPr>
              <a:t>deptCTE</a:t>
            </a:r>
            <a:r>
              <a:rPr lang="en-US" dirty="0" smtClean="0"/>
              <a:t>(id, department, parent) AS </a:t>
            </a:r>
          </a:p>
          <a:p>
            <a:pPr>
              <a:buNone/>
            </a:pPr>
            <a:r>
              <a:rPr lang="en-US" dirty="0" smtClean="0"/>
              <a:t>(</a:t>
            </a:r>
            <a:r>
              <a:rPr lang="en-US" b="1" dirty="0" smtClean="0">
                <a:solidFill>
                  <a:srgbClr val="C00000"/>
                </a:solidFill>
              </a:rPr>
              <a:t>SELECT id, department, parent</a:t>
            </a:r>
          </a:p>
          <a:p>
            <a:pPr>
              <a:buNone/>
            </a:pPr>
            <a:r>
              <a:rPr lang="en-US" b="1" dirty="0" smtClean="0">
                <a:solidFill>
                  <a:srgbClr val="C00000"/>
                </a:solidFill>
              </a:rPr>
              <a:t>	  FROM Departments</a:t>
            </a:r>
            <a:r>
              <a:rPr lang="en-US" dirty="0" smtClean="0"/>
              <a:t>) </a:t>
            </a:r>
          </a:p>
          <a:p>
            <a:pPr>
              <a:buNone/>
            </a:pPr>
            <a:r>
              <a:rPr lang="en-US" dirty="0" smtClean="0"/>
              <a:t>SELECT q1.department, q2.department</a:t>
            </a:r>
          </a:p>
          <a:p>
            <a:pPr>
              <a:buNone/>
            </a:pPr>
            <a:r>
              <a:rPr lang="en-US" dirty="0" smtClean="0"/>
              <a:t>   FROM </a:t>
            </a:r>
            <a:r>
              <a:rPr lang="en-US" b="1" dirty="0" err="1" smtClean="0">
                <a:solidFill>
                  <a:srgbClr val="0070C0"/>
                </a:solidFill>
              </a:rPr>
              <a:t>deptCTE</a:t>
            </a:r>
            <a:r>
              <a:rPr lang="en-US" dirty="0" smtClean="0">
                <a:solidFill>
                  <a:srgbClr val="FF0000"/>
                </a:solidFill>
              </a:rPr>
              <a:t> </a:t>
            </a:r>
            <a:r>
              <a:rPr lang="en-US" dirty="0" smtClean="0"/>
              <a:t>q1</a:t>
            </a:r>
          </a:p>
          <a:p>
            <a:pPr>
              <a:buNone/>
            </a:pPr>
            <a:r>
              <a:rPr lang="fr-FR" dirty="0" smtClean="0"/>
              <a:t>  INNER JOIN </a:t>
            </a:r>
            <a:r>
              <a:rPr lang="fr-FR" b="1" dirty="0" err="1" smtClean="0">
                <a:solidFill>
                  <a:srgbClr val="0070C0"/>
                </a:solidFill>
              </a:rPr>
              <a:t>deptCTE</a:t>
            </a:r>
            <a:r>
              <a:rPr lang="fr-FR" dirty="0" smtClean="0">
                <a:solidFill>
                  <a:srgbClr val="FF0000"/>
                </a:solidFill>
              </a:rPr>
              <a:t> </a:t>
            </a:r>
            <a:r>
              <a:rPr lang="fr-FR" dirty="0" smtClean="0"/>
              <a:t>q2 on q1.id = q2.parent</a:t>
            </a:r>
          </a:p>
          <a:p>
            <a:pPr>
              <a:buNone/>
            </a:pPr>
            <a:r>
              <a:rPr lang="en-US" dirty="0" smtClean="0"/>
              <a:t>WHERE q1.parent is null;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CTE Instead of a Derived Table Summary</a:t>
            </a:r>
            <a:endParaRPr lang="en-US" dirty="0"/>
          </a:p>
        </p:txBody>
      </p:sp>
      <p:sp>
        <p:nvSpPr>
          <p:cNvPr id="3" name="Content Placeholder 2"/>
          <p:cNvSpPr>
            <a:spLocks noGrp="1"/>
          </p:cNvSpPr>
          <p:nvPr>
            <p:ph sz="quarter" idx="1"/>
          </p:nvPr>
        </p:nvSpPr>
        <p:spPr/>
        <p:txBody>
          <a:bodyPr>
            <a:normAutofit/>
          </a:bodyPr>
          <a:lstStyle/>
          <a:p>
            <a:pPr lvl="0"/>
            <a:r>
              <a:rPr lang="en-US" dirty="0"/>
              <a:t>Most derived tables can be easily converted </a:t>
            </a:r>
            <a:r>
              <a:rPr lang="en-US" dirty="0" smtClean="0"/>
              <a:t>to a CTE</a:t>
            </a:r>
            <a:endParaRPr lang="en-US" dirty="0"/>
          </a:p>
          <a:p>
            <a:pPr lvl="0"/>
            <a:endParaRPr lang="en-US" dirty="0" smtClean="0"/>
          </a:p>
          <a:p>
            <a:pPr lvl="0"/>
            <a:r>
              <a:rPr lang="en-US" dirty="0" smtClean="0"/>
              <a:t>Copy </a:t>
            </a:r>
            <a:r>
              <a:rPr lang="en-US" dirty="0"/>
              <a:t>and paste errors can be reduced by using a </a:t>
            </a:r>
            <a:r>
              <a:rPr lang="en-US" dirty="0" smtClean="0"/>
              <a:t>CTE</a:t>
            </a:r>
            <a:endParaRPr lang="en-US" dirty="0"/>
          </a:p>
          <a:p>
            <a:pPr lvl="0"/>
            <a:endParaRPr lang="en-US" dirty="0" smtClean="0"/>
          </a:p>
          <a:p>
            <a:pPr lvl="0"/>
            <a:r>
              <a:rPr lang="en-US" dirty="0" smtClean="0"/>
              <a:t>Using </a:t>
            </a:r>
            <a:r>
              <a:rPr lang="en-US" dirty="0"/>
              <a:t>a CTE </a:t>
            </a:r>
            <a:r>
              <a:rPr lang="en-US" dirty="0" smtClean="0"/>
              <a:t>doesn’t </a:t>
            </a:r>
            <a:r>
              <a:rPr lang="en-US" dirty="0"/>
              <a:t>improve the performance over a similar query written with derived </a:t>
            </a:r>
            <a:r>
              <a:rPr lang="en-US" dirty="0" smtClean="0"/>
              <a:t>tables</a:t>
            </a:r>
          </a:p>
          <a:p>
            <a:pPr lvl="0"/>
            <a:endParaRPr lang="en-US" dirty="0"/>
          </a:p>
          <a:p>
            <a:pPr lvl="0"/>
            <a:r>
              <a:rPr lang="en-US" dirty="0"/>
              <a:t>For a CTE that is referenced multiple times </a:t>
            </a:r>
            <a:r>
              <a:rPr lang="en-US" dirty="0" smtClean="0"/>
              <a:t>the </a:t>
            </a:r>
            <a:r>
              <a:rPr lang="en-US" dirty="0"/>
              <a:t>CTE query is not reused, it is executed multiple </a:t>
            </a:r>
            <a:r>
              <a:rPr lang="en-US" dirty="0" smtClean="0"/>
              <a:t>times</a:t>
            </a:r>
            <a:endParaRPr lang="en-US" dirty="0"/>
          </a:p>
        </p:txBody>
      </p:sp>
    </p:spTree>
    <p:extLst>
      <p:ext uri="{BB962C8B-B14F-4D97-AF65-F5344CB8AC3E}">
        <p14:creationId xmlns:p14="http://schemas.microsoft.com/office/powerpoint/2010/main" val="15275924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Recursive CTE</a:t>
            </a:r>
            <a:endParaRPr lang="en-US" dirty="0"/>
          </a:p>
        </p:txBody>
      </p:sp>
      <p:sp>
        <p:nvSpPr>
          <p:cNvPr id="3" name="Content Placeholder 2"/>
          <p:cNvSpPr>
            <a:spLocks noGrp="1"/>
          </p:cNvSpPr>
          <p:nvPr>
            <p:ph sz="quarter" idx="1"/>
          </p:nvPr>
        </p:nvSpPr>
        <p:spPr>
          <a:xfrm>
            <a:off x="457200" y="1600200"/>
            <a:ext cx="8458200" cy="5181600"/>
          </a:xfrm>
        </p:spPr>
        <p:txBody>
          <a:bodyPr>
            <a:normAutofit/>
          </a:bodyPr>
          <a:lstStyle/>
          <a:p>
            <a:r>
              <a:rPr lang="en-US" dirty="0" smtClean="0"/>
              <a:t>Considered recursive when the CTE references itself</a:t>
            </a:r>
          </a:p>
          <a:p>
            <a:endParaRPr lang="en-US" dirty="0" smtClean="0"/>
          </a:p>
          <a:p>
            <a:r>
              <a:rPr lang="en-US" dirty="0" smtClean="0"/>
              <a:t>Recursion stops </a:t>
            </a:r>
          </a:p>
          <a:p>
            <a:pPr lvl="1"/>
            <a:r>
              <a:rPr lang="en-US" dirty="0" smtClean="0">
                <a:solidFill>
                  <a:schemeClr val="tx1"/>
                </a:solidFill>
              </a:rPr>
              <a:t>When the second SELECT produces no results </a:t>
            </a:r>
          </a:p>
          <a:p>
            <a:pPr lvl="1"/>
            <a:r>
              <a:rPr lang="en-US" dirty="0" smtClean="0">
                <a:solidFill>
                  <a:schemeClr val="tx1"/>
                </a:solidFill>
              </a:rPr>
              <a:t>Or specify MAXRECURSION</a:t>
            </a:r>
          </a:p>
          <a:p>
            <a:pPr lvl="1"/>
            <a:endParaRPr lang="en-US" dirty="0" smtClean="0"/>
          </a:p>
          <a:p>
            <a:r>
              <a:rPr lang="en-US" dirty="0" smtClean="0"/>
              <a:t>Uses</a:t>
            </a:r>
            <a:endParaRPr lang="en-US" dirty="0"/>
          </a:p>
          <a:p>
            <a:pPr lvl="1"/>
            <a:r>
              <a:rPr lang="en-US" dirty="0">
                <a:solidFill>
                  <a:schemeClr val="tx1"/>
                </a:solidFill>
              </a:rPr>
              <a:t>Hierarchical listing of categories</a:t>
            </a:r>
          </a:p>
          <a:p>
            <a:pPr lvl="1"/>
            <a:r>
              <a:rPr lang="en-US" dirty="0">
                <a:solidFill>
                  <a:schemeClr val="tx1"/>
                </a:solidFill>
              </a:rPr>
              <a:t>Recursive </a:t>
            </a:r>
            <a:r>
              <a:rPr lang="en-US" dirty="0" smtClean="0">
                <a:solidFill>
                  <a:schemeClr val="tx1"/>
                </a:solidFill>
              </a:rPr>
              <a:t>calculations</a:t>
            </a:r>
          </a:p>
          <a:p>
            <a:pPr lvl="1"/>
            <a:r>
              <a:rPr lang="en-US" dirty="0" smtClean="0">
                <a:solidFill>
                  <a:schemeClr val="tx1"/>
                </a:solidFill>
              </a:rPr>
              <a:t>Much, much more…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Terminology</a:t>
            </a:r>
            <a:endParaRPr lang="en-US" dirty="0"/>
          </a:p>
        </p:txBody>
      </p:sp>
      <p:sp>
        <p:nvSpPr>
          <p:cNvPr id="3" name="Content Placeholder 2"/>
          <p:cNvSpPr>
            <a:spLocks noGrp="1"/>
          </p:cNvSpPr>
          <p:nvPr>
            <p:ph sz="quarter" idx="1"/>
          </p:nvPr>
        </p:nvSpPr>
        <p:spPr>
          <a:xfrm>
            <a:off x="457200" y="1600200"/>
            <a:ext cx="8458200" cy="4953000"/>
          </a:xfrm>
        </p:spPr>
        <p:txBody>
          <a:bodyPr>
            <a:normAutofit/>
          </a:bodyPr>
          <a:lstStyle/>
          <a:p>
            <a:r>
              <a:rPr lang="en-US" dirty="0" smtClean="0"/>
              <a:t>Anchor Query</a:t>
            </a:r>
          </a:p>
          <a:p>
            <a:pPr lvl="1"/>
            <a:r>
              <a:rPr lang="en-US" dirty="0" smtClean="0">
                <a:solidFill>
                  <a:schemeClr val="tx1"/>
                </a:solidFill>
              </a:rPr>
              <a:t>Start the recursion</a:t>
            </a:r>
          </a:p>
          <a:p>
            <a:pPr lvl="1"/>
            <a:endParaRPr lang="en-US" dirty="0" smtClean="0">
              <a:solidFill>
                <a:schemeClr val="tx1"/>
              </a:solidFill>
            </a:endParaRPr>
          </a:p>
          <a:p>
            <a:r>
              <a:rPr lang="en-US" dirty="0" smtClean="0"/>
              <a:t>Recursive Query</a:t>
            </a:r>
          </a:p>
          <a:p>
            <a:pPr lvl="1"/>
            <a:r>
              <a:rPr lang="en-US" dirty="0" smtClean="0">
                <a:solidFill>
                  <a:schemeClr val="tx1"/>
                </a:solidFill>
              </a:rPr>
              <a:t>The part that repeats</a:t>
            </a:r>
          </a:p>
          <a:p>
            <a:pPr lvl="1"/>
            <a:endParaRPr lang="en-US" dirty="0" smtClean="0">
              <a:solidFill>
                <a:schemeClr val="tx1"/>
              </a:solidFill>
            </a:endParaRPr>
          </a:p>
          <a:p>
            <a:r>
              <a:rPr lang="en-US" dirty="0" smtClean="0"/>
              <a:t>MAXRECURSION</a:t>
            </a:r>
          </a:p>
          <a:p>
            <a:pPr lvl="1"/>
            <a:r>
              <a:rPr lang="en-US" dirty="0" smtClean="0">
                <a:solidFill>
                  <a:schemeClr val="tx1"/>
                </a:solidFill>
              </a:rPr>
              <a:t>The number of times to repeat the recursive query</a:t>
            </a:r>
          </a:p>
          <a:p>
            <a:pPr lvl="1"/>
            <a:r>
              <a:rPr lang="en-US" dirty="0">
                <a:solidFill>
                  <a:schemeClr val="tx1"/>
                </a:solidFill>
              </a:rPr>
              <a:t>D</a:t>
            </a:r>
            <a:r>
              <a:rPr lang="en-US" dirty="0" smtClean="0">
                <a:solidFill>
                  <a:schemeClr val="tx1"/>
                </a:solidFill>
              </a:rPr>
              <a:t>efault is 100</a:t>
            </a:r>
          </a:p>
          <a:p>
            <a:pPr lvl="1"/>
            <a:r>
              <a:rPr lang="en-US" dirty="0" smtClean="0">
                <a:solidFill>
                  <a:schemeClr val="tx1"/>
                </a:solidFill>
              </a:rPr>
              <a:t>MAXRECURSION of 0 implies no maximum</a:t>
            </a:r>
          </a:p>
        </p:txBody>
      </p:sp>
    </p:spTree>
    <p:extLst>
      <p:ext uri="{BB962C8B-B14F-4D97-AF65-F5344CB8AC3E}">
        <p14:creationId xmlns:p14="http://schemas.microsoft.com/office/powerpoint/2010/main" val="1670229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Overview</a:t>
            </a:r>
            <a:endParaRPr lang="en-US" dirty="0"/>
          </a:p>
        </p:txBody>
      </p:sp>
      <p:sp>
        <p:nvSpPr>
          <p:cNvPr id="3" name="Content Placeholder 2"/>
          <p:cNvSpPr>
            <a:spLocks noGrp="1"/>
          </p:cNvSpPr>
          <p:nvPr>
            <p:ph sz="quarter" idx="1"/>
          </p:nvPr>
        </p:nvSpPr>
        <p:spPr>
          <a:xfrm>
            <a:off x="301752" y="1527048"/>
            <a:ext cx="8503920" cy="4949952"/>
          </a:xfrm>
        </p:spPr>
        <p:txBody>
          <a:bodyPr>
            <a:normAutofit/>
          </a:bodyPr>
          <a:lstStyle/>
          <a:p>
            <a:r>
              <a:rPr lang="en-US" dirty="0" smtClean="0"/>
              <a:t>Sum the numbers from 1 to 10 without recursion</a:t>
            </a:r>
          </a:p>
          <a:p>
            <a:pPr marL="0" indent="0">
              <a:buNone/>
            </a:pPr>
            <a:r>
              <a:rPr lang="en-US" dirty="0" smtClean="0"/>
              <a:t>55 = 10 </a:t>
            </a:r>
            <a:r>
              <a:rPr lang="en-US" dirty="0"/>
              <a:t>+ 9 + 8 + 7 + 6 + 5 + 4 +3 + 2 + 1</a:t>
            </a:r>
          </a:p>
          <a:p>
            <a:endParaRPr lang="en-US" dirty="0" smtClean="0"/>
          </a:p>
          <a:p>
            <a:r>
              <a:rPr lang="en-US" dirty="0" smtClean="0"/>
              <a:t>Sum the numbers from 1 to 10 recursively</a:t>
            </a:r>
          </a:p>
          <a:p>
            <a:pPr marL="0" indent="0">
              <a:buNone/>
            </a:pPr>
            <a:r>
              <a:rPr lang="en-US" dirty="0" smtClean="0"/>
              <a:t>55 </a:t>
            </a:r>
            <a:r>
              <a:rPr lang="en-US" dirty="0"/>
              <a:t>= 10 + (sum of numbers 1 to 9)</a:t>
            </a:r>
            <a:br>
              <a:rPr lang="en-US" dirty="0"/>
            </a:br>
            <a:r>
              <a:rPr lang="en-US" dirty="0"/>
              <a:t>55 = 10 + (9 + (sum of numbers 1 to 8))</a:t>
            </a:r>
            <a:br>
              <a:rPr lang="en-US" dirty="0"/>
            </a:br>
            <a:r>
              <a:rPr lang="en-US" dirty="0"/>
              <a:t>55 = 10 + (9 + (8 + (sum of numbers 1 to 7</a:t>
            </a:r>
            <a:r>
              <a:rPr lang="en-US" dirty="0" smtClean="0"/>
              <a:t>)))</a:t>
            </a:r>
            <a:br>
              <a:rPr lang="en-US" dirty="0" smtClean="0"/>
            </a:br>
            <a:endParaRPr lang="en-US" dirty="0"/>
          </a:p>
          <a:p>
            <a:pPr marL="0" indent="0">
              <a:buNone/>
            </a:pPr>
            <a:r>
              <a:rPr lang="en-US" dirty="0"/>
              <a:t>Eventually we get to:</a:t>
            </a:r>
          </a:p>
          <a:p>
            <a:pPr marL="0" indent="0">
              <a:buNone/>
            </a:pPr>
            <a:r>
              <a:rPr lang="en-US" dirty="0"/>
              <a:t>55 = 10 + (9 + (8 + (7 + (6 + (5 + (4 + (3 + (2 + 1</a:t>
            </a:r>
            <a:r>
              <a:rPr lang="en-US" dirty="0" smtClean="0"/>
              <a:t>))))))))</a:t>
            </a:r>
            <a:endParaRPr lang="en-US" dirty="0"/>
          </a:p>
        </p:txBody>
      </p:sp>
    </p:spTree>
    <p:extLst>
      <p:ext uri="{BB962C8B-B14F-4D97-AF65-F5344CB8AC3E}">
        <p14:creationId xmlns:p14="http://schemas.microsoft.com/office/powerpoint/2010/main" val="158244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pPr algn="l"/>
            <a:r>
              <a:rPr lang="en-US" dirty="0">
                <a:hlinkClick r:id="rId2"/>
              </a:rPr>
              <a:t>Common </a:t>
            </a:r>
            <a:r>
              <a:rPr lang="en-US" dirty="0" smtClean="0">
                <a:hlinkClick r:id="rId2"/>
              </a:rPr>
              <a:t>Table</a:t>
            </a:r>
            <a:br>
              <a:rPr lang="en-US" dirty="0" smtClean="0">
                <a:hlinkClick r:id="rId2"/>
              </a:rPr>
            </a:br>
            <a:r>
              <a:rPr lang="en-US" dirty="0" smtClean="0">
                <a:hlinkClick r:id="rId2"/>
              </a:rPr>
              <a:t>Expressions Book</a:t>
            </a:r>
            <a:r>
              <a:rPr lang="en-US" dirty="0" smtClean="0"/>
              <a:t>  </a:t>
            </a:r>
            <a:endParaRPr lang="en-US" dirty="0"/>
          </a:p>
        </p:txBody>
      </p:sp>
      <p:sp>
        <p:nvSpPr>
          <p:cNvPr id="3" name="Content Placeholder 2"/>
          <p:cNvSpPr>
            <a:spLocks noGrp="1"/>
          </p:cNvSpPr>
          <p:nvPr>
            <p:ph sz="quarter" idx="1"/>
          </p:nvPr>
        </p:nvSpPr>
        <p:spPr>
          <a:xfrm>
            <a:off x="76200" y="1524000"/>
            <a:ext cx="8593836" cy="4572000"/>
          </a:xfrm>
        </p:spPr>
        <p:txBody>
          <a:bodyPr/>
          <a:lstStyle/>
          <a:p>
            <a:r>
              <a:rPr lang="en-US" dirty="0" smtClean="0"/>
              <a:t>Published May 2013</a:t>
            </a:r>
          </a:p>
          <a:p>
            <a:r>
              <a:rPr lang="en-US" dirty="0" smtClean="0"/>
              <a:t>Available at </a:t>
            </a:r>
            <a:r>
              <a:rPr lang="en-US" dirty="0" smtClean="0">
                <a:hlinkClick r:id="rId2"/>
              </a:rPr>
              <a:t>Amazon.com</a:t>
            </a:r>
            <a:r>
              <a:rPr lang="en-US" dirty="0" smtClean="0"/>
              <a:t/>
            </a:r>
            <a:br>
              <a:rPr lang="en-US" dirty="0" smtClean="0"/>
            </a:br>
            <a:r>
              <a:rPr lang="en-US" dirty="0" smtClean="0"/>
              <a:t>and at </a:t>
            </a:r>
            <a:r>
              <a:rPr lang="en-US" dirty="0" smtClean="0">
                <a:hlinkClick r:id="rId3"/>
              </a:rPr>
              <a:t>Joes2Pros.com</a:t>
            </a:r>
            <a:endParaRPr lang="en-US" dirty="0" smtClean="0"/>
          </a:p>
          <a:p>
            <a:endParaRPr lang="en-US" dirty="0" smtClean="0"/>
          </a:p>
          <a:p>
            <a:r>
              <a:rPr lang="en-US" dirty="0" smtClean="0"/>
              <a:t>Printed and Kindle are</a:t>
            </a:r>
            <a:r>
              <a:rPr lang="en-US" dirty="0"/>
              <a:t/>
            </a:r>
            <a:br>
              <a:rPr lang="en-US" dirty="0"/>
            </a:br>
            <a:r>
              <a:rPr lang="en-US" dirty="0" smtClean="0"/>
              <a:t>both available now</a:t>
            </a:r>
          </a:p>
          <a:p>
            <a:endParaRPr lang="en-US" dirty="0"/>
          </a:p>
        </p:txBody>
      </p:sp>
      <p:pic>
        <p:nvPicPr>
          <p:cNvPr id="1026" name="Picture 2" descr="http://ecx.images-amazon.com/images/I/71fDCK97%2BtL._SL136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0"/>
            <a:ext cx="4800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203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How a Recursive CTE Works</a:t>
            </a:r>
            <a:endParaRPr lang="en-US" dirty="0"/>
          </a:p>
        </p:txBody>
      </p:sp>
      <p:sp>
        <p:nvSpPr>
          <p:cNvPr id="3" name="Content Placeholder 2"/>
          <p:cNvSpPr>
            <a:spLocks noGrp="1"/>
          </p:cNvSpPr>
          <p:nvPr>
            <p:ph sz="quarter" idx="1"/>
          </p:nvPr>
        </p:nvSpPr>
        <p:spPr/>
        <p:txBody>
          <a:bodyPr/>
          <a:lstStyle/>
          <a:p>
            <a:pPr marL="514350" lvl="0" indent="-514350">
              <a:buFont typeface="+mj-lt"/>
              <a:buAutoNum type="arabicPeriod"/>
            </a:pPr>
            <a:r>
              <a:rPr kumimoji="0" lang="en-US" sz="2700" kern="1200" dirty="0" smtClean="0">
                <a:solidFill>
                  <a:schemeClr val="tx1"/>
                </a:solidFill>
                <a:effectLst/>
                <a:latin typeface="+mn-lt"/>
                <a:ea typeface="+mn-ea"/>
                <a:cs typeface="+mn-cs"/>
              </a:rPr>
              <a:t>Select some starting set of data from table A.</a:t>
            </a:r>
          </a:p>
          <a:p>
            <a:pPr marL="514350" lvl="0" indent="-514350">
              <a:buFont typeface="+mj-lt"/>
              <a:buAutoNum type="arabicPeriod"/>
            </a:pPr>
            <a:endParaRPr kumimoji="0" lang="en-US" sz="2700" kern="1200" dirty="0" smtClean="0">
              <a:solidFill>
                <a:schemeClr val="tx1"/>
              </a:solidFill>
              <a:effectLst/>
              <a:latin typeface="+mn-lt"/>
              <a:ea typeface="+mn-ea"/>
              <a:cs typeface="+mn-cs"/>
            </a:endParaRPr>
          </a:p>
          <a:p>
            <a:pPr marL="514350" lvl="0" indent="-514350">
              <a:buFont typeface="+mj-lt"/>
              <a:buAutoNum type="arabicPeriod"/>
            </a:pPr>
            <a:r>
              <a:rPr kumimoji="0" lang="en-US" sz="2700" kern="1200" dirty="0" smtClean="0">
                <a:solidFill>
                  <a:schemeClr val="tx1"/>
                </a:solidFill>
                <a:effectLst/>
                <a:latin typeface="+mn-lt"/>
                <a:ea typeface="+mn-ea"/>
                <a:cs typeface="+mn-cs"/>
              </a:rPr>
              <a:t>Join that starting set of data to table A.</a:t>
            </a:r>
          </a:p>
          <a:p>
            <a:pPr marL="514350" lvl="0" indent="-514350">
              <a:buFont typeface="+mj-lt"/>
              <a:buAutoNum type="arabicPeriod"/>
            </a:pPr>
            <a:endParaRPr kumimoji="0" lang="en-US" sz="2700" kern="1200" dirty="0" smtClean="0">
              <a:solidFill>
                <a:schemeClr val="tx1"/>
              </a:solidFill>
              <a:effectLst/>
              <a:latin typeface="+mn-lt"/>
              <a:ea typeface="+mn-ea"/>
              <a:cs typeface="+mn-cs"/>
            </a:endParaRPr>
          </a:p>
          <a:p>
            <a:pPr marL="514350" lvl="0" indent="-514350">
              <a:buFont typeface="+mj-lt"/>
              <a:buAutoNum type="arabicPeriod"/>
            </a:pPr>
            <a:r>
              <a:rPr kumimoji="0" lang="en-US" sz="2700" kern="1200" dirty="0" smtClean="0">
                <a:solidFill>
                  <a:schemeClr val="tx1"/>
                </a:solidFill>
                <a:effectLst/>
                <a:latin typeface="+mn-lt"/>
                <a:ea typeface="+mn-ea"/>
                <a:cs typeface="+mn-cs"/>
              </a:rPr>
              <a:t>For the results from step 2, join that to Table A.</a:t>
            </a:r>
          </a:p>
          <a:p>
            <a:pPr marL="514350" lvl="0" indent="-514350">
              <a:buFont typeface="+mj-lt"/>
              <a:buAutoNum type="arabicPeriod"/>
            </a:pPr>
            <a:endParaRPr kumimoji="0" lang="en-US" sz="2700" kern="1200" dirty="0" smtClean="0">
              <a:solidFill>
                <a:schemeClr val="tx1"/>
              </a:solidFill>
              <a:effectLst/>
              <a:latin typeface="+mn-lt"/>
              <a:ea typeface="+mn-ea"/>
              <a:cs typeface="+mn-cs"/>
            </a:endParaRPr>
          </a:p>
          <a:p>
            <a:pPr marL="514350" lvl="0" indent="-514350">
              <a:buFont typeface="+mj-lt"/>
              <a:buAutoNum type="arabicPeriod"/>
            </a:pPr>
            <a:r>
              <a:rPr kumimoji="0" lang="en-US" sz="2700" kern="1200" dirty="0" smtClean="0">
                <a:solidFill>
                  <a:schemeClr val="tx1"/>
                </a:solidFill>
                <a:effectLst/>
                <a:latin typeface="+mn-lt"/>
                <a:ea typeface="+mn-ea"/>
                <a:cs typeface="+mn-cs"/>
              </a:rPr>
              <a:t>Repeat until there are no more items produced by the join.</a:t>
            </a:r>
          </a:p>
          <a:p>
            <a:endParaRPr lang="en-US" dirty="0"/>
          </a:p>
        </p:txBody>
      </p:sp>
    </p:spTree>
    <p:extLst>
      <p:ext uri="{BB962C8B-B14F-4D97-AF65-F5344CB8AC3E}">
        <p14:creationId xmlns:p14="http://schemas.microsoft.com/office/powerpoint/2010/main" val="170762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Recursive CTE</a:t>
            </a:r>
            <a:endParaRPr lang="en-US" dirty="0"/>
          </a:p>
        </p:txBody>
      </p:sp>
      <p:sp>
        <p:nvSpPr>
          <p:cNvPr id="3" name="Content Placeholder 2"/>
          <p:cNvSpPr>
            <a:spLocks noGrp="1"/>
          </p:cNvSpPr>
          <p:nvPr>
            <p:ph sz="quarter" idx="1"/>
          </p:nvPr>
        </p:nvSpPr>
        <p:spPr>
          <a:xfrm>
            <a:off x="228600" y="1527048"/>
            <a:ext cx="8686800" cy="5178552"/>
          </a:xfrm>
        </p:spPr>
        <p:txBody>
          <a:bodyPr>
            <a:normAutofit/>
          </a:bodyPr>
          <a:lstStyle/>
          <a:p>
            <a:pPr>
              <a:buNone/>
            </a:pPr>
            <a:r>
              <a:rPr lang="en-US" sz="2300" dirty="0" smtClean="0"/>
              <a:t>;WITH </a:t>
            </a:r>
            <a:r>
              <a:rPr lang="en-US" sz="2300" dirty="0" err="1" smtClean="0"/>
              <a:t>DepartmentCTE</a:t>
            </a:r>
            <a:r>
              <a:rPr lang="en-US" sz="2300" dirty="0" smtClean="0"/>
              <a:t>(</a:t>
            </a:r>
            <a:r>
              <a:rPr lang="en-US" sz="2300" dirty="0" err="1" smtClean="0"/>
              <a:t>DeptId</a:t>
            </a:r>
            <a:r>
              <a:rPr lang="en-US" sz="2300" dirty="0" smtClean="0"/>
              <a:t>, Department, Parent, Level) AS </a:t>
            </a:r>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a:p>
          <a:p>
            <a:pPr>
              <a:buNone/>
            </a:pPr>
            <a:r>
              <a:rPr lang="en-US" dirty="0" smtClean="0"/>
              <a:t>Step 1. Declare the CTE and Columns</a:t>
            </a:r>
          </a:p>
        </p:txBody>
      </p:sp>
    </p:spTree>
    <p:extLst>
      <p:ext uri="{BB962C8B-B14F-4D97-AF65-F5344CB8AC3E}">
        <p14:creationId xmlns:p14="http://schemas.microsoft.com/office/powerpoint/2010/main" val="14208073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Recursive CTE</a:t>
            </a:r>
            <a:endParaRPr lang="en-US" dirty="0"/>
          </a:p>
        </p:txBody>
      </p:sp>
      <p:sp>
        <p:nvSpPr>
          <p:cNvPr id="3" name="Content Placeholder 2"/>
          <p:cNvSpPr>
            <a:spLocks noGrp="1"/>
          </p:cNvSpPr>
          <p:nvPr>
            <p:ph sz="quarter" idx="1"/>
          </p:nvPr>
        </p:nvSpPr>
        <p:spPr>
          <a:xfrm>
            <a:off x="228600" y="1527048"/>
            <a:ext cx="8577072" cy="5178552"/>
          </a:xfrm>
        </p:spPr>
        <p:txBody>
          <a:bodyPr>
            <a:normAutofit/>
          </a:bodyPr>
          <a:lstStyle/>
          <a:p>
            <a:pPr>
              <a:buNone/>
            </a:pPr>
            <a:r>
              <a:rPr lang="en-US" sz="2300" dirty="0" smtClean="0"/>
              <a:t>;WITH </a:t>
            </a:r>
            <a:r>
              <a:rPr lang="en-US" sz="2300" dirty="0" err="1" smtClean="0"/>
              <a:t>DepartmentCTE</a:t>
            </a:r>
            <a:r>
              <a:rPr lang="en-US" sz="2300" dirty="0" smtClean="0"/>
              <a:t>(</a:t>
            </a:r>
            <a:r>
              <a:rPr lang="en-US" sz="2300" dirty="0" err="1" smtClean="0"/>
              <a:t>DeptId</a:t>
            </a:r>
            <a:r>
              <a:rPr lang="en-US" sz="2300" dirty="0" smtClean="0"/>
              <a:t>, Department, Parent, Level) AS </a:t>
            </a:r>
          </a:p>
          <a:p>
            <a:pPr>
              <a:buNone/>
            </a:pPr>
            <a:r>
              <a:rPr lang="en-US" sz="2300" dirty="0" smtClean="0"/>
              <a:t>( </a:t>
            </a:r>
            <a:r>
              <a:rPr lang="en-US" sz="2300" b="1" dirty="0" smtClean="0">
                <a:solidFill>
                  <a:srgbClr val="0070C0"/>
                </a:solidFill>
              </a:rPr>
              <a:t>SELECT id as </a:t>
            </a:r>
            <a:r>
              <a:rPr lang="en-US" sz="2300" b="1" dirty="0" err="1" smtClean="0">
                <a:solidFill>
                  <a:srgbClr val="0070C0"/>
                </a:solidFill>
              </a:rPr>
              <a:t>DeptId</a:t>
            </a:r>
            <a:r>
              <a:rPr lang="en-US" sz="2300" b="1" dirty="0" smtClean="0">
                <a:solidFill>
                  <a:srgbClr val="0070C0"/>
                </a:solidFill>
              </a:rPr>
              <a:t>, Department, parent, 0 as Level </a:t>
            </a:r>
          </a:p>
          <a:p>
            <a:pPr>
              <a:buNone/>
            </a:pPr>
            <a:r>
              <a:rPr lang="en-US" sz="2300" b="1" dirty="0" smtClean="0">
                <a:solidFill>
                  <a:srgbClr val="0070C0"/>
                </a:solidFill>
              </a:rPr>
              <a:t>     FROM Departments</a:t>
            </a:r>
          </a:p>
          <a:p>
            <a:pPr>
              <a:buNone/>
            </a:pPr>
            <a:r>
              <a:rPr lang="en-US" sz="2300" b="1" dirty="0" smtClean="0">
                <a:solidFill>
                  <a:srgbClr val="0070C0"/>
                </a:solidFill>
              </a:rPr>
              <a:t>  WHERE parent is NULL </a:t>
            </a:r>
          </a:p>
          <a:p>
            <a:pPr>
              <a:buNone/>
            </a:pPr>
            <a:r>
              <a:rPr lang="en-US" dirty="0" smtClean="0"/>
              <a:t>   </a:t>
            </a:r>
          </a:p>
          <a:p>
            <a:pPr>
              <a:buNone/>
            </a:pPr>
            <a:endParaRPr lang="en-US" dirty="0" smtClean="0"/>
          </a:p>
          <a:p>
            <a:pPr>
              <a:buNone/>
            </a:pPr>
            <a:endParaRPr lang="en-US" dirty="0"/>
          </a:p>
          <a:p>
            <a:pPr>
              <a:buNone/>
            </a:pPr>
            <a:endParaRPr lang="en-US" dirty="0" smtClean="0"/>
          </a:p>
          <a:p>
            <a:pPr>
              <a:buNone/>
            </a:pPr>
            <a:endParaRPr lang="en-US" dirty="0" smtClean="0"/>
          </a:p>
          <a:p>
            <a:pPr>
              <a:buNone/>
            </a:pPr>
            <a:r>
              <a:rPr lang="en-US" dirty="0" smtClean="0"/>
              <a:t>Step 2 – Add the Anchor Query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Recursive CTE</a:t>
            </a:r>
            <a:endParaRPr lang="en-US" dirty="0"/>
          </a:p>
        </p:txBody>
      </p:sp>
      <p:sp>
        <p:nvSpPr>
          <p:cNvPr id="3" name="Content Placeholder 2"/>
          <p:cNvSpPr>
            <a:spLocks noGrp="1"/>
          </p:cNvSpPr>
          <p:nvPr>
            <p:ph sz="quarter" idx="1"/>
          </p:nvPr>
        </p:nvSpPr>
        <p:spPr>
          <a:xfrm>
            <a:off x="228600" y="1527048"/>
            <a:ext cx="8577072" cy="5178552"/>
          </a:xfrm>
        </p:spPr>
        <p:txBody>
          <a:bodyPr>
            <a:normAutofit/>
          </a:bodyPr>
          <a:lstStyle/>
          <a:p>
            <a:pPr>
              <a:buNone/>
            </a:pPr>
            <a:r>
              <a:rPr lang="en-US" sz="2300" dirty="0" smtClean="0"/>
              <a:t>;WITH </a:t>
            </a:r>
            <a:r>
              <a:rPr lang="en-US" sz="2300" dirty="0" err="1" smtClean="0"/>
              <a:t>DepartmentCTE</a:t>
            </a:r>
            <a:r>
              <a:rPr lang="en-US" sz="2300" dirty="0" smtClean="0"/>
              <a:t>(</a:t>
            </a:r>
            <a:r>
              <a:rPr lang="en-US" sz="2300" dirty="0" err="1" smtClean="0"/>
              <a:t>DeptId</a:t>
            </a:r>
            <a:r>
              <a:rPr lang="en-US" sz="2300" dirty="0" smtClean="0"/>
              <a:t>, Department, Parent, Level) AS </a:t>
            </a:r>
          </a:p>
          <a:p>
            <a:pPr>
              <a:buNone/>
            </a:pPr>
            <a:r>
              <a:rPr lang="en-US" sz="2300" dirty="0" smtClean="0"/>
              <a:t>( </a:t>
            </a:r>
            <a:r>
              <a:rPr lang="en-US" sz="2300" dirty="0" smtClean="0">
                <a:solidFill>
                  <a:srgbClr val="0070C0"/>
                </a:solidFill>
              </a:rPr>
              <a:t>SELECT id as </a:t>
            </a:r>
            <a:r>
              <a:rPr lang="en-US" sz="2300" dirty="0" err="1" smtClean="0">
                <a:solidFill>
                  <a:srgbClr val="0070C0"/>
                </a:solidFill>
              </a:rPr>
              <a:t>DeptId</a:t>
            </a:r>
            <a:r>
              <a:rPr lang="en-US" sz="2300" dirty="0" smtClean="0">
                <a:solidFill>
                  <a:srgbClr val="0070C0"/>
                </a:solidFill>
              </a:rPr>
              <a:t>, Department, parent, 0 as Level </a:t>
            </a:r>
          </a:p>
          <a:p>
            <a:pPr>
              <a:buNone/>
            </a:pPr>
            <a:r>
              <a:rPr lang="en-US" sz="2300" dirty="0" smtClean="0">
                <a:solidFill>
                  <a:srgbClr val="0070C0"/>
                </a:solidFill>
              </a:rPr>
              <a:t>     FROM Departments</a:t>
            </a:r>
          </a:p>
          <a:p>
            <a:pPr>
              <a:buNone/>
            </a:pPr>
            <a:r>
              <a:rPr lang="en-US" sz="2300" dirty="0" smtClean="0">
                <a:solidFill>
                  <a:srgbClr val="0070C0"/>
                </a:solidFill>
              </a:rPr>
              <a:t>  WHERE parent is NULL </a:t>
            </a:r>
          </a:p>
          <a:p>
            <a:pPr>
              <a:buNone/>
            </a:pPr>
            <a:r>
              <a:rPr lang="en-US" sz="2300" b="1" dirty="0" smtClean="0"/>
              <a:t>   UNION ALL</a:t>
            </a:r>
          </a:p>
          <a:p>
            <a:pPr>
              <a:buNone/>
            </a:pPr>
            <a:r>
              <a:rPr lang="en-US" dirty="0" smtClean="0"/>
              <a:t>  </a:t>
            </a:r>
          </a:p>
          <a:p>
            <a:pPr>
              <a:buNone/>
            </a:pPr>
            <a:endParaRPr lang="en-US" dirty="0"/>
          </a:p>
          <a:p>
            <a:pPr>
              <a:buNone/>
            </a:pPr>
            <a:endParaRPr lang="en-US" dirty="0" smtClean="0"/>
          </a:p>
          <a:p>
            <a:pPr>
              <a:buNone/>
            </a:pPr>
            <a:endParaRPr lang="en-US" dirty="0" smtClean="0"/>
          </a:p>
          <a:p>
            <a:pPr>
              <a:buNone/>
            </a:pPr>
            <a:r>
              <a:rPr lang="en-US" dirty="0" smtClean="0"/>
              <a:t>Step 3 – Add the UNION ALL to connect to the recursive query</a:t>
            </a:r>
            <a:endParaRPr lang="en-US" dirty="0"/>
          </a:p>
        </p:txBody>
      </p:sp>
    </p:spTree>
    <p:extLst>
      <p:ext uri="{BB962C8B-B14F-4D97-AF65-F5344CB8AC3E}">
        <p14:creationId xmlns:p14="http://schemas.microsoft.com/office/powerpoint/2010/main" val="3732041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Recursive CTE</a:t>
            </a:r>
            <a:endParaRPr lang="en-US" dirty="0"/>
          </a:p>
        </p:txBody>
      </p:sp>
      <p:sp>
        <p:nvSpPr>
          <p:cNvPr id="3" name="Content Placeholder 2"/>
          <p:cNvSpPr>
            <a:spLocks noGrp="1"/>
          </p:cNvSpPr>
          <p:nvPr>
            <p:ph sz="quarter" idx="1"/>
          </p:nvPr>
        </p:nvSpPr>
        <p:spPr>
          <a:xfrm>
            <a:off x="228600" y="1527048"/>
            <a:ext cx="8577072" cy="5178552"/>
          </a:xfrm>
        </p:spPr>
        <p:txBody>
          <a:bodyPr>
            <a:normAutofit fontScale="92500"/>
          </a:bodyPr>
          <a:lstStyle/>
          <a:p>
            <a:pPr>
              <a:buNone/>
            </a:pPr>
            <a:r>
              <a:rPr lang="en-US" sz="2500" dirty="0" smtClean="0"/>
              <a:t>;WITH </a:t>
            </a:r>
            <a:r>
              <a:rPr lang="en-US" sz="2500" dirty="0" err="1" smtClean="0"/>
              <a:t>DepartmentCTE</a:t>
            </a:r>
            <a:r>
              <a:rPr lang="en-US" sz="2500" dirty="0" smtClean="0"/>
              <a:t>(</a:t>
            </a:r>
            <a:r>
              <a:rPr lang="en-US" sz="2500" dirty="0" err="1" smtClean="0"/>
              <a:t>DeptId</a:t>
            </a:r>
            <a:r>
              <a:rPr lang="en-US" sz="2500" dirty="0" smtClean="0"/>
              <a:t>, Department, Parent, Level) AS </a:t>
            </a:r>
          </a:p>
          <a:p>
            <a:pPr>
              <a:buNone/>
            </a:pPr>
            <a:r>
              <a:rPr lang="en-US" sz="2500" dirty="0" smtClean="0"/>
              <a:t>( </a:t>
            </a:r>
            <a:r>
              <a:rPr lang="en-US" sz="2500" dirty="0" smtClean="0">
                <a:solidFill>
                  <a:srgbClr val="0070C0"/>
                </a:solidFill>
              </a:rPr>
              <a:t>SELECT id as </a:t>
            </a:r>
            <a:r>
              <a:rPr lang="en-US" sz="2500" dirty="0" err="1" smtClean="0">
                <a:solidFill>
                  <a:srgbClr val="0070C0"/>
                </a:solidFill>
              </a:rPr>
              <a:t>DeptId</a:t>
            </a:r>
            <a:r>
              <a:rPr lang="en-US" sz="2500" dirty="0" smtClean="0">
                <a:solidFill>
                  <a:srgbClr val="0070C0"/>
                </a:solidFill>
              </a:rPr>
              <a:t>, Department, parent, 0 as Level </a:t>
            </a:r>
          </a:p>
          <a:p>
            <a:pPr>
              <a:buNone/>
            </a:pPr>
            <a:r>
              <a:rPr lang="en-US" sz="2500" dirty="0" smtClean="0">
                <a:solidFill>
                  <a:srgbClr val="0070C0"/>
                </a:solidFill>
              </a:rPr>
              <a:t>     FROM Departments</a:t>
            </a:r>
          </a:p>
          <a:p>
            <a:pPr>
              <a:buNone/>
            </a:pPr>
            <a:r>
              <a:rPr lang="en-US" sz="2500" dirty="0" smtClean="0">
                <a:solidFill>
                  <a:srgbClr val="0070C0"/>
                </a:solidFill>
              </a:rPr>
              <a:t>  WHERE parent is NULL </a:t>
            </a:r>
          </a:p>
          <a:p>
            <a:pPr>
              <a:buNone/>
            </a:pPr>
            <a:r>
              <a:rPr lang="en-US" sz="2500" dirty="0" smtClean="0"/>
              <a:t>   UNION ALL -- and now for the recursive part </a:t>
            </a:r>
          </a:p>
          <a:p>
            <a:pPr>
              <a:buNone/>
            </a:pPr>
            <a:r>
              <a:rPr lang="en-US" sz="2500" dirty="0" smtClean="0"/>
              <a:t>  </a:t>
            </a:r>
            <a:r>
              <a:rPr lang="en-US" sz="2500" b="1" dirty="0" smtClean="0">
                <a:solidFill>
                  <a:srgbClr val="FF0000"/>
                </a:solidFill>
              </a:rPr>
              <a:t>SELECT d.id as </a:t>
            </a:r>
            <a:r>
              <a:rPr lang="en-US" sz="2500" b="1" dirty="0" err="1" smtClean="0">
                <a:solidFill>
                  <a:srgbClr val="FF0000"/>
                </a:solidFill>
              </a:rPr>
              <a:t>DeptId</a:t>
            </a:r>
            <a:r>
              <a:rPr lang="en-US" sz="2500" b="1" dirty="0" smtClean="0">
                <a:solidFill>
                  <a:srgbClr val="FF0000"/>
                </a:solidFill>
              </a:rPr>
              <a:t>, </a:t>
            </a:r>
            <a:r>
              <a:rPr lang="en-US" sz="2500" b="1" dirty="0" err="1" smtClean="0">
                <a:solidFill>
                  <a:srgbClr val="FF0000"/>
                </a:solidFill>
              </a:rPr>
              <a:t>d.Department</a:t>
            </a:r>
            <a:r>
              <a:rPr lang="en-US" sz="2500" b="1" dirty="0" smtClean="0">
                <a:solidFill>
                  <a:srgbClr val="FF0000"/>
                </a:solidFill>
              </a:rPr>
              <a:t>, </a:t>
            </a:r>
            <a:r>
              <a:rPr lang="en-US" sz="2500" b="1" dirty="0" err="1" smtClean="0">
                <a:solidFill>
                  <a:srgbClr val="FF0000"/>
                </a:solidFill>
              </a:rPr>
              <a:t>d.parent</a:t>
            </a:r>
            <a:r>
              <a:rPr lang="en-US" sz="2500" b="1" dirty="0" smtClean="0">
                <a:solidFill>
                  <a:srgbClr val="FF0000"/>
                </a:solidFill>
              </a:rPr>
              <a:t>,</a:t>
            </a:r>
          </a:p>
          <a:p>
            <a:pPr>
              <a:buNone/>
            </a:pPr>
            <a:r>
              <a:rPr lang="en-US" sz="2500" b="1" dirty="0" smtClean="0">
                <a:solidFill>
                  <a:srgbClr val="FF0000"/>
                </a:solidFill>
              </a:rPr>
              <a:t>                   </a:t>
            </a:r>
            <a:r>
              <a:rPr lang="en-US" sz="2500" b="1" dirty="0" err="1" smtClean="0">
                <a:solidFill>
                  <a:srgbClr val="FF0000"/>
                </a:solidFill>
              </a:rPr>
              <a:t>DepartmentCTE.Level</a:t>
            </a:r>
            <a:r>
              <a:rPr lang="en-US" sz="2500" b="1" dirty="0" smtClean="0">
                <a:solidFill>
                  <a:srgbClr val="FF0000"/>
                </a:solidFill>
              </a:rPr>
              <a:t> + 1 as Level </a:t>
            </a:r>
          </a:p>
          <a:p>
            <a:pPr>
              <a:buNone/>
            </a:pPr>
            <a:r>
              <a:rPr lang="en-US" sz="2500" b="1" dirty="0" smtClean="0">
                <a:solidFill>
                  <a:srgbClr val="FF0000"/>
                </a:solidFill>
              </a:rPr>
              <a:t>     FROM Departments d</a:t>
            </a:r>
          </a:p>
          <a:p>
            <a:pPr>
              <a:buNone/>
            </a:pPr>
            <a:r>
              <a:rPr lang="en-US" sz="2500" b="1" dirty="0" smtClean="0">
                <a:solidFill>
                  <a:srgbClr val="FF0000"/>
                </a:solidFill>
              </a:rPr>
              <a:t>    INNER JOIN </a:t>
            </a:r>
            <a:r>
              <a:rPr lang="en-US" sz="2500" b="1" dirty="0" err="1" smtClean="0">
                <a:solidFill>
                  <a:srgbClr val="FF0000"/>
                </a:solidFill>
              </a:rPr>
              <a:t>DepartmentCTE</a:t>
            </a:r>
            <a:endParaRPr lang="en-US" sz="2500" b="1" dirty="0" smtClean="0">
              <a:solidFill>
                <a:srgbClr val="FF0000"/>
              </a:solidFill>
            </a:endParaRPr>
          </a:p>
          <a:p>
            <a:pPr>
              <a:buNone/>
            </a:pPr>
            <a:r>
              <a:rPr lang="en-US" sz="2500" b="1" dirty="0" smtClean="0">
                <a:solidFill>
                  <a:srgbClr val="FF0000"/>
                </a:solidFill>
              </a:rPr>
              <a:t>            ON </a:t>
            </a:r>
            <a:r>
              <a:rPr lang="en-US" sz="2500" b="1" dirty="0" err="1" smtClean="0">
                <a:solidFill>
                  <a:srgbClr val="FF0000"/>
                </a:solidFill>
              </a:rPr>
              <a:t>DepartmentCTE.DeptId</a:t>
            </a:r>
            <a:r>
              <a:rPr lang="en-US" sz="2500" b="1" dirty="0" smtClean="0">
                <a:solidFill>
                  <a:srgbClr val="FF0000"/>
                </a:solidFill>
              </a:rPr>
              <a:t> = </a:t>
            </a:r>
            <a:r>
              <a:rPr lang="en-US" sz="2500" b="1" dirty="0" err="1" smtClean="0">
                <a:solidFill>
                  <a:srgbClr val="FF0000"/>
                </a:solidFill>
              </a:rPr>
              <a:t>d.parent</a:t>
            </a:r>
            <a:r>
              <a:rPr lang="en-US" sz="2500" dirty="0" smtClean="0"/>
              <a:t>) </a:t>
            </a:r>
          </a:p>
          <a:p>
            <a:pPr>
              <a:buNone/>
            </a:pPr>
            <a:endParaRPr lang="en-US" sz="2500" dirty="0" smtClean="0"/>
          </a:p>
          <a:p>
            <a:pPr>
              <a:buNone/>
            </a:pPr>
            <a:r>
              <a:rPr lang="en-US" sz="2900" dirty="0" smtClean="0"/>
              <a:t>Step 4 – Add the recursive Query</a:t>
            </a:r>
            <a:endParaRPr lang="en-US" sz="2900" dirty="0"/>
          </a:p>
        </p:txBody>
      </p:sp>
    </p:spTree>
    <p:extLst>
      <p:ext uri="{BB962C8B-B14F-4D97-AF65-F5344CB8AC3E}">
        <p14:creationId xmlns:p14="http://schemas.microsoft.com/office/powerpoint/2010/main" val="26844716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Recursive CTE</a:t>
            </a:r>
            <a:endParaRPr lang="en-US" dirty="0"/>
          </a:p>
        </p:txBody>
      </p:sp>
      <p:sp>
        <p:nvSpPr>
          <p:cNvPr id="3" name="Content Placeholder 2"/>
          <p:cNvSpPr>
            <a:spLocks noGrp="1"/>
          </p:cNvSpPr>
          <p:nvPr>
            <p:ph sz="quarter" idx="1"/>
          </p:nvPr>
        </p:nvSpPr>
        <p:spPr>
          <a:xfrm>
            <a:off x="228600" y="1527048"/>
            <a:ext cx="8577072" cy="5178552"/>
          </a:xfrm>
        </p:spPr>
        <p:txBody>
          <a:bodyPr>
            <a:normAutofit fontScale="85000" lnSpcReduction="10000"/>
          </a:bodyPr>
          <a:lstStyle/>
          <a:p>
            <a:pPr>
              <a:buNone/>
            </a:pPr>
            <a:r>
              <a:rPr lang="en-US" dirty="0" smtClean="0"/>
              <a:t>;WITH </a:t>
            </a:r>
            <a:r>
              <a:rPr lang="en-US" dirty="0" err="1" smtClean="0"/>
              <a:t>DepartmentCTE</a:t>
            </a:r>
            <a:r>
              <a:rPr lang="en-US" dirty="0" smtClean="0"/>
              <a:t>(</a:t>
            </a:r>
            <a:r>
              <a:rPr lang="en-US" dirty="0" err="1" smtClean="0"/>
              <a:t>DeptId</a:t>
            </a:r>
            <a:r>
              <a:rPr lang="en-US" dirty="0" smtClean="0"/>
              <a:t>, Department, Parent, Level) AS </a:t>
            </a:r>
          </a:p>
          <a:p>
            <a:pPr>
              <a:buNone/>
            </a:pPr>
            <a:r>
              <a:rPr lang="en-US" dirty="0" smtClean="0"/>
              <a:t>( </a:t>
            </a:r>
            <a:r>
              <a:rPr lang="en-US" dirty="0" smtClean="0">
                <a:solidFill>
                  <a:srgbClr val="0070C0"/>
                </a:solidFill>
              </a:rPr>
              <a:t>SELECT id as </a:t>
            </a:r>
            <a:r>
              <a:rPr lang="en-US" dirty="0" err="1" smtClean="0">
                <a:solidFill>
                  <a:srgbClr val="0070C0"/>
                </a:solidFill>
              </a:rPr>
              <a:t>DeptId</a:t>
            </a:r>
            <a:r>
              <a:rPr lang="en-US" dirty="0" smtClean="0">
                <a:solidFill>
                  <a:srgbClr val="0070C0"/>
                </a:solidFill>
              </a:rPr>
              <a:t>, Department, parent, 0 as Level </a:t>
            </a:r>
          </a:p>
          <a:p>
            <a:pPr>
              <a:buNone/>
            </a:pPr>
            <a:r>
              <a:rPr lang="en-US" dirty="0" smtClean="0">
                <a:solidFill>
                  <a:srgbClr val="0070C0"/>
                </a:solidFill>
              </a:rPr>
              <a:t>     FROM Departments</a:t>
            </a:r>
          </a:p>
          <a:p>
            <a:pPr>
              <a:buNone/>
            </a:pPr>
            <a:r>
              <a:rPr lang="en-US" dirty="0" smtClean="0">
                <a:solidFill>
                  <a:srgbClr val="0070C0"/>
                </a:solidFill>
              </a:rPr>
              <a:t>  WHERE parent is NULL </a:t>
            </a:r>
          </a:p>
          <a:p>
            <a:pPr>
              <a:buNone/>
            </a:pPr>
            <a:r>
              <a:rPr lang="en-US" dirty="0" smtClean="0"/>
              <a:t>   UNION ALL -- and now for the recursive part </a:t>
            </a:r>
          </a:p>
          <a:p>
            <a:pPr>
              <a:buNone/>
            </a:pPr>
            <a:r>
              <a:rPr lang="en-US" dirty="0" smtClean="0"/>
              <a:t>  </a:t>
            </a:r>
            <a:r>
              <a:rPr lang="en-US" dirty="0" smtClean="0">
                <a:solidFill>
                  <a:srgbClr val="FF0000"/>
                </a:solidFill>
              </a:rPr>
              <a:t>SELECT d.id as </a:t>
            </a:r>
            <a:r>
              <a:rPr lang="en-US" dirty="0" err="1" smtClean="0">
                <a:solidFill>
                  <a:srgbClr val="FF0000"/>
                </a:solidFill>
              </a:rPr>
              <a:t>DeptId</a:t>
            </a:r>
            <a:r>
              <a:rPr lang="en-US" dirty="0" smtClean="0">
                <a:solidFill>
                  <a:srgbClr val="FF0000"/>
                </a:solidFill>
              </a:rPr>
              <a:t>, </a:t>
            </a:r>
            <a:r>
              <a:rPr lang="en-US" dirty="0" err="1" smtClean="0">
                <a:solidFill>
                  <a:srgbClr val="FF0000"/>
                </a:solidFill>
              </a:rPr>
              <a:t>d.Department</a:t>
            </a:r>
            <a:r>
              <a:rPr lang="en-US" dirty="0" smtClean="0">
                <a:solidFill>
                  <a:srgbClr val="FF0000"/>
                </a:solidFill>
              </a:rPr>
              <a:t>, </a:t>
            </a:r>
            <a:r>
              <a:rPr lang="en-US" dirty="0" err="1" smtClean="0">
                <a:solidFill>
                  <a:srgbClr val="FF0000"/>
                </a:solidFill>
              </a:rPr>
              <a:t>d.parent</a:t>
            </a:r>
            <a:r>
              <a:rPr lang="en-US" dirty="0" smtClean="0">
                <a:solidFill>
                  <a:srgbClr val="FF0000"/>
                </a:solidFill>
              </a:rPr>
              <a:t>,</a:t>
            </a:r>
          </a:p>
          <a:p>
            <a:pPr>
              <a:buNone/>
            </a:pPr>
            <a:r>
              <a:rPr lang="en-US" dirty="0" smtClean="0">
                <a:solidFill>
                  <a:srgbClr val="FF0000"/>
                </a:solidFill>
              </a:rPr>
              <a:t>                   </a:t>
            </a:r>
            <a:r>
              <a:rPr lang="en-US" dirty="0" err="1" smtClean="0">
                <a:solidFill>
                  <a:srgbClr val="FF0000"/>
                </a:solidFill>
              </a:rPr>
              <a:t>DepartmentCTE.Level</a:t>
            </a:r>
            <a:r>
              <a:rPr lang="en-US" dirty="0" smtClean="0">
                <a:solidFill>
                  <a:srgbClr val="FF0000"/>
                </a:solidFill>
              </a:rPr>
              <a:t> + 1 as Level </a:t>
            </a:r>
          </a:p>
          <a:p>
            <a:pPr>
              <a:buNone/>
            </a:pPr>
            <a:r>
              <a:rPr lang="en-US" dirty="0" smtClean="0">
                <a:solidFill>
                  <a:srgbClr val="FF0000"/>
                </a:solidFill>
              </a:rPr>
              <a:t>     FROM Departments d</a:t>
            </a:r>
          </a:p>
          <a:p>
            <a:pPr>
              <a:buNone/>
            </a:pPr>
            <a:r>
              <a:rPr lang="en-US" dirty="0" smtClean="0">
                <a:solidFill>
                  <a:srgbClr val="FF0000"/>
                </a:solidFill>
              </a:rPr>
              <a:t>    INNER JOIN </a:t>
            </a:r>
            <a:r>
              <a:rPr lang="en-US" dirty="0" err="1" smtClean="0">
                <a:solidFill>
                  <a:srgbClr val="FF0000"/>
                </a:solidFill>
              </a:rPr>
              <a:t>DepartmentCTE</a:t>
            </a:r>
            <a:endParaRPr lang="en-US" dirty="0" smtClean="0">
              <a:solidFill>
                <a:srgbClr val="FF0000"/>
              </a:solidFill>
            </a:endParaRPr>
          </a:p>
          <a:p>
            <a:pPr>
              <a:buNone/>
            </a:pPr>
            <a:r>
              <a:rPr lang="en-US" dirty="0" smtClean="0">
                <a:solidFill>
                  <a:srgbClr val="FF0000"/>
                </a:solidFill>
              </a:rPr>
              <a:t>            ON </a:t>
            </a:r>
            <a:r>
              <a:rPr lang="en-US" dirty="0" err="1" smtClean="0">
                <a:solidFill>
                  <a:srgbClr val="FF0000"/>
                </a:solidFill>
              </a:rPr>
              <a:t>DepartmentCTE.DeptId</a:t>
            </a:r>
            <a:r>
              <a:rPr lang="en-US" dirty="0" smtClean="0">
                <a:solidFill>
                  <a:srgbClr val="FF0000"/>
                </a:solidFill>
              </a:rPr>
              <a:t> = </a:t>
            </a:r>
            <a:r>
              <a:rPr lang="en-US" dirty="0" err="1" smtClean="0">
                <a:solidFill>
                  <a:srgbClr val="FF0000"/>
                </a:solidFill>
              </a:rPr>
              <a:t>d.parent</a:t>
            </a:r>
            <a:r>
              <a:rPr lang="en-US" dirty="0" smtClean="0"/>
              <a:t>) </a:t>
            </a:r>
          </a:p>
          <a:p>
            <a:pPr>
              <a:buNone/>
            </a:pPr>
            <a:r>
              <a:rPr lang="en-US" b="1" dirty="0" smtClean="0"/>
              <a:t>SELECT * </a:t>
            </a:r>
          </a:p>
          <a:p>
            <a:pPr>
              <a:buNone/>
            </a:pPr>
            <a:r>
              <a:rPr lang="en-US" b="1" dirty="0" smtClean="0"/>
              <a:t>  FROM </a:t>
            </a:r>
            <a:r>
              <a:rPr lang="en-US" b="1" dirty="0" err="1" smtClean="0"/>
              <a:t>DepartmentCTE</a:t>
            </a:r>
            <a:endParaRPr lang="en-US" b="1" dirty="0" smtClean="0"/>
          </a:p>
          <a:p>
            <a:pPr>
              <a:buNone/>
            </a:pPr>
            <a:r>
              <a:rPr lang="en-US" b="1" dirty="0" smtClean="0"/>
              <a:t> ORDER BY parent; </a:t>
            </a:r>
          </a:p>
          <a:p>
            <a:pPr>
              <a:buNone/>
            </a:pPr>
            <a:endParaRPr lang="en-US" dirty="0"/>
          </a:p>
        </p:txBody>
      </p:sp>
    </p:spTree>
    <p:extLst>
      <p:ext uri="{BB962C8B-B14F-4D97-AF65-F5344CB8AC3E}">
        <p14:creationId xmlns:p14="http://schemas.microsoft.com/office/powerpoint/2010/main" val="1328463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CTE with Tree Path</a:t>
            </a:r>
            <a:endParaRPr lang="en-US" dirty="0"/>
          </a:p>
        </p:txBody>
      </p:sp>
      <p:sp>
        <p:nvSpPr>
          <p:cNvPr id="4" name="Content Placeholder 3"/>
          <p:cNvSpPr>
            <a:spLocks noGrp="1"/>
          </p:cNvSpPr>
          <p:nvPr>
            <p:ph sz="half" idx="1"/>
          </p:nvPr>
        </p:nvSpPr>
        <p:spPr/>
        <p:txBody>
          <a:bodyPr/>
          <a:lstStyle/>
          <a:p>
            <a:r>
              <a:rPr lang="en-US" dirty="0" smtClean="0"/>
              <a:t>Tree Path shows the department and all parent departments.</a:t>
            </a:r>
          </a:p>
          <a:p>
            <a:endParaRPr lang="en-US" dirty="0" smtClean="0"/>
          </a:p>
          <a:p>
            <a:r>
              <a:rPr lang="en-US" dirty="0" smtClean="0"/>
              <a:t>Simple to do with a recursive CTE</a:t>
            </a:r>
            <a:endParaRPr lang="en-US" dirty="0"/>
          </a:p>
        </p:txBody>
      </p:sp>
      <p:pic>
        <p:nvPicPr>
          <p:cNvPr id="1028" name="Picture 4"/>
          <p:cNvPicPr>
            <a:picLocks noGrp="1" noChangeAspect="1" noChangeArrowheads="1"/>
          </p:cNvPicPr>
          <p:nvPr>
            <p:ph sz="half" idx="2"/>
          </p:nvPr>
        </p:nvPicPr>
        <p:blipFill>
          <a:blip r:embed="rId2" cstate="print"/>
          <a:stretch>
            <a:fillRect/>
          </a:stretch>
        </p:blipFill>
        <p:spPr bwMode="auto">
          <a:xfrm>
            <a:off x="3810000" y="1679155"/>
            <a:ext cx="5139742" cy="46488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Recursive CTE with Tree Path</a:t>
            </a:r>
            <a:endParaRPr lang="en-US" dirty="0"/>
          </a:p>
        </p:txBody>
      </p:sp>
      <p:sp>
        <p:nvSpPr>
          <p:cNvPr id="3" name="Content Placeholder 2"/>
          <p:cNvSpPr>
            <a:spLocks noGrp="1"/>
          </p:cNvSpPr>
          <p:nvPr>
            <p:ph sz="quarter" idx="1"/>
          </p:nvPr>
        </p:nvSpPr>
        <p:spPr>
          <a:xfrm>
            <a:off x="301752" y="1527048"/>
            <a:ext cx="8503920" cy="5102352"/>
          </a:xfrm>
        </p:spPr>
        <p:txBody>
          <a:bodyPr>
            <a:normAutofit/>
          </a:bodyPr>
          <a:lstStyle/>
          <a:p>
            <a:pPr>
              <a:buNone/>
            </a:pPr>
            <a:r>
              <a:rPr lang="en-US" sz="2000" b="1" dirty="0" smtClean="0"/>
              <a:t>;WITH </a:t>
            </a:r>
            <a:r>
              <a:rPr lang="en-US" sz="2000" b="1" dirty="0" err="1" smtClean="0"/>
              <a:t>DepartmentCTE</a:t>
            </a:r>
            <a:endParaRPr lang="en-US" sz="2000" b="1" dirty="0" smtClean="0"/>
          </a:p>
          <a:p>
            <a:pPr>
              <a:buNone/>
            </a:pPr>
            <a:r>
              <a:rPr lang="en-US" sz="2000" b="1" dirty="0"/>
              <a:t> </a:t>
            </a:r>
            <a:r>
              <a:rPr lang="en-US" sz="2000" b="1" dirty="0" smtClean="0"/>
              <a:t>              (</a:t>
            </a:r>
            <a:r>
              <a:rPr lang="en-US" sz="2000" b="1" dirty="0" err="1" smtClean="0"/>
              <a:t>DeptId</a:t>
            </a:r>
            <a:r>
              <a:rPr lang="en-US" sz="2000" b="1" dirty="0" smtClean="0"/>
              <a:t>, Department, Parent, Level, </a:t>
            </a:r>
            <a:r>
              <a:rPr lang="en-US" sz="2000" b="1" dirty="0" err="1" smtClean="0"/>
              <a:t>TreePath</a:t>
            </a:r>
            <a:r>
              <a:rPr lang="en-US" sz="2000" b="1" dirty="0" smtClean="0"/>
              <a:t>) </a:t>
            </a:r>
          </a:p>
          <a:p>
            <a:pPr>
              <a:buNone/>
            </a:pPr>
            <a:r>
              <a:rPr lang="en-US" sz="2000" b="1" dirty="0" smtClean="0"/>
              <a:t>AS </a:t>
            </a:r>
          </a:p>
          <a:p>
            <a:pPr>
              <a:buNone/>
            </a:pPr>
            <a:endParaRPr lang="en-US" dirty="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a:p>
          <a:p>
            <a:pPr>
              <a:buNone/>
            </a:pPr>
            <a:r>
              <a:rPr lang="en-US" dirty="0"/>
              <a:t>Step 1. Declare the CTE and Columns</a:t>
            </a:r>
          </a:p>
          <a:p>
            <a:pPr>
              <a:buNone/>
            </a:pP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Recursive CTE with Tree Path</a:t>
            </a:r>
            <a:endParaRPr lang="en-US" dirty="0"/>
          </a:p>
        </p:txBody>
      </p:sp>
      <p:sp>
        <p:nvSpPr>
          <p:cNvPr id="3" name="Content Placeholder 2"/>
          <p:cNvSpPr>
            <a:spLocks noGrp="1"/>
          </p:cNvSpPr>
          <p:nvPr>
            <p:ph sz="quarter" idx="1"/>
          </p:nvPr>
        </p:nvSpPr>
        <p:spPr>
          <a:xfrm>
            <a:off x="301752" y="1527048"/>
            <a:ext cx="8503920" cy="5102352"/>
          </a:xfrm>
        </p:spPr>
        <p:txBody>
          <a:bodyPr>
            <a:normAutofit/>
          </a:bodyPr>
          <a:lstStyle/>
          <a:p>
            <a:pPr>
              <a:buNone/>
            </a:pPr>
            <a:r>
              <a:rPr lang="en-US" sz="2000" dirty="0" smtClean="0"/>
              <a:t>;WITH </a:t>
            </a:r>
            <a:r>
              <a:rPr lang="en-US" sz="2000" dirty="0" err="1" smtClean="0"/>
              <a:t>DepartmentCTE</a:t>
            </a:r>
            <a:r>
              <a:rPr lang="en-US" sz="2000" dirty="0" smtClean="0"/>
              <a:t>(</a:t>
            </a:r>
            <a:r>
              <a:rPr lang="en-US" sz="2000" dirty="0" err="1" smtClean="0"/>
              <a:t>DeptId</a:t>
            </a:r>
            <a:r>
              <a:rPr lang="en-US" sz="2000" dirty="0" smtClean="0"/>
              <a:t>, Department, Parent, Level, </a:t>
            </a:r>
            <a:r>
              <a:rPr lang="en-US" sz="2000" b="1" dirty="0" err="1" smtClean="0"/>
              <a:t>TreePath</a:t>
            </a:r>
            <a:r>
              <a:rPr lang="en-US" sz="2000" dirty="0" smtClean="0"/>
              <a:t>) AS </a:t>
            </a:r>
          </a:p>
          <a:p>
            <a:pPr>
              <a:buNone/>
            </a:pPr>
            <a:r>
              <a:rPr lang="en-US" sz="2200" b="1" dirty="0" smtClean="0"/>
              <a:t>( </a:t>
            </a:r>
            <a:r>
              <a:rPr lang="en-US" sz="2200" b="1" dirty="0" smtClean="0">
                <a:solidFill>
                  <a:srgbClr val="0070C0"/>
                </a:solidFill>
              </a:rPr>
              <a:t>SELECT id as </a:t>
            </a:r>
            <a:r>
              <a:rPr lang="en-US" sz="2200" b="1" dirty="0" err="1" smtClean="0">
                <a:solidFill>
                  <a:srgbClr val="0070C0"/>
                </a:solidFill>
              </a:rPr>
              <a:t>DeptId</a:t>
            </a:r>
            <a:r>
              <a:rPr lang="en-US" sz="2200" b="1" dirty="0" smtClean="0">
                <a:solidFill>
                  <a:srgbClr val="0070C0"/>
                </a:solidFill>
              </a:rPr>
              <a:t>, Department, parent, 0 as Level,</a:t>
            </a:r>
          </a:p>
          <a:p>
            <a:pPr>
              <a:buNone/>
            </a:pPr>
            <a:r>
              <a:rPr lang="en-US" sz="2200" b="1" dirty="0" smtClean="0">
                <a:solidFill>
                  <a:srgbClr val="0070C0"/>
                </a:solidFill>
              </a:rPr>
              <a:t>		     cast(Department as </a:t>
            </a:r>
            <a:r>
              <a:rPr lang="en-US" sz="2200" b="1" dirty="0" err="1" smtClean="0">
                <a:solidFill>
                  <a:srgbClr val="0070C0"/>
                </a:solidFill>
              </a:rPr>
              <a:t>varchar</a:t>
            </a:r>
            <a:r>
              <a:rPr lang="en-US" sz="2200" b="1" dirty="0" smtClean="0">
                <a:solidFill>
                  <a:srgbClr val="0070C0"/>
                </a:solidFill>
              </a:rPr>
              <a:t>(1024)) as </a:t>
            </a:r>
            <a:r>
              <a:rPr lang="en-US" sz="2200" b="1" dirty="0" err="1" smtClean="0">
                <a:solidFill>
                  <a:srgbClr val="0070C0"/>
                </a:solidFill>
              </a:rPr>
              <a:t>TreePath</a:t>
            </a:r>
            <a:endParaRPr lang="en-US" sz="2200" b="1" dirty="0" smtClean="0">
              <a:solidFill>
                <a:srgbClr val="0070C0"/>
              </a:solidFill>
            </a:endParaRPr>
          </a:p>
          <a:p>
            <a:pPr>
              <a:buNone/>
            </a:pPr>
            <a:r>
              <a:rPr lang="en-US" sz="2200" b="1" dirty="0" smtClean="0">
                <a:solidFill>
                  <a:srgbClr val="0070C0"/>
                </a:solidFill>
              </a:rPr>
              <a:t>      FROM Departments</a:t>
            </a:r>
          </a:p>
          <a:p>
            <a:pPr>
              <a:buNone/>
            </a:pPr>
            <a:r>
              <a:rPr lang="en-US" sz="2200" b="1" dirty="0" smtClean="0">
                <a:solidFill>
                  <a:srgbClr val="0070C0"/>
                </a:solidFill>
              </a:rPr>
              <a:t>   WHERE parent is NULL </a:t>
            </a:r>
          </a:p>
          <a:p>
            <a:pPr>
              <a:buNone/>
            </a:pPr>
            <a:endParaRPr lang="en-US" dirty="0" smtClean="0">
              <a:solidFill>
                <a:srgbClr val="0070C0"/>
              </a:solidFill>
            </a:endParaRPr>
          </a:p>
          <a:p>
            <a:pPr>
              <a:buNone/>
            </a:pPr>
            <a:endParaRPr lang="en-US" dirty="0" smtClean="0">
              <a:solidFill>
                <a:srgbClr val="0070C0"/>
              </a:solidFill>
            </a:endParaRPr>
          </a:p>
          <a:p>
            <a:pPr>
              <a:buNone/>
            </a:pPr>
            <a:endParaRPr lang="en-US" dirty="0">
              <a:solidFill>
                <a:srgbClr val="0070C0"/>
              </a:solidFill>
            </a:endParaRPr>
          </a:p>
          <a:p>
            <a:pPr>
              <a:buNone/>
            </a:pPr>
            <a:endParaRPr lang="en-US" dirty="0" smtClean="0">
              <a:solidFill>
                <a:srgbClr val="0070C0"/>
              </a:solidFill>
            </a:endParaRPr>
          </a:p>
          <a:p>
            <a:pPr>
              <a:buNone/>
            </a:pPr>
            <a:r>
              <a:rPr lang="en-US" dirty="0" smtClean="0"/>
              <a:t>Step </a:t>
            </a:r>
            <a:r>
              <a:rPr lang="en-US" dirty="0"/>
              <a:t>2 – Add the Anchor Query</a:t>
            </a:r>
          </a:p>
          <a:p>
            <a:pPr>
              <a:buNone/>
            </a:pPr>
            <a:endParaRPr lang="en-US" dirty="0" smtClean="0"/>
          </a:p>
        </p:txBody>
      </p:sp>
    </p:spTree>
    <p:extLst>
      <p:ext uri="{BB962C8B-B14F-4D97-AF65-F5344CB8AC3E}">
        <p14:creationId xmlns:p14="http://schemas.microsoft.com/office/powerpoint/2010/main" val="1237787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Recursive CTE with Tree Path</a:t>
            </a:r>
            <a:endParaRPr lang="en-US" dirty="0"/>
          </a:p>
        </p:txBody>
      </p:sp>
      <p:sp>
        <p:nvSpPr>
          <p:cNvPr id="3" name="Content Placeholder 2"/>
          <p:cNvSpPr>
            <a:spLocks noGrp="1"/>
          </p:cNvSpPr>
          <p:nvPr>
            <p:ph sz="quarter" idx="1"/>
          </p:nvPr>
        </p:nvSpPr>
        <p:spPr>
          <a:xfrm>
            <a:off x="301752" y="1527048"/>
            <a:ext cx="8503920" cy="5254752"/>
          </a:xfrm>
        </p:spPr>
        <p:txBody>
          <a:bodyPr>
            <a:normAutofit/>
          </a:bodyPr>
          <a:lstStyle/>
          <a:p>
            <a:pPr>
              <a:buNone/>
            </a:pPr>
            <a:r>
              <a:rPr lang="en-US" sz="2000" dirty="0" smtClean="0"/>
              <a:t>;WITH </a:t>
            </a:r>
            <a:r>
              <a:rPr lang="en-US" sz="2000" dirty="0" err="1" smtClean="0"/>
              <a:t>DepartmentCTE</a:t>
            </a:r>
            <a:r>
              <a:rPr lang="en-US" sz="2000" dirty="0" smtClean="0"/>
              <a:t>(</a:t>
            </a:r>
            <a:r>
              <a:rPr lang="en-US" sz="2000" dirty="0" err="1" smtClean="0"/>
              <a:t>DeptId</a:t>
            </a:r>
            <a:r>
              <a:rPr lang="en-US" sz="2000" dirty="0" smtClean="0"/>
              <a:t>, Department, Parent, Level, </a:t>
            </a:r>
            <a:r>
              <a:rPr lang="en-US" sz="2000" dirty="0" err="1" smtClean="0"/>
              <a:t>TreePath</a:t>
            </a:r>
            <a:r>
              <a:rPr lang="en-US" sz="2000" dirty="0" smtClean="0"/>
              <a:t>) AS </a:t>
            </a:r>
          </a:p>
          <a:p>
            <a:pPr>
              <a:buNone/>
            </a:pPr>
            <a:r>
              <a:rPr lang="en-US" sz="2000" dirty="0" smtClean="0"/>
              <a:t>( </a:t>
            </a:r>
            <a:r>
              <a:rPr lang="en-US" sz="2000" dirty="0" smtClean="0">
                <a:solidFill>
                  <a:srgbClr val="0070C0"/>
                </a:solidFill>
              </a:rPr>
              <a:t>SELECT id as </a:t>
            </a:r>
            <a:r>
              <a:rPr lang="en-US" sz="2000" dirty="0" err="1" smtClean="0">
                <a:solidFill>
                  <a:srgbClr val="0070C0"/>
                </a:solidFill>
              </a:rPr>
              <a:t>DeptId</a:t>
            </a:r>
            <a:r>
              <a:rPr lang="en-US" sz="2000" dirty="0" smtClean="0">
                <a:solidFill>
                  <a:srgbClr val="0070C0"/>
                </a:solidFill>
              </a:rPr>
              <a:t>, Department, parent, 0 as Level,</a:t>
            </a:r>
          </a:p>
          <a:p>
            <a:pPr>
              <a:buNone/>
            </a:pPr>
            <a:r>
              <a:rPr lang="en-US" sz="2000" dirty="0" smtClean="0">
                <a:solidFill>
                  <a:srgbClr val="0070C0"/>
                </a:solidFill>
              </a:rPr>
              <a:t>		     cast(Department as </a:t>
            </a:r>
            <a:r>
              <a:rPr lang="en-US" sz="2000" dirty="0" err="1" smtClean="0">
                <a:solidFill>
                  <a:srgbClr val="0070C0"/>
                </a:solidFill>
              </a:rPr>
              <a:t>varchar</a:t>
            </a:r>
            <a:r>
              <a:rPr lang="en-US" sz="2000" dirty="0" smtClean="0">
                <a:solidFill>
                  <a:srgbClr val="0070C0"/>
                </a:solidFill>
              </a:rPr>
              <a:t>(1024)) as </a:t>
            </a:r>
            <a:r>
              <a:rPr lang="en-US" sz="2000" dirty="0" err="1" smtClean="0">
                <a:solidFill>
                  <a:srgbClr val="0070C0"/>
                </a:solidFill>
              </a:rPr>
              <a:t>TreePath</a:t>
            </a:r>
            <a:endParaRPr lang="en-US" sz="2000" dirty="0" smtClean="0">
              <a:solidFill>
                <a:srgbClr val="0070C0"/>
              </a:solidFill>
            </a:endParaRPr>
          </a:p>
          <a:p>
            <a:pPr>
              <a:buNone/>
            </a:pPr>
            <a:r>
              <a:rPr lang="en-US" sz="2000" dirty="0" smtClean="0">
                <a:solidFill>
                  <a:srgbClr val="0070C0"/>
                </a:solidFill>
              </a:rPr>
              <a:t>      FROM Departments</a:t>
            </a:r>
          </a:p>
          <a:p>
            <a:pPr>
              <a:buNone/>
            </a:pPr>
            <a:r>
              <a:rPr lang="en-US" sz="2000" dirty="0" smtClean="0">
                <a:solidFill>
                  <a:srgbClr val="0070C0"/>
                </a:solidFill>
              </a:rPr>
              <a:t>   WHERE parent is NULL </a:t>
            </a:r>
          </a:p>
          <a:p>
            <a:pPr>
              <a:buNone/>
            </a:pPr>
            <a:r>
              <a:rPr lang="en-US" b="1" dirty="0" smtClean="0"/>
              <a:t>   UNION ALL -- and now for the recursive part </a:t>
            </a:r>
          </a:p>
          <a:p>
            <a:pPr>
              <a:buNone/>
            </a:pPr>
            <a:r>
              <a:rPr lang="en-US" dirty="0" smtClean="0"/>
              <a:t>  </a:t>
            </a:r>
          </a:p>
          <a:p>
            <a:pPr>
              <a:buNone/>
            </a:pPr>
            <a:endParaRPr lang="en-US" b="1" dirty="0" smtClean="0"/>
          </a:p>
          <a:p>
            <a:pPr>
              <a:buNone/>
            </a:pPr>
            <a:endParaRPr lang="en-US" b="1" dirty="0" smtClean="0"/>
          </a:p>
          <a:p>
            <a:pPr>
              <a:buNone/>
            </a:pPr>
            <a:endParaRPr lang="en-US" b="1" dirty="0"/>
          </a:p>
          <a:p>
            <a:pPr>
              <a:buNone/>
            </a:pPr>
            <a:r>
              <a:rPr lang="en-US" dirty="0"/>
              <a:t>Step 3 – Add the UNION ALL to connect to the recursive query</a:t>
            </a:r>
          </a:p>
          <a:p>
            <a:pPr>
              <a:buNone/>
            </a:pPr>
            <a:endParaRPr lang="en-US" b="1" dirty="0"/>
          </a:p>
        </p:txBody>
      </p:sp>
    </p:spTree>
    <p:extLst>
      <p:ext uri="{BB962C8B-B14F-4D97-AF65-F5344CB8AC3E}">
        <p14:creationId xmlns:p14="http://schemas.microsoft.com/office/powerpoint/2010/main" val="3287456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sz="quarter" idx="1"/>
          </p:nvPr>
        </p:nvSpPr>
        <p:spPr/>
        <p:txBody>
          <a:bodyPr/>
          <a:lstStyle/>
          <a:p>
            <a:r>
              <a:rPr lang="en-US" dirty="0" smtClean="0"/>
              <a:t>To get the most value out of this presentation you should:</a:t>
            </a:r>
          </a:p>
          <a:p>
            <a:pPr lvl="1"/>
            <a:r>
              <a:rPr lang="en-US" dirty="0" smtClean="0">
                <a:solidFill>
                  <a:schemeClr val="tx1"/>
                </a:solidFill>
              </a:rPr>
              <a:t>Be familiar with TSQL and able to write queries.</a:t>
            </a:r>
          </a:p>
          <a:p>
            <a:pPr lvl="1"/>
            <a:r>
              <a:rPr lang="en-US" dirty="0" smtClean="0">
                <a:solidFill>
                  <a:schemeClr val="tx1"/>
                </a:solidFill>
              </a:rPr>
              <a:t>Have experience with derived table queries (</a:t>
            </a:r>
            <a:r>
              <a:rPr lang="en-US" dirty="0" err="1" smtClean="0">
                <a:solidFill>
                  <a:schemeClr val="tx1"/>
                </a:solidFill>
              </a:rPr>
              <a:t>subqueries</a:t>
            </a:r>
            <a:r>
              <a:rPr lang="en-US" dirty="0" smtClean="0">
                <a:solidFill>
                  <a:schemeClr val="tx1"/>
                </a:solidFill>
              </a:rPr>
              <a:t>)</a:t>
            </a:r>
          </a:p>
          <a:p>
            <a:pPr lvl="1"/>
            <a:r>
              <a:rPr lang="en-US" dirty="0" smtClean="0">
                <a:solidFill>
                  <a:schemeClr val="tx1"/>
                </a:solidFill>
              </a:rPr>
              <a:t>Understand execution plans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Recursive CTE with Tree Path</a:t>
            </a:r>
            <a:endParaRPr lang="en-US" dirty="0"/>
          </a:p>
        </p:txBody>
      </p:sp>
      <p:sp>
        <p:nvSpPr>
          <p:cNvPr id="3" name="Content Placeholder 2"/>
          <p:cNvSpPr>
            <a:spLocks noGrp="1"/>
          </p:cNvSpPr>
          <p:nvPr>
            <p:ph sz="quarter" idx="1"/>
          </p:nvPr>
        </p:nvSpPr>
        <p:spPr>
          <a:xfrm>
            <a:off x="301752" y="1527048"/>
            <a:ext cx="8503920" cy="5102352"/>
          </a:xfrm>
        </p:spPr>
        <p:txBody>
          <a:bodyPr>
            <a:normAutofit fontScale="70000" lnSpcReduction="20000"/>
          </a:bodyPr>
          <a:lstStyle/>
          <a:p>
            <a:pPr>
              <a:buNone/>
            </a:pPr>
            <a:r>
              <a:rPr lang="en-US" sz="2600" dirty="0" smtClean="0"/>
              <a:t>;WITH </a:t>
            </a:r>
            <a:r>
              <a:rPr lang="en-US" sz="2600" dirty="0" err="1" smtClean="0"/>
              <a:t>DepartmentCTE</a:t>
            </a:r>
            <a:r>
              <a:rPr lang="en-US" sz="2600" dirty="0" smtClean="0"/>
              <a:t>(</a:t>
            </a:r>
            <a:r>
              <a:rPr lang="en-US" sz="2600" dirty="0" err="1" smtClean="0"/>
              <a:t>DeptId</a:t>
            </a:r>
            <a:r>
              <a:rPr lang="en-US" sz="2600" dirty="0" smtClean="0"/>
              <a:t>, Department, Parent, Level, </a:t>
            </a:r>
            <a:r>
              <a:rPr lang="en-US" sz="2600" dirty="0" err="1" smtClean="0"/>
              <a:t>TreePath</a:t>
            </a:r>
            <a:r>
              <a:rPr lang="en-US" sz="2600" dirty="0" smtClean="0"/>
              <a:t>) AS </a:t>
            </a:r>
          </a:p>
          <a:p>
            <a:pPr>
              <a:buNone/>
            </a:pPr>
            <a:r>
              <a:rPr lang="en-US" sz="2600" dirty="0" smtClean="0"/>
              <a:t>( </a:t>
            </a:r>
            <a:r>
              <a:rPr lang="en-US" sz="2600" dirty="0" smtClean="0">
                <a:solidFill>
                  <a:srgbClr val="0070C0"/>
                </a:solidFill>
              </a:rPr>
              <a:t>SELECT id as </a:t>
            </a:r>
            <a:r>
              <a:rPr lang="en-US" sz="2600" dirty="0" err="1" smtClean="0">
                <a:solidFill>
                  <a:srgbClr val="0070C0"/>
                </a:solidFill>
              </a:rPr>
              <a:t>DeptId</a:t>
            </a:r>
            <a:r>
              <a:rPr lang="en-US" sz="2600" dirty="0" smtClean="0">
                <a:solidFill>
                  <a:srgbClr val="0070C0"/>
                </a:solidFill>
              </a:rPr>
              <a:t>, Department, parent, 0 as Level,</a:t>
            </a:r>
          </a:p>
          <a:p>
            <a:pPr>
              <a:buNone/>
            </a:pPr>
            <a:r>
              <a:rPr lang="en-US" sz="2600" dirty="0" smtClean="0">
                <a:solidFill>
                  <a:srgbClr val="0070C0"/>
                </a:solidFill>
              </a:rPr>
              <a:t>		     cast(Department as </a:t>
            </a:r>
            <a:r>
              <a:rPr lang="en-US" sz="2600" dirty="0" err="1" smtClean="0">
                <a:solidFill>
                  <a:srgbClr val="0070C0"/>
                </a:solidFill>
              </a:rPr>
              <a:t>varchar</a:t>
            </a:r>
            <a:r>
              <a:rPr lang="en-US" sz="2600" dirty="0" smtClean="0">
                <a:solidFill>
                  <a:srgbClr val="0070C0"/>
                </a:solidFill>
              </a:rPr>
              <a:t>(1024)) as </a:t>
            </a:r>
            <a:r>
              <a:rPr lang="en-US" sz="2600" dirty="0" err="1" smtClean="0">
                <a:solidFill>
                  <a:srgbClr val="0070C0"/>
                </a:solidFill>
              </a:rPr>
              <a:t>TreePath</a:t>
            </a:r>
            <a:endParaRPr lang="en-US" sz="2600" dirty="0" smtClean="0">
              <a:solidFill>
                <a:srgbClr val="0070C0"/>
              </a:solidFill>
            </a:endParaRPr>
          </a:p>
          <a:p>
            <a:pPr>
              <a:buNone/>
            </a:pPr>
            <a:r>
              <a:rPr lang="en-US" sz="2600" dirty="0" smtClean="0">
                <a:solidFill>
                  <a:srgbClr val="0070C0"/>
                </a:solidFill>
              </a:rPr>
              <a:t>      FROM Departments</a:t>
            </a:r>
          </a:p>
          <a:p>
            <a:pPr>
              <a:buNone/>
            </a:pPr>
            <a:r>
              <a:rPr lang="en-US" sz="2600" dirty="0" smtClean="0">
                <a:solidFill>
                  <a:srgbClr val="0070C0"/>
                </a:solidFill>
              </a:rPr>
              <a:t>   WHERE parent is NULL </a:t>
            </a:r>
          </a:p>
          <a:p>
            <a:pPr>
              <a:buNone/>
            </a:pPr>
            <a:r>
              <a:rPr lang="en-US" sz="2600" dirty="0" smtClean="0"/>
              <a:t>   UNION ALL -- and now for the recursive part</a:t>
            </a:r>
            <a:r>
              <a:rPr lang="en-US" dirty="0" smtClean="0"/>
              <a:t> </a:t>
            </a:r>
          </a:p>
          <a:p>
            <a:pPr>
              <a:buNone/>
            </a:pPr>
            <a:r>
              <a:rPr lang="en-US" dirty="0" smtClean="0"/>
              <a:t>  </a:t>
            </a:r>
            <a:r>
              <a:rPr lang="en-US" sz="2900" b="1" dirty="0" smtClean="0">
                <a:solidFill>
                  <a:srgbClr val="FF0000"/>
                </a:solidFill>
              </a:rPr>
              <a:t>SELECT d.id as </a:t>
            </a:r>
            <a:r>
              <a:rPr lang="en-US" sz="2900" b="1" dirty="0" err="1" smtClean="0">
                <a:solidFill>
                  <a:srgbClr val="FF0000"/>
                </a:solidFill>
              </a:rPr>
              <a:t>DeptId</a:t>
            </a:r>
            <a:r>
              <a:rPr lang="en-US" sz="2900" b="1" dirty="0" smtClean="0">
                <a:solidFill>
                  <a:srgbClr val="FF0000"/>
                </a:solidFill>
              </a:rPr>
              <a:t>, </a:t>
            </a:r>
            <a:r>
              <a:rPr lang="en-US" sz="2900" b="1" dirty="0" err="1" smtClean="0">
                <a:solidFill>
                  <a:srgbClr val="FF0000"/>
                </a:solidFill>
              </a:rPr>
              <a:t>d.Department</a:t>
            </a:r>
            <a:r>
              <a:rPr lang="en-US" sz="2900" b="1" dirty="0" smtClean="0">
                <a:solidFill>
                  <a:srgbClr val="FF0000"/>
                </a:solidFill>
              </a:rPr>
              <a:t>, </a:t>
            </a:r>
            <a:r>
              <a:rPr lang="en-US" sz="2900" b="1" dirty="0" err="1" smtClean="0">
                <a:solidFill>
                  <a:srgbClr val="FF0000"/>
                </a:solidFill>
              </a:rPr>
              <a:t>d.parent</a:t>
            </a:r>
            <a:r>
              <a:rPr lang="en-US" sz="2900" b="1" dirty="0" smtClean="0">
                <a:solidFill>
                  <a:srgbClr val="FF0000"/>
                </a:solidFill>
              </a:rPr>
              <a:t>,</a:t>
            </a:r>
          </a:p>
          <a:p>
            <a:pPr>
              <a:buNone/>
            </a:pPr>
            <a:r>
              <a:rPr lang="en-US" sz="2900" b="1" dirty="0" smtClean="0">
                <a:solidFill>
                  <a:srgbClr val="FF0000"/>
                </a:solidFill>
              </a:rPr>
              <a:t>                   </a:t>
            </a:r>
            <a:r>
              <a:rPr lang="en-US" sz="2900" b="1" dirty="0" err="1" smtClean="0">
                <a:solidFill>
                  <a:srgbClr val="FF0000"/>
                </a:solidFill>
              </a:rPr>
              <a:t>DepartmentCTE.Level</a:t>
            </a:r>
            <a:r>
              <a:rPr lang="en-US" sz="2900" b="1" dirty="0" smtClean="0">
                <a:solidFill>
                  <a:srgbClr val="FF0000"/>
                </a:solidFill>
              </a:rPr>
              <a:t> + 1 as Level,</a:t>
            </a:r>
          </a:p>
          <a:p>
            <a:pPr>
              <a:buNone/>
            </a:pPr>
            <a:r>
              <a:rPr lang="en-US" sz="2900" b="1" dirty="0" smtClean="0">
                <a:solidFill>
                  <a:srgbClr val="FF0000"/>
                </a:solidFill>
              </a:rPr>
              <a:t>                   cast(</a:t>
            </a:r>
            <a:r>
              <a:rPr lang="en-US" sz="2900" b="1" dirty="0" err="1" smtClean="0">
                <a:solidFill>
                  <a:srgbClr val="FF0000"/>
                </a:solidFill>
              </a:rPr>
              <a:t>DepartmentCTE.TreePath</a:t>
            </a:r>
            <a:r>
              <a:rPr lang="en-US" sz="2900" b="1" dirty="0" smtClean="0">
                <a:solidFill>
                  <a:srgbClr val="FF0000"/>
                </a:solidFill>
              </a:rPr>
              <a:t> + ' -&gt; ' + </a:t>
            </a:r>
          </a:p>
          <a:p>
            <a:pPr>
              <a:buNone/>
            </a:pPr>
            <a:r>
              <a:rPr lang="en-US" sz="2900" b="1" dirty="0" smtClean="0">
                <a:solidFill>
                  <a:srgbClr val="FF0000"/>
                </a:solidFill>
              </a:rPr>
              <a:t>                             </a:t>
            </a:r>
            <a:r>
              <a:rPr lang="en-US" sz="2900" b="1" dirty="0" err="1" smtClean="0">
                <a:solidFill>
                  <a:srgbClr val="FF0000"/>
                </a:solidFill>
              </a:rPr>
              <a:t>d.department</a:t>
            </a:r>
            <a:r>
              <a:rPr lang="en-US" sz="2900" b="1" dirty="0" smtClean="0">
                <a:solidFill>
                  <a:srgbClr val="FF0000"/>
                </a:solidFill>
              </a:rPr>
              <a:t> as </a:t>
            </a:r>
            <a:r>
              <a:rPr lang="en-US" sz="2900" b="1" dirty="0" err="1" smtClean="0">
                <a:solidFill>
                  <a:srgbClr val="FF0000"/>
                </a:solidFill>
              </a:rPr>
              <a:t>varchar</a:t>
            </a:r>
            <a:r>
              <a:rPr lang="en-US" sz="2900" b="1" dirty="0" smtClean="0">
                <a:solidFill>
                  <a:srgbClr val="FF0000"/>
                </a:solidFill>
              </a:rPr>
              <a:t>(1024)) as </a:t>
            </a:r>
            <a:r>
              <a:rPr lang="en-US" sz="2900" b="1" dirty="0" err="1" smtClean="0">
                <a:solidFill>
                  <a:srgbClr val="FF0000"/>
                </a:solidFill>
              </a:rPr>
              <a:t>TreePath</a:t>
            </a:r>
            <a:endParaRPr lang="en-US" sz="2900" b="1" dirty="0" smtClean="0">
              <a:solidFill>
                <a:srgbClr val="FF0000"/>
              </a:solidFill>
            </a:endParaRPr>
          </a:p>
          <a:p>
            <a:pPr>
              <a:buNone/>
            </a:pPr>
            <a:r>
              <a:rPr lang="en-US" sz="2900" b="1" dirty="0" smtClean="0">
                <a:solidFill>
                  <a:srgbClr val="FF0000"/>
                </a:solidFill>
              </a:rPr>
              <a:t>    FROM Departments d</a:t>
            </a:r>
          </a:p>
          <a:p>
            <a:pPr>
              <a:buNone/>
            </a:pPr>
            <a:r>
              <a:rPr lang="en-US" sz="2900" b="1" dirty="0" smtClean="0">
                <a:solidFill>
                  <a:srgbClr val="FF0000"/>
                </a:solidFill>
              </a:rPr>
              <a:t>   INNER JOIN </a:t>
            </a:r>
            <a:r>
              <a:rPr lang="en-US" sz="2900" b="1" dirty="0" err="1" smtClean="0">
                <a:solidFill>
                  <a:srgbClr val="FF0000"/>
                </a:solidFill>
              </a:rPr>
              <a:t>DepartmentCTE</a:t>
            </a:r>
            <a:endParaRPr lang="en-US" sz="2900" b="1" dirty="0" smtClean="0">
              <a:solidFill>
                <a:srgbClr val="FF0000"/>
              </a:solidFill>
            </a:endParaRPr>
          </a:p>
          <a:p>
            <a:pPr>
              <a:buNone/>
            </a:pPr>
            <a:r>
              <a:rPr lang="en-US" sz="2900" b="1" dirty="0" smtClean="0">
                <a:solidFill>
                  <a:srgbClr val="FF0000"/>
                </a:solidFill>
              </a:rPr>
              <a:t>           ON </a:t>
            </a:r>
            <a:r>
              <a:rPr lang="en-US" sz="2900" b="1" dirty="0" err="1" smtClean="0">
                <a:solidFill>
                  <a:srgbClr val="FF0000"/>
                </a:solidFill>
              </a:rPr>
              <a:t>DepartmentCTE.DeptId</a:t>
            </a:r>
            <a:r>
              <a:rPr lang="en-US" sz="2900" b="1" dirty="0" smtClean="0">
                <a:solidFill>
                  <a:srgbClr val="FF0000"/>
                </a:solidFill>
              </a:rPr>
              <a:t> = </a:t>
            </a:r>
            <a:r>
              <a:rPr lang="en-US" sz="2900" b="1" dirty="0" err="1" smtClean="0">
                <a:solidFill>
                  <a:srgbClr val="FF0000"/>
                </a:solidFill>
              </a:rPr>
              <a:t>d.parent</a:t>
            </a:r>
            <a:r>
              <a:rPr lang="en-US" sz="2900" b="1" dirty="0" smtClean="0"/>
              <a:t>) </a:t>
            </a:r>
          </a:p>
          <a:p>
            <a:pPr>
              <a:buNone/>
            </a:pPr>
            <a:endParaRPr lang="en-US" b="1" dirty="0" smtClean="0"/>
          </a:p>
          <a:p>
            <a:pPr>
              <a:buNone/>
            </a:pPr>
            <a:endParaRPr lang="en-US" b="1" dirty="0" smtClean="0"/>
          </a:p>
          <a:p>
            <a:pPr>
              <a:buNone/>
            </a:pPr>
            <a:r>
              <a:rPr lang="en-US" sz="3900" dirty="0"/>
              <a:t>Step 4 – Add the recursive </a:t>
            </a:r>
            <a:r>
              <a:rPr lang="en-US" sz="3900" dirty="0" smtClean="0"/>
              <a:t>Query</a:t>
            </a:r>
          </a:p>
        </p:txBody>
      </p:sp>
    </p:spTree>
    <p:extLst>
      <p:ext uri="{BB962C8B-B14F-4D97-AF65-F5344CB8AC3E}">
        <p14:creationId xmlns:p14="http://schemas.microsoft.com/office/powerpoint/2010/main" val="3285958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Recursive CTE with Tree Path</a:t>
            </a:r>
            <a:endParaRPr lang="en-US" dirty="0"/>
          </a:p>
        </p:txBody>
      </p:sp>
      <p:sp>
        <p:nvSpPr>
          <p:cNvPr id="3" name="Content Placeholder 2"/>
          <p:cNvSpPr>
            <a:spLocks noGrp="1"/>
          </p:cNvSpPr>
          <p:nvPr>
            <p:ph sz="quarter" idx="1"/>
          </p:nvPr>
        </p:nvSpPr>
        <p:spPr>
          <a:xfrm>
            <a:off x="301752" y="1527048"/>
            <a:ext cx="8503920" cy="5102352"/>
          </a:xfrm>
        </p:spPr>
        <p:txBody>
          <a:bodyPr>
            <a:normAutofit fontScale="70000" lnSpcReduction="20000"/>
          </a:bodyPr>
          <a:lstStyle/>
          <a:p>
            <a:pPr>
              <a:buNone/>
            </a:pPr>
            <a:r>
              <a:rPr lang="en-US" dirty="0" smtClean="0"/>
              <a:t>;WITH </a:t>
            </a:r>
            <a:r>
              <a:rPr lang="en-US" dirty="0" err="1" smtClean="0"/>
              <a:t>DepartmentCTE</a:t>
            </a:r>
            <a:r>
              <a:rPr lang="en-US" dirty="0" smtClean="0"/>
              <a:t>(</a:t>
            </a:r>
            <a:r>
              <a:rPr lang="en-US" dirty="0" err="1" smtClean="0"/>
              <a:t>DeptId</a:t>
            </a:r>
            <a:r>
              <a:rPr lang="en-US" dirty="0" smtClean="0"/>
              <a:t>, Department, Parent, Level, </a:t>
            </a:r>
            <a:r>
              <a:rPr lang="en-US" b="1" dirty="0" err="1" smtClean="0"/>
              <a:t>TreePath</a:t>
            </a:r>
            <a:r>
              <a:rPr lang="en-US" dirty="0" smtClean="0"/>
              <a:t>) AS </a:t>
            </a:r>
          </a:p>
          <a:p>
            <a:pPr>
              <a:buNone/>
            </a:pPr>
            <a:r>
              <a:rPr lang="en-US" dirty="0" smtClean="0"/>
              <a:t>( </a:t>
            </a:r>
            <a:r>
              <a:rPr lang="en-US" dirty="0" smtClean="0">
                <a:solidFill>
                  <a:srgbClr val="0070C0"/>
                </a:solidFill>
              </a:rPr>
              <a:t>SELECT id as </a:t>
            </a:r>
            <a:r>
              <a:rPr lang="en-US" dirty="0" err="1" smtClean="0">
                <a:solidFill>
                  <a:srgbClr val="0070C0"/>
                </a:solidFill>
              </a:rPr>
              <a:t>DeptId</a:t>
            </a:r>
            <a:r>
              <a:rPr lang="en-US" dirty="0" smtClean="0">
                <a:solidFill>
                  <a:srgbClr val="0070C0"/>
                </a:solidFill>
              </a:rPr>
              <a:t>, Department, parent, 0 as Level,</a:t>
            </a:r>
          </a:p>
          <a:p>
            <a:pPr>
              <a:buNone/>
            </a:pPr>
            <a:r>
              <a:rPr lang="en-US" dirty="0" smtClean="0">
                <a:solidFill>
                  <a:srgbClr val="0070C0"/>
                </a:solidFill>
              </a:rPr>
              <a:t>		     cast(Department as </a:t>
            </a:r>
            <a:r>
              <a:rPr lang="en-US" dirty="0" err="1" smtClean="0">
                <a:solidFill>
                  <a:srgbClr val="0070C0"/>
                </a:solidFill>
              </a:rPr>
              <a:t>varchar</a:t>
            </a:r>
            <a:r>
              <a:rPr lang="en-US" dirty="0" smtClean="0">
                <a:solidFill>
                  <a:srgbClr val="0070C0"/>
                </a:solidFill>
              </a:rPr>
              <a:t>(1024)) as </a:t>
            </a:r>
            <a:r>
              <a:rPr lang="en-US" dirty="0" err="1" smtClean="0">
                <a:solidFill>
                  <a:srgbClr val="0070C0"/>
                </a:solidFill>
              </a:rPr>
              <a:t>TreePath</a:t>
            </a:r>
            <a:endParaRPr lang="en-US" dirty="0" smtClean="0">
              <a:solidFill>
                <a:srgbClr val="0070C0"/>
              </a:solidFill>
            </a:endParaRPr>
          </a:p>
          <a:p>
            <a:pPr>
              <a:buNone/>
            </a:pPr>
            <a:r>
              <a:rPr lang="en-US" dirty="0" smtClean="0">
                <a:solidFill>
                  <a:srgbClr val="0070C0"/>
                </a:solidFill>
              </a:rPr>
              <a:t>      FROM Departments</a:t>
            </a:r>
          </a:p>
          <a:p>
            <a:pPr>
              <a:buNone/>
            </a:pPr>
            <a:r>
              <a:rPr lang="en-US" dirty="0" smtClean="0">
                <a:solidFill>
                  <a:srgbClr val="0070C0"/>
                </a:solidFill>
              </a:rPr>
              <a:t>   WHERE parent is NULL </a:t>
            </a:r>
          </a:p>
          <a:p>
            <a:pPr>
              <a:buNone/>
            </a:pPr>
            <a:r>
              <a:rPr lang="en-US" dirty="0" smtClean="0"/>
              <a:t>   UNION ALL -- and now for the recursive part </a:t>
            </a:r>
          </a:p>
          <a:p>
            <a:pPr>
              <a:buNone/>
            </a:pPr>
            <a:r>
              <a:rPr lang="en-US" dirty="0" smtClean="0"/>
              <a:t>  </a:t>
            </a:r>
            <a:r>
              <a:rPr lang="en-US" dirty="0" smtClean="0">
                <a:solidFill>
                  <a:srgbClr val="FF0000"/>
                </a:solidFill>
              </a:rPr>
              <a:t>SELECT d.id as </a:t>
            </a:r>
            <a:r>
              <a:rPr lang="en-US" dirty="0" err="1" smtClean="0">
                <a:solidFill>
                  <a:srgbClr val="FF0000"/>
                </a:solidFill>
              </a:rPr>
              <a:t>DeptId</a:t>
            </a:r>
            <a:r>
              <a:rPr lang="en-US" dirty="0" smtClean="0">
                <a:solidFill>
                  <a:srgbClr val="FF0000"/>
                </a:solidFill>
              </a:rPr>
              <a:t>, </a:t>
            </a:r>
            <a:r>
              <a:rPr lang="en-US" dirty="0" err="1" smtClean="0">
                <a:solidFill>
                  <a:srgbClr val="FF0000"/>
                </a:solidFill>
              </a:rPr>
              <a:t>d.Department</a:t>
            </a:r>
            <a:r>
              <a:rPr lang="en-US" dirty="0" smtClean="0">
                <a:solidFill>
                  <a:srgbClr val="FF0000"/>
                </a:solidFill>
              </a:rPr>
              <a:t>, </a:t>
            </a:r>
            <a:r>
              <a:rPr lang="en-US" dirty="0" err="1" smtClean="0">
                <a:solidFill>
                  <a:srgbClr val="FF0000"/>
                </a:solidFill>
              </a:rPr>
              <a:t>d.parent</a:t>
            </a:r>
            <a:r>
              <a:rPr lang="en-US" dirty="0" smtClean="0">
                <a:solidFill>
                  <a:srgbClr val="FF0000"/>
                </a:solidFill>
              </a:rPr>
              <a:t>,</a:t>
            </a:r>
          </a:p>
          <a:p>
            <a:pPr>
              <a:buNone/>
            </a:pPr>
            <a:r>
              <a:rPr lang="en-US" dirty="0" smtClean="0">
                <a:solidFill>
                  <a:srgbClr val="FF0000"/>
                </a:solidFill>
              </a:rPr>
              <a:t>                   </a:t>
            </a:r>
            <a:r>
              <a:rPr lang="en-US" dirty="0" err="1" smtClean="0">
                <a:solidFill>
                  <a:srgbClr val="FF0000"/>
                </a:solidFill>
              </a:rPr>
              <a:t>DepartmentCTE.Level</a:t>
            </a:r>
            <a:r>
              <a:rPr lang="en-US" dirty="0" smtClean="0">
                <a:solidFill>
                  <a:srgbClr val="FF0000"/>
                </a:solidFill>
              </a:rPr>
              <a:t> + 1 as Level,</a:t>
            </a:r>
          </a:p>
          <a:p>
            <a:pPr>
              <a:buNone/>
            </a:pPr>
            <a:r>
              <a:rPr lang="en-US" dirty="0" smtClean="0">
                <a:solidFill>
                  <a:srgbClr val="FF0000"/>
                </a:solidFill>
              </a:rPr>
              <a:t>                   cast(</a:t>
            </a:r>
            <a:r>
              <a:rPr lang="en-US" dirty="0" err="1" smtClean="0">
                <a:solidFill>
                  <a:srgbClr val="FF0000"/>
                </a:solidFill>
              </a:rPr>
              <a:t>DepartmentCTE.TreePath</a:t>
            </a:r>
            <a:r>
              <a:rPr lang="en-US" dirty="0" smtClean="0">
                <a:solidFill>
                  <a:srgbClr val="FF0000"/>
                </a:solidFill>
              </a:rPr>
              <a:t> + ' -&gt; ' + </a:t>
            </a:r>
          </a:p>
          <a:p>
            <a:pPr>
              <a:buNone/>
            </a:pPr>
            <a:r>
              <a:rPr lang="en-US" dirty="0" smtClean="0">
                <a:solidFill>
                  <a:srgbClr val="FF0000"/>
                </a:solidFill>
              </a:rPr>
              <a:t>                             </a:t>
            </a:r>
            <a:r>
              <a:rPr lang="en-US" dirty="0" err="1" smtClean="0">
                <a:solidFill>
                  <a:srgbClr val="FF0000"/>
                </a:solidFill>
              </a:rPr>
              <a:t>d.department</a:t>
            </a:r>
            <a:r>
              <a:rPr lang="en-US" dirty="0" smtClean="0">
                <a:solidFill>
                  <a:srgbClr val="FF0000"/>
                </a:solidFill>
              </a:rPr>
              <a:t> as </a:t>
            </a:r>
            <a:r>
              <a:rPr lang="en-US" dirty="0" err="1" smtClean="0">
                <a:solidFill>
                  <a:srgbClr val="FF0000"/>
                </a:solidFill>
              </a:rPr>
              <a:t>varchar</a:t>
            </a:r>
            <a:r>
              <a:rPr lang="en-US" dirty="0" smtClean="0">
                <a:solidFill>
                  <a:srgbClr val="FF0000"/>
                </a:solidFill>
              </a:rPr>
              <a:t>(1024)) as </a:t>
            </a:r>
            <a:r>
              <a:rPr lang="en-US" dirty="0" err="1" smtClean="0">
                <a:solidFill>
                  <a:srgbClr val="FF0000"/>
                </a:solidFill>
              </a:rPr>
              <a:t>TreePath</a:t>
            </a:r>
            <a:endParaRPr lang="en-US" dirty="0" smtClean="0">
              <a:solidFill>
                <a:srgbClr val="FF0000"/>
              </a:solidFill>
            </a:endParaRPr>
          </a:p>
          <a:p>
            <a:pPr>
              <a:buNone/>
            </a:pPr>
            <a:r>
              <a:rPr lang="en-US" dirty="0" smtClean="0">
                <a:solidFill>
                  <a:srgbClr val="FF0000"/>
                </a:solidFill>
              </a:rPr>
              <a:t>    FROM Departments d</a:t>
            </a:r>
          </a:p>
          <a:p>
            <a:pPr>
              <a:buNone/>
            </a:pPr>
            <a:r>
              <a:rPr lang="en-US" dirty="0" smtClean="0">
                <a:solidFill>
                  <a:srgbClr val="FF0000"/>
                </a:solidFill>
              </a:rPr>
              <a:t>   INNER JOIN </a:t>
            </a:r>
            <a:r>
              <a:rPr lang="en-US" dirty="0" err="1" smtClean="0">
                <a:solidFill>
                  <a:srgbClr val="FF0000"/>
                </a:solidFill>
              </a:rPr>
              <a:t>DepartmentCTE</a:t>
            </a:r>
            <a:endParaRPr lang="en-US" dirty="0" smtClean="0">
              <a:solidFill>
                <a:srgbClr val="FF0000"/>
              </a:solidFill>
            </a:endParaRPr>
          </a:p>
          <a:p>
            <a:pPr>
              <a:buNone/>
            </a:pPr>
            <a:r>
              <a:rPr lang="en-US" dirty="0" smtClean="0">
                <a:solidFill>
                  <a:srgbClr val="FF0000"/>
                </a:solidFill>
              </a:rPr>
              <a:t>           ON </a:t>
            </a:r>
            <a:r>
              <a:rPr lang="en-US" dirty="0" err="1" smtClean="0">
                <a:solidFill>
                  <a:srgbClr val="FF0000"/>
                </a:solidFill>
              </a:rPr>
              <a:t>DepartmentCTE.DeptId</a:t>
            </a:r>
            <a:r>
              <a:rPr lang="en-US" dirty="0" smtClean="0">
                <a:solidFill>
                  <a:srgbClr val="FF0000"/>
                </a:solidFill>
              </a:rPr>
              <a:t> = </a:t>
            </a:r>
            <a:r>
              <a:rPr lang="en-US" dirty="0" err="1" smtClean="0">
                <a:solidFill>
                  <a:srgbClr val="FF0000"/>
                </a:solidFill>
              </a:rPr>
              <a:t>d.parent</a:t>
            </a:r>
            <a:r>
              <a:rPr lang="en-US" dirty="0" smtClean="0"/>
              <a:t>) </a:t>
            </a:r>
          </a:p>
          <a:p>
            <a:pPr>
              <a:buNone/>
            </a:pPr>
            <a:r>
              <a:rPr lang="en-US" b="1" dirty="0" smtClean="0"/>
              <a:t>SELECT * </a:t>
            </a:r>
          </a:p>
          <a:p>
            <a:pPr>
              <a:buNone/>
            </a:pPr>
            <a:r>
              <a:rPr lang="en-US" b="1" dirty="0" smtClean="0"/>
              <a:t>  FROM </a:t>
            </a:r>
            <a:r>
              <a:rPr lang="en-US" b="1" dirty="0" err="1" smtClean="0"/>
              <a:t>DepartmentCTE</a:t>
            </a:r>
            <a:endParaRPr lang="en-US" b="1" dirty="0" smtClean="0"/>
          </a:p>
          <a:p>
            <a:pPr>
              <a:buNone/>
            </a:pPr>
            <a:r>
              <a:rPr lang="en-US" b="1" dirty="0" smtClean="0"/>
              <a:t> ORDER BY </a:t>
            </a:r>
            <a:r>
              <a:rPr lang="en-US" b="1" dirty="0" err="1" smtClean="0"/>
              <a:t>TreePath</a:t>
            </a:r>
            <a:r>
              <a:rPr lang="en-US" b="1" dirty="0" smtClean="0"/>
              <a:t>; </a:t>
            </a:r>
            <a:endParaRPr lang="en-US" b="1" dirty="0"/>
          </a:p>
        </p:txBody>
      </p:sp>
    </p:spTree>
    <p:extLst>
      <p:ext uri="{BB962C8B-B14F-4D97-AF65-F5344CB8AC3E}">
        <p14:creationId xmlns:p14="http://schemas.microsoft.com/office/powerpoint/2010/main" val="2553841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 CTE with Indentation</a:t>
            </a:r>
            <a:endParaRPr lang="en-US" dirty="0"/>
          </a:p>
        </p:txBody>
      </p:sp>
      <p:sp>
        <p:nvSpPr>
          <p:cNvPr id="4" name="Content Placeholder 3"/>
          <p:cNvSpPr>
            <a:spLocks noGrp="1"/>
          </p:cNvSpPr>
          <p:nvPr>
            <p:ph sz="half" idx="1"/>
          </p:nvPr>
        </p:nvSpPr>
        <p:spPr/>
        <p:txBody>
          <a:bodyPr/>
          <a:lstStyle/>
          <a:p>
            <a:r>
              <a:rPr lang="en-US" dirty="0" smtClean="0"/>
              <a:t>Simple add on to Tree Path query</a:t>
            </a:r>
          </a:p>
          <a:p>
            <a:r>
              <a:rPr lang="en-US" dirty="0" smtClean="0"/>
              <a:t>Still using Tree Path for sort order</a:t>
            </a:r>
          </a:p>
          <a:p>
            <a:r>
              <a:rPr lang="en-US" dirty="0" smtClean="0"/>
              <a:t>Using the SQL Server REPLICATE function to indent the category.</a:t>
            </a:r>
            <a:endParaRPr lang="en-US" dirty="0"/>
          </a:p>
        </p:txBody>
      </p:sp>
      <p:pic>
        <p:nvPicPr>
          <p:cNvPr id="2050" name="Picture 2"/>
          <p:cNvPicPr>
            <a:picLocks noGrp="1" noChangeAspect="1" noChangeArrowheads="1"/>
          </p:cNvPicPr>
          <p:nvPr>
            <p:ph sz="half" idx="2"/>
          </p:nvPr>
        </p:nvPicPr>
        <p:blipFill>
          <a:blip r:embed="rId2" cstate="print"/>
          <a:stretch>
            <a:fillRect/>
          </a:stretch>
        </p:blipFill>
        <p:spPr bwMode="auto">
          <a:xfrm>
            <a:off x="4127566" y="1616577"/>
            <a:ext cx="4678574" cy="49366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 CTE with Indentation</a:t>
            </a:r>
            <a:endParaRPr lang="en-US" dirty="0"/>
          </a:p>
        </p:txBody>
      </p:sp>
      <p:sp>
        <p:nvSpPr>
          <p:cNvPr id="3" name="Content Placeholder 2"/>
          <p:cNvSpPr>
            <a:spLocks noGrp="1"/>
          </p:cNvSpPr>
          <p:nvPr>
            <p:ph sz="quarter" idx="1"/>
          </p:nvPr>
        </p:nvSpPr>
        <p:spPr>
          <a:xfrm>
            <a:off x="301752" y="1527048"/>
            <a:ext cx="8503920" cy="5102352"/>
          </a:xfrm>
        </p:spPr>
        <p:txBody>
          <a:bodyPr>
            <a:noAutofit/>
          </a:bodyPr>
          <a:lstStyle/>
          <a:p>
            <a:pPr>
              <a:buNone/>
            </a:pPr>
            <a:r>
              <a:rPr lang="en-US" sz="1800" dirty="0" smtClean="0"/>
              <a:t>;WITH </a:t>
            </a:r>
            <a:r>
              <a:rPr lang="en-US" sz="1800" dirty="0" err="1" smtClean="0"/>
              <a:t>DepartmentCTE</a:t>
            </a:r>
            <a:r>
              <a:rPr lang="en-US" sz="1800" dirty="0" smtClean="0"/>
              <a:t>(</a:t>
            </a:r>
            <a:r>
              <a:rPr lang="en-US" sz="1800" dirty="0" err="1" smtClean="0"/>
              <a:t>DeptId</a:t>
            </a:r>
            <a:r>
              <a:rPr lang="en-US" sz="1800" dirty="0" smtClean="0"/>
              <a:t>, Department, Parent, Level, </a:t>
            </a:r>
            <a:r>
              <a:rPr lang="en-US" sz="1800" dirty="0" err="1" smtClean="0"/>
              <a:t>TreePath</a:t>
            </a:r>
            <a:r>
              <a:rPr lang="en-US" sz="1800" dirty="0" smtClean="0"/>
              <a:t>) AS </a:t>
            </a:r>
          </a:p>
          <a:p>
            <a:pPr>
              <a:buNone/>
            </a:pPr>
            <a:r>
              <a:rPr lang="en-US" sz="1800" dirty="0" smtClean="0"/>
              <a:t>( SELECT id as </a:t>
            </a:r>
            <a:r>
              <a:rPr lang="en-US" sz="1800" dirty="0" err="1" smtClean="0"/>
              <a:t>DeptId</a:t>
            </a:r>
            <a:r>
              <a:rPr lang="en-US" sz="1800" dirty="0" smtClean="0"/>
              <a:t>, Department, parent, 0 as Level,</a:t>
            </a:r>
          </a:p>
          <a:p>
            <a:pPr>
              <a:buNone/>
            </a:pPr>
            <a:r>
              <a:rPr lang="en-US" sz="1800" dirty="0" smtClean="0"/>
              <a:t>		 cast(Department as </a:t>
            </a:r>
            <a:r>
              <a:rPr lang="en-US" sz="1800" dirty="0" err="1" smtClean="0"/>
              <a:t>varchar</a:t>
            </a:r>
            <a:r>
              <a:rPr lang="en-US" sz="1800" dirty="0" smtClean="0"/>
              <a:t>(1024)) as </a:t>
            </a:r>
            <a:r>
              <a:rPr lang="en-US" sz="1800" dirty="0" err="1" smtClean="0"/>
              <a:t>TreePath</a:t>
            </a:r>
            <a:endParaRPr lang="en-US" sz="1800" dirty="0" smtClean="0"/>
          </a:p>
          <a:p>
            <a:pPr>
              <a:buNone/>
            </a:pPr>
            <a:r>
              <a:rPr lang="en-US" sz="1800" dirty="0" smtClean="0"/>
              <a:t>    FROM Departments</a:t>
            </a:r>
          </a:p>
          <a:p>
            <a:pPr>
              <a:buNone/>
            </a:pPr>
            <a:r>
              <a:rPr lang="en-US" sz="1800" dirty="0" smtClean="0"/>
              <a:t>   WHERE parent is NULL </a:t>
            </a:r>
          </a:p>
          <a:p>
            <a:pPr>
              <a:buNone/>
            </a:pPr>
            <a:r>
              <a:rPr lang="en-US" sz="1800" dirty="0" smtClean="0"/>
              <a:t>   UNION ALL -- and now for the recursive part </a:t>
            </a:r>
          </a:p>
          <a:p>
            <a:pPr>
              <a:buNone/>
            </a:pPr>
            <a:r>
              <a:rPr lang="en-US" sz="1800" dirty="0" smtClean="0"/>
              <a:t>  SELECT d.id as </a:t>
            </a:r>
            <a:r>
              <a:rPr lang="en-US" sz="1800" dirty="0" err="1" smtClean="0"/>
              <a:t>DeptId</a:t>
            </a:r>
            <a:r>
              <a:rPr lang="en-US" sz="1800" dirty="0" smtClean="0"/>
              <a:t>, </a:t>
            </a:r>
            <a:r>
              <a:rPr lang="en-US" sz="1800" dirty="0" err="1" smtClean="0"/>
              <a:t>d.Department</a:t>
            </a:r>
            <a:r>
              <a:rPr lang="en-US" sz="1800" dirty="0" smtClean="0"/>
              <a:t>, </a:t>
            </a:r>
            <a:r>
              <a:rPr lang="en-US" sz="1800" dirty="0" err="1" smtClean="0"/>
              <a:t>d.parent</a:t>
            </a:r>
            <a:r>
              <a:rPr lang="en-US" sz="1800" dirty="0" smtClean="0"/>
              <a:t>,</a:t>
            </a:r>
          </a:p>
          <a:p>
            <a:pPr>
              <a:buNone/>
            </a:pPr>
            <a:r>
              <a:rPr lang="en-US" sz="1800" dirty="0" smtClean="0"/>
              <a:t>         </a:t>
            </a:r>
            <a:r>
              <a:rPr lang="en-US" sz="1800" dirty="0" err="1" smtClean="0"/>
              <a:t>DepartmentCTE.Level</a:t>
            </a:r>
            <a:r>
              <a:rPr lang="en-US" sz="1800" dirty="0" smtClean="0"/>
              <a:t> + 1 as Level,</a:t>
            </a:r>
          </a:p>
          <a:p>
            <a:pPr>
              <a:buNone/>
            </a:pPr>
            <a:r>
              <a:rPr lang="en-US" sz="1800" dirty="0" smtClean="0"/>
              <a:t>         cast(</a:t>
            </a:r>
            <a:r>
              <a:rPr lang="en-US" sz="1800" dirty="0" err="1" smtClean="0"/>
              <a:t>DepartmentCTE.TreePath</a:t>
            </a:r>
            <a:r>
              <a:rPr lang="en-US" sz="1800" dirty="0" smtClean="0"/>
              <a:t> + ' -&gt; ' + </a:t>
            </a:r>
          </a:p>
          <a:p>
            <a:pPr>
              <a:buNone/>
            </a:pPr>
            <a:r>
              <a:rPr lang="en-US" sz="1800" dirty="0"/>
              <a:t> </a:t>
            </a:r>
            <a:r>
              <a:rPr lang="en-US" sz="1800" dirty="0" smtClean="0"/>
              <a:t>                </a:t>
            </a:r>
            <a:r>
              <a:rPr lang="en-US" sz="1800" dirty="0" err="1" smtClean="0"/>
              <a:t>d.department</a:t>
            </a:r>
            <a:r>
              <a:rPr lang="en-US" sz="1800" dirty="0" smtClean="0"/>
              <a:t> as </a:t>
            </a:r>
            <a:r>
              <a:rPr lang="en-US" sz="1800" dirty="0" err="1" smtClean="0"/>
              <a:t>varchar</a:t>
            </a:r>
            <a:r>
              <a:rPr lang="en-US" sz="1800" dirty="0" smtClean="0"/>
              <a:t>(1024)) as </a:t>
            </a:r>
            <a:r>
              <a:rPr lang="en-US" sz="1800" dirty="0" err="1" smtClean="0"/>
              <a:t>TreePath</a:t>
            </a:r>
            <a:endParaRPr lang="en-US" sz="1800" dirty="0" smtClean="0"/>
          </a:p>
          <a:p>
            <a:pPr>
              <a:buNone/>
            </a:pPr>
            <a:r>
              <a:rPr lang="en-US" sz="1800" dirty="0" smtClean="0"/>
              <a:t>    FROM Departments d</a:t>
            </a:r>
          </a:p>
          <a:p>
            <a:pPr>
              <a:buNone/>
            </a:pPr>
            <a:r>
              <a:rPr lang="en-US" sz="1800" dirty="0" smtClean="0"/>
              <a:t>    INNER JOIN </a:t>
            </a:r>
            <a:r>
              <a:rPr lang="en-US" sz="1800" dirty="0" err="1" smtClean="0"/>
              <a:t>DepartmentCTE</a:t>
            </a:r>
            <a:r>
              <a:rPr lang="en-US" sz="1800" dirty="0" smtClean="0"/>
              <a:t> ON </a:t>
            </a:r>
            <a:r>
              <a:rPr lang="en-US" sz="1800" dirty="0" err="1" smtClean="0"/>
              <a:t>DepartmentCTE.DeptId</a:t>
            </a:r>
            <a:r>
              <a:rPr lang="en-US" sz="1800" dirty="0" smtClean="0"/>
              <a:t> = </a:t>
            </a:r>
            <a:r>
              <a:rPr lang="en-US" sz="1800" dirty="0" err="1" smtClean="0"/>
              <a:t>d.parent</a:t>
            </a:r>
            <a:r>
              <a:rPr lang="en-US" sz="1800" dirty="0" smtClean="0"/>
              <a:t>) </a:t>
            </a:r>
          </a:p>
          <a:p>
            <a:pPr>
              <a:buNone/>
            </a:pPr>
            <a:r>
              <a:rPr lang="en-US" sz="1800" dirty="0" smtClean="0"/>
              <a:t>SELECT </a:t>
            </a:r>
            <a:r>
              <a:rPr lang="en-US" sz="2000" b="1" dirty="0" smtClean="0">
                <a:solidFill>
                  <a:srgbClr val="FF0000"/>
                </a:solidFill>
              </a:rPr>
              <a:t>REPLICATE('.  ', Level) + Department</a:t>
            </a:r>
          </a:p>
          <a:p>
            <a:pPr>
              <a:buNone/>
            </a:pPr>
            <a:r>
              <a:rPr lang="en-US" sz="1800" dirty="0" smtClean="0"/>
              <a:t>  FROM </a:t>
            </a:r>
            <a:r>
              <a:rPr lang="en-US" sz="1800" dirty="0" err="1" smtClean="0"/>
              <a:t>DepartmentCTE</a:t>
            </a:r>
            <a:endParaRPr lang="en-US" sz="1800" dirty="0" smtClean="0"/>
          </a:p>
          <a:p>
            <a:pPr>
              <a:buNone/>
            </a:pPr>
            <a:r>
              <a:rPr lang="en-US" sz="1800" dirty="0" smtClean="0"/>
              <a:t> ORDER BY </a:t>
            </a:r>
            <a:r>
              <a:rPr lang="en-US" sz="1800" dirty="0" err="1" smtClean="0"/>
              <a:t>TreePath</a:t>
            </a:r>
            <a:r>
              <a:rPr lang="en-US" sz="1800" dirty="0" smtClean="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CTE Performance</a:t>
            </a:r>
            <a:endParaRPr lang="en-US" dirty="0"/>
          </a:p>
        </p:txBody>
      </p:sp>
      <p:sp>
        <p:nvSpPr>
          <p:cNvPr id="3" name="Content Placeholder 2"/>
          <p:cNvSpPr>
            <a:spLocks noGrp="1"/>
          </p:cNvSpPr>
          <p:nvPr>
            <p:ph sz="quarter" idx="1"/>
          </p:nvPr>
        </p:nvSpPr>
        <p:spPr/>
        <p:txBody>
          <a:bodyPr/>
          <a:lstStyle/>
          <a:p>
            <a:r>
              <a:rPr lang="en-US" dirty="0" smtClean="0"/>
              <a:t>Using a CTE for re-use of a derived table does not improve performance.</a:t>
            </a:r>
          </a:p>
          <a:p>
            <a:endParaRPr lang="en-US" dirty="0" smtClean="0"/>
          </a:p>
          <a:p>
            <a:r>
              <a:rPr lang="en-US" dirty="0" smtClean="0"/>
              <a:t>CTE Compared to a UNION ALL self join to create 6 levels in the hierarchy has a huge performance difference, plus the CTE version is much easier to read.</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Query without CTE</a:t>
            </a:r>
            <a:endParaRPr lang="en-US" dirty="0"/>
          </a:p>
        </p:txBody>
      </p:sp>
      <p:sp>
        <p:nvSpPr>
          <p:cNvPr id="3" name="Content Placeholder 2"/>
          <p:cNvSpPr>
            <a:spLocks noGrp="1"/>
          </p:cNvSpPr>
          <p:nvPr>
            <p:ph sz="quarter" idx="1"/>
          </p:nvPr>
        </p:nvSpPr>
        <p:spPr/>
        <p:txBody>
          <a:bodyPr/>
          <a:lstStyle/>
          <a:p>
            <a:r>
              <a:rPr lang="en-US" dirty="0" smtClean="0"/>
              <a:t>Many Self Joins with a UNION ALL</a:t>
            </a:r>
          </a:p>
          <a:p>
            <a:endParaRPr lang="en-US" dirty="0" smtClean="0"/>
          </a:p>
          <a:p>
            <a:r>
              <a:rPr lang="en-US" dirty="0" smtClean="0"/>
              <a:t>Nested Cursors</a:t>
            </a:r>
          </a:p>
          <a:p>
            <a:endParaRPr lang="en-US" dirty="0" smtClean="0"/>
          </a:p>
          <a:p>
            <a:r>
              <a:rPr lang="en-US" dirty="0" smtClean="0"/>
              <a:t>Performance Differences</a:t>
            </a:r>
          </a:p>
          <a:p>
            <a:pPr lvl="1"/>
            <a:r>
              <a:rPr lang="en-US" dirty="0" smtClean="0">
                <a:solidFill>
                  <a:schemeClr val="tx1"/>
                </a:solidFill>
              </a:rPr>
              <a:t>Sample Department query with self joins takes 13 times as long as CTE.  7% compared to 93%.</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28600" y="-1"/>
            <a:ext cx="8686800" cy="66513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Multiple CTE’s In A Single Query</a:t>
            </a:r>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r>
              <a:rPr lang="en-US" dirty="0" smtClean="0"/>
              <a:t>You can include multiple CTE's by comma </a:t>
            </a:r>
            <a:r>
              <a:rPr lang="en-US" dirty="0" err="1" smtClean="0"/>
              <a:t>seperating</a:t>
            </a:r>
            <a:r>
              <a:rPr lang="en-US" dirty="0" smtClean="0"/>
              <a:t> them:</a:t>
            </a:r>
          </a:p>
          <a:p>
            <a:endParaRPr lang="en-US" dirty="0" smtClean="0"/>
          </a:p>
          <a:p>
            <a:pPr>
              <a:buNone/>
            </a:pPr>
            <a:r>
              <a:rPr lang="en-US" sz="3200" dirty="0" smtClean="0"/>
              <a:t>;WITH </a:t>
            </a:r>
            <a:r>
              <a:rPr lang="en-US" sz="3200" dirty="0" err="1" smtClean="0"/>
              <a:t>firstCTE</a:t>
            </a:r>
            <a:r>
              <a:rPr lang="en-US" sz="3200" dirty="0" smtClean="0"/>
              <a:t> (query goes here),</a:t>
            </a:r>
          </a:p>
          <a:p>
            <a:pPr>
              <a:buNone/>
            </a:pPr>
            <a:endParaRPr lang="en-US" sz="3200" dirty="0" smtClean="0"/>
          </a:p>
          <a:p>
            <a:pPr>
              <a:buNone/>
            </a:pPr>
            <a:r>
              <a:rPr lang="en-US" sz="3200" dirty="0" err="1" smtClean="0"/>
              <a:t>secondCTE</a:t>
            </a:r>
            <a:r>
              <a:rPr lang="en-US" sz="3200" dirty="0" smtClean="0"/>
              <a:t> (second query goes here)</a:t>
            </a:r>
          </a:p>
          <a:p>
            <a:pPr>
              <a:buNone/>
            </a:pPr>
            <a:endParaRPr lang="en-US" sz="3200" dirty="0" smtClean="0"/>
          </a:p>
          <a:p>
            <a:pPr>
              <a:buNone/>
            </a:pPr>
            <a:r>
              <a:rPr lang="en-US" sz="3200" dirty="0" smtClean="0"/>
              <a:t>SELECT * FROM </a:t>
            </a:r>
            <a:r>
              <a:rPr lang="en-US" sz="3200" dirty="0" err="1" smtClean="0"/>
              <a:t>firstCTE</a:t>
            </a:r>
            <a:endParaRPr lang="en-US" sz="3200" dirty="0" smtClean="0"/>
          </a:p>
          <a:p>
            <a:pPr>
              <a:buNone/>
            </a:pPr>
            <a:r>
              <a:rPr lang="en-US" sz="3200" dirty="0" smtClean="0"/>
              <a:t>  INNER JOIN </a:t>
            </a:r>
            <a:r>
              <a:rPr lang="en-US" sz="3200" dirty="0" err="1" smtClean="0"/>
              <a:t>secondCTE</a:t>
            </a:r>
            <a:r>
              <a:rPr lang="en-US" sz="3200" dirty="0" smtClean="0"/>
              <a:t> on ....</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add a Second CTE</a:t>
            </a:r>
            <a:endParaRPr lang="en-US" dirty="0"/>
          </a:p>
        </p:txBody>
      </p:sp>
      <p:sp>
        <p:nvSpPr>
          <p:cNvPr id="3" name="Content Placeholder 2"/>
          <p:cNvSpPr>
            <a:spLocks noGrp="1"/>
          </p:cNvSpPr>
          <p:nvPr>
            <p:ph sz="quarter" idx="1"/>
          </p:nvPr>
        </p:nvSpPr>
        <p:spPr/>
        <p:txBody>
          <a:bodyPr>
            <a:normAutofit fontScale="92500"/>
          </a:bodyPr>
          <a:lstStyle/>
          <a:p>
            <a:pPr marL="514350" lvl="0" indent="-514350">
              <a:buFont typeface="+mj-lt"/>
              <a:buAutoNum type="arabicPeriod"/>
            </a:pPr>
            <a:r>
              <a:rPr lang="en-US" dirty="0" smtClean="0"/>
              <a:t>Add </a:t>
            </a:r>
            <a:r>
              <a:rPr lang="en-US" dirty="0"/>
              <a:t>a comma at the end of the first CTE, after the closing parentheses.</a:t>
            </a:r>
          </a:p>
          <a:p>
            <a:pPr marL="514350" lvl="0" indent="-514350">
              <a:buFont typeface="+mj-lt"/>
              <a:buAutoNum type="arabicPeriod"/>
            </a:pPr>
            <a:r>
              <a:rPr lang="en-US" dirty="0"/>
              <a:t>After the comma, on the next line, declare the name of the new CTE.</a:t>
            </a:r>
          </a:p>
          <a:p>
            <a:pPr marL="514350" lvl="0" indent="-514350">
              <a:buFont typeface="+mj-lt"/>
              <a:buAutoNum type="arabicPeriod"/>
            </a:pPr>
            <a:r>
              <a:rPr lang="en-US" dirty="0"/>
              <a:t>After the name of the new CTE add the optional columns declaration.</a:t>
            </a:r>
          </a:p>
          <a:p>
            <a:pPr marL="514350" lvl="0" indent="-514350">
              <a:buFont typeface="+mj-lt"/>
              <a:buAutoNum type="arabicPeriod"/>
            </a:pPr>
            <a:r>
              <a:rPr lang="en-US" dirty="0"/>
              <a:t>Add the AS keyword followed by opening and closing parentheses.</a:t>
            </a:r>
          </a:p>
          <a:p>
            <a:pPr marL="514350" lvl="0" indent="-514350">
              <a:buFont typeface="+mj-lt"/>
              <a:buAutoNum type="arabicPeriod"/>
            </a:pPr>
            <a:r>
              <a:rPr lang="en-US" dirty="0"/>
              <a:t>Inside of the parentheses add the new CTE query.</a:t>
            </a:r>
          </a:p>
          <a:p>
            <a:pPr marL="514350" lvl="0" indent="-514350">
              <a:buFont typeface="+mj-lt"/>
              <a:buAutoNum type="arabicPeriod"/>
            </a:pPr>
            <a:r>
              <a:rPr lang="en-US" dirty="0"/>
              <a:t>Call the CTE query from the outer SELECT statement.</a:t>
            </a:r>
          </a:p>
          <a:p>
            <a:endParaRPr lang="en-US" dirty="0"/>
          </a:p>
        </p:txBody>
      </p:sp>
    </p:spTree>
    <p:extLst>
      <p:ext uri="{BB962C8B-B14F-4D97-AF65-F5344CB8AC3E}">
        <p14:creationId xmlns:p14="http://schemas.microsoft.com/office/powerpoint/2010/main" val="32148456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Multiple CTE</a:t>
            </a:r>
            <a:endParaRPr lang="en-US" dirty="0"/>
          </a:p>
        </p:txBody>
      </p:sp>
      <p:sp>
        <p:nvSpPr>
          <p:cNvPr id="3" name="Content Placeholder 2"/>
          <p:cNvSpPr>
            <a:spLocks noGrp="1"/>
          </p:cNvSpPr>
          <p:nvPr>
            <p:ph sz="quarter" idx="1"/>
          </p:nvPr>
        </p:nvSpPr>
        <p:spPr>
          <a:xfrm>
            <a:off x="457200" y="1600200"/>
            <a:ext cx="8229600" cy="4769069"/>
          </a:xfrm>
        </p:spPr>
        <p:txBody>
          <a:bodyPr>
            <a:normAutofit fontScale="85000" lnSpcReduction="10000"/>
          </a:bodyPr>
          <a:lstStyle/>
          <a:p>
            <a:pPr>
              <a:buNone/>
            </a:pPr>
            <a:r>
              <a:rPr lang="en-US" dirty="0" smtClean="0"/>
              <a:t>;WITH </a:t>
            </a:r>
            <a:r>
              <a:rPr lang="en-US" dirty="0" err="1" smtClean="0"/>
              <a:t>Fnames</a:t>
            </a:r>
            <a:r>
              <a:rPr lang="en-US" dirty="0" smtClean="0"/>
              <a:t> (Name) AS </a:t>
            </a:r>
          </a:p>
          <a:p>
            <a:pPr>
              <a:buNone/>
            </a:pPr>
            <a:r>
              <a:rPr lang="en-US" dirty="0" smtClean="0"/>
              <a:t>(</a:t>
            </a:r>
            <a:r>
              <a:rPr lang="en-US" dirty="0" smtClean="0">
                <a:solidFill>
                  <a:srgbClr val="0070C0"/>
                </a:solidFill>
              </a:rPr>
              <a:t>SELECT 'John' UNION Select 'Mary' UNION Select 'Bill'</a:t>
            </a:r>
            <a:r>
              <a:rPr lang="en-US" dirty="0" smtClean="0"/>
              <a:t>),</a:t>
            </a:r>
          </a:p>
          <a:p>
            <a:pPr>
              <a:buNone/>
            </a:pPr>
            <a:r>
              <a:rPr lang="en-US" dirty="0" err="1" smtClean="0"/>
              <a:t>Minitials</a:t>
            </a:r>
            <a:r>
              <a:rPr lang="en-US" dirty="0" smtClean="0"/>
              <a:t> (initial) AS</a:t>
            </a:r>
          </a:p>
          <a:p>
            <a:pPr>
              <a:buNone/>
            </a:pPr>
            <a:r>
              <a:rPr lang="en-US" dirty="0" smtClean="0"/>
              <a:t>(</a:t>
            </a:r>
            <a:r>
              <a:rPr lang="en-US" dirty="0" smtClean="0">
                <a:solidFill>
                  <a:srgbClr val="0070C0"/>
                </a:solidFill>
              </a:rPr>
              <a:t>SELECT 'A' UNION SELECT 'B' UNION SELECT 'C'</a:t>
            </a:r>
            <a:r>
              <a:rPr lang="en-US" dirty="0" smtClean="0"/>
              <a:t>),</a:t>
            </a:r>
          </a:p>
          <a:p>
            <a:pPr>
              <a:buNone/>
            </a:pPr>
            <a:r>
              <a:rPr lang="en-US" dirty="0" err="1" smtClean="0"/>
              <a:t>Lnames</a:t>
            </a:r>
            <a:r>
              <a:rPr lang="en-US" dirty="0" smtClean="0"/>
              <a:t> (Name) AS </a:t>
            </a:r>
          </a:p>
          <a:p>
            <a:pPr>
              <a:buNone/>
            </a:pPr>
            <a:r>
              <a:rPr lang="en-US" dirty="0" smtClean="0"/>
              <a:t>(</a:t>
            </a:r>
            <a:r>
              <a:rPr lang="en-US" dirty="0" smtClean="0">
                <a:solidFill>
                  <a:srgbClr val="0070C0"/>
                </a:solidFill>
              </a:rPr>
              <a:t>SELECT 'Anderson' UNION Select 'Hanson' UNION Select 'Jones'</a:t>
            </a:r>
            <a:r>
              <a:rPr lang="en-US" dirty="0" smtClean="0"/>
              <a:t>)</a:t>
            </a:r>
          </a:p>
          <a:p>
            <a:pPr>
              <a:buNone/>
            </a:pPr>
            <a:endParaRPr lang="en-US" dirty="0" smtClean="0"/>
          </a:p>
          <a:p>
            <a:pPr>
              <a:buNone/>
            </a:pPr>
            <a:r>
              <a:rPr lang="en-US" dirty="0" smtClean="0"/>
              <a:t> SELECT </a:t>
            </a:r>
            <a:r>
              <a:rPr lang="en-US" dirty="0" err="1" smtClean="0"/>
              <a:t>F.Name</a:t>
            </a:r>
            <a:r>
              <a:rPr lang="en-US" dirty="0" smtClean="0"/>
              <a:t>, </a:t>
            </a:r>
            <a:r>
              <a:rPr lang="en-US" dirty="0" err="1" smtClean="0"/>
              <a:t>M.initial</a:t>
            </a:r>
            <a:r>
              <a:rPr lang="en-US" dirty="0" smtClean="0"/>
              <a:t>, </a:t>
            </a:r>
            <a:r>
              <a:rPr lang="en-US" dirty="0" err="1" smtClean="0"/>
              <a:t>L.Name</a:t>
            </a:r>
            <a:endParaRPr lang="en-US" dirty="0" smtClean="0"/>
          </a:p>
          <a:p>
            <a:pPr>
              <a:buNone/>
            </a:pPr>
            <a:r>
              <a:rPr lang="en-US" dirty="0" smtClean="0"/>
              <a:t>   FROM </a:t>
            </a:r>
            <a:r>
              <a:rPr lang="en-US" dirty="0" err="1" smtClean="0"/>
              <a:t>Fnames</a:t>
            </a:r>
            <a:r>
              <a:rPr lang="en-US" dirty="0" smtClean="0"/>
              <a:t> F</a:t>
            </a:r>
          </a:p>
          <a:p>
            <a:pPr>
              <a:buNone/>
            </a:pPr>
            <a:r>
              <a:rPr lang="en-US" dirty="0" smtClean="0"/>
              <a:t>  CROSS JOIN </a:t>
            </a:r>
            <a:r>
              <a:rPr lang="en-US" dirty="0" err="1" smtClean="0"/>
              <a:t>Lnames</a:t>
            </a:r>
            <a:r>
              <a:rPr lang="en-US" dirty="0" smtClean="0"/>
              <a:t> as L</a:t>
            </a:r>
          </a:p>
          <a:p>
            <a:pPr>
              <a:buNone/>
            </a:pPr>
            <a:r>
              <a:rPr lang="en-US" dirty="0" smtClean="0"/>
              <a:t>  CROSS JOIN </a:t>
            </a:r>
            <a:r>
              <a:rPr lang="en-US" dirty="0" err="1" smtClean="0"/>
              <a:t>Minitials</a:t>
            </a:r>
            <a:r>
              <a:rPr lang="en-US" dirty="0" smtClean="0"/>
              <a:t> 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 - CTE</a:t>
            </a:r>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pPr marL="514350" indent="-514350">
              <a:buFont typeface="+mj-lt"/>
              <a:buAutoNum type="arabicPeriod"/>
            </a:pPr>
            <a:r>
              <a:rPr lang="en-US" dirty="0" smtClean="0"/>
              <a:t>What is a Common Table Expression</a:t>
            </a:r>
          </a:p>
          <a:p>
            <a:pPr marL="514350" indent="-514350">
              <a:buFont typeface="+mj-lt"/>
              <a:buAutoNum type="arabicPeriod"/>
            </a:pPr>
            <a:r>
              <a:rPr lang="en-US" dirty="0" smtClean="0"/>
              <a:t>Simple CTE</a:t>
            </a:r>
          </a:p>
          <a:p>
            <a:pPr marL="514350" indent="-514350">
              <a:buFont typeface="+mj-lt"/>
              <a:buAutoNum type="arabicPeriod"/>
            </a:pPr>
            <a:r>
              <a:rPr lang="en-US" dirty="0" smtClean="0"/>
              <a:t>CTE instead of a Derived Table</a:t>
            </a:r>
          </a:p>
          <a:p>
            <a:pPr marL="514350" indent="-514350">
              <a:buFont typeface="+mj-lt"/>
              <a:buAutoNum type="arabicPeriod"/>
            </a:pPr>
            <a:r>
              <a:rPr lang="en-US" dirty="0" smtClean="0"/>
              <a:t>Recursive CTE</a:t>
            </a:r>
          </a:p>
          <a:p>
            <a:pPr marL="514350" indent="-514350">
              <a:buFont typeface="+mj-lt"/>
              <a:buAutoNum type="arabicPeriod"/>
            </a:pPr>
            <a:r>
              <a:rPr lang="en-US" dirty="0" smtClean="0"/>
              <a:t>Multiple CTEs in a Query</a:t>
            </a:r>
          </a:p>
          <a:p>
            <a:pPr marL="514350" indent="-514350">
              <a:buFont typeface="+mj-lt"/>
              <a:buAutoNum type="arabicPeriod"/>
            </a:pPr>
            <a:r>
              <a:rPr lang="en-US" dirty="0" smtClean="0"/>
              <a:t>CTE Common Uses</a:t>
            </a:r>
          </a:p>
          <a:p>
            <a:pPr marL="514350" indent="-514350">
              <a:buFont typeface="+mj-lt"/>
              <a:buAutoNum type="arabicPeriod"/>
            </a:pPr>
            <a:r>
              <a:rPr lang="en-US" dirty="0"/>
              <a:t>Manipulating Data with a CTE</a:t>
            </a:r>
          </a:p>
          <a:p>
            <a:pPr marL="514350" indent="-514350">
              <a:buFont typeface="+mj-lt"/>
              <a:buAutoNum type="arabicPeriod"/>
            </a:pPr>
            <a:r>
              <a:rPr lang="en-US" dirty="0" smtClean="0"/>
              <a:t>CTE for Math Geeks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CTE’s</a:t>
            </a:r>
            <a:endParaRPr lang="en-US" dirty="0"/>
          </a:p>
        </p:txBody>
      </p:sp>
      <p:sp>
        <p:nvSpPr>
          <p:cNvPr id="3" name="Content Placeholder 2"/>
          <p:cNvSpPr>
            <a:spLocks noGrp="1"/>
          </p:cNvSpPr>
          <p:nvPr>
            <p:ph sz="quarter" idx="1"/>
          </p:nvPr>
        </p:nvSpPr>
        <p:spPr>
          <a:xfrm>
            <a:off x="301752" y="1527048"/>
            <a:ext cx="8503920" cy="4949952"/>
          </a:xfrm>
        </p:spPr>
        <p:txBody>
          <a:bodyPr>
            <a:noAutofit/>
          </a:bodyPr>
          <a:lstStyle/>
          <a:p>
            <a:r>
              <a:rPr lang="en-US" sz="2400" dirty="0" smtClean="0"/>
              <a:t>Russian Dolls – </a:t>
            </a:r>
            <a:r>
              <a:rPr lang="en-US" sz="2400" dirty="0" err="1" smtClean="0"/>
              <a:t>матрёшки</a:t>
            </a:r>
            <a:endParaRPr lang="en-US" sz="2400" dirty="0" smtClean="0"/>
          </a:p>
          <a:p>
            <a:r>
              <a:rPr lang="en-US" sz="2400" dirty="0" smtClean="0"/>
              <a:t>Pronounced </a:t>
            </a:r>
            <a:r>
              <a:rPr lang="en-US" sz="2400" dirty="0"/>
              <a:t>Ma-</a:t>
            </a:r>
            <a:r>
              <a:rPr lang="en-US" sz="2400" dirty="0" err="1"/>
              <a:t>Trosh</a:t>
            </a:r>
            <a:r>
              <a:rPr lang="en-US" sz="2400" dirty="0"/>
              <a:t>-Key.</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A Nested CTE query can only reference itself or CTE queries declared earlier in the query.</a:t>
            </a:r>
            <a:endParaRPr lang="en-US" sz="2400" dirty="0"/>
          </a:p>
        </p:txBody>
      </p:sp>
      <p:pic>
        <p:nvPicPr>
          <p:cNvPr id="2050" name="Picture 2" descr="https://encrypted-tbn1.gstatic.com/images?q=tbn:ANd9GcTbGGXRqUl5G58EYvFUZDY2AKc9hinnY4e68Yn3uV_Er3Sk0S_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90800"/>
            <a:ext cx="3657600" cy="290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5513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CTE Example</a:t>
            </a:r>
            <a:endParaRPr lang="en-US" dirty="0"/>
          </a:p>
        </p:txBody>
      </p:sp>
      <p:sp>
        <p:nvSpPr>
          <p:cNvPr id="3" name="Content Placeholder 2"/>
          <p:cNvSpPr>
            <a:spLocks noGrp="1"/>
          </p:cNvSpPr>
          <p:nvPr>
            <p:ph sz="quarter" idx="1"/>
          </p:nvPr>
        </p:nvSpPr>
        <p:spPr>
          <a:xfrm>
            <a:off x="301752" y="1527048"/>
            <a:ext cx="8503920" cy="5102352"/>
          </a:xfrm>
        </p:spPr>
        <p:txBody>
          <a:bodyPr>
            <a:normAutofit lnSpcReduction="10000"/>
          </a:bodyPr>
          <a:lstStyle/>
          <a:p>
            <a:pPr marL="0" indent="0">
              <a:buNone/>
            </a:pPr>
            <a:r>
              <a:rPr lang="en-US" dirty="0" smtClean="0"/>
              <a:t>;WITH cte0 AS</a:t>
            </a:r>
            <a:endParaRPr lang="en-US" dirty="0"/>
          </a:p>
          <a:p>
            <a:pPr marL="0" indent="0">
              <a:buNone/>
            </a:pPr>
            <a:r>
              <a:rPr lang="en-US" dirty="0"/>
              <a:t>(select 1 as </a:t>
            </a:r>
            <a:r>
              <a:rPr lang="en-US" dirty="0" err="1"/>
              <a:t>num</a:t>
            </a:r>
            <a:r>
              <a:rPr lang="en-US" dirty="0" smtClean="0"/>
              <a:t>)</a:t>
            </a:r>
          </a:p>
          <a:p>
            <a:pPr marL="0" indent="0">
              <a:buNone/>
            </a:pPr>
            <a:endParaRPr lang="en-US" dirty="0"/>
          </a:p>
          <a:p>
            <a:pPr marL="0" indent="0">
              <a:buNone/>
            </a:pPr>
            <a:r>
              <a:rPr lang="en-US" dirty="0"/>
              <a:t>, cte1 AS </a:t>
            </a:r>
            <a:endParaRPr lang="en-US" dirty="0" smtClean="0"/>
          </a:p>
          <a:p>
            <a:pPr marL="0" indent="0">
              <a:buNone/>
            </a:pPr>
            <a:r>
              <a:rPr lang="en-US" dirty="0" smtClean="0"/>
              <a:t>(</a:t>
            </a:r>
            <a:r>
              <a:rPr lang="en-US" dirty="0"/>
              <a:t>SELECT * FROM cte0</a:t>
            </a:r>
            <a:r>
              <a:rPr lang="en-US" dirty="0" smtClean="0"/>
              <a:t>)</a:t>
            </a:r>
          </a:p>
          <a:p>
            <a:pPr marL="0" indent="0">
              <a:buNone/>
            </a:pPr>
            <a:endParaRPr lang="en-US" dirty="0"/>
          </a:p>
          <a:p>
            <a:pPr marL="0" indent="0">
              <a:buNone/>
            </a:pPr>
            <a:r>
              <a:rPr lang="en-US" dirty="0"/>
              <a:t>, cte2 AS </a:t>
            </a:r>
            <a:endParaRPr lang="en-US" dirty="0" smtClean="0"/>
          </a:p>
          <a:p>
            <a:pPr marL="0" indent="0">
              <a:buNone/>
            </a:pPr>
            <a:r>
              <a:rPr lang="en-US" dirty="0" smtClean="0"/>
              <a:t>(</a:t>
            </a:r>
            <a:r>
              <a:rPr lang="en-US" dirty="0"/>
              <a:t>SELECT * FROM cte1</a:t>
            </a:r>
            <a:r>
              <a:rPr lang="en-US" dirty="0" smtClean="0"/>
              <a:t>)</a:t>
            </a:r>
          </a:p>
          <a:p>
            <a:pPr marL="0" indent="0">
              <a:buNone/>
            </a:pPr>
            <a:endParaRPr lang="en-US" dirty="0"/>
          </a:p>
          <a:p>
            <a:pPr marL="0" indent="0">
              <a:buNone/>
            </a:pPr>
            <a:r>
              <a:rPr lang="en-US" dirty="0"/>
              <a:t>SELECT * </a:t>
            </a:r>
          </a:p>
          <a:p>
            <a:pPr marL="0" indent="0">
              <a:buNone/>
            </a:pPr>
            <a:r>
              <a:rPr lang="en-US" dirty="0"/>
              <a:t>  FROM cte2;</a:t>
            </a:r>
          </a:p>
          <a:p>
            <a:endParaRPr lang="en-US" dirty="0"/>
          </a:p>
        </p:txBody>
      </p:sp>
    </p:spTree>
    <p:extLst>
      <p:ext uri="{BB962C8B-B14F-4D97-AF65-F5344CB8AC3E}">
        <p14:creationId xmlns:p14="http://schemas.microsoft.com/office/powerpoint/2010/main" val="127930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3">
                                            <p:txEl>
                                              <p:pRg st="3" end="3"/>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p:cTn id="2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p:cTn id="3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45" dur="500"/>
                                        <p:tgtEl>
                                          <p:spTgt spid="3">
                                            <p:txEl>
                                              <p:pRg st="9" end="9"/>
                                            </p:txEl>
                                          </p:spTgt>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p:cTn id="48"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dirty="0" smtClean="0"/>
              <a:t>. Other Common CTE Uses</a:t>
            </a:r>
            <a:endParaRPr lang="en-US" dirty="0"/>
          </a:p>
        </p:txBody>
      </p:sp>
      <p:sp>
        <p:nvSpPr>
          <p:cNvPr id="3" name="Content Placeholder 2"/>
          <p:cNvSpPr>
            <a:spLocks noGrp="1"/>
          </p:cNvSpPr>
          <p:nvPr>
            <p:ph sz="quarter" idx="1"/>
          </p:nvPr>
        </p:nvSpPr>
        <p:spPr>
          <a:xfrm>
            <a:off x="301752" y="1527048"/>
            <a:ext cx="8503920" cy="4949952"/>
          </a:xfrm>
        </p:spPr>
        <p:txBody>
          <a:bodyPr>
            <a:normAutofit lnSpcReduction="10000"/>
          </a:bodyPr>
          <a:lstStyle/>
          <a:p>
            <a:r>
              <a:rPr lang="en-US" dirty="0" smtClean="0"/>
              <a:t>Data paging on a search result (Chapter 7 in the CTE Book)</a:t>
            </a:r>
          </a:p>
          <a:p>
            <a:endParaRPr lang="en-US" dirty="0" smtClean="0"/>
          </a:p>
          <a:p>
            <a:r>
              <a:rPr lang="en-US" dirty="0" smtClean="0"/>
              <a:t>Information on the dates in a year</a:t>
            </a:r>
          </a:p>
          <a:p>
            <a:endParaRPr lang="en-US" dirty="0" smtClean="0"/>
          </a:p>
          <a:p>
            <a:r>
              <a:rPr lang="en-US" dirty="0" smtClean="0"/>
              <a:t>Creating a replacement for a Numbers table</a:t>
            </a:r>
          </a:p>
          <a:p>
            <a:endParaRPr lang="en-US" dirty="0" smtClean="0"/>
          </a:p>
          <a:p>
            <a:r>
              <a:rPr lang="en-US" dirty="0" smtClean="0"/>
              <a:t>Breaking up or parsing strings into tables</a:t>
            </a:r>
          </a:p>
          <a:p>
            <a:pPr lvl="1"/>
            <a:r>
              <a:rPr lang="en-US" dirty="0" smtClean="0">
                <a:solidFill>
                  <a:schemeClr val="tx1"/>
                </a:solidFill>
              </a:rPr>
              <a:t>Query String</a:t>
            </a:r>
          </a:p>
          <a:p>
            <a:pPr lvl="1"/>
            <a:r>
              <a:rPr lang="en-US" dirty="0" smtClean="0">
                <a:solidFill>
                  <a:schemeClr val="tx1"/>
                </a:solidFill>
              </a:rPr>
              <a:t>SQL Server connect string</a:t>
            </a:r>
          </a:p>
          <a:p>
            <a:r>
              <a:rPr lang="en-US" dirty="0" smtClean="0"/>
              <a:t>Simplifying or breaking up a huge query</a:t>
            </a:r>
            <a:endParaRPr lang="en-US" dirty="0"/>
          </a:p>
        </p:txBody>
      </p:sp>
    </p:spTree>
    <p:extLst>
      <p:ext uri="{BB962C8B-B14F-4D97-AF65-F5344CB8AC3E}">
        <p14:creationId xmlns:p14="http://schemas.microsoft.com/office/powerpoint/2010/main" val="1664657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Paging</a:t>
            </a:r>
            <a:endParaRPr lang="en-US" dirty="0"/>
          </a:p>
        </p:txBody>
      </p:sp>
      <p:sp>
        <p:nvSpPr>
          <p:cNvPr id="3" name="Content Placeholder 2"/>
          <p:cNvSpPr>
            <a:spLocks noGrp="1"/>
          </p:cNvSpPr>
          <p:nvPr>
            <p:ph sz="quarter" idx="1"/>
          </p:nvPr>
        </p:nvSpPr>
        <p:spPr>
          <a:xfrm>
            <a:off x="301752" y="1527048"/>
            <a:ext cx="8503920" cy="4949952"/>
          </a:xfrm>
        </p:spPr>
        <p:txBody>
          <a:bodyPr>
            <a:normAutofit/>
          </a:bodyPr>
          <a:lstStyle/>
          <a:p>
            <a:r>
              <a:rPr lang="en-US" dirty="0" smtClean="0"/>
              <a:t>To achieve data paging without CTE it usually involves selecting TOP x, then TOP 2x then top 3x, each time taking longer and longer to get to the data that is needed.</a:t>
            </a:r>
          </a:p>
          <a:p>
            <a:endParaRPr lang="en-US" dirty="0" smtClean="0"/>
          </a:p>
          <a:p>
            <a:r>
              <a:rPr lang="en-US" dirty="0" smtClean="0"/>
              <a:t>Data paging can be simplified and not a challenge to create with CTE’s.</a:t>
            </a:r>
          </a:p>
          <a:p>
            <a:endParaRPr lang="en-US" dirty="0" smtClean="0"/>
          </a:p>
          <a:p>
            <a:r>
              <a:rPr lang="en-US" dirty="0" smtClean="0"/>
              <a:t>TSQL 2012 introduces the OFFSET and FETCH keywords which is easier to use than a CTE for data paging, and more efficient.</a:t>
            </a:r>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Paging Page 1</a:t>
            </a:r>
            <a:endParaRPr lang="en-US"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63064" y="1360879"/>
            <a:ext cx="9051733" cy="41885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Paging Page 2</a:t>
            </a:r>
            <a:endParaRPr lang="en-US"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109157" y="1417638"/>
            <a:ext cx="8971778" cy="41384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Paging Page 3</a:t>
            </a:r>
            <a:endParaRPr lang="en-US" dirty="0"/>
          </a:p>
        </p:txBody>
      </p:sp>
      <p:sp>
        <p:nvSpPr>
          <p:cNvPr id="4" name="Content Placeholder 3"/>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 y="1363145"/>
            <a:ext cx="9144000" cy="46004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Data Paging</a:t>
            </a:r>
            <a:endParaRPr lang="en-US" dirty="0"/>
          </a:p>
        </p:txBody>
      </p:sp>
      <p:sp>
        <p:nvSpPr>
          <p:cNvPr id="4" name="Rectangle 3"/>
          <p:cNvSpPr/>
          <p:nvPr/>
        </p:nvSpPr>
        <p:spPr>
          <a:xfrm>
            <a:off x="315320" y="1639822"/>
            <a:ext cx="8686800" cy="4524315"/>
          </a:xfrm>
          <a:prstGeom prst="rect">
            <a:avLst/>
          </a:prstGeom>
        </p:spPr>
        <p:txBody>
          <a:bodyPr wrap="square">
            <a:spAutoFit/>
          </a:bodyPr>
          <a:lstStyle/>
          <a:p>
            <a:r>
              <a:rPr lang="en-US" sz="2400" dirty="0" smtClean="0"/>
              <a:t>;WITH </a:t>
            </a:r>
            <a:r>
              <a:rPr lang="en-US" sz="2400" dirty="0" err="1" smtClean="0"/>
              <a:t>TablesAndColumns</a:t>
            </a:r>
            <a:r>
              <a:rPr lang="en-US" sz="2400" dirty="0" smtClean="0"/>
              <a:t> AS ( </a:t>
            </a:r>
          </a:p>
          <a:p>
            <a:r>
              <a:rPr lang="en-US" sz="2400" dirty="0" smtClean="0">
                <a:solidFill>
                  <a:srgbClr val="0070C0"/>
                </a:solidFill>
              </a:rPr>
              <a:t>   SELECT OBJECT_NAME(</a:t>
            </a:r>
            <a:r>
              <a:rPr lang="en-US" sz="2400" dirty="0" err="1" smtClean="0">
                <a:solidFill>
                  <a:srgbClr val="0070C0"/>
                </a:solidFill>
              </a:rPr>
              <a:t>sc.object_id</a:t>
            </a:r>
            <a:r>
              <a:rPr lang="en-US" sz="2400" dirty="0" smtClean="0">
                <a:solidFill>
                  <a:srgbClr val="0070C0"/>
                </a:solidFill>
              </a:rPr>
              <a:t>) AS </a:t>
            </a:r>
            <a:r>
              <a:rPr lang="en-US" sz="2400" dirty="0" err="1" smtClean="0">
                <a:solidFill>
                  <a:srgbClr val="0070C0"/>
                </a:solidFill>
              </a:rPr>
              <a:t>TableName</a:t>
            </a:r>
            <a:r>
              <a:rPr lang="en-US" sz="2400" dirty="0" smtClean="0">
                <a:solidFill>
                  <a:srgbClr val="0070C0"/>
                </a:solidFill>
              </a:rPr>
              <a:t>, </a:t>
            </a:r>
          </a:p>
          <a:p>
            <a:r>
              <a:rPr lang="en-US" sz="2400" dirty="0" smtClean="0">
                <a:solidFill>
                  <a:srgbClr val="0070C0"/>
                </a:solidFill>
              </a:rPr>
              <a:t>                name AS </a:t>
            </a:r>
            <a:r>
              <a:rPr lang="en-US" sz="2400" dirty="0" err="1" smtClean="0">
                <a:solidFill>
                  <a:srgbClr val="0070C0"/>
                </a:solidFill>
              </a:rPr>
              <a:t>ColumnName</a:t>
            </a:r>
            <a:r>
              <a:rPr lang="en-US" sz="2400" dirty="0" smtClean="0">
                <a:solidFill>
                  <a:srgbClr val="0070C0"/>
                </a:solidFill>
              </a:rPr>
              <a:t>, </a:t>
            </a:r>
          </a:p>
          <a:p>
            <a:r>
              <a:rPr lang="en-US" sz="2400" dirty="0" smtClean="0">
                <a:solidFill>
                  <a:srgbClr val="0070C0"/>
                </a:solidFill>
              </a:rPr>
              <a:t>                </a:t>
            </a:r>
            <a:r>
              <a:rPr lang="en-US" sz="2400" b="1" dirty="0" err="1" smtClean="0">
                <a:solidFill>
                  <a:srgbClr val="0070C0"/>
                </a:solidFill>
              </a:rPr>
              <a:t>row_number</a:t>
            </a:r>
            <a:r>
              <a:rPr lang="en-US" sz="2400" b="1" dirty="0" smtClean="0">
                <a:solidFill>
                  <a:srgbClr val="0070C0"/>
                </a:solidFill>
              </a:rPr>
              <a:t>() </a:t>
            </a:r>
          </a:p>
          <a:p>
            <a:r>
              <a:rPr lang="en-US" sz="2400" b="1" dirty="0" smtClean="0">
                <a:solidFill>
                  <a:srgbClr val="0070C0"/>
                </a:solidFill>
              </a:rPr>
              <a:t>               OVER (ORDER BY </a:t>
            </a:r>
            <a:r>
              <a:rPr lang="en-US" sz="2400" b="1" dirty="0" err="1" smtClean="0">
                <a:solidFill>
                  <a:srgbClr val="0070C0"/>
                </a:solidFill>
              </a:rPr>
              <a:t>object_name</a:t>
            </a:r>
            <a:r>
              <a:rPr lang="en-US" sz="2400" b="1" dirty="0" smtClean="0">
                <a:solidFill>
                  <a:srgbClr val="0070C0"/>
                </a:solidFill>
              </a:rPr>
              <a:t>(</a:t>
            </a:r>
            <a:r>
              <a:rPr lang="en-US" sz="2400" b="1" dirty="0" err="1" smtClean="0">
                <a:solidFill>
                  <a:srgbClr val="0070C0"/>
                </a:solidFill>
              </a:rPr>
              <a:t>sc.object_id</a:t>
            </a:r>
            <a:r>
              <a:rPr lang="en-US" sz="2400" b="1" dirty="0" smtClean="0">
                <a:solidFill>
                  <a:srgbClr val="0070C0"/>
                </a:solidFill>
              </a:rPr>
              <a:t>)) </a:t>
            </a:r>
          </a:p>
          <a:p>
            <a:r>
              <a:rPr lang="en-US" sz="2400" dirty="0" smtClean="0">
                <a:solidFill>
                  <a:srgbClr val="0070C0"/>
                </a:solidFill>
              </a:rPr>
              <a:t>                AS Row </a:t>
            </a:r>
          </a:p>
          <a:p>
            <a:r>
              <a:rPr lang="en-US" sz="2400" dirty="0" smtClean="0">
                <a:solidFill>
                  <a:srgbClr val="0070C0"/>
                </a:solidFill>
              </a:rPr>
              <a:t>  FROM </a:t>
            </a:r>
            <a:r>
              <a:rPr lang="en-US" sz="2400" dirty="0" err="1" smtClean="0">
                <a:solidFill>
                  <a:srgbClr val="0070C0"/>
                </a:solidFill>
              </a:rPr>
              <a:t>sys.columns</a:t>
            </a:r>
            <a:r>
              <a:rPr lang="en-US" sz="2400" dirty="0" smtClean="0">
                <a:solidFill>
                  <a:srgbClr val="0070C0"/>
                </a:solidFill>
              </a:rPr>
              <a:t> sc </a:t>
            </a:r>
            <a:r>
              <a:rPr lang="en-US" sz="2400" dirty="0" smtClean="0"/>
              <a:t>) </a:t>
            </a:r>
          </a:p>
          <a:p>
            <a:r>
              <a:rPr lang="en-US" sz="2400" dirty="0" smtClean="0"/>
              <a:t>SELECT * </a:t>
            </a:r>
          </a:p>
          <a:p>
            <a:r>
              <a:rPr lang="en-US" sz="2400" dirty="0" smtClean="0"/>
              <a:t>  FROM </a:t>
            </a:r>
            <a:r>
              <a:rPr lang="en-US" sz="2400" dirty="0" err="1" smtClean="0"/>
              <a:t>TablesAndColumns</a:t>
            </a:r>
            <a:r>
              <a:rPr lang="en-US" sz="2400" dirty="0" smtClean="0"/>
              <a:t> </a:t>
            </a:r>
          </a:p>
          <a:p>
            <a:r>
              <a:rPr lang="en-US" sz="2400" dirty="0" smtClean="0"/>
              <a:t>  WHERE Row BETWEEN (@</a:t>
            </a:r>
            <a:r>
              <a:rPr lang="en-US" sz="2400" dirty="0" err="1" smtClean="0"/>
              <a:t>pageNum</a:t>
            </a:r>
            <a:r>
              <a:rPr lang="en-US" sz="2400" dirty="0" smtClean="0"/>
              <a:t> - 1) * @</a:t>
            </a:r>
            <a:r>
              <a:rPr lang="en-US" sz="2400" dirty="0" err="1" smtClean="0"/>
              <a:t>pageSize</a:t>
            </a:r>
            <a:r>
              <a:rPr lang="en-US" sz="2400" dirty="0" smtClean="0"/>
              <a:t> + 1 </a:t>
            </a:r>
          </a:p>
          <a:p>
            <a:r>
              <a:rPr lang="en-US" sz="2400" dirty="0" smtClean="0"/>
              <a:t>                                        AND @</a:t>
            </a:r>
            <a:r>
              <a:rPr lang="en-US" sz="2400" dirty="0" err="1" smtClean="0"/>
              <a:t>pageNum</a:t>
            </a:r>
            <a:r>
              <a:rPr lang="en-US" sz="2400" dirty="0" smtClean="0"/>
              <a:t> * @</a:t>
            </a:r>
            <a:r>
              <a:rPr lang="en-US" sz="2400" dirty="0" err="1" smtClean="0"/>
              <a:t>pageSize</a:t>
            </a:r>
            <a:r>
              <a:rPr lang="en-US" sz="2400" dirty="0" smtClean="0"/>
              <a:t> ; </a:t>
            </a:r>
          </a:p>
          <a:p>
            <a:endParaRPr lang="en-US" sz="24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SQL Server 2012 Data Paging</a:t>
            </a:r>
            <a:endParaRPr lang="en-US" dirty="0"/>
          </a:p>
        </p:txBody>
      </p:sp>
      <p:sp>
        <p:nvSpPr>
          <p:cNvPr id="4" name="Rectangle 3"/>
          <p:cNvSpPr/>
          <p:nvPr/>
        </p:nvSpPr>
        <p:spPr>
          <a:xfrm>
            <a:off x="315320" y="1639822"/>
            <a:ext cx="8686800" cy="3416320"/>
          </a:xfrm>
          <a:prstGeom prst="rect">
            <a:avLst/>
          </a:prstGeom>
        </p:spPr>
        <p:txBody>
          <a:bodyPr wrap="square">
            <a:spAutoFit/>
          </a:bodyPr>
          <a:lstStyle/>
          <a:p>
            <a:r>
              <a:rPr lang="en-US" sz="2400" dirty="0" smtClean="0"/>
              <a:t> SELECT OBJECT_NAME(</a:t>
            </a:r>
            <a:r>
              <a:rPr lang="en-US" sz="2400" dirty="0" err="1" smtClean="0"/>
              <a:t>sc.object_id</a:t>
            </a:r>
            <a:r>
              <a:rPr lang="en-US" sz="2400" dirty="0" smtClean="0"/>
              <a:t>) AS </a:t>
            </a:r>
            <a:r>
              <a:rPr lang="en-US" sz="2400" dirty="0" err="1" smtClean="0"/>
              <a:t>TableName</a:t>
            </a:r>
            <a:r>
              <a:rPr lang="en-US" sz="2400" dirty="0" smtClean="0"/>
              <a:t>, </a:t>
            </a:r>
          </a:p>
          <a:p>
            <a:r>
              <a:rPr lang="en-US" sz="2400" dirty="0" smtClean="0"/>
              <a:t>                  name AS </a:t>
            </a:r>
            <a:r>
              <a:rPr lang="en-US" sz="2400" dirty="0" err="1" smtClean="0"/>
              <a:t>ColumnName</a:t>
            </a:r>
            <a:endParaRPr lang="en-US" sz="2400" dirty="0" smtClean="0"/>
          </a:p>
          <a:p>
            <a:r>
              <a:rPr lang="en-US" sz="2400" dirty="0" smtClean="0"/>
              <a:t>     FROM </a:t>
            </a:r>
            <a:r>
              <a:rPr lang="en-US" sz="2400" dirty="0" err="1" smtClean="0"/>
              <a:t>sys.columns</a:t>
            </a:r>
            <a:r>
              <a:rPr lang="en-US" sz="2400" dirty="0" smtClean="0"/>
              <a:t> sc </a:t>
            </a:r>
          </a:p>
          <a:p>
            <a:r>
              <a:rPr lang="en-US" sz="2400" dirty="0" smtClean="0"/>
              <a:t>   ORDER BY </a:t>
            </a:r>
            <a:r>
              <a:rPr lang="en-US" sz="2400" dirty="0" err="1" smtClean="0"/>
              <a:t>TableName</a:t>
            </a:r>
            <a:endParaRPr lang="en-US" sz="2400" dirty="0" smtClean="0"/>
          </a:p>
          <a:p>
            <a:r>
              <a:rPr lang="en-US" sz="2400" b="1" dirty="0" smtClean="0">
                <a:solidFill>
                  <a:srgbClr val="FF0000"/>
                </a:solidFill>
              </a:rPr>
              <a:t>OFFSET (@</a:t>
            </a:r>
            <a:r>
              <a:rPr lang="en-US" sz="2400" b="1" dirty="0" err="1" smtClean="0">
                <a:solidFill>
                  <a:srgbClr val="FF0000"/>
                </a:solidFill>
              </a:rPr>
              <a:t>pageNum</a:t>
            </a:r>
            <a:r>
              <a:rPr lang="en-US" sz="2400" b="1" dirty="0" smtClean="0">
                <a:solidFill>
                  <a:srgbClr val="FF0000"/>
                </a:solidFill>
              </a:rPr>
              <a:t> - 1) * @</a:t>
            </a:r>
            <a:r>
              <a:rPr lang="en-US" sz="2400" b="1" dirty="0" err="1" smtClean="0">
                <a:solidFill>
                  <a:srgbClr val="FF0000"/>
                </a:solidFill>
              </a:rPr>
              <a:t>pageSize</a:t>
            </a:r>
            <a:r>
              <a:rPr lang="en-US" sz="2400" b="1" dirty="0" smtClean="0">
                <a:solidFill>
                  <a:srgbClr val="FF0000"/>
                </a:solidFill>
              </a:rPr>
              <a:t> ROWS </a:t>
            </a:r>
          </a:p>
          <a:p>
            <a:r>
              <a:rPr lang="en-US" sz="2400" b="1" dirty="0" smtClean="0">
                <a:solidFill>
                  <a:srgbClr val="FF0000"/>
                </a:solidFill>
              </a:rPr>
              <a:t>  FETCH NEXT @</a:t>
            </a:r>
            <a:r>
              <a:rPr lang="en-US" sz="2400" b="1" dirty="0" err="1" smtClean="0">
                <a:solidFill>
                  <a:srgbClr val="FF0000"/>
                </a:solidFill>
              </a:rPr>
              <a:t>pageSize</a:t>
            </a:r>
            <a:r>
              <a:rPr lang="en-US" sz="2400" b="1" dirty="0" smtClean="0">
                <a:solidFill>
                  <a:srgbClr val="FF0000"/>
                </a:solidFill>
              </a:rPr>
              <a:t> ROWS ONLY;</a:t>
            </a:r>
          </a:p>
          <a:p>
            <a:endParaRPr lang="en-US" sz="2400" dirty="0" smtClean="0"/>
          </a:p>
          <a:p>
            <a:endParaRPr lang="en-US" sz="2400" dirty="0" smtClean="0"/>
          </a:p>
          <a:p>
            <a:pPr>
              <a:buFont typeface="Arial" pitchFamily="34" charset="0"/>
              <a:buChar char="•"/>
            </a:pPr>
            <a:r>
              <a:rPr lang="en-US" sz="2400" dirty="0" smtClean="0"/>
              <a:t>An alternative to CTE’s if you are using SQL Server 2012</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on the dates in a year</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;WITH </a:t>
            </a:r>
            <a:r>
              <a:rPr lang="en-US" dirty="0" err="1" smtClean="0"/>
              <a:t>DatesCTE</a:t>
            </a:r>
            <a:r>
              <a:rPr lang="en-US" dirty="0" smtClean="0"/>
              <a:t> as (</a:t>
            </a:r>
          </a:p>
          <a:p>
            <a:pPr>
              <a:buNone/>
            </a:pPr>
            <a:r>
              <a:rPr lang="en-US" b="1" dirty="0" smtClean="0">
                <a:solidFill>
                  <a:srgbClr val="0070C0"/>
                </a:solidFill>
              </a:rPr>
              <a:t>   SELECT cast('2011-01-01' as date) as </a:t>
            </a:r>
            <a:r>
              <a:rPr lang="en-US" b="1" dirty="0" err="1" smtClean="0">
                <a:solidFill>
                  <a:srgbClr val="0070C0"/>
                </a:solidFill>
              </a:rPr>
              <a:t>CalendarDate</a:t>
            </a:r>
            <a:endParaRPr lang="en-US" b="1" dirty="0" smtClean="0">
              <a:solidFill>
                <a:srgbClr val="0070C0"/>
              </a:solidFill>
            </a:endParaRPr>
          </a:p>
          <a:p>
            <a:pPr>
              <a:buNone/>
            </a:pPr>
            <a:r>
              <a:rPr lang="en-US" dirty="0" smtClean="0"/>
              <a:t>     UNION ALL</a:t>
            </a:r>
          </a:p>
          <a:p>
            <a:pPr>
              <a:buNone/>
            </a:pPr>
            <a:r>
              <a:rPr lang="en-US" b="1" dirty="0" smtClean="0">
                <a:solidFill>
                  <a:srgbClr val="FF0000"/>
                </a:solidFill>
              </a:rPr>
              <a:t>   SELECT </a:t>
            </a:r>
            <a:r>
              <a:rPr lang="en-US" b="1" dirty="0" err="1" smtClean="0">
                <a:solidFill>
                  <a:srgbClr val="FF0000"/>
                </a:solidFill>
              </a:rPr>
              <a:t>dateadd</a:t>
            </a:r>
            <a:r>
              <a:rPr lang="en-US" b="1" dirty="0" smtClean="0">
                <a:solidFill>
                  <a:srgbClr val="FF0000"/>
                </a:solidFill>
              </a:rPr>
              <a:t>(day , 1, </a:t>
            </a:r>
            <a:r>
              <a:rPr lang="en-US" b="1" dirty="0" err="1" smtClean="0">
                <a:solidFill>
                  <a:srgbClr val="FF0000"/>
                </a:solidFill>
              </a:rPr>
              <a:t>CalendarDate</a:t>
            </a:r>
            <a:r>
              <a:rPr lang="en-US" b="1" dirty="0" smtClean="0">
                <a:solidFill>
                  <a:srgbClr val="FF0000"/>
                </a:solidFill>
              </a:rPr>
              <a:t>) AS </a:t>
            </a:r>
            <a:r>
              <a:rPr lang="en-US" b="1" dirty="0" err="1" smtClean="0">
                <a:solidFill>
                  <a:srgbClr val="FF0000"/>
                </a:solidFill>
              </a:rPr>
              <a:t>CalendarDate</a:t>
            </a:r>
            <a:r>
              <a:rPr lang="en-US" b="1" dirty="0" smtClean="0">
                <a:solidFill>
                  <a:srgbClr val="FF0000"/>
                </a:solidFill>
              </a:rPr>
              <a:t> </a:t>
            </a:r>
          </a:p>
          <a:p>
            <a:pPr>
              <a:buNone/>
            </a:pPr>
            <a:r>
              <a:rPr lang="en-US" b="1" dirty="0" smtClean="0">
                <a:solidFill>
                  <a:srgbClr val="FF0000"/>
                </a:solidFill>
              </a:rPr>
              <a:t>      FROM </a:t>
            </a:r>
            <a:r>
              <a:rPr lang="en-US" b="1" dirty="0" err="1" smtClean="0">
                <a:solidFill>
                  <a:srgbClr val="FF0000"/>
                </a:solidFill>
              </a:rPr>
              <a:t>DatesCTE</a:t>
            </a:r>
            <a:endParaRPr lang="en-US" b="1" dirty="0" smtClean="0">
              <a:solidFill>
                <a:srgbClr val="FF0000"/>
              </a:solidFill>
            </a:endParaRPr>
          </a:p>
          <a:p>
            <a:pPr>
              <a:buNone/>
            </a:pPr>
            <a:r>
              <a:rPr lang="en-US" b="1" dirty="0" smtClean="0">
                <a:solidFill>
                  <a:srgbClr val="FF0000"/>
                </a:solidFill>
              </a:rPr>
              <a:t>   WHERE </a:t>
            </a:r>
            <a:r>
              <a:rPr lang="en-US" b="1" dirty="0" err="1" smtClean="0">
                <a:solidFill>
                  <a:srgbClr val="FF0000"/>
                </a:solidFill>
              </a:rPr>
              <a:t>dateadd</a:t>
            </a:r>
            <a:r>
              <a:rPr lang="en-US" b="1" dirty="0" smtClean="0">
                <a:solidFill>
                  <a:srgbClr val="FF0000"/>
                </a:solidFill>
              </a:rPr>
              <a:t> (day, 1, </a:t>
            </a:r>
            <a:r>
              <a:rPr lang="en-US" b="1" dirty="0" err="1" smtClean="0">
                <a:solidFill>
                  <a:srgbClr val="FF0000"/>
                </a:solidFill>
              </a:rPr>
              <a:t>CalendarDate</a:t>
            </a:r>
            <a:r>
              <a:rPr lang="en-US" b="1" dirty="0" smtClean="0">
                <a:solidFill>
                  <a:srgbClr val="FF0000"/>
                </a:solidFill>
              </a:rPr>
              <a:t>) &lt; '2012-01-01'</a:t>
            </a:r>
          </a:p>
          <a:p>
            <a:pPr>
              <a:buNone/>
            </a:pPr>
            <a:r>
              <a:rPr lang="en-US" dirty="0" smtClean="0"/>
              <a:t>)</a:t>
            </a:r>
          </a:p>
          <a:p>
            <a:pPr>
              <a:buNone/>
            </a:pPr>
            <a:r>
              <a:rPr lang="en-US" dirty="0" smtClean="0"/>
              <a:t>SELECT</a:t>
            </a:r>
          </a:p>
          <a:p>
            <a:pPr>
              <a:buNone/>
            </a:pPr>
            <a:r>
              <a:rPr lang="en-US" dirty="0" smtClean="0"/>
              <a:t>   </a:t>
            </a:r>
            <a:r>
              <a:rPr lang="en-US" dirty="0" err="1" smtClean="0"/>
              <a:t>CalendarDate</a:t>
            </a:r>
            <a:r>
              <a:rPr lang="en-US" dirty="0" smtClean="0"/>
              <a:t>,</a:t>
            </a:r>
          </a:p>
          <a:p>
            <a:pPr>
              <a:buNone/>
            </a:pPr>
            <a:r>
              <a:rPr lang="en-US" dirty="0" smtClean="0"/>
              <a:t>…</a:t>
            </a:r>
          </a:p>
          <a:p>
            <a:pPr>
              <a:buNone/>
            </a:pPr>
            <a:r>
              <a:rPr lang="en-US" dirty="0" smtClean="0"/>
              <a:t>   </a:t>
            </a:r>
            <a:r>
              <a:rPr lang="en-US" dirty="0" err="1" smtClean="0"/>
              <a:t>CalendarYear</a:t>
            </a:r>
            <a:r>
              <a:rPr lang="en-US" dirty="0" smtClean="0"/>
              <a:t>=year(</a:t>
            </a:r>
            <a:r>
              <a:rPr lang="en-US" dirty="0" err="1" smtClean="0"/>
              <a:t>CalendarDate</a:t>
            </a:r>
            <a:r>
              <a:rPr lang="en-US" dirty="0" smtClean="0"/>
              <a:t>),</a:t>
            </a:r>
          </a:p>
          <a:p>
            <a:pPr>
              <a:buNone/>
            </a:pPr>
            <a:r>
              <a:rPr lang="en-US" dirty="0" err="1" smtClean="0"/>
              <a:t>DayOfWeek</a:t>
            </a:r>
            <a:r>
              <a:rPr lang="en-US" dirty="0" smtClean="0"/>
              <a:t>=</a:t>
            </a:r>
            <a:r>
              <a:rPr lang="en-US" dirty="0" err="1" smtClean="0"/>
              <a:t>datepart</a:t>
            </a:r>
            <a:r>
              <a:rPr lang="en-US" dirty="0" smtClean="0"/>
              <a:t>(weekday, </a:t>
            </a:r>
            <a:r>
              <a:rPr lang="en-US" dirty="0" err="1" smtClean="0"/>
              <a:t>CalendarDate</a:t>
            </a:r>
            <a:r>
              <a:rPr lang="en-US" dirty="0" smtClean="0"/>
              <a:t>)</a:t>
            </a:r>
          </a:p>
          <a:p>
            <a:pPr>
              <a:buNone/>
            </a:pPr>
            <a:r>
              <a:rPr lang="en-US" dirty="0" smtClean="0"/>
              <a:t>FROM </a:t>
            </a:r>
            <a:r>
              <a:rPr lang="en-US" dirty="0" err="1" smtClean="0"/>
              <a:t>DatesCTE</a:t>
            </a:r>
            <a:endParaRPr lang="en-US" dirty="0" smtClean="0"/>
          </a:p>
          <a:p>
            <a:pPr>
              <a:buNone/>
            </a:pPr>
            <a:r>
              <a:rPr lang="en-US" dirty="0" smtClean="0"/>
              <a:t>OPTION (MAXRECURSION 366);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p:cTn id="5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2" dur="500"/>
                                        <p:tgtEl>
                                          <p:spTgt spid="3">
                                            <p:txEl>
                                              <p:pRg st="7" end="7"/>
                                            </p:tx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p:cTn id="5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7" dur="500"/>
                                        <p:tgtEl>
                                          <p:spTgt spid="3">
                                            <p:txEl>
                                              <p:pRg st="8" end="8"/>
                                            </p:txEl>
                                          </p:spTgt>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 calcmode="lin" valueType="num">
                                      <p:cBhvr>
                                        <p:cTn id="6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2" dur="500"/>
                                        <p:tgtEl>
                                          <p:spTgt spid="3">
                                            <p:txEl>
                                              <p:pRg st="9" end="9"/>
                                            </p:txEl>
                                          </p:spTgt>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p:cTn id="65"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6"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67" dur="500"/>
                                        <p:tgtEl>
                                          <p:spTgt spid="3">
                                            <p:txEl>
                                              <p:pRg st="10" end="10"/>
                                            </p:txEl>
                                          </p:spTgt>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 calcmode="lin" valueType="num">
                                      <p:cBhvr>
                                        <p:cTn id="70"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72" dur="500"/>
                                        <p:tgtEl>
                                          <p:spTgt spid="3">
                                            <p:txEl>
                                              <p:pRg st="11" end="11"/>
                                            </p:txEl>
                                          </p:spTgt>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 calcmode="lin" valueType="num">
                                      <p:cBhvr>
                                        <p:cTn id="75"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76"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77" dur="500"/>
                                        <p:tgtEl>
                                          <p:spTgt spid="3">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 calcmode="lin" valueType="num">
                                      <p:cBhvr>
                                        <p:cTn id="82"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83"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8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868362"/>
          </a:xfrm>
        </p:spPr>
        <p:txBody>
          <a:bodyPr anchor="ctr">
            <a:normAutofit/>
          </a:bodyPr>
          <a:lstStyle/>
          <a:p>
            <a:r>
              <a:rPr lang="en-US" dirty="0" smtClean="0"/>
              <a:t>1. What is a Common Table Expression?</a:t>
            </a:r>
            <a:endParaRPr lang="en-US" dirty="0"/>
          </a:p>
        </p:txBody>
      </p:sp>
      <p:sp>
        <p:nvSpPr>
          <p:cNvPr id="3" name="Content Placeholder 2"/>
          <p:cNvSpPr>
            <a:spLocks noGrp="1"/>
          </p:cNvSpPr>
          <p:nvPr>
            <p:ph sz="quarter" idx="1"/>
          </p:nvPr>
        </p:nvSpPr>
        <p:spPr>
          <a:xfrm>
            <a:off x="301752" y="1527048"/>
            <a:ext cx="8503920" cy="5330952"/>
          </a:xfrm>
        </p:spPr>
        <p:txBody>
          <a:bodyPr>
            <a:normAutofit/>
          </a:bodyPr>
          <a:lstStyle/>
          <a:p>
            <a:r>
              <a:rPr lang="en-US" dirty="0" smtClean="0"/>
              <a:t>A type of a virtual table</a:t>
            </a:r>
          </a:p>
          <a:p>
            <a:endParaRPr lang="en-US" dirty="0" smtClean="0"/>
          </a:p>
          <a:p>
            <a:r>
              <a:rPr lang="en-US" dirty="0" smtClean="0"/>
              <a:t>Similar to the ease of a temporary table</a:t>
            </a:r>
          </a:p>
          <a:p>
            <a:endParaRPr lang="en-US" dirty="0" smtClean="0"/>
          </a:p>
          <a:p>
            <a:r>
              <a:rPr lang="en-US" dirty="0" smtClean="0"/>
              <a:t>Sort of like a derived table</a:t>
            </a:r>
          </a:p>
          <a:p>
            <a:endParaRPr lang="en-US" dirty="0" smtClean="0"/>
          </a:p>
          <a:p>
            <a:r>
              <a:rPr lang="en-US" dirty="0" smtClean="0"/>
              <a:t>Like a temporary named result set</a:t>
            </a:r>
          </a:p>
          <a:p>
            <a:endParaRPr lang="en-US" dirty="0" smtClean="0"/>
          </a:p>
          <a:p>
            <a:r>
              <a:rPr lang="en-US" dirty="0" smtClean="0"/>
              <a:t>Acts like a temporary view, or a run time view</a:t>
            </a:r>
          </a:p>
        </p:txBody>
      </p:sp>
    </p:spTree>
    <p:extLst>
      <p:ext uri="{BB962C8B-B14F-4D97-AF65-F5344CB8AC3E}">
        <p14:creationId xmlns:p14="http://schemas.microsoft.com/office/powerpoint/2010/main" val="36251904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 replacement for a Numbers table</a:t>
            </a:r>
            <a:endParaRPr lang="en-US" dirty="0"/>
          </a:p>
        </p:txBody>
      </p:sp>
      <p:sp>
        <p:nvSpPr>
          <p:cNvPr id="3" name="Content Placeholder 2"/>
          <p:cNvSpPr>
            <a:spLocks noGrp="1"/>
          </p:cNvSpPr>
          <p:nvPr>
            <p:ph sz="quarter" idx="1"/>
          </p:nvPr>
        </p:nvSpPr>
        <p:spPr/>
        <p:txBody>
          <a:bodyPr>
            <a:noAutofit/>
          </a:bodyPr>
          <a:lstStyle/>
          <a:p>
            <a:pPr>
              <a:buNone/>
            </a:pPr>
            <a:r>
              <a:rPr lang="en-US" sz="2800" dirty="0" smtClean="0"/>
              <a:t>;WITH </a:t>
            </a:r>
            <a:r>
              <a:rPr lang="en-US" sz="2800" dirty="0" err="1" smtClean="0"/>
              <a:t>NumbersCTE</a:t>
            </a:r>
            <a:r>
              <a:rPr lang="en-US" sz="2800" dirty="0" smtClean="0"/>
              <a:t> (N) AS </a:t>
            </a:r>
          </a:p>
          <a:p>
            <a:pPr>
              <a:buNone/>
            </a:pPr>
            <a:r>
              <a:rPr lang="en-US" sz="2800" dirty="0" smtClean="0"/>
              <a:t>( </a:t>
            </a:r>
            <a:r>
              <a:rPr lang="en-US" sz="2800" b="1" dirty="0" smtClean="0">
                <a:solidFill>
                  <a:srgbClr val="0070C0"/>
                </a:solidFill>
              </a:rPr>
              <a:t>SELECT 1 </a:t>
            </a:r>
          </a:p>
          <a:p>
            <a:pPr>
              <a:buNone/>
            </a:pPr>
            <a:r>
              <a:rPr lang="en-US" sz="2800" dirty="0" smtClean="0"/>
              <a:t>   UNION ALL </a:t>
            </a:r>
          </a:p>
          <a:p>
            <a:pPr>
              <a:buNone/>
            </a:pPr>
            <a:r>
              <a:rPr lang="en-US" sz="2800" dirty="0" smtClean="0"/>
              <a:t>   </a:t>
            </a:r>
            <a:r>
              <a:rPr lang="en-US" sz="2800" b="1" dirty="0" smtClean="0">
                <a:solidFill>
                  <a:srgbClr val="FF0000"/>
                </a:solidFill>
              </a:rPr>
              <a:t>SELECT 1 + N </a:t>
            </a:r>
          </a:p>
          <a:p>
            <a:pPr>
              <a:buNone/>
            </a:pPr>
            <a:r>
              <a:rPr lang="en-US" sz="2800" b="1" dirty="0">
                <a:solidFill>
                  <a:srgbClr val="FF0000"/>
                </a:solidFill>
              </a:rPr>
              <a:t> </a:t>
            </a:r>
            <a:r>
              <a:rPr lang="en-US" sz="2800" b="1" dirty="0" smtClean="0">
                <a:solidFill>
                  <a:srgbClr val="FF0000"/>
                </a:solidFill>
              </a:rPr>
              <a:t>     FROM </a:t>
            </a:r>
            <a:r>
              <a:rPr lang="en-US" sz="2800" b="1" dirty="0" err="1" smtClean="0">
                <a:solidFill>
                  <a:srgbClr val="FF0000"/>
                </a:solidFill>
              </a:rPr>
              <a:t>NumbersCTE</a:t>
            </a:r>
            <a:endParaRPr lang="en-US" sz="2800" b="1" dirty="0" smtClean="0">
              <a:solidFill>
                <a:srgbClr val="FF0000"/>
              </a:solidFill>
            </a:endParaRPr>
          </a:p>
          <a:p>
            <a:pPr>
              <a:buNone/>
            </a:pPr>
            <a:r>
              <a:rPr lang="en-US" sz="2800" b="1" dirty="0" smtClean="0">
                <a:solidFill>
                  <a:srgbClr val="FF0000"/>
                </a:solidFill>
              </a:rPr>
              <a:t>  WHERE N &lt; 1000</a:t>
            </a:r>
          </a:p>
          <a:p>
            <a:pPr>
              <a:buNone/>
            </a:pPr>
            <a:r>
              <a:rPr lang="en-US" sz="2800" dirty="0" smtClean="0"/>
              <a:t>) </a:t>
            </a:r>
          </a:p>
          <a:p>
            <a:pPr>
              <a:buNone/>
            </a:pPr>
            <a:r>
              <a:rPr lang="en-US" sz="2800" dirty="0" smtClean="0"/>
              <a:t> SELECT N </a:t>
            </a:r>
          </a:p>
          <a:p>
            <a:pPr>
              <a:buNone/>
            </a:pPr>
            <a:r>
              <a:rPr lang="en-US" sz="2800" dirty="0" smtClean="0"/>
              <a:t>   FROM </a:t>
            </a:r>
            <a:r>
              <a:rPr lang="en-US" sz="2800" dirty="0" err="1" smtClean="0"/>
              <a:t>NumbersCTE</a:t>
            </a:r>
            <a:r>
              <a:rPr lang="en-US" sz="2800" dirty="0" smtClean="0"/>
              <a:t> </a:t>
            </a:r>
          </a:p>
          <a:p>
            <a:pPr>
              <a:buNone/>
            </a:pPr>
            <a:r>
              <a:rPr lang="en-US" sz="2800" dirty="0" smtClean="0"/>
              <a:t> OPTION (MAXRECURSION 0);</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p:cTn id="5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2" dur="500"/>
                                        <p:tgtEl>
                                          <p:spTgt spid="3">
                                            <p:txEl>
                                              <p:pRg st="7" end="7"/>
                                            </p:tx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p:cTn id="5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 calcmode="lin" valueType="num">
                                      <p:cBhvr>
                                        <p:cTn id="6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Breaking up or parsing strings into tables</a:t>
            </a:r>
            <a:endParaRPr lang="en-US" dirty="0"/>
          </a:p>
        </p:txBody>
      </p:sp>
      <p:sp>
        <p:nvSpPr>
          <p:cNvPr id="3" name="Content Placeholder 2"/>
          <p:cNvSpPr>
            <a:spLocks noGrp="1"/>
          </p:cNvSpPr>
          <p:nvPr>
            <p:ph sz="quarter" idx="1"/>
          </p:nvPr>
        </p:nvSpPr>
        <p:spPr/>
        <p:txBody>
          <a:bodyPr>
            <a:normAutofit/>
          </a:bodyPr>
          <a:lstStyle/>
          <a:p>
            <a:r>
              <a:rPr lang="en-US" dirty="0" smtClean="0"/>
              <a:t>Query String</a:t>
            </a:r>
          </a:p>
          <a:p>
            <a:pPr lvl="1"/>
            <a:r>
              <a:rPr lang="en-US" dirty="0" smtClean="0">
                <a:solidFill>
                  <a:schemeClr val="tx1"/>
                </a:solidFill>
              </a:rPr>
              <a:t>Key1=Value1&amp;Key2=Value2&amp;Key3=Value3</a:t>
            </a:r>
          </a:p>
          <a:p>
            <a:pPr lvl="1"/>
            <a:endParaRPr lang="en-US" dirty="0" smtClean="0">
              <a:solidFill>
                <a:schemeClr val="tx1"/>
              </a:solidFill>
            </a:endParaRPr>
          </a:p>
          <a:p>
            <a:pPr lvl="1"/>
            <a:endParaRPr lang="en-US" dirty="0" smtClean="0">
              <a:solidFill>
                <a:schemeClr val="tx1"/>
              </a:solidFill>
            </a:endParaRPr>
          </a:p>
          <a:p>
            <a:r>
              <a:rPr lang="en-US" dirty="0" smtClean="0"/>
              <a:t>SQL Server connect string</a:t>
            </a:r>
          </a:p>
          <a:p>
            <a:pPr lvl="1"/>
            <a:r>
              <a:rPr lang="en-US" dirty="0" smtClean="0">
                <a:solidFill>
                  <a:schemeClr val="tx1"/>
                </a:solidFill>
              </a:rPr>
              <a:t>server=</a:t>
            </a:r>
            <a:r>
              <a:rPr lang="en-US" dirty="0" err="1" smtClean="0">
                <a:solidFill>
                  <a:schemeClr val="tx1"/>
                </a:solidFill>
              </a:rPr>
              <a:t>myserver;user</a:t>
            </a:r>
            <a:r>
              <a:rPr lang="en-US" dirty="0" smtClean="0">
                <a:solidFill>
                  <a:schemeClr val="tx1"/>
                </a:solidFill>
              </a:rPr>
              <a:t> id=</a:t>
            </a:r>
            <a:r>
              <a:rPr lang="en-US" dirty="0" err="1" smtClean="0">
                <a:solidFill>
                  <a:schemeClr val="tx1"/>
                </a:solidFill>
              </a:rPr>
              <a:t>sa;password</a:t>
            </a:r>
            <a:r>
              <a:rPr lang="en-US" dirty="0" smtClean="0">
                <a:solidFill>
                  <a:schemeClr val="tx1"/>
                </a:solidFill>
              </a:rPr>
              <a:t>=</a:t>
            </a:r>
            <a:r>
              <a:rPr lang="en-US" dirty="0" err="1" smtClean="0">
                <a:solidFill>
                  <a:schemeClr val="tx1"/>
                </a:solidFill>
              </a:rPr>
              <a:t>asdfasdfasdasdffjfjfj</a:t>
            </a:r>
            <a:endParaRPr lang="en-US"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Simplifying huge queries</a:t>
            </a:r>
            <a:endParaRPr lang="en-US" dirty="0"/>
          </a:p>
        </p:txBody>
      </p:sp>
      <p:sp>
        <p:nvSpPr>
          <p:cNvPr id="3" name="Content Placeholder 2"/>
          <p:cNvSpPr>
            <a:spLocks noGrp="1"/>
          </p:cNvSpPr>
          <p:nvPr>
            <p:ph sz="quarter" idx="1"/>
          </p:nvPr>
        </p:nvSpPr>
        <p:spPr/>
        <p:txBody>
          <a:bodyPr/>
          <a:lstStyle/>
          <a:p>
            <a:r>
              <a:rPr lang="en-US" dirty="0" smtClean="0"/>
              <a:t>Whether you like it or not, eventually you will end up with a really huge query</a:t>
            </a:r>
          </a:p>
          <a:p>
            <a:endParaRPr lang="en-US" dirty="0" smtClean="0"/>
          </a:p>
          <a:p>
            <a:r>
              <a:rPr lang="en-US" dirty="0" smtClean="0"/>
              <a:t>CTE can be used to break up the huge query into smaller components that might be easier to understand than the one huge query</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 </a:t>
            </a:r>
            <a:r>
              <a:rPr lang="en-US" dirty="0"/>
              <a:t>Manipulating Data with a </a:t>
            </a:r>
            <a:r>
              <a:rPr lang="en-US" dirty="0" smtClean="0"/>
              <a:t>CTE</a:t>
            </a:r>
            <a:endParaRPr lang="en-US" dirty="0"/>
          </a:p>
        </p:txBody>
      </p:sp>
      <p:sp>
        <p:nvSpPr>
          <p:cNvPr id="3" name="Content Placeholder 2"/>
          <p:cNvSpPr>
            <a:spLocks noGrp="1"/>
          </p:cNvSpPr>
          <p:nvPr>
            <p:ph sz="quarter" idx="1"/>
          </p:nvPr>
        </p:nvSpPr>
        <p:spPr>
          <a:xfrm>
            <a:off x="301752" y="1527048"/>
            <a:ext cx="8503920" cy="4949952"/>
          </a:xfrm>
        </p:spPr>
        <p:txBody>
          <a:bodyPr>
            <a:normAutofit/>
          </a:bodyPr>
          <a:lstStyle/>
          <a:p>
            <a:r>
              <a:rPr lang="en-US" dirty="0" smtClean="0"/>
              <a:t>Update</a:t>
            </a:r>
          </a:p>
          <a:p>
            <a:r>
              <a:rPr lang="en-US" dirty="0" smtClean="0"/>
              <a:t>Delete</a:t>
            </a:r>
          </a:p>
          <a:p>
            <a:pPr marL="274320" marR="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700" kern="1200" dirty="0" smtClean="0">
                <a:solidFill>
                  <a:schemeClr val="tx1"/>
                </a:solidFill>
                <a:effectLst/>
                <a:latin typeface="+mn-lt"/>
                <a:ea typeface="+mn-ea"/>
                <a:cs typeface="+mn-cs"/>
              </a:rPr>
              <a:t>Insert</a:t>
            </a:r>
            <a:endParaRPr lang="en-US" sz="2700" dirty="0" smtClean="0">
              <a:effectLs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Update</a:t>
            </a:r>
            <a:endParaRPr lang="en-US" dirty="0"/>
          </a:p>
        </p:txBody>
      </p:sp>
      <p:sp>
        <p:nvSpPr>
          <p:cNvPr id="3" name="Content Placeholder 2"/>
          <p:cNvSpPr>
            <a:spLocks noGrp="1"/>
          </p:cNvSpPr>
          <p:nvPr>
            <p:ph sz="quarter" idx="1"/>
          </p:nvPr>
        </p:nvSpPr>
        <p:spPr/>
        <p:txBody>
          <a:bodyPr/>
          <a:lstStyle/>
          <a:p>
            <a:r>
              <a:rPr lang="en-US" dirty="0" smtClean="0"/>
              <a:t>When it is run against the CTE the</a:t>
            </a:r>
            <a:r>
              <a:rPr lang="en-US" baseline="0" dirty="0" smtClean="0"/>
              <a:t> UPDATE</a:t>
            </a:r>
            <a:r>
              <a:rPr lang="en-US" dirty="0" smtClean="0"/>
              <a:t> changes the base tables inside of the CTE.</a:t>
            </a:r>
          </a:p>
          <a:p>
            <a:endParaRPr lang="en-US" dirty="0" smtClean="0"/>
          </a:p>
          <a:p>
            <a:r>
              <a:rPr lang="en-US" dirty="0" smtClean="0"/>
              <a:t>Update works with a single base table CTE.</a:t>
            </a:r>
          </a:p>
          <a:p>
            <a:endParaRPr lang="en-US" dirty="0" smtClean="0"/>
          </a:p>
          <a:p>
            <a:r>
              <a:rPr lang="en-US" dirty="0" smtClean="0"/>
              <a:t>Update does </a:t>
            </a:r>
            <a:r>
              <a:rPr lang="en-US" dirty="0"/>
              <a:t>work with multiple base tables as long as only one base table is being changed</a:t>
            </a:r>
            <a:r>
              <a:rPr lang="en-US" dirty="0" smtClean="0"/>
              <a:t>.</a:t>
            </a:r>
          </a:p>
          <a:p>
            <a:endParaRPr lang="en-US" dirty="0" smtClean="0"/>
          </a:p>
          <a:p>
            <a:r>
              <a:rPr lang="en-US" dirty="0" smtClean="0"/>
              <a:t>Update doesn’t work if there are no base tables.</a:t>
            </a:r>
          </a:p>
          <a:p>
            <a:endParaRPr lang="en-US" dirty="0" smtClean="0"/>
          </a:p>
        </p:txBody>
      </p:sp>
    </p:spTree>
    <p:extLst>
      <p:ext uri="{BB962C8B-B14F-4D97-AF65-F5344CB8AC3E}">
        <p14:creationId xmlns:p14="http://schemas.microsoft.com/office/powerpoint/2010/main" val="13594001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Example – Single Base Table CTE</a:t>
            </a:r>
            <a:endParaRPr lang="en-US" dirty="0"/>
          </a:p>
        </p:txBody>
      </p:sp>
      <p:sp>
        <p:nvSpPr>
          <p:cNvPr id="3" name="Content Placeholder 2"/>
          <p:cNvSpPr>
            <a:spLocks noGrp="1"/>
          </p:cNvSpPr>
          <p:nvPr>
            <p:ph sz="quarter" idx="1"/>
          </p:nvPr>
        </p:nvSpPr>
        <p:spPr>
          <a:xfrm>
            <a:off x="301752" y="1527048"/>
            <a:ext cx="8503920" cy="5102352"/>
          </a:xfrm>
        </p:spPr>
        <p:txBody>
          <a:bodyPr>
            <a:normAutofit/>
          </a:bodyPr>
          <a:lstStyle/>
          <a:p>
            <a:pPr marL="0" indent="0">
              <a:buNone/>
            </a:pPr>
            <a:r>
              <a:rPr lang="en-US" dirty="0" smtClean="0"/>
              <a:t>;</a:t>
            </a:r>
            <a:r>
              <a:rPr lang="en-US" dirty="0"/>
              <a:t>WITH </a:t>
            </a:r>
            <a:r>
              <a:rPr lang="en-US" dirty="0" err="1"/>
              <a:t>departmentsCTE</a:t>
            </a:r>
            <a:r>
              <a:rPr lang="en-US" dirty="0"/>
              <a:t>(id, department, parent) AS </a:t>
            </a:r>
          </a:p>
          <a:p>
            <a:pPr marL="0" indent="0">
              <a:buNone/>
            </a:pPr>
            <a:r>
              <a:rPr lang="en-US" dirty="0"/>
              <a:t>(</a:t>
            </a:r>
          </a:p>
          <a:p>
            <a:pPr marL="0" indent="0">
              <a:buNone/>
            </a:pPr>
            <a:r>
              <a:rPr lang="en-US" dirty="0"/>
              <a:t>  SELECT id, department, parent </a:t>
            </a:r>
          </a:p>
          <a:p>
            <a:pPr marL="0" indent="0">
              <a:buNone/>
            </a:pPr>
            <a:r>
              <a:rPr lang="en-US" dirty="0"/>
              <a:t>    FROM Departments</a:t>
            </a:r>
          </a:p>
          <a:p>
            <a:pPr marL="0" indent="0">
              <a:buNone/>
            </a:pPr>
            <a:r>
              <a:rPr lang="en-US" dirty="0"/>
              <a:t>)</a:t>
            </a:r>
          </a:p>
          <a:p>
            <a:pPr marL="0" indent="0">
              <a:buNone/>
            </a:pPr>
            <a:r>
              <a:rPr lang="en-US" b="1" dirty="0"/>
              <a:t>UPDATE </a:t>
            </a:r>
            <a:r>
              <a:rPr lang="en-US" b="1" dirty="0" err="1"/>
              <a:t>DepartmentsCTE</a:t>
            </a:r>
            <a:endParaRPr lang="en-US" b="1" dirty="0"/>
          </a:p>
          <a:p>
            <a:pPr marL="0" indent="0">
              <a:buNone/>
            </a:pPr>
            <a:r>
              <a:rPr lang="en-US" b="1" dirty="0"/>
              <a:t>   SET department = 'Bike Locks'</a:t>
            </a:r>
          </a:p>
          <a:p>
            <a:pPr marL="0" indent="0">
              <a:buNone/>
            </a:pPr>
            <a:r>
              <a:rPr lang="en-US" b="1" dirty="0" smtClean="0"/>
              <a:t> </a:t>
            </a:r>
            <a:r>
              <a:rPr lang="en-US" b="1" dirty="0"/>
              <a:t>WHERE id = 11; </a:t>
            </a:r>
          </a:p>
          <a:p>
            <a:pPr marL="0" indent="0">
              <a:buNone/>
            </a:pPr>
            <a:endParaRPr lang="en-US" dirty="0"/>
          </a:p>
          <a:p>
            <a:pPr marL="0" indent="0">
              <a:buNone/>
            </a:pPr>
            <a:r>
              <a:rPr lang="en-US" dirty="0"/>
              <a:t>SELECT * </a:t>
            </a:r>
            <a:r>
              <a:rPr lang="en-US" dirty="0" smtClean="0"/>
              <a:t>  </a:t>
            </a:r>
            <a:r>
              <a:rPr lang="en-US" dirty="0"/>
              <a:t>FROM Departments</a:t>
            </a:r>
            <a:r>
              <a:rPr lang="en-US" dirty="0" smtClean="0"/>
              <a:t>;</a:t>
            </a:r>
            <a:endParaRPr lang="en-US" dirty="0"/>
          </a:p>
        </p:txBody>
      </p:sp>
    </p:spTree>
    <p:extLst>
      <p:ext uri="{BB962C8B-B14F-4D97-AF65-F5344CB8AC3E}">
        <p14:creationId xmlns:p14="http://schemas.microsoft.com/office/powerpoint/2010/main" val="53276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3">
                                            <p:txEl>
                                              <p:pRg st="6" end="6"/>
                                            </p:tx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p:cTn id="51"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Example –</a:t>
            </a:r>
            <a:r>
              <a:rPr lang="en-US" baseline="0" dirty="0" smtClean="0"/>
              <a:t> No Base Table CTE</a:t>
            </a:r>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pPr marL="0" indent="0">
              <a:buNone/>
            </a:pPr>
            <a:r>
              <a:rPr lang="en-US" dirty="0" smtClean="0"/>
              <a:t>;</a:t>
            </a:r>
            <a:r>
              <a:rPr lang="en-US" dirty="0"/>
              <a:t>WITH </a:t>
            </a:r>
            <a:r>
              <a:rPr lang="en-US" dirty="0" err="1"/>
              <a:t>NumbersCTE</a:t>
            </a:r>
            <a:r>
              <a:rPr lang="en-US" dirty="0"/>
              <a:t> (N) AS</a:t>
            </a:r>
          </a:p>
          <a:p>
            <a:pPr marL="0" indent="0">
              <a:buNone/>
            </a:pPr>
            <a:r>
              <a:rPr lang="en-US" dirty="0"/>
              <a:t>( SELECT 1 </a:t>
            </a:r>
          </a:p>
          <a:p>
            <a:pPr marL="0" indent="0">
              <a:buNone/>
            </a:pPr>
            <a:r>
              <a:rPr lang="en-US" dirty="0"/>
              <a:t>   UNION ALL </a:t>
            </a:r>
          </a:p>
          <a:p>
            <a:pPr marL="0" indent="0">
              <a:buNone/>
            </a:pPr>
            <a:r>
              <a:rPr lang="en-US" dirty="0"/>
              <a:t>  SELECT 1 + N FROM </a:t>
            </a:r>
            <a:r>
              <a:rPr lang="en-US" dirty="0" err="1"/>
              <a:t>NumbersCTE</a:t>
            </a:r>
            <a:r>
              <a:rPr lang="en-US" dirty="0"/>
              <a:t> </a:t>
            </a:r>
          </a:p>
          <a:p>
            <a:pPr marL="0" indent="0">
              <a:buNone/>
            </a:pPr>
            <a:r>
              <a:rPr lang="en-US" dirty="0"/>
              <a:t>   WHERE N &lt; 1000</a:t>
            </a:r>
          </a:p>
          <a:p>
            <a:pPr marL="0" indent="0">
              <a:buNone/>
            </a:pPr>
            <a:r>
              <a:rPr lang="en-US" dirty="0"/>
              <a:t>) </a:t>
            </a:r>
          </a:p>
          <a:p>
            <a:pPr marL="0" indent="0">
              <a:buNone/>
            </a:pPr>
            <a:r>
              <a:rPr lang="en-US" dirty="0"/>
              <a:t>UPDATE </a:t>
            </a:r>
            <a:r>
              <a:rPr lang="en-US" dirty="0" err="1"/>
              <a:t>NumbersCte</a:t>
            </a:r>
            <a:r>
              <a:rPr lang="en-US" dirty="0"/>
              <a:t> </a:t>
            </a:r>
          </a:p>
          <a:p>
            <a:pPr marL="0" indent="0">
              <a:buNone/>
            </a:pPr>
            <a:r>
              <a:rPr lang="en-US" dirty="0"/>
              <a:t>   SET N = N + 1</a:t>
            </a:r>
          </a:p>
          <a:p>
            <a:pPr marL="0" indent="0">
              <a:buNone/>
            </a:pPr>
            <a:r>
              <a:rPr lang="en-US" dirty="0"/>
              <a:t>OPTION (MAXRECURSION 1000);</a:t>
            </a:r>
          </a:p>
          <a:p>
            <a:r>
              <a:rPr lang="en-US" sz="2800" b="1" dirty="0" smtClean="0"/>
              <a:t>Throws an error</a:t>
            </a:r>
            <a:endParaRPr lang="en-US" sz="2800" b="1" dirty="0"/>
          </a:p>
        </p:txBody>
      </p:sp>
    </p:spTree>
    <p:extLst>
      <p:ext uri="{BB962C8B-B14F-4D97-AF65-F5344CB8AC3E}">
        <p14:creationId xmlns:p14="http://schemas.microsoft.com/office/powerpoint/2010/main" val="42363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3">
                                            <p:txEl>
                                              <p:pRg st="6" end="6"/>
                                            </p:tx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p:cTn id="56"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Delete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CTE syntax does not allow for a DELETE statement to be used in any of the queries inside of the CTE</a:t>
            </a:r>
          </a:p>
          <a:p>
            <a:r>
              <a:rPr lang="en-US" dirty="0" smtClean="0"/>
              <a:t>DELETE statement can run in an outer query. </a:t>
            </a:r>
          </a:p>
          <a:p>
            <a:r>
              <a:rPr lang="en-US" dirty="0" smtClean="0"/>
              <a:t>The DELETE statement effects the records that were produced by the CTE</a:t>
            </a:r>
          </a:p>
          <a:p>
            <a:r>
              <a:rPr lang="en-US" dirty="0" smtClean="0"/>
              <a:t>Deleting from a CTE gets very interesting…</a:t>
            </a:r>
          </a:p>
          <a:p>
            <a:pPr lvl="1"/>
            <a:r>
              <a:rPr lang="en-US" sz="3200" dirty="0" smtClean="0">
                <a:solidFill>
                  <a:srgbClr val="FF0000"/>
                </a:solidFill>
              </a:rPr>
              <a:t>A DELETE from the outside query of a CTE will delete from the table inside of the CTE</a:t>
            </a:r>
          </a:p>
        </p:txBody>
      </p:sp>
    </p:spTree>
    <p:extLst>
      <p:ext uri="{BB962C8B-B14F-4D97-AF65-F5344CB8AC3E}">
        <p14:creationId xmlns:p14="http://schemas.microsoft.com/office/powerpoint/2010/main" val="195706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Example</a:t>
            </a:r>
            <a:endParaRPr lang="en-US" dirty="0"/>
          </a:p>
        </p:txBody>
      </p:sp>
      <p:sp>
        <p:nvSpPr>
          <p:cNvPr id="3" name="Content Placeholder 2"/>
          <p:cNvSpPr>
            <a:spLocks noGrp="1"/>
          </p:cNvSpPr>
          <p:nvPr>
            <p:ph sz="quarter" idx="1"/>
          </p:nvPr>
        </p:nvSpPr>
        <p:spPr/>
        <p:txBody>
          <a:bodyPr/>
          <a:lstStyle/>
          <a:p>
            <a:pPr marL="0" indent="0">
              <a:buNone/>
            </a:pPr>
            <a:r>
              <a:rPr lang="en-US" dirty="0"/>
              <a:t>WITH </a:t>
            </a:r>
            <a:r>
              <a:rPr lang="en-US" dirty="0" err="1"/>
              <a:t>departmentsCTE</a:t>
            </a:r>
            <a:r>
              <a:rPr lang="en-US" dirty="0"/>
              <a:t>(id, department, parent) AS </a:t>
            </a:r>
          </a:p>
          <a:p>
            <a:pPr marL="0" indent="0">
              <a:buNone/>
            </a:pPr>
            <a:r>
              <a:rPr lang="en-US" dirty="0"/>
              <a:t>(</a:t>
            </a:r>
          </a:p>
          <a:p>
            <a:pPr marL="0" indent="0">
              <a:buNone/>
            </a:pPr>
            <a:r>
              <a:rPr lang="en-US" dirty="0"/>
              <a:t>  SELECT id, department, parent </a:t>
            </a:r>
          </a:p>
          <a:p>
            <a:pPr marL="0" indent="0">
              <a:buNone/>
            </a:pPr>
            <a:r>
              <a:rPr lang="en-US" dirty="0"/>
              <a:t>    FROM Departments</a:t>
            </a:r>
          </a:p>
          <a:p>
            <a:pPr marL="0" indent="0">
              <a:buNone/>
            </a:pPr>
            <a:r>
              <a:rPr lang="en-US" dirty="0"/>
              <a:t>) </a:t>
            </a:r>
          </a:p>
          <a:p>
            <a:pPr marL="0" indent="0">
              <a:buNone/>
            </a:pPr>
            <a:r>
              <a:rPr lang="en-US" dirty="0"/>
              <a:t>DELETE FROM </a:t>
            </a:r>
            <a:r>
              <a:rPr lang="en-US" dirty="0" err="1"/>
              <a:t>departmentsCTE</a:t>
            </a:r>
            <a:endParaRPr lang="en-US" dirty="0"/>
          </a:p>
          <a:p>
            <a:pPr marL="0" indent="0">
              <a:buNone/>
            </a:pPr>
            <a:r>
              <a:rPr lang="en-US" dirty="0"/>
              <a:t> WHERE parent = </a:t>
            </a:r>
            <a:r>
              <a:rPr lang="en-US" dirty="0" smtClean="0"/>
              <a:t>1;</a:t>
            </a:r>
            <a:endParaRPr lang="en-US" dirty="0"/>
          </a:p>
        </p:txBody>
      </p:sp>
    </p:spTree>
    <p:extLst>
      <p:ext uri="{BB962C8B-B14F-4D97-AF65-F5344CB8AC3E}">
        <p14:creationId xmlns:p14="http://schemas.microsoft.com/office/powerpoint/2010/main" val="43181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p:cTn id="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3">
                                            <p:txEl>
                                              <p:pRg st="5" end="5"/>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p:cTn id="1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1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Where</a:t>
            </a:r>
            <a:r>
              <a:rPr lang="en-US" baseline="0" dirty="0" smtClean="0"/>
              <a:t> Delete Doesn’t Work with a CTE</a:t>
            </a:r>
            <a:endParaRPr lang="en-US" dirty="0"/>
          </a:p>
        </p:txBody>
      </p:sp>
      <p:sp>
        <p:nvSpPr>
          <p:cNvPr id="3" name="Content Placeholder 2"/>
          <p:cNvSpPr>
            <a:spLocks noGrp="1"/>
          </p:cNvSpPr>
          <p:nvPr>
            <p:ph sz="quarter" idx="1"/>
          </p:nvPr>
        </p:nvSpPr>
        <p:spPr/>
        <p:txBody>
          <a:bodyPr/>
          <a:lstStyle/>
          <a:p>
            <a:r>
              <a:rPr lang="en-US" dirty="0" smtClean="0"/>
              <a:t>A</a:t>
            </a:r>
            <a:r>
              <a:rPr lang="en-US" baseline="0" dirty="0" smtClean="0"/>
              <a:t> CTE with multiple base tables doesn’t support the delete syntax.</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693" y="2438400"/>
            <a:ext cx="6131307" cy="4189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793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868362"/>
          </a:xfrm>
        </p:spPr>
        <p:txBody>
          <a:bodyPr anchor="ctr">
            <a:normAutofit/>
          </a:bodyPr>
          <a:lstStyle/>
          <a:p>
            <a:r>
              <a:rPr lang="en-US" dirty="0" smtClean="0"/>
              <a:t>Availability of CTEs</a:t>
            </a:r>
            <a:endParaRPr lang="en-US" dirty="0"/>
          </a:p>
        </p:txBody>
      </p:sp>
      <p:sp>
        <p:nvSpPr>
          <p:cNvPr id="3" name="Content Placeholder 2"/>
          <p:cNvSpPr>
            <a:spLocks noGrp="1"/>
          </p:cNvSpPr>
          <p:nvPr>
            <p:ph sz="quarter" idx="1"/>
          </p:nvPr>
        </p:nvSpPr>
        <p:spPr>
          <a:xfrm>
            <a:off x="301752" y="1527048"/>
            <a:ext cx="8503920" cy="5102352"/>
          </a:xfrm>
        </p:spPr>
        <p:txBody>
          <a:bodyPr>
            <a:normAutofit/>
          </a:bodyPr>
          <a:lstStyle/>
          <a:p>
            <a:r>
              <a:rPr lang="en-US" dirty="0" smtClean="0"/>
              <a:t>TRANSACT SQL feature that I wish I had learned about 8 years ago, CTE’s were introduced in SQL Server 2005</a:t>
            </a:r>
          </a:p>
          <a:p>
            <a:endParaRPr lang="en-US" dirty="0" smtClean="0"/>
          </a:p>
          <a:p>
            <a:pPr lvl="0"/>
            <a:r>
              <a:rPr lang="en-US" dirty="0"/>
              <a:t>All versions of SQL Server since SQL 2005 and all variations of SQL Server support </a:t>
            </a:r>
            <a:r>
              <a:rPr lang="en-US" dirty="0" smtClean="0"/>
              <a:t>CTEs</a:t>
            </a:r>
            <a:endParaRPr lang="en-US" dirty="0"/>
          </a:p>
          <a:p>
            <a:endParaRPr lang="en-US" dirty="0" smtClean="0"/>
          </a:p>
          <a:p>
            <a:pPr lvl="0"/>
            <a:r>
              <a:rPr lang="en-US" dirty="0"/>
              <a:t>CTEs are </a:t>
            </a:r>
            <a:r>
              <a:rPr lang="en-US" dirty="0" smtClean="0"/>
              <a:t>also available </a:t>
            </a:r>
            <a:r>
              <a:rPr lang="en-US" dirty="0"/>
              <a:t>in SQL </a:t>
            </a:r>
            <a:r>
              <a:rPr lang="en-US" dirty="0" smtClean="0"/>
              <a:t>Azure.</a:t>
            </a:r>
          </a:p>
          <a:p>
            <a:pPr marL="0" lvl="0" indent="0">
              <a:buNone/>
            </a:pPr>
            <a:endParaRPr lang="en-US" dirty="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sz="quarter" idx="1"/>
          </p:nvPr>
        </p:nvSpPr>
        <p:spPr/>
        <p:txBody>
          <a:bodyPr/>
          <a:lstStyle/>
          <a:p>
            <a:r>
              <a:rPr lang="en-US" dirty="0" smtClean="0"/>
              <a:t>The insert statement can be used to insert into a CTE when the CTE references a single base table</a:t>
            </a:r>
            <a:endParaRPr lang="en-US" dirty="0"/>
          </a:p>
        </p:txBody>
      </p:sp>
    </p:spTree>
    <p:extLst>
      <p:ext uri="{BB962C8B-B14F-4D97-AF65-F5344CB8AC3E}">
        <p14:creationId xmlns:p14="http://schemas.microsoft.com/office/powerpoint/2010/main" val="39396953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Insert - Demo</a:t>
            </a:r>
            <a:endParaRPr lang="en-US" dirty="0"/>
          </a:p>
        </p:txBody>
      </p:sp>
      <p:sp>
        <p:nvSpPr>
          <p:cNvPr id="3" name="Content Placeholder 2"/>
          <p:cNvSpPr>
            <a:spLocks noGrp="1"/>
          </p:cNvSpPr>
          <p:nvPr>
            <p:ph sz="quarter" idx="1"/>
          </p:nvPr>
        </p:nvSpPr>
        <p:spPr>
          <a:xfrm>
            <a:off x="301752" y="1447800"/>
            <a:ext cx="8503920" cy="5181600"/>
          </a:xfrm>
        </p:spPr>
        <p:txBody>
          <a:bodyPr>
            <a:noAutofit/>
          </a:bodyPr>
          <a:lstStyle/>
          <a:p>
            <a:pPr marL="0" indent="0">
              <a:buNone/>
            </a:pPr>
            <a:r>
              <a:rPr lang="en-US" sz="2800" dirty="0"/>
              <a:t>;WITH </a:t>
            </a:r>
            <a:r>
              <a:rPr lang="en-US" sz="2800" dirty="0" err="1"/>
              <a:t>departmentsCTE</a:t>
            </a:r>
            <a:r>
              <a:rPr lang="en-US" sz="2800" dirty="0"/>
              <a:t>(id, department, parent) AS </a:t>
            </a:r>
          </a:p>
          <a:p>
            <a:pPr marL="0" indent="0">
              <a:buNone/>
            </a:pPr>
            <a:r>
              <a:rPr lang="en-US" sz="2800" dirty="0"/>
              <a:t>(</a:t>
            </a:r>
          </a:p>
          <a:p>
            <a:pPr marL="0" indent="0">
              <a:buNone/>
            </a:pPr>
            <a:r>
              <a:rPr lang="en-US" sz="2800" dirty="0"/>
              <a:t>  SELECT id, department, parent </a:t>
            </a:r>
          </a:p>
          <a:p>
            <a:pPr marL="0" indent="0">
              <a:buNone/>
            </a:pPr>
            <a:r>
              <a:rPr lang="en-US" sz="2800" dirty="0"/>
              <a:t>    FROM Departments</a:t>
            </a:r>
          </a:p>
          <a:p>
            <a:pPr marL="0" indent="0">
              <a:buNone/>
            </a:pPr>
            <a:r>
              <a:rPr lang="en-US" sz="2800" dirty="0"/>
              <a:t>) </a:t>
            </a:r>
          </a:p>
          <a:p>
            <a:pPr marL="0" indent="0">
              <a:buNone/>
            </a:pPr>
            <a:r>
              <a:rPr lang="en-US" sz="2800" b="1" dirty="0"/>
              <a:t>INSERT INTO </a:t>
            </a:r>
            <a:r>
              <a:rPr lang="en-US" sz="2800" b="1" dirty="0" err="1" smtClean="0"/>
              <a:t>DepartmentsCTE</a:t>
            </a:r>
            <a:endParaRPr lang="en-US" sz="2800" b="1" dirty="0" smtClean="0"/>
          </a:p>
          <a:p>
            <a:pPr marL="0" indent="0">
              <a:buNone/>
            </a:pPr>
            <a:r>
              <a:rPr lang="en-US" sz="2800" b="1" dirty="0" smtClean="0"/>
              <a:t>           VALUES (99</a:t>
            </a:r>
            <a:r>
              <a:rPr lang="en-US" sz="2800" b="1" dirty="0"/>
              <a:t>, </a:t>
            </a:r>
            <a:r>
              <a:rPr lang="en-US" sz="2800" b="1" dirty="0" smtClean="0"/>
              <a:t>'xyz', </a:t>
            </a:r>
            <a:r>
              <a:rPr lang="en-US" sz="2800" b="1" dirty="0"/>
              <a:t>1</a:t>
            </a:r>
            <a:r>
              <a:rPr lang="en-US" sz="2800" b="1" dirty="0" smtClean="0"/>
              <a:t>);</a:t>
            </a:r>
          </a:p>
        </p:txBody>
      </p:sp>
    </p:spTree>
    <p:extLst>
      <p:ext uri="{BB962C8B-B14F-4D97-AF65-F5344CB8AC3E}">
        <p14:creationId xmlns:p14="http://schemas.microsoft.com/office/powerpoint/2010/main" val="130942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p:cTn id="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3">
                                            <p:txEl>
                                              <p:pRg st="5" end="5"/>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p:cTn id="1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1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CTE For Math Geeks</a:t>
            </a:r>
            <a:endParaRPr lang="en-US" dirty="0"/>
          </a:p>
        </p:txBody>
      </p:sp>
      <p:sp>
        <p:nvSpPr>
          <p:cNvPr id="3" name="Content Placeholder 2"/>
          <p:cNvSpPr>
            <a:spLocks noGrp="1"/>
          </p:cNvSpPr>
          <p:nvPr>
            <p:ph sz="quarter" idx="1"/>
          </p:nvPr>
        </p:nvSpPr>
        <p:spPr/>
        <p:txBody>
          <a:bodyPr/>
          <a:lstStyle/>
          <a:p>
            <a:r>
              <a:rPr lang="en-US" dirty="0" smtClean="0"/>
              <a:t>CTE Fibonacci sequence</a:t>
            </a:r>
          </a:p>
          <a:p>
            <a:endParaRPr lang="en-US" dirty="0" smtClean="0"/>
          </a:p>
          <a:p>
            <a:r>
              <a:rPr lang="en-US" dirty="0" smtClean="0"/>
              <a:t>CTE Factorial</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Fibonacci sequence</a:t>
            </a:r>
            <a:endParaRPr lang="en-US" dirty="0"/>
          </a:p>
        </p:txBody>
      </p:sp>
      <p:sp>
        <p:nvSpPr>
          <p:cNvPr id="3" name="Content Placeholder 2"/>
          <p:cNvSpPr>
            <a:spLocks noGrp="1"/>
          </p:cNvSpPr>
          <p:nvPr>
            <p:ph sz="quarter" idx="1"/>
          </p:nvPr>
        </p:nvSpPr>
        <p:spPr/>
        <p:txBody>
          <a:bodyPr/>
          <a:lstStyle/>
          <a:p>
            <a:r>
              <a:rPr lang="en-US" dirty="0" smtClean="0"/>
              <a:t>0, 1, 1, 2, 3, 5, 8, 13, 21, 34, 55, 89, 144 …</a:t>
            </a:r>
          </a:p>
          <a:p>
            <a:endParaRPr lang="en-US" dirty="0" smtClean="0"/>
          </a:p>
          <a:p>
            <a:r>
              <a:rPr lang="en-US" dirty="0" smtClean="0"/>
              <a:t>By definition, the first two numbers in the Fibonacci sequence are 0 and 1, and each subsequent number is the sum of the previous two.</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Fibonacci Sequence</a:t>
            </a:r>
            <a:endParaRPr lang="en-US" dirty="0"/>
          </a:p>
        </p:txBody>
      </p:sp>
      <p:sp>
        <p:nvSpPr>
          <p:cNvPr id="3" name="Content Placeholder 2"/>
          <p:cNvSpPr>
            <a:spLocks noGrp="1"/>
          </p:cNvSpPr>
          <p:nvPr>
            <p:ph sz="quarter" idx="1"/>
          </p:nvPr>
        </p:nvSpPr>
        <p:spPr/>
        <p:txBody>
          <a:bodyPr>
            <a:noAutofit/>
          </a:bodyPr>
          <a:lstStyle/>
          <a:p>
            <a:pPr>
              <a:buNone/>
            </a:pPr>
            <a:r>
              <a:rPr lang="en-US" sz="2800" dirty="0" smtClean="0"/>
              <a:t>;WITH Fibonacci (</a:t>
            </a:r>
            <a:r>
              <a:rPr lang="en-US" sz="2800" dirty="0" err="1" smtClean="0"/>
              <a:t>PrevN</a:t>
            </a:r>
            <a:r>
              <a:rPr lang="en-US" sz="2800" dirty="0" smtClean="0"/>
              <a:t>, N) AS </a:t>
            </a:r>
          </a:p>
          <a:p>
            <a:pPr>
              <a:buNone/>
            </a:pPr>
            <a:r>
              <a:rPr lang="en-US" sz="2800" dirty="0" smtClean="0"/>
              <a:t>( </a:t>
            </a:r>
            <a:r>
              <a:rPr lang="en-US" sz="2800" b="1" dirty="0" smtClean="0">
                <a:solidFill>
                  <a:srgbClr val="0070C0"/>
                </a:solidFill>
              </a:rPr>
              <a:t>SELECT 0, 1</a:t>
            </a:r>
          </a:p>
          <a:p>
            <a:pPr>
              <a:buNone/>
            </a:pPr>
            <a:r>
              <a:rPr lang="en-US" sz="2800" dirty="0" smtClean="0"/>
              <a:t>   UNION ALL </a:t>
            </a:r>
          </a:p>
          <a:p>
            <a:pPr>
              <a:buNone/>
            </a:pPr>
            <a:r>
              <a:rPr lang="en-US" sz="2800" b="1" dirty="0" smtClean="0">
                <a:solidFill>
                  <a:srgbClr val="FF0000"/>
                </a:solidFill>
              </a:rPr>
              <a:t>  SELECT N, </a:t>
            </a:r>
            <a:r>
              <a:rPr lang="en-US" sz="2800" b="1" dirty="0" err="1" smtClean="0">
                <a:solidFill>
                  <a:srgbClr val="FF0000"/>
                </a:solidFill>
              </a:rPr>
              <a:t>PrevN</a:t>
            </a:r>
            <a:r>
              <a:rPr lang="en-US" sz="2800" b="1" dirty="0" smtClean="0">
                <a:solidFill>
                  <a:srgbClr val="FF0000"/>
                </a:solidFill>
              </a:rPr>
              <a:t> + N </a:t>
            </a:r>
          </a:p>
          <a:p>
            <a:pPr>
              <a:buNone/>
            </a:pPr>
            <a:r>
              <a:rPr lang="en-US" sz="2800" b="1" dirty="0" smtClean="0">
                <a:solidFill>
                  <a:srgbClr val="FF0000"/>
                </a:solidFill>
              </a:rPr>
              <a:t>    FROM Fibonacci </a:t>
            </a:r>
          </a:p>
          <a:p>
            <a:pPr>
              <a:buNone/>
            </a:pPr>
            <a:r>
              <a:rPr lang="en-US" sz="2800" b="1" dirty="0" smtClean="0">
                <a:solidFill>
                  <a:srgbClr val="FF0000"/>
                </a:solidFill>
              </a:rPr>
              <a:t>   WHERE N &lt; 1000000000</a:t>
            </a:r>
            <a:r>
              <a:rPr lang="en-US" sz="2800" dirty="0" smtClean="0"/>
              <a:t>) </a:t>
            </a:r>
          </a:p>
          <a:p>
            <a:pPr>
              <a:buNone/>
            </a:pPr>
            <a:r>
              <a:rPr lang="en-US" sz="2800" dirty="0" smtClean="0"/>
              <a:t> SELECT </a:t>
            </a:r>
            <a:r>
              <a:rPr lang="en-US" sz="2800" dirty="0" err="1" smtClean="0"/>
              <a:t>PrevN</a:t>
            </a:r>
            <a:r>
              <a:rPr lang="en-US" sz="2800" dirty="0" smtClean="0"/>
              <a:t> as </a:t>
            </a:r>
            <a:r>
              <a:rPr lang="en-US" sz="2800" dirty="0" err="1" smtClean="0"/>
              <a:t>Fibo</a:t>
            </a:r>
            <a:endParaRPr lang="en-US" sz="2800" dirty="0" smtClean="0"/>
          </a:p>
          <a:p>
            <a:pPr>
              <a:buNone/>
            </a:pPr>
            <a:r>
              <a:rPr lang="en-US" sz="2800" dirty="0" smtClean="0"/>
              <a:t>   FROM Fibonacci </a:t>
            </a:r>
          </a:p>
          <a:p>
            <a:pPr>
              <a:buNone/>
            </a:pPr>
            <a:r>
              <a:rPr lang="en-US" sz="2800" dirty="0" smtClean="0"/>
              <a:t> OPTION (MAXRECURSION 0);</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3">
                                            <p:txEl>
                                              <p:pRg st="4" end="4"/>
                                            </p:tx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p:cTn id="3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0" dur="500"/>
                                        <p:tgtEl>
                                          <p:spTgt spid="3">
                                            <p:txEl>
                                              <p:pRg st="6" end="6"/>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 calcmode="lin" valueType="num">
                                      <p:cBhvr>
                                        <p:cTn id="50"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a:t>
            </a:r>
            <a:endParaRPr lang="en-US" dirty="0"/>
          </a:p>
        </p:txBody>
      </p:sp>
      <p:sp>
        <p:nvSpPr>
          <p:cNvPr id="3" name="Content Placeholder 2"/>
          <p:cNvSpPr>
            <a:spLocks noGrp="1"/>
          </p:cNvSpPr>
          <p:nvPr>
            <p:ph sz="quarter" idx="1"/>
          </p:nvPr>
        </p:nvSpPr>
        <p:spPr/>
        <p:txBody>
          <a:bodyPr/>
          <a:lstStyle/>
          <a:p>
            <a:r>
              <a:rPr lang="en-US" dirty="0" smtClean="0"/>
              <a:t>The </a:t>
            </a:r>
            <a:r>
              <a:rPr lang="en-US" i="1" dirty="0" smtClean="0"/>
              <a:t>factorial </a:t>
            </a:r>
            <a:r>
              <a:rPr lang="en-US" dirty="0" smtClean="0"/>
              <a:t>of a positive integer n, written n!, is the product of all the positive integers from 1 up to and including n</a:t>
            </a:r>
          </a:p>
          <a:p>
            <a:r>
              <a:rPr lang="en-US" dirty="0" smtClean="0"/>
              <a:t>Example:</a:t>
            </a:r>
          </a:p>
          <a:p>
            <a:pPr>
              <a:buNone/>
            </a:pPr>
            <a:r>
              <a:rPr lang="en-US" dirty="0" smtClean="0"/>
              <a:t>1! = 1</a:t>
            </a:r>
          </a:p>
          <a:p>
            <a:pPr>
              <a:buNone/>
            </a:pPr>
            <a:r>
              <a:rPr lang="en-US" dirty="0" smtClean="0"/>
              <a:t>2! = 1 * 2 = 2</a:t>
            </a:r>
          </a:p>
          <a:p>
            <a:pPr>
              <a:buNone/>
            </a:pPr>
            <a:r>
              <a:rPr lang="en-US" dirty="0" smtClean="0"/>
              <a:t>3! = 1 * 2 * 3 = 6</a:t>
            </a:r>
          </a:p>
          <a:p>
            <a:pPr>
              <a:buNone/>
            </a:pPr>
            <a:r>
              <a:rPr lang="en-US" dirty="0" smtClean="0"/>
              <a:t>4! = 1 * 2 * 3 * 4 = 24</a:t>
            </a:r>
          </a:p>
          <a:p>
            <a:pPr>
              <a:buNone/>
            </a:pPr>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Factorial</a:t>
            </a:r>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pPr>
              <a:buNone/>
            </a:pPr>
            <a:r>
              <a:rPr lang="en-US" dirty="0" smtClean="0"/>
              <a:t>;WITH Factorial (N, Factorial) AS </a:t>
            </a:r>
          </a:p>
          <a:p>
            <a:pPr>
              <a:buNone/>
            </a:pPr>
            <a:r>
              <a:rPr lang="en-US" dirty="0" smtClean="0"/>
              <a:t>( </a:t>
            </a:r>
            <a:r>
              <a:rPr lang="en-US" b="1" dirty="0" smtClean="0">
                <a:solidFill>
                  <a:srgbClr val="0070C0"/>
                </a:solidFill>
              </a:rPr>
              <a:t>SELECT 1, cast(1 as BIGINT)</a:t>
            </a:r>
          </a:p>
          <a:p>
            <a:pPr>
              <a:buNone/>
            </a:pPr>
            <a:r>
              <a:rPr lang="en-US" dirty="0" smtClean="0"/>
              <a:t>   UNION ALL </a:t>
            </a:r>
          </a:p>
          <a:p>
            <a:pPr>
              <a:buNone/>
            </a:pPr>
            <a:r>
              <a:rPr lang="pt-BR" dirty="0" smtClean="0"/>
              <a:t>  </a:t>
            </a:r>
            <a:r>
              <a:rPr lang="pt-BR" b="1" dirty="0" smtClean="0">
                <a:solidFill>
                  <a:srgbClr val="FF0000"/>
                </a:solidFill>
              </a:rPr>
              <a:t>SELECT N + 1, (N + 1) * Factorial</a:t>
            </a:r>
          </a:p>
          <a:p>
            <a:pPr>
              <a:buNone/>
            </a:pPr>
            <a:r>
              <a:rPr lang="en-US" b="1" dirty="0" smtClean="0">
                <a:solidFill>
                  <a:srgbClr val="FF0000"/>
                </a:solidFill>
              </a:rPr>
              <a:t>    FROM Factorial</a:t>
            </a:r>
          </a:p>
          <a:p>
            <a:pPr>
              <a:buNone/>
            </a:pPr>
            <a:r>
              <a:rPr lang="en-US" b="1" dirty="0" smtClean="0">
                <a:solidFill>
                  <a:srgbClr val="FF0000"/>
                </a:solidFill>
              </a:rPr>
              <a:t>   WHERE N &lt; 20</a:t>
            </a:r>
          </a:p>
          <a:p>
            <a:pPr>
              <a:buNone/>
            </a:pPr>
            <a:r>
              <a:rPr lang="en-US" dirty="0" smtClean="0"/>
              <a:t>) </a:t>
            </a:r>
          </a:p>
          <a:p>
            <a:pPr>
              <a:buNone/>
            </a:pPr>
            <a:r>
              <a:rPr lang="en-US" dirty="0" smtClean="0"/>
              <a:t> SELECT N, Factorial</a:t>
            </a:r>
          </a:p>
          <a:p>
            <a:pPr>
              <a:buNone/>
            </a:pPr>
            <a:r>
              <a:rPr lang="en-US" dirty="0" smtClean="0"/>
              <a:t>   FROM Factorial</a:t>
            </a:r>
          </a:p>
          <a:p>
            <a:pPr>
              <a:buNone/>
            </a:pPr>
            <a:r>
              <a:rPr lang="en-US" dirty="0" smtClean="0"/>
              <a:t> OPTION (MAXRECURSION 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3">
                                            <p:txEl>
                                              <p:pRg st="4" end="4"/>
                                            </p:tx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3">
                                            <p:txEl>
                                              <p:pRg st="5" end="5"/>
                                            </p:txEl>
                                          </p:spTgt>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p:cTn id="3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5" dur="500"/>
                                        <p:tgtEl>
                                          <p:spTgt spid="3">
                                            <p:txEl>
                                              <p:pRg st="7" end="7"/>
                                            </p:txEl>
                                          </p:spTgt>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p:cTn id="4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0" dur="500"/>
                                        <p:tgtEl>
                                          <p:spTgt spid="3">
                                            <p:txEl>
                                              <p:pRg st="8" end="8"/>
                                            </p:txEl>
                                          </p:spTgt>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p:cTn id="5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CTE Questions:  Execution</a:t>
            </a:r>
            <a:endParaRPr lang="en-US" dirty="0"/>
          </a:p>
        </p:txBody>
      </p:sp>
      <p:sp>
        <p:nvSpPr>
          <p:cNvPr id="3" name="Content Placeholder 2"/>
          <p:cNvSpPr>
            <a:spLocks noGrp="1"/>
          </p:cNvSpPr>
          <p:nvPr>
            <p:ph sz="quarter" idx="1"/>
          </p:nvPr>
        </p:nvSpPr>
        <p:spPr>
          <a:xfrm>
            <a:off x="457199" y="1600200"/>
            <a:ext cx="8529145" cy="4753303"/>
          </a:xfrm>
        </p:spPr>
        <p:txBody>
          <a:bodyPr>
            <a:noAutofit/>
          </a:bodyPr>
          <a:lstStyle/>
          <a:p>
            <a:r>
              <a:rPr lang="en-US" dirty="0" smtClean="0"/>
              <a:t>Does a query that JOINs a CTE to itself execute the CTE query once or twice:  </a:t>
            </a:r>
          </a:p>
          <a:p>
            <a:endParaRPr lang="en-US" b="1" dirty="0" smtClean="0"/>
          </a:p>
          <a:p>
            <a:endParaRPr lang="en-US" b="1" dirty="0" smtClean="0"/>
          </a:p>
          <a:p>
            <a:r>
              <a:rPr lang="en-US" b="1" dirty="0" smtClean="0"/>
              <a:t>TWICE.  </a:t>
            </a:r>
            <a:r>
              <a:rPr lang="en-US" dirty="0" smtClean="0"/>
              <a:t>To confirm write a CTE, JOIN several times, look at the execution plan.</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CTE Questions:  View</a:t>
            </a:r>
            <a:endParaRPr lang="en-US" dirty="0"/>
          </a:p>
        </p:txBody>
      </p:sp>
      <p:sp>
        <p:nvSpPr>
          <p:cNvPr id="3" name="Content Placeholder 2"/>
          <p:cNvSpPr>
            <a:spLocks noGrp="1"/>
          </p:cNvSpPr>
          <p:nvPr>
            <p:ph sz="quarter" idx="1"/>
          </p:nvPr>
        </p:nvSpPr>
        <p:spPr>
          <a:xfrm>
            <a:off x="457199" y="1600200"/>
            <a:ext cx="8529145" cy="4753303"/>
          </a:xfrm>
        </p:spPr>
        <p:txBody>
          <a:bodyPr>
            <a:noAutofit/>
          </a:bodyPr>
          <a:lstStyle/>
          <a:p>
            <a:r>
              <a:rPr lang="en-US" dirty="0" smtClean="0"/>
              <a:t>How does the performance of a CTE compare to the performance of a view?</a:t>
            </a:r>
          </a:p>
          <a:p>
            <a:endParaRPr lang="en-US" dirty="0" smtClean="0"/>
          </a:p>
          <a:p>
            <a:r>
              <a:rPr lang="en-US" dirty="0" smtClean="0"/>
              <a:t>The question assumes that we are not doing a recursive CTE, since you can’t do recursion with an view.</a:t>
            </a:r>
          </a:p>
          <a:p>
            <a:endParaRPr lang="en-US" b="1" dirty="0" smtClean="0"/>
          </a:p>
          <a:p>
            <a:r>
              <a:rPr lang="en-US" b="1" dirty="0" smtClean="0"/>
              <a:t>They have similar performance.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In Review</a:t>
            </a:r>
            <a:endParaRPr lang="en-US" dirty="0"/>
          </a:p>
        </p:txBody>
      </p:sp>
      <p:sp>
        <p:nvSpPr>
          <p:cNvPr id="21"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Unleashing Common Table Expressions</a:t>
            </a:r>
            <a:endParaRPr lang="en-US" dirty="0"/>
          </a:p>
        </p:txBody>
      </p:sp>
      <p:sp>
        <p:nvSpPr>
          <p:cNvPr id="19" name="Content Placeholder 18"/>
          <p:cNvSpPr>
            <a:spLocks noGrp="1"/>
          </p:cNvSpPr>
          <p:nvPr>
            <p:ph sz="quarter" idx="1"/>
          </p:nvPr>
        </p:nvSpPr>
        <p:spPr/>
        <p:txBody>
          <a:bodyPr/>
          <a:lstStyle/>
          <a:p>
            <a:pPr marL="514350" indent="-514350">
              <a:buFont typeface="+mj-lt"/>
              <a:buAutoNum type="arabicPeriod"/>
            </a:pPr>
            <a:r>
              <a:rPr lang="en-US" dirty="0"/>
              <a:t>What is a Common Table Expression</a:t>
            </a:r>
          </a:p>
          <a:p>
            <a:pPr marL="514350" indent="-514350">
              <a:buFont typeface="+mj-lt"/>
              <a:buAutoNum type="arabicPeriod"/>
            </a:pPr>
            <a:r>
              <a:rPr lang="en-US" dirty="0"/>
              <a:t>Simple CTE</a:t>
            </a:r>
          </a:p>
          <a:p>
            <a:pPr marL="514350" indent="-514350">
              <a:buFont typeface="+mj-lt"/>
              <a:buAutoNum type="arabicPeriod"/>
            </a:pPr>
            <a:r>
              <a:rPr lang="en-US" dirty="0"/>
              <a:t>CTE instead of a Derived Table</a:t>
            </a:r>
          </a:p>
          <a:p>
            <a:pPr marL="514350" indent="-514350">
              <a:buFont typeface="+mj-lt"/>
              <a:buAutoNum type="arabicPeriod"/>
            </a:pPr>
            <a:r>
              <a:rPr lang="en-US" dirty="0"/>
              <a:t>Recursive CTE</a:t>
            </a:r>
          </a:p>
          <a:p>
            <a:pPr marL="514350" indent="-514350">
              <a:buFont typeface="+mj-lt"/>
              <a:buAutoNum type="arabicPeriod"/>
            </a:pPr>
            <a:r>
              <a:rPr lang="en-US" dirty="0"/>
              <a:t>Multiple CTEs in a Query</a:t>
            </a:r>
          </a:p>
          <a:p>
            <a:pPr marL="514350" indent="-514350">
              <a:buFont typeface="+mj-lt"/>
              <a:buAutoNum type="arabicPeriod"/>
            </a:pPr>
            <a:r>
              <a:rPr lang="en-US" dirty="0"/>
              <a:t>CTE Common Uses</a:t>
            </a:r>
          </a:p>
          <a:p>
            <a:pPr marL="514350" indent="-514350">
              <a:buFont typeface="+mj-lt"/>
              <a:buAutoNum type="arabicPeriod"/>
            </a:pPr>
            <a:r>
              <a:rPr lang="en-US" dirty="0"/>
              <a:t>Manipulating Data with a CTE</a:t>
            </a:r>
          </a:p>
          <a:p>
            <a:pPr marL="514350" indent="-514350">
              <a:buFont typeface="+mj-lt"/>
              <a:buAutoNum type="arabicPeriod"/>
            </a:pPr>
            <a:r>
              <a:rPr lang="en-US" dirty="0"/>
              <a:t>CTE for Math Geeks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79</a:t>
            </a:fld>
            <a:r>
              <a:rPr lang="en-US"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Common Table Expressions?</a:t>
            </a:r>
            <a:endParaRPr lang="en-US" dirty="0"/>
          </a:p>
        </p:txBody>
      </p:sp>
      <p:sp>
        <p:nvSpPr>
          <p:cNvPr id="3" name="Content Placeholder 2"/>
          <p:cNvSpPr>
            <a:spLocks noGrp="1"/>
          </p:cNvSpPr>
          <p:nvPr>
            <p:ph sz="quarter" idx="1"/>
          </p:nvPr>
        </p:nvSpPr>
        <p:spPr/>
        <p:txBody>
          <a:bodyPr/>
          <a:lstStyle/>
          <a:p>
            <a:r>
              <a:rPr lang="en-US" dirty="0" smtClean="0"/>
              <a:t>Simplify your query – test one part at a time</a:t>
            </a:r>
          </a:p>
          <a:p>
            <a:endParaRPr lang="en-US" dirty="0" smtClean="0"/>
          </a:p>
          <a:p>
            <a:r>
              <a:rPr lang="en-US" dirty="0" smtClean="0"/>
              <a:t>Recursion</a:t>
            </a:r>
          </a:p>
          <a:p>
            <a:pPr lvl="1"/>
            <a:r>
              <a:rPr lang="en-US" dirty="0" smtClean="0">
                <a:solidFill>
                  <a:schemeClr val="tx1"/>
                </a:solidFill>
              </a:rPr>
              <a:t>Computer Science:  When a function calls itself</a:t>
            </a:r>
          </a:p>
          <a:p>
            <a:pPr lvl="1"/>
            <a:r>
              <a:rPr lang="en-US" dirty="0" smtClean="0">
                <a:solidFill>
                  <a:schemeClr val="tx1"/>
                </a:solidFill>
              </a:rPr>
              <a:t>SQL Server: When a query calls itself</a:t>
            </a:r>
          </a:p>
          <a:p>
            <a:pPr lvl="1">
              <a:buNone/>
            </a:pPr>
            <a:endParaRPr lang="en-US" dirty="0" smtClean="0"/>
          </a:p>
          <a:p>
            <a:r>
              <a:rPr lang="en-US" dirty="0" smtClean="0"/>
              <a:t>Make derived table queries more readable</a:t>
            </a:r>
          </a:p>
          <a:p>
            <a:endParaRPr lang="en-US" dirty="0"/>
          </a:p>
          <a:p>
            <a:r>
              <a:rPr lang="en-US" dirty="0" smtClean="0"/>
              <a:t>Alternative to a temp table or a table variable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sz="quarter" idx="1"/>
          </p:nvPr>
        </p:nvSpPr>
        <p:spPr>
          <a:xfrm>
            <a:off x="301752" y="1527048"/>
            <a:ext cx="8503920" cy="5178552"/>
          </a:xfrm>
        </p:spPr>
        <p:txBody>
          <a:bodyPr>
            <a:normAutofit/>
          </a:bodyPr>
          <a:lstStyle/>
          <a:p>
            <a:r>
              <a:rPr lang="en-US" dirty="0" smtClean="0"/>
              <a:t>Follow me on Twitter</a:t>
            </a:r>
          </a:p>
          <a:p>
            <a:pPr lvl="1"/>
            <a:r>
              <a:rPr lang="en-US" b="1" dirty="0" smtClean="0"/>
              <a:t>@</a:t>
            </a:r>
            <a:r>
              <a:rPr lang="en-US" b="1" dirty="0" err="1" smtClean="0"/>
              <a:t>SqlEmt</a:t>
            </a:r>
            <a:endParaRPr lang="en-US" b="1" dirty="0" smtClean="0"/>
          </a:p>
          <a:p>
            <a:r>
              <a:rPr lang="en-US" dirty="0" smtClean="0"/>
              <a:t>Visit my website</a:t>
            </a:r>
          </a:p>
          <a:p>
            <a:pPr lvl="1"/>
            <a:r>
              <a:rPr lang="en-US" sz="3200" dirty="0" smtClean="0">
                <a:hlinkClick r:id="rId2"/>
              </a:rPr>
              <a:t>http://SteveStedman.com/</a:t>
            </a:r>
            <a:endParaRPr lang="en-US" sz="3200" dirty="0" smtClean="0"/>
          </a:p>
          <a:p>
            <a:pPr lvl="1"/>
            <a:r>
              <a:rPr lang="en-US" sz="3200" dirty="0" smtClean="0">
                <a:hlinkClick r:id="rId3"/>
              </a:rPr>
              <a:t>http://DatabaseHealth.SteveStedman.com</a:t>
            </a:r>
            <a:endParaRPr lang="en-US" sz="3200" dirty="0" smtClean="0"/>
          </a:p>
          <a:p>
            <a:r>
              <a:rPr lang="en-US" dirty="0" smtClean="0"/>
              <a:t>Send me an email:</a:t>
            </a:r>
          </a:p>
          <a:p>
            <a:pPr lvl="1"/>
            <a:r>
              <a:rPr lang="en-US" sz="3200" dirty="0" smtClean="0">
                <a:hlinkClick r:id="rId4"/>
              </a:rPr>
              <a:t>Steve@SteveStedman.com</a:t>
            </a:r>
            <a:endParaRPr lang="en-US" sz="3200" dirty="0" smtClean="0"/>
          </a:p>
          <a:p>
            <a:r>
              <a:rPr lang="en-US" dirty="0" smtClean="0"/>
              <a:t>Download Slides and Sample TSQL</a:t>
            </a:r>
          </a:p>
          <a:p>
            <a:pPr lvl="1"/>
            <a:r>
              <a:rPr lang="en-US" sz="3200" dirty="0" smtClean="0">
                <a:hlinkClick r:id="rId5"/>
              </a:rPr>
              <a:t>http://stevestedman.com/speaking/</a:t>
            </a:r>
            <a:endParaRPr lang="en-US" sz="32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hlinkClick r:id="rId2"/>
              </a:rPr>
              <a:t>Common Table Expressions </a:t>
            </a:r>
            <a:r>
              <a:rPr lang="en-US" dirty="0" smtClean="0">
                <a:hlinkClick r:id="rId2"/>
              </a:rPr>
              <a:t>Book</a:t>
            </a:r>
            <a:r>
              <a:rPr lang="en-US" dirty="0" smtClean="0"/>
              <a:t>  </a:t>
            </a:r>
            <a:endParaRPr lang="en-US" dirty="0"/>
          </a:p>
        </p:txBody>
      </p:sp>
      <p:sp>
        <p:nvSpPr>
          <p:cNvPr id="3" name="Content Placeholder 2"/>
          <p:cNvSpPr>
            <a:spLocks noGrp="1"/>
          </p:cNvSpPr>
          <p:nvPr>
            <p:ph sz="quarter" idx="1"/>
          </p:nvPr>
        </p:nvSpPr>
        <p:spPr>
          <a:xfrm>
            <a:off x="301752" y="1527048"/>
            <a:ext cx="8503920" cy="5330952"/>
          </a:xfrm>
        </p:spPr>
        <p:txBody>
          <a:bodyPr>
            <a:normAutofit/>
          </a:bodyPr>
          <a:lstStyle/>
          <a:p>
            <a:r>
              <a:rPr lang="en-US" dirty="0" smtClean="0"/>
              <a:t>Published May 2013</a:t>
            </a:r>
          </a:p>
          <a:p>
            <a:r>
              <a:rPr lang="en-US" dirty="0" smtClean="0"/>
              <a:t>Available at </a:t>
            </a:r>
            <a:r>
              <a:rPr lang="en-US" dirty="0" smtClean="0">
                <a:hlinkClick r:id="rId2"/>
              </a:rPr>
              <a:t>Amazon.com</a:t>
            </a:r>
            <a:r>
              <a:rPr lang="en-US" dirty="0" smtClean="0"/>
              <a:t/>
            </a:r>
            <a:br>
              <a:rPr lang="en-US" dirty="0" smtClean="0"/>
            </a:br>
            <a:r>
              <a:rPr lang="en-US" dirty="0" smtClean="0"/>
              <a:t>and at </a:t>
            </a:r>
            <a:r>
              <a:rPr lang="en-US" dirty="0" smtClean="0">
                <a:hlinkClick r:id="rId3"/>
              </a:rPr>
              <a:t>Joes2Pros.com</a:t>
            </a:r>
            <a:endParaRPr lang="en-US" dirty="0" smtClean="0"/>
          </a:p>
          <a:p>
            <a:r>
              <a:rPr lang="en-US" dirty="0" smtClean="0"/>
              <a:t>Printed and Kindle versions</a:t>
            </a:r>
            <a:br>
              <a:rPr lang="en-US" dirty="0" smtClean="0"/>
            </a:br>
            <a:r>
              <a:rPr lang="en-US" dirty="0" smtClean="0"/>
              <a:t>are both available now</a:t>
            </a:r>
          </a:p>
          <a:p>
            <a:endParaRPr lang="en-US" dirty="0"/>
          </a:p>
          <a:p>
            <a:endParaRPr lang="en-US" dirty="0" smtClean="0"/>
          </a:p>
          <a:p>
            <a:endParaRPr lang="en-US" dirty="0"/>
          </a:p>
          <a:p>
            <a:endParaRPr lang="en-US" dirty="0" smtClean="0"/>
          </a:p>
          <a:p>
            <a:r>
              <a:rPr lang="en-US" dirty="0" smtClean="0"/>
              <a:t>  </a:t>
            </a:r>
          </a:p>
        </p:txBody>
      </p:sp>
      <p:pic>
        <p:nvPicPr>
          <p:cNvPr id="1026" name="Picture 2" descr="http://ecx.images-amazon.com/images/I/71fDCK97%2BtL._SL136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8438" y="1143000"/>
            <a:ext cx="4063162" cy="580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7664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41049502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8650" y="2819400"/>
            <a:ext cx="7925349" cy="2046513"/>
          </a:xfrm>
        </p:spPr>
        <p:txBody>
          <a:bodyPr>
            <a:normAutofit/>
          </a:bodyPr>
          <a:lstStyle/>
          <a:p>
            <a:r>
              <a:rPr lang="en-US" sz="4400" dirty="0" smtClean="0"/>
              <a:t>Steve Stedman</a:t>
            </a:r>
          </a:p>
          <a:p>
            <a:endParaRPr lang="en-US" dirty="0" smtClean="0"/>
          </a:p>
          <a:p>
            <a:r>
              <a:rPr lang="en-US" dirty="0" smtClean="0"/>
              <a:t>Debunking common myths about</a:t>
            </a:r>
          </a:p>
          <a:p>
            <a:r>
              <a:rPr lang="en-US" dirty="0" smtClean="0"/>
              <a:t>Common Table Expressions</a:t>
            </a:r>
          </a:p>
        </p:txBody>
      </p:sp>
      <p:sp>
        <p:nvSpPr>
          <p:cNvPr id="2" name="Title 1"/>
          <p:cNvSpPr>
            <a:spLocks noGrp="1"/>
          </p:cNvSpPr>
          <p:nvPr>
            <p:ph type="ctrTitle"/>
          </p:nvPr>
        </p:nvSpPr>
        <p:spPr>
          <a:xfrm>
            <a:off x="458408" y="597500"/>
            <a:ext cx="8203153" cy="1470025"/>
          </a:xfrm>
        </p:spPr>
        <p:txBody>
          <a:bodyPr>
            <a:normAutofit/>
          </a:bodyPr>
          <a:lstStyle/>
          <a:p>
            <a:r>
              <a:rPr lang="en-US" sz="6000" dirty="0" smtClean="0">
                <a:solidFill>
                  <a:srgbClr val="C00000"/>
                </a:solidFill>
              </a:rPr>
              <a:t>CTE – Fact or Fiction</a:t>
            </a:r>
            <a:endParaRPr lang="en-US" sz="6000" dirty="0">
              <a:solidFill>
                <a:srgbClr val="C00000"/>
              </a:solidFill>
            </a:endParaRPr>
          </a:p>
        </p:txBody>
      </p:sp>
    </p:spTree>
    <p:extLst>
      <p:ext uri="{BB962C8B-B14F-4D97-AF65-F5344CB8AC3E}">
        <p14:creationId xmlns:p14="http://schemas.microsoft.com/office/powerpoint/2010/main" val="23846341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CTE Executions</a:t>
            </a:r>
            <a:endParaRPr lang="en-US" dirty="0"/>
          </a:p>
        </p:txBody>
      </p:sp>
      <p:sp>
        <p:nvSpPr>
          <p:cNvPr id="3" name="Content Placeholder 2"/>
          <p:cNvSpPr>
            <a:spLocks noGrp="1"/>
          </p:cNvSpPr>
          <p:nvPr>
            <p:ph sz="quarter" idx="1"/>
          </p:nvPr>
        </p:nvSpPr>
        <p:spPr/>
        <p:txBody>
          <a:bodyPr/>
          <a:lstStyle/>
          <a:p>
            <a:pPr marL="514350" indent="-514350">
              <a:buNone/>
            </a:pPr>
            <a:r>
              <a:rPr lang="en-US" sz="3200" dirty="0" smtClean="0"/>
              <a:t>As a named result set, the CTE is only run once even if it is referenced multiple times in a query.</a:t>
            </a:r>
          </a:p>
          <a:p>
            <a:pPr marL="514350" indent="-514350">
              <a:buNone/>
            </a:pPr>
            <a:endParaRPr lang="en-US" sz="3200" dirty="0" smtClean="0"/>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FF0000"/>
                </a:solidFill>
              </a:rPr>
              <a:t>FALSE  </a:t>
            </a:r>
            <a:r>
              <a:rPr lang="en-US" sz="3200" dirty="0" smtClean="0"/>
              <a:t>The CTE is executed once for EACH time that it is referenced in a query.</a:t>
            </a:r>
            <a:endParaRPr lang="en-US" dirty="0"/>
          </a:p>
        </p:txBody>
      </p:sp>
    </p:spTree>
    <p:extLst>
      <p:ext uri="{BB962C8B-B14F-4D97-AF65-F5344CB8AC3E}">
        <p14:creationId xmlns:p14="http://schemas.microsoft.com/office/powerpoint/2010/main" val="46185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868362"/>
          </a:xfrm>
        </p:spPr>
        <p:txBody>
          <a:bodyPr anchor="ctr">
            <a:normAutofit/>
          </a:bodyPr>
          <a:lstStyle/>
          <a:p>
            <a:r>
              <a:rPr lang="en-US" dirty="0" smtClean="0"/>
              <a:t>1. CTE Executions Explained</a:t>
            </a:r>
            <a:endParaRPr lang="en-US" dirty="0"/>
          </a:p>
        </p:txBody>
      </p:sp>
      <p:sp>
        <p:nvSpPr>
          <p:cNvPr id="3" name="Content Placeholder 2"/>
          <p:cNvSpPr>
            <a:spLocks noGrp="1"/>
          </p:cNvSpPr>
          <p:nvPr>
            <p:ph sz="quarter" idx="1"/>
          </p:nvPr>
        </p:nvSpPr>
        <p:spPr>
          <a:xfrm>
            <a:off x="301752" y="1527048"/>
            <a:ext cx="8503920" cy="4949952"/>
          </a:xfrm>
        </p:spPr>
        <p:txBody>
          <a:bodyPr>
            <a:normAutofit lnSpcReduction="10000"/>
          </a:bodyPr>
          <a:lstStyle/>
          <a:p>
            <a:pPr>
              <a:buNone/>
            </a:pPr>
            <a:r>
              <a:rPr lang="en-US" sz="2800" dirty="0" smtClean="0"/>
              <a:t>;WITH </a:t>
            </a:r>
            <a:r>
              <a:rPr lang="en-US" sz="2800" dirty="0" err="1" smtClean="0"/>
              <a:t>deptCTE</a:t>
            </a:r>
            <a:r>
              <a:rPr lang="en-US" sz="2800" dirty="0" smtClean="0"/>
              <a:t>(id, department, parent) AS </a:t>
            </a:r>
          </a:p>
          <a:p>
            <a:pPr>
              <a:buNone/>
            </a:pPr>
            <a:r>
              <a:rPr lang="en-US" sz="2800" dirty="0" smtClean="0"/>
              <a:t>(</a:t>
            </a:r>
            <a:r>
              <a:rPr lang="en-US" sz="2800" b="1" dirty="0" smtClean="0">
                <a:solidFill>
                  <a:srgbClr val="C00000"/>
                </a:solidFill>
              </a:rPr>
              <a:t>SELECT id, department, parent</a:t>
            </a:r>
          </a:p>
          <a:p>
            <a:pPr>
              <a:buNone/>
            </a:pPr>
            <a:r>
              <a:rPr lang="en-US" sz="2800" b="1" dirty="0" smtClean="0">
                <a:solidFill>
                  <a:srgbClr val="C00000"/>
                </a:solidFill>
              </a:rPr>
              <a:t>	  FROM Departments</a:t>
            </a:r>
            <a:r>
              <a:rPr lang="en-US" sz="2800" dirty="0" smtClean="0"/>
              <a:t>) </a:t>
            </a:r>
          </a:p>
          <a:p>
            <a:pPr>
              <a:buNone/>
            </a:pPr>
            <a:r>
              <a:rPr lang="en-US" sz="2800" dirty="0" smtClean="0"/>
              <a:t>SELECT q1.department, q2.department</a:t>
            </a:r>
          </a:p>
          <a:p>
            <a:pPr>
              <a:buNone/>
            </a:pPr>
            <a:r>
              <a:rPr lang="en-US" sz="2800" dirty="0" smtClean="0"/>
              <a:t>  FROM </a:t>
            </a:r>
            <a:r>
              <a:rPr lang="en-US" sz="2800" b="1" dirty="0" err="1" smtClean="0">
                <a:solidFill>
                  <a:srgbClr val="FF0000"/>
                </a:solidFill>
              </a:rPr>
              <a:t>deptCTE</a:t>
            </a:r>
            <a:r>
              <a:rPr lang="en-US" sz="2800" b="1" dirty="0" smtClean="0">
                <a:solidFill>
                  <a:srgbClr val="FF0000"/>
                </a:solidFill>
              </a:rPr>
              <a:t> q1</a:t>
            </a:r>
          </a:p>
          <a:p>
            <a:pPr>
              <a:buNone/>
            </a:pPr>
            <a:r>
              <a:rPr lang="fr-FR" sz="2800" dirty="0" smtClean="0"/>
              <a:t> INNER JOIN </a:t>
            </a:r>
            <a:r>
              <a:rPr lang="fr-FR" sz="2800" b="1" dirty="0" err="1" smtClean="0">
                <a:solidFill>
                  <a:srgbClr val="FF0000"/>
                </a:solidFill>
              </a:rPr>
              <a:t>deptCTE</a:t>
            </a:r>
            <a:r>
              <a:rPr lang="fr-FR" sz="2800" b="1" dirty="0" smtClean="0">
                <a:solidFill>
                  <a:srgbClr val="FF0000"/>
                </a:solidFill>
              </a:rPr>
              <a:t> q2 </a:t>
            </a:r>
            <a:r>
              <a:rPr lang="fr-FR" sz="2800" dirty="0" smtClean="0"/>
              <a:t>on q1.id = q2.parent</a:t>
            </a:r>
          </a:p>
          <a:p>
            <a:pPr>
              <a:buNone/>
            </a:pPr>
            <a:r>
              <a:rPr lang="en-US" sz="2800" dirty="0" smtClean="0"/>
              <a:t> WHERE q1.parent is null; </a:t>
            </a:r>
          </a:p>
          <a:p>
            <a:pPr>
              <a:buNone/>
            </a:pPr>
            <a:endParaRPr lang="en-US" sz="2800" dirty="0" smtClean="0"/>
          </a:p>
          <a:p>
            <a:r>
              <a:rPr lang="en-US" sz="3600" dirty="0" smtClean="0"/>
              <a:t>In this example the </a:t>
            </a:r>
            <a:r>
              <a:rPr lang="en-US" sz="3600" dirty="0" err="1" smtClean="0"/>
              <a:t>deptCTE</a:t>
            </a:r>
            <a:r>
              <a:rPr lang="en-US" sz="3600" dirty="0" smtClean="0"/>
              <a:t> is executed twice</a:t>
            </a:r>
            <a:endParaRPr lang="en-US" sz="3600" dirty="0"/>
          </a:p>
        </p:txBody>
      </p:sp>
    </p:spTree>
    <p:extLst>
      <p:ext uri="{BB962C8B-B14F-4D97-AF65-F5344CB8AC3E}">
        <p14:creationId xmlns:p14="http://schemas.microsoft.com/office/powerpoint/2010/main" val="27794867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CTEs are proprietary</a:t>
            </a:r>
            <a:endParaRPr lang="en-US" dirty="0"/>
          </a:p>
        </p:txBody>
      </p:sp>
      <p:sp>
        <p:nvSpPr>
          <p:cNvPr id="3" name="Content Placeholder 2"/>
          <p:cNvSpPr>
            <a:spLocks noGrp="1"/>
          </p:cNvSpPr>
          <p:nvPr>
            <p:ph sz="quarter" idx="1"/>
          </p:nvPr>
        </p:nvSpPr>
        <p:spPr>
          <a:xfrm>
            <a:off x="301752" y="1527048"/>
            <a:ext cx="8503920" cy="5102352"/>
          </a:xfrm>
        </p:spPr>
        <p:txBody>
          <a:bodyPr>
            <a:normAutofit/>
          </a:bodyPr>
          <a:lstStyle/>
          <a:p>
            <a:pPr marL="514350" indent="-514350">
              <a:buNone/>
            </a:pPr>
            <a:r>
              <a:rPr lang="en-US" sz="3200" dirty="0" smtClean="0"/>
              <a:t>CTEs are proprietary to Microsoft SQL Server.</a:t>
            </a:r>
          </a:p>
          <a:p>
            <a:pPr marL="514350" indent="-514350">
              <a:buNone/>
            </a:pPr>
            <a:endParaRPr lang="en-US" sz="3200" dirty="0" smtClean="0"/>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FF0000"/>
                </a:solidFill>
              </a:rPr>
              <a:t>FALSE </a:t>
            </a:r>
            <a:r>
              <a:rPr lang="en-US" sz="3200" dirty="0" smtClean="0"/>
              <a:t>Common Table Expressions are supported by several major database platforms, among them </a:t>
            </a:r>
            <a:r>
              <a:rPr lang="en-US" sz="3200" dirty="0" err="1" smtClean="0"/>
              <a:t>PostgreSQL</a:t>
            </a:r>
            <a:r>
              <a:rPr lang="en-US" sz="3200" dirty="0" smtClean="0"/>
              <a:t>, DB2, Oracle and SQL Server, defined in SQL-99 spec</a:t>
            </a:r>
            <a:endParaRPr lang="en-US" dirty="0"/>
          </a:p>
        </p:txBody>
      </p:sp>
    </p:spTree>
    <p:extLst>
      <p:ext uri="{BB962C8B-B14F-4D97-AF65-F5344CB8AC3E}">
        <p14:creationId xmlns:p14="http://schemas.microsoft.com/office/powerpoint/2010/main" val="338626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CTE and Hierarchical Queries</a:t>
            </a:r>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pPr marL="514350" indent="-514350">
              <a:buNone/>
            </a:pPr>
            <a:r>
              <a:rPr lang="en-US" sz="3200" dirty="0" smtClean="0"/>
              <a:t>CTEs are a great way to create recursive hierarchical queries.</a:t>
            </a:r>
          </a:p>
          <a:p>
            <a:pPr marL="514350" indent="-514350">
              <a:buNone/>
            </a:pPr>
            <a:endParaRPr lang="en-US" sz="3200" dirty="0" smtClean="0"/>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00B050"/>
                </a:solidFill>
              </a:rPr>
              <a:t>TRUE</a:t>
            </a:r>
            <a:r>
              <a:rPr lang="en-US" sz="4400" dirty="0" smtClean="0">
                <a:solidFill>
                  <a:srgbClr val="FF0000"/>
                </a:solidFill>
              </a:rPr>
              <a:t> </a:t>
            </a:r>
            <a:r>
              <a:rPr lang="en-US" sz="3200" dirty="0" smtClean="0"/>
              <a:t>Recursive hierarchical queries are easy to write with a CTE.   CTE’s save time, are easy to follow, and work great for hierarchical data.</a:t>
            </a:r>
            <a:endParaRPr lang="en-US" dirty="0"/>
          </a:p>
        </p:txBody>
      </p:sp>
    </p:spTree>
    <p:extLst>
      <p:ext uri="{BB962C8B-B14F-4D97-AF65-F5344CB8AC3E}">
        <p14:creationId xmlns:p14="http://schemas.microsoft.com/office/powerpoint/2010/main" val="14559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Database Versions</a:t>
            </a:r>
            <a:endParaRPr lang="en-US" dirty="0"/>
          </a:p>
        </p:txBody>
      </p:sp>
      <p:sp>
        <p:nvSpPr>
          <p:cNvPr id="3" name="Content Placeholder 2"/>
          <p:cNvSpPr>
            <a:spLocks noGrp="1"/>
          </p:cNvSpPr>
          <p:nvPr>
            <p:ph sz="quarter" idx="1"/>
          </p:nvPr>
        </p:nvSpPr>
        <p:spPr>
          <a:xfrm>
            <a:off x="301752" y="1527048"/>
            <a:ext cx="8503920" cy="4797552"/>
          </a:xfrm>
        </p:spPr>
        <p:txBody>
          <a:bodyPr>
            <a:normAutofit/>
          </a:bodyPr>
          <a:lstStyle/>
          <a:p>
            <a:pPr marL="514350" indent="-514350">
              <a:buNone/>
            </a:pPr>
            <a:r>
              <a:rPr lang="en-US" sz="3200" dirty="0" smtClean="0"/>
              <a:t>SQL Server only supports CTE’s on SQL Server Enterprise Edition 2008R2 and newer.</a:t>
            </a:r>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FF0000"/>
                </a:solidFill>
              </a:rPr>
              <a:t>FALSE </a:t>
            </a:r>
            <a:r>
              <a:rPr lang="en-US" sz="3200" dirty="0" smtClean="0"/>
              <a:t>Common Table Expressions have been supported since SQL Server 2005 and are available in all versions.</a:t>
            </a:r>
            <a:endParaRPr lang="en-US" dirty="0"/>
          </a:p>
        </p:txBody>
      </p:sp>
    </p:spTree>
    <p:extLst>
      <p:ext uri="{BB962C8B-B14F-4D97-AF65-F5344CB8AC3E}">
        <p14:creationId xmlns:p14="http://schemas.microsoft.com/office/powerpoint/2010/main" val="162615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Stored Procedures and Functions</a:t>
            </a:r>
            <a:endParaRPr lang="en-US" dirty="0"/>
          </a:p>
        </p:txBody>
      </p:sp>
      <p:sp>
        <p:nvSpPr>
          <p:cNvPr id="3" name="Content Placeholder 2"/>
          <p:cNvSpPr>
            <a:spLocks noGrp="1"/>
          </p:cNvSpPr>
          <p:nvPr>
            <p:ph sz="quarter" idx="1"/>
          </p:nvPr>
        </p:nvSpPr>
        <p:spPr/>
        <p:txBody>
          <a:bodyPr>
            <a:normAutofit/>
          </a:bodyPr>
          <a:lstStyle/>
          <a:p>
            <a:pPr marL="514350" indent="-514350">
              <a:buNone/>
            </a:pPr>
            <a:r>
              <a:rPr lang="en-US" sz="3200" dirty="0" smtClean="0"/>
              <a:t>CTEs can be defined in user-defined routines, such as functions, stored procedures, triggers, or views.</a:t>
            </a:r>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00B050"/>
                </a:solidFill>
              </a:rPr>
              <a:t>TRUE</a:t>
            </a:r>
            <a:r>
              <a:rPr lang="en-US" sz="4400" dirty="0" smtClean="0">
                <a:solidFill>
                  <a:srgbClr val="FF0000"/>
                </a:solidFill>
              </a:rPr>
              <a:t> </a:t>
            </a:r>
            <a:r>
              <a:rPr lang="en-US" sz="3200" dirty="0" smtClean="0"/>
              <a:t>Common Table Expressions can be defined and used inside of stored procedures and functions.</a:t>
            </a:r>
            <a:endParaRPr lang="en-US" dirty="0"/>
          </a:p>
        </p:txBody>
      </p:sp>
    </p:spTree>
    <p:extLst>
      <p:ext uri="{BB962C8B-B14F-4D97-AF65-F5344CB8AC3E}">
        <p14:creationId xmlns:p14="http://schemas.microsoft.com/office/powerpoint/2010/main" val="395543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CTE Syntax - WITH</a:t>
            </a:r>
            <a:endParaRPr lang="en-US" dirty="0"/>
          </a:p>
        </p:txBody>
      </p:sp>
      <p:sp>
        <p:nvSpPr>
          <p:cNvPr id="3" name="Content Placeholder 2"/>
          <p:cNvSpPr>
            <a:spLocks noGrp="1"/>
          </p:cNvSpPr>
          <p:nvPr>
            <p:ph sz="quarter" idx="1"/>
          </p:nvPr>
        </p:nvSpPr>
        <p:spPr/>
        <p:txBody>
          <a:bodyPr/>
          <a:lstStyle/>
          <a:p>
            <a:r>
              <a:rPr lang="en-US" dirty="0" smtClean="0"/>
              <a:t>Queries start with ;WITH not SELECT</a:t>
            </a:r>
          </a:p>
          <a:p>
            <a:endParaRPr lang="en-US" dirty="0" smtClean="0"/>
          </a:p>
          <a:p>
            <a:r>
              <a:rPr lang="en-US" dirty="0" smtClean="0"/>
              <a:t>Can be confusing if you are assuming that any query to select data would start with a SELECT</a:t>
            </a:r>
          </a:p>
          <a:p>
            <a:endParaRPr lang="en-US" dirty="0" smtClean="0"/>
          </a:p>
          <a:p>
            <a:r>
              <a:rPr lang="en-US" dirty="0" smtClean="0"/>
              <a:t>The scope of the CTE is confined to a single query</a:t>
            </a:r>
          </a:p>
          <a:p>
            <a:endParaRPr lang="en-US" dirty="0"/>
          </a:p>
          <a:p>
            <a:r>
              <a:rPr lang="en-US" dirty="0" smtClean="0"/>
              <a:t>A CTE just seems a little weird, until you master the syntax</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  CTEs and Nesting</a:t>
            </a:r>
            <a:endParaRPr lang="en-US" dirty="0"/>
          </a:p>
        </p:txBody>
      </p:sp>
      <p:sp>
        <p:nvSpPr>
          <p:cNvPr id="3" name="Content Placeholder 2"/>
          <p:cNvSpPr>
            <a:spLocks noGrp="1"/>
          </p:cNvSpPr>
          <p:nvPr>
            <p:ph sz="quarter" idx="1"/>
          </p:nvPr>
        </p:nvSpPr>
        <p:spPr/>
        <p:txBody>
          <a:bodyPr>
            <a:normAutofit/>
          </a:bodyPr>
          <a:lstStyle/>
          <a:p>
            <a:pPr marL="514350" indent="-514350">
              <a:buNone/>
            </a:pPr>
            <a:r>
              <a:rPr lang="en-US" sz="3200" dirty="0" smtClean="0"/>
              <a:t>CTEs can be nested and one CTE can reference an earlier CTE.</a:t>
            </a:r>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00B050"/>
                </a:solidFill>
              </a:rPr>
              <a:t>TRUE</a:t>
            </a:r>
            <a:r>
              <a:rPr lang="en-US" sz="4400" dirty="0" smtClean="0">
                <a:solidFill>
                  <a:srgbClr val="FF0000"/>
                </a:solidFill>
              </a:rPr>
              <a:t> </a:t>
            </a:r>
            <a:r>
              <a:rPr lang="en-US" sz="3200" dirty="0" smtClean="0"/>
              <a:t>Common Table Expressions can be nested.  Just define multiple CTE’s and reference an earlier CTE from a later one.</a:t>
            </a:r>
            <a:endParaRPr lang="en-US" dirty="0"/>
          </a:p>
        </p:txBody>
      </p:sp>
    </p:spTree>
    <p:extLst>
      <p:ext uri="{BB962C8B-B14F-4D97-AF65-F5344CB8AC3E}">
        <p14:creationId xmlns:p14="http://schemas.microsoft.com/office/powerpoint/2010/main" val="11165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  Indexing CTEs</a:t>
            </a:r>
            <a:endParaRPr lang="en-US" dirty="0"/>
          </a:p>
        </p:txBody>
      </p:sp>
      <p:sp>
        <p:nvSpPr>
          <p:cNvPr id="3" name="Content Placeholder 2"/>
          <p:cNvSpPr>
            <a:spLocks noGrp="1"/>
          </p:cNvSpPr>
          <p:nvPr>
            <p:ph sz="quarter" idx="1"/>
          </p:nvPr>
        </p:nvSpPr>
        <p:spPr/>
        <p:txBody>
          <a:bodyPr>
            <a:normAutofit/>
          </a:bodyPr>
          <a:lstStyle/>
          <a:p>
            <a:pPr marL="514350" indent="-514350">
              <a:buNone/>
            </a:pPr>
            <a:r>
              <a:rPr lang="en-US" sz="3200" dirty="0" smtClean="0"/>
              <a:t>Indexes can be added to CTEs to boost performance.</a:t>
            </a:r>
          </a:p>
          <a:p>
            <a:pPr marL="514350" indent="-514350">
              <a:buNone/>
            </a:pPr>
            <a:r>
              <a:rPr lang="en-US" sz="3200" dirty="0" smtClean="0"/>
              <a:t>True or False?</a:t>
            </a:r>
          </a:p>
          <a:p>
            <a:pPr marL="514350" indent="-514350">
              <a:buNone/>
            </a:pPr>
            <a:endParaRPr lang="en-US" dirty="0" smtClean="0"/>
          </a:p>
          <a:p>
            <a:pPr marL="514350" indent="-514350">
              <a:buNone/>
            </a:pPr>
            <a:endParaRPr lang="en-US" dirty="0" smtClean="0"/>
          </a:p>
          <a:p>
            <a:pPr marL="514350" indent="-514350">
              <a:buNone/>
            </a:pPr>
            <a:r>
              <a:rPr lang="en-US" sz="4400" dirty="0" smtClean="0">
                <a:solidFill>
                  <a:srgbClr val="FF0000"/>
                </a:solidFill>
              </a:rPr>
              <a:t>FALSE </a:t>
            </a:r>
            <a:r>
              <a:rPr lang="en-US" sz="3200" dirty="0" smtClean="0"/>
              <a:t>A Common Table Expression is a temporary, "inline" view - you cannot add an index to a CTE.</a:t>
            </a:r>
            <a:endParaRPr lang="en-US" dirty="0"/>
          </a:p>
        </p:txBody>
      </p:sp>
    </p:spTree>
    <p:extLst>
      <p:ext uri="{BB962C8B-B14F-4D97-AF65-F5344CB8AC3E}">
        <p14:creationId xmlns:p14="http://schemas.microsoft.com/office/powerpoint/2010/main" val="251794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9.  VIEW </a:t>
            </a:r>
            <a:r>
              <a:rPr lang="en-US" dirty="0" err="1" smtClean="0"/>
              <a:t>vs</a:t>
            </a:r>
            <a:r>
              <a:rPr lang="en-US" dirty="0" smtClean="0"/>
              <a:t> CTE</a:t>
            </a:r>
            <a:endParaRPr lang="en-US" dirty="0"/>
          </a:p>
        </p:txBody>
      </p:sp>
      <p:sp>
        <p:nvSpPr>
          <p:cNvPr id="3" name="Content Placeholder 2"/>
          <p:cNvSpPr>
            <a:spLocks noGrp="1"/>
          </p:cNvSpPr>
          <p:nvPr>
            <p:ph sz="quarter" idx="1"/>
          </p:nvPr>
        </p:nvSpPr>
        <p:spPr/>
        <p:txBody>
          <a:bodyPr>
            <a:normAutofit/>
          </a:bodyPr>
          <a:lstStyle/>
          <a:p>
            <a:pPr>
              <a:buNone/>
            </a:pPr>
            <a:r>
              <a:rPr lang="en-US" sz="3200" dirty="0" smtClean="0"/>
              <a:t>Which performs better, a non-recursive CTE or a VIEW?</a:t>
            </a:r>
          </a:p>
          <a:p>
            <a:pPr marL="514350" indent="-514350">
              <a:buNone/>
            </a:pPr>
            <a:endParaRPr lang="en-US" dirty="0" smtClean="0"/>
          </a:p>
          <a:p>
            <a:pPr marL="514350" indent="-514350">
              <a:buNone/>
            </a:pPr>
            <a:endParaRPr lang="en-US" dirty="0" smtClean="0"/>
          </a:p>
          <a:p>
            <a:pPr marL="514350" indent="-514350">
              <a:buNone/>
            </a:pPr>
            <a:endParaRPr lang="en-US" dirty="0" smtClean="0"/>
          </a:p>
          <a:p>
            <a:pPr>
              <a:buNone/>
            </a:pPr>
            <a:r>
              <a:rPr lang="en-US" sz="4400" dirty="0" smtClean="0">
                <a:solidFill>
                  <a:srgbClr val="0070C0"/>
                </a:solidFill>
              </a:rPr>
              <a:t>They are the same.</a:t>
            </a:r>
            <a:endParaRPr lang="en-US" dirty="0" smtClean="0">
              <a:solidFill>
                <a:srgbClr val="0070C0"/>
              </a:solidFill>
            </a:endParaRPr>
          </a:p>
          <a:p>
            <a:pPr lvl="1"/>
            <a:r>
              <a:rPr lang="en-US" sz="3200" dirty="0" smtClean="0">
                <a:solidFill>
                  <a:schemeClr val="tx1"/>
                </a:solidFill>
              </a:rPr>
              <a:t>The big gain is the recursive CTE, which you can’t achieve with a view.</a:t>
            </a:r>
            <a:endParaRPr lang="en-US" sz="3200" dirty="0">
              <a:solidFill>
                <a:schemeClr val="tx1"/>
              </a:solidFill>
            </a:endParaRPr>
          </a:p>
        </p:txBody>
      </p:sp>
    </p:spTree>
    <p:extLst>
      <p:ext uri="{BB962C8B-B14F-4D97-AF65-F5344CB8AC3E}">
        <p14:creationId xmlns:p14="http://schemas.microsoft.com/office/powerpoint/2010/main" val="251794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CTE’s and Data Paging</a:t>
            </a:r>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pPr>
              <a:buNone/>
            </a:pPr>
            <a:r>
              <a:rPr lang="en-US" sz="3200" dirty="0" smtClean="0"/>
              <a:t>CTE’s are a great way to do Data Paging for a result grid.</a:t>
            </a:r>
          </a:p>
          <a:p>
            <a:pPr>
              <a:buNone/>
            </a:pPr>
            <a:r>
              <a:rPr lang="en-US" sz="3200" dirty="0" smtClean="0"/>
              <a:t>True or False</a:t>
            </a:r>
          </a:p>
          <a:p>
            <a:pPr>
              <a:buNone/>
            </a:pPr>
            <a:endParaRPr lang="en-US" dirty="0" smtClean="0"/>
          </a:p>
          <a:p>
            <a:pPr>
              <a:buNone/>
            </a:pPr>
            <a:r>
              <a:rPr lang="en-US" sz="4400" dirty="0" smtClean="0">
                <a:solidFill>
                  <a:srgbClr val="00B0F0"/>
                </a:solidFill>
              </a:rPr>
              <a:t>It Depends</a:t>
            </a:r>
            <a:r>
              <a:rPr lang="en-US" dirty="0" smtClean="0"/>
              <a:t>…...</a:t>
            </a:r>
          </a:p>
          <a:p>
            <a:pPr>
              <a:buNone/>
            </a:pPr>
            <a:r>
              <a:rPr lang="en-US" sz="3200" dirty="0" smtClean="0"/>
              <a:t>SQL Server 2012 has the new OFFSET and FETCH clause on select statements, which is easier than CTE’s.  For 2005, 2008 and 2008R2 the CTE is the best option.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CTE’s performance	</a:t>
            </a:r>
            <a:endParaRPr lang="en-US" dirty="0"/>
          </a:p>
        </p:txBody>
      </p:sp>
      <p:sp>
        <p:nvSpPr>
          <p:cNvPr id="3" name="Content Placeholder 2"/>
          <p:cNvSpPr>
            <a:spLocks noGrp="1"/>
          </p:cNvSpPr>
          <p:nvPr>
            <p:ph sz="quarter" idx="1"/>
          </p:nvPr>
        </p:nvSpPr>
        <p:spPr/>
        <p:txBody>
          <a:bodyPr/>
          <a:lstStyle/>
          <a:p>
            <a:pPr>
              <a:buNone/>
            </a:pPr>
            <a:r>
              <a:rPr lang="en-US" sz="3200" dirty="0" smtClean="0"/>
              <a:t>Recursive CTE’s perform the same as other pseudo recursive solutions?</a:t>
            </a:r>
          </a:p>
          <a:p>
            <a:pPr>
              <a:buNone/>
            </a:pPr>
            <a:r>
              <a:rPr lang="en-US" sz="3200" dirty="0" smtClean="0"/>
              <a:t>True or False</a:t>
            </a:r>
          </a:p>
          <a:p>
            <a:pPr>
              <a:buNone/>
            </a:pPr>
            <a:endParaRPr lang="en-US" dirty="0" smtClean="0"/>
          </a:p>
          <a:p>
            <a:pPr>
              <a:buNone/>
            </a:pPr>
            <a:r>
              <a:rPr lang="en-US" sz="4400" dirty="0" smtClean="0">
                <a:solidFill>
                  <a:srgbClr val="FF0000"/>
                </a:solidFill>
              </a:rPr>
              <a:t>FALSE</a:t>
            </a: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CTE’s and </a:t>
            </a:r>
            <a:r>
              <a:rPr lang="en-US" dirty="0" err="1" smtClean="0"/>
              <a:t>TempDB</a:t>
            </a:r>
            <a:endParaRPr lang="en-US" dirty="0"/>
          </a:p>
        </p:txBody>
      </p:sp>
      <p:sp>
        <p:nvSpPr>
          <p:cNvPr id="3" name="Content Placeholder 2"/>
          <p:cNvSpPr>
            <a:spLocks noGrp="1"/>
          </p:cNvSpPr>
          <p:nvPr>
            <p:ph sz="quarter" idx="1"/>
          </p:nvPr>
        </p:nvSpPr>
        <p:spPr>
          <a:xfrm>
            <a:off x="301752" y="1527048"/>
            <a:ext cx="8503920" cy="4873752"/>
          </a:xfrm>
        </p:spPr>
        <p:txBody>
          <a:bodyPr>
            <a:normAutofit fontScale="92500"/>
          </a:bodyPr>
          <a:lstStyle/>
          <a:p>
            <a:pPr>
              <a:buNone/>
            </a:pPr>
            <a:r>
              <a:rPr lang="en-US" sz="3200" dirty="0" smtClean="0"/>
              <a:t>CTE’s are similar to Temp Tables or Table Variables in their use of </a:t>
            </a:r>
            <a:r>
              <a:rPr lang="en-US" sz="3200" dirty="0" err="1" smtClean="0"/>
              <a:t>TempDB</a:t>
            </a:r>
            <a:r>
              <a:rPr lang="en-US" sz="3200" dirty="0" smtClean="0"/>
              <a:t>?</a:t>
            </a:r>
          </a:p>
          <a:p>
            <a:pPr>
              <a:buNone/>
            </a:pPr>
            <a:r>
              <a:rPr lang="en-US" sz="3200" dirty="0" smtClean="0"/>
              <a:t>True or False</a:t>
            </a:r>
          </a:p>
          <a:p>
            <a:pPr>
              <a:buNone/>
            </a:pPr>
            <a:endParaRPr lang="en-US" sz="3200" dirty="0" smtClean="0"/>
          </a:p>
          <a:p>
            <a:pPr>
              <a:buNone/>
            </a:pPr>
            <a:r>
              <a:rPr lang="en-US" sz="4400" dirty="0" smtClean="0">
                <a:solidFill>
                  <a:srgbClr val="FF0000"/>
                </a:solidFill>
              </a:rPr>
              <a:t>FALSE   </a:t>
            </a:r>
            <a:r>
              <a:rPr lang="en-US" sz="3500" dirty="0" smtClean="0"/>
              <a:t>Temp Tables and Table Variables both use </a:t>
            </a:r>
            <a:r>
              <a:rPr lang="en-US" sz="3500" dirty="0" err="1" smtClean="0"/>
              <a:t>TempDB</a:t>
            </a:r>
            <a:r>
              <a:rPr lang="en-US" sz="3500" dirty="0" smtClean="0"/>
              <a:t>, CTE’s do not</a:t>
            </a:r>
            <a:r>
              <a:rPr lang="en-US" dirty="0" smtClean="0"/>
              <a:t>…...</a:t>
            </a:r>
          </a:p>
          <a:p>
            <a:r>
              <a:rPr lang="en-US" dirty="0" smtClean="0"/>
              <a:t>See my blog posting for all the details on this one.</a:t>
            </a:r>
          </a:p>
          <a:p>
            <a:pPr lvl="1"/>
            <a:r>
              <a:rPr lang="en-US" dirty="0" smtClean="0">
                <a:hlinkClick r:id="rId2"/>
              </a:rPr>
              <a:t>http</a:t>
            </a:r>
            <a:r>
              <a:rPr lang="en-US" dirty="0">
                <a:hlinkClick r:id="rId2"/>
              </a:rPr>
              <a:t>://stevestedman.com/?</a:t>
            </a:r>
            <a:r>
              <a:rPr lang="en-US" dirty="0" smtClean="0">
                <a:hlinkClick r:id="rId2"/>
              </a:rPr>
              <a:t>p=2053</a:t>
            </a:r>
            <a:endParaRPr lang="en-US" dirty="0" smtClean="0"/>
          </a:p>
          <a:p>
            <a:pPr lvl="1"/>
            <a:r>
              <a:rPr lang="en-US" dirty="0" smtClean="0"/>
              <a:t>It is more than we have time to prove today.</a:t>
            </a:r>
            <a:endParaRPr lang="en-US" dirty="0"/>
          </a:p>
        </p:txBody>
      </p:sp>
    </p:spTree>
    <p:extLst>
      <p:ext uri="{BB962C8B-B14F-4D97-AF65-F5344CB8AC3E}">
        <p14:creationId xmlns:p14="http://schemas.microsoft.com/office/powerpoint/2010/main" val="298400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13.  Data Paging</a:t>
            </a:r>
            <a:endParaRPr lang="en-US" dirty="0"/>
          </a:p>
        </p:txBody>
      </p:sp>
      <p:sp>
        <p:nvSpPr>
          <p:cNvPr id="3" name="Content Placeholder 2"/>
          <p:cNvSpPr>
            <a:spLocks noGrp="1"/>
          </p:cNvSpPr>
          <p:nvPr>
            <p:ph sz="quarter" idx="1"/>
          </p:nvPr>
        </p:nvSpPr>
        <p:spPr>
          <a:xfrm>
            <a:off x="301752" y="1527048"/>
            <a:ext cx="8503920" cy="5026152"/>
          </a:xfrm>
        </p:spPr>
        <p:txBody>
          <a:bodyPr>
            <a:normAutofit fontScale="92500" lnSpcReduction="10000"/>
          </a:bodyPr>
          <a:lstStyle/>
          <a:p>
            <a:pPr marL="514350" indent="-514350">
              <a:buNone/>
            </a:pPr>
            <a:r>
              <a:rPr lang="en-US" sz="3200" dirty="0" smtClean="0"/>
              <a:t>An </a:t>
            </a:r>
            <a:r>
              <a:rPr lang="en-US" sz="3200" dirty="0"/>
              <a:t>alternative to a CTE would be to use the ROW_NUMBER function in the WHERE clause to filter the results</a:t>
            </a:r>
            <a:r>
              <a:rPr lang="en-US" sz="3200" dirty="0" smtClean="0"/>
              <a:t>.</a:t>
            </a:r>
          </a:p>
          <a:p>
            <a:pPr marL="514350" indent="-514350">
              <a:buNone/>
            </a:pPr>
            <a:r>
              <a:rPr lang="en-US" sz="3200" dirty="0" smtClean="0"/>
              <a:t>True or False?</a:t>
            </a:r>
          </a:p>
          <a:p>
            <a:pPr marL="514350" indent="-514350">
              <a:buNone/>
            </a:pPr>
            <a:endParaRPr lang="en-US" dirty="0" smtClean="0"/>
          </a:p>
          <a:p>
            <a:pPr marL="514350" indent="-514350">
              <a:buNone/>
            </a:pPr>
            <a:endParaRPr lang="en-US" dirty="0" smtClean="0"/>
          </a:p>
          <a:p>
            <a:pPr marL="514350" indent="-514350">
              <a:buNone/>
            </a:pPr>
            <a:r>
              <a:rPr lang="en-US" sz="4400" dirty="0">
                <a:solidFill>
                  <a:srgbClr val="FF0000"/>
                </a:solidFill>
              </a:rPr>
              <a:t>FALSE </a:t>
            </a:r>
            <a:r>
              <a:rPr lang="en-US" sz="3200" dirty="0" smtClean="0"/>
              <a:t>ROW_NUMBER </a:t>
            </a:r>
            <a:r>
              <a:rPr lang="en-US" sz="3200" dirty="0"/>
              <a:t>can be used to get the current row number in the result set, but it is a windowing function, and windowing functions are not allowed to be used in the WHERE clause</a:t>
            </a:r>
            <a:r>
              <a:rPr lang="en-US" sz="3200" dirty="0" smtClean="0"/>
              <a:t>.</a:t>
            </a:r>
            <a:endParaRPr lang="en-US" dirty="0"/>
          </a:p>
        </p:txBody>
      </p:sp>
    </p:spTree>
    <p:extLst>
      <p:ext uri="{BB962C8B-B14F-4D97-AF65-F5344CB8AC3E}">
        <p14:creationId xmlns:p14="http://schemas.microsoft.com/office/powerpoint/2010/main" val="89681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Follow me on Twitter</a:t>
            </a:r>
          </a:p>
          <a:p>
            <a:pPr lvl="1"/>
            <a:r>
              <a:rPr lang="en-US" b="1" dirty="0" smtClean="0"/>
              <a:t>@</a:t>
            </a:r>
            <a:r>
              <a:rPr lang="en-US" b="1" dirty="0" err="1" smtClean="0"/>
              <a:t>SqlEmt</a:t>
            </a:r>
            <a:endParaRPr lang="en-US" b="1" dirty="0" smtClean="0"/>
          </a:p>
          <a:p>
            <a:r>
              <a:rPr lang="en-US" dirty="0" smtClean="0"/>
              <a:t>Database Health Project</a:t>
            </a:r>
          </a:p>
          <a:p>
            <a:pPr lvl="1"/>
            <a:r>
              <a:rPr lang="en-US" sz="3000" dirty="0" smtClean="0">
                <a:hlinkClick r:id="rId2"/>
              </a:rPr>
              <a:t>http://DatabaseHealth.SteveStedman.com</a:t>
            </a:r>
            <a:endParaRPr lang="en-US" sz="3000" dirty="0" smtClean="0"/>
          </a:p>
          <a:p>
            <a:r>
              <a:rPr lang="en-US" dirty="0" smtClean="0"/>
              <a:t>Visit my website</a:t>
            </a:r>
          </a:p>
          <a:p>
            <a:pPr lvl="1"/>
            <a:r>
              <a:rPr lang="en-US" sz="3200" dirty="0" smtClean="0">
                <a:hlinkClick r:id="rId3"/>
              </a:rPr>
              <a:t>http://stevestedman.com/</a:t>
            </a:r>
            <a:endParaRPr lang="en-US" sz="3200" dirty="0" smtClean="0"/>
          </a:p>
          <a:p>
            <a:r>
              <a:rPr lang="en-US" dirty="0" smtClean="0"/>
              <a:t>Send me an email:</a:t>
            </a:r>
          </a:p>
          <a:p>
            <a:pPr lvl="1"/>
            <a:r>
              <a:rPr lang="en-US" sz="3200" dirty="0" smtClean="0">
                <a:hlinkClick r:id="rId4"/>
              </a:rPr>
              <a:t>Steve@SteveStedman.com</a:t>
            </a:r>
            <a:endParaRPr lang="en-US" sz="3200" dirty="0" smtClean="0"/>
          </a:p>
          <a:p>
            <a:r>
              <a:rPr lang="en-US" dirty="0" smtClean="0"/>
              <a:t>Download Slides and Sample TSQL</a:t>
            </a:r>
          </a:p>
          <a:p>
            <a:pPr lvl="1"/>
            <a:r>
              <a:rPr lang="en-US" sz="3200" dirty="0" smtClean="0">
                <a:hlinkClick r:id="rId5"/>
              </a:rPr>
              <a:t>http://stevestedman.com/speaking/</a:t>
            </a:r>
            <a:endParaRPr lang="en-US" sz="3200" dirty="0"/>
          </a:p>
        </p:txBody>
      </p:sp>
    </p:spTree>
    <p:extLst>
      <p:ext uri="{BB962C8B-B14F-4D97-AF65-F5344CB8AC3E}">
        <p14:creationId xmlns:p14="http://schemas.microsoft.com/office/powerpoint/2010/main" val="110915736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hlinkClick r:id="rId2"/>
              </a:rPr>
              <a:t>Common Table Expressions </a:t>
            </a:r>
            <a:r>
              <a:rPr lang="en-US" dirty="0" smtClean="0">
                <a:hlinkClick r:id="rId2"/>
              </a:rPr>
              <a:t>Book</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Published May 2013</a:t>
            </a:r>
          </a:p>
          <a:p>
            <a:r>
              <a:rPr lang="en-US" dirty="0" smtClean="0"/>
              <a:t>Available at </a:t>
            </a:r>
            <a:r>
              <a:rPr lang="en-US" dirty="0" smtClean="0">
                <a:hlinkClick r:id="rId2"/>
              </a:rPr>
              <a:t>Amazon.com</a:t>
            </a:r>
            <a:r>
              <a:rPr lang="en-US" dirty="0" smtClean="0"/>
              <a:t/>
            </a:r>
            <a:br>
              <a:rPr lang="en-US" dirty="0" smtClean="0"/>
            </a:br>
            <a:r>
              <a:rPr lang="en-US" dirty="0" smtClean="0"/>
              <a:t>and at </a:t>
            </a:r>
            <a:r>
              <a:rPr lang="en-US" dirty="0" smtClean="0">
                <a:hlinkClick r:id="rId3"/>
              </a:rPr>
              <a:t>Joes2Pros.com</a:t>
            </a:r>
            <a:endParaRPr lang="en-US" dirty="0" smtClean="0"/>
          </a:p>
          <a:p>
            <a:r>
              <a:rPr lang="en-US" dirty="0" smtClean="0"/>
              <a:t>Kindle version available </a:t>
            </a:r>
            <a:br>
              <a:rPr lang="en-US" dirty="0" smtClean="0"/>
            </a:br>
            <a:r>
              <a:rPr lang="en-US" dirty="0" smtClean="0"/>
              <a:t>soon</a:t>
            </a:r>
          </a:p>
        </p:txBody>
      </p:sp>
      <p:pic>
        <p:nvPicPr>
          <p:cNvPr id="1026" name="Picture 2" descr="http://ecx.images-amazon.com/images/I/71fDCK97%2BtL._SL136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295399"/>
            <a:ext cx="4063162" cy="580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219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1219</TotalTime>
  <Words>3625</Words>
  <Application>Microsoft Office PowerPoint</Application>
  <PresentationFormat>On-screen Show (4:3)</PresentationFormat>
  <Paragraphs>723</Paragraphs>
  <Slides>98</Slides>
  <Notes>1</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Civic</vt:lpstr>
      <vt:lpstr>SQL Server  Common Table Expressions</vt:lpstr>
      <vt:lpstr>About Steve Stedman</vt:lpstr>
      <vt:lpstr>Common Table Expressions Book  </vt:lpstr>
      <vt:lpstr>Prerequisites</vt:lpstr>
      <vt:lpstr>Presentation Overview - CTE</vt:lpstr>
      <vt:lpstr>1. What is a Common Table Expression?</vt:lpstr>
      <vt:lpstr>Availability of CTEs</vt:lpstr>
      <vt:lpstr>Why Use Common Table Expressions?</vt:lpstr>
      <vt:lpstr>CTE Syntax - WITH</vt:lpstr>
      <vt:lpstr>2.  Simple CTE Syntax</vt:lpstr>
      <vt:lpstr>2.  Simple CTE Syntax</vt:lpstr>
      <vt:lpstr>2.  Simple CTE Syntax</vt:lpstr>
      <vt:lpstr>2.  Simple CTE Syntax</vt:lpstr>
      <vt:lpstr>2.  Simple CTE Syntax</vt:lpstr>
      <vt:lpstr>2.  Simple CTE Syntax</vt:lpstr>
      <vt:lpstr>Demo: Simple CTE</vt:lpstr>
      <vt:lpstr>Demo: Simple CTE</vt:lpstr>
      <vt:lpstr>Demo: Simple CTE</vt:lpstr>
      <vt:lpstr>Demo: Simple CTE</vt:lpstr>
      <vt:lpstr>Demo</vt:lpstr>
      <vt:lpstr>Reminder</vt:lpstr>
      <vt:lpstr>3. CTE Instead of a Derived Table</vt:lpstr>
      <vt:lpstr>Derived Table Without a CTE</vt:lpstr>
      <vt:lpstr>Steps to Convert a Derived Table to a CTE</vt:lpstr>
      <vt:lpstr>CTE for Derived Table Re-use</vt:lpstr>
      <vt:lpstr>CTE Instead of a Derived Table Summary</vt:lpstr>
      <vt:lpstr>4. Recursive CTE</vt:lpstr>
      <vt:lpstr>Recursive Terminology</vt:lpstr>
      <vt:lpstr>Recursion Overview</vt:lpstr>
      <vt:lpstr>Example of How a Recursive CTE Works</vt:lpstr>
      <vt:lpstr>Demo: Recursive CTE</vt:lpstr>
      <vt:lpstr>Demo: Recursive CTE</vt:lpstr>
      <vt:lpstr>Demo: Recursive CTE</vt:lpstr>
      <vt:lpstr>Demo: Recursive CTE</vt:lpstr>
      <vt:lpstr>Demo: Recursive CTE</vt:lpstr>
      <vt:lpstr>Recursive CTE with Tree Path</vt:lpstr>
      <vt:lpstr>Demo: Recursive CTE with Tree Path</vt:lpstr>
      <vt:lpstr>Demo: Recursive CTE with Tree Path</vt:lpstr>
      <vt:lpstr>Demo: Recursive CTE with Tree Path</vt:lpstr>
      <vt:lpstr>Demo: Recursive CTE with Tree Path</vt:lpstr>
      <vt:lpstr>Demo: Recursive CTE with Tree Path</vt:lpstr>
      <vt:lpstr>Recursive CTE with Indentation</vt:lpstr>
      <vt:lpstr>Recursive CTE with Indentation</vt:lpstr>
      <vt:lpstr>Recursive CTE Performance</vt:lpstr>
      <vt:lpstr>Hierarchical Query without CTE</vt:lpstr>
      <vt:lpstr>PowerPoint Presentation</vt:lpstr>
      <vt:lpstr>5. Multiple CTE’s In A Single Query</vt:lpstr>
      <vt:lpstr>Steps to add a Second CTE</vt:lpstr>
      <vt:lpstr>Demo: Multiple CTE</vt:lpstr>
      <vt:lpstr>Nested CTE’s</vt:lpstr>
      <vt:lpstr>Nested CTE Example</vt:lpstr>
      <vt:lpstr>6. Other Common CTE Uses</vt:lpstr>
      <vt:lpstr>Data Paging</vt:lpstr>
      <vt:lpstr>Data Paging Page 1</vt:lpstr>
      <vt:lpstr>Data Paging Page 2</vt:lpstr>
      <vt:lpstr>Data Paging Page 3</vt:lpstr>
      <vt:lpstr>Demo: Data Paging</vt:lpstr>
      <vt:lpstr>Demo: SQL Server 2012 Data Paging</vt:lpstr>
      <vt:lpstr>Information on the dates in a year</vt:lpstr>
      <vt:lpstr>Creating a replacement for a Numbers table</vt:lpstr>
      <vt:lpstr>Breaking up or parsing strings into tables</vt:lpstr>
      <vt:lpstr>Simplifying huge queries</vt:lpstr>
      <vt:lpstr>7. Manipulating Data with a CTE</vt:lpstr>
      <vt:lpstr>Update</vt:lpstr>
      <vt:lpstr>Update Example – Single Base Table CTE</vt:lpstr>
      <vt:lpstr>Update Example – No Base Table CTE</vt:lpstr>
      <vt:lpstr>Delete</vt:lpstr>
      <vt:lpstr>Delete Example</vt:lpstr>
      <vt:lpstr>Where Delete Doesn’t Work with a CTE</vt:lpstr>
      <vt:lpstr>Insert</vt:lpstr>
      <vt:lpstr>Insert - Demo</vt:lpstr>
      <vt:lpstr>9.  CTE For Math Geeks</vt:lpstr>
      <vt:lpstr>Fibonacci sequence</vt:lpstr>
      <vt:lpstr>Demo: Fibonacci Sequence</vt:lpstr>
      <vt:lpstr>Factorial</vt:lpstr>
      <vt:lpstr>Demo: Factorial</vt:lpstr>
      <vt:lpstr>Frequent CTE Questions:  Execution</vt:lpstr>
      <vt:lpstr>Frequent CTE Questions:  View</vt:lpstr>
      <vt:lpstr>In Review</vt:lpstr>
      <vt:lpstr>More Information</vt:lpstr>
      <vt:lpstr>Common Table Expressions Book  </vt:lpstr>
      <vt:lpstr>PowerPoint Presentation</vt:lpstr>
      <vt:lpstr>CTE – Fact or Fiction</vt:lpstr>
      <vt:lpstr>1.  CTE Executions</vt:lpstr>
      <vt:lpstr>1. CTE Executions Explained</vt:lpstr>
      <vt:lpstr>2.  CTEs are proprietary</vt:lpstr>
      <vt:lpstr>3.  CTE and Hierarchical Queries</vt:lpstr>
      <vt:lpstr>5.  Database Versions</vt:lpstr>
      <vt:lpstr>6.  Stored Procedures and Functions</vt:lpstr>
      <vt:lpstr>7.  CTEs and Nesting</vt:lpstr>
      <vt:lpstr>8.  Indexing CTEs</vt:lpstr>
      <vt:lpstr>9.  VIEW vs CTE</vt:lpstr>
      <vt:lpstr>10.  CTE’s and Data Paging</vt:lpstr>
      <vt:lpstr>11.  CTE’s performance </vt:lpstr>
      <vt:lpstr>12.  CTE’s and TempDB</vt:lpstr>
      <vt:lpstr>13.  Data Paging</vt:lpstr>
      <vt:lpstr>More Information</vt:lpstr>
      <vt:lpstr>Common Table Expressions Book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CTE’s</dc:title>
  <dc:creator>Steve Stedman</dc:creator>
  <cp:lastModifiedBy>steve</cp:lastModifiedBy>
  <cp:revision>87</cp:revision>
  <dcterms:created xsi:type="dcterms:W3CDTF">2012-06-15T23:41:02Z</dcterms:created>
  <dcterms:modified xsi:type="dcterms:W3CDTF">2013-09-17T05:10:01Z</dcterms:modified>
</cp:coreProperties>
</file>