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92" r:id="rId2"/>
  </p:sldMasterIdLst>
  <p:notesMasterIdLst>
    <p:notesMasterId r:id="rId61"/>
  </p:notesMasterIdLst>
  <p:sldIdLst>
    <p:sldId id="381" r:id="rId3"/>
    <p:sldId id="382" r:id="rId4"/>
    <p:sldId id="383" r:id="rId5"/>
    <p:sldId id="384" r:id="rId6"/>
    <p:sldId id="327" r:id="rId7"/>
    <p:sldId id="286" r:id="rId8"/>
    <p:sldId id="328" r:id="rId9"/>
    <p:sldId id="292" r:id="rId10"/>
    <p:sldId id="298" r:id="rId11"/>
    <p:sldId id="330" r:id="rId12"/>
    <p:sldId id="329" r:id="rId13"/>
    <p:sldId id="300" r:id="rId14"/>
    <p:sldId id="301" r:id="rId15"/>
    <p:sldId id="332" r:id="rId16"/>
    <p:sldId id="356" r:id="rId17"/>
    <p:sldId id="357" r:id="rId18"/>
    <p:sldId id="358" r:id="rId19"/>
    <p:sldId id="359" r:id="rId20"/>
    <p:sldId id="360" r:id="rId21"/>
    <p:sldId id="331" r:id="rId22"/>
    <p:sldId id="362" r:id="rId23"/>
    <p:sldId id="302" r:id="rId24"/>
    <p:sldId id="361" r:id="rId25"/>
    <p:sldId id="304" r:id="rId26"/>
    <p:sldId id="363" r:id="rId27"/>
    <p:sldId id="364" r:id="rId28"/>
    <p:sldId id="365" r:id="rId29"/>
    <p:sldId id="366" r:id="rId30"/>
    <p:sldId id="375" r:id="rId31"/>
    <p:sldId id="367" r:id="rId32"/>
    <p:sldId id="372" r:id="rId33"/>
    <p:sldId id="373" r:id="rId34"/>
    <p:sldId id="374" r:id="rId35"/>
    <p:sldId id="376" r:id="rId36"/>
    <p:sldId id="368" r:id="rId37"/>
    <p:sldId id="369" r:id="rId38"/>
    <p:sldId id="377" r:id="rId39"/>
    <p:sldId id="334" r:id="rId40"/>
    <p:sldId id="335" r:id="rId41"/>
    <p:sldId id="385" r:id="rId42"/>
    <p:sldId id="337" r:id="rId43"/>
    <p:sldId id="354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-17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3F6E-B781-4152-82A9-09B64FD2A08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CE3D-1120-439B-97BE-04AEBF2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F928D-3D39-45C0-87F4-567842F35D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47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984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54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045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60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708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296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072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F39E45-9253-4A34-AFA7-977F771BF6D1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72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9/28/2013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 smtClean="0">
                <a:solidFill>
                  <a:prstClr val="white">
                    <a:lumMod val="75000"/>
                  </a:prstClr>
                </a:solidFill>
              </a:rPr>
              <a:t>SQLSaturday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 #190 – Denver 2013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55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2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19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00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2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9/28/2013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64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2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D6EE2E-3792-4E6B-8B64-E22F6F56F109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433248-0197-4227-9678-4121042A40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dirty="0" smtClean="0"/>
              <a:t>9/28/2013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dirty="0" err="1" smtClean="0"/>
              <a:t>SQLSaturday</a:t>
            </a:r>
            <a:r>
              <a:rPr lang="en-US" dirty="0" smtClean="0"/>
              <a:t> #190 – Denver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defTabSz="457200"/>
            <a:fld id="{87FD5303-69AD-2E4D-B18B-E5EED0F0A60B}" type="slidenum">
              <a:rPr lang="en-US" smtClean="0"/>
              <a:pPr defTabSz="457200"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stedman.com/" TargetMode="External"/><Relationship Id="rId2" Type="http://schemas.openxmlformats.org/officeDocument/2006/relationships/hyperlink" Target="http://databasehealth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stedman.com/" TargetMode="External"/><Relationship Id="rId2" Type="http://schemas.openxmlformats.org/officeDocument/2006/relationships/hyperlink" Target="http://databasehealth.stevestedma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evestedman.com/speaking/" TargetMode="External"/><Relationship Id="rId4" Type="http://schemas.openxmlformats.org/officeDocument/2006/relationships/hyperlink" Target="mailto:Steve@SteveStedma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oes2pros.com/" TargetMode="External"/><Relationship Id="rId2" Type="http://schemas.openxmlformats.org/officeDocument/2006/relationships/hyperlink" Target="http://www.amazon.com/gp/product/193966618X/ref=as_li_ss_tl?ie=UTF8&amp;camp=1789&amp;creative=390957&amp;creativeASIN=193966618X&amp;linkCode=as2&amp;tag=wake2wake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oes2pros.com/" TargetMode="External"/><Relationship Id="rId2" Type="http://schemas.openxmlformats.org/officeDocument/2006/relationships/hyperlink" Target="http://www.amazon.com/gp/product/193966618X/ref=as_li_ss_tl?ie=UTF8&amp;camp=1789&amp;creative=390957&amp;creativeASIN=193966618X&amp;linkCode=as2&amp;tag=wake2wake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?p=2053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stedman.com/" TargetMode="External"/><Relationship Id="rId2" Type="http://schemas.openxmlformats.org/officeDocument/2006/relationships/hyperlink" Target="http://databasehealth.stevestedma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evestedman.com/speaking/" TargetMode="External"/><Relationship Id="rId4" Type="http://schemas.openxmlformats.org/officeDocument/2006/relationships/hyperlink" Target="mailto:Steve@SteveStedman.com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joes2pros.com/" TargetMode="External"/><Relationship Id="rId2" Type="http://schemas.openxmlformats.org/officeDocument/2006/relationships/hyperlink" Target="http://www.amazon.com/gp/product/193966618X/ref=as_li_ss_tl?ie=UTF8&amp;camp=1789&amp;creative=390957&amp;creativeASIN=193966618X&amp;linkCode=as2&amp;tag=wake2wake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Advanced Common Table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57400"/>
            <a:ext cx="7925349" cy="1752600"/>
          </a:xfrm>
        </p:spPr>
        <p:txBody>
          <a:bodyPr/>
          <a:lstStyle/>
          <a:p>
            <a:r>
              <a:rPr lang="en-US" dirty="0" smtClean="0"/>
              <a:t>Presented by Steve Stedman</a:t>
            </a:r>
            <a:endParaRPr lang="en-US" dirty="0"/>
          </a:p>
        </p:txBody>
      </p:sp>
      <p:pic>
        <p:nvPicPr>
          <p:cNvPr id="4" name="Picture 2" descr="K:\TrainingCurrent\BusinessFiles\Promotional\LogosJ2P\logoFi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421887"/>
            <a:ext cx="2438400" cy="1588539"/>
          </a:xfrm>
          <a:prstGeom prst="rect">
            <a:avLst/>
          </a:prstGeom>
          <a:noFill/>
        </p:spPr>
      </p:pic>
      <p:pic>
        <p:nvPicPr>
          <p:cNvPr id="5" name="Picture 2" descr="Emergency Reporting: Web-based Records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3211738" cy="7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5695950"/>
            <a:ext cx="50482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Hierarchy with advanced formatting.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60060"/>
            <a:ext cx="6934200" cy="5545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4731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Chapter 5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Demo</a:t>
            </a:r>
            <a:r>
              <a:rPr lang="en-US" sz="9200" dirty="0">
                <a:solidFill>
                  <a:schemeClr val="bg1"/>
                </a:solidFill>
              </a:rPr>
              <a:t/>
            </a:r>
            <a:br>
              <a:rPr lang="en-US" sz="92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633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Manipulating Data: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Insert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Update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Chapter 8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213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Chapter 8 – 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764" y="1160060"/>
            <a:ext cx="8503920" cy="52578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 lvl="0" algn="l">
              <a:spcBef>
                <a:spcPts val="0"/>
              </a:spcBef>
              <a:buClrTx/>
              <a:buSzTx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smtClean="0">
                <a:solidFill>
                  <a:srgbClr val="008080"/>
                </a:solidFill>
                <a:latin typeface="Consolas"/>
              </a:rPr>
              <a:t>CTE</a:t>
            </a:r>
            <a:r>
              <a:rPr lang="en-US" sz="3200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Are the following SQL Statements valid?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Can you delete from a CTE? 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What does that mean?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18" y="3788960"/>
            <a:ext cx="4294497" cy="27642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 SELECT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/>
              </a:rPr>
              <a:t>*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like </a:t>
            </a:r>
            <a:r>
              <a:rPr lang="en-US" sz="1700" dirty="0" smtClean="0">
                <a:solidFill>
                  <a:srgbClr val="FF0000"/>
                </a:solidFill>
                <a:latin typeface="Consolas"/>
              </a:rPr>
              <a:t>'Williams</a:t>
            </a:r>
            <a:r>
              <a:rPr lang="en-US" sz="1700" dirty="0">
                <a:solidFill>
                  <a:srgbClr val="FF0000"/>
                </a:solidFill>
                <a:latin typeface="Consolas"/>
              </a:rPr>
              <a:t>'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700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endParaRPr lang="en-US" sz="1700" dirty="0" smtClean="0">
              <a:solidFill>
                <a:prstClr val="black"/>
              </a:solidFill>
              <a:latin typeface="Consolas"/>
            </a:endParaRPr>
          </a:p>
          <a:p>
            <a:pPr algn="ctr"/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4647745" y="3788960"/>
            <a:ext cx="4294497" cy="27642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SELECT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.*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SalesInvoice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/>
              </a:rPr>
              <a:t>si</a:t>
            </a:r>
            <a:endParaRPr lang="en-US" sz="1600" dirty="0" smtClean="0">
              <a:solidFill>
                <a:srgbClr val="00808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si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'Williams'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7060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/>
          <a:lstStyle/>
          <a:p>
            <a:pPr lvl="0" algn="ctr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Chapter 8 –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5400" b="0" dirty="0" smtClean="0">
                <a:solidFill>
                  <a:srgbClr val="0000FF"/>
                </a:solidFill>
                <a:effectLst/>
                <a:latin typeface="Consolas"/>
              </a:rPr>
              <a:t>DELETE</a:t>
            </a:r>
            <a:r>
              <a:rPr lang="en-US" sz="5400" b="0" dirty="0" smtClean="0">
                <a:solidFill>
                  <a:prstClr val="black"/>
                </a:solidFill>
                <a:effectLst/>
                <a:latin typeface="Consolas"/>
              </a:rPr>
              <a:t> </a:t>
            </a:r>
            <a:r>
              <a:rPr lang="en-US" sz="5400" b="0" dirty="0">
                <a:solidFill>
                  <a:srgbClr val="0000FF"/>
                </a:solidFill>
                <a:effectLst/>
                <a:latin typeface="Consolas"/>
              </a:rPr>
              <a:t>FROM</a:t>
            </a:r>
            <a:r>
              <a:rPr lang="en-US" sz="5400" b="0" dirty="0">
                <a:solidFill>
                  <a:prstClr val="black"/>
                </a:solidFill>
                <a:effectLst/>
                <a:latin typeface="Consolas"/>
              </a:rPr>
              <a:t> </a:t>
            </a:r>
            <a:r>
              <a:rPr lang="en-US" sz="5400" b="0" dirty="0">
                <a:solidFill>
                  <a:srgbClr val="008080"/>
                </a:solidFill>
                <a:effectLst/>
                <a:latin typeface="Consolas"/>
              </a:rPr>
              <a:t>CTE</a:t>
            </a:r>
            <a:r>
              <a:rPr lang="en-US" sz="5400" b="0" dirty="0">
                <a:solidFill>
                  <a:srgbClr val="808080"/>
                </a:solidFill>
                <a:effectLst/>
                <a:latin typeface="Consolas"/>
              </a:rPr>
              <a:t>;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/>
              </a:rPr>
              <a:t/>
            </a:r>
            <a:br>
              <a:rPr lang="en-US" sz="3200" b="0" dirty="0">
                <a:solidFill>
                  <a:srgbClr val="808080"/>
                </a:solidFill>
                <a:effectLst/>
                <a:latin typeface="Consolas"/>
              </a:rPr>
            </a:b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Demo</a:t>
            </a:r>
            <a:r>
              <a:rPr lang="en-US" sz="9200" dirty="0">
                <a:solidFill>
                  <a:schemeClr val="bg1"/>
                </a:solidFill>
              </a:rPr>
              <a:t/>
            </a:r>
            <a:br>
              <a:rPr lang="en-US" sz="92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92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Chapter 8 – INSERT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764" y="1160060"/>
            <a:ext cx="8503920" cy="52578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 lvl="0" algn="l">
              <a:spcBef>
                <a:spcPts val="0"/>
              </a:spcBef>
              <a:buClrTx/>
              <a:buSzTx/>
            </a:pPr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INSERT INTO </a:t>
            </a:r>
            <a:r>
              <a:rPr lang="en-US" sz="3200" dirty="0" smtClean="0">
                <a:solidFill>
                  <a:srgbClr val="008080"/>
                </a:solidFill>
                <a:latin typeface="Consolas"/>
              </a:rPr>
              <a:t>CTE</a:t>
            </a:r>
            <a:r>
              <a:rPr lang="en-US" sz="3200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Are the following SQL Statements valid?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Can you INSERT INTO a CTE? 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What does that mean?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18" y="3276600"/>
            <a:ext cx="4294497" cy="3276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SELECT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*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FROM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WHERE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'Stedman'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   (</a:t>
            </a:r>
            <a:r>
              <a:rPr lang="en-US" sz="1600" dirty="0" err="1" smtClean="0">
                <a:solidFill>
                  <a:srgbClr val="008080"/>
                </a:solidFill>
                <a:latin typeface="Consolas"/>
              </a:rPr>
              <a:t>CustomerID</a:t>
            </a:r>
            <a:r>
              <a:rPr lang="en-US" sz="1600" dirty="0" err="1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8080"/>
                </a:solidFill>
                <a:latin typeface="Consolas"/>
              </a:rPr>
              <a:t>FirstName</a:t>
            </a:r>
            <a:r>
              <a:rPr lang="en-US" sz="1600" dirty="0" err="1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99999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'Steve'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'Stedman'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);</a:t>
            </a:r>
          </a:p>
          <a:p>
            <a:endParaRPr lang="en-US" sz="1700" dirty="0" smtClean="0">
              <a:solidFill>
                <a:prstClr val="black"/>
              </a:solidFill>
              <a:latin typeface="Consolas"/>
            </a:endParaRPr>
          </a:p>
          <a:p>
            <a:pPr algn="ctr"/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4647745" y="3276600"/>
            <a:ext cx="4294497" cy="3276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SELECT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.*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SalesInvoice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si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'Stedman'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99999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'Steve'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'Stedman'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10960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/>
          <a:lstStyle/>
          <a:p>
            <a:pPr lvl="0" algn="ctr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Chapter 8 –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5400" b="0" dirty="0" smtClean="0">
                <a:solidFill>
                  <a:srgbClr val="0000FF"/>
                </a:solidFill>
                <a:effectLst/>
                <a:latin typeface="Consolas"/>
              </a:rPr>
              <a:t>INSERT INTO </a:t>
            </a:r>
            <a:r>
              <a:rPr lang="en-US" sz="5400" b="0" dirty="0" smtClean="0">
                <a:solidFill>
                  <a:srgbClr val="008080"/>
                </a:solidFill>
                <a:effectLst/>
                <a:latin typeface="Consolas"/>
              </a:rPr>
              <a:t>CTE</a:t>
            </a:r>
            <a:r>
              <a:rPr lang="en-US" sz="5400" b="0" dirty="0">
                <a:solidFill>
                  <a:srgbClr val="808080"/>
                </a:solidFill>
                <a:effectLst/>
                <a:latin typeface="Consolas"/>
              </a:rPr>
              <a:t>;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/>
              </a:rPr>
              <a:t/>
            </a:r>
            <a:br>
              <a:rPr lang="en-US" sz="3200" b="0" dirty="0">
                <a:solidFill>
                  <a:srgbClr val="808080"/>
                </a:solidFill>
                <a:effectLst/>
                <a:latin typeface="Consolas"/>
              </a:rPr>
            </a:b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Demo</a:t>
            </a:r>
            <a:r>
              <a:rPr lang="en-US" sz="9200" dirty="0">
                <a:solidFill>
                  <a:schemeClr val="bg1"/>
                </a:solidFill>
              </a:rPr>
              <a:t/>
            </a:r>
            <a:br>
              <a:rPr lang="en-US" sz="92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442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Chapter 8 – UPDATE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764" y="1160060"/>
            <a:ext cx="8503920" cy="52578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 lvl="0" algn="l">
              <a:spcBef>
                <a:spcPts val="0"/>
              </a:spcBef>
              <a:buClrTx/>
              <a:buSzTx/>
            </a:pPr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UPDATE </a:t>
            </a:r>
            <a:r>
              <a:rPr lang="en-US" sz="3200" dirty="0" smtClean="0">
                <a:solidFill>
                  <a:srgbClr val="008080"/>
                </a:solidFill>
                <a:latin typeface="Consolas"/>
              </a:rPr>
              <a:t>CTE</a:t>
            </a:r>
            <a:r>
              <a:rPr lang="en-US" sz="3200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Are the following SQL Statements valid?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Can you UPDATE a CTE? 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What does that mean?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18" y="3276600"/>
            <a:ext cx="4294497" cy="3276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SELECT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.*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'Williams'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'Willie'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endParaRPr lang="en-US" sz="1700" dirty="0" smtClean="0">
              <a:solidFill>
                <a:prstClr val="black"/>
              </a:solidFill>
              <a:latin typeface="Consolas"/>
            </a:endParaRPr>
          </a:p>
          <a:p>
            <a:pPr algn="ctr"/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4647745" y="3276600"/>
            <a:ext cx="4294497" cy="3276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SELECT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.*,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si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Comment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FROM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  INNER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SalesInvoice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si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WHERE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'Williams'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CustomerCTE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Comment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'Some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Comment'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,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srgbClr val="008080"/>
                </a:solidFill>
                <a:latin typeface="Consolas"/>
              </a:rPr>
              <a:t>CompanyName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'Willies Toys'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0843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/>
          <a:lstStyle/>
          <a:p>
            <a:pPr lvl="0" algn="ctr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Chapter 8 –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5400" b="0" dirty="0" smtClean="0">
                <a:solidFill>
                  <a:srgbClr val="0000FF"/>
                </a:solidFill>
                <a:effectLst/>
                <a:latin typeface="Consolas"/>
              </a:rPr>
              <a:t>UPDATE </a:t>
            </a:r>
            <a:r>
              <a:rPr lang="en-US" sz="5400" b="0" dirty="0" smtClean="0">
                <a:solidFill>
                  <a:srgbClr val="008080"/>
                </a:solidFill>
                <a:effectLst/>
                <a:latin typeface="Consolas"/>
              </a:rPr>
              <a:t>CTE</a:t>
            </a:r>
            <a:r>
              <a:rPr lang="en-US" sz="5400" b="0" dirty="0">
                <a:solidFill>
                  <a:srgbClr val="808080"/>
                </a:solidFill>
                <a:effectLst/>
                <a:latin typeface="Consolas"/>
              </a:rPr>
              <a:t>;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/>
              </a:rPr>
              <a:t/>
            </a:r>
            <a:br>
              <a:rPr lang="en-US" sz="3200" b="0" dirty="0">
                <a:solidFill>
                  <a:srgbClr val="808080"/>
                </a:solidFill>
                <a:effectLst/>
                <a:latin typeface="Consolas"/>
              </a:rPr>
            </a:b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Demo</a:t>
            </a:r>
            <a:r>
              <a:rPr lang="en-US" sz="9200" dirty="0">
                <a:solidFill>
                  <a:schemeClr val="bg1"/>
                </a:solidFill>
              </a:rPr>
              <a:t/>
            </a:r>
            <a:br>
              <a:rPr lang="en-US" sz="92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426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UPDATE, DELETE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Insert, Update, and Delete all work against a CTE with only a single base table.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Delete does not work for any CTE with multiple base tables referenced in the CTE query.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and Update works against a CTE with multiple base tables as long as only one base table is being </a:t>
            </a:r>
            <a:r>
              <a:rPr lang="en-US" dirty="0" err="1" smtClean="0">
                <a:solidFill>
                  <a:schemeClr val="tx1"/>
                </a:solidFill>
              </a:rPr>
              <a:t>udpated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38997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About the Speaker/Author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(Steve Stedman)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1447800"/>
            <a:ext cx="8763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Working at Emergency Reporting as CTO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Joes2Pros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Author of the Common Table Expression Book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Instructor at the Joes2Pros Academy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23 </a:t>
            </a:r>
            <a:r>
              <a:rPr lang="en-US" sz="2800" dirty="0">
                <a:solidFill>
                  <a:schemeClr val="tx1"/>
                </a:solidFill>
              </a:rPr>
              <a:t>Years </a:t>
            </a:r>
            <a:r>
              <a:rPr lang="en-US" sz="2800" dirty="0" smtClean="0">
                <a:solidFill>
                  <a:schemeClr val="tx1"/>
                </a:solidFill>
              </a:rPr>
              <a:t>of database work (Microsoft 1990-1991)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Developer of the Database Health Application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hlinkClick r:id="rId2"/>
              </a:rPr>
              <a:t>http://DatabaseHealth.com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Volunteer </a:t>
            </a:r>
            <a:r>
              <a:rPr lang="en-US" sz="2800" dirty="0">
                <a:solidFill>
                  <a:schemeClr val="tx1"/>
                </a:solidFill>
              </a:rPr>
              <a:t>Firefighter and </a:t>
            </a:r>
            <a:r>
              <a:rPr lang="en-US" sz="2800" dirty="0" smtClean="0">
                <a:solidFill>
                  <a:schemeClr val="tx1"/>
                </a:solidFill>
              </a:rPr>
              <a:t>EMT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Twitter:  @</a:t>
            </a:r>
            <a:r>
              <a:rPr lang="en-US" sz="3200" dirty="0" err="1" smtClean="0">
                <a:solidFill>
                  <a:schemeClr val="tx1"/>
                </a:solidFill>
              </a:rPr>
              <a:t>SqlEmt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Website:  </a:t>
            </a:r>
            <a:r>
              <a:rPr lang="en-US" sz="3200" dirty="0" smtClean="0">
                <a:solidFill>
                  <a:schemeClr val="tx1"/>
                </a:solidFill>
                <a:hlinkClick r:id="rId3"/>
              </a:rPr>
              <a:t>http://SteveStedman.com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833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Common Use Cases: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Alternative to a Numbers </a:t>
            </a:r>
            <a:r>
              <a:rPr lang="en-US" sz="4000" dirty="0" smtClean="0">
                <a:solidFill>
                  <a:schemeClr val="bg1"/>
                </a:solidFill>
              </a:rPr>
              <a:t>table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Finding Holes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Scrubbing duplicates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Chapter 10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50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Alternative to a Numbers Table.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04800" y="1066800"/>
            <a:ext cx="5486400" cy="431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200" b="1" u="sng" dirty="0" smtClean="0">
                <a:solidFill>
                  <a:schemeClr val="tx1"/>
                </a:solidFill>
              </a:rPr>
              <a:t>Demo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6215" y="1676400"/>
            <a:ext cx="8610600" cy="4953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Numbers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/>
              </a:rPr>
              <a:t>(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1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UNION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ALL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1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Numbers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1000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/>
              </a:rPr>
              <a:t>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Numbers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OPTION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MAXRECURSION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1000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9248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Finding Holes.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04800" y="1066800"/>
            <a:ext cx="5486400" cy="431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200" b="1" u="sng" dirty="0" smtClean="0">
                <a:solidFill>
                  <a:schemeClr val="tx1"/>
                </a:solidFill>
              </a:rPr>
              <a:t>Demo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6215" y="1676400"/>
            <a:ext cx="8610600" cy="4953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Numbers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0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UNION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ALL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Numbers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23</a:t>
            </a:r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)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OrderHours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HourOfDay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TheCount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/>
              </a:rPr>
              <a:t>HOUR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HourOfDay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800" dirty="0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TheCount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SalesInvoice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OrderDate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'02/01/2006'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/>
              </a:rPr>
              <a:t>HOUR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OrderDate</a:t>
            </a:r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)   )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HourOfDay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TheCount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OrderCount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OrderHours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oh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RIGHT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Numbers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HourOfDay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</a:rPr>
              <a:t>TheCount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10297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Scrubbing duplicates.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04800" y="1066800"/>
            <a:ext cx="5486400" cy="431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200" b="1" u="sng" dirty="0" smtClean="0">
                <a:solidFill>
                  <a:schemeClr val="tx1"/>
                </a:solidFill>
              </a:rPr>
              <a:t>Demo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6215" y="1676400"/>
            <a:ext cx="8610600" cy="4953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CustomerCTE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SELECT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*,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br>
              <a:rPr lang="en-US" sz="2000" dirty="0">
                <a:solidFill>
                  <a:prstClr val="black"/>
                </a:solidFill>
                <a:latin typeface="Consolas"/>
              </a:rPr>
            </a:b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ROW_NUMBER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()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OVER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PARTITION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LastName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FirstName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DupNum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Customer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CustomerCTE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DupNum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691051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The need for speed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U</a:t>
            </a:r>
            <a:r>
              <a:rPr lang="en-US" sz="4400" dirty="0" smtClean="0">
                <a:solidFill>
                  <a:schemeClr val="bg1"/>
                </a:solidFill>
              </a:rPr>
              <a:t>nderstanding 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CTE performance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Chapter 11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752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CTE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Non-Recursive Performance</a:t>
            </a:r>
          </a:p>
          <a:p>
            <a:pPr lvl="1"/>
            <a:r>
              <a:rPr lang="en-US" dirty="0" smtClean="0"/>
              <a:t>Multiple references to a single CTE</a:t>
            </a:r>
          </a:p>
          <a:p>
            <a:pPr lvl="1"/>
            <a:r>
              <a:rPr lang="en-US" dirty="0" smtClean="0"/>
              <a:t>CTEs vs. Derived Tables</a:t>
            </a:r>
          </a:p>
          <a:p>
            <a:pPr lvl="1"/>
            <a:r>
              <a:rPr lang="en-US" dirty="0" smtClean="0"/>
              <a:t>CTEs vs. Views</a:t>
            </a:r>
          </a:p>
          <a:p>
            <a:pPr lvl="1"/>
            <a:r>
              <a:rPr lang="en-US" dirty="0" smtClean="0"/>
              <a:t>Multiple CTEs in a query</a:t>
            </a:r>
          </a:p>
          <a:p>
            <a:r>
              <a:rPr lang="en-US" dirty="0"/>
              <a:t>Recursive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Deep Recursion</a:t>
            </a:r>
          </a:p>
        </p:txBody>
      </p:sp>
    </p:spTree>
    <p:extLst>
      <p:ext uri="{BB962C8B-B14F-4D97-AF65-F5344CB8AC3E}">
        <p14:creationId xmlns:p14="http://schemas.microsoft.com/office/powerpoint/2010/main" val="29003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en-US" sz="3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references to a single CTE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29600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8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CTEs vs. Derived Tables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29600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30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CTEs vs. Views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29600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06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CTEs in a query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6215" y="2057400"/>
            <a:ext cx="8610600" cy="4572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5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and all samples are available at:</a:t>
            </a:r>
          </a:p>
          <a:p>
            <a:r>
              <a:rPr lang="en-US" dirty="0" smtClean="0"/>
              <a:t>http://SteveStedman.com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Downloadable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>
                <a:effectLst/>
              </a:rPr>
              <a:t>Take it to the extreme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CTEs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6215" y="2057400"/>
            <a:ext cx="8610600" cy="4572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cte0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as</a:t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</a:b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(</a:t>
            </a:r>
            <a:r>
              <a:rPr lang="en-US" sz="2400" dirty="0">
                <a:latin typeface="Consolas"/>
                <a:ea typeface="Calibri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select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alibri"/>
              </a:rPr>
              <a:t>1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as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/>
                <a:ea typeface="Calibri"/>
              </a:rPr>
              <a:t>num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)</a:t>
            </a:r>
            <a:b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</a:b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cte1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AS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SELECT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*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cte0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)</a:t>
            </a:r>
            <a:b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</a:b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AS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SELECT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*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cte1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)</a:t>
            </a:r>
            <a:endParaRPr lang="en-US" sz="28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Calibri"/>
              </a:rPr>
              <a:t>Repeated from 2 to 254.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cte255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AS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SELECT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*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cte254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)</a:t>
            </a:r>
            <a:b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</a:b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cte256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AS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SELECT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*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cte255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)</a:t>
            </a:r>
            <a:b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</a:b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cte257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AS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SELECT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*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cte256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)</a:t>
            </a:r>
            <a:b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select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*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sz="2400" dirty="0">
                <a:latin typeface="Consolas"/>
                <a:ea typeface="Calibri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  <a:ea typeface="Calibri"/>
              </a:rPr>
              <a:t>cte257</a:t>
            </a:r>
            <a:r>
              <a:rPr lang="en-US" sz="2400" dirty="0">
                <a:solidFill>
                  <a:srgbClr val="808080"/>
                </a:solidFill>
                <a:latin typeface="Consolas"/>
                <a:ea typeface="Calibri"/>
              </a:rPr>
              <a:t>;</a:t>
            </a:r>
            <a:endParaRPr lang="en-US" sz="28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97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700" dirty="0">
                <a:solidFill>
                  <a:schemeClr val="tx1"/>
                </a:solidFill>
                <a:effectLst/>
              </a:rPr>
              <a:t>Nested CTEs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30580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98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700" dirty="0">
                <a:solidFill>
                  <a:schemeClr val="tx1"/>
                </a:solidFill>
                <a:effectLst/>
              </a:rPr>
              <a:t>Nested CTEs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556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700" dirty="0">
                <a:solidFill>
                  <a:schemeClr val="tx1"/>
                </a:solidFill>
                <a:effectLst/>
              </a:rPr>
              <a:t>Nested CTEs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556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5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700" dirty="0">
                <a:solidFill>
                  <a:schemeClr val="tx1"/>
                </a:solidFill>
                <a:effectLst/>
              </a:rPr>
              <a:t>Nested CTEs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95800"/>
            <a:ext cx="89154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3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 Performance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7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 Performance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2999"/>
            <a:ext cx="8229600" cy="56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28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Recursion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56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Chapter 11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Demo</a:t>
            </a:r>
            <a:r>
              <a:rPr lang="en-US" sz="9200" dirty="0">
                <a:solidFill>
                  <a:schemeClr val="bg1"/>
                </a:solidFill>
              </a:rPr>
              <a:t/>
            </a:r>
            <a:br>
              <a:rPr lang="en-US" sz="92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728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Follow me on Twitter</a:t>
            </a:r>
          </a:p>
          <a:p>
            <a:pPr lvl="1"/>
            <a:r>
              <a:rPr lang="en-US" sz="2600" b="1" dirty="0" smtClean="0"/>
              <a:t>@</a:t>
            </a:r>
            <a:r>
              <a:rPr lang="en-US" sz="2600" b="1" dirty="0" err="1" smtClean="0"/>
              <a:t>SqlEmt</a:t>
            </a:r>
            <a:endParaRPr lang="en-US" sz="2600" b="1" dirty="0" smtClean="0"/>
          </a:p>
          <a:p>
            <a:r>
              <a:rPr lang="en-US" dirty="0" smtClean="0"/>
              <a:t>Database Health Project</a:t>
            </a:r>
          </a:p>
          <a:p>
            <a:pPr lvl="1"/>
            <a:r>
              <a:rPr lang="en-US" sz="3000" dirty="0" smtClean="0">
                <a:hlinkClick r:id="rId2"/>
              </a:rPr>
              <a:t>http://DatabaseHealth.com</a:t>
            </a:r>
            <a:endParaRPr lang="en-US" sz="3000" dirty="0" smtClean="0"/>
          </a:p>
          <a:p>
            <a:r>
              <a:rPr lang="en-US" dirty="0" smtClean="0"/>
              <a:t>Visit my website</a:t>
            </a:r>
          </a:p>
          <a:p>
            <a:pPr lvl="1"/>
            <a:r>
              <a:rPr lang="en-US" sz="3200" dirty="0" smtClean="0">
                <a:hlinkClick r:id="rId3"/>
              </a:rPr>
              <a:t>http://stevestedman.com</a:t>
            </a:r>
            <a:endParaRPr lang="en-US" sz="3200" dirty="0" smtClean="0"/>
          </a:p>
          <a:p>
            <a:r>
              <a:rPr lang="en-US" dirty="0" smtClean="0"/>
              <a:t>Send me an email:</a:t>
            </a:r>
          </a:p>
          <a:p>
            <a:pPr lvl="1"/>
            <a:r>
              <a:rPr lang="en-US" sz="3200" dirty="0" smtClean="0">
                <a:hlinkClick r:id="rId4"/>
              </a:rPr>
              <a:t>Steve@SteveStedman.com</a:t>
            </a:r>
            <a:endParaRPr lang="en-US" sz="3200" dirty="0" smtClean="0"/>
          </a:p>
          <a:p>
            <a:r>
              <a:rPr lang="en-US" dirty="0" smtClean="0"/>
              <a:t>Download Slides and Sample TSQL</a:t>
            </a:r>
          </a:p>
          <a:p>
            <a:pPr lvl="1"/>
            <a:r>
              <a:rPr lang="en-US" sz="3200" dirty="0" smtClean="0">
                <a:hlinkClick r:id="rId5"/>
              </a:rPr>
              <a:t>http://stevestedman.com/speaking/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52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Common Table Expressions </a:t>
            </a:r>
            <a:r>
              <a:rPr lang="en-US" dirty="0" smtClean="0">
                <a:hlinkClick r:id="rId2"/>
              </a:rPr>
              <a:t>Book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4267200" cy="4525963"/>
          </a:xfrm>
        </p:spPr>
        <p:txBody>
          <a:bodyPr/>
          <a:lstStyle/>
          <a:p>
            <a:r>
              <a:rPr lang="en-US" dirty="0" smtClean="0"/>
              <a:t>Published May 2013</a:t>
            </a:r>
          </a:p>
          <a:p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Amazon.com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at </a:t>
            </a:r>
            <a:r>
              <a:rPr lang="en-US" dirty="0" smtClean="0">
                <a:hlinkClick r:id="rId3"/>
              </a:rPr>
              <a:t>Joes2Pros.com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and Kindle versions both available.</a:t>
            </a:r>
          </a:p>
        </p:txBody>
      </p:sp>
      <p:pic>
        <p:nvPicPr>
          <p:cNvPr id="1026" name="Picture 2" descr="http://ecx.images-amazon.com/images/I/71fDCK97%2BtL._SL136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399"/>
            <a:ext cx="4063162" cy="58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1676400" y="5249863"/>
            <a:ext cx="7175310" cy="1447800"/>
          </a:xfrm>
          <a:prstGeom prst="wedgeRoundRectCallout">
            <a:avLst>
              <a:gd name="adj1" fmla="val 34367"/>
              <a:gd name="adj2" fmla="val -2122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Today’s topic comes from Chapter 5, 8, 10 and 11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SQL Server Common Table Expression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Common Table Expressions </a:t>
            </a:r>
            <a:r>
              <a:rPr lang="en-US" dirty="0" smtClean="0">
                <a:hlinkClick r:id="rId2"/>
              </a:rPr>
              <a:t>Book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4267200" cy="4525963"/>
          </a:xfrm>
        </p:spPr>
        <p:txBody>
          <a:bodyPr/>
          <a:lstStyle/>
          <a:p>
            <a:r>
              <a:rPr lang="en-US" dirty="0" smtClean="0"/>
              <a:t>Published May 2013</a:t>
            </a:r>
          </a:p>
          <a:p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Amazon.com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at </a:t>
            </a:r>
            <a:r>
              <a:rPr lang="en-US" dirty="0" smtClean="0">
                <a:hlinkClick r:id="rId3"/>
              </a:rPr>
              <a:t>Joes2Pros.com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and Kindle versions both available.</a:t>
            </a:r>
          </a:p>
        </p:txBody>
      </p:sp>
      <p:pic>
        <p:nvPicPr>
          <p:cNvPr id="1026" name="Picture 2" descr="http://ecx.images-amazon.com/images/I/71fDCK97%2BtL._SL136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399"/>
            <a:ext cx="4063162" cy="58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819400"/>
            <a:ext cx="7925349" cy="2046513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/>
              <a:t>Steve Stedman</a:t>
            </a:r>
          </a:p>
          <a:p>
            <a:endParaRPr lang="en-US" dirty="0" smtClean="0"/>
          </a:p>
          <a:p>
            <a:r>
              <a:rPr lang="en-US" dirty="0" smtClean="0"/>
              <a:t>Debunking common myths about</a:t>
            </a:r>
          </a:p>
          <a:p>
            <a:r>
              <a:rPr lang="en-US" dirty="0" smtClean="0"/>
              <a:t>Common Table Expressions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CTE – Fact or Fiction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CTE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As a named result set, the CTE is only run once even if it is referenced multiple times in a query.</a:t>
            </a:r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 </a:t>
            </a:r>
            <a:r>
              <a:rPr lang="en-US" sz="3200" dirty="0" smtClean="0"/>
              <a:t>The CTE is executed once for EACH time that it is referenced in a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1. CTE Executions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;WITH </a:t>
            </a:r>
            <a:r>
              <a:rPr lang="en-US" sz="2800" dirty="0" err="1" smtClean="0"/>
              <a:t>deptCTE</a:t>
            </a:r>
            <a:r>
              <a:rPr lang="en-US" sz="2800" dirty="0" smtClean="0"/>
              <a:t>(id, department, parent) AS 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C00000"/>
                </a:solidFill>
              </a:rPr>
              <a:t>SELECT id, department, parent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  FROM Departments</a:t>
            </a:r>
            <a:r>
              <a:rPr lang="en-US" sz="2800" dirty="0" smtClean="0"/>
              <a:t>) </a:t>
            </a:r>
          </a:p>
          <a:p>
            <a:pPr>
              <a:buNone/>
            </a:pPr>
            <a:r>
              <a:rPr lang="en-US" sz="2800" dirty="0" smtClean="0"/>
              <a:t>SELECT q1.department, q2.department</a:t>
            </a:r>
          </a:p>
          <a:p>
            <a:pPr>
              <a:buNone/>
            </a:pPr>
            <a:r>
              <a:rPr lang="en-US" sz="2800" dirty="0" smtClean="0"/>
              <a:t>  FROM </a:t>
            </a:r>
            <a:r>
              <a:rPr lang="en-US" sz="2800" b="1" dirty="0" err="1" smtClean="0">
                <a:solidFill>
                  <a:srgbClr val="FF0000"/>
                </a:solidFill>
              </a:rPr>
              <a:t>deptCTE</a:t>
            </a:r>
            <a:r>
              <a:rPr lang="en-US" sz="2800" b="1" dirty="0" smtClean="0">
                <a:solidFill>
                  <a:srgbClr val="FF0000"/>
                </a:solidFill>
              </a:rPr>
              <a:t> q1</a:t>
            </a:r>
          </a:p>
          <a:p>
            <a:pPr>
              <a:buNone/>
            </a:pPr>
            <a:r>
              <a:rPr lang="fr-FR" sz="2800" dirty="0" smtClean="0"/>
              <a:t> INNER JOIN </a:t>
            </a:r>
            <a:r>
              <a:rPr lang="fr-FR" sz="2800" b="1" dirty="0" err="1" smtClean="0">
                <a:solidFill>
                  <a:srgbClr val="FF0000"/>
                </a:solidFill>
              </a:rPr>
              <a:t>deptCTE</a:t>
            </a:r>
            <a:r>
              <a:rPr lang="fr-FR" sz="2800" b="1" dirty="0" smtClean="0">
                <a:solidFill>
                  <a:srgbClr val="FF0000"/>
                </a:solidFill>
              </a:rPr>
              <a:t> q2 </a:t>
            </a:r>
            <a:r>
              <a:rPr lang="fr-FR" sz="2800" dirty="0" smtClean="0"/>
              <a:t>on q1.id = q2.parent</a:t>
            </a:r>
          </a:p>
          <a:p>
            <a:pPr>
              <a:buNone/>
            </a:pPr>
            <a:r>
              <a:rPr lang="en-US" sz="2800" dirty="0" smtClean="0"/>
              <a:t> WHERE q1.parent is null;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3600" dirty="0" smtClean="0"/>
              <a:t>In this example the </a:t>
            </a:r>
            <a:r>
              <a:rPr lang="en-US" sz="3600" dirty="0" err="1" smtClean="0"/>
              <a:t>deptCTE</a:t>
            </a:r>
            <a:r>
              <a:rPr lang="en-US" sz="3600" dirty="0" smtClean="0"/>
              <a:t> is executed twice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42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CTEs are proprietary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CTEs are proprietary to Microsoft SQL Server.</a:t>
            </a:r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Common Table Expressions are supported by several major database platforms, among them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, DB2, Oracle and SQL Server, defined in SQL-99 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 CTE and Hierarchical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CTEs are a great way to create recursive hierarchical queries.</a:t>
            </a:r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Recursive hierarchical queries are easy to write with a CTE.   CTE’s save time, are easy to follow, and work great for hierarchical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 Database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SQL Server only supports CTE’s on SQL Server Enterprise Edition 2008R2 and newer.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Common Table Expressions have been supported since SQL Server 2005 and are available in all versions.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 Stored Procedures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CTEs can be defined in user-defined routines, such as functions, stored procedures, triggers, or views.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Common Table Expressions can be defined and used inside of stored procedures and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How many people have heard of CTEs?</a:t>
            </a:r>
          </a:p>
          <a:p>
            <a:r>
              <a:rPr lang="en-US" dirty="0" smtClean="0"/>
              <a:t>How many people have used CTEs?</a:t>
            </a:r>
          </a:p>
          <a:p>
            <a:r>
              <a:rPr lang="en-US" dirty="0" smtClean="0"/>
              <a:t>How many people have used recursive CTEs?</a:t>
            </a:r>
          </a:p>
          <a:p>
            <a:r>
              <a:rPr lang="en-US" dirty="0" smtClean="0"/>
              <a:t>How many people have deleted data with a CTE?</a:t>
            </a:r>
          </a:p>
          <a:p>
            <a:r>
              <a:rPr lang="en-US" dirty="0" smtClean="0"/>
              <a:t>How many people use CTEs every day?</a:t>
            </a:r>
          </a:p>
          <a:p>
            <a:r>
              <a:rPr lang="en-US" dirty="0" smtClean="0"/>
              <a:t>How many people have used recursive CTEs with multiple anchor queries</a:t>
            </a:r>
            <a:r>
              <a:rPr lang="en-US" dirty="0" smtClean="0"/>
              <a:t>?</a:t>
            </a:r>
          </a:p>
          <a:p>
            <a:r>
              <a:rPr lang="en-US" dirty="0"/>
              <a:t>How many people are planning on taking the 70-461 Microsoft Exam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 CTEs and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CTEs can be nested and one CTE can reference an earlier CTE.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Common Table Expressions can be nested.  Just define multiple CTE’s and reference an earlier CTE from a later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 Indexing CTEs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Indexes can be added to CTEs to boost performance.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A Common Table Expression is a temporary, "inline" view - you cannot add an index to a CTE.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  VIEW </a:t>
            </a:r>
            <a:r>
              <a:rPr lang="en-US" dirty="0" err="1" smtClean="0"/>
              <a:t>vs</a:t>
            </a:r>
            <a:r>
              <a:rPr lang="en-US" dirty="0" smtClean="0"/>
              <a:t> CTE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Which performs better, a non-recursive CTE or a VIEW?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They are the same.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The big gain is the recursive CTE, which you can’t achieve with a view.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 CTE’s and Data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CTE’s are a great way to do Data Paging for a result grid.</a:t>
            </a:r>
          </a:p>
          <a:p>
            <a:pPr>
              <a:buNone/>
            </a:pPr>
            <a:r>
              <a:rPr lang="en-US" sz="3200" dirty="0" smtClean="0"/>
              <a:t>True or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</a:rPr>
              <a:t>It Depends</a:t>
            </a:r>
            <a:r>
              <a:rPr lang="en-US" dirty="0" smtClean="0"/>
              <a:t>…...</a:t>
            </a:r>
          </a:p>
          <a:p>
            <a:pPr>
              <a:buNone/>
            </a:pPr>
            <a:r>
              <a:rPr lang="en-US" sz="3200" dirty="0" smtClean="0"/>
              <a:t>SQL Server 2012 has the new OFFSET and FETCH clause on select statements, which is easier than CTE’s.  For 2005, 2008 and 2008R2 the CTE is the best option.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 CTE’s 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Recursive CTE’s perform the same as other pseudo recursive solutions?</a:t>
            </a:r>
          </a:p>
          <a:p>
            <a:pPr>
              <a:buNone/>
            </a:pPr>
            <a:r>
              <a:rPr lang="en-US" sz="3200" dirty="0" smtClean="0"/>
              <a:t>True or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…...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 CTE’s and </a:t>
            </a:r>
            <a:r>
              <a:rPr lang="en-US" dirty="0" err="1" smtClean="0"/>
              <a:t>TempDB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dirty="0" smtClean="0"/>
              <a:t>CTE’s are similar to Temp Tables or Table Variables in their use of </a:t>
            </a:r>
            <a:r>
              <a:rPr lang="en-US" sz="3200" dirty="0" err="1" smtClean="0"/>
              <a:t>TempDB</a:t>
            </a:r>
            <a:r>
              <a:rPr lang="en-US" sz="3200" dirty="0" smtClean="0"/>
              <a:t>?</a:t>
            </a:r>
          </a:p>
          <a:p>
            <a:pPr>
              <a:buNone/>
            </a:pPr>
            <a:r>
              <a:rPr lang="en-US" sz="3200" dirty="0" smtClean="0"/>
              <a:t>True or False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  </a:t>
            </a:r>
            <a:r>
              <a:rPr lang="en-US" sz="3500" dirty="0" smtClean="0"/>
              <a:t>Temp Tables and Table Variables both use </a:t>
            </a:r>
            <a:r>
              <a:rPr lang="en-US" sz="3500" dirty="0" err="1" smtClean="0"/>
              <a:t>TempDB</a:t>
            </a:r>
            <a:r>
              <a:rPr lang="en-US" sz="3500" dirty="0" smtClean="0"/>
              <a:t>, CTE’s do not</a:t>
            </a:r>
            <a:r>
              <a:rPr lang="en-US" dirty="0" smtClean="0"/>
              <a:t>…...</a:t>
            </a:r>
          </a:p>
          <a:p>
            <a:r>
              <a:rPr lang="en-US" dirty="0" smtClean="0"/>
              <a:t>See my blog posting for all the details on this one.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://stevestedman.com/?</a:t>
            </a:r>
            <a:r>
              <a:rPr lang="en-US" dirty="0" smtClean="0">
                <a:hlinkClick r:id="rId2"/>
              </a:rPr>
              <a:t>p=2053</a:t>
            </a:r>
            <a:endParaRPr lang="en-US" dirty="0" smtClean="0"/>
          </a:p>
          <a:p>
            <a:pPr lvl="1"/>
            <a:r>
              <a:rPr lang="en-US" dirty="0" smtClean="0"/>
              <a:t>It is more than we have time to prove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13.  Data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An </a:t>
            </a:r>
            <a:r>
              <a:rPr lang="en-US" sz="3200" dirty="0"/>
              <a:t>alternative to a CTE would be to use the ROW_NUMBER function in the WHERE clause to filter the results</a:t>
            </a:r>
            <a:r>
              <a:rPr lang="en-US" sz="3200" dirty="0" smtClean="0"/>
              <a:t>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ROW_NUMBER </a:t>
            </a:r>
            <a:r>
              <a:rPr lang="en-US" sz="3200" dirty="0"/>
              <a:t>can be used to get the current row number in the result set, but it is a windowing function, and windowing functions are not allowed to be used in the WHERE clause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Follow me on Twitter</a:t>
            </a:r>
          </a:p>
          <a:p>
            <a:pPr lvl="1"/>
            <a:r>
              <a:rPr lang="en-US" sz="2600" b="1" dirty="0" smtClean="0"/>
              <a:t>@</a:t>
            </a:r>
            <a:r>
              <a:rPr lang="en-US" sz="2600" b="1" dirty="0" err="1" smtClean="0"/>
              <a:t>SqlEmt</a:t>
            </a:r>
            <a:endParaRPr lang="en-US" sz="2600" b="1" dirty="0" smtClean="0"/>
          </a:p>
          <a:p>
            <a:r>
              <a:rPr lang="en-US" dirty="0" smtClean="0"/>
              <a:t>Database Health Project</a:t>
            </a:r>
          </a:p>
          <a:p>
            <a:pPr lvl="1"/>
            <a:r>
              <a:rPr lang="en-US" sz="3000" dirty="0" smtClean="0">
                <a:hlinkClick r:id="rId2"/>
              </a:rPr>
              <a:t>http://DatabaseHealth.com</a:t>
            </a:r>
            <a:endParaRPr lang="en-US" sz="3000" dirty="0" smtClean="0"/>
          </a:p>
          <a:p>
            <a:r>
              <a:rPr lang="en-US" dirty="0" smtClean="0"/>
              <a:t>Visit my website</a:t>
            </a:r>
          </a:p>
          <a:p>
            <a:pPr lvl="1"/>
            <a:r>
              <a:rPr lang="en-US" sz="3200" dirty="0" smtClean="0">
                <a:hlinkClick r:id="rId3"/>
              </a:rPr>
              <a:t>http://stevestedman.com</a:t>
            </a:r>
            <a:endParaRPr lang="en-US" sz="3200" dirty="0" smtClean="0"/>
          </a:p>
          <a:p>
            <a:r>
              <a:rPr lang="en-US" dirty="0" smtClean="0"/>
              <a:t>Send me an email:</a:t>
            </a:r>
          </a:p>
          <a:p>
            <a:pPr lvl="1"/>
            <a:r>
              <a:rPr lang="en-US" sz="3200" dirty="0" smtClean="0">
                <a:hlinkClick r:id="rId4"/>
              </a:rPr>
              <a:t>Steve@SteveStedman.com</a:t>
            </a:r>
            <a:endParaRPr lang="en-US" sz="3200" dirty="0" smtClean="0"/>
          </a:p>
          <a:p>
            <a:r>
              <a:rPr lang="en-US" dirty="0" smtClean="0"/>
              <a:t>Download Slides and Sample TSQL</a:t>
            </a:r>
          </a:p>
          <a:p>
            <a:pPr lvl="1"/>
            <a:r>
              <a:rPr lang="en-US" sz="3200" dirty="0" smtClean="0">
                <a:hlinkClick r:id="rId5"/>
              </a:rPr>
              <a:t>http://stevestedman.com/speaking/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84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Common Table Expressions </a:t>
            </a:r>
            <a:r>
              <a:rPr lang="en-US" dirty="0" smtClean="0">
                <a:hlinkClick r:id="rId2"/>
              </a:rPr>
              <a:t>Book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4267200" cy="4525963"/>
          </a:xfrm>
        </p:spPr>
        <p:txBody>
          <a:bodyPr/>
          <a:lstStyle/>
          <a:p>
            <a:r>
              <a:rPr lang="en-US" dirty="0" smtClean="0"/>
              <a:t>Published May 2013</a:t>
            </a:r>
          </a:p>
          <a:p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Amazon.com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at </a:t>
            </a:r>
            <a:r>
              <a:rPr lang="en-US" dirty="0" smtClean="0">
                <a:hlinkClick r:id="rId3"/>
              </a:rPr>
              <a:t>Joes2Pros.com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and Kindle versions both available.</a:t>
            </a:r>
          </a:p>
        </p:txBody>
      </p:sp>
      <p:pic>
        <p:nvPicPr>
          <p:cNvPr id="1026" name="Picture 2" descr="http://ecx.images-amazon.com/images/I/71fDCK97%2BtL._SL136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399"/>
            <a:ext cx="4063162" cy="58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CTE – Benefits coming your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5026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Hierarchical Recursive CTEs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Manipulating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CTE Performance Considerations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3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lIns="914400" rIns="914400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Recursion made to look good.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Hierarchical CTEs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90600" y="609600"/>
            <a:ext cx="670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3550" indent="-463550" algn="ctr">
              <a:spcBef>
                <a:spcPct val="20000"/>
              </a:spcBef>
              <a:buClr>
                <a:srgbClr val="99CCFF"/>
              </a:buClr>
            </a:pPr>
            <a:r>
              <a:rPr lang="en-US" sz="9200" dirty="0" smtClean="0">
                <a:solidFill>
                  <a:schemeClr val="bg1"/>
                </a:solidFill>
              </a:rPr>
              <a:t>Chapter 5</a:t>
            </a:r>
            <a:r>
              <a:rPr lang="en-US" sz="9200" dirty="0">
                <a:solidFill>
                  <a:schemeClr val="bg1"/>
                </a:solidFill>
              </a:rPr>
              <a:t/>
            </a:r>
            <a:br>
              <a:rPr lang="en-US" sz="92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611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Chapter 5 – </a:t>
            </a:r>
            <a:r>
              <a:rPr lang="en-US" dirty="0">
                <a:solidFill>
                  <a:schemeClr val="tx1"/>
                </a:solidFill>
              </a:rPr>
              <a:t>Recursion made </a:t>
            </a:r>
            <a:r>
              <a:rPr lang="en-US" dirty="0" smtClean="0">
                <a:solidFill>
                  <a:schemeClr val="tx1"/>
                </a:solidFill>
              </a:rPr>
              <a:t>to look good – Hierarchical CTEs.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6215" y="1616577"/>
            <a:ext cx="4678574" cy="4936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0" t="25334" r="71157" b="17950"/>
          <a:stretch/>
        </p:blipFill>
        <p:spPr bwMode="auto">
          <a:xfrm>
            <a:off x="5566012" y="1616578"/>
            <a:ext cx="2464160" cy="4936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8758" y="4917744"/>
            <a:ext cx="246416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828800"/>
            <a:ext cx="246416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52800" y="1905000"/>
            <a:ext cx="2209800" cy="342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8958" y="2933700"/>
            <a:ext cx="2187054" cy="2019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2667000" y="2438400"/>
            <a:ext cx="647298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52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15" y="1706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Hierarchy </a:t>
            </a:r>
            <a:r>
              <a:rPr lang="en-US" dirty="0">
                <a:solidFill>
                  <a:schemeClr val="tx1"/>
                </a:solidFill>
              </a:rPr>
              <a:t>in Multiple Recursive </a:t>
            </a:r>
            <a:r>
              <a:rPr lang="en-US" dirty="0" smtClean="0">
                <a:solidFill>
                  <a:schemeClr val="tx1"/>
                </a:solidFill>
              </a:rPr>
              <a:t>Queries possible.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563880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286000" y="2057400"/>
            <a:ext cx="2286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86000" y="2063087"/>
            <a:ext cx="228600" cy="73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097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1418</TotalTime>
  <Words>1525</Words>
  <Application>Microsoft Office PowerPoint</Application>
  <PresentationFormat>On-screen Show (4:3)</PresentationFormat>
  <Paragraphs>327</Paragraphs>
  <Slides>58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Concourse</vt:lpstr>
      <vt:lpstr>1_Office Theme</vt:lpstr>
      <vt:lpstr>Advanced Common Table Expressions</vt:lpstr>
      <vt:lpstr>PowerPoint Presentation</vt:lpstr>
      <vt:lpstr>Downloadable Content</vt:lpstr>
      <vt:lpstr>Common Table Expressions Book  </vt:lpstr>
      <vt:lpstr>Audience Survey</vt:lpstr>
      <vt:lpstr>CTE – Benefits coming your way!</vt:lpstr>
      <vt:lpstr>Recursion made to look good.  Hierarchical CTEs</vt:lpstr>
      <vt:lpstr>PowerPoint Presentation</vt:lpstr>
      <vt:lpstr>PowerPoint Presentation</vt:lpstr>
      <vt:lpstr>PowerPoint Presentation</vt:lpstr>
      <vt:lpstr>Chapter 5</vt:lpstr>
      <vt:lpstr>    Manipulating Data:   Insert  Update  Delete</vt:lpstr>
      <vt:lpstr>PowerPoint Presentation</vt:lpstr>
      <vt:lpstr>Chapter 8 –  DELETE FROM CTE; </vt:lpstr>
      <vt:lpstr>PowerPoint Presentation</vt:lpstr>
      <vt:lpstr>Chapter 8 –  INSERT INTO CTE; </vt:lpstr>
      <vt:lpstr>PowerPoint Presentation</vt:lpstr>
      <vt:lpstr>Chapter 8 –  UPDATE CTE; </vt:lpstr>
      <vt:lpstr>INSERT, UPDATE, DELETE Notes</vt:lpstr>
      <vt:lpstr>   Common Use Cases:  Alternative to a Numbers table  Finding Holes  Scrubbing duplicates</vt:lpstr>
      <vt:lpstr>PowerPoint Presentation</vt:lpstr>
      <vt:lpstr>PowerPoint Presentation</vt:lpstr>
      <vt:lpstr>PowerPoint Presentation</vt:lpstr>
      <vt:lpstr> The need for speed  Understanding  CTE performance</vt:lpstr>
      <vt:lpstr>11. CTE Performance</vt:lpstr>
      <vt:lpstr>Multiple references to a single CTE</vt:lpstr>
      <vt:lpstr>CTEs vs. Derived Tables</vt:lpstr>
      <vt:lpstr>CTEs vs. Views</vt:lpstr>
      <vt:lpstr>Multiple CTEs in a query</vt:lpstr>
      <vt:lpstr>Nested CTEs</vt:lpstr>
      <vt:lpstr>Nested CTEs</vt:lpstr>
      <vt:lpstr>Nested CTEs</vt:lpstr>
      <vt:lpstr>Nested CTEs</vt:lpstr>
      <vt:lpstr>Nested CTEs</vt:lpstr>
      <vt:lpstr>Recursive Performance</vt:lpstr>
      <vt:lpstr>Recursive Performance</vt:lpstr>
      <vt:lpstr>Deep Recursion</vt:lpstr>
      <vt:lpstr>Chapter 11</vt:lpstr>
      <vt:lpstr>More Information</vt:lpstr>
      <vt:lpstr>Common Table Expressions Book  </vt:lpstr>
      <vt:lpstr>PowerPoint Presentation</vt:lpstr>
      <vt:lpstr>PowerPoint Presentation</vt:lpstr>
      <vt:lpstr>CTE – Fact or Fiction</vt:lpstr>
      <vt:lpstr>1.  CTE Executions</vt:lpstr>
      <vt:lpstr>1. CTE Executions Explained</vt:lpstr>
      <vt:lpstr>2.  CTEs are proprietary</vt:lpstr>
      <vt:lpstr>3.  CTE and Hierarchical Queries</vt:lpstr>
      <vt:lpstr>5.  Database Versions</vt:lpstr>
      <vt:lpstr>6.  Stored Procedures and Functions</vt:lpstr>
      <vt:lpstr>7.  CTEs and Nesting</vt:lpstr>
      <vt:lpstr>8.  Indexing CTEs</vt:lpstr>
      <vt:lpstr>9.  VIEW vs CTE</vt:lpstr>
      <vt:lpstr>10.  CTE’s and Data Paging</vt:lpstr>
      <vt:lpstr>11.  CTE’s performance </vt:lpstr>
      <vt:lpstr>12.  CTE’s and TempDB</vt:lpstr>
      <vt:lpstr>13.  Data Paging</vt:lpstr>
      <vt:lpstr>More Information</vt:lpstr>
      <vt:lpstr>Common Table Expressions Book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Time Functions in SQL 2012</dc:title>
  <dc:creator>Student</dc:creator>
  <cp:lastModifiedBy>steve</cp:lastModifiedBy>
  <cp:revision>101</cp:revision>
  <dcterms:created xsi:type="dcterms:W3CDTF">2012-11-03T18:18:21Z</dcterms:created>
  <dcterms:modified xsi:type="dcterms:W3CDTF">2013-11-13T04:42:20Z</dcterms:modified>
</cp:coreProperties>
</file>