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01" r:id="rId2"/>
    <p:sldId id="302" r:id="rId3"/>
    <p:sldId id="304" r:id="rId4"/>
    <p:sldId id="348" r:id="rId5"/>
    <p:sldId id="306" r:id="rId6"/>
    <p:sldId id="349" r:id="rId7"/>
    <p:sldId id="307" r:id="rId8"/>
    <p:sldId id="308" r:id="rId9"/>
    <p:sldId id="309" r:id="rId10"/>
    <p:sldId id="310" r:id="rId11"/>
    <p:sldId id="313" r:id="rId12"/>
    <p:sldId id="311" r:id="rId13"/>
    <p:sldId id="317" r:id="rId14"/>
    <p:sldId id="346" r:id="rId15"/>
    <p:sldId id="347" r:id="rId16"/>
    <p:sldId id="305" r:id="rId17"/>
    <p:sldId id="312" r:id="rId18"/>
    <p:sldId id="32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3" autoAdjust="0"/>
    <p:restoredTop sz="86384" autoAdjust="0"/>
  </p:normalViewPr>
  <p:slideViewPr>
    <p:cSldViewPr>
      <p:cViewPr>
        <p:scale>
          <a:sx n="107" d="100"/>
          <a:sy n="107" d="100"/>
        </p:scale>
        <p:origin x="-1722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17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86F83-7558-47C3-9044-4A80B07DD66F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F928D-3D39-45C0-87F4-567842F35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C92B-A03B-42DF-9CBB-F0E1FBE85442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E1E7EEB-5F82-4EC0-AAEE-C2C56BE23D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C92B-A03B-42DF-9CBB-F0E1FBE85442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7EEB-5F82-4EC0-AAEE-C2C56BE23D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E1E7EEB-5F82-4EC0-AAEE-C2C56BE23D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C92B-A03B-42DF-9CBB-F0E1FBE85442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C92B-A03B-42DF-9CBB-F0E1FBE85442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E1E7EEB-5F82-4EC0-AAEE-C2C56BE23D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C92B-A03B-42DF-9CBB-F0E1FBE85442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E1E7EEB-5F82-4EC0-AAEE-C2C56BE23D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773C92B-A03B-42DF-9CBB-F0E1FBE85442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7EEB-5F82-4EC0-AAEE-C2C56BE23D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C92B-A03B-42DF-9CBB-F0E1FBE85442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E1E7EEB-5F82-4EC0-AAEE-C2C56BE23D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C92B-A03B-42DF-9CBB-F0E1FBE85442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E1E7EEB-5F82-4EC0-AAEE-C2C56BE23D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C92B-A03B-42DF-9CBB-F0E1FBE85442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1E7EEB-5F82-4EC0-AAEE-C2C56BE23D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E1E7EEB-5F82-4EC0-AAEE-C2C56BE23D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C92B-A03B-42DF-9CBB-F0E1FBE85442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E1E7EEB-5F82-4EC0-AAEE-C2C56BE23D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773C92B-A03B-42DF-9CBB-F0E1FBE85442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773C92B-A03B-42DF-9CBB-F0E1FBE85442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E1E7EEB-5F82-4EC0-AAEE-C2C56BE23D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tevestedman.com/?p=205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tevestedman.com/" TargetMode="External"/><Relationship Id="rId2" Type="http://schemas.openxmlformats.org/officeDocument/2006/relationships/hyperlink" Target="http://databasehealth.stevestedma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evestedman.com/speaking/" TargetMode="External"/><Relationship Id="rId4" Type="http://schemas.openxmlformats.org/officeDocument/2006/relationships/hyperlink" Target="mailto:Steve@SteveStedman.com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joes2pros.com/" TargetMode="External"/><Relationship Id="rId2" Type="http://schemas.openxmlformats.org/officeDocument/2006/relationships/hyperlink" Target="http://www.amazon.com/gp/product/193966618X/ref=as_li_ss_tl?ie=UTF8&amp;camp=1789&amp;creative=390957&amp;creativeASIN=193966618X&amp;linkCode=as2&amp;tag=wake2wake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2819400"/>
            <a:ext cx="7925349" cy="204651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Steve Stedman</a:t>
            </a:r>
          </a:p>
          <a:p>
            <a:endParaRPr lang="en-US" dirty="0" smtClean="0"/>
          </a:p>
          <a:p>
            <a:r>
              <a:rPr lang="en-US" dirty="0" smtClean="0"/>
              <a:t>Debunking common myths about</a:t>
            </a:r>
          </a:p>
          <a:p>
            <a:r>
              <a:rPr lang="en-US" dirty="0" smtClean="0"/>
              <a:t>Common Table Expressions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C00000"/>
                </a:solidFill>
              </a:rPr>
              <a:t>CTE – Fact or Fiction</a:t>
            </a:r>
            <a:endParaRPr lang="en-US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63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9.  VIEW </a:t>
            </a:r>
            <a:r>
              <a:rPr lang="en-US" dirty="0" err="1" smtClean="0"/>
              <a:t>vs</a:t>
            </a:r>
            <a:r>
              <a:rPr lang="en-US" dirty="0" smtClean="0"/>
              <a:t> CTE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Which performs better, a non-recursive CTE or a VIEW?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>
              <a:buNone/>
            </a:pPr>
            <a:r>
              <a:rPr lang="en-US" sz="4400" dirty="0" smtClean="0">
                <a:solidFill>
                  <a:srgbClr val="0070C0"/>
                </a:solidFill>
              </a:rPr>
              <a:t>They are the same.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The big gain is the recursive CTE, which you can’t achieve with a view.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94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 CTE’s and Data 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CTE’s are a great way to do Data Paging for a result grid.</a:t>
            </a:r>
          </a:p>
          <a:p>
            <a:pPr>
              <a:buNone/>
            </a:pPr>
            <a:r>
              <a:rPr lang="en-US" sz="3200" dirty="0" smtClean="0"/>
              <a:t>True or False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4400" dirty="0" smtClean="0">
                <a:solidFill>
                  <a:srgbClr val="00B0F0"/>
                </a:solidFill>
              </a:rPr>
              <a:t>It Depends</a:t>
            </a:r>
            <a:r>
              <a:rPr lang="en-US" dirty="0" smtClean="0"/>
              <a:t>…...</a:t>
            </a:r>
          </a:p>
          <a:p>
            <a:pPr>
              <a:buNone/>
            </a:pPr>
            <a:r>
              <a:rPr lang="en-US" sz="3200" dirty="0" smtClean="0"/>
              <a:t>SQL Server 2012 has the new OFFSET and FETCH clause on select statements, which is easier than CTE’s.  For 2005, 2008 and 2008R2 the CTE is the best option.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  CTE’s performance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/>
              <a:t>Recursive CTE’s perform the same as other pseudo recursive solutions?</a:t>
            </a:r>
          </a:p>
          <a:p>
            <a:pPr>
              <a:buNone/>
            </a:pPr>
            <a:r>
              <a:rPr lang="en-US" sz="3200" dirty="0" smtClean="0"/>
              <a:t>True or False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FALSE</a:t>
            </a:r>
            <a:r>
              <a:rPr lang="en-US" dirty="0" smtClean="0"/>
              <a:t>…...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  CTE’s and </a:t>
            </a:r>
            <a:r>
              <a:rPr lang="en-US" dirty="0" err="1" smtClean="0"/>
              <a:t>TempDB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3200" dirty="0" smtClean="0"/>
              <a:t>CTE’s are similar to Temp Tables or Table Variables in their use of </a:t>
            </a:r>
            <a:r>
              <a:rPr lang="en-US" sz="3200" dirty="0" err="1" smtClean="0"/>
              <a:t>TempDB</a:t>
            </a:r>
            <a:r>
              <a:rPr lang="en-US" sz="3200" dirty="0" smtClean="0"/>
              <a:t>?</a:t>
            </a:r>
          </a:p>
          <a:p>
            <a:pPr>
              <a:buNone/>
            </a:pPr>
            <a:r>
              <a:rPr lang="en-US" sz="3200" dirty="0" smtClean="0"/>
              <a:t>True or False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FALSE   </a:t>
            </a:r>
            <a:r>
              <a:rPr lang="en-US" sz="3500" dirty="0" smtClean="0"/>
              <a:t>Temp Tables and Table Variables both use </a:t>
            </a:r>
            <a:r>
              <a:rPr lang="en-US" sz="3500" dirty="0" err="1" smtClean="0"/>
              <a:t>TempDB</a:t>
            </a:r>
            <a:r>
              <a:rPr lang="en-US" sz="3500" dirty="0" smtClean="0"/>
              <a:t>, CTE’s do not</a:t>
            </a:r>
            <a:r>
              <a:rPr lang="en-US" dirty="0" smtClean="0"/>
              <a:t>…...</a:t>
            </a:r>
          </a:p>
          <a:p>
            <a:r>
              <a:rPr lang="en-US" dirty="0" smtClean="0"/>
              <a:t>See my blog posting for all the details on this one.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://stevestedman.com/?</a:t>
            </a:r>
            <a:r>
              <a:rPr lang="en-US" dirty="0" smtClean="0">
                <a:hlinkClick r:id="rId2"/>
              </a:rPr>
              <a:t>p=2053</a:t>
            </a:r>
            <a:endParaRPr lang="en-US" dirty="0" smtClean="0"/>
          </a:p>
          <a:p>
            <a:pPr lvl="1"/>
            <a:r>
              <a:rPr lang="en-US" dirty="0" smtClean="0"/>
              <a:t>It is more than we have time to prove today.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0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13.  Data 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sz="3200" dirty="0" smtClean="0"/>
              <a:t>An </a:t>
            </a:r>
            <a:r>
              <a:rPr lang="en-US" sz="3200" dirty="0"/>
              <a:t>alternative to a CTE would be to use the ROW_NUMBER function in the WHERE clause to filter the results</a:t>
            </a:r>
            <a:r>
              <a:rPr lang="en-US" sz="3200" dirty="0" smtClean="0"/>
              <a:t>.</a:t>
            </a:r>
          </a:p>
          <a:p>
            <a:pPr marL="514350" indent="-514350">
              <a:buNone/>
            </a:pPr>
            <a:r>
              <a:rPr lang="en-US" sz="3200" dirty="0" smtClean="0"/>
              <a:t>True or False?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sz="4400" dirty="0">
                <a:solidFill>
                  <a:srgbClr val="FF0000"/>
                </a:solidFill>
              </a:rPr>
              <a:t>FALSE </a:t>
            </a:r>
            <a:r>
              <a:rPr lang="en-US" sz="3200" dirty="0" smtClean="0"/>
              <a:t>ROW_NUMBER </a:t>
            </a:r>
            <a:r>
              <a:rPr lang="en-US" sz="3200" dirty="0"/>
              <a:t>can be used to get the current row number in the result set, but it is a windowing function, and windowing functions are not allowed to be used in the WHERE clause</a:t>
            </a:r>
            <a:r>
              <a:rPr lang="en-US" sz="32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1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14. 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3200" dirty="0" smtClean="0"/>
              <a:t>You can run an UPDATE statement against a CTE.</a:t>
            </a:r>
            <a:endParaRPr lang="en-US" sz="3200" dirty="0" smtClean="0"/>
          </a:p>
          <a:p>
            <a:pPr marL="514350" indent="-514350">
              <a:buNone/>
            </a:pPr>
            <a:r>
              <a:rPr lang="en-US" sz="3200" dirty="0" smtClean="0"/>
              <a:t>True or False</a:t>
            </a:r>
            <a:r>
              <a:rPr lang="en-US" sz="3200" dirty="0" smtClean="0"/>
              <a:t>?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sz="4400" dirty="0">
                <a:solidFill>
                  <a:srgbClr val="00B0F0"/>
                </a:solidFill>
              </a:rPr>
              <a:t>It Depends</a:t>
            </a:r>
            <a:r>
              <a:rPr lang="en-US" sz="4400" dirty="0" smtClean="0"/>
              <a:t>…...</a:t>
            </a:r>
          </a:p>
          <a:p>
            <a:pPr marL="514350" indent="-514350">
              <a:buNone/>
            </a:pPr>
            <a:r>
              <a:rPr lang="en-US" sz="3200" dirty="0" smtClean="0"/>
              <a:t>If the update statement only changes columns from a single table, you can do the update. If columns from multiple tables are referenced it will fail.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0623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r>
              <a:rPr lang="en-US" dirty="0" smtClean="0"/>
              <a:t>.  </a:t>
            </a:r>
            <a:r>
              <a:rPr lang="en-US" dirty="0" smtClean="0"/>
              <a:t>CTE and Hierarchical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3200" dirty="0" smtClean="0"/>
              <a:t>CTEs are a great way to create recursive hierarchical queries.</a:t>
            </a:r>
          </a:p>
          <a:p>
            <a:pPr marL="514350" indent="-514350">
              <a:buNone/>
            </a:pPr>
            <a:endParaRPr lang="en-US" sz="3200" dirty="0" smtClean="0"/>
          </a:p>
          <a:p>
            <a:pPr marL="514350" indent="-514350">
              <a:buNone/>
            </a:pPr>
            <a:r>
              <a:rPr lang="en-US" sz="3200" dirty="0" smtClean="0"/>
              <a:t>True or False?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sz="4400" dirty="0" smtClean="0">
                <a:solidFill>
                  <a:srgbClr val="00B050"/>
                </a:solidFill>
              </a:rPr>
              <a:t>TRUE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Recursive hierarchical queries are easy to write with a CTE.   CTE’s save time, are easy to follow, and work great for hierarchical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Follow me on Twitter</a:t>
            </a:r>
          </a:p>
          <a:p>
            <a:pPr lvl="1"/>
            <a:r>
              <a:rPr lang="en-US" b="1" dirty="0" smtClean="0"/>
              <a:t>@</a:t>
            </a:r>
            <a:r>
              <a:rPr lang="en-US" b="1" dirty="0" err="1" smtClean="0"/>
              <a:t>SqlEmt</a:t>
            </a:r>
            <a:endParaRPr lang="en-US" b="1" dirty="0" smtClean="0"/>
          </a:p>
          <a:p>
            <a:r>
              <a:rPr lang="en-US" dirty="0" smtClean="0"/>
              <a:t>Database Health Project</a:t>
            </a:r>
          </a:p>
          <a:p>
            <a:pPr lvl="1"/>
            <a:r>
              <a:rPr lang="en-US" sz="3000" dirty="0" smtClean="0">
                <a:hlinkClick r:id="rId2"/>
              </a:rPr>
              <a:t>http://DatabaseHealth.SteveStedman.com</a:t>
            </a:r>
            <a:endParaRPr lang="en-US" sz="3000" dirty="0" smtClean="0"/>
          </a:p>
          <a:p>
            <a:r>
              <a:rPr lang="en-US" dirty="0" smtClean="0"/>
              <a:t>Visit my website</a:t>
            </a:r>
          </a:p>
          <a:p>
            <a:pPr lvl="1"/>
            <a:r>
              <a:rPr lang="en-US" sz="3200" dirty="0" smtClean="0">
                <a:hlinkClick r:id="rId3"/>
              </a:rPr>
              <a:t>http://stevestedman.com/</a:t>
            </a:r>
            <a:endParaRPr lang="en-US" sz="3200" dirty="0" smtClean="0"/>
          </a:p>
          <a:p>
            <a:r>
              <a:rPr lang="en-US" dirty="0" smtClean="0"/>
              <a:t>Send me an email:</a:t>
            </a:r>
          </a:p>
          <a:p>
            <a:pPr lvl="1"/>
            <a:r>
              <a:rPr lang="en-US" sz="3200" dirty="0" smtClean="0">
                <a:hlinkClick r:id="rId4"/>
              </a:rPr>
              <a:t>Steve@SteveStedman.com</a:t>
            </a:r>
            <a:endParaRPr lang="en-US" sz="3200" dirty="0" smtClean="0"/>
          </a:p>
          <a:p>
            <a:r>
              <a:rPr lang="en-US" dirty="0" smtClean="0"/>
              <a:t>Download Slides and Sample TSQL</a:t>
            </a:r>
          </a:p>
          <a:p>
            <a:pPr lvl="1"/>
            <a:r>
              <a:rPr lang="en-US" sz="3200" dirty="0" smtClean="0">
                <a:hlinkClick r:id="rId5"/>
              </a:rPr>
              <a:t>http://stevestedman.com/speaking/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0915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Common Table Expressions </a:t>
            </a:r>
            <a:r>
              <a:rPr lang="en-US" dirty="0" smtClean="0">
                <a:hlinkClick r:id="rId2"/>
              </a:rPr>
              <a:t>Book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Published May 2013</a:t>
            </a:r>
          </a:p>
          <a:p>
            <a:r>
              <a:rPr lang="en-US" dirty="0" smtClean="0"/>
              <a:t>Available at </a:t>
            </a:r>
            <a:r>
              <a:rPr lang="en-US" dirty="0" smtClean="0">
                <a:hlinkClick r:id="rId2"/>
              </a:rPr>
              <a:t>Amazon.com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at </a:t>
            </a:r>
            <a:r>
              <a:rPr lang="en-US" dirty="0" smtClean="0">
                <a:hlinkClick r:id="rId3"/>
              </a:rPr>
              <a:t>Joes2Pros.com</a:t>
            </a:r>
            <a:endParaRPr lang="en-US" dirty="0" smtClean="0"/>
          </a:p>
          <a:p>
            <a:r>
              <a:rPr lang="en-US" dirty="0" smtClean="0"/>
              <a:t>Paperback and Kindle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available</a:t>
            </a:r>
          </a:p>
        </p:txBody>
      </p:sp>
      <p:pic>
        <p:nvPicPr>
          <p:cNvPr id="1026" name="Picture 2" descr="http://ecx.images-amazon.com/images/I/71fDCK97%2BtL._SL136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95399"/>
            <a:ext cx="4063162" cy="580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2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 CTE Executions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sz="3200" dirty="0" smtClean="0"/>
              <a:t>As a named result set, the CTE is only run once even if it is referenced multiple times in a query.</a:t>
            </a:r>
          </a:p>
          <a:p>
            <a:pPr marL="514350" indent="-514350">
              <a:buNone/>
            </a:pPr>
            <a:endParaRPr lang="en-US" sz="3200" dirty="0" smtClean="0"/>
          </a:p>
          <a:p>
            <a:pPr marL="514350" indent="-514350">
              <a:buNone/>
            </a:pPr>
            <a:r>
              <a:rPr lang="en-US" sz="3200" dirty="0" smtClean="0"/>
              <a:t>True or False?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FALSE  </a:t>
            </a:r>
            <a:r>
              <a:rPr lang="en-US" sz="3200" dirty="0" smtClean="0"/>
              <a:t>The CTE is executed once for EACH time that it is referenced in a query.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5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 CTEs are proprietary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0235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3200" dirty="0" smtClean="0"/>
              <a:t>CTEs are proprietary to Microsoft SQL Server.</a:t>
            </a:r>
          </a:p>
          <a:p>
            <a:pPr marL="514350" indent="-514350">
              <a:buNone/>
            </a:pPr>
            <a:endParaRPr lang="en-US" sz="3200" dirty="0" smtClean="0"/>
          </a:p>
          <a:p>
            <a:pPr marL="514350" indent="-514350">
              <a:buNone/>
            </a:pPr>
            <a:r>
              <a:rPr lang="en-US" sz="3200" dirty="0" smtClean="0"/>
              <a:t>True or False?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FALSE </a:t>
            </a:r>
            <a:r>
              <a:rPr lang="en-US" sz="3200" dirty="0" smtClean="0"/>
              <a:t>Common Table Expressions are supported by several major database platforms, among them </a:t>
            </a:r>
            <a:r>
              <a:rPr lang="en-US" sz="3200" dirty="0" err="1" smtClean="0"/>
              <a:t>PostgreSQL</a:t>
            </a:r>
            <a:r>
              <a:rPr lang="en-US" sz="3200" dirty="0" smtClean="0"/>
              <a:t>, DB2, Oracle and SQL Server, defined in SQL-99 spec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26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0235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3200" dirty="0" smtClean="0"/>
              <a:t>The INERT statement can be used to INSERT rows into a CTE.</a:t>
            </a:r>
            <a:endParaRPr lang="en-US" sz="3200" dirty="0" smtClean="0"/>
          </a:p>
          <a:p>
            <a:pPr marL="514350" indent="-514350">
              <a:buNone/>
            </a:pPr>
            <a:endParaRPr lang="en-US" sz="3200" dirty="0" smtClean="0"/>
          </a:p>
          <a:p>
            <a:pPr marL="514350" indent="-514350">
              <a:buNone/>
            </a:pPr>
            <a:r>
              <a:rPr lang="en-US" sz="3200" dirty="0" smtClean="0"/>
              <a:t>True or False?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sz="4400" dirty="0" smtClean="0">
                <a:solidFill>
                  <a:srgbClr val="00B050"/>
                </a:solidFill>
              </a:rPr>
              <a:t>TRUE </a:t>
            </a:r>
            <a:r>
              <a:rPr lang="en-US" sz="3200" dirty="0" smtClean="0"/>
              <a:t>Inserting rows into a CTE will insert those rows into the base table as long as only a single table is referenced in the CTE.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9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 </a:t>
            </a:r>
            <a:r>
              <a:rPr lang="en-US" dirty="0" smtClean="0"/>
              <a:t>Database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5475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3200" dirty="0" smtClean="0"/>
              <a:t>SQL Server only supports CTE’s on SQL Server Enterprise Edition 2008R2 and newer.</a:t>
            </a:r>
          </a:p>
          <a:p>
            <a:pPr marL="514350" indent="-514350">
              <a:buNone/>
            </a:pPr>
            <a:r>
              <a:rPr lang="en-US" sz="3200" dirty="0" smtClean="0"/>
              <a:t>True or False?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FALSE </a:t>
            </a:r>
            <a:r>
              <a:rPr lang="en-US" sz="3200" dirty="0" smtClean="0"/>
              <a:t>Common Table Expressions have been supported since SQL Server 2005 and are available in all </a:t>
            </a:r>
            <a:r>
              <a:rPr lang="en-US" sz="3200" dirty="0" smtClean="0"/>
              <a:t>versions including SQL Azure.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5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  Anchor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5475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3200" dirty="0" smtClean="0"/>
              <a:t>The anchor query is the part of the recursive CTE that stops the recursion.</a:t>
            </a:r>
            <a:endParaRPr lang="en-US" sz="3200" dirty="0" smtClean="0"/>
          </a:p>
          <a:p>
            <a:pPr marL="514350" indent="-514350">
              <a:buNone/>
            </a:pPr>
            <a:r>
              <a:rPr lang="en-US" sz="3200" dirty="0" smtClean="0"/>
              <a:t>True or False?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FALSE </a:t>
            </a:r>
            <a:r>
              <a:rPr lang="en-US" sz="3200" dirty="0" smtClean="0"/>
              <a:t>The anchor query is the part of the CTE query that is used to start recursion. The recursion stops when the recursive query produces no more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3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  Stored Procedures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3200" dirty="0" smtClean="0"/>
              <a:t>CTEs can be defined in user-defined routines, such as functions, stored procedures, triggers, or views.</a:t>
            </a:r>
          </a:p>
          <a:p>
            <a:pPr marL="514350" indent="-514350">
              <a:buNone/>
            </a:pPr>
            <a:r>
              <a:rPr lang="en-US" sz="3200" dirty="0" smtClean="0"/>
              <a:t>True or False?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sz="4400" dirty="0" smtClean="0">
                <a:solidFill>
                  <a:srgbClr val="00B050"/>
                </a:solidFill>
              </a:rPr>
              <a:t>TRUE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Common Table Expressions can be defined and used inside of stored </a:t>
            </a:r>
            <a:r>
              <a:rPr lang="en-US" sz="3200" dirty="0" smtClean="0"/>
              <a:t>procedures, functions, triggers and views.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3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  CTEs and Nesting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3200" dirty="0" smtClean="0"/>
              <a:t>CTEs can be nested and one CTE can reference an earlier CTE.</a:t>
            </a:r>
          </a:p>
          <a:p>
            <a:pPr marL="514350" indent="-514350">
              <a:buNone/>
            </a:pPr>
            <a:r>
              <a:rPr lang="en-US" sz="3200" dirty="0" smtClean="0"/>
              <a:t>True or False?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sz="4400" dirty="0" smtClean="0">
                <a:solidFill>
                  <a:srgbClr val="00B050"/>
                </a:solidFill>
              </a:rPr>
              <a:t>TRUE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Common Table Expressions can be nested.  Just define multiple CTE’s and reference an earlier CTE from a later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8.  Indexing CTEs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3200" dirty="0" smtClean="0"/>
              <a:t>Indexes can be added to CTEs to boost performance.</a:t>
            </a:r>
          </a:p>
          <a:p>
            <a:pPr marL="514350" indent="-514350">
              <a:buNone/>
            </a:pPr>
            <a:r>
              <a:rPr lang="en-US" sz="3200" dirty="0" smtClean="0"/>
              <a:t>True or False?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FALSE </a:t>
            </a:r>
            <a:r>
              <a:rPr lang="en-US" sz="3200" dirty="0" smtClean="0"/>
              <a:t>A Common Table Expression is a temporary, "inline" view - you cannot add an index to a CTE.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4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1041</TotalTime>
  <Words>775</Words>
  <Application>Microsoft Office PowerPoint</Application>
  <PresentationFormat>On-screen Show (4:3)</PresentationFormat>
  <Paragraphs>109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CTE – Fact or Fiction</vt:lpstr>
      <vt:lpstr>1.  CTE Executions</vt:lpstr>
      <vt:lpstr>2.  CTEs are proprietary</vt:lpstr>
      <vt:lpstr>3.  INSERT</vt:lpstr>
      <vt:lpstr>4.  Database Versions</vt:lpstr>
      <vt:lpstr>5.  Anchor Query</vt:lpstr>
      <vt:lpstr>6.  Stored Procedures and Functions</vt:lpstr>
      <vt:lpstr>7.  CTEs and Nesting</vt:lpstr>
      <vt:lpstr>8.  Indexing CTEs</vt:lpstr>
      <vt:lpstr>9.  VIEW vs CTE</vt:lpstr>
      <vt:lpstr>10.  CTE’s and Data Paging</vt:lpstr>
      <vt:lpstr>11.  CTE’s performance </vt:lpstr>
      <vt:lpstr>12.  CTE’s and TempDB</vt:lpstr>
      <vt:lpstr>13.  Data Paging</vt:lpstr>
      <vt:lpstr>14.  UPDATES</vt:lpstr>
      <vt:lpstr>15.  CTE and Hierarchical Queries</vt:lpstr>
      <vt:lpstr>More Information</vt:lpstr>
      <vt:lpstr>Common Table Expressions Book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Unleashing CTE’s</dc:title>
  <dc:creator>Steve Stedman</dc:creator>
  <cp:lastModifiedBy>steve</cp:lastModifiedBy>
  <cp:revision>88</cp:revision>
  <dcterms:created xsi:type="dcterms:W3CDTF">2012-06-15T23:41:02Z</dcterms:created>
  <dcterms:modified xsi:type="dcterms:W3CDTF">2013-05-29T01:53:36Z</dcterms:modified>
</cp:coreProperties>
</file>