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92" r:id="rId2"/>
  </p:sldMasterIdLst>
  <p:notesMasterIdLst>
    <p:notesMasterId r:id="rId75"/>
  </p:notesMasterIdLst>
  <p:sldIdLst>
    <p:sldId id="381" r:id="rId3"/>
    <p:sldId id="262" r:id="rId4"/>
    <p:sldId id="419" r:id="rId5"/>
    <p:sldId id="422" r:id="rId6"/>
    <p:sldId id="327" r:id="rId7"/>
    <p:sldId id="286" r:id="rId8"/>
    <p:sldId id="383" r:id="rId9"/>
    <p:sldId id="392" r:id="rId10"/>
    <p:sldId id="393" r:id="rId11"/>
    <p:sldId id="394" r:id="rId12"/>
    <p:sldId id="396" r:id="rId13"/>
    <p:sldId id="397" r:id="rId14"/>
    <p:sldId id="323" r:id="rId15"/>
    <p:sldId id="399" r:id="rId16"/>
    <p:sldId id="402" r:id="rId17"/>
    <p:sldId id="316" r:id="rId18"/>
    <p:sldId id="403" r:id="rId19"/>
    <p:sldId id="404" r:id="rId20"/>
    <p:sldId id="405" r:id="rId21"/>
    <p:sldId id="406" r:id="rId22"/>
    <p:sldId id="389" r:id="rId23"/>
    <p:sldId id="407" r:id="rId24"/>
    <p:sldId id="385" r:id="rId25"/>
    <p:sldId id="408" r:id="rId26"/>
    <p:sldId id="409" r:id="rId27"/>
    <p:sldId id="410" r:id="rId28"/>
    <p:sldId id="411" r:id="rId29"/>
    <p:sldId id="412" r:id="rId30"/>
    <p:sldId id="388" r:id="rId31"/>
    <p:sldId id="386" r:id="rId32"/>
    <p:sldId id="413" r:id="rId33"/>
    <p:sldId id="414" r:id="rId34"/>
    <p:sldId id="415" r:id="rId35"/>
    <p:sldId id="416" r:id="rId36"/>
    <p:sldId id="417" r:id="rId37"/>
    <p:sldId id="418" r:id="rId38"/>
    <p:sldId id="390" r:id="rId39"/>
    <p:sldId id="387" r:id="rId40"/>
    <p:sldId id="420" r:id="rId41"/>
    <p:sldId id="391" r:id="rId42"/>
    <p:sldId id="384" r:id="rId43"/>
    <p:sldId id="307" r:id="rId44"/>
    <p:sldId id="309" r:id="rId45"/>
    <p:sldId id="308" r:id="rId46"/>
    <p:sldId id="311" r:id="rId47"/>
    <p:sldId id="312" r:id="rId48"/>
    <p:sldId id="313" r:id="rId49"/>
    <p:sldId id="314" r:id="rId50"/>
    <p:sldId id="315" r:id="rId51"/>
    <p:sldId id="306" r:id="rId52"/>
    <p:sldId id="355" r:id="rId53"/>
    <p:sldId id="421" r:id="rId54"/>
    <p:sldId id="423" r:id="rId55"/>
    <p:sldId id="335" r:id="rId56"/>
    <p:sldId id="337" r:id="rId57"/>
    <p:sldId id="354"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390" autoAdjust="0"/>
    <p:restoredTop sz="94660" autoAdjust="0"/>
  </p:normalViewPr>
  <p:slideViewPr>
    <p:cSldViewPr>
      <p:cViewPr varScale="1">
        <p:scale>
          <a:sx n="80" d="100"/>
          <a:sy n="80" d="100"/>
        </p:scale>
        <p:origin x="474" y="78"/>
      </p:cViewPr>
      <p:guideLst>
        <p:guide orient="horz" pos="2160"/>
        <p:guide pos="2880"/>
      </p:guideLst>
    </p:cSldViewPr>
  </p:slideViewPr>
  <p:outlineViewPr>
    <p:cViewPr>
      <p:scale>
        <a:sx n="33" d="100"/>
        <a:sy n="33" d="100"/>
      </p:scale>
      <p:origin x="0" y="20382"/>
    </p:cViewPr>
  </p:outlineViewPr>
  <p:notesTextViewPr>
    <p:cViewPr>
      <p:scale>
        <a:sx n="1" d="1"/>
        <a:sy n="1" d="1"/>
      </p:scale>
      <p:origin x="0" y="0"/>
    </p:cViewPr>
  </p:notesTextViewPr>
  <p:sorterViewPr>
    <p:cViewPr>
      <p:scale>
        <a:sx n="100" d="100"/>
        <a:sy n="100" d="100"/>
      </p:scale>
      <p:origin x="0" y="2346"/>
    </p:cViewPr>
  </p:sorter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33F6E-B781-4152-82A9-09B64FD2A086}" type="datetimeFigureOut">
              <a:rPr lang="en-US" smtClean="0"/>
              <a:t>11/13/2013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7CE3D-1120-439B-97BE-04AEBF2A8AAD}" type="slidenum">
              <a:rPr lang="en-US" smtClean="0"/>
              <a:t>‹#›</a:t>
            </a:fld>
            <a:endParaRPr lang="en-US"/>
          </a:p>
        </p:txBody>
      </p:sp>
    </p:spTree>
    <p:extLst>
      <p:ext uri="{BB962C8B-B14F-4D97-AF65-F5344CB8AC3E}">
        <p14:creationId xmlns:p14="http://schemas.microsoft.com/office/powerpoint/2010/main" val="215693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47CE3D-1120-439B-97BE-04AEBF2A8AAD}" type="slidenum">
              <a:rPr lang="en-US" smtClean="0"/>
              <a:t>1</a:t>
            </a:fld>
            <a:endParaRPr lang="en-US"/>
          </a:p>
        </p:txBody>
      </p:sp>
    </p:spTree>
    <p:extLst>
      <p:ext uri="{BB962C8B-B14F-4D97-AF65-F5344CB8AC3E}">
        <p14:creationId xmlns:p14="http://schemas.microsoft.com/office/powerpoint/2010/main" val="2765964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37</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38</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40</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41</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50</a:t>
            </a:fld>
            <a:endParaRPr lang="en-US" smtClean="0"/>
          </a:p>
        </p:txBody>
      </p:sp>
    </p:spTree>
    <p:extLst>
      <p:ext uri="{BB962C8B-B14F-4D97-AF65-F5344CB8AC3E}">
        <p14:creationId xmlns:p14="http://schemas.microsoft.com/office/powerpoint/2010/main" val="35399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52</a:t>
            </a:fld>
            <a:endParaRPr lang="en-US" smtClean="0"/>
          </a:p>
        </p:txBody>
      </p:sp>
    </p:spTree>
    <p:extLst>
      <p:ext uri="{BB962C8B-B14F-4D97-AF65-F5344CB8AC3E}">
        <p14:creationId xmlns:p14="http://schemas.microsoft.com/office/powerpoint/2010/main" val="35399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F928D-3D39-45C0-87F4-567842F35DBC}" type="slidenum">
              <a:rPr lang="en-US" smtClean="0"/>
              <a:t>6</a:t>
            </a:fld>
            <a:endParaRPr lang="en-US"/>
          </a:p>
        </p:txBody>
      </p:sp>
    </p:spTree>
    <p:extLst>
      <p:ext uri="{BB962C8B-B14F-4D97-AF65-F5344CB8AC3E}">
        <p14:creationId xmlns:p14="http://schemas.microsoft.com/office/powerpoint/2010/main" val="370397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7</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14</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16</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21</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23</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29</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30</a:t>
            </a:fld>
            <a:endParaRPr lang="en-US" smtClean="0"/>
          </a:p>
        </p:txBody>
      </p:sp>
    </p:spTree>
    <p:extLst>
      <p:ext uri="{BB962C8B-B14F-4D97-AF65-F5344CB8AC3E}">
        <p14:creationId xmlns:p14="http://schemas.microsoft.com/office/powerpoint/2010/main" val="3505444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D6EE2E-3792-4E6B-8B64-E22F6F56F109}" type="datetimeFigureOut">
              <a:rPr lang="en-US" smtClean="0"/>
              <a:t>11/13/2013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433248-0197-4227-9678-4121042A40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r>
              <a:rPr lang="en-US" dirty="0" smtClean="0">
                <a:solidFill>
                  <a:prstClr val="white">
                    <a:lumMod val="75000"/>
                  </a:prstClr>
                </a:solidFill>
              </a:rPr>
              <a:t>9/28/2013</a:t>
            </a:r>
            <a:endParaRPr lang="en-US" dirty="0">
              <a:solidFill>
                <a:prstClr val="white">
                  <a:lumMod val="75000"/>
                </a:prstClr>
              </a:solidFill>
            </a:endParaRPr>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r>
              <a:rPr lang="en-US" dirty="0" err="1" smtClean="0">
                <a:solidFill>
                  <a:prstClr val="white">
                    <a:lumMod val="75000"/>
                  </a:prstClr>
                </a:solidFill>
              </a:rPr>
              <a:t>SQLSaturday</a:t>
            </a:r>
            <a:r>
              <a:rPr lang="en-US" dirty="0" smtClean="0">
                <a:solidFill>
                  <a:prstClr val="white">
                    <a:lumMod val="75000"/>
                  </a:prstClr>
                </a:solidFill>
              </a:rPr>
              <a:t> #190 – Denver 2013</a:t>
            </a:r>
            <a:endParaRPr lang="en-US" dirty="0">
              <a:solidFill>
                <a:prstClr val="white">
                  <a:lumMod val="75000"/>
                </a:prstClr>
              </a:solidFill>
            </a:endParaRPr>
          </a:p>
        </p:txBody>
      </p:sp>
      <p:pic>
        <p:nvPicPr>
          <p:cNvPr id="9" name="Picture 8" descr="SQLSaturday_Final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39003845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5501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19705350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12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619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800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37527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4553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836102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9/28/2013</a:t>
            </a:r>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264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91752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D6EE2E-3792-4E6B-8B64-E22F6F56F109}" type="datetimeFigureOut">
              <a:rPr lang="en-US" smtClean="0"/>
              <a:t>11/13/2013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D6EE2E-3792-4E6B-8B64-E22F6F56F109}" type="datetimeFigureOut">
              <a:rPr lang="en-US" smtClean="0"/>
              <a:t>11/13/2013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D6EE2E-3792-4E6B-8B64-E22F6F56F109}" type="datetimeFigureOut">
              <a:rPr lang="en-US" smtClean="0"/>
              <a:t>11/13/2013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433248-0197-4227-9678-4121042A400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D6EE2E-3792-4E6B-8B64-E22F6F56F109}" type="datetimeFigureOut">
              <a:rPr lang="en-US" smtClean="0"/>
              <a:t>11/13/2013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433248-0197-4227-9678-4121042A4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defTabSz="457200"/>
            <a:r>
              <a:rPr lang="en-US" dirty="0" smtClean="0"/>
              <a:t>9/28/2013</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defTabSz="457200"/>
            <a:r>
              <a:rPr lang="en-US" dirty="0" err="1" smtClean="0"/>
              <a:t>SQLSaturday</a:t>
            </a:r>
            <a:r>
              <a:rPr lang="en-US" dirty="0" smtClean="0"/>
              <a:t> #190 – Denver 2013</a:t>
            </a:r>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defTabSz="457200"/>
            <a:fld id="{87FD5303-69AD-2E4D-B18B-E5EED0F0A60B}" type="slidenum">
              <a:rPr lang="en-US" smtClean="0"/>
              <a:pPr defTabSz="457200"/>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pPr defTabSz="457200"/>
            <a:endParaRPr lang="en-US" dirty="0">
              <a:solidFill>
                <a:prstClr val="black"/>
              </a:solidFill>
            </a:endParaRPr>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2772407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4.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stevestedman.com/" TargetMode="External"/><Relationship Id="rId1" Type="http://schemas.openxmlformats.org/officeDocument/2006/relationships/slideLayout" Target="../slideLayouts/slideLayout2.xml"/><Relationship Id="rId4" Type="http://schemas.openxmlformats.org/officeDocument/2006/relationships/hyperlink" Target="mailto:Steve@SteveStedman.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tevestedman.com/?p=205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stevestedman.com/" TargetMode="External"/><Relationship Id="rId1" Type="http://schemas.openxmlformats.org/officeDocument/2006/relationships/slideLayout" Target="../slideLayouts/slideLayout2.xml"/><Relationship Id="rId5" Type="http://schemas.openxmlformats.org/officeDocument/2006/relationships/hyperlink" Target="http://stevestedman.com/speaking/" TargetMode="External"/><Relationship Id="rId4" Type="http://schemas.openxmlformats.org/officeDocument/2006/relationships/hyperlink" Target="mailto:Steve@SteveStedman.com"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joes2pros.com/" TargetMode="External"/><Relationship Id="rId2" Type="http://schemas.openxmlformats.org/officeDocument/2006/relationships/hyperlink" Target="http://www.amazon.com/gp/product/193966618X/ref=as_li_ss_tl?ie=UTF8&amp;camp=1789&amp;creative=390957&amp;creativeASIN=193966618X&amp;linkCode=as2&amp;tag=wake2wake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0"/>
            <a:ext cx="8203153" cy="1470025"/>
          </a:xfrm>
        </p:spPr>
        <p:txBody>
          <a:bodyPr/>
          <a:lstStyle/>
          <a:p>
            <a:r>
              <a:rPr lang="en-US" dirty="0" smtClean="0"/>
              <a:t>Introduction to Common Table Expressions</a:t>
            </a:r>
            <a:endParaRPr lang="en-US" dirty="0"/>
          </a:p>
        </p:txBody>
      </p:sp>
      <p:sp>
        <p:nvSpPr>
          <p:cNvPr id="3" name="Subtitle 2"/>
          <p:cNvSpPr>
            <a:spLocks noGrp="1"/>
          </p:cNvSpPr>
          <p:nvPr>
            <p:ph type="subTitle" idx="1"/>
          </p:nvPr>
        </p:nvSpPr>
        <p:spPr>
          <a:xfrm>
            <a:off x="458408" y="2057400"/>
            <a:ext cx="7925349" cy="1752600"/>
          </a:xfrm>
        </p:spPr>
        <p:txBody>
          <a:bodyPr/>
          <a:lstStyle/>
          <a:p>
            <a:r>
              <a:rPr lang="en-US" dirty="0" smtClean="0"/>
              <a:t>Presented by Steve Stedman</a:t>
            </a:r>
            <a:endParaRPr lang="en-US" dirty="0"/>
          </a:p>
        </p:txBody>
      </p:sp>
      <p:pic>
        <p:nvPicPr>
          <p:cNvPr id="4" name="Picture 2" descr="K:\TrainingCurrent\BusinessFiles\Promotional\LogosJ2P\logoFinal.jpg"/>
          <p:cNvPicPr>
            <a:picLocks noChangeAspect="1" noChangeArrowheads="1"/>
          </p:cNvPicPr>
          <p:nvPr/>
        </p:nvPicPr>
        <p:blipFill>
          <a:blip r:embed="rId3" cstate="print"/>
          <a:srcRect/>
          <a:stretch>
            <a:fillRect/>
          </a:stretch>
        </p:blipFill>
        <p:spPr bwMode="auto">
          <a:xfrm>
            <a:off x="7306684" y="3962400"/>
            <a:ext cx="1608715" cy="1048026"/>
          </a:xfrm>
          <a:prstGeom prst="rect">
            <a:avLst/>
          </a:prstGeom>
          <a:noFill/>
        </p:spPr>
      </p:pic>
      <p:pic>
        <p:nvPicPr>
          <p:cNvPr id="5" name="Picture 2" descr="Emergency Reporting: Web-based Records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4563016" cy="1029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4" y="5695950"/>
            <a:ext cx="50482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806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15000" cy="5071872"/>
          </a:xfrm>
        </p:spPr>
        <p:txBody>
          <a:bodyPr>
            <a:normAutofit lnSpcReduction="10000"/>
          </a:bodyPr>
          <a:lstStyle/>
          <a:p>
            <a:pPr rtl="0" eaLnBrk="1" latinLnBrk="0" hangingPunct="1"/>
            <a:r>
              <a:rPr kumimoji="0" lang="en-US" sz="2700" kern="1200" dirty="0" smtClean="0">
                <a:solidFill>
                  <a:schemeClr val="tx1"/>
                </a:solidFill>
                <a:effectLst/>
                <a:latin typeface="+mn-lt"/>
                <a:ea typeface="+mn-ea"/>
                <a:cs typeface="+mn-cs"/>
              </a:rPr>
              <a:t>TRANSACT SQL feature that I wish I had learned about 8 years ago, CTE’s were introduced in SQL Server 2005</a:t>
            </a:r>
          </a:p>
          <a:p>
            <a:pPr rtl="0" eaLnBrk="1" latinLnBrk="0" hangingPunct="1"/>
            <a:endParaRPr lang="en-US" sz="2700" dirty="0" smtClean="0">
              <a:effectLst/>
            </a:endParaRPr>
          </a:p>
          <a:p>
            <a:pPr rtl="0" eaLnBrk="1" latinLnBrk="0" hangingPunct="1"/>
            <a:r>
              <a:rPr kumimoji="0" lang="en-US" sz="2700" kern="1200" dirty="0" smtClean="0">
                <a:solidFill>
                  <a:schemeClr val="tx1"/>
                </a:solidFill>
                <a:effectLst/>
                <a:latin typeface="+mn-lt"/>
                <a:ea typeface="+mn-ea"/>
                <a:cs typeface="+mn-cs"/>
              </a:rPr>
              <a:t>All versions of SQL Server since SQL 2005 and all variations of SQL Server support CTEs</a:t>
            </a:r>
          </a:p>
          <a:p>
            <a:pPr rtl="0" eaLnBrk="1" latinLnBrk="0" hangingPunct="1"/>
            <a:endParaRPr lang="en-US" dirty="0" smtClean="0">
              <a:effectLst/>
            </a:endParaRPr>
          </a:p>
          <a:p>
            <a:pPr rtl="0" eaLnBrk="1" latinLnBrk="0" hangingPunct="1"/>
            <a:r>
              <a:rPr kumimoji="0" lang="en-US" sz="2700" kern="1200" dirty="0" smtClean="0">
                <a:solidFill>
                  <a:schemeClr val="tx1"/>
                </a:solidFill>
                <a:effectLst/>
                <a:latin typeface="+mn-lt"/>
                <a:ea typeface="+mn-ea"/>
                <a:cs typeface="+mn-cs"/>
              </a:rPr>
              <a:t>CTEs are available in SQL Azure</a:t>
            </a:r>
          </a:p>
        </p:txBody>
      </p:sp>
      <p:sp>
        <p:nvSpPr>
          <p:cNvPr id="3" name="Title 2"/>
          <p:cNvSpPr>
            <a:spLocks noGrp="1"/>
          </p:cNvSpPr>
          <p:nvPr>
            <p:ph type="title"/>
          </p:nvPr>
        </p:nvSpPr>
        <p:spPr/>
        <p:txBody>
          <a:bodyPr/>
          <a:lstStyle/>
          <a:p>
            <a:r>
              <a:rPr kumimoji="0" lang="en-US" sz="4100" b="1" kern="1200" dirty="0" smtClean="0">
                <a:solidFill>
                  <a:schemeClr val="tx2"/>
                </a:solidFill>
                <a:effectLst/>
                <a:latin typeface="+mj-lt"/>
                <a:ea typeface="+mj-ea"/>
                <a:cs typeface="+mj-cs"/>
              </a:rPr>
              <a:t>Availability of CTEs</a:t>
            </a:r>
            <a:endParaRPr lang="en-US" dirty="0"/>
          </a:p>
        </p:txBody>
      </p:sp>
      <p:pic>
        <p:nvPicPr>
          <p:cNvPr id="1026" name="Picture 2" descr="http://www.razorleaf.com/wp-content/uploads/2009/10/Microsoft-SQL-Server-2005-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447800"/>
            <a:ext cx="2687216"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311" y="3581400"/>
            <a:ext cx="333410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blogs.msdn.com/blogfiles/usisvde/WindowsLiveWriter/5ed5b8c07dee_E5C0/sql-azure-logo-lg_thum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008" y="5257800"/>
            <a:ext cx="303847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83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Use Common Table Expressions?</a:t>
            </a:r>
            <a:endParaRPr lang="en-US" dirty="0"/>
          </a:p>
        </p:txBody>
      </p:sp>
      <p:sp>
        <p:nvSpPr>
          <p:cNvPr id="3" name="Content Placeholder 2"/>
          <p:cNvSpPr>
            <a:spLocks noGrp="1"/>
          </p:cNvSpPr>
          <p:nvPr>
            <p:ph sz="quarter" idx="1"/>
          </p:nvPr>
        </p:nvSpPr>
        <p:spPr/>
        <p:txBody>
          <a:bodyPr/>
          <a:lstStyle/>
          <a:p>
            <a:r>
              <a:rPr lang="en-US" dirty="0" smtClean="0"/>
              <a:t>Simplify your query – test one part at a time</a:t>
            </a:r>
          </a:p>
          <a:p>
            <a:endParaRPr lang="en-US" dirty="0" smtClean="0"/>
          </a:p>
          <a:p>
            <a:r>
              <a:rPr lang="en-US" dirty="0" smtClean="0"/>
              <a:t>Recursion</a:t>
            </a:r>
          </a:p>
          <a:p>
            <a:pPr lvl="1"/>
            <a:r>
              <a:rPr lang="en-US" dirty="0" smtClean="0">
                <a:solidFill>
                  <a:schemeClr val="tx1"/>
                </a:solidFill>
              </a:rPr>
              <a:t>Computer Science:  When a function calls itself</a:t>
            </a:r>
          </a:p>
          <a:p>
            <a:pPr lvl="1"/>
            <a:r>
              <a:rPr lang="en-US" dirty="0" smtClean="0">
                <a:solidFill>
                  <a:schemeClr val="tx1"/>
                </a:solidFill>
              </a:rPr>
              <a:t>SQL Server: When a query calls itself</a:t>
            </a:r>
          </a:p>
          <a:p>
            <a:pPr lvl="1">
              <a:buNone/>
            </a:pPr>
            <a:endParaRPr lang="en-US" dirty="0" smtClean="0"/>
          </a:p>
          <a:p>
            <a:r>
              <a:rPr lang="en-US" dirty="0" smtClean="0"/>
              <a:t>Make derived table queries more readable</a:t>
            </a:r>
          </a:p>
          <a:p>
            <a:endParaRPr lang="en-US" dirty="0"/>
          </a:p>
          <a:p>
            <a:r>
              <a:rPr lang="en-US" dirty="0" smtClean="0"/>
              <a:t>Alternative to a temp table or a table variable</a:t>
            </a:r>
            <a:endParaRPr lang="en-US" dirty="0"/>
          </a:p>
        </p:txBody>
      </p:sp>
    </p:spTree>
    <p:extLst>
      <p:ext uri="{BB962C8B-B14F-4D97-AF65-F5344CB8AC3E}">
        <p14:creationId xmlns:p14="http://schemas.microsoft.com/office/powerpoint/2010/main" val="3000591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Syntax - WITH</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Queries start with </a:t>
            </a:r>
            <a:r>
              <a:rPr lang="en-US" dirty="0" err="1" smtClean="0"/>
              <a:t>WITH</a:t>
            </a:r>
            <a:r>
              <a:rPr lang="en-US" dirty="0" smtClean="0"/>
              <a:t> not SELECT</a:t>
            </a:r>
          </a:p>
          <a:p>
            <a:endParaRPr lang="en-US" dirty="0" smtClean="0"/>
          </a:p>
          <a:p>
            <a:r>
              <a:rPr lang="en-US" dirty="0" smtClean="0"/>
              <a:t>Can be confusing if you are assuming that any query to select data would start with a SELECT</a:t>
            </a:r>
          </a:p>
          <a:p>
            <a:endParaRPr lang="en-US" dirty="0" smtClean="0"/>
          </a:p>
          <a:p>
            <a:r>
              <a:rPr lang="en-US" dirty="0" smtClean="0"/>
              <a:t>The scope of the CTE is confined to a single query</a:t>
            </a:r>
          </a:p>
          <a:p>
            <a:endParaRPr lang="en-US" dirty="0"/>
          </a:p>
          <a:p>
            <a:r>
              <a:rPr lang="en-US" dirty="0" smtClean="0"/>
              <a:t>A CTE just seems a little weird, until you master the syntax</a:t>
            </a:r>
          </a:p>
        </p:txBody>
      </p:sp>
    </p:spTree>
    <p:extLst>
      <p:ext uri="{BB962C8B-B14F-4D97-AF65-F5344CB8AC3E}">
        <p14:creationId xmlns:p14="http://schemas.microsoft.com/office/powerpoint/2010/main" val="37460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CTE Syntax</a:t>
            </a:r>
            <a:endParaRPr lang="en-US" dirty="0"/>
          </a:p>
        </p:txBody>
      </p:sp>
      <p:sp>
        <p:nvSpPr>
          <p:cNvPr id="3" name="Content Placeholder 2"/>
          <p:cNvSpPr>
            <a:spLocks noGrp="1"/>
          </p:cNvSpPr>
          <p:nvPr>
            <p:ph sz="quarter" idx="1"/>
          </p:nvPr>
        </p:nvSpPr>
        <p:spPr/>
        <p:txBody>
          <a:bodyPr>
            <a:normAutofit/>
          </a:bodyPr>
          <a:lstStyle/>
          <a:p>
            <a:pPr>
              <a:buNone/>
            </a:pPr>
            <a:endParaRPr lang="en-US" b="1" dirty="0" smtClean="0"/>
          </a:p>
        </p:txBody>
      </p:sp>
      <p:sp>
        <p:nvSpPr>
          <p:cNvPr id="4" name="Content Placeholder 4"/>
          <p:cNvSpPr txBox="1">
            <a:spLocks/>
          </p:cNvSpPr>
          <p:nvPr/>
        </p:nvSpPr>
        <p:spPr>
          <a:xfrm>
            <a:off x="304800" y="1447800"/>
            <a:ext cx="8610600" cy="49530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solidFill>
                  <a:srgbClr val="808080"/>
                </a:solidFill>
                <a:latin typeface="Consolas"/>
              </a:rPr>
              <a:t>;</a:t>
            </a:r>
            <a:r>
              <a:rPr lang="en-US" sz="2400" dirty="0">
                <a:solidFill>
                  <a:srgbClr val="0000FF"/>
                </a:solidFill>
                <a:latin typeface="Consolas"/>
              </a:rPr>
              <a:t>WITH</a:t>
            </a:r>
            <a:r>
              <a:rPr lang="en-US" sz="2400" dirty="0">
                <a:solidFill>
                  <a:prstClr val="black"/>
                </a:solidFill>
                <a:latin typeface="Consolas"/>
              </a:rPr>
              <a:t> </a:t>
            </a:r>
            <a:r>
              <a:rPr lang="en-US" sz="2400" dirty="0" err="1">
                <a:solidFill>
                  <a:srgbClr val="008080"/>
                </a:solidFill>
                <a:latin typeface="Consolas"/>
              </a:rPr>
              <a:t>expression_name</a:t>
            </a:r>
            <a:r>
              <a:rPr lang="en-US" sz="2400" dirty="0">
                <a:solidFill>
                  <a:prstClr val="black"/>
                </a:solidFill>
                <a:latin typeface="Consolas"/>
              </a:rPr>
              <a:t> </a:t>
            </a:r>
            <a:r>
              <a:rPr lang="en-US" sz="2400" dirty="0">
                <a:solidFill>
                  <a:srgbClr val="008080"/>
                </a:solidFill>
                <a:latin typeface="Consolas"/>
              </a:rPr>
              <a:t>[(</a:t>
            </a:r>
            <a:r>
              <a:rPr lang="en-US" sz="2400" dirty="0" err="1">
                <a:solidFill>
                  <a:srgbClr val="008080"/>
                </a:solidFill>
                <a:latin typeface="Consolas"/>
              </a:rPr>
              <a:t>column_name</a:t>
            </a:r>
            <a:r>
              <a:rPr lang="en-US" sz="2400" dirty="0">
                <a:solidFill>
                  <a:srgbClr val="008080"/>
                </a:solidFill>
                <a:latin typeface="Consolas"/>
              </a:rPr>
              <a:t>[,...n])]</a:t>
            </a:r>
          </a:p>
          <a:p>
            <a:r>
              <a:rPr lang="en-US" sz="2400" dirty="0">
                <a:solidFill>
                  <a:srgbClr val="0000FF"/>
                </a:solidFill>
                <a:latin typeface="Consolas"/>
              </a:rPr>
              <a:t>AS</a:t>
            </a:r>
            <a:endParaRPr lang="en-US" sz="2400" dirty="0">
              <a:solidFill>
                <a:prstClr val="black"/>
              </a:solidFill>
              <a:latin typeface="Consolas"/>
            </a:endParaRPr>
          </a:p>
          <a:p>
            <a:r>
              <a:rPr lang="en-US" sz="2400" dirty="0">
                <a:solidFill>
                  <a:srgbClr val="808080"/>
                </a:solidFill>
                <a:latin typeface="Consolas"/>
              </a:rPr>
              <a:t>(</a:t>
            </a:r>
            <a:endParaRPr lang="en-US" sz="2400" dirty="0">
              <a:solidFill>
                <a:prstClr val="black"/>
              </a:solidFill>
              <a:latin typeface="Consolas"/>
            </a:endParaRPr>
          </a:p>
          <a:p>
            <a:r>
              <a:rPr lang="en-US" sz="2400" dirty="0">
                <a:solidFill>
                  <a:prstClr val="black"/>
                </a:solidFill>
                <a:latin typeface="Consolas"/>
              </a:rPr>
              <a:t>  </a:t>
            </a:r>
            <a:r>
              <a:rPr lang="en-US" sz="2400" dirty="0" err="1">
                <a:solidFill>
                  <a:srgbClr val="008080"/>
                </a:solidFill>
                <a:latin typeface="Consolas"/>
              </a:rPr>
              <a:t>CTE_query_definition</a:t>
            </a:r>
            <a:r>
              <a:rPr lang="en-US" sz="2400" dirty="0">
                <a:solidFill>
                  <a:prstClr val="black"/>
                </a:solidFill>
                <a:latin typeface="Consolas"/>
              </a:rPr>
              <a:t> </a:t>
            </a:r>
          </a:p>
          <a:p>
            <a:r>
              <a:rPr lang="en-US" sz="2400" dirty="0">
                <a:solidFill>
                  <a:srgbClr val="808080"/>
                </a:solidFill>
                <a:latin typeface="Consolas"/>
              </a:rPr>
              <a:t>)</a:t>
            </a:r>
            <a:endParaRPr lang="en-US" sz="2400" dirty="0">
              <a:solidFill>
                <a:prstClr val="black"/>
              </a:solidFill>
              <a:latin typeface="Consolas"/>
            </a:endParaRPr>
          </a:p>
          <a:p>
            <a:endParaRPr lang="en-US" sz="2400" dirty="0">
              <a:solidFill>
                <a:prstClr val="black"/>
              </a:solidFill>
              <a:latin typeface="Consolas"/>
            </a:endParaRPr>
          </a:p>
          <a:p>
            <a:r>
              <a:rPr lang="en-US" sz="2400" dirty="0">
                <a:solidFill>
                  <a:srgbClr val="0000FF"/>
                </a:solidFill>
                <a:latin typeface="Consolas"/>
              </a:rPr>
              <a:t>SELECT</a:t>
            </a:r>
            <a:r>
              <a:rPr lang="en-US" sz="2400" dirty="0">
                <a:solidFill>
                  <a:prstClr val="black"/>
                </a:solidFill>
                <a:latin typeface="Consolas"/>
              </a:rPr>
              <a:t> </a:t>
            </a:r>
            <a:r>
              <a:rPr lang="en-US" sz="2400" dirty="0">
                <a:solidFill>
                  <a:srgbClr val="808080"/>
                </a:solidFill>
                <a:latin typeface="Consolas"/>
              </a:rPr>
              <a:t>&lt;</a:t>
            </a:r>
            <a:r>
              <a:rPr lang="en-US" sz="2400" dirty="0" err="1">
                <a:solidFill>
                  <a:srgbClr val="008080"/>
                </a:solidFill>
                <a:latin typeface="Consolas"/>
              </a:rPr>
              <a:t>column_list</a:t>
            </a:r>
            <a:r>
              <a:rPr lang="en-US" sz="2400" dirty="0">
                <a:solidFill>
                  <a:srgbClr val="808080"/>
                </a:solidFill>
                <a:latin typeface="Consolas"/>
              </a:rPr>
              <a:t>&gt;</a:t>
            </a:r>
            <a:endParaRPr lang="en-US" sz="2400" dirty="0">
              <a:solidFill>
                <a:prstClr val="black"/>
              </a:solidFill>
              <a:latin typeface="Consolas"/>
            </a:endParaRPr>
          </a:p>
          <a:p>
            <a:r>
              <a:rPr lang="en-US" sz="2400" dirty="0" smtClean="0">
                <a:solidFill>
                  <a:srgbClr val="0000FF"/>
                </a:solidFill>
                <a:latin typeface="Consolas"/>
              </a:rPr>
              <a:t>  FROM</a:t>
            </a:r>
            <a:r>
              <a:rPr lang="en-US" sz="2400" dirty="0" smtClean="0">
                <a:solidFill>
                  <a:prstClr val="black"/>
                </a:solidFill>
                <a:latin typeface="Consolas"/>
              </a:rPr>
              <a:t> </a:t>
            </a:r>
            <a:r>
              <a:rPr lang="en-US" sz="2400" dirty="0" err="1">
                <a:solidFill>
                  <a:srgbClr val="008080"/>
                </a:solidFill>
                <a:latin typeface="Consolas"/>
              </a:rPr>
              <a:t>expression_name</a:t>
            </a:r>
            <a:r>
              <a:rPr lang="en-US" sz="2400" dirty="0">
                <a:solidFill>
                  <a:srgbClr val="808080"/>
                </a:solidFill>
                <a:latin typeface="Consolas"/>
              </a:rPr>
              <a:t>;</a:t>
            </a:r>
          </a:p>
        </p:txBody>
      </p:sp>
    </p:spTree>
    <p:extLst>
      <p:ext uri="{BB962C8B-B14F-4D97-AF65-F5344CB8AC3E}">
        <p14:creationId xmlns:p14="http://schemas.microsoft.com/office/powerpoint/2010/main" val="352588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Simple CTE</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4233955344"/>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sz="quarter" idx="1"/>
          </p:nvPr>
        </p:nvSpPr>
        <p:spPr/>
        <p:txBody>
          <a:bodyPr>
            <a:normAutofit/>
          </a:bodyPr>
          <a:lstStyle/>
          <a:p>
            <a:endParaRPr lang="en-US" dirty="0"/>
          </a:p>
          <a:p>
            <a:r>
              <a:rPr lang="en-US" dirty="0" smtClean="0"/>
              <a:t>If a CTE is not the first statement in a batch it must be proceeded with a semicolon</a:t>
            </a:r>
          </a:p>
          <a:p>
            <a:endParaRPr lang="en-US" dirty="0"/>
          </a:p>
        </p:txBody>
      </p:sp>
    </p:spTree>
    <p:extLst>
      <p:ext uri="{BB962C8B-B14F-4D97-AF65-F5344CB8AC3E}">
        <p14:creationId xmlns:p14="http://schemas.microsoft.com/office/powerpoint/2010/main" val="351348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CTEs Instead of Derived Tables</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3</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698154232"/>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CTE Instead of a Derived Table</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r>
              <a:rPr lang="en-US" dirty="0" smtClean="0"/>
              <a:t>Simplifies the query – allows for clean code</a:t>
            </a:r>
          </a:p>
          <a:p>
            <a:endParaRPr lang="en-US" dirty="0" smtClean="0"/>
          </a:p>
          <a:p>
            <a:r>
              <a:rPr lang="en-US" dirty="0" smtClean="0"/>
              <a:t>Does not improve the performance</a:t>
            </a:r>
          </a:p>
          <a:p>
            <a:endParaRPr lang="en-US" dirty="0" smtClean="0"/>
          </a:p>
          <a:p>
            <a:r>
              <a:rPr lang="en-US" dirty="0" smtClean="0"/>
              <a:t>More value for large derived table queries in that the TSQL is cleaner and easier to read and understand</a:t>
            </a:r>
          </a:p>
          <a:p>
            <a:endParaRPr lang="en-US" dirty="0" smtClean="0"/>
          </a:p>
          <a:p>
            <a:r>
              <a:rPr lang="en-US" dirty="0" smtClean="0"/>
              <a:t>Eliminates accidents by duplicating derived table queries TSQL code</a:t>
            </a:r>
          </a:p>
        </p:txBody>
      </p:sp>
    </p:spTree>
    <p:extLst>
      <p:ext uri="{BB962C8B-B14F-4D97-AF65-F5344CB8AC3E}">
        <p14:creationId xmlns:p14="http://schemas.microsoft.com/office/powerpoint/2010/main" val="120486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Table Without a CTE</a:t>
            </a:r>
            <a:endParaRPr lang="en-US" dirty="0"/>
          </a:p>
        </p:txBody>
      </p:sp>
      <p:sp>
        <p:nvSpPr>
          <p:cNvPr id="3" name="Content Placeholder 2"/>
          <p:cNvSpPr>
            <a:spLocks noGrp="1"/>
          </p:cNvSpPr>
          <p:nvPr>
            <p:ph sz="quarter" idx="1"/>
          </p:nvPr>
        </p:nvSpPr>
        <p:spPr/>
        <p:txBody>
          <a:bodyPr/>
          <a:lstStyle/>
          <a:p>
            <a:pPr>
              <a:buNone/>
            </a:pPr>
            <a:r>
              <a:rPr lang="en-US" dirty="0" smtClean="0"/>
              <a:t>SELECT q1.department, q2.department</a:t>
            </a:r>
          </a:p>
          <a:p>
            <a:pPr>
              <a:buNone/>
            </a:pPr>
            <a:r>
              <a:rPr lang="en-US" dirty="0" smtClean="0"/>
              <a:t>  </a:t>
            </a:r>
            <a:r>
              <a:rPr lang="en-US" dirty="0" smtClean="0"/>
              <a:t>FROM  (</a:t>
            </a:r>
            <a:r>
              <a:rPr lang="en-US" sz="2800" b="1" dirty="0" smtClean="0">
                <a:solidFill>
                  <a:srgbClr val="C00000"/>
                </a:solidFill>
              </a:rPr>
              <a:t>SELECT id, department, parent </a:t>
            </a:r>
          </a:p>
          <a:p>
            <a:pPr>
              <a:buNone/>
            </a:pPr>
            <a:r>
              <a:rPr lang="en-US" sz="2800" b="1" dirty="0" smtClean="0">
                <a:solidFill>
                  <a:srgbClr val="C00000"/>
                </a:solidFill>
              </a:rPr>
              <a:t>     	       </a:t>
            </a:r>
            <a:r>
              <a:rPr lang="en-US" sz="2800" b="1" dirty="0" smtClean="0">
                <a:solidFill>
                  <a:srgbClr val="C00000"/>
                </a:solidFill>
              </a:rPr>
              <a:t>  </a:t>
            </a:r>
            <a:r>
              <a:rPr lang="en-US" sz="2800" b="1" dirty="0" smtClean="0">
                <a:solidFill>
                  <a:srgbClr val="C00000"/>
                </a:solidFill>
              </a:rPr>
              <a:t>FROM Departments</a:t>
            </a:r>
            <a:r>
              <a:rPr lang="en-US" dirty="0" smtClean="0"/>
              <a:t>) </a:t>
            </a:r>
            <a:r>
              <a:rPr lang="en-US" dirty="0" smtClean="0"/>
              <a:t>AS</a:t>
            </a:r>
            <a:r>
              <a:rPr lang="en-US" dirty="0" smtClean="0"/>
              <a:t> q1</a:t>
            </a:r>
          </a:p>
          <a:p>
            <a:pPr>
              <a:buNone/>
            </a:pPr>
            <a:r>
              <a:rPr lang="en-US" dirty="0" smtClean="0"/>
              <a:t>INNER JOIN (</a:t>
            </a:r>
            <a:r>
              <a:rPr lang="en-US" sz="2800" b="1" dirty="0" smtClean="0">
                <a:solidFill>
                  <a:srgbClr val="C00000"/>
                </a:solidFill>
              </a:rPr>
              <a:t>SELECT id, department, parent </a:t>
            </a:r>
          </a:p>
          <a:p>
            <a:pPr>
              <a:buNone/>
            </a:pPr>
            <a:r>
              <a:rPr lang="en-US" sz="2800" b="1" dirty="0" smtClean="0">
                <a:solidFill>
                  <a:srgbClr val="C00000"/>
                </a:solidFill>
              </a:rPr>
              <a:t>  	                  FROM Departments</a:t>
            </a:r>
            <a:r>
              <a:rPr lang="en-US" dirty="0" smtClean="0"/>
              <a:t>) </a:t>
            </a:r>
            <a:r>
              <a:rPr lang="en-US" dirty="0" smtClean="0"/>
              <a:t>AS</a:t>
            </a:r>
            <a:r>
              <a:rPr lang="en-US" dirty="0" smtClean="0"/>
              <a:t> q2 </a:t>
            </a:r>
          </a:p>
          <a:p>
            <a:pPr>
              <a:buNone/>
            </a:pPr>
            <a:r>
              <a:rPr lang="en-US" dirty="0" smtClean="0"/>
              <a:t>  	            ON q1.id = q2.parent</a:t>
            </a:r>
          </a:p>
          <a:p>
            <a:pPr>
              <a:buNone/>
            </a:pPr>
            <a:r>
              <a:rPr lang="en-US" dirty="0" smtClean="0"/>
              <a:t>WHERE q1.parent IS NULL; </a:t>
            </a:r>
          </a:p>
          <a:p>
            <a:endParaRPr lang="en-US" dirty="0"/>
          </a:p>
        </p:txBody>
      </p:sp>
    </p:spTree>
    <p:extLst>
      <p:ext uri="{BB962C8B-B14F-4D97-AF65-F5344CB8AC3E}">
        <p14:creationId xmlns:p14="http://schemas.microsoft.com/office/powerpoint/2010/main" val="191060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Convert a Derived Table to a CTE</a:t>
            </a:r>
            <a:endParaRPr lang="en-US" dirty="0"/>
          </a:p>
        </p:txBody>
      </p:sp>
      <p:sp>
        <p:nvSpPr>
          <p:cNvPr id="3" name="Content Placeholder 2"/>
          <p:cNvSpPr>
            <a:spLocks noGrp="1"/>
          </p:cNvSpPr>
          <p:nvPr>
            <p:ph sz="quarter" idx="1"/>
          </p:nvPr>
        </p:nvSpPr>
        <p:spPr>
          <a:xfrm>
            <a:off x="304800" y="1524000"/>
            <a:ext cx="8503920" cy="5257800"/>
          </a:xfrm>
        </p:spPr>
        <p:txBody>
          <a:bodyPr>
            <a:normAutofit fontScale="92500" lnSpcReduction="10000"/>
          </a:bodyPr>
          <a:lstStyle/>
          <a:p>
            <a:pPr marL="514350" lvl="0" indent="-514350">
              <a:buFont typeface="+mj-lt"/>
              <a:buAutoNum type="arabicPeriod"/>
            </a:pPr>
            <a:r>
              <a:rPr lang="en-US" dirty="0" smtClean="0"/>
              <a:t>Find </a:t>
            </a:r>
            <a:r>
              <a:rPr lang="en-US" dirty="0"/>
              <a:t>the first occurrence of the derived table query to be broken out. Create a name for it and add “CTE” to the name. </a:t>
            </a:r>
            <a:endParaRPr lang="en-US" dirty="0" smtClean="0"/>
          </a:p>
          <a:p>
            <a:pPr marL="514350" lvl="0" indent="-514350">
              <a:buFont typeface="+mj-lt"/>
              <a:buAutoNum type="arabicPeriod"/>
            </a:pPr>
            <a:r>
              <a:rPr lang="en-US" dirty="0" smtClean="0"/>
              <a:t>Copy </a:t>
            </a:r>
            <a:r>
              <a:rPr lang="en-US" dirty="0"/>
              <a:t>the derived table definition, including the parentheses, and leave the new name as the placeholder.</a:t>
            </a:r>
          </a:p>
          <a:p>
            <a:pPr marL="514350" lvl="0" indent="-514350">
              <a:buFont typeface="+mj-lt"/>
              <a:buAutoNum type="arabicPeriod"/>
            </a:pPr>
            <a:r>
              <a:rPr lang="en-US" dirty="0"/>
              <a:t>Paste the query, copied earlier, above the SELECT statement.</a:t>
            </a:r>
          </a:p>
          <a:p>
            <a:pPr marL="514350" lvl="0" indent="-514350">
              <a:buFont typeface="+mj-lt"/>
              <a:buAutoNum type="arabicPeriod"/>
            </a:pPr>
            <a:r>
              <a:rPr lang="en-US" dirty="0"/>
              <a:t>At the top of the query add the CTE declaration using the same name from step 1.</a:t>
            </a:r>
          </a:p>
          <a:p>
            <a:pPr marL="514350" lvl="0" indent="-514350">
              <a:buFont typeface="+mj-lt"/>
              <a:buAutoNum type="arabicPeriod"/>
            </a:pPr>
            <a:r>
              <a:rPr lang="en-US" dirty="0"/>
              <a:t>Find all other occurrences of the same derived table query and replace them with the CTE name.</a:t>
            </a:r>
          </a:p>
          <a:p>
            <a:pPr marL="514350" lvl="0" indent="-514350">
              <a:buFont typeface="+mj-lt"/>
              <a:buAutoNum type="arabicPeriod"/>
            </a:pPr>
            <a:r>
              <a:rPr lang="en-US" dirty="0"/>
              <a:t>Clean up the formatting and test the query.</a:t>
            </a:r>
          </a:p>
          <a:p>
            <a:endParaRPr lang="en-US" dirty="0"/>
          </a:p>
        </p:txBody>
      </p:sp>
    </p:spTree>
    <p:extLst>
      <p:ext uri="{BB962C8B-B14F-4D97-AF65-F5344CB8AC3E}">
        <p14:creationId xmlns:p14="http://schemas.microsoft.com/office/powerpoint/2010/main" val="378596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89978"/>
            <a:ext cx="7086600" cy="114300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000" kern="1200">
                <a:solidFill>
                  <a:schemeClr val="accent1"/>
                </a:solidFill>
                <a:latin typeface="+mj-lt"/>
                <a:ea typeface="+mj-ea"/>
                <a:cs typeface="+mj-cs"/>
              </a:defRPr>
            </a:lvl1pPr>
          </a:lstStyle>
          <a:p>
            <a:r>
              <a:rPr lang="en-US" dirty="0">
                <a:solidFill>
                  <a:schemeClr val="tx1"/>
                </a:solidFill>
              </a:rPr>
              <a:t>About the Speaker/Author</a:t>
            </a:r>
            <a:br>
              <a:rPr lang="en-US" dirty="0">
                <a:solidFill>
                  <a:schemeClr val="tx1"/>
                </a:solidFill>
              </a:rPr>
            </a:br>
            <a:r>
              <a:rPr lang="en-US" sz="2400" dirty="0" smtClean="0">
                <a:solidFill>
                  <a:schemeClr val="tx1"/>
                </a:solidFill>
              </a:rPr>
              <a:t>(Steve Stedman)</a:t>
            </a:r>
            <a:endParaRPr lang="en-US" dirty="0">
              <a:solidFill>
                <a:schemeClr val="tx1"/>
              </a:solidFill>
            </a:endParaRPr>
          </a:p>
        </p:txBody>
      </p:sp>
      <p:sp>
        <p:nvSpPr>
          <p:cNvPr id="11" name="Content Placeholder 4"/>
          <p:cNvSpPr txBox="1">
            <a:spLocks/>
          </p:cNvSpPr>
          <p:nvPr/>
        </p:nvSpPr>
        <p:spPr>
          <a:xfrm>
            <a:off x="304800" y="1447800"/>
            <a:ext cx="8763000" cy="541020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buFont typeface="Arial" pitchFamily="34" charset="0"/>
              <a:buChar char="•"/>
            </a:pPr>
            <a:r>
              <a:rPr lang="en-US" sz="2800" dirty="0">
                <a:solidFill>
                  <a:schemeClr val="tx1"/>
                </a:solidFill>
              </a:rPr>
              <a:t>Working at Emergency Reporting as CTO</a:t>
            </a:r>
          </a:p>
          <a:p>
            <a:pPr marL="457200" indent="-457200">
              <a:buFont typeface="Arial" pitchFamily="34" charset="0"/>
              <a:buChar char="•"/>
            </a:pPr>
            <a:r>
              <a:rPr lang="en-US" sz="2800" dirty="0" smtClean="0">
                <a:solidFill>
                  <a:schemeClr val="tx1"/>
                </a:solidFill>
              </a:rPr>
              <a:t>Joes2Pros</a:t>
            </a:r>
          </a:p>
          <a:p>
            <a:pPr marL="914400" lvl="1" indent="-457200" algn="l">
              <a:buFont typeface="Arial" pitchFamily="34" charset="0"/>
              <a:buChar char="•"/>
            </a:pPr>
            <a:r>
              <a:rPr lang="en-US" sz="2400" dirty="0" smtClean="0">
                <a:solidFill>
                  <a:schemeClr val="tx1"/>
                </a:solidFill>
              </a:rPr>
              <a:t>Author of the Common Table Expression Book</a:t>
            </a:r>
          </a:p>
          <a:p>
            <a:pPr marL="914400" lvl="1" indent="-457200" algn="l">
              <a:buFont typeface="Arial" pitchFamily="34" charset="0"/>
              <a:buChar char="•"/>
            </a:pPr>
            <a:r>
              <a:rPr lang="en-US" sz="2400" dirty="0" smtClean="0">
                <a:solidFill>
                  <a:schemeClr val="tx1"/>
                </a:solidFill>
              </a:rPr>
              <a:t>Instructor at the Joes2Pros Academy</a:t>
            </a:r>
          </a:p>
          <a:p>
            <a:pPr marL="457200" indent="-457200">
              <a:buFont typeface="Arial" pitchFamily="34" charset="0"/>
              <a:buChar char="•"/>
            </a:pPr>
            <a:r>
              <a:rPr lang="en-US" sz="2800" dirty="0" smtClean="0">
                <a:solidFill>
                  <a:schemeClr val="tx1"/>
                </a:solidFill>
              </a:rPr>
              <a:t>23 </a:t>
            </a:r>
            <a:r>
              <a:rPr lang="en-US" sz="2800" dirty="0">
                <a:solidFill>
                  <a:schemeClr val="tx1"/>
                </a:solidFill>
              </a:rPr>
              <a:t>Years </a:t>
            </a:r>
            <a:r>
              <a:rPr lang="en-US" sz="2800" dirty="0" smtClean="0">
                <a:solidFill>
                  <a:schemeClr val="tx1"/>
                </a:solidFill>
              </a:rPr>
              <a:t>of database work (Microsoft 1990-1991)</a:t>
            </a:r>
            <a:endParaRPr lang="en-US" sz="2800" dirty="0">
              <a:solidFill>
                <a:schemeClr val="tx1"/>
              </a:solidFill>
            </a:endParaRPr>
          </a:p>
          <a:p>
            <a:pPr marL="457200" indent="-457200">
              <a:buFont typeface="Arial" pitchFamily="34" charset="0"/>
              <a:buChar char="•"/>
            </a:pPr>
            <a:r>
              <a:rPr lang="en-US" sz="2800" dirty="0" smtClean="0">
                <a:solidFill>
                  <a:schemeClr val="tx1"/>
                </a:solidFill>
              </a:rPr>
              <a:t>Developer of the Database Health Application</a:t>
            </a:r>
          </a:p>
          <a:p>
            <a:pPr marL="914400" lvl="1" indent="-457200" algn="l">
              <a:buFont typeface="Arial" pitchFamily="34" charset="0"/>
              <a:buChar char="•"/>
            </a:pPr>
            <a:r>
              <a:rPr lang="en-US" sz="1400" dirty="0" smtClean="0">
                <a:solidFill>
                  <a:schemeClr val="tx1"/>
                </a:solidFill>
                <a:hlinkClick r:id="rId2"/>
              </a:rPr>
              <a:t>http://DatabaseHealth.com</a:t>
            </a:r>
            <a:endParaRPr lang="en-US" sz="1400" dirty="0" smtClean="0">
              <a:solidFill>
                <a:schemeClr val="tx1"/>
              </a:solidFill>
            </a:endParaRPr>
          </a:p>
          <a:p>
            <a:pPr marL="457200" indent="-457200">
              <a:buFont typeface="Arial" pitchFamily="34" charset="0"/>
              <a:buChar char="•"/>
            </a:pPr>
            <a:r>
              <a:rPr lang="en-US" sz="2800" dirty="0" smtClean="0">
                <a:solidFill>
                  <a:schemeClr val="tx1"/>
                </a:solidFill>
              </a:rPr>
              <a:t>Volunteer </a:t>
            </a:r>
            <a:r>
              <a:rPr lang="en-US" sz="2800" dirty="0">
                <a:solidFill>
                  <a:schemeClr val="tx1"/>
                </a:solidFill>
              </a:rPr>
              <a:t>Firefighter and </a:t>
            </a:r>
            <a:r>
              <a:rPr lang="en-US" sz="2800" dirty="0" smtClean="0">
                <a:solidFill>
                  <a:schemeClr val="tx1"/>
                </a:solidFill>
              </a:rPr>
              <a:t>EMT</a:t>
            </a:r>
            <a:endParaRPr lang="en-US" sz="2800" dirty="0">
              <a:solidFill>
                <a:schemeClr val="tx1"/>
              </a:solidFill>
            </a:endParaRPr>
          </a:p>
          <a:p>
            <a:pPr marL="457200" indent="-457200">
              <a:buFont typeface="Arial" pitchFamily="34" charset="0"/>
              <a:buChar char="•"/>
            </a:pPr>
            <a:endParaRPr lang="en-US" sz="2400" dirty="0" smtClean="0">
              <a:solidFill>
                <a:schemeClr val="tx1"/>
              </a:solidFill>
            </a:endParaRPr>
          </a:p>
          <a:p>
            <a:pPr marL="457200" indent="-457200">
              <a:buFont typeface="Arial" pitchFamily="34" charset="0"/>
              <a:buChar char="•"/>
            </a:pPr>
            <a:r>
              <a:rPr lang="en-US" sz="3200" dirty="0" smtClean="0">
                <a:solidFill>
                  <a:schemeClr val="tx1"/>
                </a:solidFill>
              </a:rPr>
              <a:t>Twitter:  @</a:t>
            </a:r>
            <a:r>
              <a:rPr lang="en-US" sz="3200" dirty="0" err="1" smtClean="0">
                <a:solidFill>
                  <a:schemeClr val="tx1"/>
                </a:solidFill>
              </a:rPr>
              <a:t>SqlEmt</a:t>
            </a:r>
            <a:endParaRPr lang="en-US" sz="3200" dirty="0" smtClean="0">
              <a:solidFill>
                <a:schemeClr val="tx1"/>
              </a:solidFill>
            </a:endParaRPr>
          </a:p>
          <a:p>
            <a:pPr marL="457200" indent="-457200">
              <a:buFont typeface="Arial" pitchFamily="34" charset="0"/>
              <a:buChar char="•"/>
            </a:pPr>
            <a:r>
              <a:rPr lang="en-US" sz="3200" dirty="0" smtClean="0">
                <a:solidFill>
                  <a:schemeClr val="tx1"/>
                </a:solidFill>
              </a:rPr>
              <a:t>Website:  </a:t>
            </a:r>
            <a:r>
              <a:rPr lang="en-US" sz="3200" dirty="0" smtClean="0">
                <a:solidFill>
                  <a:schemeClr val="tx1"/>
                </a:solidFill>
                <a:hlinkClick r:id="rId3"/>
              </a:rPr>
              <a:t>http://SteveStedman.com</a:t>
            </a:r>
            <a:endParaRPr lang="en-US" sz="3200" dirty="0" smtClean="0">
              <a:solidFill>
                <a:schemeClr val="tx1"/>
              </a:solidFill>
            </a:endParaRPr>
          </a:p>
          <a:p>
            <a:pPr marL="457200" indent="-457200">
              <a:buFont typeface="Arial" pitchFamily="34" charset="0"/>
              <a:buChar char="•"/>
            </a:pPr>
            <a:endParaRPr lang="en-US" sz="2400" dirty="0" smtClean="0">
              <a:solidFill>
                <a:schemeClr val="tx1"/>
              </a:solidFill>
            </a:endParaRPr>
          </a:p>
        </p:txBody>
      </p:sp>
    </p:spTree>
    <p:extLst>
      <p:ext uri="{BB962C8B-B14F-4D97-AF65-F5344CB8AC3E}">
        <p14:creationId xmlns:p14="http://schemas.microsoft.com/office/powerpoint/2010/main" val="166987168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anim calcmode="lin" valueType="num">
                                      <p:cBhvr additive="base">
                                        <p:cTn id="4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anim calcmode="lin" valueType="num">
                                      <p:cBhvr additive="base">
                                        <p:cTn id="5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for Derived Table Re-use</a:t>
            </a:r>
            <a:endParaRPr lang="en-US" dirty="0"/>
          </a:p>
        </p:txBody>
      </p:sp>
      <p:sp>
        <p:nvSpPr>
          <p:cNvPr id="3" name="Content Placeholder 2"/>
          <p:cNvSpPr>
            <a:spLocks noGrp="1"/>
          </p:cNvSpPr>
          <p:nvPr>
            <p:ph sz="quarter" idx="1"/>
          </p:nvPr>
        </p:nvSpPr>
        <p:spPr/>
        <p:txBody>
          <a:bodyPr/>
          <a:lstStyle/>
          <a:p>
            <a:pPr>
              <a:buNone/>
            </a:pPr>
            <a:r>
              <a:rPr lang="en-US" dirty="0" smtClean="0"/>
              <a:t>;WITH </a:t>
            </a:r>
            <a:r>
              <a:rPr lang="en-US" sz="2800" b="1" dirty="0" err="1" smtClean="0">
                <a:solidFill>
                  <a:srgbClr val="0070C0"/>
                </a:solidFill>
              </a:rPr>
              <a:t>deptCTE</a:t>
            </a:r>
            <a:r>
              <a:rPr lang="en-US" sz="2800" b="1" dirty="0" smtClean="0">
                <a:solidFill>
                  <a:srgbClr val="0070C0"/>
                </a:solidFill>
              </a:rPr>
              <a:t> </a:t>
            </a:r>
            <a:r>
              <a:rPr lang="en-US" dirty="0" smtClean="0"/>
              <a:t>(</a:t>
            </a:r>
            <a:r>
              <a:rPr lang="en-US" dirty="0" smtClean="0"/>
              <a:t>id, department, parent) AS </a:t>
            </a:r>
          </a:p>
          <a:p>
            <a:pPr>
              <a:buNone/>
            </a:pPr>
            <a:r>
              <a:rPr lang="en-US" dirty="0" smtClean="0"/>
              <a:t>(</a:t>
            </a:r>
            <a:r>
              <a:rPr lang="en-US" sz="2800" b="1" dirty="0" smtClean="0">
                <a:solidFill>
                  <a:srgbClr val="C00000"/>
                </a:solidFill>
              </a:rPr>
              <a:t>SELECT id, department, parent</a:t>
            </a:r>
          </a:p>
          <a:p>
            <a:pPr>
              <a:buNone/>
            </a:pPr>
            <a:r>
              <a:rPr lang="en-US" sz="2800" b="1" dirty="0" smtClean="0">
                <a:solidFill>
                  <a:srgbClr val="C00000"/>
                </a:solidFill>
              </a:rPr>
              <a:t>	  FROM Departments</a:t>
            </a:r>
            <a:r>
              <a:rPr lang="en-US" dirty="0" smtClean="0"/>
              <a:t>) </a:t>
            </a:r>
          </a:p>
          <a:p>
            <a:pPr>
              <a:buNone/>
            </a:pPr>
            <a:r>
              <a:rPr lang="en-US" dirty="0" smtClean="0"/>
              <a:t>SELECT q1.department, q2.department</a:t>
            </a:r>
          </a:p>
          <a:p>
            <a:pPr>
              <a:buNone/>
            </a:pPr>
            <a:r>
              <a:rPr lang="en-US" dirty="0" smtClean="0"/>
              <a:t> </a:t>
            </a:r>
            <a:r>
              <a:rPr lang="en-US" dirty="0" smtClean="0"/>
              <a:t> </a:t>
            </a:r>
            <a:r>
              <a:rPr lang="en-US" dirty="0" smtClean="0"/>
              <a:t>FROM </a:t>
            </a:r>
            <a:r>
              <a:rPr lang="en-US" sz="2800" b="1" dirty="0" err="1" smtClean="0">
                <a:solidFill>
                  <a:srgbClr val="0070C0"/>
                </a:solidFill>
              </a:rPr>
              <a:t>deptCTE</a:t>
            </a:r>
            <a:r>
              <a:rPr lang="en-US" sz="2800" dirty="0" smtClean="0">
                <a:solidFill>
                  <a:srgbClr val="FF0000"/>
                </a:solidFill>
              </a:rPr>
              <a:t> </a:t>
            </a:r>
            <a:r>
              <a:rPr lang="en-US" dirty="0" smtClean="0"/>
              <a:t>q1</a:t>
            </a:r>
          </a:p>
          <a:p>
            <a:pPr>
              <a:buNone/>
            </a:pPr>
            <a:r>
              <a:rPr lang="fr-FR" dirty="0" smtClean="0"/>
              <a:t> </a:t>
            </a:r>
            <a:r>
              <a:rPr lang="fr-FR" dirty="0" smtClean="0"/>
              <a:t>INNER JOIN </a:t>
            </a:r>
            <a:r>
              <a:rPr lang="fr-FR" sz="2800" b="1" dirty="0" err="1" smtClean="0">
                <a:solidFill>
                  <a:srgbClr val="0070C0"/>
                </a:solidFill>
              </a:rPr>
              <a:t>deptCTE</a:t>
            </a:r>
            <a:r>
              <a:rPr lang="fr-FR" sz="2800" dirty="0" smtClean="0">
                <a:solidFill>
                  <a:srgbClr val="FF0000"/>
                </a:solidFill>
              </a:rPr>
              <a:t> </a:t>
            </a:r>
            <a:r>
              <a:rPr lang="fr-FR" dirty="0" smtClean="0"/>
              <a:t>q2 on q1.id = q2.parent</a:t>
            </a:r>
          </a:p>
          <a:p>
            <a:pPr>
              <a:buNone/>
            </a:pPr>
            <a:r>
              <a:rPr lang="en-US" dirty="0" smtClean="0"/>
              <a:t>WHERE q1.parent is null; </a:t>
            </a:r>
            <a:endParaRPr lang="en-US" dirty="0"/>
          </a:p>
        </p:txBody>
      </p:sp>
    </p:spTree>
    <p:extLst>
      <p:ext uri="{BB962C8B-B14F-4D97-AF65-F5344CB8AC3E}">
        <p14:creationId xmlns:p14="http://schemas.microsoft.com/office/powerpoint/2010/main" val="2812631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Chapter 3</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964179657"/>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CTE Instead of a Derived Table Summary</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a:t>Most derived tables can be easily converted </a:t>
            </a:r>
            <a:r>
              <a:rPr lang="en-US" dirty="0" smtClean="0"/>
              <a:t>to a CTE</a:t>
            </a:r>
            <a:endParaRPr lang="en-US" dirty="0"/>
          </a:p>
          <a:p>
            <a:pPr lvl="0"/>
            <a:endParaRPr lang="en-US" dirty="0" smtClean="0"/>
          </a:p>
          <a:p>
            <a:pPr lvl="0"/>
            <a:r>
              <a:rPr lang="en-US" dirty="0" smtClean="0"/>
              <a:t>Copy </a:t>
            </a:r>
            <a:r>
              <a:rPr lang="en-US" dirty="0"/>
              <a:t>and paste errors can be reduced by using a </a:t>
            </a:r>
            <a:r>
              <a:rPr lang="en-US" dirty="0" smtClean="0"/>
              <a:t>CTE</a:t>
            </a:r>
            <a:endParaRPr lang="en-US" dirty="0"/>
          </a:p>
          <a:p>
            <a:pPr lvl="0"/>
            <a:endParaRPr lang="en-US" dirty="0" smtClean="0"/>
          </a:p>
          <a:p>
            <a:pPr lvl="0"/>
            <a:r>
              <a:rPr lang="en-US" dirty="0" smtClean="0"/>
              <a:t>Using </a:t>
            </a:r>
            <a:r>
              <a:rPr lang="en-US" dirty="0"/>
              <a:t>a CTE </a:t>
            </a:r>
            <a:r>
              <a:rPr lang="en-US" dirty="0" smtClean="0"/>
              <a:t>doesn’t </a:t>
            </a:r>
            <a:r>
              <a:rPr lang="en-US" dirty="0"/>
              <a:t>improve the performance over a similar query written with derived </a:t>
            </a:r>
            <a:r>
              <a:rPr lang="en-US" dirty="0" smtClean="0"/>
              <a:t>tables</a:t>
            </a:r>
          </a:p>
          <a:p>
            <a:pPr lvl="0"/>
            <a:endParaRPr lang="en-US" dirty="0"/>
          </a:p>
          <a:p>
            <a:pPr lvl="0"/>
            <a:r>
              <a:rPr lang="en-US" dirty="0"/>
              <a:t>For a CTE that is referenced multiple times </a:t>
            </a:r>
            <a:r>
              <a:rPr lang="en-US" dirty="0" smtClean="0"/>
              <a:t>the </a:t>
            </a:r>
            <a:r>
              <a:rPr lang="en-US" dirty="0"/>
              <a:t>CTE query is not reused, it is executed multiple </a:t>
            </a:r>
            <a:r>
              <a:rPr lang="en-US" dirty="0" smtClean="0"/>
              <a:t>times</a:t>
            </a:r>
            <a:endParaRPr lang="en-US" dirty="0"/>
          </a:p>
        </p:txBody>
      </p:sp>
    </p:spTree>
    <p:extLst>
      <p:ext uri="{BB962C8B-B14F-4D97-AF65-F5344CB8AC3E}">
        <p14:creationId xmlns:p14="http://schemas.microsoft.com/office/powerpoint/2010/main" val="4184498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Multiple CTEs in a Query</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6</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899599941"/>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CTE’s In A Single Query</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r>
              <a:rPr lang="en-US" dirty="0" smtClean="0"/>
              <a:t>You can include multiple CTE's by comma </a:t>
            </a:r>
            <a:r>
              <a:rPr lang="en-US" dirty="0" err="1" smtClean="0"/>
              <a:t>seperating</a:t>
            </a:r>
            <a:r>
              <a:rPr lang="en-US" dirty="0" smtClean="0"/>
              <a:t> them:</a:t>
            </a:r>
          </a:p>
          <a:p>
            <a:pPr>
              <a:buNone/>
            </a:pPr>
            <a:r>
              <a:rPr lang="en-US" sz="3600" dirty="0" smtClean="0">
                <a:solidFill>
                  <a:srgbClr val="FF0000"/>
                </a:solidFill>
              </a:rPr>
              <a:t>;WITH </a:t>
            </a:r>
            <a:r>
              <a:rPr lang="en-US" sz="3600" dirty="0" err="1" smtClean="0">
                <a:solidFill>
                  <a:srgbClr val="FF0000"/>
                </a:solidFill>
              </a:rPr>
              <a:t>firstCTE</a:t>
            </a:r>
            <a:r>
              <a:rPr lang="en-US" sz="3600" dirty="0" smtClean="0">
                <a:solidFill>
                  <a:srgbClr val="FF0000"/>
                </a:solidFill>
              </a:rPr>
              <a:t> AS</a:t>
            </a:r>
          </a:p>
          <a:p>
            <a:pPr>
              <a:buNone/>
            </a:pPr>
            <a:r>
              <a:rPr lang="en-US" sz="3600" dirty="0" smtClean="0">
                <a:solidFill>
                  <a:srgbClr val="FF0000"/>
                </a:solidFill>
              </a:rPr>
              <a:t>(query goes here)</a:t>
            </a:r>
          </a:p>
          <a:p>
            <a:pPr>
              <a:buNone/>
            </a:pPr>
            <a:r>
              <a:rPr lang="en-US" sz="3600" dirty="0" smtClean="0">
                <a:solidFill>
                  <a:srgbClr val="0070C0"/>
                </a:solidFill>
              </a:rPr>
              <a:t>,</a:t>
            </a:r>
            <a:r>
              <a:rPr lang="en-US" sz="3600" dirty="0" err="1" smtClean="0">
                <a:solidFill>
                  <a:srgbClr val="0070C0"/>
                </a:solidFill>
              </a:rPr>
              <a:t>secondCTE</a:t>
            </a:r>
            <a:r>
              <a:rPr lang="en-US" sz="3600" dirty="0" smtClean="0">
                <a:solidFill>
                  <a:srgbClr val="0070C0"/>
                </a:solidFill>
              </a:rPr>
              <a:t> AS</a:t>
            </a:r>
          </a:p>
          <a:p>
            <a:pPr>
              <a:buNone/>
            </a:pPr>
            <a:r>
              <a:rPr lang="en-US" sz="3600" dirty="0" smtClean="0">
                <a:solidFill>
                  <a:srgbClr val="0070C0"/>
                </a:solidFill>
              </a:rPr>
              <a:t>(second query goes here)</a:t>
            </a:r>
          </a:p>
          <a:p>
            <a:pPr>
              <a:buNone/>
            </a:pPr>
            <a:r>
              <a:rPr lang="en-US" sz="3600" dirty="0" smtClean="0"/>
              <a:t>SELECT * FROM </a:t>
            </a:r>
            <a:r>
              <a:rPr lang="en-US" sz="3600" dirty="0" err="1" smtClean="0"/>
              <a:t>firstCTE</a:t>
            </a:r>
            <a:endParaRPr lang="en-US" sz="3600" dirty="0" smtClean="0"/>
          </a:p>
          <a:p>
            <a:pPr>
              <a:buNone/>
            </a:pPr>
            <a:r>
              <a:rPr lang="en-US" sz="3600" dirty="0" smtClean="0"/>
              <a:t>  INNER JOIN </a:t>
            </a:r>
            <a:r>
              <a:rPr lang="en-US" sz="3600" dirty="0" err="1" smtClean="0"/>
              <a:t>secondCTE</a:t>
            </a:r>
            <a:r>
              <a:rPr lang="en-US" sz="3600" dirty="0" smtClean="0"/>
              <a:t> on ...</a:t>
            </a:r>
          </a:p>
        </p:txBody>
      </p:sp>
    </p:spTree>
    <p:extLst>
      <p:ext uri="{BB962C8B-B14F-4D97-AF65-F5344CB8AC3E}">
        <p14:creationId xmlns:p14="http://schemas.microsoft.com/office/powerpoint/2010/main" val="19127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add a Second CTE</a:t>
            </a:r>
            <a:endParaRPr lang="en-US" dirty="0"/>
          </a:p>
        </p:txBody>
      </p:sp>
      <p:sp>
        <p:nvSpPr>
          <p:cNvPr id="3" name="Content Placeholder 2"/>
          <p:cNvSpPr>
            <a:spLocks noGrp="1"/>
          </p:cNvSpPr>
          <p:nvPr>
            <p:ph sz="quarter" idx="1"/>
          </p:nvPr>
        </p:nvSpPr>
        <p:spPr/>
        <p:txBody>
          <a:bodyPr>
            <a:normAutofit fontScale="92500" lnSpcReduction="10000"/>
          </a:bodyPr>
          <a:lstStyle/>
          <a:p>
            <a:pPr marL="514350" lvl="0" indent="-514350">
              <a:buFont typeface="+mj-lt"/>
              <a:buAutoNum type="arabicPeriod"/>
            </a:pPr>
            <a:r>
              <a:rPr lang="en-US" dirty="0" smtClean="0"/>
              <a:t>Add </a:t>
            </a:r>
            <a:r>
              <a:rPr lang="en-US" dirty="0"/>
              <a:t>a comma at the end of the first CTE, after the closing parentheses.</a:t>
            </a:r>
          </a:p>
          <a:p>
            <a:pPr marL="514350" lvl="0" indent="-514350">
              <a:buFont typeface="+mj-lt"/>
              <a:buAutoNum type="arabicPeriod"/>
            </a:pPr>
            <a:r>
              <a:rPr lang="en-US" dirty="0"/>
              <a:t>After the comma, on the next line, declare the name of the new CTE.</a:t>
            </a:r>
          </a:p>
          <a:p>
            <a:pPr marL="514350" lvl="0" indent="-514350">
              <a:buFont typeface="+mj-lt"/>
              <a:buAutoNum type="arabicPeriod"/>
            </a:pPr>
            <a:r>
              <a:rPr lang="en-US" dirty="0"/>
              <a:t>After the name of the new CTE add the optional columns declaration.</a:t>
            </a:r>
          </a:p>
          <a:p>
            <a:pPr marL="514350" lvl="0" indent="-514350">
              <a:buFont typeface="+mj-lt"/>
              <a:buAutoNum type="arabicPeriod"/>
            </a:pPr>
            <a:r>
              <a:rPr lang="en-US" dirty="0"/>
              <a:t>Add the AS keyword followed by opening and closing parentheses.</a:t>
            </a:r>
          </a:p>
          <a:p>
            <a:pPr marL="514350" lvl="0" indent="-514350">
              <a:buFont typeface="+mj-lt"/>
              <a:buAutoNum type="arabicPeriod"/>
            </a:pPr>
            <a:r>
              <a:rPr lang="en-US" dirty="0"/>
              <a:t>Inside of the parentheses add the new CTE query.</a:t>
            </a:r>
          </a:p>
          <a:p>
            <a:pPr marL="514350" lvl="0" indent="-514350">
              <a:buFont typeface="+mj-lt"/>
              <a:buAutoNum type="arabicPeriod"/>
            </a:pPr>
            <a:r>
              <a:rPr lang="en-US" dirty="0"/>
              <a:t>Call the CTE query from the outer SELECT statement</a:t>
            </a:r>
            <a:r>
              <a:rPr lang="en-US" dirty="0" smtClean="0"/>
              <a:t>.</a:t>
            </a:r>
            <a:endParaRPr lang="en-US" dirty="0"/>
          </a:p>
        </p:txBody>
      </p:sp>
    </p:spTree>
    <p:extLst>
      <p:ext uri="{BB962C8B-B14F-4D97-AF65-F5344CB8AC3E}">
        <p14:creationId xmlns:p14="http://schemas.microsoft.com/office/powerpoint/2010/main" val="2455146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Multiple CTE</a:t>
            </a:r>
            <a:endParaRPr lang="en-US" dirty="0"/>
          </a:p>
        </p:txBody>
      </p:sp>
      <p:sp>
        <p:nvSpPr>
          <p:cNvPr id="4" name="Content Placeholder 4"/>
          <p:cNvSpPr txBox="1">
            <a:spLocks noGrp="1"/>
          </p:cNvSpPr>
          <p:nvPr>
            <p:ph sz="quarter" idx="1"/>
          </p:nvPr>
        </p:nvSpPr>
        <p:spPr>
          <a:xfrm>
            <a:off x="457200" y="1600200"/>
            <a:ext cx="8229600" cy="476885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rgbClr val="808080"/>
                </a:solidFill>
                <a:latin typeface="Consolas"/>
              </a:rPr>
              <a:t>;</a:t>
            </a:r>
            <a:r>
              <a:rPr lang="en-US" sz="2000" dirty="0">
                <a:solidFill>
                  <a:srgbClr val="0000FF"/>
                </a:solidFill>
                <a:latin typeface="Consolas"/>
              </a:rPr>
              <a:t>WITH</a:t>
            </a:r>
            <a:r>
              <a:rPr lang="en-US" sz="2000" dirty="0">
                <a:solidFill>
                  <a:prstClr val="black"/>
                </a:solidFill>
                <a:latin typeface="Consolas"/>
              </a:rPr>
              <a:t> </a:t>
            </a:r>
            <a:r>
              <a:rPr lang="en-US" sz="2000" dirty="0" err="1">
                <a:solidFill>
                  <a:srgbClr val="008080"/>
                </a:solidFill>
                <a:latin typeface="Consolas"/>
              </a:rPr>
              <a:t>Fnames</a:t>
            </a:r>
            <a:r>
              <a:rPr lang="en-US" sz="2000" dirty="0">
                <a:solidFill>
                  <a:srgbClr val="0000FF"/>
                </a:solidFill>
                <a:latin typeface="Consolas"/>
              </a:rPr>
              <a:t> </a:t>
            </a:r>
            <a:r>
              <a:rPr lang="en-US" sz="2000" dirty="0">
                <a:solidFill>
                  <a:srgbClr val="808080"/>
                </a:solidFill>
                <a:latin typeface="Consolas"/>
              </a:rPr>
              <a:t>(</a:t>
            </a:r>
            <a:r>
              <a:rPr lang="en-US" sz="2000" dirty="0">
                <a:solidFill>
                  <a:srgbClr val="008080"/>
                </a:solidFill>
                <a:latin typeface="Consolas"/>
              </a:rPr>
              <a:t>Name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p>
          <a:p>
            <a:r>
              <a:rPr lang="en-US" sz="2000" dirty="0">
                <a:solidFill>
                  <a:srgbClr val="808080"/>
                </a:solidFill>
                <a:latin typeface="Consolas"/>
              </a:rPr>
              <a:t>(</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'John'</a:t>
            </a:r>
            <a:r>
              <a:rPr lang="en-US" sz="2000" dirty="0">
                <a:solidFill>
                  <a:prstClr val="black"/>
                </a:solidFill>
                <a:latin typeface="Consolas"/>
              </a:rPr>
              <a:t> </a:t>
            </a:r>
            <a:r>
              <a:rPr lang="en-US" sz="2000" dirty="0">
                <a:solidFill>
                  <a:srgbClr val="0000FF"/>
                </a:solidFill>
                <a:latin typeface="Consolas"/>
              </a:rPr>
              <a:t>UNION</a:t>
            </a:r>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'Mary'</a:t>
            </a:r>
            <a:r>
              <a:rPr lang="en-US" sz="2000" dirty="0">
                <a:solidFill>
                  <a:prstClr val="black"/>
                </a:solidFill>
                <a:latin typeface="Consolas"/>
              </a:rPr>
              <a:t> </a:t>
            </a:r>
            <a:r>
              <a:rPr lang="en-US" sz="2000" dirty="0">
                <a:solidFill>
                  <a:srgbClr val="0000FF"/>
                </a:solidFill>
                <a:latin typeface="Consolas"/>
              </a:rPr>
              <a:t>UNION</a:t>
            </a:r>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'Bill'</a:t>
            </a:r>
            <a:endParaRPr lang="en-US" sz="2000" dirty="0">
              <a:solidFill>
                <a:prstClr val="black"/>
              </a:solidFill>
              <a:latin typeface="Consolas"/>
            </a:endParaRPr>
          </a:p>
          <a:p>
            <a:r>
              <a:rPr lang="en-US" sz="2000" dirty="0" smtClean="0">
                <a:solidFill>
                  <a:srgbClr val="808080"/>
                </a:solidFill>
                <a:latin typeface="Consolas"/>
              </a:rPr>
              <a:t>)</a:t>
            </a:r>
          </a:p>
          <a:p>
            <a:endParaRPr lang="en-US" sz="2000" dirty="0">
              <a:solidFill>
                <a:prstClr val="black"/>
              </a:solidFill>
              <a:latin typeface="Consolas"/>
            </a:endParaRPr>
          </a:p>
          <a:p>
            <a:r>
              <a:rPr lang="en-US" sz="2000" dirty="0" smtClean="0">
                <a:solidFill>
                  <a:srgbClr val="808080"/>
                </a:solidFill>
                <a:latin typeface="Consolas"/>
              </a:rPr>
              <a:t>,</a:t>
            </a:r>
            <a:r>
              <a:rPr lang="en-US" sz="2000" dirty="0" smtClean="0">
                <a:solidFill>
                  <a:prstClr val="black"/>
                </a:solidFill>
                <a:latin typeface="Consolas"/>
              </a:rPr>
              <a:t> </a:t>
            </a:r>
            <a:r>
              <a:rPr lang="en-US" sz="2000" dirty="0" err="1">
                <a:solidFill>
                  <a:srgbClr val="008080"/>
                </a:solidFill>
                <a:latin typeface="Consolas"/>
              </a:rPr>
              <a:t>Lnames</a:t>
            </a:r>
            <a:r>
              <a:rPr lang="en-US" sz="2000" dirty="0">
                <a:solidFill>
                  <a:srgbClr val="0000FF"/>
                </a:solidFill>
                <a:latin typeface="Consolas"/>
              </a:rPr>
              <a:t> </a:t>
            </a:r>
            <a:r>
              <a:rPr lang="en-US" sz="2000" dirty="0">
                <a:solidFill>
                  <a:srgbClr val="808080"/>
                </a:solidFill>
                <a:latin typeface="Consolas"/>
              </a:rPr>
              <a:t>(</a:t>
            </a:r>
            <a:r>
              <a:rPr lang="en-US" sz="2000" dirty="0">
                <a:solidFill>
                  <a:srgbClr val="008080"/>
                </a:solidFill>
                <a:latin typeface="Consolas"/>
              </a:rPr>
              <a:t>Name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AS</a:t>
            </a:r>
            <a:endParaRPr lang="en-US" sz="2000" dirty="0">
              <a:solidFill>
                <a:prstClr val="black"/>
              </a:solidFill>
              <a:latin typeface="Consolas"/>
            </a:endParaRPr>
          </a:p>
          <a:p>
            <a:r>
              <a:rPr lang="en-US" sz="2000" dirty="0">
                <a:solidFill>
                  <a:srgbClr val="808080"/>
                </a:solidFill>
                <a:latin typeface="Consolas"/>
              </a:rPr>
              <a:t>(</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'Smith'</a:t>
            </a:r>
            <a:r>
              <a:rPr lang="en-US" sz="2000" dirty="0">
                <a:solidFill>
                  <a:prstClr val="black"/>
                </a:solidFill>
                <a:latin typeface="Consolas"/>
              </a:rPr>
              <a:t> </a:t>
            </a:r>
            <a:r>
              <a:rPr lang="en-US" sz="2000" dirty="0">
                <a:solidFill>
                  <a:srgbClr val="0000FF"/>
                </a:solidFill>
                <a:latin typeface="Consolas"/>
              </a:rPr>
              <a:t>UNION</a:t>
            </a:r>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'Gibb'</a:t>
            </a:r>
            <a:r>
              <a:rPr lang="en-US" sz="2000" dirty="0">
                <a:solidFill>
                  <a:prstClr val="black"/>
                </a:solidFill>
                <a:latin typeface="Consolas"/>
              </a:rPr>
              <a:t> </a:t>
            </a:r>
            <a:r>
              <a:rPr lang="en-US" sz="2000" dirty="0">
                <a:solidFill>
                  <a:srgbClr val="0000FF"/>
                </a:solidFill>
                <a:latin typeface="Consolas"/>
              </a:rPr>
              <a:t>UNION</a:t>
            </a:r>
            <a:r>
              <a:rPr lang="en-US" sz="2000" dirty="0">
                <a:solidFill>
                  <a:prstClr val="black"/>
                </a:solidFill>
                <a:latin typeface="Consolas"/>
              </a:rPr>
              <a:t> </a:t>
            </a:r>
            <a:r>
              <a:rPr lang="en-US" sz="2000" dirty="0">
                <a:solidFill>
                  <a:srgbClr val="0000FF"/>
                </a:solidFill>
                <a:latin typeface="Consolas"/>
              </a:rPr>
              <a:t>SELECT</a:t>
            </a:r>
            <a:r>
              <a:rPr lang="en-US" sz="2000" dirty="0">
                <a:solidFill>
                  <a:prstClr val="black"/>
                </a:solidFill>
                <a:latin typeface="Consolas"/>
              </a:rPr>
              <a:t> </a:t>
            </a:r>
            <a:r>
              <a:rPr lang="en-US" sz="2000" dirty="0">
                <a:solidFill>
                  <a:srgbClr val="FF0000"/>
                </a:solidFill>
                <a:latin typeface="Consolas"/>
              </a:rPr>
              <a:t>'Jones'</a:t>
            </a:r>
            <a:endParaRPr lang="en-US" sz="2000" dirty="0">
              <a:solidFill>
                <a:prstClr val="black"/>
              </a:solidFill>
              <a:latin typeface="Consolas"/>
            </a:endParaRPr>
          </a:p>
          <a:p>
            <a:r>
              <a:rPr lang="en-US" sz="2000" dirty="0" smtClean="0">
                <a:solidFill>
                  <a:srgbClr val="808080"/>
                </a:solidFill>
                <a:latin typeface="Consolas"/>
              </a:rPr>
              <a:t>)</a:t>
            </a:r>
          </a:p>
          <a:p>
            <a:endParaRPr lang="en-US" sz="2000" dirty="0">
              <a:solidFill>
                <a:prstClr val="black"/>
              </a:solidFill>
              <a:latin typeface="Consolas"/>
            </a:endParaRPr>
          </a:p>
          <a:p>
            <a:r>
              <a:rPr lang="en-US" sz="2000" dirty="0">
                <a:solidFill>
                  <a:srgbClr val="0000FF"/>
                </a:solidFill>
                <a:latin typeface="Consolas"/>
              </a:rPr>
              <a:t>SELECT</a:t>
            </a:r>
            <a:r>
              <a:rPr lang="en-US" sz="2000" dirty="0">
                <a:solidFill>
                  <a:prstClr val="black"/>
                </a:solidFill>
                <a:latin typeface="Consolas"/>
              </a:rPr>
              <a:t> </a:t>
            </a:r>
            <a:r>
              <a:rPr lang="en-US" sz="2000" dirty="0" err="1">
                <a:solidFill>
                  <a:srgbClr val="008080"/>
                </a:solidFill>
                <a:latin typeface="Consolas"/>
              </a:rPr>
              <a:t>F</a:t>
            </a:r>
            <a:r>
              <a:rPr lang="en-US" sz="2000" dirty="0" err="1">
                <a:solidFill>
                  <a:srgbClr val="808080"/>
                </a:solidFill>
                <a:latin typeface="Consolas"/>
              </a:rPr>
              <a:t>.</a:t>
            </a:r>
            <a:r>
              <a:rPr lang="en-US" sz="2000" dirty="0" err="1">
                <a:solidFill>
                  <a:srgbClr val="008080"/>
                </a:solidFill>
                <a:latin typeface="Consolas"/>
              </a:rPr>
              <a:t>Name</a:t>
            </a:r>
            <a:r>
              <a:rPr lang="en-US" sz="2000" dirty="0">
                <a:solidFill>
                  <a:prstClr val="black"/>
                </a:solidFill>
                <a:latin typeface="Consolas"/>
              </a:rPr>
              <a:t> </a:t>
            </a:r>
            <a:r>
              <a:rPr lang="en-US" sz="2000" dirty="0" err="1">
                <a:solidFill>
                  <a:srgbClr val="008080"/>
                </a:solidFill>
                <a:latin typeface="Consolas"/>
              </a:rPr>
              <a:t>FirstName</a:t>
            </a:r>
            <a:r>
              <a:rPr lang="en-US" sz="2000" dirty="0">
                <a:solidFill>
                  <a:srgbClr val="808080"/>
                </a:solidFill>
                <a:latin typeface="Consolas"/>
              </a:rPr>
              <a:t>,</a:t>
            </a:r>
            <a:r>
              <a:rPr lang="en-US" sz="2000" dirty="0">
                <a:solidFill>
                  <a:prstClr val="black"/>
                </a:solidFill>
                <a:latin typeface="Consolas"/>
              </a:rPr>
              <a:t> </a:t>
            </a:r>
            <a:r>
              <a:rPr lang="en-US" sz="2000" dirty="0" err="1" smtClean="0">
                <a:solidFill>
                  <a:srgbClr val="008080"/>
                </a:solidFill>
                <a:latin typeface="Consolas"/>
              </a:rPr>
              <a:t>L</a:t>
            </a:r>
            <a:r>
              <a:rPr lang="en-US" sz="2000" dirty="0" err="1" smtClean="0">
                <a:solidFill>
                  <a:srgbClr val="808080"/>
                </a:solidFill>
                <a:latin typeface="Consolas"/>
              </a:rPr>
              <a:t>.</a:t>
            </a:r>
            <a:r>
              <a:rPr lang="en-US" sz="2000" dirty="0" err="1" smtClean="0">
                <a:solidFill>
                  <a:srgbClr val="008080"/>
                </a:solidFill>
                <a:latin typeface="Consolas"/>
              </a:rPr>
              <a:t>Name</a:t>
            </a:r>
            <a:r>
              <a:rPr lang="en-US" sz="2000" dirty="0" smtClean="0">
                <a:solidFill>
                  <a:prstClr val="black"/>
                </a:solidFill>
                <a:latin typeface="Consolas"/>
              </a:rPr>
              <a:t> </a:t>
            </a:r>
            <a:r>
              <a:rPr lang="en-US" sz="2000" dirty="0" err="1">
                <a:solidFill>
                  <a:srgbClr val="008080"/>
                </a:solidFill>
                <a:latin typeface="Consolas"/>
              </a:rPr>
              <a:t>LastName</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0000FF"/>
                </a:solidFill>
                <a:latin typeface="Consolas"/>
              </a:rPr>
              <a:t>FROM</a:t>
            </a:r>
            <a:r>
              <a:rPr lang="en-US" sz="2000" dirty="0">
                <a:solidFill>
                  <a:prstClr val="black"/>
                </a:solidFill>
                <a:latin typeface="Consolas"/>
              </a:rPr>
              <a:t> </a:t>
            </a:r>
            <a:r>
              <a:rPr lang="en-US" sz="2000" dirty="0" err="1">
                <a:solidFill>
                  <a:srgbClr val="008080"/>
                </a:solidFill>
                <a:latin typeface="Consolas"/>
              </a:rPr>
              <a:t>Fnames</a:t>
            </a:r>
            <a:r>
              <a:rPr lang="en-US" sz="2000" dirty="0">
                <a:solidFill>
                  <a:prstClr val="black"/>
                </a:solidFill>
                <a:latin typeface="Consolas"/>
              </a:rPr>
              <a:t> </a:t>
            </a:r>
            <a:r>
              <a:rPr lang="en-US" sz="2000" dirty="0">
                <a:solidFill>
                  <a:srgbClr val="008080"/>
                </a:solidFill>
                <a:latin typeface="Consolas"/>
              </a:rPr>
              <a:t>F</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808080"/>
                </a:solidFill>
                <a:latin typeface="Consolas"/>
              </a:rPr>
              <a:t>CROSS</a:t>
            </a:r>
            <a:r>
              <a:rPr lang="en-US" sz="2000" dirty="0">
                <a:solidFill>
                  <a:prstClr val="black"/>
                </a:solidFill>
                <a:latin typeface="Consolas"/>
              </a:rPr>
              <a:t> </a:t>
            </a:r>
            <a:r>
              <a:rPr lang="en-US" sz="2000" dirty="0">
                <a:solidFill>
                  <a:srgbClr val="808080"/>
                </a:solidFill>
                <a:latin typeface="Consolas"/>
              </a:rPr>
              <a:t>JOIN</a:t>
            </a:r>
            <a:r>
              <a:rPr lang="en-US" sz="2000" dirty="0">
                <a:solidFill>
                  <a:prstClr val="black"/>
                </a:solidFill>
                <a:latin typeface="Consolas"/>
              </a:rPr>
              <a:t> </a:t>
            </a:r>
            <a:r>
              <a:rPr lang="en-US" sz="2000" dirty="0" err="1">
                <a:solidFill>
                  <a:srgbClr val="008080"/>
                </a:solidFill>
                <a:latin typeface="Consolas"/>
              </a:rPr>
              <a:t>Lnames</a:t>
            </a:r>
            <a:r>
              <a:rPr lang="en-US" sz="2000" dirty="0">
                <a:solidFill>
                  <a:prstClr val="black"/>
                </a:solidFill>
                <a:latin typeface="Consolas"/>
              </a:rPr>
              <a:t> </a:t>
            </a:r>
            <a:r>
              <a:rPr lang="en-US" sz="2000" dirty="0">
                <a:solidFill>
                  <a:srgbClr val="0000FF"/>
                </a:solidFill>
                <a:latin typeface="Consolas"/>
              </a:rPr>
              <a:t>AS</a:t>
            </a:r>
            <a:r>
              <a:rPr lang="en-US" sz="2000" dirty="0">
                <a:solidFill>
                  <a:prstClr val="black"/>
                </a:solidFill>
                <a:latin typeface="Consolas"/>
              </a:rPr>
              <a:t> </a:t>
            </a:r>
            <a:r>
              <a:rPr lang="en-US" sz="2000" dirty="0" smtClean="0">
                <a:solidFill>
                  <a:srgbClr val="008080"/>
                </a:solidFill>
                <a:latin typeface="Consolas"/>
              </a:rPr>
              <a:t>L;</a:t>
            </a:r>
            <a:endParaRPr lang="en-US" sz="2000" dirty="0">
              <a:solidFill>
                <a:prstClr val="black"/>
              </a:solidFill>
              <a:latin typeface="Consolas"/>
            </a:endParaRPr>
          </a:p>
          <a:p>
            <a:endParaRPr lang="en-US" sz="1600" dirty="0">
              <a:solidFill>
                <a:prstClr val="black"/>
              </a:solidFill>
              <a:latin typeface="Consolas"/>
            </a:endParaRPr>
          </a:p>
          <a:p>
            <a:endParaRPr lang="en-US" sz="1600" dirty="0">
              <a:solidFill>
                <a:prstClr val="black"/>
              </a:solidFill>
              <a:latin typeface="Consolas"/>
            </a:endParaRPr>
          </a:p>
        </p:txBody>
      </p:sp>
    </p:spTree>
    <p:extLst>
      <p:ext uri="{BB962C8B-B14F-4D97-AF65-F5344CB8AC3E}">
        <p14:creationId xmlns:p14="http://schemas.microsoft.com/office/powerpoint/2010/main" val="40634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CTE’s</a:t>
            </a:r>
            <a:endParaRPr lang="en-US" dirty="0"/>
          </a:p>
        </p:txBody>
      </p:sp>
      <p:sp>
        <p:nvSpPr>
          <p:cNvPr id="3" name="Content Placeholder 2"/>
          <p:cNvSpPr>
            <a:spLocks noGrp="1"/>
          </p:cNvSpPr>
          <p:nvPr>
            <p:ph sz="quarter" idx="1"/>
          </p:nvPr>
        </p:nvSpPr>
        <p:spPr>
          <a:xfrm>
            <a:off x="301752" y="1527048"/>
            <a:ext cx="8503920" cy="4949952"/>
          </a:xfrm>
        </p:spPr>
        <p:txBody>
          <a:bodyPr>
            <a:noAutofit/>
          </a:bodyPr>
          <a:lstStyle/>
          <a:p>
            <a:r>
              <a:rPr lang="en-US" sz="2400" dirty="0" smtClean="0"/>
              <a:t>Russian Dolls – </a:t>
            </a:r>
            <a:r>
              <a:rPr lang="en-US" sz="2400" dirty="0" err="1" smtClean="0"/>
              <a:t>матрёшки</a:t>
            </a:r>
            <a:endParaRPr lang="en-US" sz="2400" dirty="0" smtClean="0"/>
          </a:p>
          <a:p>
            <a:r>
              <a:rPr lang="en-US" sz="2400" dirty="0" smtClean="0"/>
              <a:t>Pronounced </a:t>
            </a:r>
            <a:r>
              <a:rPr lang="en-US" sz="2400" dirty="0"/>
              <a:t>Ma-</a:t>
            </a:r>
            <a:r>
              <a:rPr lang="en-US" sz="2400" dirty="0" err="1"/>
              <a:t>Trosh</a:t>
            </a:r>
            <a:r>
              <a:rPr lang="en-US" sz="2400" dirty="0"/>
              <a:t>-Key.</a:t>
            </a:r>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endParaRPr lang="en-US" sz="2400" dirty="0"/>
          </a:p>
          <a:p>
            <a:r>
              <a:rPr lang="en-US" sz="2400" dirty="0" smtClean="0"/>
              <a:t>A Nested CTE query can only reference itself or CTE queries declared earlier in the query.</a:t>
            </a:r>
            <a:endParaRPr lang="en-US" sz="2400" dirty="0"/>
          </a:p>
        </p:txBody>
      </p:sp>
      <p:pic>
        <p:nvPicPr>
          <p:cNvPr id="2050" name="Picture 2" descr="https://encrypted-tbn1.gstatic.com/images?q=tbn:ANd9GcTbGGXRqUl5G58EYvFUZDY2AKc9hinnY4e68Yn3uV_Er3Sk0S_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3657600" cy="29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02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CTE Example</a:t>
            </a:r>
            <a:endParaRPr lang="en-US" dirty="0"/>
          </a:p>
        </p:txBody>
      </p:sp>
      <p:sp>
        <p:nvSpPr>
          <p:cNvPr id="4" name="Content Placeholder 3"/>
          <p:cNvSpPr>
            <a:spLocks noGrp="1"/>
          </p:cNvSpPr>
          <p:nvPr>
            <p:ph idx="1"/>
          </p:nvPr>
        </p:nvSpPr>
        <p:spPr/>
        <p:txBody>
          <a:bodyPr/>
          <a:lstStyle/>
          <a:p>
            <a:endParaRPr lang="en-US"/>
          </a:p>
        </p:txBody>
      </p:sp>
      <p:sp>
        <p:nvSpPr>
          <p:cNvPr id="5" name="Content Placeholder 4"/>
          <p:cNvSpPr txBox="1">
            <a:spLocks/>
          </p:cNvSpPr>
          <p:nvPr/>
        </p:nvSpPr>
        <p:spPr>
          <a:xfrm>
            <a:off x="304800" y="1447800"/>
            <a:ext cx="8610600" cy="49530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rgbClr val="808080"/>
                </a:solidFill>
                <a:latin typeface="Consolas"/>
              </a:rPr>
              <a:t>;</a:t>
            </a:r>
            <a:r>
              <a:rPr lang="en-US" sz="1600" dirty="0">
                <a:solidFill>
                  <a:srgbClr val="0000FF"/>
                </a:solidFill>
                <a:latin typeface="Consolas"/>
              </a:rPr>
              <a:t>WITH</a:t>
            </a:r>
            <a:r>
              <a:rPr lang="en-US" sz="1600" dirty="0">
                <a:solidFill>
                  <a:prstClr val="black"/>
                </a:solidFill>
                <a:latin typeface="Consolas"/>
              </a:rPr>
              <a:t> </a:t>
            </a:r>
            <a:r>
              <a:rPr lang="en-US" sz="1600" dirty="0">
                <a:solidFill>
                  <a:srgbClr val="008080"/>
                </a:solidFill>
                <a:latin typeface="Consolas"/>
              </a:rPr>
              <a:t>cte0</a:t>
            </a:r>
            <a:r>
              <a:rPr lang="en-US" sz="1600" dirty="0">
                <a:solidFill>
                  <a:prstClr val="black"/>
                </a:solidFill>
                <a:latin typeface="Consolas"/>
              </a:rPr>
              <a:t> </a:t>
            </a:r>
            <a:r>
              <a:rPr lang="en-US" sz="1600" dirty="0">
                <a:solidFill>
                  <a:srgbClr val="0000FF"/>
                </a:solidFill>
                <a:latin typeface="Consolas"/>
              </a:rPr>
              <a:t>AS</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SELECT</a:t>
            </a:r>
            <a:r>
              <a:rPr lang="en-US" sz="1600" dirty="0">
                <a:solidFill>
                  <a:prstClr val="black"/>
                </a:solidFill>
                <a:latin typeface="Consolas"/>
              </a:rPr>
              <a:t> 1 </a:t>
            </a:r>
            <a:r>
              <a:rPr lang="en-US" sz="1600" dirty="0">
                <a:solidFill>
                  <a:srgbClr val="0000FF"/>
                </a:solidFill>
                <a:latin typeface="Consolas"/>
              </a:rPr>
              <a:t>AS</a:t>
            </a:r>
            <a:r>
              <a:rPr lang="en-US" sz="1600" dirty="0">
                <a:solidFill>
                  <a:prstClr val="black"/>
                </a:solidFill>
                <a:latin typeface="Consolas"/>
              </a:rPr>
              <a:t> </a:t>
            </a:r>
            <a:r>
              <a:rPr lang="en-US" sz="1600" dirty="0" err="1">
                <a:solidFill>
                  <a:srgbClr val="008080"/>
                </a:solidFill>
                <a:latin typeface="Consolas"/>
              </a:rPr>
              <a:t>num</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cte1</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p>
          <a:p>
            <a:r>
              <a:rPr lang="en-US" sz="1600" dirty="0">
                <a:solidFill>
                  <a:srgbClr val="808080"/>
                </a:solidFill>
                <a:latin typeface="Consolas"/>
              </a:rPr>
              <a:t>(</a:t>
            </a:r>
            <a:endParaRPr lang="en-US" sz="1600" dirty="0">
              <a:solidFill>
                <a:prstClr val="black"/>
              </a:solidFill>
              <a:latin typeface="Consolas"/>
            </a:endParaRPr>
          </a:p>
          <a:p>
            <a:r>
              <a:rPr lang="pt-BR" sz="1600" dirty="0">
                <a:solidFill>
                  <a:prstClr val="black"/>
                </a:solidFill>
                <a:latin typeface="Consolas"/>
              </a:rPr>
              <a:t>  </a:t>
            </a:r>
            <a:r>
              <a:rPr lang="pt-BR" sz="1600" dirty="0">
                <a:solidFill>
                  <a:srgbClr val="0000FF"/>
                </a:solidFill>
                <a:latin typeface="Consolas"/>
              </a:rPr>
              <a:t>SELECT</a:t>
            </a:r>
            <a:r>
              <a:rPr lang="pt-BR" sz="1600" dirty="0">
                <a:solidFill>
                  <a:prstClr val="black"/>
                </a:solidFill>
                <a:latin typeface="Consolas"/>
              </a:rPr>
              <a:t> </a:t>
            </a:r>
            <a:r>
              <a:rPr lang="pt-BR" sz="1600" dirty="0">
                <a:solidFill>
                  <a:srgbClr val="008080"/>
                </a:solidFill>
                <a:latin typeface="Consolas"/>
              </a:rPr>
              <a:t>num</a:t>
            </a:r>
            <a:r>
              <a:rPr lang="pt-BR" sz="1600" dirty="0">
                <a:solidFill>
                  <a:prstClr val="black"/>
                </a:solidFill>
                <a:latin typeface="Consolas"/>
              </a:rPr>
              <a:t> </a:t>
            </a:r>
            <a:r>
              <a:rPr lang="pt-BR" sz="1600" dirty="0">
                <a:solidFill>
                  <a:srgbClr val="808080"/>
                </a:solidFill>
                <a:latin typeface="Consolas"/>
              </a:rPr>
              <a:t>+</a:t>
            </a:r>
            <a:r>
              <a:rPr lang="pt-BR" sz="1600" dirty="0">
                <a:solidFill>
                  <a:prstClr val="black"/>
                </a:solidFill>
                <a:latin typeface="Consolas"/>
              </a:rPr>
              <a:t> 1 </a:t>
            </a:r>
            <a:r>
              <a:rPr lang="pt-BR" sz="1600" dirty="0" smtClean="0">
                <a:solidFill>
                  <a:srgbClr val="0000FF"/>
                </a:solidFill>
                <a:latin typeface="Consolas"/>
              </a:rPr>
              <a:t>AS</a:t>
            </a:r>
            <a:r>
              <a:rPr lang="pt-BR" sz="1600" dirty="0" smtClean="0">
                <a:solidFill>
                  <a:prstClr val="black"/>
                </a:solidFill>
                <a:latin typeface="Consolas"/>
              </a:rPr>
              <a:t> </a:t>
            </a:r>
            <a:r>
              <a:rPr lang="pt-BR" sz="1600" dirty="0">
                <a:solidFill>
                  <a:srgbClr val="008080"/>
                </a:solidFill>
                <a:latin typeface="Consolas"/>
              </a:rPr>
              <a:t>num</a:t>
            </a:r>
            <a:endParaRPr lang="pt-BR"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cte0</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cte2</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p>
          <a:p>
            <a:r>
              <a:rPr lang="en-US" sz="1600" dirty="0">
                <a:solidFill>
                  <a:srgbClr val="808080"/>
                </a:solidFill>
                <a:latin typeface="Consolas"/>
              </a:rPr>
              <a:t>(</a:t>
            </a:r>
            <a:endParaRPr lang="en-US" sz="1600" dirty="0">
              <a:solidFill>
                <a:prstClr val="black"/>
              </a:solidFill>
              <a:latin typeface="Consolas"/>
            </a:endParaRPr>
          </a:p>
          <a:p>
            <a:r>
              <a:rPr lang="pt-BR" sz="1600" dirty="0">
                <a:solidFill>
                  <a:prstClr val="black"/>
                </a:solidFill>
                <a:latin typeface="Consolas"/>
              </a:rPr>
              <a:t>  </a:t>
            </a:r>
            <a:r>
              <a:rPr lang="pt-BR" sz="1600" dirty="0">
                <a:solidFill>
                  <a:srgbClr val="0000FF"/>
                </a:solidFill>
                <a:latin typeface="Consolas"/>
              </a:rPr>
              <a:t>SELECT</a:t>
            </a:r>
            <a:r>
              <a:rPr lang="pt-BR" sz="1600" dirty="0">
                <a:solidFill>
                  <a:prstClr val="black"/>
                </a:solidFill>
                <a:latin typeface="Consolas"/>
              </a:rPr>
              <a:t> </a:t>
            </a:r>
            <a:r>
              <a:rPr lang="pt-BR" sz="1600" dirty="0">
                <a:solidFill>
                  <a:srgbClr val="008080"/>
                </a:solidFill>
                <a:latin typeface="Consolas"/>
              </a:rPr>
              <a:t>num</a:t>
            </a:r>
            <a:r>
              <a:rPr lang="pt-BR" sz="1600" dirty="0">
                <a:solidFill>
                  <a:prstClr val="black"/>
                </a:solidFill>
                <a:latin typeface="Consolas"/>
              </a:rPr>
              <a:t> </a:t>
            </a:r>
            <a:r>
              <a:rPr lang="pt-BR" sz="1600" dirty="0">
                <a:solidFill>
                  <a:srgbClr val="808080"/>
                </a:solidFill>
                <a:latin typeface="Consolas"/>
              </a:rPr>
              <a:t>+</a:t>
            </a:r>
            <a:r>
              <a:rPr lang="pt-BR" sz="1600" dirty="0">
                <a:solidFill>
                  <a:prstClr val="black"/>
                </a:solidFill>
                <a:latin typeface="Consolas"/>
              </a:rPr>
              <a:t> 1 </a:t>
            </a:r>
            <a:r>
              <a:rPr lang="pt-BR" sz="1600" dirty="0" smtClean="0">
                <a:solidFill>
                  <a:srgbClr val="0000FF"/>
                </a:solidFill>
                <a:latin typeface="Consolas"/>
              </a:rPr>
              <a:t>AS</a:t>
            </a:r>
            <a:r>
              <a:rPr lang="pt-BR" sz="1600" dirty="0" smtClean="0">
                <a:solidFill>
                  <a:prstClr val="black"/>
                </a:solidFill>
                <a:latin typeface="Consolas"/>
              </a:rPr>
              <a:t> </a:t>
            </a:r>
            <a:r>
              <a:rPr lang="pt-BR" sz="1600" dirty="0">
                <a:solidFill>
                  <a:srgbClr val="008080"/>
                </a:solidFill>
                <a:latin typeface="Consolas"/>
              </a:rPr>
              <a:t>num</a:t>
            </a:r>
            <a:r>
              <a:rPr lang="pt-BR"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cte1</a:t>
            </a:r>
            <a:endParaRPr lang="en-US" sz="1600" dirty="0">
              <a:solidFill>
                <a:prstClr val="black"/>
              </a:solidFill>
              <a:latin typeface="Consolas"/>
            </a:endParaRPr>
          </a:p>
          <a:p>
            <a:r>
              <a:rPr lang="en-US" sz="1600" dirty="0">
                <a:solidFill>
                  <a:srgbClr val="808080"/>
                </a:solidFill>
                <a:latin typeface="Consolas"/>
              </a:rPr>
              <a:t>)</a:t>
            </a:r>
            <a:endParaRPr lang="en-US" sz="1600" dirty="0">
              <a:solidFill>
                <a:prstClr val="black"/>
              </a:solidFill>
              <a:latin typeface="Consolas"/>
            </a:endParaRPr>
          </a:p>
          <a:p>
            <a:r>
              <a:rPr lang="en-US" sz="1600" dirty="0">
                <a:solidFill>
                  <a:srgbClr val="0000FF"/>
                </a:solidFill>
                <a:latin typeface="Consolas"/>
              </a:rPr>
              <a:t>SELECT</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cte2</a:t>
            </a:r>
            <a:r>
              <a:rPr lang="en-US" sz="1600" dirty="0" smtClean="0">
                <a:solidFill>
                  <a:srgbClr val="808080"/>
                </a:solidFill>
                <a:latin typeface="Consolas"/>
              </a:rPr>
              <a:t>;</a:t>
            </a:r>
            <a:endParaRPr lang="en-US" sz="1600" dirty="0">
              <a:solidFill>
                <a:prstClr val="black"/>
              </a:solidFill>
              <a:latin typeface="Consolas"/>
            </a:endParaRPr>
          </a:p>
        </p:txBody>
      </p:sp>
    </p:spTree>
    <p:extLst>
      <p:ext uri="{BB962C8B-B14F-4D97-AF65-F5344CB8AC3E}">
        <p14:creationId xmlns:p14="http://schemas.microsoft.com/office/powerpoint/2010/main" val="392099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fade">
                                      <p:cBhvr>
                                        <p:cTn id="47" dur="500"/>
                                        <p:tgtEl>
                                          <p:spTgt spid="5">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fade">
                                      <p:cBhvr>
                                        <p:cTn id="50" dur="500"/>
                                        <p:tgtEl>
                                          <p:spTgt spid="5">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animEffect transition="in" filter="fade">
                                      <p:cBhvr>
                                        <p:cTn id="55" dur="500"/>
                                        <p:tgtEl>
                                          <p:spTgt spid="5">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5" end="15"/>
                                            </p:txEl>
                                          </p:spTgt>
                                        </p:tgtEl>
                                        <p:attrNameLst>
                                          <p:attrName>style.visibility</p:attrName>
                                        </p:attrNameLst>
                                      </p:cBhvr>
                                      <p:to>
                                        <p:strVal val="visible"/>
                                      </p:to>
                                    </p:set>
                                    <p:animEffect transition="in" filter="fade">
                                      <p:cBhvr>
                                        <p:cTn id="58"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Chapter 6</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964179657"/>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presentation and all samples are available at:</a:t>
            </a:r>
          </a:p>
          <a:p>
            <a:r>
              <a:rPr lang="en-US" dirty="0" smtClean="0"/>
              <a:t>http://SteveStedman.com</a:t>
            </a:r>
            <a:endParaRPr lang="en-US" dirty="0"/>
          </a:p>
        </p:txBody>
      </p:sp>
      <p:sp>
        <p:nvSpPr>
          <p:cNvPr id="3" name="Title 2"/>
          <p:cNvSpPr>
            <a:spLocks noGrp="1"/>
          </p:cNvSpPr>
          <p:nvPr>
            <p:ph type="title"/>
          </p:nvPr>
        </p:nvSpPr>
        <p:spPr/>
        <p:txBody>
          <a:bodyPr/>
          <a:lstStyle/>
          <a:p>
            <a:r>
              <a:rPr lang="en-US" dirty="0" smtClean="0"/>
              <a:t>Downloadable Content</a:t>
            </a:r>
            <a:endParaRPr lang="en-US" dirty="0"/>
          </a:p>
        </p:txBody>
      </p:sp>
    </p:spTree>
    <p:extLst>
      <p:ext uri="{BB962C8B-B14F-4D97-AF65-F5344CB8AC3E}">
        <p14:creationId xmlns:p14="http://schemas.microsoft.com/office/powerpoint/2010/main" val="313121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Data Paging With a CTE</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7</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3209735961"/>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Paging</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r>
              <a:rPr lang="en-US" dirty="0" smtClean="0"/>
              <a:t>To achieve data paging without CTE it usually involves selecting TOP x, then TOP 2x then top 3x, each time taking longer and longer to get to the data that is needed.</a:t>
            </a:r>
          </a:p>
          <a:p>
            <a:endParaRPr lang="en-US" dirty="0" smtClean="0"/>
          </a:p>
          <a:p>
            <a:r>
              <a:rPr lang="en-US" dirty="0" smtClean="0"/>
              <a:t>Data paging can be simplified and not a challenge to create with CTE’s.</a:t>
            </a:r>
          </a:p>
          <a:p>
            <a:endParaRPr lang="en-US" dirty="0" smtClean="0"/>
          </a:p>
          <a:p>
            <a:r>
              <a:rPr lang="en-US" dirty="0" smtClean="0"/>
              <a:t>TSQL 2012 introduces the OFFSET and FETCH keywords which is easier to use than a CTE for data paging, and more efficient.</a:t>
            </a:r>
          </a:p>
          <a:p>
            <a:pPr>
              <a:buNone/>
            </a:pPr>
            <a:endParaRPr lang="en-US" dirty="0"/>
          </a:p>
        </p:txBody>
      </p:sp>
    </p:spTree>
    <p:extLst>
      <p:ext uri="{BB962C8B-B14F-4D97-AF65-F5344CB8AC3E}">
        <p14:creationId xmlns:p14="http://schemas.microsoft.com/office/powerpoint/2010/main" val="934362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Paging Page 1</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63064" y="1360879"/>
            <a:ext cx="9051733" cy="4188583"/>
          </a:xfrm>
          <a:prstGeom prst="rect">
            <a:avLst/>
          </a:prstGeom>
          <a:noFill/>
          <a:ln w="9525">
            <a:noFill/>
            <a:miter lim="800000"/>
            <a:headEnd/>
            <a:tailEnd/>
          </a:ln>
          <a:effectLst/>
        </p:spPr>
      </p:pic>
    </p:spTree>
    <p:extLst>
      <p:ext uri="{BB962C8B-B14F-4D97-AF65-F5344CB8AC3E}">
        <p14:creationId xmlns:p14="http://schemas.microsoft.com/office/powerpoint/2010/main" val="2820900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Paging Page 2</a:t>
            </a:r>
            <a:endParaRPr lang="en-US"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109157" y="1417638"/>
            <a:ext cx="8971778" cy="4138444"/>
          </a:xfrm>
          <a:prstGeom prst="rect">
            <a:avLst/>
          </a:prstGeom>
          <a:noFill/>
          <a:ln w="9525">
            <a:noFill/>
            <a:miter lim="800000"/>
            <a:headEnd/>
            <a:tailEnd/>
          </a:ln>
          <a:effectLst/>
        </p:spPr>
      </p:pic>
    </p:spTree>
    <p:extLst>
      <p:ext uri="{BB962C8B-B14F-4D97-AF65-F5344CB8AC3E}">
        <p14:creationId xmlns:p14="http://schemas.microsoft.com/office/powerpoint/2010/main" val="2014097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Paging Page 3</a:t>
            </a:r>
            <a:endParaRPr lang="en-US" dirty="0"/>
          </a:p>
        </p:txBody>
      </p:sp>
      <p:sp>
        <p:nvSpPr>
          <p:cNvPr id="4" name="Content Placeholder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1363145"/>
            <a:ext cx="9144000" cy="4600442"/>
          </a:xfrm>
          <a:prstGeom prst="rect">
            <a:avLst/>
          </a:prstGeom>
          <a:noFill/>
          <a:ln w="9525">
            <a:noFill/>
            <a:miter lim="800000"/>
            <a:headEnd/>
            <a:tailEnd/>
          </a:ln>
          <a:effectLst/>
        </p:spPr>
      </p:pic>
    </p:spTree>
    <p:extLst>
      <p:ext uri="{BB962C8B-B14F-4D97-AF65-F5344CB8AC3E}">
        <p14:creationId xmlns:p14="http://schemas.microsoft.com/office/powerpoint/2010/main" val="4013671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Data Paging</a:t>
            </a:r>
            <a:endParaRPr lang="en-US" dirty="0"/>
          </a:p>
        </p:txBody>
      </p:sp>
      <p:sp>
        <p:nvSpPr>
          <p:cNvPr id="4" name="Rectangle 3"/>
          <p:cNvSpPr/>
          <p:nvPr/>
        </p:nvSpPr>
        <p:spPr>
          <a:xfrm>
            <a:off x="315320" y="1639822"/>
            <a:ext cx="8686800" cy="4524315"/>
          </a:xfrm>
          <a:prstGeom prst="rect">
            <a:avLst/>
          </a:prstGeom>
        </p:spPr>
        <p:txBody>
          <a:bodyPr wrap="square">
            <a:spAutoFit/>
          </a:bodyPr>
          <a:lstStyle/>
          <a:p>
            <a:r>
              <a:rPr lang="en-US" sz="2400" dirty="0" smtClean="0"/>
              <a:t>;WITH </a:t>
            </a:r>
            <a:r>
              <a:rPr lang="en-US" sz="2400" dirty="0" err="1" smtClean="0"/>
              <a:t>TablesAndColumns</a:t>
            </a:r>
            <a:r>
              <a:rPr lang="en-US" sz="2400" dirty="0" smtClean="0"/>
              <a:t> AS ( </a:t>
            </a:r>
          </a:p>
          <a:p>
            <a:r>
              <a:rPr lang="en-US" sz="2400" dirty="0" smtClean="0">
                <a:solidFill>
                  <a:srgbClr val="0070C0"/>
                </a:solidFill>
              </a:rPr>
              <a:t>   SELECT OBJECT_NAME(</a:t>
            </a:r>
            <a:r>
              <a:rPr lang="en-US" sz="2400" dirty="0" err="1" smtClean="0">
                <a:solidFill>
                  <a:srgbClr val="0070C0"/>
                </a:solidFill>
              </a:rPr>
              <a:t>sc.object_id</a:t>
            </a:r>
            <a:r>
              <a:rPr lang="en-US" sz="2400" dirty="0" smtClean="0">
                <a:solidFill>
                  <a:srgbClr val="0070C0"/>
                </a:solidFill>
              </a:rPr>
              <a:t>) AS </a:t>
            </a:r>
            <a:r>
              <a:rPr lang="en-US" sz="2400" dirty="0" err="1" smtClean="0">
                <a:solidFill>
                  <a:srgbClr val="0070C0"/>
                </a:solidFill>
              </a:rPr>
              <a:t>TableName</a:t>
            </a:r>
            <a:r>
              <a:rPr lang="en-US" sz="2400" dirty="0" smtClean="0">
                <a:solidFill>
                  <a:srgbClr val="0070C0"/>
                </a:solidFill>
              </a:rPr>
              <a:t>, </a:t>
            </a:r>
          </a:p>
          <a:p>
            <a:r>
              <a:rPr lang="en-US" sz="2400" dirty="0" smtClean="0">
                <a:solidFill>
                  <a:srgbClr val="0070C0"/>
                </a:solidFill>
              </a:rPr>
              <a:t>                name AS </a:t>
            </a:r>
            <a:r>
              <a:rPr lang="en-US" sz="2400" dirty="0" err="1" smtClean="0">
                <a:solidFill>
                  <a:srgbClr val="0070C0"/>
                </a:solidFill>
              </a:rPr>
              <a:t>ColumnName</a:t>
            </a:r>
            <a:r>
              <a:rPr lang="en-US" sz="2400" dirty="0" smtClean="0">
                <a:solidFill>
                  <a:srgbClr val="0070C0"/>
                </a:solidFill>
              </a:rPr>
              <a:t>, </a:t>
            </a:r>
          </a:p>
          <a:p>
            <a:r>
              <a:rPr lang="en-US" sz="2400" dirty="0" smtClean="0">
                <a:solidFill>
                  <a:srgbClr val="0070C0"/>
                </a:solidFill>
              </a:rPr>
              <a:t>                </a:t>
            </a:r>
            <a:r>
              <a:rPr lang="en-US" sz="2400" b="1" dirty="0" smtClean="0">
                <a:solidFill>
                  <a:srgbClr val="0070C0"/>
                </a:solidFill>
              </a:rPr>
              <a:t>ROW_NUMBER() </a:t>
            </a:r>
            <a:endParaRPr lang="en-US" sz="2400" b="1" dirty="0" smtClean="0">
              <a:solidFill>
                <a:srgbClr val="0070C0"/>
              </a:solidFill>
            </a:endParaRPr>
          </a:p>
          <a:p>
            <a:r>
              <a:rPr lang="en-US" sz="2400" b="1" dirty="0" smtClean="0">
                <a:solidFill>
                  <a:srgbClr val="0070C0"/>
                </a:solidFill>
              </a:rPr>
              <a:t>               OVER (ORDER BY </a:t>
            </a:r>
            <a:r>
              <a:rPr lang="en-US" sz="2400" b="1" dirty="0" err="1" smtClean="0">
                <a:solidFill>
                  <a:srgbClr val="0070C0"/>
                </a:solidFill>
              </a:rPr>
              <a:t>object_name</a:t>
            </a:r>
            <a:r>
              <a:rPr lang="en-US" sz="2400" b="1" dirty="0" smtClean="0">
                <a:solidFill>
                  <a:srgbClr val="0070C0"/>
                </a:solidFill>
              </a:rPr>
              <a:t>(</a:t>
            </a:r>
            <a:r>
              <a:rPr lang="en-US" sz="2400" b="1" dirty="0" err="1" smtClean="0">
                <a:solidFill>
                  <a:srgbClr val="0070C0"/>
                </a:solidFill>
              </a:rPr>
              <a:t>sc.object_id</a:t>
            </a:r>
            <a:r>
              <a:rPr lang="en-US" sz="2400" b="1" dirty="0" smtClean="0">
                <a:solidFill>
                  <a:srgbClr val="0070C0"/>
                </a:solidFill>
              </a:rPr>
              <a:t>)) </a:t>
            </a:r>
          </a:p>
          <a:p>
            <a:r>
              <a:rPr lang="en-US" sz="2400" dirty="0" smtClean="0">
                <a:solidFill>
                  <a:srgbClr val="0070C0"/>
                </a:solidFill>
              </a:rPr>
              <a:t>                AS Row </a:t>
            </a:r>
          </a:p>
          <a:p>
            <a:r>
              <a:rPr lang="en-US" sz="2400" dirty="0" smtClean="0">
                <a:solidFill>
                  <a:srgbClr val="0070C0"/>
                </a:solidFill>
              </a:rPr>
              <a:t>  FROM </a:t>
            </a:r>
            <a:r>
              <a:rPr lang="en-US" sz="2400" dirty="0" err="1" smtClean="0">
                <a:solidFill>
                  <a:srgbClr val="0070C0"/>
                </a:solidFill>
              </a:rPr>
              <a:t>sys.columns</a:t>
            </a:r>
            <a:r>
              <a:rPr lang="en-US" sz="2400" dirty="0" smtClean="0">
                <a:solidFill>
                  <a:srgbClr val="0070C0"/>
                </a:solidFill>
              </a:rPr>
              <a:t> sc </a:t>
            </a:r>
            <a:r>
              <a:rPr lang="en-US" sz="2400" dirty="0" smtClean="0"/>
              <a:t>) </a:t>
            </a:r>
          </a:p>
          <a:p>
            <a:r>
              <a:rPr lang="en-US" sz="2400" dirty="0" smtClean="0"/>
              <a:t>SELECT * </a:t>
            </a:r>
          </a:p>
          <a:p>
            <a:r>
              <a:rPr lang="en-US" sz="2400" dirty="0" smtClean="0"/>
              <a:t>  FROM </a:t>
            </a:r>
            <a:r>
              <a:rPr lang="en-US" sz="2400" dirty="0" err="1" smtClean="0"/>
              <a:t>TablesAndColumns</a:t>
            </a:r>
            <a:r>
              <a:rPr lang="en-US" sz="2400" dirty="0" smtClean="0"/>
              <a:t> </a:t>
            </a:r>
          </a:p>
          <a:p>
            <a:r>
              <a:rPr lang="en-US" sz="2400" dirty="0" smtClean="0"/>
              <a:t>  WHERE Row BETWEEN (@</a:t>
            </a:r>
            <a:r>
              <a:rPr lang="en-US" sz="2400" dirty="0" err="1" smtClean="0"/>
              <a:t>pageNum</a:t>
            </a:r>
            <a:r>
              <a:rPr lang="en-US" sz="2400" dirty="0" smtClean="0"/>
              <a:t> - 1) * @</a:t>
            </a:r>
            <a:r>
              <a:rPr lang="en-US" sz="2400" dirty="0" err="1" smtClean="0"/>
              <a:t>pageSize</a:t>
            </a:r>
            <a:r>
              <a:rPr lang="en-US" sz="2400" dirty="0" smtClean="0"/>
              <a:t> + 1 </a:t>
            </a:r>
          </a:p>
          <a:p>
            <a:r>
              <a:rPr lang="en-US" sz="2400" dirty="0" smtClean="0"/>
              <a:t>                                        AND @</a:t>
            </a:r>
            <a:r>
              <a:rPr lang="en-US" sz="2400" dirty="0" err="1" smtClean="0"/>
              <a:t>pageNum</a:t>
            </a:r>
            <a:r>
              <a:rPr lang="en-US" sz="2400" dirty="0" smtClean="0"/>
              <a:t> * @</a:t>
            </a:r>
            <a:r>
              <a:rPr lang="en-US" sz="2400" dirty="0" err="1" smtClean="0"/>
              <a:t>pageSize</a:t>
            </a:r>
            <a:r>
              <a:rPr lang="en-US" sz="2400" dirty="0" smtClean="0"/>
              <a:t> ; </a:t>
            </a:r>
          </a:p>
          <a:p>
            <a:endParaRPr lang="en-US" sz="2400" dirty="0" smtClean="0"/>
          </a:p>
        </p:txBody>
      </p:sp>
    </p:spTree>
    <p:extLst>
      <p:ext uri="{BB962C8B-B14F-4D97-AF65-F5344CB8AC3E}">
        <p14:creationId xmlns:p14="http://schemas.microsoft.com/office/powerpoint/2010/main" val="2907662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 SQL Server 2012 Data Paging</a:t>
            </a:r>
            <a:endParaRPr lang="en-US" dirty="0"/>
          </a:p>
        </p:txBody>
      </p:sp>
      <p:sp>
        <p:nvSpPr>
          <p:cNvPr id="4" name="Rectangle 3"/>
          <p:cNvSpPr/>
          <p:nvPr/>
        </p:nvSpPr>
        <p:spPr>
          <a:xfrm>
            <a:off x="315320" y="1639822"/>
            <a:ext cx="8686800" cy="3416320"/>
          </a:xfrm>
          <a:prstGeom prst="rect">
            <a:avLst/>
          </a:prstGeom>
        </p:spPr>
        <p:txBody>
          <a:bodyPr wrap="square">
            <a:spAutoFit/>
          </a:bodyPr>
          <a:lstStyle/>
          <a:p>
            <a:r>
              <a:rPr lang="en-US" sz="2400" dirty="0" smtClean="0"/>
              <a:t> SELECT OBJECT_NAME(</a:t>
            </a:r>
            <a:r>
              <a:rPr lang="en-US" sz="2400" dirty="0" err="1" smtClean="0"/>
              <a:t>sc.object_id</a:t>
            </a:r>
            <a:r>
              <a:rPr lang="en-US" sz="2400" dirty="0" smtClean="0"/>
              <a:t>) AS </a:t>
            </a:r>
            <a:r>
              <a:rPr lang="en-US" sz="2400" dirty="0" err="1" smtClean="0"/>
              <a:t>TableName</a:t>
            </a:r>
            <a:r>
              <a:rPr lang="en-US" sz="2400" dirty="0" smtClean="0"/>
              <a:t>, </a:t>
            </a:r>
          </a:p>
          <a:p>
            <a:r>
              <a:rPr lang="en-US" sz="2400" dirty="0" smtClean="0"/>
              <a:t>                  name AS </a:t>
            </a:r>
            <a:r>
              <a:rPr lang="en-US" sz="2400" dirty="0" err="1" smtClean="0"/>
              <a:t>ColumnName</a:t>
            </a:r>
            <a:endParaRPr lang="en-US" sz="2400" dirty="0" smtClean="0"/>
          </a:p>
          <a:p>
            <a:r>
              <a:rPr lang="en-US" sz="2400" dirty="0" smtClean="0"/>
              <a:t>     FROM </a:t>
            </a:r>
            <a:r>
              <a:rPr lang="en-US" sz="2400" dirty="0" err="1" smtClean="0"/>
              <a:t>sys.columns</a:t>
            </a:r>
            <a:r>
              <a:rPr lang="en-US" sz="2400" dirty="0" smtClean="0"/>
              <a:t> sc </a:t>
            </a:r>
          </a:p>
          <a:p>
            <a:r>
              <a:rPr lang="en-US" sz="2400" dirty="0" smtClean="0"/>
              <a:t>   ORDER BY </a:t>
            </a:r>
            <a:r>
              <a:rPr lang="en-US" sz="2400" dirty="0" err="1" smtClean="0"/>
              <a:t>TableName</a:t>
            </a:r>
            <a:endParaRPr lang="en-US" sz="2400" dirty="0" smtClean="0"/>
          </a:p>
          <a:p>
            <a:r>
              <a:rPr lang="en-US" sz="2400" b="1" dirty="0" smtClean="0">
                <a:solidFill>
                  <a:srgbClr val="FF0000"/>
                </a:solidFill>
              </a:rPr>
              <a:t>OFFSET (@</a:t>
            </a:r>
            <a:r>
              <a:rPr lang="en-US" sz="2400" b="1" dirty="0" err="1" smtClean="0">
                <a:solidFill>
                  <a:srgbClr val="FF0000"/>
                </a:solidFill>
              </a:rPr>
              <a:t>pageNum</a:t>
            </a:r>
            <a:r>
              <a:rPr lang="en-US" sz="2400" b="1" dirty="0" smtClean="0">
                <a:solidFill>
                  <a:srgbClr val="FF0000"/>
                </a:solidFill>
              </a:rPr>
              <a:t> - 1) * @</a:t>
            </a:r>
            <a:r>
              <a:rPr lang="en-US" sz="2400" b="1" dirty="0" err="1" smtClean="0">
                <a:solidFill>
                  <a:srgbClr val="FF0000"/>
                </a:solidFill>
              </a:rPr>
              <a:t>pageSize</a:t>
            </a:r>
            <a:r>
              <a:rPr lang="en-US" sz="2400" b="1" dirty="0" smtClean="0">
                <a:solidFill>
                  <a:srgbClr val="FF0000"/>
                </a:solidFill>
              </a:rPr>
              <a:t> ROWS </a:t>
            </a:r>
          </a:p>
          <a:p>
            <a:r>
              <a:rPr lang="en-US" sz="2400" b="1" dirty="0" smtClean="0">
                <a:solidFill>
                  <a:srgbClr val="FF0000"/>
                </a:solidFill>
              </a:rPr>
              <a:t>  FETCH NEXT @</a:t>
            </a:r>
            <a:r>
              <a:rPr lang="en-US" sz="2400" b="1" dirty="0" err="1" smtClean="0">
                <a:solidFill>
                  <a:srgbClr val="FF0000"/>
                </a:solidFill>
              </a:rPr>
              <a:t>pageSize</a:t>
            </a:r>
            <a:r>
              <a:rPr lang="en-US" sz="2400" b="1" dirty="0" smtClean="0">
                <a:solidFill>
                  <a:srgbClr val="FF0000"/>
                </a:solidFill>
              </a:rPr>
              <a:t> ROWS ONLY;</a:t>
            </a:r>
          </a:p>
          <a:p>
            <a:endParaRPr lang="en-US" sz="2400" dirty="0" smtClean="0"/>
          </a:p>
          <a:p>
            <a:endParaRPr lang="en-US" sz="2400" dirty="0" smtClean="0"/>
          </a:p>
          <a:p>
            <a:pPr>
              <a:buFont typeface="Arial" pitchFamily="34" charset="0"/>
              <a:buChar char="•"/>
            </a:pPr>
            <a:r>
              <a:rPr lang="en-US" sz="2400" dirty="0" smtClean="0"/>
              <a:t>An alternative to CTE’s if you are using SQL Server 2012</a:t>
            </a:r>
          </a:p>
        </p:txBody>
      </p:sp>
    </p:spTree>
    <p:extLst>
      <p:ext uri="{BB962C8B-B14F-4D97-AF65-F5344CB8AC3E}">
        <p14:creationId xmlns:p14="http://schemas.microsoft.com/office/powerpoint/2010/main" val="1826710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Chapter 7</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964179657"/>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a:solidFill>
                  <a:schemeClr val="bg1"/>
                </a:solidFill>
              </a:rPr>
              <a:t>CTEs in Stored Procedures, Functions and Views</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a:t>
            </a:r>
            <a:r>
              <a:rPr lang="en-US" sz="9200" dirty="0">
                <a:solidFill>
                  <a:schemeClr val="bg1"/>
                </a:solidFill>
              </a:rPr>
              <a:t>9</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692359971"/>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CTEs in Stored Procedures, Functions and Views</a:t>
            </a:r>
          </a:p>
        </p:txBody>
      </p:sp>
    </p:spTree>
    <p:extLst>
      <p:ext uri="{BB962C8B-B14F-4D97-AF65-F5344CB8AC3E}">
        <p14:creationId xmlns:p14="http://schemas.microsoft.com/office/powerpoint/2010/main" val="3307483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Common Table Expressions </a:t>
            </a:r>
            <a:r>
              <a:rPr lang="en-US" dirty="0" smtClean="0">
                <a:hlinkClick r:id="rId2"/>
              </a:rPr>
              <a:t>Book</a:t>
            </a:r>
            <a:r>
              <a:rPr lang="en-US" dirty="0" smtClean="0"/>
              <a:t>  </a:t>
            </a:r>
            <a:endParaRPr lang="en-US" dirty="0"/>
          </a:p>
        </p:txBody>
      </p:sp>
      <p:sp>
        <p:nvSpPr>
          <p:cNvPr id="3" name="Content Placeholder 2"/>
          <p:cNvSpPr>
            <a:spLocks noGrp="1"/>
          </p:cNvSpPr>
          <p:nvPr>
            <p:ph sz="quarter" idx="1"/>
          </p:nvPr>
        </p:nvSpPr>
        <p:spPr>
          <a:xfrm>
            <a:off x="457200" y="1481328"/>
            <a:ext cx="4267200" cy="4525963"/>
          </a:xfrm>
        </p:spPr>
        <p:txBody>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endParaRPr lang="en-US" dirty="0" smtClean="0"/>
          </a:p>
          <a:p>
            <a:r>
              <a:rPr lang="en-US" dirty="0" smtClean="0"/>
              <a:t>Print and Kindle versions both available.</a:t>
            </a:r>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295399"/>
            <a:ext cx="4063162" cy="580451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152400" y="5334000"/>
            <a:ext cx="7175310" cy="1447800"/>
          </a:xfrm>
          <a:prstGeom prst="wedgeRoundRectCallout">
            <a:avLst>
              <a:gd name="adj1" fmla="val 44633"/>
              <a:gd name="adj2" fmla="val -17012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chemeClr val="tx1"/>
                </a:solidFill>
              </a:rPr>
              <a:t>Today’s topic comes from Chapter 1, 2, 3, 4, 6, 7 and </a:t>
            </a:r>
            <a:r>
              <a:rPr lang="en-US" sz="2000" dirty="0">
                <a:solidFill>
                  <a:schemeClr val="tx1"/>
                </a:solidFill>
              </a:rPr>
              <a:t>9</a:t>
            </a:r>
            <a:endParaRPr lang="en-US" sz="2000" dirty="0" smtClean="0">
              <a:solidFill>
                <a:schemeClr val="tx1"/>
              </a:solidFill>
            </a:endParaRPr>
          </a:p>
          <a:p>
            <a:pPr algn="ctr"/>
            <a:r>
              <a:rPr lang="en-US" sz="2000" dirty="0" smtClean="0">
                <a:solidFill>
                  <a:schemeClr val="tx1"/>
                </a:solidFill>
              </a:rPr>
              <a:t>of </a:t>
            </a:r>
          </a:p>
          <a:p>
            <a:pPr algn="ctr"/>
            <a:r>
              <a:rPr lang="en-US" sz="2400" b="1" dirty="0" smtClean="0">
                <a:solidFill>
                  <a:schemeClr val="tx1"/>
                </a:solidFill>
              </a:rPr>
              <a:t>SQL Server Common Table Expression</a:t>
            </a:r>
            <a:endParaRPr lang="en-US" sz="2400" b="1" dirty="0">
              <a:solidFill>
                <a:schemeClr val="tx1"/>
              </a:solidFill>
            </a:endParaRPr>
          </a:p>
        </p:txBody>
      </p:sp>
    </p:spTree>
    <p:extLst>
      <p:ext uri="{BB962C8B-B14F-4D97-AF65-F5344CB8AC3E}">
        <p14:creationId xmlns:p14="http://schemas.microsoft.com/office/powerpoint/2010/main" val="5672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Chapter 9</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964179657"/>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Introduction to Recursive CTEs</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4</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997220629"/>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Recursive CTE</a:t>
            </a:r>
            <a:endParaRPr lang="en-US" dirty="0"/>
          </a:p>
        </p:txBody>
      </p:sp>
      <p:sp>
        <p:nvSpPr>
          <p:cNvPr id="3" name="Content Placeholder 2"/>
          <p:cNvSpPr>
            <a:spLocks noGrp="1"/>
          </p:cNvSpPr>
          <p:nvPr>
            <p:ph sz="quarter" idx="1"/>
          </p:nvPr>
        </p:nvSpPr>
        <p:spPr>
          <a:xfrm>
            <a:off x="457200" y="1600200"/>
            <a:ext cx="8458200" cy="5181600"/>
          </a:xfrm>
        </p:spPr>
        <p:txBody>
          <a:bodyPr>
            <a:normAutofit/>
          </a:bodyPr>
          <a:lstStyle/>
          <a:p>
            <a:r>
              <a:rPr lang="en-US" dirty="0" smtClean="0"/>
              <a:t>Considered recursive when the CTE references itself</a:t>
            </a:r>
          </a:p>
          <a:p>
            <a:endParaRPr lang="en-US" dirty="0" smtClean="0"/>
          </a:p>
          <a:p>
            <a:r>
              <a:rPr lang="en-US" dirty="0" smtClean="0"/>
              <a:t>Recursion stops </a:t>
            </a:r>
          </a:p>
          <a:p>
            <a:pPr lvl="1"/>
            <a:r>
              <a:rPr lang="en-US" dirty="0" smtClean="0">
                <a:solidFill>
                  <a:schemeClr val="tx1"/>
                </a:solidFill>
              </a:rPr>
              <a:t>When the recursive query produces no results </a:t>
            </a:r>
          </a:p>
          <a:p>
            <a:pPr lvl="1"/>
            <a:r>
              <a:rPr lang="en-US" dirty="0" smtClean="0">
                <a:solidFill>
                  <a:schemeClr val="tx1"/>
                </a:solidFill>
              </a:rPr>
              <a:t>Or specify MAXRECURSION</a:t>
            </a:r>
          </a:p>
          <a:p>
            <a:pPr lvl="1"/>
            <a:endParaRPr lang="en-US" dirty="0" smtClean="0"/>
          </a:p>
          <a:p>
            <a:r>
              <a:rPr lang="en-US" dirty="0" smtClean="0"/>
              <a:t>Uses</a:t>
            </a:r>
            <a:endParaRPr lang="en-US" dirty="0"/>
          </a:p>
          <a:p>
            <a:pPr lvl="1"/>
            <a:r>
              <a:rPr lang="en-US" dirty="0">
                <a:solidFill>
                  <a:schemeClr val="tx1"/>
                </a:solidFill>
              </a:rPr>
              <a:t>Hierarchical listing of categories</a:t>
            </a:r>
          </a:p>
          <a:p>
            <a:pPr lvl="1"/>
            <a:r>
              <a:rPr lang="en-US" dirty="0">
                <a:solidFill>
                  <a:schemeClr val="tx1"/>
                </a:solidFill>
              </a:rPr>
              <a:t>Recursive </a:t>
            </a:r>
            <a:r>
              <a:rPr lang="en-US" dirty="0" smtClean="0">
                <a:solidFill>
                  <a:schemeClr val="tx1"/>
                </a:solidFill>
              </a:rPr>
              <a:t>calculations</a:t>
            </a:r>
          </a:p>
          <a:p>
            <a:pPr lvl="1"/>
            <a:r>
              <a:rPr lang="en-US" dirty="0" smtClean="0">
                <a:solidFill>
                  <a:schemeClr val="tx1"/>
                </a:solidFill>
              </a:rPr>
              <a:t>Much, much more…</a:t>
            </a:r>
            <a:endParaRPr lang="en-US" dirty="0">
              <a:solidFill>
                <a:schemeClr val="tx1"/>
              </a:solidFill>
            </a:endParaRPr>
          </a:p>
        </p:txBody>
      </p:sp>
    </p:spTree>
    <p:extLst>
      <p:ext uri="{BB962C8B-B14F-4D97-AF65-F5344CB8AC3E}">
        <p14:creationId xmlns:p14="http://schemas.microsoft.com/office/powerpoint/2010/main" val="10601326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Overview</a:t>
            </a:r>
            <a:endParaRPr lang="en-US" dirty="0"/>
          </a:p>
        </p:txBody>
      </p:sp>
      <p:sp>
        <p:nvSpPr>
          <p:cNvPr id="3" name="Content Placeholder 2"/>
          <p:cNvSpPr>
            <a:spLocks noGrp="1"/>
          </p:cNvSpPr>
          <p:nvPr>
            <p:ph sz="quarter" idx="1"/>
          </p:nvPr>
        </p:nvSpPr>
        <p:spPr>
          <a:xfrm>
            <a:off x="301752" y="1527048"/>
            <a:ext cx="8766048" cy="4949952"/>
          </a:xfrm>
        </p:spPr>
        <p:txBody>
          <a:bodyPr>
            <a:normAutofit/>
          </a:bodyPr>
          <a:lstStyle/>
          <a:p>
            <a:r>
              <a:rPr lang="en-US" dirty="0" smtClean="0"/>
              <a:t>Sum the numbers from 1 to 10 without recursion</a:t>
            </a:r>
          </a:p>
          <a:p>
            <a:pPr marL="0" indent="0">
              <a:buNone/>
            </a:pPr>
            <a:r>
              <a:rPr lang="en-US" dirty="0" smtClean="0"/>
              <a:t>55 = 10 </a:t>
            </a:r>
            <a:r>
              <a:rPr lang="en-US" dirty="0"/>
              <a:t>+ 9 + 8 + 7 + 6 + 5 + 4 +3 + 2 + 1</a:t>
            </a:r>
          </a:p>
          <a:p>
            <a:endParaRPr lang="en-US" dirty="0" smtClean="0"/>
          </a:p>
          <a:p>
            <a:r>
              <a:rPr lang="en-US" dirty="0" smtClean="0"/>
              <a:t>Sum the numbers from 1 to 10 recursively</a:t>
            </a:r>
          </a:p>
          <a:p>
            <a:pPr marL="109728" indent="0">
              <a:buNone/>
            </a:pPr>
            <a:r>
              <a:rPr lang="en-US" dirty="0" smtClean="0"/>
              <a:t>55 </a:t>
            </a:r>
            <a:r>
              <a:rPr lang="en-US" dirty="0"/>
              <a:t>= 10 + (sum of numbers 1 to </a:t>
            </a:r>
            <a:r>
              <a:rPr lang="en-US" dirty="0" smtClean="0"/>
              <a:t>9)</a:t>
            </a:r>
          </a:p>
          <a:p>
            <a:pPr marL="109728" indent="0">
              <a:buNone/>
            </a:pPr>
            <a:r>
              <a:rPr lang="en-US" dirty="0" smtClean="0"/>
              <a:t>55 </a:t>
            </a:r>
            <a:r>
              <a:rPr lang="en-US" dirty="0"/>
              <a:t>= 10 + (9 + (sum of numbers 1 to 8</a:t>
            </a:r>
            <a:r>
              <a:rPr lang="en-US" dirty="0" smtClean="0"/>
              <a:t>))</a:t>
            </a:r>
          </a:p>
          <a:p>
            <a:pPr marL="109728" indent="0">
              <a:buNone/>
            </a:pPr>
            <a:r>
              <a:rPr lang="en-US" dirty="0" smtClean="0"/>
              <a:t>55 </a:t>
            </a:r>
            <a:r>
              <a:rPr lang="en-US" dirty="0"/>
              <a:t>= 10 + (9 + (8 + (sum of numbers 1 to 7</a:t>
            </a:r>
            <a:r>
              <a:rPr lang="en-US" dirty="0" smtClean="0"/>
              <a:t>)))</a:t>
            </a:r>
            <a:br>
              <a:rPr lang="en-US" dirty="0" smtClean="0"/>
            </a:br>
            <a:endParaRPr lang="en-US" dirty="0" smtClean="0"/>
          </a:p>
          <a:p>
            <a:pPr marL="457200" indent="-457200"/>
            <a:r>
              <a:rPr lang="en-US" dirty="0" smtClean="0"/>
              <a:t>Eventually </a:t>
            </a:r>
            <a:r>
              <a:rPr lang="en-US" dirty="0"/>
              <a:t>we get to:</a:t>
            </a:r>
          </a:p>
          <a:p>
            <a:pPr marL="0" indent="0" algn="r">
              <a:buNone/>
            </a:pPr>
            <a:r>
              <a:rPr lang="en-US" sz="2400" dirty="0"/>
              <a:t>55 = 10 + (9 + (8 + (7 + (6 + (5 + (4 + (3 + (2 + 1</a:t>
            </a:r>
            <a:r>
              <a:rPr lang="en-US" sz="2400" dirty="0" smtClean="0"/>
              <a:t>))))))))</a:t>
            </a:r>
            <a:endParaRPr lang="en-US" sz="2400" dirty="0"/>
          </a:p>
        </p:txBody>
      </p:sp>
    </p:spTree>
    <p:extLst>
      <p:ext uri="{BB962C8B-B14F-4D97-AF65-F5344CB8AC3E}">
        <p14:creationId xmlns:p14="http://schemas.microsoft.com/office/powerpoint/2010/main" val="97639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Terminology</a:t>
            </a:r>
            <a:endParaRPr lang="en-US" dirty="0"/>
          </a:p>
        </p:txBody>
      </p:sp>
      <p:sp>
        <p:nvSpPr>
          <p:cNvPr id="3" name="Content Placeholder 2"/>
          <p:cNvSpPr>
            <a:spLocks noGrp="1"/>
          </p:cNvSpPr>
          <p:nvPr>
            <p:ph sz="quarter" idx="1"/>
          </p:nvPr>
        </p:nvSpPr>
        <p:spPr>
          <a:xfrm>
            <a:off x="457200" y="1600200"/>
            <a:ext cx="8458200" cy="4953000"/>
          </a:xfrm>
        </p:spPr>
        <p:txBody>
          <a:bodyPr>
            <a:normAutofit/>
          </a:bodyPr>
          <a:lstStyle/>
          <a:p>
            <a:r>
              <a:rPr lang="en-US" dirty="0" smtClean="0"/>
              <a:t>Anchor Query</a:t>
            </a:r>
          </a:p>
          <a:p>
            <a:pPr lvl="1"/>
            <a:r>
              <a:rPr lang="en-US" dirty="0" smtClean="0">
                <a:solidFill>
                  <a:schemeClr val="tx1"/>
                </a:solidFill>
              </a:rPr>
              <a:t>Start the recursion</a:t>
            </a:r>
          </a:p>
          <a:p>
            <a:pPr lvl="1"/>
            <a:r>
              <a:rPr lang="en-US" dirty="0" smtClean="0"/>
              <a:t>One or more anchor queries</a:t>
            </a:r>
            <a:endParaRPr lang="en-US" dirty="0" smtClean="0">
              <a:solidFill>
                <a:schemeClr val="tx1"/>
              </a:solidFill>
            </a:endParaRPr>
          </a:p>
          <a:p>
            <a:r>
              <a:rPr lang="en-US" dirty="0" smtClean="0"/>
              <a:t>Recursive Query</a:t>
            </a:r>
          </a:p>
          <a:p>
            <a:pPr lvl="1"/>
            <a:r>
              <a:rPr lang="en-US" dirty="0" smtClean="0">
                <a:solidFill>
                  <a:schemeClr val="tx1"/>
                </a:solidFill>
              </a:rPr>
              <a:t>The part that repeats</a:t>
            </a:r>
          </a:p>
          <a:p>
            <a:pPr lvl="1"/>
            <a:r>
              <a:rPr lang="en-US" dirty="0" smtClean="0"/>
              <a:t>One or more recursive queries</a:t>
            </a:r>
            <a:endParaRPr lang="en-US" dirty="0" smtClean="0">
              <a:solidFill>
                <a:schemeClr val="tx1"/>
              </a:solidFill>
            </a:endParaRPr>
          </a:p>
          <a:p>
            <a:r>
              <a:rPr lang="en-US" dirty="0" smtClean="0"/>
              <a:t>MAXRECURSION</a:t>
            </a:r>
          </a:p>
          <a:p>
            <a:pPr lvl="1"/>
            <a:r>
              <a:rPr lang="en-US" dirty="0" smtClean="0">
                <a:solidFill>
                  <a:schemeClr val="tx1"/>
                </a:solidFill>
              </a:rPr>
              <a:t>The number of times to repeat the recursive query</a:t>
            </a:r>
          </a:p>
          <a:p>
            <a:pPr lvl="1"/>
            <a:r>
              <a:rPr lang="en-US" dirty="0">
                <a:solidFill>
                  <a:schemeClr val="tx1"/>
                </a:solidFill>
              </a:rPr>
              <a:t>D</a:t>
            </a:r>
            <a:r>
              <a:rPr lang="en-US" dirty="0" smtClean="0">
                <a:solidFill>
                  <a:schemeClr val="tx1"/>
                </a:solidFill>
              </a:rPr>
              <a:t>efault is 100</a:t>
            </a:r>
          </a:p>
          <a:p>
            <a:pPr lvl="1"/>
            <a:r>
              <a:rPr lang="en-US" dirty="0" smtClean="0">
                <a:solidFill>
                  <a:schemeClr val="tx1"/>
                </a:solidFill>
              </a:rPr>
              <a:t>MAXRECURSION of 0 implies no maximum</a:t>
            </a:r>
          </a:p>
        </p:txBody>
      </p:sp>
    </p:spTree>
    <p:extLst>
      <p:ext uri="{BB962C8B-B14F-4D97-AF65-F5344CB8AC3E}">
        <p14:creationId xmlns:p14="http://schemas.microsoft.com/office/powerpoint/2010/main" val="17595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686800"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a:t>
            </a:r>
            <a:r>
              <a:rPr lang="en-US" sz="2300" dirty="0" err="1" smtClean="0"/>
              <a:t>Lvl</a:t>
            </a:r>
            <a:r>
              <a:rPr lang="en-US" sz="2300" dirty="0" smtClean="0"/>
              <a:t>) </a:t>
            </a:r>
          </a:p>
          <a:p>
            <a:pPr>
              <a:buNone/>
            </a:pPr>
            <a:r>
              <a:rPr lang="en-US" sz="2300" dirty="0" smtClean="0"/>
              <a:t>AS </a:t>
            </a:r>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Step 1. Declare the CTE and Columns</a:t>
            </a:r>
          </a:p>
        </p:txBody>
      </p:sp>
    </p:spTree>
    <p:extLst>
      <p:ext uri="{BB962C8B-B14F-4D97-AF65-F5344CB8AC3E}">
        <p14:creationId xmlns:p14="http://schemas.microsoft.com/office/powerpoint/2010/main" val="2701497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a:t>
            </a:r>
            <a:r>
              <a:rPr lang="en-US" sz="2300" dirty="0" err="1" smtClean="0"/>
              <a:t>Lvl</a:t>
            </a:r>
            <a:r>
              <a:rPr lang="en-US" sz="2300" dirty="0" smtClean="0"/>
              <a:t>) </a:t>
            </a:r>
          </a:p>
          <a:p>
            <a:pPr>
              <a:buNone/>
            </a:pPr>
            <a:r>
              <a:rPr lang="en-US" sz="2300" dirty="0" smtClean="0"/>
              <a:t>AS </a:t>
            </a:r>
          </a:p>
          <a:p>
            <a:pPr>
              <a:buNone/>
            </a:pPr>
            <a:r>
              <a:rPr lang="en-US" sz="2300" dirty="0" smtClean="0"/>
              <a:t>( </a:t>
            </a:r>
            <a:r>
              <a:rPr lang="en-US" sz="2300" b="1" dirty="0" smtClean="0">
                <a:solidFill>
                  <a:srgbClr val="0070C0"/>
                </a:solidFill>
              </a:rPr>
              <a:t>SELECT id AS </a:t>
            </a:r>
            <a:r>
              <a:rPr lang="en-US" sz="2300" b="1" dirty="0" err="1" smtClean="0">
                <a:solidFill>
                  <a:srgbClr val="0070C0"/>
                </a:solidFill>
              </a:rPr>
              <a:t>DeptId</a:t>
            </a:r>
            <a:r>
              <a:rPr lang="en-US" sz="2300" b="1" dirty="0" smtClean="0">
                <a:solidFill>
                  <a:srgbClr val="0070C0"/>
                </a:solidFill>
              </a:rPr>
              <a:t>, Department, parent, 0 AS </a:t>
            </a:r>
            <a:r>
              <a:rPr lang="en-US" sz="2300" b="1" dirty="0" err="1" smtClean="0">
                <a:solidFill>
                  <a:srgbClr val="0070C0"/>
                </a:solidFill>
              </a:rPr>
              <a:t>Lvl</a:t>
            </a:r>
            <a:r>
              <a:rPr lang="en-US" sz="2300" b="1" dirty="0" smtClean="0">
                <a:solidFill>
                  <a:srgbClr val="0070C0"/>
                </a:solidFill>
              </a:rPr>
              <a:t> </a:t>
            </a:r>
          </a:p>
          <a:p>
            <a:pPr>
              <a:buNone/>
            </a:pPr>
            <a:r>
              <a:rPr lang="en-US" sz="2300" b="1" dirty="0" smtClean="0">
                <a:solidFill>
                  <a:srgbClr val="0070C0"/>
                </a:solidFill>
              </a:rPr>
              <a:t>     FROM Departments</a:t>
            </a:r>
          </a:p>
          <a:p>
            <a:pPr>
              <a:buNone/>
            </a:pPr>
            <a:r>
              <a:rPr lang="en-US" sz="2300" b="1" dirty="0" smtClean="0">
                <a:solidFill>
                  <a:srgbClr val="0070C0"/>
                </a:solidFill>
              </a:rPr>
              <a:t>  WHERE parent IS NULL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Step 2 – Add the Anchor Query</a:t>
            </a:r>
            <a:endParaRPr lang="en-US" dirty="0"/>
          </a:p>
        </p:txBody>
      </p:sp>
    </p:spTree>
    <p:extLst>
      <p:ext uri="{BB962C8B-B14F-4D97-AF65-F5344CB8AC3E}">
        <p14:creationId xmlns:p14="http://schemas.microsoft.com/office/powerpoint/2010/main" val="3778840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a:bodyPr>
          <a:lstStyle/>
          <a:p>
            <a:pPr>
              <a:buNone/>
            </a:pPr>
            <a:r>
              <a:rPr lang="en-US" sz="2300" dirty="0" smtClean="0"/>
              <a:t>;WITH </a:t>
            </a:r>
            <a:r>
              <a:rPr lang="en-US" sz="2300" dirty="0" err="1" smtClean="0"/>
              <a:t>DepartmentCTE</a:t>
            </a:r>
            <a:r>
              <a:rPr lang="en-US" sz="2300" dirty="0" smtClean="0"/>
              <a:t>(</a:t>
            </a:r>
            <a:r>
              <a:rPr lang="en-US" sz="2300" dirty="0" err="1" smtClean="0"/>
              <a:t>DeptId</a:t>
            </a:r>
            <a:r>
              <a:rPr lang="en-US" sz="2300" dirty="0" smtClean="0"/>
              <a:t>, Department, Parent, </a:t>
            </a:r>
            <a:r>
              <a:rPr lang="en-US" sz="2300" dirty="0" err="1" smtClean="0"/>
              <a:t>Lvl</a:t>
            </a:r>
            <a:r>
              <a:rPr lang="en-US" sz="2300" dirty="0" smtClean="0"/>
              <a:t>) </a:t>
            </a:r>
          </a:p>
          <a:p>
            <a:pPr>
              <a:buNone/>
            </a:pPr>
            <a:r>
              <a:rPr lang="en-US" sz="2300" dirty="0" smtClean="0"/>
              <a:t>AS </a:t>
            </a:r>
          </a:p>
          <a:p>
            <a:pPr>
              <a:buNone/>
            </a:pPr>
            <a:r>
              <a:rPr lang="en-US" sz="2300" dirty="0" smtClean="0"/>
              <a:t>( </a:t>
            </a:r>
            <a:r>
              <a:rPr lang="en-US" sz="2300" dirty="0" smtClean="0">
                <a:solidFill>
                  <a:srgbClr val="0070C0"/>
                </a:solidFill>
              </a:rPr>
              <a:t>SELECT id AS </a:t>
            </a:r>
            <a:r>
              <a:rPr lang="en-US" sz="2300" dirty="0" err="1" smtClean="0">
                <a:solidFill>
                  <a:srgbClr val="0070C0"/>
                </a:solidFill>
              </a:rPr>
              <a:t>DeptId</a:t>
            </a:r>
            <a:r>
              <a:rPr lang="en-US" sz="2300" dirty="0" smtClean="0">
                <a:solidFill>
                  <a:srgbClr val="0070C0"/>
                </a:solidFill>
              </a:rPr>
              <a:t>, Department, parent, 0 AS </a:t>
            </a:r>
            <a:r>
              <a:rPr lang="en-US" sz="2300" dirty="0" err="1" smtClean="0">
                <a:solidFill>
                  <a:srgbClr val="0070C0"/>
                </a:solidFill>
              </a:rPr>
              <a:t>Lvl</a:t>
            </a:r>
            <a:r>
              <a:rPr lang="en-US" sz="2300" dirty="0" smtClean="0">
                <a:solidFill>
                  <a:srgbClr val="0070C0"/>
                </a:solidFill>
              </a:rPr>
              <a:t> </a:t>
            </a:r>
          </a:p>
          <a:p>
            <a:pPr>
              <a:buNone/>
            </a:pPr>
            <a:r>
              <a:rPr lang="en-US" sz="2300" dirty="0" smtClean="0">
                <a:solidFill>
                  <a:srgbClr val="0070C0"/>
                </a:solidFill>
              </a:rPr>
              <a:t>     FROM Departments</a:t>
            </a:r>
          </a:p>
          <a:p>
            <a:pPr>
              <a:buNone/>
            </a:pPr>
            <a:r>
              <a:rPr lang="en-US" sz="2300" dirty="0" smtClean="0">
                <a:solidFill>
                  <a:srgbClr val="0070C0"/>
                </a:solidFill>
              </a:rPr>
              <a:t>  WHERE parent IS NULL </a:t>
            </a:r>
          </a:p>
          <a:p>
            <a:pPr>
              <a:buNone/>
            </a:pPr>
            <a:r>
              <a:rPr lang="en-US" sz="2300" b="1" dirty="0" smtClean="0"/>
              <a:t>   UNION ALL</a:t>
            </a:r>
          </a:p>
          <a:p>
            <a:pPr>
              <a:buNone/>
            </a:pPr>
            <a:r>
              <a:rPr lang="en-US" dirty="0" smtClean="0"/>
              <a:t>  </a:t>
            </a:r>
          </a:p>
          <a:p>
            <a:pPr>
              <a:buNone/>
            </a:pPr>
            <a:endParaRPr lang="en-US" dirty="0" smtClean="0"/>
          </a:p>
          <a:p>
            <a:pPr>
              <a:buNone/>
            </a:pPr>
            <a:endParaRPr lang="en-US" dirty="0" smtClean="0"/>
          </a:p>
          <a:p>
            <a:pPr>
              <a:buNone/>
            </a:pPr>
            <a:r>
              <a:rPr lang="en-US" dirty="0" smtClean="0"/>
              <a:t>Step 3 – Add the UNION ALL to connect to the recursive query</a:t>
            </a:r>
            <a:endParaRPr lang="en-US" dirty="0"/>
          </a:p>
        </p:txBody>
      </p:sp>
    </p:spTree>
    <p:extLst>
      <p:ext uri="{BB962C8B-B14F-4D97-AF65-F5344CB8AC3E}">
        <p14:creationId xmlns:p14="http://schemas.microsoft.com/office/powerpoint/2010/main" val="23864085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fontScale="92500" lnSpcReduction="10000"/>
          </a:bodyPr>
          <a:lstStyle/>
          <a:p>
            <a:pPr>
              <a:buNone/>
            </a:pPr>
            <a:r>
              <a:rPr lang="en-US" sz="2600" dirty="0" smtClean="0"/>
              <a:t>;WITH </a:t>
            </a:r>
            <a:r>
              <a:rPr lang="en-US" sz="2600" dirty="0" err="1" smtClean="0"/>
              <a:t>DepartmentCTE</a:t>
            </a:r>
            <a:r>
              <a:rPr lang="en-US" sz="2600" dirty="0" smtClean="0"/>
              <a:t>(</a:t>
            </a:r>
            <a:r>
              <a:rPr lang="en-US" sz="2600" dirty="0" err="1" smtClean="0"/>
              <a:t>DeptId</a:t>
            </a:r>
            <a:r>
              <a:rPr lang="en-US" sz="2600" dirty="0" smtClean="0"/>
              <a:t>, Department, Parent, </a:t>
            </a:r>
            <a:r>
              <a:rPr lang="en-US" sz="2600" dirty="0" err="1" smtClean="0"/>
              <a:t>Lvl</a:t>
            </a:r>
            <a:r>
              <a:rPr lang="en-US" sz="2600" dirty="0" smtClean="0"/>
              <a:t>)</a:t>
            </a:r>
          </a:p>
          <a:p>
            <a:pPr>
              <a:buNone/>
            </a:pPr>
            <a:r>
              <a:rPr lang="en-US" sz="2600" dirty="0" smtClean="0"/>
              <a:t>AS </a:t>
            </a:r>
          </a:p>
          <a:p>
            <a:pPr>
              <a:buNone/>
            </a:pPr>
            <a:r>
              <a:rPr lang="en-US" sz="2500" dirty="0" smtClean="0"/>
              <a:t>( </a:t>
            </a:r>
            <a:r>
              <a:rPr lang="en-US" sz="2500" dirty="0" smtClean="0">
                <a:solidFill>
                  <a:srgbClr val="0070C0"/>
                </a:solidFill>
              </a:rPr>
              <a:t>SELECT id AS </a:t>
            </a:r>
            <a:r>
              <a:rPr lang="en-US" sz="2500" dirty="0" err="1" smtClean="0">
                <a:solidFill>
                  <a:srgbClr val="0070C0"/>
                </a:solidFill>
              </a:rPr>
              <a:t>DeptId</a:t>
            </a:r>
            <a:r>
              <a:rPr lang="en-US" sz="2500" dirty="0" smtClean="0">
                <a:solidFill>
                  <a:srgbClr val="0070C0"/>
                </a:solidFill>
              </a:rPr>
              <a:t>, Department, parent, 0 AS </a:t>
            </a:r>
            <a:r>
              <a:rPr lang="en-US" sz="2500" dirty="0" err="1" smtClean="0">
                <a:solidFill>
                  <a:srgbClr val="0070C0"/>
                </a:solidFill>
              </a:rPr>
              <a:t>Lvl</a:t>
            </a:r>
            <a:r>
              <a:rPr lang="en-US" sz="2500" dirty="0" smtClean="0">
                <a:solidFill>
                  <a:srgbClr val="0070C0"/>
                </a:solidFill>
              </a:rPr>
              <a:t> </a:t>
            </a:r>
          </a:p>
          <a:p>
            <a:pPr>
              <a:buNone/>
            </a:pPr>
            <a:r>
              <a:rPr lang="en-US" sz="2500" dirty="0" smtClean="0">
                <a:solidFill>
                  <a:srgbClr val="0070C0"/>
                </a:solidFill>
              </a:rPr>
              <a:t>     FROM Departments</a:t>
            </a:r>
          </a:p>
          <a:p>
            <a:pPr>
              <a:buNone/>
            </a:pPr>
            <a:r>
              <a:rPr lang="en-US" sz="2500" dirty="0" smtClean="0">
                <a:solidFill>
                  <a:srgbClr val="0070C0"/>
                </a:solidFill>
              </a:rPr>
              <a:t>  WHERE parent IS NULL </a:t>
            </a:r>
          </a:p>
          <a:p>
            <a:pPr>
              <a:buNone/>
            </a:pPr>
            <a:r>
              <a:rPr lang="en-US" sz="2500" dirty="0" smtClean="0"/>
              <a:t>   UNION ALL -- and now for the recursive part </a:t>
            </a:r>
          </a:p>
          <a:p>
            <a:pPr>
              <a:buNone/>
            </a:pPr>
            <a:r>
              <a:rPr lang="en-US" sz="2500" dirty="0" smtClean="0"/>
              <a:t>  </a:t>
            </a:r>
            <a:r>
              <a:rPr lang="en-US" sz="2500" b="1" dirty="0" smtClean="0">
                <a:solidFill>
                  <a:srgbClr val="FF0000"/>
                </a:solidFill>
              </a:rPr>
              <a:t>SELECT d.id AS </a:t>
            </a:r>
            <a:r>
              <a:rPr lang="en-US" sz="2500" b="1" dirty="0" err="1" smtClean="0">
                <a:solidFill>
                  <a:srgbClr val="FF0000"/>
                </a:solidFill>
              </a:rPr>
              <a:t>DeptId</a:t>
            </a:r>
            <a:r>
              <a:rPr lang="en-US" sz="2500" b="1" dirty="0" smtClean="0">
                <a:solidFill>
                  <a:srgbClr val="FF0000"/>
                </a:solidFill>
              </a:rPr>
              <a:t>, </a:t>
            </a:r>
            <a:r>
              <a:rPr lang="en-US" sz="2500" b="1" dirty="0" err="1" smtClean="0">
                <a:solidFill>
                  <a:srgbClr val="FF0000"/>
                </a:solidFill>
              </a:rPr>
              <a:t>d.Department</a:t>
            </a:r>
            <a:r>
              <a:rPr lang="en-US" sz="2500" b="1" dirty="0" smtClean="0">
                <a:solidFill>
                  <a:srgbClr val="FF0000"/>
                </a:solidFill>
              </a:rPr>
              <a:t>, </a:t>
            </a:r>
            <a:r>
              <a:rPr lang="en-US" sz="2500" b="1" dirty="0" err="1" smtClean="0">
                <a:solidFill>
                  <a:srgbClr val="FF0000"/>
                </a:solidFill>
              </a:rPr>
              <a:t>d.parent</a:t>
            </a:r>
            <a:r>
              <a:rPr lang="en-US" sz="2500" b="1" dirty="0" smtClean="0">
                <a:solidFill>
                  <a:srgbClr val="FF0000"/>
                </a:solidFill>
              </a:rPr>
              <a:t>,</a:t>
            </a:r>
          </a:p>
          <a:p>
            <a:pPr>
              <a:buNone/>
            </a:pPr>
            <a:r>
              <a:rPr lang="en-US" sz="2500" b="1" dirty="0" smtClean="0">
                <a:solidFill>
                  <a:srgbClr val="FF0000"/>
                </a:solidFill>
              </a:rPr>
              <a:t>                   </a:t>
            </a:r>
            <a:r>
              <a:rPr lang="en-US" sz="2500" b="1" dirty="0" err="1" smtClean="0">
                <a:solidFill>
                  <a:srgbClr val="FF0000"/>
                </a:solidFill>
              </a:rPr>
              <a:t>DepartmentCTE.Lvl</a:t>
            </a:r>
            <a:r>
              <a:rPr lang="en-US" sz="2500" b="1" dirty="0" smtClean="0">
                <a:solidFill>
                  <a:srgbClr val="FF0000"/>
                </a:solidFill>
              </a:rPr>
              <a:t> + 1 AS </a:t>
            </a:r>
            <a:r>
              <a:rPr lang="en-US" sz="2500" b="1" dirty="0" err="1" smtClean="0">
                <a:solidFill>
                  <a:srgbClr val="FF0000"/>
                </a:solidFill>
              </a:rPr>
              <a:t>Lvl</a:t>
            </a:r>
            <a:r>
              <a:rPr lang="en-US" sz="2500" b="1" dirty="0" smtClean="0">
                <a:solidFill>
                  <a:srgbClr val="FF0000"/>
                </a:solidFill>
              </a:rPr>
              <a:t> </a:t>
            </a:r>
          </a:p>
          <a:p>
            <a:pPr>
              <a:buNone/>
            </a:pPr>
            <a:r>
              <a:rPr lang="en-US" sz="2500" b="1" dirty="0" smtClean="0">
                <a:solidFill>
                  <a:srgbClr val="FF0000"/>
                </a:solidFill>
              </a:rPr>
              <a:t>    FROM Departments d</a:t>
            </a:r>
          </a:p>
          <a:p>
            <a:pPr>
              <a:buNone/>
            </a:pPr>
            <a:r>
              <a:rPr lang="en-US" sz="2500" b="1" dirty="0" smtClean="0">
                <a:solidFill>
                  <a:srgbClr val="FF0000"/>
                </a:solidFill>
              </a:rPr>
              <a:t>   INNER JOIN </a:t>
            </a:r>
            <a:r>
              <a:rPr lang="en-US" sz="2500" b="1" dirty="0" err="1" smtClean="0">
                <a:solidFill>
                  <a:srgbClr val="FF0000"/>
                </a:solidFill>
              </a:rPr>
              <a:t>DepartmentCTE</a:t>
            </a:r>
            <a:endParaRPr lang="en-US" sz="2500" b="1" dirty="0" smtClean="0">
              <a:solidFill>
                <a:srgbClr val="FF0000"/>
              </a:solidFill>
            </a:endParaRPr>
          </a:p>
          <a:p>
            <a:pPr>
              <a:buNone/>
            </a:pPr>
            <a:r>
              <a:rPr lang="en-US" sz="2500" b="1" dirty="0" smtClean="0">
                <a:solidFill>
                  <a:srgbClr val="FF0000"/>
                </a:solidFill>
              </a:rPr>
              <a:t>             ON </a:t>
            </a:r>
            <a:r>
              <a:rPr lang="en-US" sz="2500" b="1" dirty="0" err="1" smtClean="0">
                <a:solidFill>
                  <a:srgbClr val="FF0000"/>
                </a:solidFill>
              </a:rPr>
              <a:t>DepartmentCTE.DeptId</a:t>
            </a:r>
            <a:r>
              <a:rPr lang="en-US" sz="2500" b="1" dirty="0" smtClean="0">
                <a:solidFill>
                  <a:srgbClr val="FF0000"/>
                </a:solidFill>
              </a:rPr>
              <a:t> = </a:t>
            </a:r>
            <a:r>
              <a:rPr lang="en-US" sz="2500" b="1" dirty="0" err="1" smtClean="0">
                <a:solidFill>
                  <a:srgbClr val="FF0000"/>
                </a:solidFill>
              </a:rPr>
              <a:t>d.parent</a:t>
            </a:r>
            <a:r>
              <a:rPr lang="en-US" sz="2500" dirty="0" smtClean="0"/>
              <a:t>) </a:t>
            </a:r>
          </a:p>
          <a:p>
            <a:pPr>
              <a:buNone/>
            </a:pPr>
            <a:endParaRPr lang="en-US" sz="2500" dirty="0" smtClean="0"/>
          </a:p>
          <a:p>
            <a:pPr>
              <a:buNone/>
            </a:pPr>
            <a:r>
              <a:rPr lang="en-US" sz="2900" dirty="0" smtClean="0"/>
              <a:t>Step 4 – Add the recursive Query</a:t>
            </a:r>
            <a:endParaRPr lang="en-US" sz="2900" dirty="0"/>
          </a:p>
        </p:txBody>
      </p:sp>
    </p:spTree>
    <p:extLst>
      <p:ext uri="{BB962C8B-B14F-4D97-AF65-F5344CB8AC3E}">
        <p14:creationId xmlns:p14="http://schemas.microsoft.com/office/powerpoint/2010/main" val="4735730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Recursive CTE</a:t>
            </a:r>
            <a:endParaRPr lang="en-US" dirty="0"/>
          </a:p>
        </p:txBody>
      </p:sp>
      <p:sp>
        <p:nvSpPr>
          <p:cNvPr id="3" name="Content Placeholder 2"/>
          <p:cNvSpPr>
            <a:spLocks noGrp="1"/>
          </p:cNvSpPr>
          <p:nvPr>
            <p:ph sz="quarter" idx="1"/>
          </p:nvPr>
        </p:nvSpPr>
        <p:spPr>
          <a:xfrm>
            <a:off x="228600" y="1527048"/>
            <a:ext cx="8577072" cy="5178552"/>
          </a:xfrm>
        </p:spPr>
        <p:txBody>
          <a:bodyPr>
            <a:normAutofit fontScale="85000" lnSpcReduction="10000"/>
          </a:bodyPr>
          <a:lstStyle/>
          <a:p>
            <a:pPr>
              <a:buNone/>
            </a:pPr>
            <a:r>
              <a:rPr lang="en-US" dirty="0" smtClean="0"/>
              <a:t>;WITH </a:t>
            </a:r>
            <a:r>
              <a:rPr lang="en-US" dirty="0" err="1" smtClean="0"/>
              <a:t>DepartmentCTE</a:t>
            </a:r>
            <a:r>
              <a:rPr lang="en-US" dirty="0" smtClean="0"/>
              <a:t>(</a:t>
            </a:r>
            <a:r>
              <a:rPr lang="en-US" dirty="0" err="1" smtClean="0"/>
              <a:t>DeptId</a:t>
            </a:r>
            <a:r>
              <a:rPr lang="en-US" dirty="0" smtClean="0"/>
              <a:t>, Department, Parent, </a:t>
            </a:r>
            <a:r>
              <a:rPr lang="en-US" dirty="0" err="1" smtClean="0"/>
              <a:t>Lvl</a:t>
            </a:r>
            <a:r>
              <a:rPr lang="en-US" dirty="0" smtClean="0"/>
              <a:t>) </a:t>
            </a:r>
          </a:p>
          <a:p>
            <a:pPr>
              <a:buNone/>
            </a:pPr>
            <a:r>
              <a:rPr lang="en-US" dirty="0" smtClean="0"/>
              <a:t>AS </a:t>
            </a:r>
          </a:p>
          <a:p>
            <a:pPr>
              <a:buNone/>
            </a:pPr>
            <a:r>
              <a:rPr lang="en-US" dirty="0" smtClean="0"/>
              <a:t>( </a:t>
            </a:r>
            <a:r>
              <a:rPr lang="en-US" dirty="0" smtClean="0">
                <a:solidFill>
                  <a:srgbClr val="0070C0"/>
                </a:solidFill>
              </a:rPr>
              <a:t>SELECT id AS </a:t>
            </a:r>
            <a:r>
              <a:rPr lang="en-US" dirty="0" err="1" smtClean="0">
                <a:solidFill>
                  <a:srgbClr val="0070C0"/>
                </a:solidFill>
              </a:rPr>
              <a:t>DeptId</a:t>
            </a:r>
            <a:r>
              <a:rPr lang="en-US" dirty="0" smtClean="0">
                <a:solidFill>
                  <a:srgbClr val="0070C0"/>
                </a:solidFill>
              </a:rPr>
              <a:t>, Department, parent, 0 AS </a:t>
            </a:r>
            <a:r>
              <a:rPr lang="en-US" dirty="0" err="1" smtClean="0">
                <a:solidFill>
                  <a:srgbClr val="0070C0"/>
                </a:solidFill>
              </a:rPr>
              <a:t>Lvl</a:t>
            </a:r>
            <a:r>
              <a:rPr lang="en-US" dirty="0" smtClean="0">
                <a:solidFill>
                  <a:srgbClr val="0070C0"/>
                </a:solidFill>
              </a:rPr>
              <a:t> </a:t>
            </a:r>
          </a:p>
          <a:p>
            <a:pPr>
              <a:buNone/>
            </a:pPr>
            <a:r>
              <a:rPr lang="en-US" dirty="0" smtClean="0">
                <a:solidFill>
                  <a:srgbClr val="0070C0"/>
                </a:solidFill>
              </a:rPr>
              <a:t>     FROM Departments</a:t>
            </a:r>
          </a:p>
          <a:p>
            <a:pPr>
              <a:buNone/>
            </a:pPr>
            <a:r>
              <a:rPr lang="en-US" dirty="0" smtClean="0">
                <a:solidFill>
                  <a:srgbClr val="0070C0"/>
                </a:solidFill>
              </a:rPr>
              <a:t>  WHERE parent IS NULL </a:t>
            </a:r>
          </a:p>
          <a:p>
            <a:pPr>
              <a:buNone/>
            </a:pPr>
            <a:r>
              <a:rPr lang="en-US" dirty="0" smtClean="0"/>
              <a:t>   UNION ALL -- and now for the recursive part </a:t>
            </a:r>
          </a:p>
          <a:p>
            <a:pPr>
              <a:buNone/>
            </a:pPr>
            <a:r>
              <a:rPr lang="en-US" dirty="0" smtClean="0"/>
              <a:t>  </a:t>
            </a:r>
            <a:r>
              <a:rPr lang="en-US" dirty="0" smtClean="0">
                <a:solidFill>
                  <a:srgbClr val="FF0000"/>
                </a:solidFill>
              </a:rPr>
              <a:t>SELECT d.id AS </a:t>
            </a:r>
            <a:r>
              <a:rPr lang="en-US" dirty="0" err="1" smtClean="0">
                <a:solidFill>
                  <a:srgbClr val="FF0000"/>
                </a:solidFill>
              </a:rPr>
              <a:t>DeptId</a:t>
            </a:r>
            <a:r>
              <a:rPr lang="en-US" dirty="0" smtClean="0">
                <a:solidFill>
                  <a:srgbClr val="FF0000"/>
                </a:solidFill>
              </a:rPr>
              <a:t>, </a:t>
            </a:r>
            <a:r>
              <a:rPr lang="en-US" dirty="0" err="1" smtClean="0">
                <a:solidFill>
                  <a:srgbClr val="FF0000"/>
                </a:solidFill>
              </a:rPr>
              <a:t>d.Department</a:t>
            </a:r>
            <a:r>
              <a:rPr lang="en-US" dirty="0" smtClean="0">
                <a:solidFill>
                  <a:srgbClr val="FF0000"/>
                </a:solidFill>
              </a:rPr>
              <a:t>, </a:t>
            </a:r>
            <a:r>
              <a:rPr lang="en-US" dirty="0" err="1" smtClean="0">
                <a:solidFill>
                  <a:srgbClr val="FF0000"/>
                </a:solidFill>
              </a:rPr>
              <a:t>d.parent</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DepartmentCTE.Lvl</a:t>
            </a:r>
            <a:r>
              <a:rPr lang="en-US" dirty="0" smtClean="0">
                <a:solidFill>
                  <a:srgbClr val="FF0000"/>
                </a:solidFill>
              </a:rPr>
              <a:t> + 1 AS </a:t>
            </a:r>
            <a:r>
              <a:rPr lang="en-US" dirty="0" err="1" smtClean="0">
                <a:solidFill>
                  <a:srgbClr val="FF0000"/>
                </a:solidFill>
              </a:rPr>
              <a:t>Lvl</a:t>
            </a:r>
            <a:r>
              <a:rPr lang="en-US" dirty="0" smtClean="0">
                <a:solidFill>
                  <a:srgbClr val="FF0000"/>
                </a:solidFill>
              </a:rPr>
              <a:t> </a:t>
            </a:r>
          </a:p>
          <a:p>
            <a:pPr>
              <a:buNone/>
            </a:pPr>
            <a:r>
              <a:rPr lang="en-US" dirty="0" smtClean="0">
                <a:solidFill>
                  <a:srgbClr val="FF0000"/>
                </a:solidFill>
              </a:rPr>
              <a:t>     FROM Departments d</a:t>
            </a:r>
          </a:p>
          <a:p>
            <a:pPr>
              <a:buNone/>
            </a:pPr>
            <a:r>
              <a:rPr lang="en-US" dirty="0" smtClean="0">
                <a:solidFill>
                  <a:srgbClr val="FF0000"/>
                </a:solidFill>
              </a:rPr>
              <a:t>    INNER JOIN </a:t>
            </a:r>
            <a:r>
              <a:rPr lang="en-US" dirty="0" err="1" smtClean="0">
                <a:solidFill>
                  <a:srgbClr val="FF0000"/>
                </a:solidFill>
              </a:rPr>
              <a:t>DepartmentCTE</a:t>
            </a:r>
            <a:endParaRPr lang="en-US" dirty="0" smtClean="0">
              <a:solidFill>
                <a:srgbClr val="FF0000"/>
              </a:solidFill>
            </a:endParaRPr>
          </a:p>
          <a:p>
            <a:pPr>
              <a:buNone/>
            </a:pPr>
            <a:r>
              <a:rPr lang="en-US" dirty="0" smtClean="0">
                <a:solidFill>
                  <a:srgbClr val="FF0000"/>
                </a:solidFill>
              </a:rPr>
              <a:t>            ON </a:t>
            </a:r>
            <a:r>
              <a:rPr lang="en-US" dirty="0" err="1" smtClean="0">
                <a:solidFill>
                  <a:srgbClr val="FF0000"/>
                </a:solidFill>
              </a:rPr>
              <a:t>DepartmentCTE.DeptId</a:t>
            </a:r>
            <a:r>
              <a:rPr lang="en-US" dirty="0" smtClean="0">
                <a:solidFill>
                  <a:srgbClr val="FF0000"/>
                </a:solidFill>
              </a:rPr>
              <a:t> = </a:t>
            </a:r>
            <a:r>
              <a:rPr lang="en-US" dirty="0" err="1" smtClean="0">
                <a:solidFill>
                  <a:srgbClr val="FF0000"/>
                </a:solidFill>
              </a:rPr>
              <a:t>d.parent</a:t>
            </a:r>
            <a:r>
              <a:rPr lang="en-US" dirty="0" smtClean="0"/>
              <a:t>) </a:t>
            </a:r>
          </a:p>
          <a:p>
            <a:pPr>
              <a:buNone/>
            </a:pPr>
            <a:r>
              <a:rPr lang="en-US" b="1" dirty="0" smtClean="0"/>
              <a:t>SELECT * </a:t>
            </a:r>
          </a:p>
          <a:p>
            <a:pPr>
              <a:buNone/>
            </a:pPr>
            <a:r>
              <a:rPr lang="en-US" b="1" dirty="0" smtClean="0"/>
              <a:t>  FROM </a:t>
            </a:r>
            <a:r>
              <a:rPr lang="en-US" b="1" dirty="0" err="1" smtClean="0"/>
              <a:t>DepartmentCTE</a:t>
            </a:r>
            <a:endParaRPr lang="en-US" b="1" dirty="0" smtClean="0"/>
          </a:p>
          <a:p>
            <a:pPr>
              <a:buNone/>
            </a:pPr>
            <a:r>
              <a:rPr lang="en-US" b="1" dirty="0" smtClean="0"/>
              <a:t> ORDER BY parent; </a:t>
            </a:r>
          </a:p>
          <a:p>
            <a:pPr>
              <a:buNone/>
            </a:pPr>
            <a:endParaRPr lang="en-US" dirty="0"/>
          </a:p>
        </p:txBody>
      </p:sp>
    </p:spTree>
    <p:extLst>
      <p:ext uri="{BB962C8B-B14F-4D97-AF65-F5344CB8AC3E}">
        <p14:creationId xmlns:p14="http://schemas.microsoft.com/office/powerpoint/2010/main" val="2792428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sz="3200" dirty="0" smtClean="0"/>
              <a:t>How many people:</a:t>
            </a:r>
          </a:p>
          <a:p>
            <a:pPr lvl="1"/>
            <a:r>
              <a:rPr lang="en-US" sz="3600" dirty="0" smtClean="0"/>
              <a:t>have heard of CTEs?</a:t>
            </a:r>
          </a:p>
          <a:p>
            <a:pPr lvl="1"/>
            <a:r>
              <a:rPr lang="en-US" sz="3600" dirty="0" smtClean="0"/>
              <a:t>have used CTEs?</a:t>
            </a:r>
          </a:p>
          <a:p>
            <a:pPr lvl="1"/>
            <a:r>
              <a:rPr lang="en-US" sz="3600" dirty="0" smtClean="0"/>
              <a:t>have used recursive CTEs?</a:t>
            </a:r>
          </a:p>
          <a:p>
            <a:pPr lvl="1"/>
            <a:r>
              <a:rPr lang="en-US" sz="3600" dirty="0" smtClean="0"/>
              <a:t>use CTEs every day?</a:t>
            </a:r>
          </a:p>
          <a:p>
            <a:pPr lvl="1"/>
            <a:endParaRPr lang="en-US" sz="2400" dirty="0" smtClean="0"/>
          </a:p>
          <a:p>
            <a:r>
              <a:rPr lang="en-US" dirty="0" smtClean="0"/>
              <a:t>How many people are planning on taking the 70-461 Microsoft Exam</a:t>
            </a:r>
            <a:endParaRPr lang="en-US" dirty="0"/>
          </a:p>
        </p:txBody>
      </p:sp>
      <p:sp>
        <p:nvSpPr>
          <p:cNvPr id="3" name="Title 2"/>
          <p:cNvSpPr>
            <a:spLocks noGrp="1"/>
          </p:cNvSpPr>
          <p:nvPr>
            <p:ph type="title"/>
          </p:nvPr>
        </p:nvSpPr>
        <p:spPr/>
        <p:txBody>
          <a:bodyPr/>
          <a:lstStyle/>
          <a:p>
            <a:r>
              <a:rPr lang="en-US" dirty="0" smtClean="0"/>
              <a:t>Audience Survey</a:t>
            </a:r>
            <a:endParaRPr lang="en-US" dirty="0"/>
          </a:p>
        </p:txBody>
      </p:sp>
    </p:spTree>
    <p:extLst>
      <p:ext uri="{BB962C8B-B14F-4D97-AF65-F5344CB8AC3E}">
        <p14:creationId xmlns:p14="http://schemas.microsoft.com/office/powerpoint/2010/main" val="14772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Chapter 4</a:t>
            </a:r>
          </a:p>
        </p:txBody>
      </p:sp>
      <p:sp>
        <p:nvSpPr>
          <p:cNvPr id="5123" name="Rectangle 3"/>
          <p:cNvSpPr>
            <a:spLocks noChangeArrowheads="1"/>
          </p:cNvSpPr>
          <p:nvPr/>
        </p:nvSpPr>
        <p:spPr bwMode="auto">
          <a:xfrm>
            <a:off x="990600" y="609600"/>
            <a:ext cx="6705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2445379964"/>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CTE Notes</a:t>
            </a:r>
            <a:endParaRPr lang="en-US" dirty="0"/>
          </a:p>
        </p:txBody>
      </p:sp>
      <p:sp>
        <p:nvSpPr>
          <p:cNvPr id="3" name="Content Placeholder 2"/>
          <p:cNvSpPr>
            <a:spLocks noGrp="1"/>
          </p:cNvSpPr>
          <p:nvPr>
            <p:ph sz="quarter" idx="1"/>
          </p:nvPr>
        </p:nvSpPr>
        <p:spPr>
          <a:xfrm>
            <a:off x="457200" y="1600200"/>
            <a:ext cx="8610600" cy="5181600"/>
          </a:xfrm>
        </p:spPr>
        <p:txBody>
          <a:bodyPr>
            <a:normAutofit/>
          </a:bodyPr>
          <a:lstStyle/>
          <a:p>
            <a:r>
              <a:rPr lang="en-US" dirty="0" smtClean="0"/>
              <a:t>Recursion stops </a:t>
            </a:r>
          </a:p>
          <a:p>
            <a:pPr lvl="1"/>
            <a:r>
              <a:rPr lang="en-US" dirty="0" smtClean="0">
                <a:solidFill>
                  <a:schemeClr val="tx1"/>
                </a:solidFill>
              </a:rPr>
              <a:t>When the recursive query produces no results </a:t>
            </a:r>
          </a:p>
          <a:p>
            <a:pPr lvl="1"/>
            <a:r>
              <a:rPr lang="en-US" dirty="0" smtClean="0">
                <a:solidFill>
                  <a:schemeClr val="tx1"/>
                </a:solidFill>
              </a:rPr>
              <a:t>Or specify MAXRECURSION</a:t>
            </a:r>
          </a:p>
          <a:p>
            <a:pPr lvl="1"/>
            <a:endParaRPr lang="en-US" dirty="0" smtClean="0"/>
          </a:p>
          <a:p>
            <a:r>
              <a:rPr lang="en-US" dirty="0" smtClean="0">
                <a:solidFill>
                  <a:schemeClr val="tx1"/>
                </a:solidFill>
              </a:rPr>
              <a:t>Using TSQL functions for recursion allows for 32 levels of recursion</a:t>
            </a:r>
          </a:p>
          <a:p>
            <a:endParaRPr lang="en-US" dirty="0" smtClean="0">
              <a:solidFill>
                <a:schemeClr val="tx1"/>
              </a:solidFill>
            </a:endParaRPr>
          </a:p>
          <a:p>
            <a:r>
              <a:rPr lang="en-US" dirty="0" smtClean="0"/>
              <a:t>Using CTE for recursion allows for 32767 levels of recursion in the MAXRECURSION option, but much more if you set MAXRECURSION to 0.</a:t>
            </a:r>
          </a:p>
          <a:p>
            <a:pPr lvl="1"/>
            <a:r>
              <a:rPr lang="en-US" dirty="0" smtClean="0">
                <a:solidFill>
                  <a:schemeClr val="tx1"/>
                </a:solidFill>
              </a:rPr>
              <a:t>I have confirmed up to 100,000,000 levels of recursion.</a:t>
            </a:r>
            <a:endParaRPr lang="en-US" dirty="0">
              <a:solidFill>
                <a:schemeClr val="tx1"/>
              </a:solidFill>
            </a:endParaRPr>
          </a:p>
        </p:txBody>
      </p:sp>
    </p:spTree>
    <p:extLst>
      <p:ext uri="{BB962C8B-B14F-4D97-AF65-F5344CB8AC3E}">
        <p14:creationId xmlns:p14="http://schemas.microsoft.com/office/powerpoint/2010/main" val="15041155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Download the samples and there are many additional CTE examples at the end of the file.</a:t>
            </a:r>
          </a:p>
        </p:txBody>
      </p:sp>
      <p:sp>
        <p:nvSpPr>
          <p:cNvPr id="5123" name="Rectangle 3"/>
          <p:cNvSpPr>
            <a:spLocks noChangeArrowheads="1"/>
          </p:cNvSpPr>
          <p:nvPr/>
        </p:nvSpPr>
        <p:spPr bwMode="auto">
          <a:xfrm>
            <a:off x="990600" y="609600"/>
            <a:ext cx="6705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6600" dirty="0" smtClean="0">
                <a:solidFill>
                  <a:schemeClr val="bg1"/>
                </a:solidFill>
              </a:rPr>
              <a:t>Bonus Material</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2377670676"/>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Common Table Expressions </a:t>
            </a:r>
            <a:r>
              <a:rPr lang="en-US" dirty="0" smtClean="0">
                <a:hlinkClick r:id="rId2"/>
              </a:rPr>
              <a:t>Book</a:t>
            </a:r>
            <a:r>
              <a:rPr lang="en-US" dirty="0" smtClean="0"/>
              <a:t>  </a:t>
            </a:r>
            <a:endParaRPr lang="en-US" dirty="0"/>
          </a:p>
        </p:txBody>
      </p:sp>
      <p:sp>
        <p:nvSpPr>
          <p:cNvPr id="3" name="Content Placeholder 2"/>
          <p:cNvSpPr>
            <a:spLocks noGrp="1"/>
          </p:cNvSpPr>
          <p:nvPr>
            <p:ph sz="quarter" idx="1"/>
          </p:nvPr>
        </p:nvSpPr>
        <p:spPr>
          <a:xfrm>
            <a:off x="457200" y="1481328"/>
            <a:ext cx="4267200" cy="4525963"/>
          </a:xfrm>
        </p:spPr>
        <p:txBody>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endParaRPr lang="en-US" dirty="0" smtClean="0"/>
          </a:p>
          <a:p>
            <a:r>
              <a:rPr lang="en-US" dirty="0" smtClean="0"/>
              <a:t>Print and Kindle versions both available.</a:t>
            </a:r>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295399"/>
            <a:ext cx="4063162" cy="58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83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sz="quarter" idx="1"/>
          </p:nvPr>
        </p:nvSpPr>
        <p:spPr>
          <a:xfrm>
            <a:off x="457200" y="1481328"/>
            <a:ext cx="8229600" cy="4919472"/>
          </a:xfrm>
        </p:spPr>
        <p:txBody>
          <a:bodyPr>
            <a:normAutofit/>
          </a:bodyPr>
          <a:lstStyle/>
          <a:p>
            <a:r>
              <a:rPr lang="en-US" dirty="0" smtClean="0"/>
              <a:t>Follow me on Twitter</a:t>
            </a:r>
          </a:p>
          <a:p>
            <a:pPr lvl="1"/>
            <a:r>
              <a:rPr lang="en-US" sz="2600" b="1" dirty="0" smtClean="0"/>
              <a:t>@</a:t>
            </a:r>
            <a:r>
              <a:rPr lang="en-US" sz="2600" b="1" dirty="0" err="1" smtClean="0"/>
              <a:t>SqlEmt</a:t>
            </a:r>
            <a:endParaRPr lang="en-US" sz="2600" b="1" dirty="0" smtClean="0"/>
          </a:p>
          <a:p>
            <a:r>
              <a:rPr lang="en-US" dirty="0" smtClean="0"/>
              <a:t>Database Health Project</a:t>
            </a:r>
          </a:p>
          <a:p>
            <a:pPr lvl="1"/>
            <a:r>
              <a:rPr lang="en-US" sz="3000" dirty="0" smtClean="0">
                <a:hlinkClick r:id="rId2"/>
              </a:rPr>
              <a:t>http://DatabaseHealth.com</a:t>
            </a:r>
            <a:endParaRPr lang="en-US" sz="3000" dirty="0" smtClean="0"/>
          </a:p>
          <a:p>
            <a:r>
              <a:rPr lang="en-US" dirty="0" smtClean="0"/>
              <a:t>Visit my website</a:t>
            </a:r>
          </a:p>
          <a:p>
            <a:pPr lvl="1"/>
            <a:r>
              <a:rPr lang="en-US" sz="3200" dirty="0" smtClean="0">
                <a:hlinkClick r:id="rId3"/>
              </a:rPr>
              <a:t>http://stevestedman.com</a:t>
            </a:r>
            <a:endParaRPr lang="en-US" sz="3200" dirty="0" smtClean="0"/>
          </a:p>
          <a:p>
            <a:r>
              <a:rPr lang="en-US" dirty="0" smtClean="0"/>
              <a:t>Send me an email:</a:t>
            </a:r>
          </a:p>
          <a:p>
            <a:pPr lvl="1"/>
            <a:r>
              <a:rPr lang="en-US" sz="3200" dirty="0" smtClean="0">
                <a:hlinkClick r:id="rId4"/>
              </a:rPr>
              <a:t>Steve@SteveStedman.com</a:t>
            </a:r>
            <a:endParaRPr lang="en-US" sz="3200" dirty="0" smtClean="0"/>
          </a:p>
          <a:p>
            <a:r>
              <a:rPr lang="en-US" dirty="0" smtClean="0"/>
              <a:t>Download Slides and Sample TSQL</a:t>
            </a:r>
          </a:p>
          <a:p>
            <a:pPr lvl="1"/>
            <a:r>
              <a:rPr lang="en-US" sz="3200" dirty="0" smtClean="0">
                <a:hlinkClick r:id="rId3"/>
              </a:rPr>
              <a:t>http</a:t>
            </a:r>
            <a:r>
              <a:rPr lang="en-US" sz="3200" smtClean="0">
                <a:hlinkClick r:id="rId3"/>
              </a:rPr>
              <a:t>://</a:t>
            </a:r>
            <a:r>
              <a:rPr lang="en-US" sz="3200" smtClean="0">
                <a:hlinkClick r:id="rId3"/>
              </a:rPr>
              <a:t>stevestedman.com</a:t>
            </a:r>
            <a:endParaRPr lang="en-US" sz="3200" smtClean="0"/>
          </a:p>
        </p:txBody>
      </p:sp>
    </p:spTree>
    <p:extLst>
      <p:ext uri="{BB962C8B-B14F-4D97-AF65-F5344CB8AC3E}">
        <p14:creationId xmlns:p14="http://schemas.microsoft.com/office/powerpoint/2010/main" val="2375224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68736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6641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8650" y="2819400"/>
            <a:ext cx="7925349" cy="2046513"/>
          </a:xfrm>
        </p:spPr>
        <p:txBody>
          <a:bodyPr>
            <a:normAutofit lnSpcReduction="10000"/>
          </a:bodyPr>
          <a:lstStyle/>
          <a:p>
            <a:r>
              <a:rPr lang="en-US" sz="4400" dirty="0" smtClean="0"/>
              <a:t>Steve Stedman</a:t>
            </a:r>
          </a:p>
          <a:p>
            <a:endParaRPr lang="en-US" dirty="0" smtClean="0"/>
          </a:p>
          <a:p>
            <a:r>
              <a:rPr lang="en-US" dirty="0" smtClean="0"/>
              <a:t>Debunking common myths about</a:t>
            </a:r>
          </a:p>
          <a:p>
            <a:r>
              <a:rPr lang="en-US" dirty="0" smtClean="0"/>
              <a:t>Common Table Expressions</a:t>
            </a:r>
          </a:p>
        </p:txBody>
      </p:sp>
      <p:sp>
        <p:nvSpPr>
          <p:cNvPr id="2" name="Title 1"/>
          <p:cNvSpPr>
            <a:spLocks noGrp="1"/>
          </p:cNvSpPr>
          <p:nvPr>
            <p:ph type="ctrTitle"/>
          </p:nvPr>
        </p:nvSpPr>
        <p:spPr>
          <a:xfrm>
            <a:off x="458408" y="597500"/>
            <a:ext cx="8203153" cy="1470025"/>
          </a:xfrm>
        </p:spPr>
        <p:txBody>
          <a:bodyPr>
            <a:normAutofit/>
          </a:bodyPr>
          <a:lstStyle/>
          <a:p>
            <a:r>
              <a:rPr lang="en-US" sz="6000" dirty="0" smtClean="0">
                <a:solidFill>
                  <a:srgbClr val="C00000"/>
                </a:solidFill>
              </a:rPr>
              <a:t>CTE – Fact or Fiction</a:t>
            </a:r>
            <a:endParaRPr lang="en-US" sz="6000" dirty="0">
              <a:solidFill>
                <a:srgbClr val="C00000"/>
              </a:solidFill>
            </a:endParaRPr>
          </a:p>
        </p:txBody>
      </p:sp>
    </p:spTree>
    <p:extLst>
      <p:ext uri="{BB962C8B-B14F-4D97-AF65-F5344CB8AC3E}">
        <p14:creationId xmlns:p14="http://schemas.microsoft.com/office/powerpoint/2010/main" val="2396793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CTE Executions</a:t>
            </a:r>
            <a:endParaRPr lang="en-US" dirty="0"/>
          </a:p>
        </p:txBody>
      </p:sp>
      <p:sp>
        <p:nvSpPr>
          <p:cNvPr id="3" name="Content Placeholder 2"/>
          <p:cNvSpPr>
            <a:spLocks noGrp="1"/>
          </p:cNvSpPr>
          <p:nvPr>
            <p:ph sz="quarter" idx="1"/>
          </p:nvPr>
        </p:nvSpPr>
        <p:spPr/>
        <p:txBody>
          <a:bodyPr>
            <a:normAutofit lnSpcReduction="10000"/>
          </a:bodyPr>
          <a:lstStyle/>
          <a:p>
            <a:pPr marL="514350" indent="-514350">
              <a:buNone/>
            </a:pPr>
            <a:r>
              <a:rPr lang="en-US" sz="3200" dirty="0" smtClean="0"/>
              <a:t>As a named result set, the CTE is only run once even if it is referenced multiple times in a query.</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The CTE is executed once for EACH time that it is referenced in a query.</a:t>
            </a:r>
            <a:endParaRPr lang="en-US" dirty="0"/>
          </a:p>
        </p:txBody>
      </p:sp>
    </p:spTree>
    <p:extLst>
      <p:ext uri="{BB962C8B-B14F-4D97-AF65-F5344CB8AC3E}">
        <p14:creationId xmlns:p14="http://schemas.microsoft.com/office/powerpoint/2010/main" val="335292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chor="ctr">
            <a:normAutofit/>
          </a:bodyPr>
          <a:lstStyle/>
          <a:p>
            <a:r>
              <a:rPr lang="en-US" dirty="0" smtClean="0"/>
              <a:t>1. CTE Executions Explained</a:t>
            </a:r>
            <a:endParaRPr lang="en-US" dirty="0"/>
          </a:p>
        </p:txBody>
      </p:sp>
      <p:sp>
        <p:nvSpPr>
          <p:cNvPr id="3" name="Content Placeholder 2"/>
          <p:cNvSpPr>
            <a:spLocks noGrp="1"/>
          </p:cNvSpPr>
          <p:nvPr>
            <p:ph sz="quarter" idx="1"/>
          </p:nvPr>
        </p:nvSpPr>
        <p:spPr>
          <a:xfrm>
            <a:off x="301752" y="1527048"/>
            <a:ext cx="8503920" cy="4949952"/>
          </a:xfrm>
        </p:spPr>
        <p:txBody>
          <a:bodyPr>
            <a:normAutofit lnSpcReduction="10000"/>
          </a:bodyPr>
          <a:lstStyle/>
          <a:p>
            <a:pPr>
              <a:buNone/>
            </a:pPr>
            <a:r>
              <a:rPr lang="en-US" sz="2800" dirty="0" smtClean="0"/>
              <a:t>;WITH </a:t>
            </a:r>
            <a:r>
              <a:rPr lang="en-US" sz="2800" dirty="0" err="1" smtClean="0"/>
              <a:t>deptCTE</a:t>
            </a:r>
            <a:r>
              <a:rPr lang="en-US" sz="2800" dirty="0" smtClean="0"/>
              <a:t>(id, department, parent) AS </a:t>
            </a:r>
          </a:p>
          <a:p>
            <a:pPr>
              <a:buNone/>
            </a:pPr>
            <a:r>
              <a:rPr lang="en-US" sz="2800" dirty="0" smtClean="0"/>
              <a:t>(</a:t>
            </a:r>
            <a:r>
              <a:rPr lang="en-US" sz="2800" b="1" dirty="0" smtClean="0">
                <a:solidFill>
                  <a:srgbClr val="C00000"/>
                </a:solidFill>
              </a:rPr>
              <a:t>SELECT id, department, parent</a:t>
            </a:r>
          </a:p>
          <a:p>
            <a:pPr>
              <a:buNone/>
            </a:pPr>
            <a:r>
              <a:rPr lang="en-US" sz="2800" b="1" dirty="0" smtClean="0">
                <a:solidFill>
                  <a:srgbClr val="C00000"/>
                </a:solidFill>
              </a:rPr>
              <a:t>	  FROM Departments</a:t>
            </a:r>
            <a:r>
              <a:rPr lang="en-US" sz="2800" dirty="0" smtClean="0"/>
              <a:t>) </a:t>
            </a:r>
          </a:p>
          <a:p>
            <a:pPr>
              <a:buNone/>
            </a:pPr>
            <a:r>
              <a:rPr lang="en-US" sz="2800" dirty="0" smtClean="0"/>
              <a:t>SELECT q1.department, q2.department</a:t>
            </a:r>
          </a:p>
          <a:p>
            <a:pPr>
              <a:buNone/>
            </a:pPr>
            <a:r>
              <a:rPr lang="en-US" sz="2800" dirty="0" smtClean="0"/>
              <a:t>  FROM </a:t>
            </a:r>
            <a:r>
              <a:rPr lang="en-US" sz="2800" b="1" dirty="0" err="1" smtClean="0">
                <a:solidFill>
                  <a:srgbClr val="FF0000"/>
                </a:solidFill>
              </a:rPr>
              <a:t>deptCTE</a:t>
            </a:r>
            <a:r>
              <a:rPr lang="en-US" sz="2800" b="1" dirty="0" smtClean="0">
                <a:solidFill>
                  <a:srgbClr val="FF0000"/>
                </a:solidFill>
              </a:rPr>
              <a:t> q1</a:t>
            </a:r>
          </a:p>
          <a:p>
            <a:pPr>
              <a:buNone/>
            </a:pPr>
            <a:r>
              <a:rPr lang="fr-FR" sz="2800" dirty="0" smtClean="0"/>
              <a:t> INNER JOIN </a:t>
            </a:r>
            <a:r>
              <a:rPr lang="fr-FR" sz="2800" b="1" dirty="0" err="1" smtClean="0">
                <a:solidFill>
                  <a:srgbClr val="FF0000"/>
                </a:solidFill>
              </a:rPr>
              <a:t>deptCTE</a:t>
            </a:r>
            <a:r>
              <a:rPr lang="fr-FR" sz="2800" b="1" dirty="0" smtClean="0">
                <a:solidFill>
                  <a:srgbClr val="FF0000"/>
                </a:solidFill>
              </a:rPr>
              <a:t> q2 </a:t>
            </a:r>
            <a:r>
              <a:rPr lang="fr-FR" sz="2800" dirty="0" smtClean="0"/>
              <a:t>on q1.id = q2.parent</a:t>
            </a:r>
          </a:p>
          <a:p>
            <a:pPr>
              <a:buNone/>
            </a:pPr>
            <a:r>
              <a:rPr lang="en-US" sz="2800" dirty="0" smtClean="0"/>
              <a:t> WHERE q1.parent is null; </a:t>
            </a:r>
          </a:p>
          <a:p>
            <a:pPr>
              <a:buNone/>
            </a:pPr>
            <a:endParaRPr lang="en-US" sz="2800" dirty="0" smtClean="0"/>
          </a:p>
          <a:p>
            <a:r>
              <a:rPr lang="en-US" sz="3600" dirty="0" smtClean="0"/>
              <a:t>In this example the </a:t>
            </a:r>
            <a:r>
              <a:rPr lang="en-US" sz="3600" dirty="0" err="1" smtClean="0"/>
              <a:t>deptCTE</a:t>
            </a:r>
            <a:r>
              <a:rPr lang="en-US" sz="3600" dirty="0" smtClean="0"/>
              <a:t> is executed twice</a:t>
            </a:r>
            <a:endParaRPr lang="en-US" sz="3600" dirty="0"/>
          </a:p>
        </p:txBody>
      </p:sp>
    </p:spTree>
    <p:extLst>
      <p:ext uri="{BB962C8B-B14F-4D97-AF65-F5344CB8AC3E}">
        <p14:creationId xmlns:p14="http://schemas.microsoft.com/office/powerpoint/2010/main" val="4064297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CTE – Benefits coming your way!</a:t>
            </a:r>
            <a:endParaRPr lang="en-US" dirty="0"/>
          </a:p>
        </p:txBody>
      </p:sp>
      <p:sp>
        <p:nvSpPr>
          <p:cNvPr id="3" name="Content Placeholder 2"/>
          <p:cNvSpPr>
            <a:spLocks noGrp="1"/>
          </p:cNvSpPr>
          <p:nvPr>
            <p:ph sz="quarter" idx="1"/>
          </p:nvPr>
        </p:nvSpPr>
        <p:spPr>
          <a:xfrm>
            <a:off x="301752" y="1524000"/>
            <a:ext cx="8503920" cy="5026152"/>
          </a:xfrm>
        </p:spPr>
        <p:txBody>
          <a:bodyPr>
            <a:normAutofit/>
          </a:bodyPr>
          <a:lstStyle/>
          <a:p>
            <a:pPr marL="514350" indent="-514350"/>
            <a:r>
              <a:rPr lang="en-US" dirty="0" smtClean="0"/>
              <a:t>Introduction to Memory Tables and CTEs</a:t>
            </a:r>
          </a:p>
          <a:p>
            <a:pPr marL="514350" indent="-514350"/>
            <a:r>
              <a:rPr lang="en-US" dirty="0" smtClean="0"/>
              <a:t>Simple CTE</a:t>
            </a:r>
          </a:p>
          <a:p>
            <a:pPr marL="514350" indent="-514350"/>
            <a:r>
              <a:rPr lang="en-US" dirty="0" smtClean="0"/>
              <a:t>CTE Instead of a Derived Table</a:t>
            </a:r>
          </a:p>
          <a:p>
            <a:pPr marL="514350" indent="-514350"/>
            <a:r>
              <a:rPr lang="en-US" dirty="0" smtClean="0"/>
              <a:t>Multiple CTE in a Query</a:t>
            </a:r>
          </a:p>
          <a:p>
            <a:pPr marL="514350" indent="-514350"/>
            <a:r>
              <a:rPr lang="en-US" dirty="0" smtClean="0"/>
              <a:t>Data Paging</a:t>
            </a:r>
          </a:p>
          <a:p>
            <a:pPr marL="514350" indent="-514350"/>
            <a:r>
              <a:rPr lang="en-US" dirty="0" smtClean="0"/>
              <a:t>CTEs in Stored Procedures, Functions and Views</a:t>
            </a:r>
          </a:p>
          <a:p>
            <a:pPr marL="514350" indent="-514350"/>
            <a:r>
              <a:rPr lang="en-US" dirty="0" smtClean="0"/>
              <a:t>Introduction To Recursive CTEs</a:t>
            </a:r>
          </a:p>
          <a:p>
            <a:pPr marL="514350" indent="-514350">
              <a:buFont typeface="+mj-lt"/>
              <a:buAutoNum type="arabicPeriod"/>
            </a:pPr>
            <a:endParaRPr lang="en-US" dirty="0"/>
          </a:p>
        </p:txBody>
      </p:sp>
    </p:spTree>
    <p:extLst>
      <p:ext uri="{BB962C8B-B14F-4D97-AF65-F5344CB8AC3E}">
        <p14:creationId xmlns:p14="http://schemas.microsoft.com/office/powerpoint/2010/main" val="26273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CTEs are proprietary</a:t>
            </a:r>
            <a:endParaRPr lang="en-US" dirty="0"/>
          </a:p>
        </p:txBody>
      </p:sp>
      <p:sp>
        <p:nvSpPr>
          <p:cNvPr id="3" name="Content Placeholder 2"/>
          <p:cNvSpPr>
            <a:spLocks noGrp="1"/>
          </p:cNvSpPr>
          <p:nvPr>
            <p:ph sz="quarter" idx="1"/>
          </p:nvPr>
        </p:nvSpPr>
        <p:spPr>
          <a:xfrm>
            <a:off x="301752" y="1527048"/>
            <a:ext cx="8503920" cy="5102352"/>
          </a:xfrm>
        </p:spPr>
        <p:txBody>
          <a:bodyPr>
            <a:normAutofit lnSpcReduction="10000"/>
          </a:bodyPr>
          <a:lstStyle/>
          <a:p>
            <a:pPr marL="514350" indent="-514350">
              <a:buNone/>
            </a:pPr>
            <a:r>
              <a:rPr lang="en-US" sz="3200" dirty="0" smtClean="0"/>
              <a:t>CTEs are proprietary to Microsoft SQL Server.</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Common Table Expressions are supported by several major database platforms, among them </a:t>
            </a:r>
            <a:r>
              <a:rPr lang="en-US" sz="3200" dirty="0" err="1" smtClean="0"/>
              <a:t>PostgreSQL</a:t>
            </a:r>
            <a:r>
              <a:rPr lang="en-US" sz="3200" dirty="0" smtClean="0"/>
              <a:t>, DB2, Oracle and SQL Server, defined in SQL-99 spec</a:t>
            </a:r>
            <a:endParaRPr lang="en-US" dirty="0"/>
          </a:p>
        </p:txBody>
      </p:sp>
    </p:spTree>
    <p:extLst>
      <p:ext uri="{BB962C8B-B14F-4D97-AF65-F5344CB8AC3E}">
        <p14:creationId xmlns:p14="http://schemas.microsoft.com/office/powerpoint/2010/main" val="26879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CTE and Hierarchical Queries</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marL="514350" indent="-514350">
              <a:buNone/>
            </a:pPr>
            <a:r>
              <a:rPr lang="en-US" sz="3200" dirty="0" smtClean="0"/>
              <a:t>CTEs are a great way to create recursive hierarchical queries.</a:t>
            </a:r>
          </a:p>
          <a:p>
            <a:pPr marL="514350" indent="-514350">
              <a:buNone/>
            </a:pPr>
            <a:endParaRPr lang="en-US" sz="3200" dirty="0" smtClean="0"/>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Recursive hierarchical queries are easy to write with a CTE.   CTE’s save time, are easy to follow, and work great for hierarchical data.</a:t>
            </a:r>
            <a:endParaRPr lang="en-US" dirty="0"/>
          </a:p>
        </p:txBody>
      </p:sp>
    </p:spTree>
    <p:extLst>
      <p:ext uri="{BB962C8B-B14F-4D97-AF65-F5344CB8AC3E}">
        <p14:creationId xmlns:p14="http://schemas.microsoft.com/office/powerpoint/2010/main" val="2161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Database Versions</a:t>
            </a:r>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pPr marL="514350" indent="-514350">
              <a:buNone/>
            </a:pPr>
            <a:r>
              <a:rPr lang="en-US" sz="3200" dirty="0" smtClean="0"/>
              <a:t>SQL Server only supports CTE’s on SQL Server Enterprise Edition 2008R2 and newer.</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FF0000"/>
                </a:solidFill>
              </a:rPr>
              <a:t>FALSE </a:t>
            </a:r>
            <a:r>
              <a:rPr lang="en-US" sz="3200" dirty="0" smtClean="0"/>
              <a:t>Common Table Expressions have been supported since SQL Server 2005 and are available in all versions.</a:t>
            </a:r>
            <a:endParaRPr lang="en-US" dirty="0"/>
          </a:p>
        </p:txBody>
      </p:sp>
    </p:spTree>
    <p:extLst>
      <p:ext uri="{BB962C8B-B14F-4D97-AF65-F5344CB8AC3E}">
        <p14:creationId xmlns:p14="http://schemas.microsoft.com/office/powerpoint/2010/main" val="252887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Stored Procedures and Functions</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CTEs can be defined in user-defined routines, such as functions, stored procedures, triggers, or views.</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Common Table Expressions can be defined and used inside of stored procedures and functions.</a:t>
            </a:r>
            <a:endParaRPr lang="en-US" dirty="0"/>
          </a:p>
        </p:txBody>
      </p:sp>
    </p:spTree>
    <p:extLst>
      <p:ext uri="{BB962C8B-B14F-4D97-AF65-F5344CB8AC3E}">
        <p14:creationId xmlns:p14="http://schemas.microsoft.com/office/powerpoint/2010/main" val="427186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CTEs and Nesting</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CTEs can be nested and one CTE can reference an earlier CTE.</a:t>
            </a:r>
          </a:p>
          <a:p>
            <a:pPr marL="514350" indent="-514350">
              <a:buNone/>
            </a:pPr>
            <a:r>
              <a:rPr lang="en-US" sz="3200" dirty="0" smtClean="0"/>
              <a:t>True or False?</a:t>
            </a:r>
          </a:p>
          <a:p>
            <a:pPr marL="514350" indent="-514350">
              <a:buNone/>
            </a:pPr>
            <a:endParaRPr lang="en-US" dirty="0" smtClean="0"/>
          </a:p>
          <a:p>
            <a:pPr marL="514350" indent="-514350">
              <a:buNone/>
            </a:pPr>
            <a:r>
              <a:rPr lang="en-US" sz="4400" dirty="0" smtClean="0">
                <a:solidFill>
                  <a:srgbClr val="00B050"/>
                </a:solidFill>
              </a:rPr>
              <a:t>TRUE</a:t>
            </a:r>
            <a:r>
              <a:rPr lang="en-US" sz="4400" dirty="0" smtClean="0">
                <a:solidFill>
                  <a:srgbClr val="FF0000"/>
                </a:solidFill>
              </a:rPr>
              <a:t> </a:t>
            </a:r>
            <a:r>
              <a:rPr lang="en-US" sz="3200" dirty="0" smtClean="0"/>
              <a:t>Common Table Expressions can be nested.  Just define multiple CTE’s and reference an earlier CTE from a later one.</a:t>
            </a:r>
            <a:endParaRPr lang="en-US" dirty="0"/>
          </a:p>
        </p:txBody>
      </p:sp>
    </p:spTree>
    <p:extLst>
      <p:ext uri="{BB962C8B-B14F-4D97-AF65-F5344CB8AC3E}">
        <p14:creationId xmlns:p14="http://schemas.microsoft.com/office/powerpoint/2010/main" val="107958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Indexing CTEs</a:t>
            </a:r>
            <a:endParaRPr lang="en-US" dirty="0"/>
          </a:p>
        </p:txBody>
      </p:sp>
      <p:sp>
        <p:nvSpPr>
          <p:cNvPr id="3" name="Content Placeholder 2"/>
          <p:cNvSpPr>
            <a:spLocks noGrp="1"/>
          </p:cNvSpPr>
          <p:nvPr>
            <p:ph sz="quarter" idx="1"/>
          </p:nvPr>
        </p:nvSpPr>
        <p:spPr/>
        <p:txBody>
          <a:bodyPr>
            <a:normAutofit/>
          </a:bodyPr>
          <a:lstStyle/>
          <a:p>
            <a:pPr marL="514350" indent="-514350">
              <a:buNone/>
            </a:pPr>
            <a:r>
              <a:rPr lang="en-US" sz="3200" dirty="0" smtClean="0"/>
              <a:t>Indexes can be added to CTEs to boost performance.</a:t>
            </a:r>
          </a:p>
          <a:p>
            <a:pPr marL="514350" indent="-514350">
              <a:buNone/>
            </a:pPr>
            <a:r>
              <a:rPr lang="en-US" sz="3200" dirty="0" smtClean="0"/>
              <a:t>True or False?</a:t>
            </a:r>
          </a:p>
          <a:p>
            <a:pPr marL="514350" indent="-514350">
              <a:buNone/>
            </a:pPr>
            <a:endParaRPr lang="en-US" dirty="0" smtClean="0"/>
          </a:p>
          <a:p>
            <a:pPr marL="514350" indent="-514350">
              <a:buNone/>
            </a:pPr>
            <a:endParaRPr lang="en-US" dirty="0" smtClean="0"/>
          </a:p>
          <a:p>
            <a:pPr marL="514350" indent="-514350">
              <a:buNone/>
            </a:pPr>
            <a:r>
              <a:rPr lang="en-US" sz="4400" dirty="0" smtClean="0">
                <a:solidFill>
                  <a:srgbClr val="FF0000"/>
                </a:solidFill>
              </a:rPr>
              <a:t>FALSE </a:t>
            </a:r>
            <a:r>
              <a:rPr lang="en-US" sz="3200" dirty="0" smtClean="0"/>
              <a:t>A Common Table Expression is a temporary, "inline" view - you cannot add an index to a CTE.</a:t>
            </a:r>
            <a:endParaRPr lang="en-US" dirty="0"/>
          </a:p>
        </p:txBody>
      </p:sp>
    </p:spTree>
    <p:extLst>
      <p:ext uri="{BB962C8B-B14F-4D97-AF65-F5344CB8AC3E}">
        <p14:creationId xmlns:p14="http://schemas.microsoft.com/office/powerpoint/2010/main" val="11509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VIEW </a:t>
            </a:r>
            <a:r>
              <a:rPr lang="en-US" dirty="0" err="1" smtClean="0"/>
              <a:t>vs</a:t>
            </a:r>
            <a:r>
              <a:rPr lang="en-US" dirty="0" smtClean="0"/>
              <a:t> CTE</a:t>
            </a:r>
            <a:endParaRPr lang="en-US" dirty="0"/>
          </a:p>
        </p:txBody>
      </p:sp>
      <p:sp>
        <p:nvSpPr>
          <p:cNvPr id="3" name="Content Placeholder 2"/>
          <p:cNvSpPr>
            <a:spLocks noGrp="1"/>
          </p:cNvSpPr>
          <p:nvPr>
            <p:ph sz="quarter" idx="1"/>
          </p:nvPr>
        </p:nvSpPr>
        <p:spPr/>
        <p:txBody>
          <a:bodyPr>
            <a:normAutofit/>
          </a:bodyPr>
          <a:lstStyle/>
          <a:p>
            <a:pPr>
              <a:buNone/>
            </a:pPr>
            <a:r>
              <a:rPr lang="en-US" sz="3200" dirty="0" smtClean="0"/>
              <a:t>Which performs better, a non-recursive CTE or a VIEW?</a:t>
            </a:r>
          </a:p>
          <a:p>
            <a:pPr marL="514350" indent="-514350">
              <a:buNone/>
            </a:pPr>
            <a:endParaRPr lang="en-US" dirty="0" smtClean="0"/>
          </a:p>
          <a:p>
            <a:pPr marL="514350" indent="-514350">
              <a:buNone/>
            </a:pPr>
            <a:endParaRPr lang="en-US" dirty="0" smtClean="0"/>
          </a:p>
          <a:p>
            <a:pPr marL="514350" indent="-514350">
              <a:buNone/>
            </a:pPr>
            <a:endParaRPr lang="en-US" dirty="0" smtClean="0"/>
          </a:p>
          <a:p>
            <a:pPr>
              <a:buNone/>
            </a:pPr>
            <a:r>
              <a:rPr lang="en-US" sz="4400" dirty="0" smtClean="0">
                <a:solidFill>
                  <a:srgbClr val="0070C0"/>
                </a:solidFill>
              </a:rPr>
              <a:t>They are the same.</a:t>
            </a:r>
            <a:endParaRPr lang="en-US" dirty="0" smtClean="0">
              <a:solidFill>
                <a:srgbClr val="0070C0"/>
              </a:solidFill>
            </a:endParaRPr>
          </a:p>
          <a:p>
            <a:pPr lvl="1"/>
            <a:r>
              <a:rPr lang="en-US" sz="3200" dirty="0" smtClean="0">
                <a:solidFill>
                  <a:schemeClr val="tx1"/>
                </a:solidFill>
              </a:rPr>
              <a:t>The big gain is the recursive CTE, which you can’t achieve with a view.</a:t>
            </a:r>
            <a:endParaRPr lang="en-US" sz="3200" dirty="0">
              <a:solidFill>
                <a:schemeClr val="tx1"/>
              </a:solidFill>
            </a:endParaRPr>
          </a:p>
        </p:txBody>
      </p:sp>
    </p:spTree>
    <p:extLst>
      <p:ext uri="{BB962C8B-B14F-4D97-AF65-F5344CB8AC3E}">
        <p14:creationId xmlns:p14="http://schemas.microsoft.com/office/powerpoint/2010/main" val="379315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CTE’s and Data Paging</a:t>
            </a:r>
            <a:endParaRPr lang="en-US" dirty="0"/>
          </a:p>
        </p:txBody>
      </p:sp>
      <p:sp>
        <p:nvSpPr>
          <p:cNvPr id="3" name="Content Placeholder 2"/>
          <p:cNvSpPr>
            <a:spLocks noGrp="1"/>
          </p:cNvSpPr>
          <p:nvPr>
            <p:ph sz="quarter" idx="1"/>
          </p:nvPr>
        </p:nvSpPr>
        <p:spPr>
          <a:xfrm>
            <a:off x="301752" y="1527048"/>
            <a:ext cx="8503920" cy="5026152"/>
          </a:xfrm>
        </p:spPr>
        <p:txBody>
          <a:bodyPr>
            <a:normAutofit lnSpcReduction="10000"/>
          </a:bodyPr>
          <a:lstStyle/>
          <a:p>
            <a:pPr>
              <a:buNone/>
            </a:pPr>
            <a:r>
              <a:rPr lang="en-US" sz="3200" dirty="0" smtClean="0"/>
              <a:t>CTE’s are a great way to do Data Paging for a result grid.</a:t>
            </a:r>
          </a:p>
          <a:p>
            <a:pPr>
              <a:buNone/>
            </a:pPr>
            <a:r>
              <a:rPr lang="en-US" sz="3200" dirty="0" smtClean="0"/>
              <a:t>True or False</a:t>
            </a:r>
          </a:p>
          <a:p>
            <a:pPr>
              <a:buNone/>
            </a:pPr>
            <a:endParaRPr lang="en-US" dirty="0" smtClean="0"/>
          </a:p>
          <a:p>
            <a:pPr>
              <a:buNone/>
            </a:pPr>
            <a:r>
              <a:rPr lang="en-US" sz="4400" dirty="0" smtClean="0">
                <a:solidFill>
                  <a:srgbClr val="00B0F0"/>
                </a:solidFill>
              </a:rPr>
              <a:t>It Depends</a:t>
            </a:r>
            <a:r>
              <a:rPr lang="en-US" dirty="0" smtClean="0"/>
              <a:t>…...</a:t>
            </a:r>
          </a:p>
          <a:p>
            <a:pPr>
              <a:buNone/>
            </a:pPr>
            <a:r>
              <a:rPr lang="en-US" sz="3200" dirty="0" smtClean="0"/>
              <a:t>SQL Server 2012 has the new OFFSET and FETCH clause on select statements, which is easier than CTE’s.  For 2005, 2008 and 2008R2 the CTE is the best option.</a:t>
            </a:r>
          </a:p>
          <a:p>
            <a:endParaRPr lang="en-US" dirty="0"/>
          </a:p>
        </p:txBody>
      </p:sp>
    </p:spTree>
    <p:extLst>
      <p:ext uri="{BB962C8B-B14F-4D97-AF65-F5344CB8AC3E}">
        <p14:creationId xmlns:p14="http://schemas.microsoft.com/office/powerpoint/2010/main" val="4669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CTE’s performance	</a:t>
            </a:r>
            <a:endParaRPr lang="en-US" dirty="0"/>
          </a:p>
        </p:txBody>
      </p:sp>
      <p:sp>
        <p:nvSpPr>
          <p:cNvPr id="3" name="Content Placeholder 2"/>
          <p:cNvSpPr>
            <a:spLocks noGrp="1"/>
          </p:cNvSpPr>
          <p:nvPr>
            <p:ph sz="quarter" idx="1"/>
          </p:nvPr>
        </p:nvSpPr>
        <p:spPr/>
        <p:txBody>
          <a:bodyPr/>
          <a:lstStyle/>
          <a:p>
            <a:pPr>
              <a:buNone/>
            </a:pPr>
            <a:r>
              <a:rPr lang="en-US" sz="3200" dirty="0" smtClean="0"/>
              <a:t>Recursive CTE’s perform the same as other pseudo recursive solutions?</a:t>
            </a:r>
          </a:p>
          <a:p>
            <a:pPr>
              <a:buNone/>
            </a:pPr>
            <a:r>
              <a:rPr lang="en-US" sz="3200" dirty="0" smtClean="0"/>
              <a:t>True or False</a:t>
            </a:r>
          </a:p>
          <a:p>
            <a:pPr>
              <a:buNone/>
            </a:pPr>
            <a:endParaRPr lang="en-US" dirty="0" smtClean="0"/>
          </a:p>
          <a:p>
            <a:pPr>
              <a:buNone/>
            </a:pPr>
            <a:r>
              <a:rPr lang="en-US" sz="4400" dirty="0" smtClean="0">
                <a:solidFill>
                  <a:srgbClr val="FF0000"/>
                </a:solidFill>
              </a:rPr>
              <a:t>FALSE</a:t>
            </a:r>
            <a:r>
              <a:rPr lang="en-US" dirty="0" smtClean="0"/>
              <a:t>…...</a:t>
            </a:r>
          </a:p>
          <a:p>
            <a:endParaRPr lang="en-US" dirty="0"/>
          </a:p>
        </p:txBody>
      </p:sp>
    </p:spTree>
    <p:extLst>
      <p:ext uri="{BB962C8B-B14F-4D97-AF65-F5344CB8AC3E}">
        <p14:creationId xmlns:p14="http://schemas.microsoft.com/office/powerpoint/2010/main" val="28719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CTE’s and </a:t>
            </a:r>
            <a:r>
              <a:rPr lang="en-US" dirty="0" err="1" smtClean="0"/>
              <a:t>TempDB</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a:bodyPr>
          <a:lstStyle/>
          <a:p>
            <a:pPr>
              <a:buNone/>
            </a:pPr>
            <a:r>
              <a:rPr lang="en-US" sz="3200" dirty="0" smtClean="0"/>
              <a:t>CTE’s are similar to Temp Tables or Table Variables in their use of </a:t>
            </a:r>
            <a:r>
              <a:rPr lang="en-US" sz="3200" dirty="0" err="1" smtClean="0"/>
              <a:t>TempDB</a:t>
            </a:r>
            <a:r>
              <a:rPr lang="en-US" sz="3200" dirty="0" smtClean="0"/>
              <a:t>?</a:t>
            </a:r>
          </a:p>
          <a:p>
            <a:pPr>
              <a:buNone/>
            </a:pPr>
            <a:r>
              <a:rPr lang="en-US" sz="3200" dirty="0" smtClean="0"/>
              <a:t>True or False</a:t>
            </a:r>
          </a:p>
          <a:p>
            <a:pPr>
              <a:buNone/>
            </a:pPr>
            <a:endParaRPr lang="en-US" sz="3200" dirty="0" smtClean="0"/>
          </a:p>
          <a:p>
            <a:pPr>
              <a:buNone/>
            </a:pPr>
            <a:r>
              <a:rPr lang="en-US" sz="4400" dirty="0" smtClean="0">
                <a:solidFill>
                  <a:srgbClr val="FF0000"/>
                </a:solidFill>
              </a:rPr>
              <a:t>FALSE   </a:t>
            </a:r>
            <a:r>
              <a:rPr lang="en-US" sz="3500" dirty="0" smtClean="0"/>
              <a:t>Temp Tables and Table Variables both use </a:t>
            </a:r>
            <a:r>
              <a:rPr lang="en-US" sz="3500" dirty="0" err="1" smtClean="0"/>
              <a:t>TempDB</a:t>
            </a:r>
            <a:r>
              <a:rPr lang="en-US" sz="3500" dirty="0" smtClean="0"/>
              <a:t>, CTE’s do not</a:t>
            </a:r>
            <a:r>
              <a:rPr lang="en-US" dirty="0" smtClean="0"/>
              <a:t>…...</a:t>
            </a:r>
          </a:p>
          <a:p>
            <a:r>
              <a:rPr lang="en-US" dirty="0" smtClean="0"/>
              <a:t>See my blog posting for all the details on this one.</a:t>
            </a:r>
          </a:p>
          <a:p>
            <a:pPr lvl="1"/>
            <a:r>
              <a:rPr lang="en-US" dirty="0" smtClean="0">
                <a:hlinkClick r:id="rId2"/>
              </a:rPr>
              <a:t>http</a:t>
            </a:r>
            <a:r>
              <a:rPr lang="en-US" dirty="0">
                <a:hlinkClick r:id="rId2"/>
              </a:rPr>
              <a:t>://stevestedman.com/?</a:t>
            </a:r>
            <a:r>
              <a:rPr lang="en-US" dirty="0" smtClean="0">
                <a:hlinkClick r:id="rId2"/>
              </a:rPr>
              <a:t>p=2053</a:t>
            </a:r>
            <a:endParaRPr lang="en-US" dirty="0" smtClean="0"/>
          </a:p>
          <a:p>
            <a:pPr lvl="1"/>
            <a:r>
              <a:rPr lang="en-US" dirty="0" smtClean="0"/>
              <a:t>It is more than we have time to prove today.</a:t>
            </a:r>
            <a:endParaRPr lang="en-US" dirty="0"/>
          </a:p>
        </p:txBody>
      </p:sp>
    </p:spTree>
    <p:extLst>
      <p:ext uri="{BB962C8B-B14F-4D97-AF65-F5344CB8AC3E}">
        <p14:creationId xmlns:p14="http://schemas.microsoft.com/office/powerpoint/2010/main" val="19711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
            </a:r>
            <a:br>
              <a:rPr lang="en-US" sz="4000" dirty="0" smtClean="0">
                <a:solidFill>
                  <a:schemeClr val="bg1"/>
                </a:solidFill>
              </a:rPr>
            </a:br>
            <a:r>
              <a:rPr lang="en-US" sz="4000" dirty="0">
                <a:solidFill>
                  <a:schemeClr val="bg1"/>
                </a:solidFill>
              </a:rPr>
              <a:t/>
            </a:r>
            <a:br>
              <a:rPr lang="en-US" sz="4000" dirty="0">
                <a:solidFill>
                  <a:schemeClr val="bg1"/>
                </a:solidFill>
              </a:rPr>
            </a:br>
            <a:r>
              <a:rPr lang="en-US" sz="4000" dirty="0" smtClean="0">
                <a:solidFill>
                  <a:schemeClr val="bg1"/>
                </a:solidFill>
              </a:rPr>
              <a:t/>
            </a:r>
            <a:br>
              <a:rPr lang="en-US" sz="4000" dirty="0" smtClean="0">
                <a:solidFill>
                  <a:schemeClr val="bg1"/>
                </a:solidFill>
              </a:rPr>
            </a:br>
            <a:r>
              <a:rPr lang="en-US" sz="4000" dirty="0">
                <a:solidFill>
                  <a:schemeClr val="bg1"/>
                </a:solidFill>
              </a:rPr>
              <a:t/>
            </a:r>
            <a:br>
              <a:rPr lang="en-US" sz="4000" dirty="0">
                <a:solidFill>
                  <a:schemeClr val="bg1"/>
                </a:solidFill>
              </a:rPr>
            </a:br>
            <a:r>
              <a:rPr lang="en-US" sz="4000" dirty="0" smtClean="0">
                <a:solidFill>
                  <a:schemeClr val="bg1"/>
                </a:solidFill>
              </a:rPr>
              <a:t>Introduction to Memory Tables and CTEs</a:t>
            </a:r>
          </a:p>
        </p:txBody>
      </p:sp>
      <p:sp>
        <p:nvSpPr>
          <p:cNvPr id="5123" name="Rectangle 3"/>
          <p:cNvSpPr>
            <a:spLocks noChangeArrowheads="1"/>
          </p:cNvSpPr>
          <p:nvPr/>
        </p:nvSpPr>
        <p:spPr bwMode="auto">
          <a:xfrm>
            <a:off x="990600" y="609600"/>
            <a:ext cx="67056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Chapter 1 and 2</a:t>
            </a:r>
            <a:endParaRPr lang="en-US" sz="6000" dirty="0">
              <a:solidFill>
                <a:schemeClr val="bg1"/>
              </a:solidFill>
            </a:endParaRPr>
          </a:p>
        </p:txBody>
      </p:sp>
    </p:spTree>
    <p:extLst>
      <p:ext uri="{BB962C8B-B14F-4D97-AF65-F5344CB8AC3E}">
        <p14:creationId xmlns:p14="http://schemas.microsoft.com/office/powerpoint/2010/main" val="2387842201"/>
      </p:ext>
    </p:extLst>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13.  Data Paging</a:t>
            </a:r>
            <a:endParaRPr lang="en-US" dirty="0"/>
          </a:p>
        </p:txBody>
      </p:sp>
      <p:sp>
        <p:nvSpPr>
          <p:cNvPr id="3" name="Content Placeholder 2"/>
          <p:cNvSpPr>
            <a:spLocks noGrp="1"/>
          </p:cNvSpPr>
          <p:nvPr>
            <p:ph sz="quarter" idx="1"/>
          </p:nvPr>
        </p:nvSpPr>
        <p:spPr>
          <a:xfrm>
            <a:off x="301752" y="1527048"/>
            <a:ext cx="8503920" cy="5026152"/>
          </a:xfrm>
        </p:spPr>
        <p:txBody>
          <a:bodyPr>
            <a:normAutofit fontScale="92500" lnSpcReduction="10000"/>
          </a:bodyPr>
          <a:lstStyle/>
          <a:p>
            <a:pPr marL="514350" indent="-514350">
              <a:buNone/>
            </a:pPr>
            <a:r>
              <a:rPr lang="en-US" sz="3200" dirty="0" smtClean="0"/>
              <a:t>An </a:t>
            </a:r>
            <a:r>
              <a:rPr lang="en-US" sz="3200" dirty="0"/>
              <a:t>alternative to a CTE would be to use the ROW_NUMBER function in the WHERE clause to filter the results</a:t>
            </a:r>
            <a:r>
              <a:rPr lang="en-US" sz="3200" dirty="0" smtClean="0"/>
              <a:t>.</a:t>
            </a:r>
          </a:p>
          <a:p>
            <a:pPr marL="514350" indent="-514350">
              <a:buNone/>
            </a:pPr>
            <a:r>
              <a:rPr lang="en-US" sz="3200" dirty="0" smtClean="0"/>
              <a:t>True or False?</a:t>
            </a:r>
          </a:p>
          <a:p>
            <a:pPr marL="514350" indent="-514350">
              <a:buNone/>
            </a:pPr>
            <a:endParaRPr lang="en-US" dirty="0" smtClean="0"/>
          </a:p>
          <a:p>
            <a:pPr marL="514350" indent="-514350">
              <a:buNone/>
            </a:pPr>
            <a:endParaRPr lang="en-US" dirty="0" smtClean="0"/>
          </a:p>
          <a:p>
            <a:pPr marL="514350" indent="-514350">
              <a:buNone/>
            </a:pPr>
            <a:r>
              <a:rPr lang="en-US" sz="4400" dirty="0">
                <a:solidFill>
                  <a:srgbClr val="FF0000"/>
                </a:solidFill>
              </a:rPr>
              <a:t>FALSE </a:t>
            </a:r>
            <a:r>
              <a:rPr lang="en-US" sz="3200" dirty="0" smtClean="0"/>
              <a:t>ROW_NUMBER </a:t>
            </a:r>
            <a:r>
              <a:rPr lang="en-US" sz="3200" dirty="0"/>
              <a:t>can be used to get the current row number in the result set, but it is a windowing function, and windowing functions are not allowed to be used in the WHERE clause</a:t>
            </a:r>
            <a:r>
              <a:rPr lang="en-US" sz="3200" dirty="0" smtClean="0"/>
              <a:t>.</a:t>
            </a:r>
            <a:endParaRPr lang="en-US" dirty="0"/>
          </a:p>
        </p:txBody>
      </p:sp>
    </p:spTree>
    <p:extLst>
      <p:ext uri="{BB962C8B-B14F-4D97-AF65-F5344CB8AC3E}">
        <p14:creationId xmlns:p14="http://schemas.microsoft.com/office/powerpoint/2010/main" val="349813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sz="quarter" idx="1"/>
          </p:nvPr>
        </p:nvSpPr>
        <p:spPr>
          <a:xfrm>
            <a:off x="457200" y="1481328"/>
            <a:ext cx="8229600" cy="4919472"/>
          </a:xfrm>
        </p:spPr>
        <p:txBody>
          <a:bodyPr>
            <a:normAutofit/>
          </a:bodyPr>
          <a:lstStyle/>
          <a:p>
            <a:r>
              <a:rPr lang="en-US" dirty="0" smtClean="0"/>
              <a:t>Follow me on Twitter</a:t>
            </a:r>
          </a:p>
          <a:p>
            <a:pPr lvl="1"/>
            <a:r>
              <a:rPr lang="en-US" sz="2600" b="1" dirty="0" smtClean="0"/>
              <a:t>@</a:t>
            </a:r>
            <a:r>
              <a:rPr lang="en-US" sz="2600" b="1" dirty="0" err="1" smtClean="0"/>
              <a:t>SqlEmt</a:t>
            </a:r>
            <a:endParaRPr lang="en-US" sz="2600" b="1" dirty="0" smtClean="0"/>
          </a:p>
          <a:p>
            <a:r>
              <a:rPr lang="en-US" dirty="0" smtClean="0"/>
              <a:t>Database Health Project</a:t>
            </a:r>
          </a:p>
          <a:p>
            <a:pPr lvl="1"/>
            <a:r>
              <a:rPr lang="en-US" sz="3000" dirty="0" smtClean="0">
                <a:hlinkClick r:id="rId2"/>
              </a:rPr>
              <a:t>http://DatabaseHealth.com</a:t>
            </a:r>
            <a:endParaRPr lang="en-US" sz="3000" dirty="0" smtClean="0"/>
          </a:p>
          <a:p>
            <a:r>
              <a:rPr lang="en-US" dirty="0" smtClean="0"/>
              <a:t>Visit my website</a:t>
            </a:r>
          </a:p>
          <a:p>
            <a:pPr lvl="1"/>
            <a:r>
              <a:rPr lang="en-US" sz="3200" dirty="0" smtClean="0">
                <a:hlinkClick r:id="rId3"/>
              </a:rPr>
              <a:t>http://stevestedman.com</a:t>
            </a:r>
            <a:endParaRPr lang="en-US" sz="3200" dirty="0" smtClean="0"/>
          </a:p>
          <a:p>
            <a:r>
              <a:rPr lang="en-US" dirty="0" smtClean="0"/>
              <a:t>Send me an email:</a:t>
            </a:r>
          </a:p>
          <a:p>
            <a:pPr lvl="1"/>
            <a:r>
              <a:rPr lang="en-US" sz="3200" dirty="0" smtClean="0">
                <a:hlinkClick r:id="rId4"/>
              </a:rPr>
              <a:t>Steve@SteveStedman.com</a:t>
            </a:r>
            <a:endParaRPr lang="en-US" sz="3200" dirty="0" smtClean="0"/>
          </a:p>
          <a:p>
            <a:r>
              <a:rPr lang="en-US" dirty="0" smtClean="0"/>
              <a:t>Download Slides and Sample TSQL</a:t>
            </a:r>
          </a:p>
          <a:p>
            <a:pPr lvl="1"/>
            <a:r>
              <a:rPr lang="en-US" sz="3200" dirty="0" smtClean="0">
                <a:hlinkClick r:id="rId5"/>
              </a:rPr>
              <a:t>http://</a:t>
            </a:r>
            <a:r>
              <a:rPr lang="en-US" sz="3200" dirty="0" smtClean="0">
                <a:hlinkClick r:id="rId5"/>
              </a:rPr>
              <a:t>stevestedman.com</a:t>
            </a:r>
            <a:endParaRPr lang="en-US" sz="3200" dirty="0"/>
          </a:p>
        </p:txBody>
      </p:sp>
    </p:spTree>
    <p:extLst>
      <p:ext uri="{BB962C8B-B14F-4D97-AF65-F5344CB8AC3E}">
        <p14:creationId xmlns:p14="http://schemas.microsoft.com/office/powerpoint/2010/main" val="15084030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Common Table Expressions </a:t>
            </a:r>
            <a:r>
              <a:rPr lang="en-US" dirty="0" smtClean="0">
                <a:hlinkClick r:id="rId2"/>
              </a:rPr>
              <a:t>Book</a:t>
            </a:r>
            <a:r>
              <a:rPr lang="en-US" dirty="0" smtClean="0"/>
              <a:t>  </a:t>
            </a:r>
            <a:endParaRPr lang="en-US" dirty="0"/>
          </a:p>
        </p:txBody>
      </p:sp>
      <p:sp>
        <p:nvSpPr>
          <p:cNvPr id="3" name="Content Placeholder 2"/>
          <p:cNvSpPr>
            <a:spLocks noGrp="1"/>
          </p:cNvSpPr>
          <p:nvPr>
            <p:ph sz="quarter" idx="1"/>
          </p:nvPr>
        </p:nvSpPr>
        <p:spPr>
          <a:xfrm>
            <a:off x="457200" y="1481328"/>
            <a:ext cx="4267200" cy="4525963"/>
          </a:xfrm>
        </p:spPr>
        <p:txBody>
          <a:bodyPr/>
          <a:lstStyle/>
          <a:p>
            <a:r>
              <a:rPr lang="en-US" dirty="0" smtClean="0"/>
              <a:t>Published May 2013</a:t>
            </a:r>
          </a:p>
          <a:p>
            <a:r>
              <a:rPr lang="en-US" dirty="0" smtClean="0"/>
              <a:t>Available at </a:t>
            </a:r>
            <a:r>
              <a:rPr lang="en-US" dirty="0" smtClean="0">
                <a:hlinkClick r:id="rId2"/>
              </a:rPr>
              <a:t>Amazon.com</a:t>
            </a:r>
            <a:r>
              <a:rPr lang="en-US" dirty="0" smtClean="0"/>
              <a:t/>
            </a:r>
            <a:br>
              <a:rPr lang="en-US" dirty="0" smtClean="0"/>
            </a:br>
            <a:r>
              <a:rPr lang="en-US" dirty="0" smtClean="0"/>
              <a:t>and at </a:t>
            </a:r>
            <a:r>
              <a:rPr lang="en-US" dirty="0" smtClean="0">
                <a:hlinkClick r:id="rId3"/>
              </a:rPr>
              <a:t>Joes2Pros.com</a:t>
            </a:r>
            <a:endParaRPr lang="en-US" dirty="0" smtClean="0"/>
          </a:p>
          <a:p>
            <a:endParaRPr lang="en-US" dirty="0" smtClean="0"/>
          </a:p>
          <a:p>
            <a:r>
              <a:rPr lang="en-US" dirty="0" smtClean="0"/>
              <a:t>Print and Kindle versions both available.</a:t>
            </a:r>
          </a:p>
        </p:txBody>
      </p:sp>
      <p:pic>
        <p:nvPicPr>
          <p:cNvPr id="1026" name="Picture 2" descr="http://ecx.images-amazon.com/images/I/71fDCK97%2BtL._SL136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295399"/>
            <a:ext cx="4063162" cy="58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79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Virtual Tables</a:t>
            </a:r>
          </a:p>
          <a:p>
            <a:pPr lvl="1"/>
            <a:r>
              <a:rPr lang="en-US" dirty="0" smtClean="0"/>
              <a:t>Derived Table</a:t>
            </a:r>
          </a:p>
          <a:p>
            <a:pPr lvl="1"/>
            <a:r>
              <a:rPr lang="en-US" dirty="0" smtClean="0"/>
              <a:t>Sub query</a:t>
            </a:r>
          </a:p>
          <a:p>
            <a:r>
              <a:rPr lang="en-US" dirty="0" smtClean="0"/>
              <a:t>Views</a:t>
            </a:r>
          </a:p>
          <a:p>
            <a:r>
              <a:rPr lang="en-US" dirty="0" smtClean="0"/>
              <a:t>Temporary Named Result Set</a:t>
            </a:r>
          </a:p>
          <a:p>
            <a:pPr lvl="1"/>
            <a:r>
              <a:rPr lang="en-US" dirty="0" smtClean="0"/>
              <a:t>Temp Tables</a:t>
            </a:r>
          </a:p>
          <a:p>
            <a:pPr lvl="1"/>
            <a:r>
              <a:rPr lang="en-US" dirty="0" smtClean="0"/>
              <a:t>Table Variables</a:t>
            </a:r>
          </a:p>
          <a:p>
            <a:pPr lvl="1"/>
            <a:endParaRPr lang="en-US" dirty="0"/>
          </a:p>
          <a:p>
            <a:pPr lvl="1"/>
            <a:endParaRPr lang="en-US" dirty="0" smtClean="0"/>
          </a:p>
          <a:p>
            <a:r>
              <a:rPr lang="en-US" dirty="0" smtClean="0"/>
              <a:t>Common Table Expressions</a:t>
            </a:r>
            <a:endParaRPr lang="en-US" dirty="0"/>
          </a:p>
        </p:txBody>
      </p:sp>
      <p:sp>
        <p:nvSpPr>
          <p:cNvPr id="3" name="Title 2"/>
          <p:cNvSpPr>
            <a:spLocks noGrp="1"/>
          </p:cNvSpPr>
          <p:nvPr>
            <p:ph type="title"/>
          </p:nvPr>
        </p:nvSpPr>
        <p:spPr/>
        <p:txBody>
          <a:bodyPr/>
          <a:lstStyle/>
          <a:p>
            <a:r>
              <a:rPr lang="en-US" dirty="0" smtClean="0"/>
              <a:t>Memory Tables</a:t>
            </a:r>
            <a:endParaRPr lang="en-US" dirty="0"/>
          </a:p>
        </p:txBody>
      </p:sp>
      <p:sp>
        <p:nvSpPr>
          <p:cNvPr id="4" name="Rectangle 3"/>
          <p:cNvSpPr/>
          <p:nvPr/>
        </p:nvSpPr>
        <p:spPr>
          <a:xfrm>
            <a:off x="4630812" y="1134533"/>
            <a:ext cx="4294497" cy="16002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rgbClr val="0000FF"/>
                </a:solidFill>
                <a:latin typeface="Consolas"/>
              </a:rPr>
              <a:t>SELECT</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FROM </a:t>
            </a:r>
            <a:r>
              <a:rPr lang="en-US" sz="1600" dirty="0">
                <a:solidFill>
                  <a:srgbClr val="808080"/>
                </a:solidFill>
                <a:latin typeface="Consolas"/>
              </a:rPr>
              <a:t>(</a:t>
            </a:r>
            <a:r>
              <a:rPr lang="en-US" sz="1600" dirty="0">
                <a:solidFill>
                  <a:srgbClr val="0000FF"/>
                </a:solidFill>
                <a:latin typeface="Consolas"/>
              </a:rPr>
              <a:t>SELECT</a:t>
            </a:r>
            <a:r>
              <a:rPr lang="en-US" sz="1600" dirty="0">
                <a:solidFill>
                  <a:prstClr val="black"/>
                </a:solidFill>
                <a:latin typeface="Consolas"/>
              </a:rPr>
              <a:t> </a:t>
            </a:r>
            <a:r>
              <a:rPr lang="en-US" sz="1600" dirty="0">
                <a:solidFill>
                  <a:srgbClr val="008080"/>
                </a:solidFill>
                <a:latin typeface="Consolas"/>
              </a:rPr>
              <a:t>id</a:t>
            </a:r>
            <a:r>
              <a:rPr lang="en-US" sz="1600" dirty="0">
                <a:solidFill>
                  <a:srgbClr val="808080"/>
                </a:solidFill>
                <a:latin typeface="Consolas"/>
              </a:rPr>
              <a:t>,</a:t>
            </a:r>
            <a:r>
              <a:rPr lang="en-US" sz="1600" dirty="0">
                <a:solidFill>
                  <a:prstClr val="black"/>
                </a:solidFill>
                <a:latin typeface="Consolas"/>
              </a:rPr>
              <a:t> </a:t>
            </a:r>
            <a:endParaRPr lang="en-US" sz="1600" dirty="0" smtClean="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              </a:t>
            </a:r>
            <a:r>
              <a:rPr lang="en-US" sz="1600" dirty="0" smtClean="0">
                <a:solidFill>
                  <a:srgbClr val="008080"/>
                </a:solidFill>
                <a:latin typeface="Consolas"/>
              </a:rPr>
              <a:t>department</a:t>
            </a:r>
            <a:r>
              <a:rPr lang="en-US" sz="1600" dirty="0">
                <a:solidFill>
                  <a:srgbClr val="808080"/>
                </a:solidFill>
                <a:latin typeface="Consolas"/>
              </a:rPr>
              <a:t>,</a:t>
            </a:r>
            <a:r>
              <a:rPr lang="en-US" sz="1600" dirty="0">
                <a:solidFill>
                  <a:prstClr val="black"/>
                </a:solidFill>
                <a:latin typeface="Consolas"/>
              </a:rPr>
              <a:t> </a:t>
            </a:r>
            <a:endParaRPr lang="en-US" sz="1600" dirty="0" smtClean="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              </a:t>
            </a:r>
            <a:r>
              <a:rPr lang="en-US" sz="1600" dirty="0" smtClean="0">
                <a:solidFill>
                  <a:srgbClr val="008080"/>
                </a:solidFill>
                <a:latin typeface="Consolas"/>
              </a:rPr>
              <a:t>parent</a:t>
            </a:r>
            <a:r>
              <a:rPr lang="en-US" sz="1600" dirty="0" smtClean="0">
                <a:solidFill>
                  <a:prstClr val="black"/>
                </a:solidFill>
                <a:latin typeface="Consolas"/>
              </a:rPr>
              <a:t> </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Departments</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err="1">
                <a:solidFill>
                  <a:srgbClr val="008080"/>
                </a:solidFill>
                <a:latin typeface="Consolas"/>
              </a:rPr>
              <a:t>Dept</a:t>
            </a:r>
            <a:r>
              <a:rPr lang="en-US" sz="1600" dirty="0">
                <a:solidFill>
                  <a:srgbClr val="808080"/>
                </a:solidFill>
                <a:latin typeface="Consolas"/>
              </a:rPr>
              <a:t>;</a:t>
            </a:r>
          </a:p>
        </p:txBody>
      </p:sp>
      <p:sp>
        <p:nvSpPr>
          <p:cNvPr id="5" name="Rectangle 4"/>
          <p:cNvSpPr/>
          <p:nvPr/>
        </p:nvSpPr>
        <p:spPr>
          <a:xfrm>
            <a:off x="4630812" y="1752600"/>
            <a:ext cx="4294497" cy="43434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rgbClr val="0000FF"/>
                </a:solidFill>
                <a:latin typeface="Consolas"/>
              </a:rPr>
              <a:t>CREATE</a:t>
            </a:r>
            <a:r>
              <a:rPr lang="en-US" sz="1600" dirty="0">
                <a:solidFill>
                  <a:prstClr val="black"/>
                </a:solidFill>
                <a:latin typeface="Consolas"/>
              </a:rPr>
              <a:t> </a:t>
            </a:r>
            <a:r>
              <a:rPr lang="en-US" sz="1600" dirty="0">
                <a:solidFill>
                  <a:srgbClr val="0000FF"/>
                </a:solidFill>
                <a:latin typeface="Consolas"/>
              </a:rPr>
              <a:t>VIEW</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dbo</a:t>
            </a:r>
            <a:r>
              <a:rPr lang="en-US" sz="1600" dirty="0">
                <a:solidFill>
                  <a:srgbClr val="008080"/>
                </a:solidFill>
                <a:latin typeface="Consolas"/>
              </a:rPr>
              <a:t>]</a:t>
            </a:r>
            <a:r>
              <a:rPr lang="en-US" sz="1600" dirty="0">
                <a:solidFill>
                  <a:srgbClr val="808080"/>
                </a:solidFill>
                <a:latin typeface="Consolas"/>
              </a:rPr>
              <a:t>.</a:t>
            </a:r>
            <a:r>
              <a:rPr lang="en-US" sz="1600" dirty="0">
                <a:solidFill>
                  <a:srgbClr val="008080"/>
                </a:solidFill>
                <a:latin typeface="Consolas"/>
              </a:rPr>
              <a:t>[</a:t>
            </a:r>
            <a:r>
              <a:rPr lang="en-US" sz="1600" dirty="0" err="1">
                <a:solidFill>
                  <a:srgbClr val="008080"/>
                </a:solidFill>
                <a:latin typeface="Consolas"/>
              </a:rPr>
              <a:t>DeptView</a:t>
            </a:r>
            <a:r>
              <a:rPr lang="en-US" sz="1600" dirty="0">
                <a:solidFill>
                  <a:srgbClr val="008080"/>
                </a:solidFill>
                <a:latin typeface="Consolas"/>
              </a:rPr>
              <a:t>]</a:t>
            </a:r>
            <a:endParaRPr lang="en-US" sz="1600" dirty="0">
              <a:solidFill>
                <a:prstClr val="black"/>
              </a:solidFill>
              <a:latin typeface="Consolas"/>
            </a:endParaRPr>
          </a:p>
          <a:p>
            <a:r>
              <a:rPr lang="en-US" sz="1600" dirty="0">
                <a:solidFill>
                  <a:srgbClr val="0000FF"/>
                </a:solidFill>
                <a:latin typeface="Consolas"/>
              </a:rPr>
              <a:t>AS</a:t>
            </a:r>
            <a:r>
              <a:rPr lang="en-US" sz="1600" dirty="0">
                <a:solidFill>
                  <a:prstClr val="black"/>
                </a:solidFill>
                <a:latin typeface="Consolas"/>
              </a:rPr>
              <a:t> </a:t>
            </a:r>
          </a:p>
          <a:p>
            <a:r>
              <a:rPr lang="en-US" sz="1600" dirty="0">
                <a:solidFill>
                  <a:prstClr val="black"/>
                </a:solidFill>
                <a:latin typeface="Consolas"/>
              </a:rPr>
              <a:t> </a:t>
            </a:r>
            <a:r>
              <a:rPr lang="en-US" sz="1600" dirty="0">
                <a:solidFill>
                  <a:srgbClr val="0000FF"/>
                </a:solidFill>
                <a:latin typeface="Consolas"/>
              </a:rPr>
              <a:t>SELECT</a:t>
            </a:r>
            <a:r>
              <a:rPr lang="en-US" sz="1600" dirty="0">
                <a:solidFill>
                  <a:prstClr val="black"/>
                </a:solidFill>
                <a:latin typeface="Consolas"/>
              </a:rPr>
              <a:t> </a:t>
            </a:r>
            <a:r>
              <a:rPr lang="en-US" sz="1600" dirty="0">
                <a:solidFill>
                  <a:srgbClr val="008080"/>
                </a:solidFill>
                <a:latin typeface="Consolas"/>
              </a:rPr>
              <a:t>id</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department</a:t>
            </a:r>
            <a:r>
              <a:rPr lang="en-US" sz="1600" dirty="0">
                <a:solidFill>
                  <a:srgbClr val="808080"/>
                </a:solidFill>
                <a:latin typeface="Consolas"/>
              </a:rPr>
              <a:t>,</a:t>
            </a:r>
            <a:r>
              <a:rPr lang="en-US" sz="1600" dirty="0">
                <a:solidFill>
                  <a:prstClr val="black"/>
                </a:solidFill>
                <a:latin typeface="Consolas"/>
              </a:rPr>
              <a:t> </a:t>
            </a:r>
            <a:r>
              <a:rPr lang="en-US" sz="1600" dirty="0">
                <a:solidFill>
                  <a:srgbClr val="008080"/>
                </a:solidFill>
                <a:latin typeface="Consolas"/>
              </a:rPr>
              <a:t>parent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Departments</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srgbClr val="0000FF"/>
                </a:solidFill>
                <a:latin typeface="Consolas"/>
              </a:rPr>
              <a:t>GO</a:t>
            </a:r>
          </a:p>
          <a:p>
            <a:endParaRPr lang="en-US" sz="1600" dirty="0" smtClean="0">
              <a:solidFill>
                <a:prstClr val="black"/>
              </a:solidFill>
              <a:latin typeface="Consolas"/>
            </a:endParaRPr>
          </a:p>
          <a:p>
            <a:endParaRPr lang="en-US" sz="1600" dirty="0" smtClean="0">
              <a:solidFill>
                <a:prstClr val="black"/>
              </a:solidFill>
              <a:latin typeface="Consolas"/>
            </a:endParaRPr>
          </a:p>
          <a:p>
            <a:endParaRPr lang="en-US" sz="1600" dirty="0">
              <a:solidFill>
                <a:prstClr val="black"/>
              </a:solidFill>
              <a:latin typeface="Consolas"/>
            </a:endParaRPr>
          </a:p>
          <a:p>
            <a:r>
              <a:rPr lang="en-US" sz="1600" dirty="0">
                <a:solidFill>
                  <a:srgbClr val="0000FF"/>
                </a:solidFill>
                <a:latin typeface="Consolas"/>
              </a:rPr>
              <a:t>SELECT</a:t>
            </a:r>
            <a:r>
              <a:rPr lang="en-US" sz="1600" dirty="0">
                <a:solidFill>
                  <a:prstClr val="black"/>
                </a:solidFill>
                <a:latin typeface="Consolas"/>
              </a:rPr>
              <a:t> </a:t>
            </a:r>
            <a:r>
              <a:rPr lang="en-US" sz="1600" dirty="0">
                <a:solidFill>
                  <a:srgbClr val="008080"/>
                </a:solidFill>
                <a:latin typeface="Consolas"/>
              </a:rPr>
              <a:t>q1</a:t>
            </a:r>
            <a:r>
              <a:rPr lang="en-US" sz="1600" dirty="0">
                <a:solidFill>
                  <a:srgbClr val="808080"/>
                </a:solidFill>
                <a:latin typeface="Consolas"/>
              </a:rPr>
              <a:t>.</a:t>
            </a:r>
            <a:r>
              <a:rPr lang="en-US" sz="1600" dirty="0">
                <a:solidFill>
                  <a:srgbClr val="008080"/>
                </a:solidFill>
                <a:latin typeface="Consolas"/>
              </a:rPr>
              <a:t>department</a:t>
            </a:r>
            <a:r>
              <a:rPr lang="en-US" sz="1600" dirty="0">
                <a:solidFill>
                  <a:srgbClr val="808080"/>
                </a:solidFill>
                <a:latin typeface="Consolas"/>
              </a:rPr>
              <a:t>,</a:t>
            </a:r>
            <a:r>
              <a:rPr lang="en-US" sz="1600" dirty="0">
                <a:solidFill>
                  <a:prstClr val="black"/>
                </a:solidFill>
                <a:latin typeface="Consolas"/>
              </a:rPr>
              <a:t> </a:t>
            </a:r>
            <a:endParaRPr lang="en-US" sz="1600" dirty="0" smtClean="0">
              <a:solidFill>
                <a:prstClr val="black"/>
              </a:solidFill>
              <a:latin typeface="Consolas"/>
            </a:endParaRPr>
          </a:p>
          <a:p>
            <a:r>
              <a:rPr lang="en-US" sz="1600" dirty="0">
                <a:solidFill>
                  <a:prstClr val="black"/>
                </a:solidFill>
                <a:latin typeface="Consolas"/>
              </a:rPr>
              <a:t> </a:t>
            </a:r>
            <a:r>
              <a:rPr lang="en-US" sz="1600" dirty="0" smtClean="0">
                <a:solidFill>
                  <a:prstClr val="black"/>
                </a:solidFill>
                <a:latin typeface="Consolas"/>
              </a:rPr>
              <a:t>      </a:t>
            </a:r>
            <a:r>
              <a:rPr lang="en-US" sz="1600" dirty="0" smtClean="0">
                <a:solidFill>
                  <a:srgbClr val="008080"/>
                </a:solidFill>
                <a:latin typeface="Consolas"/>
              </a:rPr>
              <a:t>q2</a:t>
            </a:r>
            <a:r>
              <a:rPr lang="en-US" sz="1600" dirty="0" smtClean="0">
                <a:solidFill>
                  <a:srgbClr val="808080"/>
                </a:solidFill>
                <a:latin typeface="Consolas"/>
              </a:rPr>
              <a:t>.</a:t>
            </a:r>
            <a:r>
              <a:rPr lang="en-US" sz="1600" dirty="0" smtClean="0">
                <a:solidFill>
                  <a:srgbClr val="008080"/>
                </a:solidFill>
                <a:latin typeface="Consolas"/>
              </a:rPr>
              <a:t>department</a:t>
            </a:r>
            <a:r>
              <a:rPr lang="en-US" sz="1600" dirty="0" smtClean="0">
                <a:solidFill>
                  <a:prstClr val="black"/>
                </a:solidFill>
                <a:latin typeface="Consolas"/>
              </a:rPr>
              <a:t> </a:t>
            </a:r>
            <a:r>
              <a:rPr lang="en-US" sz="1600" dirty="0" smtClean="0">
                <a:solidFill>
                  <a:srgbClr val="0000FF"/>
                </a:solidFill>
                <a:latin typeface="Consolas"/>
              </a:rPr>
              <a:t>AS </a:t>
            </a:r>
            <a:r>
              <a:rPr lang="en-US" sz="1600" dirty="0" err="1" smtClean="0">
                <a:solidFill>
                  <a:srgbClr val="008080"/>
                </a:solidFill>
                <a:latin typeface="Consolas"/>
              </a:rPr>
              <a:t>subDept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err="1">
                <a:solidFill>
                  <a:srgbClr val="008080"/>
                </a:solidFill>
                <a:latin typeface="Consolas"/>
              </a:rPr>
              <a:t>DeptView</a:t>
            </a:r>
            <a:r>
              <a:rPr lang="en-US" sz="1600" dirty="0">
                <a:solidFill>
                  <a:prstClr val="black"/>
                </a:solidFill>
                <a:latin typeface="Consolas"/>
              </a:rPr>
              <a:t> </a:t>
            </a:r>
            <a:r>
              <a:rPr lang="en-US" sz="1600" dirty="0">
                <a:solidFill>
                  <a:srgbClr val="008080"/>
                </a:solidFill>
                <a:latin typeface="Consolas"/>
              </a:rPr>
              <a:t>q1</a:t>
            </a:r>
            <a:endParaRPr lang="en-US" sz="1600" dirty="0">
              <a:solidFill>
                <a:prstClr val="black"/>
              </a:solidFill>
              <a:latin typeface="Consolas"/>
            </a:endParaRPr>
          </a:p>
          <a:p>
            <a:r>
              <a:rPr lang="fr-FR" sz="1600" dirty="0">
                <a:solidFill>
                  <a:prstClr val="black"/>
                </a:solidFill>
                <a:latin typeface="Consolas"/>
              </a:rPr>
              <a:t> </a:t>
            </a:r>
            <a:r>
              <a:rPr lang="fr-FR" sz="1600" dirty="0">
                <a:solidFill>
                  <a:srgbClr val="808080"/>
                </a:solidFill>
                <a:latin typeface="Consolas"/>
              </a:rPr>
              <a:t>INNER</a:t>
            </a:r>
            <a:r>
              <a:rPr lang="fr-FR" sz="1600" dirty="0">
                <a:solidFill>
                  <a:prstClr val="black"/>
                </a:solidFill>
                <a:latin typeface="Consolas"/>
              </a:rPr>
              <a:t> </a:t>
            </a:r>
            <a:r>
              <a:rPr lang="fr-FR" sz="1600" dirty="0">
                <a:solidFill>
                  <a:srgbClr val="808080"/>
                </a:solidFill>
                <a:latin typeface="Consolas"/>
              </a:rPr>
              <a:t>JOIN</a:t>
            </a:r>
            <a:r>
              <a:rPr lang="fr-FR" sz="1600" dirty="0">
                <a:solidFill>
                  <a:prstClr val="black"/>
                </a:solidFill>
                <a:latin typeface="Consolas"/>
              </a:rPr>
              <a:t> </a:t>
            </a:r>
            <a:r>
              <a:rPr lang="fr-FR" sz="1600" dirty="0" err="1">
                <a:solidFill>
                  <a:srgbClr val="008080"/>
                </a:solidFill>
                <a:latin typeface="Consolas"/>
              </a:rPr>
              <a:t>DeptView</a:t>
            </a:r>
            <a:r>
              <a:rPr lang="fr-FR" sz="1600" dirty="0">
                <a:solidFill>
                  <a:prstClr val="black"/>
                </a:solidFill>
                <a:latin typeface="Consolas"/>
              </a:rPr>
              <a:t> </a:t>
            </a:r>
            <a:r>
              <a:rPr lang="fr-FR" sz="1600" dirty="0">
                <a:solidFill>
                  <a:srgbClr val="008080"/>
                </a:solidFill>
                <a:latin typeface="Consolas"/>
              </a:rPr>
              <a:t>q2</a:t>
            </a:r>
            <a:r>
              <a:rPr lang="fr-FR" sz="1600" dirty="0">
                <a:solidFill>
                  <a:prstClr val="black"/>
                </a:solidFill>
                <a:latin typeface="Consolas"/>
              </a:rPr>
              <a:t> </a:t>
            </a:r>
            <a:endParaRPr lang="fr-FR" sz="1600" dirty="0" smtClean="0">
              <a:solidFill>
                <a:prstClr val="black"/>
              </a:solidFill>
              <a:latin typeface="Consolas"/>
            </a:endParaRPr>
          </a:p>
          <a:p>
            <a:r>
              <a:rPr lang="fr-FR" sz="1600" dirty="0">
                <a:solidFill>
                  <a:prstClr val="black"/>
                </a:solidFill>
                <a:latin typeface="Consolas"/>
              </a:rPr>
              <a:t> </a:t>
            </a:r>
            <a:r>
              <a:rPr lang="fr-FR" sz="1600" dirty="0" smtClean="0">
                <a:solidFill>
                  <a:prstClr val="black"/>
                </a:solidFill>
                <a:latin typeface="Consolas"/>
              </a:rPr>
              <a:t>        </a:t>
            </a:r>
            <a:r>
              <a:rPr lang="fr-FR" sz="1600" dirty="0" smtClean="0">
                <a:solidFill>
                  <a:srgbClr val="0000FF"/>
                </a:solidFill>
                <a:latin typeface="Consolas"/>
              </a:rPr>
              <a:t>ON</a:t>
            </a:r>
            <a:r>
              <a:rPr lang="fr-FR" sz="1600" dirty="0" smtClean="0">
                <a:solidFill>
                  <a:prstClr val="black"/>
                </a:solidFill>
                <a:latin typeface="Consolas"/>
              </a:rPr>
              <a:t> </a:t>
            </a:r>
            <a:r>
              <a:rPr lang="fr-FR" sz="1600" dirty="0">
                <a:solidFill>
                  <a:srgbClr val="008080"/>
                </a:solidFill>
                <a:latin typeface="Consolas"/>
              </a:rPr>
              <a:t>q1</a:t>
            </a:r>
            <a:r>
              <a:rPr lang="fr-FR" sz="1600" dirty="0">
                <a:solidFill>
                  <a:srgbClr val="808080"/>
                </a:solidFill>
                <a:latin typeface="Consolas"/>
              </a:rPr>
              <a:t>.</a:t>
            </a:r>
            <a:r>
              <a:rPr lang="fr-FR" sz="1600" dirty="0">
                <a:solidFill>
                  <a:srgbClr val="008080"/>
                </a:solidFill>
                <a:latin typeface="Consolas"/>
              </a:rPr>
              <a:t>id</a:t>
            </a:r>
            <a:r>
              <a:rPr lang="fr-FR" sz="1600" dirty="0">
                <a:solidFill>
                  <a:prstClr val="black"/>
                </a:solidFill>
                <a:latin typeface="Consolas"/>
              </a:rPr>
              <a:t> </a:t>
            </a:r>
            <a:r>
              <a:rPr lang="fr-FR" sz="1600" dirty="0">
                <a:solidFill>
                  <a:srgbClr val="808080"/>
                </a:solidFill>
                <a:latin typeface="Consolas"/>
              </a:rPr>
              <a:t>=</a:t>
            </a:r>
            <a:r>
              <a:rPr lang="fr-FR" sz="1600" dirty="0">
                <a:solidFill>
                  <a:prstClr val="black"/>
                </a:solidFill>
                <a:latin typeface="Consolas"/>
              </a:rPr>
              <a:t> </a:t>
            </a:r>
            <a:r>
              <a:rPr lang="fr-FR" sz="1600" dirty="0">
                <a:solidFill>
                  <a:srgbClr val="008080"/>
                </a:solidFill>
                <a:latin typeface="Consolas"/>
              </a:rPr>
              <a:t>q2</a:t>
            </a:r>
            <a:r>
              <a:rPr lang="fr-FR" sz="1600" dirty="0">
                <a:solidFill>
                  <a:srgbClr val="808080"/>
                </a:solidFill>
                <a:latin typeface="Consolas"/>
              </a:rPr>
              <a:t>.</a:t>
            </a:r>
            <a:r>
              <a:rPr lang="fr-FR" sz="1600" dirty="0">
                <a:solidFill>
                  <a:srgbClr val="008080"/>
                </a:solidFill>
                <a:latin typeface="Consolas"/>
              </a:rPr>
              <a:t>parent</a:t>
            </a:r>
            <a:endParaRPr lang="fr-FR" sz="1600" dirty="0">
              <a:solidFill>
                <a:prstClr val="black"/>
              </a:solidFill>
              <a:latin typeface="Consolas"/>
            </a:endParaRPr>
          </a:p>
          <a:p>
            <a:r>
              <a:rPr lang="en-US" sz="1600" dirty="0">
                <a:solidFill>
                  <a:prstClr val="black"/>
                </a:solidFill>
                <a:latin typeface="Consolas"/>
              </a:rPr>
              <a:t> </a:t>
            </a:r>
            <a:r>
              <a:rPr lang="en-US" sz="1600" dirty="0">
                <a:solidFill>
                  <a:srgbClr val="0000FF"/>
                </a:solidFill>
                <a:latin typeface="Consolas"/>
              </a:rPr>
              <a:t>WHERE</a:t>
            </a:r>
            <a:r>
              <a:rPr lang="en-US" sz="1600" dirty="0">
                <a:solidFill>
                  <a:prstClr val="black"/>
                </a:solidFill>
                <a:latin typeface="Consolas"/>
              </a:rPr>
              <a:t> </a:t>
            </a:r>
            <a:r>
              <a:rPr lang="en-US" sz="1600" dirty="0">
                <a:solidFill>
                  <a:srgbClr val="008080"/>
                </a:solidFill>
                <a:latin typeface="Consolas"/>
              </a:rPr>
              <a:t>q1</a:t>
            </a:r>
            <a:r>
              <a:rPr lang="en-US" sz="1600" dirty="0">
                <a:solidFill>
                  <a:srgbClr val="808080"/>
                </a:solidFill>
                <a:latin typeface="Consolas"/>
              </a:rPr>
              <a:t>.</a:t>
            </a:r>
            <a:r>
              <a:rPr lang="en-US" sz="1600" dirty="0">
                <a:solidFill>
                  <a:srgbClr val="008080"/>
                </a:solidFill>
                <a:latin typeface="Consolas"/>
              </a:rPr>
              <a:t>parent</a:t>
            </a:r>
            <a:r>
              <a:rPr lang="en-US" sz="1600" dirty="0">
                <a:solidFill>
                  <a:prstClr val="black"/>
                </a:solidFill>
                <a:latin typeface="Consolas"/>
              </a:rPr>
              <a:t> </a:t>
            </a:r>
            <a:r>
              <a:rPr lang="en-US" sz="1600" dirty="0" smtClean="0">
                <a:solidFill>
                  <a:srgbClr val="808080"/>
                </a:solidFill>
                <a:latin typeface="Consolas"/>
              </a:rPr>
              <a:t>IS NULL;</a:t>
            </a:r>
            <a:r>
              <a:rPr lang="en-US" sz="1600" dirty="0" smtClean="0">
                <a:solidFill>
                  <a:prstClr val="black"/>
                </a:solidFill>
                <a:latin typeface="Consolas"/>
              </a:rPr>
              <a:t> </a:t>
            </a:r>
            <a:endParaRPr lang="en-US" sz="1600" dirty="0">
              <a:solidFill>
                <a:prstClr val="black"/>
              </a:solidFill>
              <a:latin typeface="Consolas"/>
            </a:endParaRPr>
          </a:p>
          <a:p>
            <a:endParaRPr lang="en-US" sz="1600" dirty="0">
              <a:solidFill>
                <a:prstClr val="black"/>
              </a:solidFill>
              <a:latin typeface="Consolas"/>
            </a:endParaRPr>
          </a:p>
        </p:txBody>
      </p:sp>
      <p:sp>
        <p:nvSpPr>
          <p:cNvPr id="6" name="Rectangle 5"/>
          <p:cNvSpPr/>
          <p:nvPr/>
        </p:nvSpPr>
        <p:spPr>
          <a:xfrm>
            <a:off x="4630812" y="3733800"/>
            <a:ext cx="4294497" cy="2895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rgbClr val="0000FF"/>
                </a:solidFill>
                <a:latin typeface="Consolas"/>
              </a:rPr>
              <a:t>CREATE</a:t>
            </a:r>
            <a:r>
              <a:rPr lang="en-US" sz="1600" dirty="0">
                <a:solidFill>
                  <a:prstClr val="black"/>
                </a:solidFill>
                <a:latin typeface="Consolas"/>
              </a:rPr>
              <a:t> </a:t>
            </a:r>
            <a:r>
              <a:rPr lang="en-US" sz="1600" dirty="0">
                <a:solidFill>
                  <a:srgbClr val="0000FF"/>
                </a:solidFill>
                <a:latin typeface="Consolas"/>
              </a:rPr>
              <a:t>TABLE</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deptTempTable</a:t>
            </a:r>
            <a:r>
              <a:rPr lang="en-US" sz="1600" dirty="0">
                <a:solidFill>
                  <a:srgbClr val="0000FF"/>
                </a:solidFill>
                <a:latin typeface="Consolas"/>
              </a:rPr>
              <a:t> </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id</a:t>
            </a:r>
            <a:r>
              <a:rPr lang="en-US" sz="1600" dirty="0">
                <a:solidFill>
                  <a:prstClr val="black"/>
                </a:solidFill>
                <a:latin typeface="Consolas"/>
              </a:rPr>
              <a:t> </a:t>
            </a:r>
            <a:r>
              <a:rPr lang="en-US" sz="1600" dirty="0" err="1">
                <a:solidFill>
                  <a:srgbClr val="0000FF"/>
                </a:solidFill>
                <a:latin typeface="Consolas"/>
              </a:rPr>
              <a:t>int</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department</a:t>
            </a:r>
            <a:r>
              <a:rPr lang="en-US" sz="1600" dirty="0">
                <a:solidFill>
                  <a:prstClr val="black"/>
                </a:solidFill>
                <a:latin typeface="Consolas"/>
              </a:rPr>
              <a:t> </a:t>
            </a:r>
            <a:r>
              <a:rPr lang="en-US" sz="1600" dirty="0">
                <a:solidFill>
                  <a:srgbClr val="0000FF"/>
                </a:solidFill>
                <a:latin typeface="Consolas"/>
              </a:rPr>
              <a:t>VARCHAR </a:t>
            </a:r>
            <a:r>
              <a:rPr lang="en-US" sz="1600" dirty="0">
                <a:solidFill>
                  <a:srgbClr val="808080"/>
                </a:solidFill>
                <a:latin typeface="Consolas"/>
              </a:rPr>
              <a:t>(</a:t>
            </a:r>
            <a:r>
              <a:rPr lang="en-US" sz="1600" dirty="0">
                <a:solidFill>
                  <a:prstClr val="black"/>
                </a:solidFill>
                <a:latin typeface="Consolas"/>
              </a:rPr>
              <a:t>200</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parent</a:t>
            </a:r>
            <a:r>
              <a:rPr lang="en-US" sz="1600" dirty="0">
                <a:solidFill>
                  <a:prstClr val="black"/>
                </a:solidFill>
                <a:latin typeface="Consolas"/>
              </a:rPr>
              <a:t> </a:t>
            </a:r>
            <a:r>
              <a:rPr lang="en-US" sz="1600" dirty="0" err="1">
                <a:solidFill>
                  <a:srgbClr val="0000FF"/>
                </a:solidFill>
                <a:latin typeface="Consolas"/>
              </a:rPr>
              <a:t>int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808080"/>
                </a:solidFill>
                <a:latin typeface="Consolas"/>
              </a:rPr>
              <a:t>);</a:t>
            </a:r>
            <a:endParaRPr lang="en-US" sz="1600" dirty="0">
              <a:solidFill>
                <a:prstClr val="black"/>
              </a:solidFill>
              <a:latin typeface="Consolas"/>
            </a:endParaRPr>
          </a:p>
          <a:p>
            <a:endParaRPr lang="en-US" sz="1600" dirty="0">
              <a:solidFill>
                <a:prstClr val="black"/>
              </a:solidFill>
              <a:latin typeface="Consolas"/>
            </a:endParaRPr>
          </a:p>
          <a:p>
            <a:r>
              <a:rPr lang="en-US" sz="1600" dirty="0">
                <a:solidFill>
                  <a:srgbClr val="0000FF"/>
                </a:solidFill>
                <a:latin typeface="Consolas"/>
              </a:rPr>
              <a:t>DECLARE</a:t>
            </a:r>
            <a:r>
              <a:rPr lang="en-US" sz="1600" dirty="0">
                <a:solidFill>
                  <a:prstClr val="black"/>
                </a:solidFill>
                <a:latin typeface="Consolas"/>
              </a:rPr>
              <a:t> </a:t>
            </a:r>
            <a:r>
              <a:rPr lang="en-US" sz="1600" dirty="0">
                <a:solidFill>
                  <a:srgbClr val="008080"/>
                </a:solidFill>
                <a:latin typeface="Consolas"/>
              </a:rPr>
              <a:t>@</a:t>
            </a:r>
            <a:r>
              <a:rPr lang="en-US" sz="1600" dirty="0" err="1">
                <a:solidFill>
                  <a:srgbClr val="008080"/>
                </a:solidFill>
                <a:latin typeface="Consolas"/>
              </a:rPr>
              <a:t>deptTableVariable</a:t>
            </a:r>
            <a:r>
              <a:rPr lang="en-US" sz="1600" dirty="0">
                <a:solidFill>
                  <a:prstClr val="black"/>
                </a:solidFill>
                <a:latin typeface="Consolas"/>
              </a:rPr>
              <a:t> </a:t>
            </a:r>
            <a:r>
              <a:rPr lang="en-US" sz="1600" dirty="0">
                <a:solidFill>
                  <a:srgbClr val="0000FF"/>
                </a:solidFill>
                <a:latin typeface="Consolas"/>
              </a:rPr>
              <a:t>TABLE</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id</a:t>
            </a:r>
            <a:r>
              <a:rPr lang="en-US" sz="1600" dirty="0">
                <a:solidFill>
                  <a:prstClr val="black"/>
                </a:solidFill>
                <a:latin typeface="Consolas"/>
              </a:rPr>
              <a:t> </a:t>
            </a:r>
            <a:r>
              <a:rPr lang="en-US" sz="1600" dirty="0" err="1">
                <a:solidFill>
                  <a:srgbClr val="0000FF"/>
                </a:solidFill>
                <a:latin typeface="Consolas"/>
              </a:rPr>
              <a:t>int</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department</a:t>
            </a:r>
            <a:r>
              <a:rPr lang="en-US" sz="1600" dirty="0">
                <a:solidFill>
                  <a:prstClr val="black"/>
                </a:solidFill>
                <a:latin typeface="Consolas"/>
              </a:rPr>
              <a:t> </a:t>
            </a:r>
            <a:r>
              <a:rPr lang="en-US" sz="1600" dirty="0">
                <a:solidFill>
                  <a:srgbClr val="0000FF"/>
                </a:solidFill>
                <a:latin typeface="Consolas"/>
              </a:rPr>
              <a:t>VARCHAR </a:t>
            </a:r>
            <a:r>
              <a:rPr lang="en-US" sz="1600" dirty="0">
                <a:solidFill>
                  <a:srgbClr val="808080"/>
                </a:solidFill>
                <a:latin typeface="Consolas"/>
              </a:rPr>
              <a:t>(</a:t>
            </a:r>
            <a:r>
              <a:rPr lang="en-US" sz="1600" dirty="0">
                <a:solidFill>
                  <a:prstClr val="black"/>
                </a:solidFill>
                <a:latin typeface="Consolas"/>
              </a:rPr>
              <a:t>200</a:t>
            </a:r>
            <a:r>
              <a:rPr lang="en-US" sz="1600" dirty="0">
                <a:solidFill>
                  <a:srgbClr val="808080"/>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008080"/>
                </a:solidFill>
                <a:latin typeface="Consolas"/>
              </a:rPr>
              <a:t>parent</a:t>
            </a:r>
            <a:r>
              <a:rPr lang="en-US" sz="1600" dirty="0">
                <a:solidFill>
                  <a:prstClr val="black"/>
                </a:solidFill>
                <a:latin typeface="Consolas"/>
              </a:rPr>
              <a:t> </a:t>
            </a:r>
            <a:r>
              <a:rPr lang="en-US" sz="1600" dirty="0" err="1">
                <a:solidFill>
                  <a:srgbClr val="0000FF"/>
                </a:solidFill>
                <a:latin typeface="Consolas"/>
              </a:rPr>
              <a:t>int</a:t>
            </a:r>
            <a:endParaRPr lang="en-US" sz="1600" dirty="0">
              <a:solidFill>
                <a:prstClr val="black"/>
              </a:solidFill>
              <a:latin typeface="Consolas"/>
            </a:endParaRPr>
          </a:p>
          <a:p>
            <a:r>
              <a:rPr lang="en-US" sz="1600" dirty="0">
                <a:solidFill>
                  <a:prstClr val="black"/>
                </a:solidFill>
                <a:latin typeface="Consolas"/>
              </a:rPr>
              <a:t> </a:t>
            </a:r>
            <a:r>
              <a:rPr lang="en-US" sz="1600" dirty="0">
                <a:solidFill>
                  <a:srgbClr val="808080"/>
                </a:solidFill>
                <a:latin typeface="Consolas"/>
              </a:rPr>
              <a:t>);</a:t>
            </a:r>
          </a:p>
        </p:txBody>
      </p:sp>
    </p:spTree>
    <p:extLst>
      <p:ext uri="{BB962C8B-B14F-4D97-AF65-F5344CB8AC3E}">
        <p14:creationId xmlns:p14="http://schemas.microsoft.com/office/powerpoint/2010/main" val="47286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2" presetClass="entr" presetSubtype="4"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2" presetClass="entr" presetSubtype="4" fill="hold" grpId="0"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 calcmode="lin" valueType="num">
                                      <p:cBhvr additive="base">
                                        <p:cTn id="4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 calcmode="lin" valueType="num">
                                      <p:cBhvr additive="base">
                                        <p:cTn id="4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 calcmode="lin" valueType="num">
                                      <p:cBhvr additive="base">
                                        <p:cTn id="5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53" presetID="53" presetClass="entr" presetSubtype="16"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par>
                                <p:cTn id="63" presetID="2" presetClass="entr" presetSubtype="4" fill="hold" grpId="0" nodeType="with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 calcmode="lin" valueType="num">
                                      <p:cBhvr additive="base">
                                        <p:cTn id="6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4" grpId="1" animBg="1"/>
      <p:bldP spid="5" grpId="0" animBg="1"/>
      <p:bldP spid="5" grpId="1" animBg="1"/>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type of a virtual table</a:t>
            </a:r>
          </a:p>
          <a:p>
            <a:endParaRPr lang="en-US" dirty="0"/>
          </a:p>
          <a:p>
            <a:r>
              <a:rPr lang="en-US" dirty="0"/>
              <a:t>Similar to the ease of a temporary table</a:t>
            </a:r>
          </a:p>
          <a:p>
            <a:endParaRPr lang="en-US" dirty="0"/>
          </a:p>
          <a:p>
            <a:r>
              <a:rPr lang="en-US" dirty="0"/>
              <a:t>Sort of like a derived table</a:t>
            </a:r>
          </a:p>
          <a:p>
            <a:endParaRPr lang="en-US" dirty="0"/>
          </a:p>
          <a:p>
            <a:r>
              <a:rPr lang="en-US" dirty="0"/>
              <a:t>Like a temporary named result set</a:t>
            </a:r>
          </a:p>
          <a:p>
            <a:endParaRPr lang="en-US" dirty="0"/>
          </a:p>
          <a:p>
            <a:r>
              <a:rPr lang="en-US" dirty="0"/>
              <a:t>Acts like a temporary view, or a run time </a:t>
            </a:r>
            <a:r>
              <a:rPr lang="en-US" dirty="0" smtClean="0"/>
              <a:t>view</a:t>
            </a:r>
          </a:p>
        </p:txBody>
      </p:sp>
      <p:sp>
        <p:nvSpPr>
          <p:cNvPr id="3" name="Title 2"/>
          <p:cNvSpPr>
            <a:spLocks noGrp="1"/>
          </p:cNvSpPr>
          <p:nvPr>
            <p:ph type="title"/>
          </p:nvPr>
        </p:nvSpPr>
        <p:spPr/>
        <p:txBody>
          <a:bodyPr/>
          <a:lstStyle/>
          <a:p>
            <a:r>
              <a:rPr lang="en-US" dirty="0" smtClean="0"/>
              <a:t>What is a CTE</a:t>
            </a:r>
            <a:endParaRPr lang="en-US" dirty="0"/>
          </a:p>
        </p:txBody>
      </p:sp>
    </p:spTree>
    <p:extLst>
      <p:ext uri="{BB962C8B-B14F-4D97-AF65-F5344CB8AC3E}">
        <p14:creationId xmlns:p14="http://schemas.microsoft.com/office/powerpoint/2010/main" val="3843836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1623</TotalTime>
  <Words>2570</Words>
  <Application>Microsoft Office PowerPoint</Application>
  <PresentationFormat>On-screen Show (4:3)</PresentationFormat>
  <Paragraphs>518</Paragraphs>
  <Slides>72</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72</vt:i4>
      </vt:variant>
    </vt:vector>
  </HeadingPairs>
  <TitlesOfParts>
    <vt:vector size="82" baseType="lpstr">
      <vt:lpstr>Arial</vt:lpstr>
      <vt:lpstr>Calibri</vt:lpstr>
      <vt:lpstr>Consolas</vt:lpstr>
      <vt:lpstr>Lucida Sans Unicode</vt:lpstr>
      <vt:lpstr>Verdana</vt:lpstr>
      <vt:lpstr>Wingdings</vt:lpstr>
      <vt:lpstr>Wingdings 2</vt:lpstr>
      <vt:lpstr>Wingdings 3</vt:lpstr>
      <vt:lpstr>Concourse</vt:lpstr>
      <vt:lpstr>1_Office Theme</vt:lpstr>
      <vt:lpstr>Introduction to Common Table Expressions</vt:lpstr>
      <vt:lpstr>PowerPoint Presentation</vt:lpstr>
      <vt:lpstr>Downloadable Content</vt:lpstr>
      <vt:lpstr>Common Table Expressions Book  </vt:lpstr>
      <vt:lpstr>Audience Survey</vt:lpstr>
      <vt:lpstr>CTE – Benefits coming your way!</vt:lpstr>
      <vt:lpstr>    Introduction to Memory Tables and CTEs</vt:lpstr>
      <vt:lpstr>Memory Tables</vt:lpstr>
      <vt:lpstr>What is a CTE</vt:lpstr>
      <vt:lpstr>Availability of CTEs</vt:lpstr>
      <vt:lpstr>Why Use Common Table Expressions?</vt:lpstr>
      <vt:lpstr>CTE Syntax - WITH</vt:lpstr>
      <vt:lpstr>Simple CTE Syntax</vt:lpstr>
      <vt:lpstr>Simple CTE</vt:lpstr>
      <vt:lpstr>Reminder</vt:lpstr>
      <vt:lpstr>CTEs Instead of Derived Tables</vt:lpstr>
      <vt:lpstr>CTE Instead of a Derived Table</vt:lpstr>
      <vt:lpstr>Derived Table Without a CTE</vt:lpstr>
      <vt:lpstr>Steps to Convert a Derived Table to a CTE</vt:lpstr>
      <vt:lpstr>CTE for Derived Table Re-use</vt:lpstr>
      <vt:lpstr>Chapter 3</vt:lpstr>
      <vt:lpstr>CTE Instead of a Derived Table Summary</vt:lpstr>
      <vt:lpstr>Multiple CTEs in a Query</vt:lpstr>
      <vt:lpstr>Multiple CTE’s In A Single Query</vt:lpstr>
      <vt:lpstr>Steps to add a Second CTE</vt:lpstr>
      <vt:lpstr>Demo: Multiple CTE</vt:lpstr>
      <vt:lpstr>Nested CTE’s</vt:lpstr>
      <vt:lpstr>Nested CTE Example</vt:lpstr>
      <vt:lpstr>Chapter 6</vt:lpstr>
      <vt:lpstr>Data Paging With a CTE</vt:lpstr>
      <vt:lpstr>Data Paging</vt:lpstr>
      <vt:lpstr>Data Paging Page 1</vt:lpstr>
      <vt:lpstr>Data Paging Page 2</vt:lpstr>
      <vt:lpstr>Data Paging Page 3</vt:lpstr>
      <vt:lpstr>Demo: Data Paging</vt:lpstr>
      <vt:lpstr>Demo: SQL Server 2012 Data Paging</vt:lpstr>
      <vt:lpstr>Chapter 7</vt:lpstr>
      <vt:lpstr>CTEs in Stored Procedures, Functions and Views</vt:lpstr>
      <vt:lpstr>CTEs in Stored Procedures, Functions and Views</vt:lpstr>
      <vt:lpstr>Chapter 9</vt:lpstr>
      <vt:lpstr>Introduction to Recursive CTEs</vt:lpstr>
      <vt:lpstr>4. Recursive CTE</vt:lpstr>
      <vt:lpstr>Recursion Overview</vt:lpstr>
      <vt:lpstr>Recursive Terminology</vt:lpstr>
      <vt:lpstr>Demo: Recursive CTE</vt:lpstr>
      <vt:lpstr>Demo: Recursive CTE</vt:lpstr>
      <vt:lpstr>Demo: Recursive CTE</vt:lpstr>
      <vt:lpstr>Demo: Recursive CTE</vt:lpstr>
      <vt:lpstr>Demo: Recursive CTE</vt:lpstr>
      <vt:lpstr>Chapter 4</vt:lpstr>
      <vt:lpstr>Recursive CTE Notes</vt:lpstr>
      <vt:lpstr>Download the samples and there are many additional CTE examples at the end of the file.</vt:lpstr>
      <vt:lpstr>Common Table Expressions Book  </vt:lpstr>
      <vt:lpstr>More Information</vt:lpstr>
      <vt:lpstr>PowerPoint Presentation</vt:lpstr>
      <vt:lpstr>PowerPoint Presentation</vt:lpstr>
      <vt:lpstr>CTE – Fact or Fiction</vt:lpstr>
      <vt:lpstr>1.  CTE Executions</vt:lpstr>
      <vt:lpstr>1. CTE Executions Explained</vt:lpstr>
      <vt:lpstr>2.  CTEs are proprietary</vt:lpstr>
      <vt:lpstr>3.  CTE and Hierarchical Queries</vt:lpstr>
      <vt:lpstr>5.  Database Versions</vt:lpstr>
      <vt:lpstr>6.  Stored Procedures and Functions</vt:lpstr>
      <vt:lpstr>7.  CTEs and Nesting</vt:lpstr>
      <vt:lpstr>8.  Indexing CTEs</vt:lpstr>
      <vt:lpstr>9.  VIEW vs CTE</vt:lpstr>
      <vt:lpstr>10.  CTE’s and Data Paging</vt:lpstr>
      <vt:lpstr>11.  CTE’s performance </vt:lpstr>
      <vt:lpstr>12.  CTE’s and TempDB</vt:lpstr>
      <vt:lpstr>13.  Data Paging</vt:lpstr>
      <vt:lpstr>More Information</vt:lpstr>
      <vt:lpstr>Common Table Expressions Book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Time Functions in SQL 2012</dc:title>
  <dc:creator>Student</dc:creator>
  <cp:lastModifiedBy>Steve Stedman</cp:lastModifiedBy>
  <cp:revision>119</cp:revision>
  <dcterms:created xsi:type="dcterms:W3CDTF">2012-11-03T18:18:21Z</dcterms:created>
  <dcterms:modified xsi:type="dcterms:W3CDTF">2013-11-14T01:54:35Z</dcterms:modified>
</cp:coreProperties>
</file>