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65" r:id="rId3"/>
    <p:sldId id="257" r:id="rId4"/>
    <p:sldId id="266" r:id="rId5"/>
    <p:sldId id="280" r:id="rId6"/>
    <p:sldId id="281" r:id="rId7"/>
    <p:sldId id="293" r:id="rId8"/>
    <p:sldId id="282" r:id="rId9"/>
    <p:sldId id="283" r:id="rId10"/>
    <p:sldId id="286" r:id="rId11"/>
    <p:sldId id="287" r:id="rId12"/>
    <p:sldId id="288" r:id="rId13"/>
    <p:sldId id="290" r:id="rId14"/>
    <p:sldId id="291" r:id="rId15"/>
    <p:sldId id="292" r:id="rId16"/>
    <p:sldId id="284" r:id="rId17"/>
    <p:sldId id="270" r:id="rId18"/>
    <p:sldId id="289" r:id="rId19"/>
    <p:sldId id="294" r:id="rId20"/>
    <p:sldId id="285" r:id="rId21"/>
    <p:sldId id="267" r:id="rId22"/>
    <p:sldId id="269" r:id="rId23"/>
    <p:sldId id="295" r:id="rId24"/>
    <p:sldId id="296" r:id="rId25"/>
    <p:sldId id="268" r:id="rId26"/>
    <p:sldId id="274" r:id="rId27"/>
    <p:sldId id="275" r:id="rId28"/>
    <p:sldId id="276" r:id="rId29"/>
    <p:sldId id="297" r:id="rId30"/>
    <p:sldId id="298" r:id="rId31"/>
    <p:sldId id="301" r:id="rId32"/>
    <p:sldId id="310" r:id="rId33"/>
    <p:sldId id="300" r:id="rId34"/>
    <p:sldId id="311" r:id="rId35"/>
    <p:sldId id="303" r:id="rId36"/>
    <p:sldId id="302" r:id="rId37"/>
    <p:sldId id="328" r:id="rId38"/>
    <p:sldId id="327" r:id="rId39"/>
    <p:sldId id="329" r:id="rId40"/>
    <p:sldId id="304" r:id="rId41"/>
    <p:sldId id="312" r:id="rId42"/>
    <p:sldId id="260" r:id="rId43"/>
    <p:sldId id="313" r:id="rId44"/>
    <p:sldId id="262"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32" r:id="rId59"/>
    <p:sldId id="331" r:id="rId60"/>
    <p:sldId id="330" r:id="rId61"/>
  </p:sldIdLst>
  <p:sldSz cx="9144000" cy="6858000" type="screen4x3"/>
  <p:notesSz cx="6858000" cy="9144000"/>
  <p:defaultTextStyle>
    <a:defPPr>
      <a:defRPr lang="en-CA"/>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7D9DF"/>
    <a:srgbClr val="89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2" autoAdjust="0"/>
    <p:restoredTop sz="87071" autoAdjust="0"/>
  </p:normalViewPr>
  <p:slideViewPr>
    <p:cSldViewPr>
      <p:cViewPr varScale="1">
        <p:scale>
          <a:sx n="69" d="100"/>
          <a:sy n="69" d="100"/>
        </p:scale>
        <p:origin x="1206" y="72"/>
      </p:cViewPr>
      <p:guideLst>
        <p:guide orient="horz" pos="2160"/>
        <p:guide pos="2880"/>
      </p:guideLst>
    </p:cSldViewPr>
  </p:slideViewPr>
  <p:outlineViewPr>
    <p:cViewPr>
      <p:scale>
        <a:sx n="33" d="100"/>
        <a:sy n="33" d="100"/>
      </p:scale>
      <p:origin x="0" y="19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21D0A8-0344-443A-822E-0BAF9331FEF9}" type="datetimeFigureOut">
              <a:rPr lang="en-US" smtClean="0"/>
              <a:t>12/1/2013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C4E8D6-06C8-413F-B3EA-3AD087E82CF7}" type="slidenum">
              <a:rPr lang="en-US" smtClean="0"/>
              <a:t>‹#›</a:t>
            </a:fld>
            <a:endParaRPr lang="en-US"/>
          </a:p>
        </p:txBody>
      </p:sp>
    </p:spTree>
    <p:extLst>
      <p:ext uri="{BB962C8B-B14F-4D97-AF65-F5344CB8AC3E}">
        <p14:creationId xmlns:p14="http://schemas.microsoft.com/office/powerpoint/2010/main" val="191178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Vivid: Several years ago, I was hired to work on a database to help improve performance. This database had some of the typical performance tuning issues that needed to be addressed, but as I looked into it in more detail I discovered that for a 90gb database, 80gb was used up by one table. Looking further into that table, there was one column of type </a:t>
            </a:r>
            <a:r>
              <a:rPr lang="en-US" dirty="0" err="1" smtClean="0"/>
              <a:t>varbinary</a:t>
            </a:r>
            <a:r>
              <a:rPr lang="en-US" dirty="0" smtClean="0"/>
              <a:t> that was being used to hold files. After some re-architecting the software that was using the database to store files, I was able to convince the developers that there was a really great system to store files, it is called a file system. What helped convince them of this was the projected costs to upgrade the SQL Server hardware and licensing over the next 3 to 5 years to accommodate these files. It became very clear that at that point in time the file system was the best system to store files.</a:t>
            </a:r>
          </a:p>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4</a:t>
            </a:fld>
            <a:endParaRPr lang="en-US"/>
          </a:p>
        </p:txBody>
      </p:sp>
    </p:spTree>
    <p:extLst>
      <p:ext uri="{BB962C8B-B14F-4D97-AF65-F5344CB8AC3E}">
        <p14:creationId xmlns:p14="http://schemas.microsoft.com/office/powerpoint/2010/main" val="396397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then, and times change. Microsoft added new features to SQL Server 2008 called </a:t>
            </a:r>
            <a:r>
              <a:rPr lang="en-US" dirty="0" err="1" smtClean="0"/>
              <a:t>FileStream</a:t>
            </a:r>
            <a:r>
              <a:rPr lang="en-US" dirty="0" smtClean="0"/>
              <a:t> that is still an important part of SQL Server 2012.</a:t>
            </a:r>
          </a:p>
          <a:p>
            <a:r>
              <a:rPr lang="en-US" dirty="0" err="1" smtClean="0"/>
              <a:t>FileStream</a:t>
            </a:r>
            <a:r>
              <a:rPr lang="en-US" dirty="0" smtClean="0"/>
              <a:t> allows for a VARBINARY(MAX) column to be set to write to a location on disk rather than to the traditional storage location in the SQL Server Database.</a:t>
            </a:r>
          </a:p>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5</a:t>
            </a:fld>
            <a:endParaRPr lang="en-US"/>
          </a:p>
        </p:txBody>
      </p:sp>
    </p:spTree>
    <p:extLst>
      <p:ext uri="{BB962C8B-B14F-4D97-AF65-F5344CB8AC3E}">
        <p14:creationId xmlns:p14="http://schemas.microsoft.com/office/powerpoint/2010/main" val="3239026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 FILESTREAM for large BLOB (Binary Large Objects) data such as </a:t>
            </a:r>
            <a:r>
              <a:rPr lang="en-US" dirty="0" err="1" smtClean="0"/>
              <a:t>varbinary</a:t>
            </a:r>
            <a:r>
              <a:rPr lang="en-US" dirty="0" smtClean="0"/>
              <a:t>(max) and </a:t>
            </a:r>
            <a:r>
              <a:rPr lang="en-US" dirty="0" err="1" smtClean="0"/>
              <a:t>varchar</a:t>
            </a:r>
            <a:r>
              <a:rPr lang="en-US" dirty="0" smtClean="0"/>
              <a:t>(max) can be moved from the database to the </a:t>
            </a:r>
            <a:r>
              <a:rPr lang="en-US" dirty="0" err="1" smtClean="0"/>
              <a:t>filesystem</a:t>
            </a:r>
            <a:r>
              <a:rPr lang="en-US" dirty="0" smtClean="0"/>
              <a:t> allowing for better performance and smaller database files.  Imagine a table with 30gb of </a:t>
            </a:r>
            <a:r>
              <a:rPr lang="en-US" dirty="0" err="1" smtClean="0"/>
              <a:t>varbinary</a:t>
            </a:r>
            <a:r>
              <a:rPr lang="en-US" dirty="0" smtClean="0"/>
              <a:t>(max), without </a:t>
            </a:r>
            <a:r>
              <a:rPr lang="en-US" dirty="0" err="1" smtClean="0"/>
              <a:t>filestream</a:t>
            </a:r>
            <a:r>
              <a:rPr lang="en-US" dirty="0" smtClean="0"/>
              <a:t> all of that </a:t>
            </a:r>
            <a:r>
              <a:rPr lang="en-US" dirty="0" err="1" smtClean="0"/>
              <a:t>varbinary</a:t>
            </a:r>
            <a:r>
              <a:rPr lang="en-US" dirty="0" smtClean="0"/>
              <a:t> data might end up in memory cluttering the buffer pool and pushing other data out of memory.</a:t>
            </a:r>
          </a:p>
          <a:p>
            <a:endParaRPr lang="en-US" dirty="0" smtClean="0"/>
          </a:p>
          <a:p>
            <a:r>
              <a:rPr lang="en-US" dirty="0" smtClean="0"/>
              <a:t>With FILESTREAM you have most the ease of accessing data as thought it was just stored in a column, but you get the performance of saving the files to disk.</a:t>
            </a:r>
          </a:p>
          <a:p>
            <a:endParaRPr lang="en-US" dirty="0" smtClean="0"/>
          </a:p>
          <a:p>
            <a:r>
              <a:rPr lang="en-US" dirty="0" smtClean="0"/>
              <a:t>Additionally when a backup is run the </a:t>
            </a:r>
            <a:r>
              <a:rPr lang="en-US" dirty="0" err="1" smtClean="0"/>
              <a:t>filestream</a:t>
            </a:r>
            <a:r>
              <a:rPr lang="en-US" dirty="0" smtClean="0"/>
              <a:t> files are included in the SQL Server backup.</a:t>
            </a:r>
          </a:p>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6</a:t>
            </a:fld>
            <a:endParaRPr lang="en-US"/>
          </a:p>
        </p:txBody>
      </p:sp>
    </p:spTree>
    <p:extLst>
      <p:ext uri="{BB962C8B-B14F-4D97-AF65-F5344CB8AC3E}">
        <p14:creationId xmlns:p14="http://schemas.microsoft.com/office/powerpoint/2010/main" val="87065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10</a:t>
            </a:fld>
            <a:endParaRPr lang="en-US"/>
          </a:p>
        </p:txBody>
      </p:sp>
    </p:spTree>
    <p:extLst>
      <p:ext uri="{BB962C8B-B14F-4D97-AF65-F5344CB8AC3E}">
        <p14:creationId xmlns:p14="http://schemas.microsoft.com/office/powerpoint/2010/main" val="406307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VIVID: Assume that you just purchased a new printer for your computer, you bring it home and attempt to make it work, but you don’t have the right cables, and it is not a </a:t>
            </a:r>
            <a:r>
              <a:rPr lang="en-US" dirty="0" err="1" smtClean="0"/>
              <a:t>wifi</a:t>
            </a:r>
            <a:r>
              <a:rPr lang="en-US" dirty="0" smtClean="0"/>
              <a:t> printer. There is no way to print without getting the right cables to connect the printer to your database. You then go back to the store, purchase the right cables, and you are ready to start printing.</a:t>
            </a:r>
          </a:p>
          <a:p>
            <a:endParaRPr lang="en-US" dirty="0" smtClean="0"/>
          </a:p>
          <a:p>
            <a:r>
              <a:rPr lang="en-US" dirty="0" err="1" smtClean="0"/>
              <a:t>Filestream</a:t>
            </a:r>
            <a:r>
              <a:rPr lang="en-US" dirty="0" smtClean="0"/>
              <a:t> is similar, if you enable your database for </a:t>
            </a:r>
            <a:r>
              <a:rPr lang="en-US" dirty="0" err="1" smtClean="0"/>
              <a:t>filestream</a:t>
            </a:r>
            <a:r>
              <a:rPr lang="en-US" dirty="0" smtClean="0"/>
              <a:t>, and create a </a:t>
            </a:r>
            <a:r>
              <a:rPr lang="en-US" dirty="0" err="1" smtClean="0"/>
              <a:t>filestream</a:t>
            </a:r>
            <a:r>
              <a:rPr lang="en-US" dirty="0" smtClean="0"/>
              <a:t> table, you now need the right tools to connect and use that </a:t>
            </a:r>
            <a:r>
              <a:rPr lang="en-US" dirty="0" err="1" smtClean="0"/>
              <a:t>filestream</a:t>
            </a:r>
            <a:r>
              <a:rPr lang="en-US" dirty="0" smtClean="0"/>
              <a:t> table. Just like how you can print if you have all the right connections, you can use </a:t>
            </a:r>
            <a:r>
              <a:rPr lang="en-US" dirty="0" err="1" smtClean="0"/>
              <a:t>filestream</a:t>
            </a:r>
            <a:r>
              <a:rPr lang="en-US" dirty="0" smtClean="0"/>
              <a:t> if you have the right query knowledge.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20</a:t>
            </a:fld>
            <a:endParaRPr lang="en-US"/>
          </a:p>
        </p:txBody>
      </p:sp>
    </p:spTree>
    <p:extLst>
      <p:ext uri="{BB962C8B-B14F-4D97-AF65-F5344CB8AC3E}">
        <p14:creationId xmlns:p14="http://schemas.microsoft.com/office/powerpoint/2010/main" val="243529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Vivid: Assume that you have thousands of pictures that you have taken with your digital camera of the last decade. In this case you may have them organized in any number of directories based on dates, or topics, or some other structure. You probably don’t have a way to tag or label those pictures with anything besides the filename that the digital camera assigned them, or maybe you gave them each a descriptive name to replace the default camera name. If you could organize these in a database you could assign all types of useful information to them like the names of the people in the picture, or the location they were taken.</a:t>
            </a:r>
          </a:p>
          <a:p>
            <a:r>
              <a:rPr lang="en-US" dirty="0" smtClean="0"/>
              <a:t>To achieve this task you may want to store the filenames in the database and then add columns to a table to describe the details associated with those filenames.</a:t>
            </a:r>
          </a:p>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28</a:t>
            </a:fld>
            <a:endParaRPr lang="en-US"/>
          </a:p>
        </p:txBody>
      </p:sp>
    </p:spTree>
    <p:extLst>
      <p:ext uri="{BB962C8B-B14F-4D97-AF65-F5344CB8AC3E}">
        <p14:creationId xmlns:p14="http://schemas.microsoft.com/office/powerpoint/2010/main" val="101298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FileTables</a:t>
            </a:r>
            <a:r>
              <a:rPr lang="en-US" dirty="0" smtClean="0"/>
              <a:t> are a database hierarchy attached to all the files in a given directory in your </a:t>
            </a:r>
            <a:r>
              <a:rPr lang="en-US" dirty="0" err="1" smtClean="0"/>
              <a:t>filesystem</a:t>
            </a:r>
            <a:r>
              <a:rPr lang="en-US" dirty="0" smtClean="0"/>
              <a:t>, allowing standard file system access to all of those files with their existing filenames. </a:t>
            </a:r>
            <a:r>
              <a:rPr lang="en-US" dirty="0" err="1" smtClean="0"/>
              <a:t>Filetable</a:t>
            </a:r>
            <a:r>
              <a:rPr lang="en-US" dirty="0" smtClean="0"/>
              <a:t> can give you that association from the </a:t>
            </a:r>
            <a:r>
              <a:rPr lang="en-US" dirty="0" err="1" smtClean="0"/>
              <a:t>filesystem</a:t>
            </a:r>
            <a:r>
              <a:rPr lang="en-US" dirty="0" smtClean="0"/>
              <a:t> structure to a relational database model.  When you insert to a </a:t>
            </a:r>
            <a:r>
              <a:rPr lang="en-US" dirty="0" err="1" smtClean="0"/>
              <a:t>filetable</a:t>
            </a:r>
            <a:r>
              <a:rPr lang="en-US" dirty="0" smtClean="0"/>
              <a:t> it creates the files on disk, and when you add files to the directory on disk it is equivalent to inserting to the table.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C4E8D6-06C8-413F-B3EA-3AD087E82CF7}" type="slidenum">
              <a:rPr lang="en-US" smtClean="0"/>
              <a:t>29</a:t>
            </a:fld>
            <a:endParaRPr lang="en-US"/>
          </a:p>
        </p:txBody>
      </p:sp>
    </p:spTree>
    <p:extLst>
      <p:ext uri="{BB962C8B-B14F-4D97-AF65-F5344CB8AC3E}">
        <p14:creationId xmlns:p14="http://schemas.microsoft.com/office/powerpoint/2010/main" val="248031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36363"/>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838200"/>
            <a:ext cx="215265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838200"/>
            <a:ext cx="630555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6"/>
                </a:solidFill>
              </a:defRPr>
            </a:lvl1pPr>
            <a:lvl2pPr>
              <a:defRPr baseline="0">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C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229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229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8382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304800" y="1600200"/>
            <a:ext cx="8610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rtl="0" eaLnBrk="0" fontAlgn="base" hangingPunct="0">
        <a:spcBef>
          <a:spcPct val="0"/>
        </a:spcBef>
        <a:spcAft>
          <a:spcPct val="0"/>
        </a:spcAft>
        <a:defRPr sz="3200">
          <a:solidFill>
            <a:srgbClr val="89A8B7"/>
          </a:solidFill>
          <a:latin typeface="+mj-lt"/>
          <a:ea typeface="+mj-ea"/>
          <a:cs typeface="+mj-cs"/>
        </a:defRPr>
      </a:lvl1pPr>
      <a:lvl2pPr algn="l" rtl="0" eaLnBrk="0" fontAlgn="base" hangingPunct="0">
        <a:spcBef>
          <a:spcPct val="0"/>
        </a:spcBef>
        <a:spcAft>
          <a:spcPct val="0"/>
        </a:spcAft>
        <a:defRPr sz="3200">
          <a:solidFill>
            <a:srgbClr val="89A8B7"/>
          </a:solidFill>
          <a:latin typeface="Arial" charset="0"/>
        </a:defRPr>
      </a:lvl2pPr>
      <a:lvl3pPr algn="l" rtl="0" eaLnBrk="0" fontAlgn="base" hangingPunct="0">
        <a:spcBef>
          <a:spcPct val="0"/>
        </a:spcBef>
        <a:spcAft>
          <a:spcPct val="0"/>
        </a:spcAft>
        <a:defRPr sz="3200">
          <a:solidFill>
            <a:srgbClr val="89A8B7"/>
          </a:solidFill>
          <a:latin typeface="Arial" charset="0"/>
        </a:defRPr>
      </a:lvl3pPr>
      <a:lvl4pPr algn="l" rtl="0" eaLnBrk="0" fontAlgn="base" hangingPunct="0">
        <a:spcBef>
          <a:spcPct val="0"/>
        </a:spcBef>
        <a:spcAft>
          <a:spcPct val="0"/>
        </a:spcAft>
        <a:defRPr sz="3200">
          <a:solidFill>
            <a:srgbClr val="89A8B7"/>
          </a:solidFill>
          <a:latin typeface="Arial" charset="0"/>
        </a:defRPr>
      </a:lvl4pPr>
      <a:lvl5pPr algn="l" rtl="0" eaLnBrk="0" fontAlgn="base" hangingPunct="0">
        <a:spcBef>
          <a:spcPct val="0"/>
        </a:spcBef>
        <a:spcAft>
          <a:spcPct val="0"/>
        </a:spcAft>
        <a:defRPr sz="3200">
          <a:solidFill>
            <a:srgbClr val="89A8B7"/>
          </a:solidFill>
          <a:latin typeface="Arial" charset="0"/>
        </a:defRPr>
      </a:lvl5pPr>
      <a:lvl6pPr marL="457200" algn="l" rtl="0" fontAlgn="base">
        <a:spcBef>
          <a:spcPct val="0"/>
        </a:spcBef>
        <a:spcAft>
          <a:spcPct val="0"/>
        </a:spcAft>
        <a:defRPr sz="3200">
          <a:solidFill>
            <a:srgbClr val="89A8B7"/>
          </a:solidFill>
          <a:latin typeface="Arial" charset="0"/>
        </a:defRPr>
      </a:lvl6pPr>
      <a:lvl7pPr marL="914400" algn="l" rtl="0" fontAlgn="base">
        <a:spcBef>
          <a:spcPct val="0"/>
        </a:spcBef>
        <a:spcAft>
          <a:spcPct val="0"/>
        </a:spcAft>
        <a:defRPr sz="3200">
          <a:solidFill>
            <a:srgbClr val="89A8B7"/>
          </a:solidFill>
          <a:latin typeface="Arial" charset="0"/>
        </a:defRPr>
      </a:lvl7pPr>
      <a:lvl8pPr marL="1371600" algn="l" rtl="0" fontAlgn="base">
        <a:spcBef>
          <a:spcPct val="0"/>
        </a:spcBef>
        <a:spcAft>
          <a:spcPct val="0"/>
        </a:spcAft>
        <a:defRPr sz="3200">
          <a:solidFill>
            <a:srgbClr val="89A8B7"/>
          </a:solidFill>
          <a:latin typeface="Arial" charset="0"/>
        </a:defRPr>
      </a:lvl8pPr>
      <a:lvl9pPr marL="1828800" algn="l" rtl="0" fontAlgn="base">
        <a:spcBef>
          <a:spcPct val="0"/>
        </a:spcBef>
        <a:spcAft>
          <a:spcPct val="0"/>
        </a:spcAft>
        <a:defRPr sz="3200">
          <a:solidFill>
            <a:srgbClr val="89A8B7"/>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a:solidFill>
            <a:srgbClr val="D7D9DF"/>
          </a:solidFill>
          <a:latin typeface="+mn-lt"/>
        </a:defRPr>
      </a:lvl2pPr>
      <a:lvl3pPr marL="1143000" indent="-228600" algn="l" rtl="0" eaLnBrk="0" fontAlgn="base" hangingPunct="0">
        <a:spcBef>
          <a:spcPct val="20000"/>
        </a:spcBef>
        <a:spcAft>
          <a:spcPct val="0"/>
        </a:spcAft>
        <a:buFont typeface="Wingdings" pitchFamily="2" charset="2"/>
        <a:buChar char="§"/>
        <a:defRPr>
          <a:solidFill>
            <a:srgbClr val="D7D9DF"/>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charset="0"/>
        </a:defRPr>
      </a:lvl4pPr>
      <a:lvl5pPr marL="2057400" indent="-228600" algn="l" rtl="0" eaLnBrk="0" fontAlgn="base" hangingPunct="0">
        <a:spcBef>
          <a:spcPct val="20000"/>
        </a:spcBef>
        <a:spcAft>
          <a:spcPct val="0"/>
        </a:spcAft>
        <a:buChar char="»"/>
        <a:defRPr sz="2000">
          <a:solidFill>
            <a:schemeClr val="tx1"/>
          </a:solidFill>
          <a:latin typeface="Times New Roman" charset="0"/>
        </a:defRPr>
      </a:lvl5pPr>
      <a:lvl6pPr marL="2514600" indent="-228600" algn="l" rtl="0" fontAlgn="base">
        <a:spcBef>
          <a:spcPct val="20000"/>
        </a:spcBef>
        <a:spcAft>
          <a:spcPct val="0"/>
        </a:spcAft>
        <a:buChar char="»"/>
        <a:defRPr sz="2000">
          <a:solidFill>
            <a:schemeClr val="tx1"/>
          </a:solidFill>
          <a:latin typeface="Times New Roman" charset="0"/>
        </a:defRPr>
      </a:lvl6pPr>
      <a:lvl7pPr marL="2971800" indent="-228600" algn="l" rtl="0" fontAlgn="base">
        <a:spcBef>
          <a:spcPct val="20000"/>
        </a:spcBef>
        <a:spcAft>
          <a:spcPct val="0"/>
        </a:spcAft>
        <a:buChar char="»"/>
        <a:defRPr sz="2000">
          <a:solidFill>
            <a:schemeClr val="tx1"/>
          </a:solidFill>
          <a:latin typeface="Times New Roman" charset="0"/>
        </a:defRPr>
      </a:lvl7pPr>
      <a:lvl8pPr marL="3429000" indent="-228600" algn="l" rtl="0" fontAlgn="base">
        <a:spcBef>
          <a:spcPct val="20000"/>
        </a:spcBef>
        <a:spcAft>
          <a:spcPct val="0"/>
        </a:spcAft>
        <a:buChar char="»"/>
        <a:defRPr sz="2000">
          <a:solidFill>
            <a:schemeClr val="tx1"/>
          </a:solidFill>
          <a:latin typeface="Times New Roman" charset="0"/>
        </a:defRPr>
      </a:lvl8pPr>
      <a:lvl9pPr marL="3886200" indent="-228600" algn="l" rtl="0" fontAlgn="base">
        <a:spcBef>
          <a:spcPct val="20000"/>
        </a:spcBef>
        <a:spcAft>
          <a:spcPct val="0"/>
        </a:spcAft>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evestedman.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tevestedma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447800"/>
            <a:ext cx="7772400" cy="1143000"/>
          </a:xfrm>
        </p:spPr>
        <p:txBody>
          <a:bodyPr/>
          <a:lstStyle/>
          <a:p>
            <a:pPr algn="ctr" eaLnBrk="1" hangingPunct="1"/>
            <a:r>
              <a:rPr lang="en-US" sz="3600" dirty="0"/>
              <a:t>FILESTREAM and </a:t>
            </a:r>
            <a:r>
              <a:rPr lang="en-US" sz="3600" dirty="0" err="1"/>
              <a:t>FileTables</a:t>
            </a:r>
            <a:endParaRPr lang="en-CA" sz="3600" dirty="0" smtClean="0"/>
          </a:p>
        </p:txBody>
      </p:sp>
      <p:sp>
        <p:nvSpPr>
          <p:cNvPr id="5123" name="Rectangle 3"/>
          <p:cNvSpPr>
            <a:spLocks noGrp="1" noChangeArrowheads="1"/>
          </p:cNvSpPr>
          <p:nvPr>
            <p:ph type="subTitle" idx="1"/>
          </p:nvPr>
        </p:nvSpPr>
        <p:spPr>
          <a:xfrm>
            <a:off x="1371600" y="2362200"/>
            <a:ext cx="6400800" cy="2209800"/>
          </a:xfrm>
        </p:spPr>
        <p:txBody>
          <a:bodyPr/>
          <a:lstStyle/>
          <a:p>
            <a:r>
              <a:rPr lang="en-US" dirty="0"/>
              <a:t>Presented by Steve </a:t>
            </a:r>
            <a:r>
              <a:rPr lang="en-US" dirty="0" smtClean="0"/>
              <a:t>Stedman</a:t>
            </a:r>
          </a:p>
          <a:p>
            <a:endParaRPr lang="en-US" dirty="0"/>
          </a:p>
          <a:p>
            <a:endParaRPr lang="en-US" dirty="0" smtClean="0"/>
          </a:p>
          <a:p>
            <a:endParaRPr lang="en-US" dirty="0"/>
          </a:p>
          <a:p>
            <a:endParaRPr lang="en-US" dirty="0"/>
          </a:p>
        </p:txBody>
      </p:sp>
      <p:pic>
        <p:nvPicPr>
          <p:cNvPr id="4" name="Picture 3" descr="C:\Users\steve\AppData\Local\Microsoft\Windows\Temporary Internet Files\Content.IE5\MUEKTI43\MP900409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895600"/>
            <a:ext cx="2996566" cy="2996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0" fontAlgn="base" hangingPunct="0"/>
            <a:r>
              <a:rPr lang="en-US" sz="3200" baseline="0" dirty="0" smtClean="0">
                <a:solidFill>
                  <a:srgbClr val="C00000"/>
                </a:solidFill>
                <a:effectLst/>
                <a:latin typeface="+mj-lt"/>
                <a:ea typeface="+mj-ea"/>
                <a:cs typeface="+mj-cs"/>
              </a:rPr>
              <a:t>SQL Server Configuration Manager</a:t>
            </a:r>
            <a:endParaRPr lang="en-US" dirty="0"/>
          </a:p>
        </p:txBody>
      </p:sp>
      <p:sp>
        <p:nvSpPr>
          <p:cNvPr id="3" name="Content Placeholder 2"/>
          <p:cNvSpPr>
            <a:spLocks noGrp="1"/>
          </p:cNvSpPr>
          <p:nvPr>
            <p:ph idx="1"/>
          </p:nvPr>
        </p:nvSpPr>
        <p:spPr>
          <a:xfrm>
            <a:off x="304800" y="1600200"/>
            <a:ext cx="4343400" cy="4419600"/>
          </a:xfrm>
        </p:spPr>
        <p:txBody>
          <a:bodyPr/>
          <a:lstStyle/>
          <a:p>
            <a:r>
              <a:rPr lang="en-US" dirty="0" smtClean="0"/>
              <a:t>Enable in the Configuration Manager</a:t>
            </a:r>
          </a:p>
          <a:p>
            <a:endParaRPr lang="en-US" dirty="0"/>
          </a:p>
          <a:p>
            <a:r>
              <a:rPr lang="en-US" dirty="0" smtClean="0"/>
              <a:t>Be sure to restart the SQL Server Instance after configuring</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71600"/>
            <a:ext cx="371795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73105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0" fontAlgn="base" hangingPunct="0"/>
            <a:r>
              <a:rPr lang="en-US" sz="3200" baseline="0" dirty="0" smtClean="0">
                <a:solidFill>
                  <a:srgbClr val="C00000"/>
                </a:solidFill>
                <a:effectLst/>
                <a:latin typeface="+mj-lt"/>
                <a:ea typeface="+mj-ea"/>
                <a:cs typeface="+mj-cs"/>
              </a:rPr>
              <a:t>With </a:t>
            </a:r>
            <a:r>
              <a:rPr lang="en-US" sz="3200" baseline="0" dirty="0" err="1" smtClean="0">
                <a:solidFill>
                  <a:srgbClr val="C00000"/>
                </a:solidFill>
                <a:effectLst/>
                <a:latin typeface="+mj-lt"/>
                <a:ea typeface="+mj-ea"/>
                <a:cs typeface="+mj-cs"/>
              </a:rPr>
              <a:t>Sp_configure</a:t>
            </a:r>
            <a:endParaRPr lang="en-US" dirty="0"/>
          </a:p>
        </p:txBody>
      </p:sp>
      <p:sp>
        <p:nvSpPr>
          <p:cNvPr id="3" name="Content Placeholder 2"/>
          <p:cNvSpPr>
            <a:spLocks noGrp="1"/>
          </p:cNvSpPr>
          <p:nvPr>
            <p:ph idx="1"/>
          </p:nvPr>
        </p:nvSpPr>
        <p:spPr/>
        <p:txBody>
          <a:bodyPr/>
          <a:lstStyle/>
          <a:p>
            <a:r>
              <a:rPr lang="en-US" dirty="0"/>
              <a:t>There are three levels that can be set with </a:t>
            </a:r>
            <a:r>
              <a:rPr lang="en-US" dirty="0" err="1"/>
              <a:t>sp_configure</a:t>
            </a:r>
            <a:r>
              <a:rPr lang="en-US" dirty="0"/>
              <a:t> for FILESTREAM</a:t>
            </a:r>
          </a:p>
          <a:p>
            <a:endParaRPr lang="en-US" dirty="0"/>
          </a:p>
          <a:p>
            <a:endParaRPr lang="en-US" dirty="0"/>
          </a:p>
          <a:p>
            <a:r>
              <a:rPr lang="en-US" dirty="0"/>
              <a:t>0 : FILESTREAM support for the instance is Disabled</a:t>
            </a:r>
          </a:p>
          <a:p>
            <a:r>
              <a:rPr lang="en-US" dirty="0"/>
              <a:t>1 : FILESTREAM for T-SQL Access is Enabled</a:t>
            </a:r>
          </a:p>
          <a:p>
            <a:r>
              <a:rPr lang="en-US" dirty="0"/>
              <a:t>2 : FILESTREAM for T-SQL and Windows streaming access is </a:t>
            </a:r>
            <a:r>
              <a:rPr lang="en-US" dirty="0" smtClean="0"/>
              <a:t>Enabled</a:t>
            </a:r>
            <a:endParaRPr lang="en-US" dirty="0"/>
          </a:p>
        </p:txBody>
      </p:sp>
    </p:spTree>
    <p:extLst>
      <p:ext uri="{BB962C8B-B14F-4D97-AF65-F5344CB8AC3E}">
        <p14:creationId xmlns:p14="http://schemas.microsoft.com/office/powerpoint/2010/main" val="386434615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err="1" smtClean="0"/>
              <a:t>Sp_configure</a:t>
            </a:r>
            <a:r>
              <a:rPr lang="en-CA" dirty="0" smtClean="0"/>
              <a:t> Syntax</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Content Placeholder 4"/>
          <p:cNvSpPr txBox="1">
            <a:spLocks/>
          </p:cNvSpPr>
          <p:nvPr/>
        </p:nvSpPr>
        <p:spPr>
          <a:xfrm>
            <a:off x="304800" y="1447800"/>
            <a:ext cx="8534400" cy="44958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rgbClr val="0000FF"/>
                </a:solidFill>
                <a:latin typeface="Consolas"/>
              </a:rPr>
              <a:t>USE</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FilestreamDemoDB</a:t>
            </a:r>
            <a:r>
              <a:rPr lang="en-US" sz="1600" dirty="0">
                <a:solidFill>
                  <a:srgbClr val="008080"/>
                </a:solidFill>
                <a:latin typeface="Consolas"/>
              </a:rPr>
              <a:t>]</a:t>
            </a:r>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a:p>
            <a:r>
              <a:rPr lang="en-US" sz="1600" dirty="0">
                <a:solidFill>
                  <a:srgbClr val="008000"/>
                </a:solidFill>
                <a:latin typeface="Consolas"/>
              </a:rPr>
              <a:t>-- First check the level</a:t>
            </a:r>
            <a:endParaRPr lang="en-US" sz="1600" dirty="0">
              <a:solidFill>
                <a:prstClr val="black"/>
              </a:solidFill>
              <a:latin typeface="Consolas"/>
            </a:endParaRPr>
          </a:p>
          <a:p>
            <a:r>
              <a:rPr lang="en-US" sz="1600" dirty="0">
                <a:solidFill>
                  <a:srgbClr val="0000FF"/>
                </a:solidFill>
                <a:latin typeface="Consolas"/>
              </a:rPr>
              <a:t>EXEC</a:t>
            </a:r>
            <a:r>
              <a:rPr lang="en-US" sz="1600" dirty="0">
                <a:solidFill>
                  <a:prstClr val="black"/>
                </a:solidFill>
                <a:latin typeface="Consolas"/>
              </a:rPr>
              <a:t> </a:t>
            </a:r>
            <a:r>
              <a:rPr lang="en-US" sz="1600" dirty="0" err="1">
                <a:solidFill>
                  <a:srgbClr val="800000"/>
                </a:solidFill>
                <a:latin typeface="Consolas"/>
              </a:rPr>
              <a:t>sp_configure</a:t>
            </a:r>
            <a:r>
              <a:rPr lang="en-US" sz="1600" dirty="0">
                <a:solidFill>
                  <a:srgbClr val="0000FF"/>
                </a:solidFill>
                <a:latin typeface="Consolas"/>
              </a:rPr>
              <a:t> </a:t>
            </a:r>
            <a:r>
              <a:rPr lang="en-US" sz="1600" dirty="0" err="1">
                <a:solidFill>
                  <a:srgbClr val="008080"/>
                </a:solidFill>
                <a:latin typeface="Consolas"/>
              </a:rPr>
              <a:t>filestream_access_level</a:t>
            </a:r>
            <a:endParaRPr lang="en-US" sz="1600" dirty="0">
              <a:solidFill>
                <a:prstClr val="black"/>
              </a:solidFill>
              <a:latin typeface="Consolas"/>
            </a:endParaRPr>
          </a:p>
          <a:p>
            <a:endParaRPr lang="en-US" sz="1600" dirty="0">
              <a:solidFill>
                <a:prstClr val="black"/>
              </a:solidFill>
              <a:latin typeface="Consolas"/>
            </a:endParaRPr>
          </a:p>
          <a:p>
            <a:r>
              <a:rPr lang="en-US" sz="1600" dirty="0">
                <a:solidFill>
                  <a:srgbClr val="008000"/>
                </a:solidFill>
                <a:latin typeface="Consolas"/>
              </a:rPr>
              <a:t>-- then set it as needed</a:t>
            </a:r>
            <a:endParaRPr lang="en-US" sz="1600" dirty="0">
              <a:solidFill>
                <a:prstClr val="black"/>
              </a:solidFill>
              <a:latin typeface="Consolas"/>
            </a:endParaRPr>
          </a:p>
          <a:p>
            <a:r>
              <a:rPr lang="en-US" sz="1600" dirty="0">
                <a:solidFill>
                  <a:srgbClr val="0000FF"/>
                </a:solidFill>
                <a:latin typeface="Consolas"/>
              </a:rPr>
              <a:t>EXEC</a:t>
            </a:r>
            <a:r>
              <a:rPr lang="en-US" sz="1600" dirty="0">
                <a:solidFill>
                  <a:prstClr val="black"/>
                </a:solidFill>
                <a:latin typeface="Consolas"/>
              </a:rPr>
              <a:t> </a:t>
            </a:r>
            <a:r>
              <a:rPr lang="en-US" sz="1600" dirty="0" err="1">
                <a:solidFill>
                  <a:srgbClr val="800000"/>
                </a:solidFill>
                <a:latin typeface="Consolas"/>
              </a:rPr>
              <a:t>sp_configure</a:t>
            </a:r>
            <a:r>
              <a:rPr lang="en-US" sz="1600" dirty="0">
                <a:solidFill>
                  <a:srgbClr val="0000FF"/>
                </a:solidFill>
                <a:latin typeface="Consolas"/>
              </a:rPr>
              <a:t> </a:t>
            </a:r>
            <a:r>
              <a:rPr lang="en-US" sz="1600" dirty="0" err="1">
                <a:solidFill>
                  <a:srgbClr val="008080"/>
                </a:solidFill>
                <a:latin typeface="Consolas"/>
              </a:rPr>
              <a:t>filestream_access_level</a:t>
            </a:r>
            <a:r>
              <a:rPr lang="en-US" sz="1600" dirty="0">
                <a:solidFill>
                  <a:srgbClr val="808080"/>
                </a:solidFill>
                <a:latin typeface="Consolas"/>
              </a:rPr>
              <a:t>,</a:t>
            </a:r>
            <a:r>
              <a:rPr lang="en-US" sz="1600" dirty="0">
                <a:solidFill>
                  <a:prstClr val="black"/>
                </a:solidFill>
                <a:latin typeface="Consolas"/>
              </a:rPr>
              <a:t> 1</a:t>
            </a:r>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a:p>
            <a:r>
              <a:rPr lang="en-US" sz="1600" dirty="0">
                <a:solidFill>
                  <a:srgbClr val="008000"/>
                </a:solidFill>
                <a:latin typeface="Consolas"/>
              </a:rPr>
              <a:t>-- don't forget to run RECONFIGURE</a:t>
            </a:r>
            <a:endParaRPr lang="en-US" sz="1600" dirty="0">
              <a:solidFill>
                <a:prstClr val="black"/>
              </a:solidFill>
              <a:latin typeface="Consolas"/>
            </a:endParaRPr>
          </a:p>
          <a:p>
            <a:r>
              <a:rPr lang="en-US" sz="1600" dirty="0">
                <a:solidFill>
                  <a:srgbClr val="0000FF"/>
                </a:solidFill>
                <a:latin typeface="Consolas"/>
              </a:rPr>
              <a:t>RECONFIGURE</a:t>
            </a:r>
            <a:r>
              <a:rPr lang="en-US" sz="1600" dirty="0">
                <a:solidFill>
                  <a:srgbClr val="808080"/>
                </a:solidFill>
                <a:latin typeface="Consolas"/>
              </a:rPr>
              <a:t>;</a:t>
            </a:r>
          </a:p>
        </p:txBody>
      </p:sp>
    </p:spTree>
    <p:extLst>
      <p:ext uri="{BB962C8B-B14F-4D97-AF65-F5344CB8AC3E}">
        <p14:creationId xmlns:p14="http://schemas.microsoft.com/office/powerpoint/2010/main" val="41555835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Enable FILESTREAM on The Database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Content Placeholder 4"/>
          <p:cNvSpPr txBox="1">
            <a:spLocks/>
          </p:cNvSpPr>
          <p:nvPr/>
        </p:nvSpPr>
        <p:spPr>
          <a:xfrm>
            <a:off x="304800" y="1447800"/>
            <a:ext cx="8534400" cy="44958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rgbClr val="0000FF"/>
                </a:solidFill>
                <a:latin typeface="Consolas"/>
              </a:rPr>
              <a:t>CREATE</a:t>
            </a:r>
            <a:r>
              <a:rPr lang="en-US" sz="1600" dirty="0">
                <a:solidFill>
                  <a:prstClr val="black"/>
                </a:solidFill>
                <a:latin typeface="Consolas"/>
              </a:rPr>
              <a:t> </a:t>
            </a:r>
            <a:r>
              <a:rPr lang="en-US" sz="1600" dirty="0">
                <a:solidFill>
                  <a:srgbClr val="0000FF"/>
                </a:solidFill>
                <a:latin typeface="Consolas"/>
              </a:rPr>
              <a:t>DATABASE</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FilestreamDemoDB</a:t>
            </a:r>
            <a:r>
              <a:rPr lang="en-US" sz="1600" dirty="0">
                <a:solidFill>
                  <a:srgbClr val="008080"/>
                </a:solidFill>
                <a:latin typeface="Consolas"/>
              </a:rPr>
              <a:t>]</a:t>
            </a:r>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a:p>
            <a:r>
              <a:rPr lang="en-US" sz="1600" dirty="0" smtClean="0">
                <a:solidFill>
                  <a:srgbClr val="0000FF"/>
                </a:solidFill>
                <a:latin typeface="Consolas"/>
              </a:rPr>
              <a:t>ALTER</a:t>
            </a:r>
            <a:r>
              <a:rPr lang="en-US" sz="1600" dirty="0" smtClean="0">
                <a:solidFill>
                  <a:prstClr val="black"/>
                </a:solidFill>
                <a:latin typeface="Consolas"/>
              </a:rPr>
              <a:t> </a:t>
            </a:r>
            <a:r>
              <a:rPr lang="en-US" sz="1600" dirty="0">
                <a:solidFill>
                  <a:srgbClr val="0000FF"/>
                </a:solidFill>
                <a:latin typeface="Consolas"/>
              </a:rPr>
              <a:t>DATABASE</a:t>
            </a:r>
            <a:r>
              <a:rPr lang="en-US" sz="1600" dirty="0">
                <a:solidFill>
                  <a:prstClr val="black"/>
                </a:solidFill>
                <a:latin typeface="Consolas"/>
              </a:rPr>
              <a:t> </a:t>
            </a:r>
            <a:r>
              <a:rPr lang="en-US" sz="1600" dirty="0" err="1">
                <a:solidFill>
                  <a:srgbClr val="008080"/>
                </a:solidFill>
                <a:latin typeface="Consolas"/>
              </a:rPr>
              <a:t>FilestreamDemoDB</a:t>
            </a:r>
            <a:endParaRPr lang="en-US" sz="1600" dirty="0">
              <a:solidFill>
                <a:prstClr val="black"/>
              </a:solidFill>
              <a:latin typeface="Consolas"/>
            </a:endParaRPr>
          </a:p>
          <a:p>
            <a:r>
              <a:rPr lang="en-US" sz="1600" dirty="0" smtClean="0">
                <a:solidFill>
                  <a:srgbClr val="0000FF"/>
                </a:solidFill>
                <a:latin typeface="Consolas"/>
              </a:rPr>
              <a:t>  ADD</a:t>
            </a:r>
            <a:r>
              <a:rPr lang="en-US" sz="1600" dirty="0" smtClean="0">
                <a:solidFill>
                  <a:prstClr val="black"/>
                </a:solidFill>
                <a:latin typeface="Consolas"/>
              </a:rPr>
              <a:t> </a:t>
            </a:r>
            <a:r>
              <a:rPr lang="en-US" sz="1600" dirty="0">
                <a:solidFill>
                  <a:srgbClr val="0000FF"/>
                </a:solidFill>
                <a:latin typeface="Consolas"/>
              </a:rPr>
              <a:t>FILEGROUP</a:t>
            </a:r>
            <a:r>
              <a:rPr lang="en-US" sz="1600" dirty="0">
                <a:solidFill>
                  <a:prstClr val="black"/>
                </a:solidFill>
                <a:latin typeface="Consolas"/>
              </a:rPr>
              <a:t> </a:t>
            </a:r>
            <a:r>
              <a:rPr lang="en-US" sz="1600" dirty="0" err="1">
                <a:solidFill>
                  <a:srgbClr val="008080"/>
                </a:solidFill>
                <a:latin typeface="Consolas"/>
              </a:rPr>
              <a:t>fsGroup</a:t>
            </a:r>
            <a:r>
              <a:rPr lang="en-US" sz="1600" dirty="0">
                <a:solidFill>
                  <a:prstClr val="black"/>
                </a:solidFill>
                <a:latin typeface="Consolas"/>
              </a:rPr>
              <a:t> </a:t>
            </a:r>
            <a:r>
              <a:rPr lang="en-US" sz="1600" dirty="0">
                <a:solidFill>
                  <a:srgbClr val="FF00FF"/>
                </a:solidFill>
                <a:latin typeface="Consolas"/>
              </a:rPr>
              <a:t>CONTAINS</a:t>
            </a:r>
            <a:r>
              <a:rPr lang="en-US" sz="1600" dirty="0">
                <a:solidFill>
                  <a:prstClr val="black"/>
                </a:solidFill>
                <a:latin typeface="Consolas"/>
              </a:rPr>
              <a:t> </a:t>
            </a:r>
            <a:r>
              <a:rPr lang="en-US" sz="1600" dirty="0">
                <a:solidFill>
                  <a:srgbClr val="0000FF"/>
                </a:solidFill>
                <a:latin typeface="Consolas"/>
              </a:rPr>
              <a:t>FILESTREAM</a:t>
            </a:r>
            <a:r>
              <a:rPr lang="en-US" sz="1600" dirty="0">
                <a:solidFill>
                  <a:srgbClr val="808080"/>
                </a:solidFill>
                <a:latin typeface="Consolas"/>
              </a:rPr>
              <a:t>;</a:t>
            </a:r>
            <a:endParaRPr lang="en-US" sz="1600" dirty="0">
              <a:solidFill>
                <a:prstClr val="black"/>
              </a:solidFill>
              <a:latin typeface="Consolas"/>
            </a:endParaRPr>
          </a:p>
          <a:p>
            <a:r>
              <a:rPr lang="en-US" sz="1600" dirty="0">
                <a:solidFill>
                  <a:srgbClr val="0000FF"/>
                </a:solidFill>
                <a:latin typeface="Consolas"/>
              </a:rPr>
              <a:t>GO</a:t>
            </a:r>
            <a:endParaRPr lang="en-US" sz="1600" dirty="0">
              <a:solidFill>
                <a:prstClr val="black"/>
              </a:solidFill>
              <a:latin typeface="Consolas"/>
            </a:endParaRPr>
          </a:p>
          <a:p>
            <a:endParaRPr lang="en-US" sz="1600" dirty="0">
              <a:solidFill>
                <a:prstClr val="black"/>
              </a:solidFill>
              <a:latin typeface="Consolas"/>
            </a:endParaRPr>
          </a:p>
          <a:p>
            <a:r>
              <a:rPr lang="en-US" sz="1600" dirty="0">
                <a:solidFill>
                  <a:srgbClr val="008000"/>
                </a:solidFill>
                <a:latin typeface="Consolas"/>
              </a:rPr>
              <a:t>-- Be sure the C:\Filestream directory exists on your SQL Server</a:t>
            </a:r>
            <a:endParaRPr lang="en-US" sz="1600" dirty="0">
              <a:solidFill>
                <a:prstClr val="black"/>
              </a:solidFill>
              <a:latin typeface="Consolas"/>
            </a:endParaRPr>
          </a:p>
          <a:p>
            <a:r>
              <a:rPr lang="en-US" sz="1600" dirty="0">
                <a:solidFill>
                  <a:srgbClr val="0000FF"/>
                </a:solidFill>
                <a:latin typeface="Consolas"/>
              </a:rPr>
              <a:t>ALTER</a:t>
            </a:r>
            <a:r>
              <a:rPr lang="en-US" sz="1600" dirty="0">
                <a:solidFill>
                  <a:prstClr val="black"/>
                </a:solidFill>
                <a:latin typeface="Consolas"/>
              </a:rPr>
              <a:t> </a:t>
            </a:r>
            <a:r>
              <a:rPr lang="en-US" sz="1600" dirty="0">
                <a:solidFill>
                  <a:srgbClr val="0000FF"/>
                </a:solidFill>
                <a:latin typeface="Consolas"/>
              </a:rPr>
              <a:t>DATABASE</a:t>
            </a:r>
            <a:r>
              <a:rPr lang="en-US" sz="1600" dirty="0">
                <a:solidFill>
                  <a:prstClr val="black"/>
                </a:solidFill>
                <a:latin typeface="Consolas"/>
              </a:rPr>
              <a:t> </a:t>
            </a:r>
            <a:r>
              <a:rPr lang="en-US" sz="1600" dirty="0" err="1">
                <a:solidFill>
                  <a:srgbClr val="008080"/>
                </a:solidFill>
                <a:latin typeface="Consolas"/>
              </a:rPr>
              <a:t>FilestreamDemoDB</a:t>
            </a:r>
            <a:endParaRPr lang="en-US" sz="1600" dirty="0">
              <a:solidFill>
                <a:prstClr val="black"/>
              </a:solidFill>
              <a:latin typeface="Consolas"/>
            </a:endParaRPr>
          </a:p>
          <a:p>
            <a:r>
              <a:rPr lang="en-US" sz="1600" dirty="0" smtClean="0">
                <a:solidFill>
                  <a:srgbClr val="0000FF"/>
                </a:solidFill>
                <a:latin typeface="Consolas"/>
              </a:rPr>
              <a:t>  ADD</a:t>
            </a:r>
            <a:r>
              <a:rPr lang="en-US" sz="1600" dirty="0" smtClean="0">
                <a:solidFill>
                  <a:prstClr val="black"/>
                </a:solidFill>
                <a:latin typeface="Consolas"/>
              </a:rPr>
              <a:t> </a:t>
            </a:r>
            <a:r>
              <a:rPr lang="en-US" sz="1600" dirty="0">
                <a:solidFill>
                  <a:srgbClr val="0000FF"/>
                </a:solidFill>
                <a:latin typeface="Consolas"/>
              </a:rPr>
              <a:t>FILE</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NAME</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00"/>
                </a:solidFill>
                <a:latin typeface="Consolas"/>
              </a:rPr>
              <a:t>'</a:t>
            </a:r>
            <a:r>
              <a:rPr lang="en-US" sz="1600" dirty="0" err="1">
                <a:solidFill>
                  <a:srgbClr val="FF0000"/>
                </a:solidFill>
                <a:latin typeface="Consolas"/>
              </a:rPr>
              <a:t>fsFilestreamDemoDB</a:t>
            </a:r>
            <a:r>
              <a:rPr lang="en-US" sz="1600" dirty="0">
                <a:solidFill>
                  <a:srgbClr val="FF0000"/>
                </a:solidFill>
                <a:latin typeface="Consolas"/>
              </a:rPr>
              <a:t>'</a:t>
            </a:r>
            <a:r>
              <a:rPr lang="en-US" sz="1600" dirty="0">
                <a:solidFill>
                  <a:srgbClr val="808080"/>
                </a:solidFill>
                <a:latin typeface="Consolas"/>
              </a:rPr>
              <a:t>,</a:t>
            </a:r>
            <a:r>
              <a:rPr lang="en-US" sz="1600" dirty="0">
                <a:solidFill>
                  <a:prstClr val="black"/>
                </a:solidFill>
                <a:latin typeface="Consolas"/>
              </a:rPr>
              <a:t> </a:t>
            </a:r>
          </a:p>
          <a:p>
            <a:r>
              <a:rPr lang="en-US" sz="1600" dirty="0" smtClean="0">
                <a:solidFill>
                  <a:prstClr val="black"/>
                </a:solidFill>
                <a:latin typeface="Consolas"/>
              </a:rPr>
              <a:t>            </a:t>
            </a:r>
            <a:r>
              <a:rPr lang="en-US" sz="1600" dirty="0">
                <a:solidFill>
                  <a:srgbClr val="0000FF"/>
                </a:solidFill>
                <a:latin typeface="Consolas"/>
              </a:rPr>
              <a:t>FILENAME</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00"/>
                </a:solidFill>
                <a:latin typeface="Consolas"/>
              </a:rPr>
              <a:t>'C:\</a:t>
            </a:r>
            <a:r>
              <a:rPr lang="en-US" sz="1600" dirty="0" err="1">
                <a:solidFill>
                  <a:srgbClr val="FF0000"/>
                </a:solidFill>
                <a:latin typeface="Consolas"/>
              </a:rPr>
              <a:t>FileStream</a:t>
            </a:r>
            <a:r>
              <a:rPr lang="en-US" sz="1600" dirty="0">
                <a:solidFill>
                  <a:srgbClr val="FF0000"/>
                </a:solidFill>
                <a:latin typeface="Consolas"/>
              </a:rPr>
              <a:t>\</a:t>
            </a:r>
            <a:r>
              <a:rPr lang="en-US" sz="1600" dirty="0" err="1">
                <a:solidFill>
                  <a:srgbClr val="FF0000"/>
                </a:solidFill>
                <a:latin typeface="Consolas"/>
              </a:rPr>
              <a:t>FilestreamDemoDB</a:t>
            </a:r>
            <a:r>
              <a:rPr lang="en-US" sz="1600" dirty="0">
                <a:solidFill>
                  <a:srgbClr val="FF0000"/>
                </a:solidFill>
                <a:latin typeface="Consolas"/>
              </a:rPr>
              <a:t>'</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00FF"/>
                </a:solidFill>
                <a:latin typeface="Consolas"/>
              </a:rPr>
              <a:t>   TO</a:t>
            </a:r>
            <a:r>
              <a:rPr lang="en-US" sz="1600" dirty="0" smtClean="0">
                <a:solidFill>
                  <a:prstClr val="black"/>
                </a:solidFill>
                <a:latin typeface="Consolas"/>
              </a:rPr>
              <a:t> </a:t>
            </a:r>
            <a:r>
              <a:rPr lang="en-US" sz="1600" dirty="0">
                <a:solidFill>
                  <a:srgbClr val="0000FF"/>
                </a:solidFill>
                <a:latin typeface="Consolas"/>
              </a:rPr>
              <a:t>FILEGROUP</a:t>
            </a:r>
            <a:r>
              <a:rPr lang="en-US" sz="1600" dirty="0">
                <a:solidFill>
                  <a:prstClr val="black"/>
                </a:solidFill>
                <a:latin typeface="Consolas"/>
              </a:rPr>
              <a:t> </a:t>
            </a:r>
            <a:r>
              <a:rPr lang="en-US" sz="1600" dirty="0" err="1">
                <a:solidFill>
                  <a:srgbClr val="008080"/>
                </a:solidFill>
                <a:latin typeface="Consolas"/>
              </a:rPr>
              <a:t>fsGroup</a:t>
            </a:r>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p:txBody>
      </p:sp>
    </p:spTree>
    <p:extLst>
      <p:ext uri="{BB962C8B-B14F-4D97-AF65-F5344CB8AC3E}">
        <p14:creationId xmlns:p14="http://schemas.microsoft.com/office/powerpoint/2010/main" val="122243230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fade">
                                      <p:cBhvr>
                                        <p:cTn id="3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There </a:t>
            </a:r>
            <a:r>
              <a:rPr lang="en-US" dirty="0"/>
              <a:t>is a 2gb limit on VARBINARY(MAX) when used without FILESTREAM. When using FILESTREAM there is no longer a limit in place</a:t>
            </a:r>
            <a:r>
              <a:rPr lang="en-US" dirty="0" smtClean="0"/>
              <a:t>.</a:t>
            </a:r>
          </a:p>
          <a:p>
            <a:pPr eaLnBrk="1" hangingPunct="1"/>
            <a:endParaRPr lang="en-US" dirty="0"/>
          </a:p>
          <a:p>
            <a:pPr eaLnBrk="1" hangingPunct="1"/>
            <a:r>
              <a:rPr lang="en-US" dirty="0"/>
              <a:t>If you are using log shipping, the files stored using FILESTREAM will be sent to the log shipping server</a:t>
            </a:r>
            <a:r>
              <a:rPr lang="en-US" dirty="0" smtClean="0"/>
              <a:t>.</a:t>
            </a:r>
          </a:p>
          <a:p>
            <a:pPr eaLnBrk="1" hangingPunct="1"/>
            <a:endParaRPr lang="en-US" dirty="0"/>
          </a:p>
          <a:p>
            <a:pPr eaLnBrk="1" hangingPunct="1"/>
            <a:r>
              <a:rPr lang="en-US" dirty="0" smtClean="0"/>
              <a:t>A </a:t>
            </a:r>
            <a:r>
              <a:rPr lang="en-US" dirty="0"/>
              <a:t>database can be configured to use FILESTREAM when the database is created, or later using the ALTER DATABASE command to add FILESTREAM.</a:t>
            </a:r>
          </a:p>
        </p:txBody>
      </p:sp>
      <p:sp>
        <p:nvSpPr>
          <p:cNvPr id="6147" name="Rectangle 4"/>
          <p:cNvSpPr>
            <a:spLocks noGrp="1" noChangeArrowheads="1"/>
          </p:cNvSpPr>
          <p:nvPr>
            <p:ph type="title"/>
          </p:nvPr>
        </p:nvSpPr>
        <p:spPr/>
        <p:txBody>
          <a:bodyPr/>
          <a:lstStyle/>
          <a:p>
            <a:pPr eaLnBrk="1" hangingPunct="1"/>
            <a:r>
              <a:rPr lang="en-CA" dirty="0" smtClean="0"/>
              <a:t>FILESTREAM Notes</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94688787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The T-SQL .WRITE functionality doesn’t work on FILESTREAM tables</a:t>
            </a:r>
          </a:p>
          <a:p>
            <a:pPr eaLnBrk="1" hangingPunct="1"/>
            <a:endParaRPr lang="en-US" dirty="0" smtClean="0"/>
          </a:p>
          <a:p>
            <a:pPr eaLnBrk="1" hangingPunct="1"/>
            <a:r>
              <a:rPr lang="en-US" dirty="0" smtClean="0"/>
              <a:t>Mirrored </a:t>
            </a:r>
            <a:r>
              <a:rPr lang="en-US" dirty="0"/>
              <a:t>databases do not support </a:t>
            </a:r>
            <a:r>
              <a:rPr lang="en-US" dirty="0" smtClean="0"/>
              <a:t>FILESTREAM</a:t>
            </a:r>
            <a:endParaRPr lang="en-US" dirty="0"/>
          </a:p>
        </p:txBody>
      </p:sp>
      <p:sp>
        <p:nvSpPr>
          <p:cNvPr id="6147" name="Rectangle 4"/>
          <p:cNvSpPr>
            <a:spLocks noGrp="1" noChangeArrowheads="1"/>
          </p:cNvSpPr>
          <p:nvPr>
            <p:ph type="title"/>
          </p:nvPr>
        </p:nvSpPr>
        <p:spPr/>
        <p:txBody>
          <a:bodyPr/>
          <a:lstStyle/>
          <a:p>
            <a:pPr eaLnBrk="1" hangingPunct="1"/>
            <a:r>
              <a:rPr lang="en-CA" dirty="0" smtClean="0"/>
              <a:t>FILESTREAM Limitations</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pic>
        <p:nvPicPr>
          <p:cNvPr id="1027" name="Picture 3" descr="C:\Users\steve\AppData\Local\Microsoft\Windows\Temporary Internet Files\Content.IE5\6ADODM99\MC90029095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268362"/>
            <a:ext cx="2133600" cy="276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3665"/>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FILESTREAM Configuration</a:t>
            </a:r>
          </a:p>
        </p:txBody>
      </p:sp>
      <p:sp>
        <p:nvSpPr>
          <p:cNvPr id="6147" name="Rectangle 4"/>
          <p:cNvSpPr>
            <a:spLocks noGrp="1" noChangeArrowheads="1"/>
          </p:cNvSpPr>
          <p:nvPr>
            <p:ph type="title"/>
          </p:nvPr>
        </p:nvSpPr>
        <p:spPr/>
        <p:txBody>
          <a:bodyPr/>
          <a:lstStyle/>
          <a:p>
            <a:pPr eaLnBrk="1" hangingPunct="1"/>
            <a:r>
              <a:rPr lang="en-CA" dirty="0" smtClean="0"/>
              <a:t>Demo</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597320298"/>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Table:</a:t>
            </a:r>
          </a:p>
          <a:p>
            <a:pPr lvl="1" eaLnBrk="1" hangingPunct="1"/>
            <a:r>
              <a:rPr lang="en-CA" dirty="0" smtClean="0"/>
              <a:t>Must have a Non Null Unique Column with the ROWGUIDCOL property</a:t>
            </a:r>
          </a:p>
          <a:p>
            <a:pPr lvl="2" eaLnBrk="1" hangingPunct="1"/>
            <a:r>
              <a:rPr lang="en-CA" dirty="0" smtClean="0"/>
              <a:t>Used to uniquely identify each file saved into the file system.</a:t>
            </a:r>
          </a:p>
          <a:p>
            <a:pPr lvl="1" eaLnBrk="1" hangingPunct="1"/>
            <a:endParaRPr lang="en-CA" dirty="0" smtClean="0"/>
          </a:p>
        </p:txBody>
      </p:sp>
      <p:sp>
        <p:nvSpPr>
          <p:cNvPr id="6147" name="Rectangle 4"/>
          <p:cNvSpPr>
            <a:spLocks noGrp="1" noChangeArrowheads="1"/>
          </p:cNvSpPr>
          <p:nvPr>
            <p:ph type="title"/>
          </p:nvPr>
        </p:nvSpPr>
        <p:spPr/>
        <p:txBody>
          <a:bodyPr/>
          <a:lstStyle/>
          <a:p>
            <a:pPr eaLnBrk="1" hangingPunct="1"/>
            <a:r>
              <a:rPr lang="en-US" dirty="0"/>
              <a:t>Creating a Table Using FILESTREAM</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dirty="0"/>
              <a:t>Creating a Table Using FILESTREAM</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Content Placeholder 4"/>
          <p:cNvSpPr txBox="1">
            <a:spLocks/>
          </p:cNvSpPr>
          <p:nvPr/>
        </p:nvSpPr>
        <p:spPr>
          <a:xfrm>
            <a:off x="304800" y="1447800"/>
            <a:ext cx="8534400" cy="44958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smtClean="0">
              <a:solidFill>
                <a:srgbClr val="0000FF"/>
              </a:solidFill>
              <a:latin typeface="Consolas"/>
            </a:endParaRPr>
          </a:p>
          <a:p>
            <a:r>
              <a:rPr lang="en-US" sz="1600" dirty="0" smtClean="0">
                <a:solidFill>
                  <a:srgbClr val="0000FF"/>
                </a:solidFill>
                <a:latin typeface="Consolas"/>
              </a:rPr>
              <a:t>CREATE</a:t>
            </a:r>
            <a:r>
              <a:rPr lang="en-US" sz="1600" dirty="0" smtClean="0">
                <a:solidFill>
                  <a:prstClr val="black"/>
                </a:solidFill>
                <a:latin typeface="Consolas"/>
              </a:rPr>
              <a:t> </a:t>
            </a:r>
            <a:r>
              <a:rPr lang="en-US" sz="1600" dirty="0">
                <a:solidFill>
                  <a:srgbClr val="0000FF"/>
                </a:solidFill>
                <a:latin typeface="Consolas"/>
              </a:rPr>
              <a:t>TABLE</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dbo</a:t>
            </a:r>
            <a:r>
              <a:rPr lang="en-US" sz="1600" dirty="0">
                <a:solidFill>
                  <a:srgbClr val="008080"/>
                </a:solidFill>
                <a:latin typeface="Consolas"/>
              </a:rPr>
              <a:t>]</a:t>
            </a:r>
            <a:r>
              <a:rPr lang="en-US" sz="1600" dirty="0">
                <a:solidFill>
                  <a:srgbClr val="808080"/>
                </a:solidFill>
                <a:latin typeface="Consolas"/>
              </a:rPr>
              <a:t>.</a:t>
            </a:r>
            <a:r>
              <a:rPr lang="en-US" sz="1600" dirty="0">
                <a:solidFill>
                  <a:srgbClr val="008080"/>
                </a:solidFill>
                <a:latin typeface="Consolas"/>
              </a:rPr>
              <a:t>[</a:t>
            </a:r>
            <a:r>
              <a:rPr lang="en-US" sz="1600" dirty="0" err="1">
                <a:solidFill>
                  <a:srgbClr val="008080"/>
                </a:solidFill>
                <a:latin typeface="Consolas"/>
              </a:rPr>
              <a:t>FileStreamFiles</a:t>
            </a:r>
            <a:r>
              <a:rPr lang="en-US" sz="1600" dirty="0">
                <a:solidFill>
                  <a:srgbClr val="008080"/>
                </a:solidFill>
                <a:latin typeface="Consolas"/>
              </a:rPr>
              <a:t>]</a:t>
            </a:r>
            <a:endParaRPr lang="en-US" sz="1600" dirty="0">
              <a:solidFill>
                <a:prstClr val="black"/>
              </a:solidFill>
              <a:latin typeface="Consolas"/>
            </a:endParaRPr>
          </a:p>
          <a:p>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8080"/>
                </a:solidFill>
                <a:latin typeface="Consolas"/>
              </a:rPr>
              <a:t>    [</a:t>
            </a:r>
            <a:r>
              <a:rPr lang="en-US" sz="1600" dirty="0">
                <a:solidFill>
                  <a:srgbClr val="008080"/>
                </a:solidFill>
                <a:latin typeface="Consolas"/>
              </a:rPr>
              <a:t>id]</a:t>
            </a:r>
            <a:r>
              <a:rPr lang="en-US" sz="1600" dirty="0">
                <a:solidFill>
                  <a:prstClr val="black"/>
                </a:solidFill>
                <a:latin typeface="Consolas"/>
              </a:rPr>
              <a:t> </a:t>
            </a:r>
            <a:r>
              <a:rPr lang="en-US" sz="1600" dirty="0">
                <a:solidFill>
                  <a:srgbClr val="0000FF"/>
                </a:solidFill>
                <a:latin typeface="Consolas"/>
              </a:rPr>
              <a:t>UNIQUEIDENTIFIER</a:t>
            </a:r>
            <a:r>
              <a:rPr lang="en-US" sz="1600" dirty="0">
                <a:solidFill>
                  <a:prstClr val="black"/>
                </a:solidFill>
                <a:latin typeface="Consolas"/>
              </a:rPr>
              <a:t> </a:t>
            </a:r>
            <a:r>
              <a:rPr lang="en-US" sz="1600" dirty="0">
                <a:solidFill>
                  <a:srgbClr val="0000FF"/>
                </a:solidFill>
                <a:latin typeface="Consolas"/>
              </a:rPr>
              <a:t>ROWGUIDCOL</a:t>
            </a:r>
            <a:r>
              <a:rPr lang="en-US" sz="1600" dirty="0">
                <a:solidFill>
                  <a:prstClr val="black"/>
                </a:solidFill>
                <a:latin typeface="Consolas"/>
              </a:rPr>
              <a:t> </a:t>
            </a:r>
            <a:r>
              <a:rPr lang="en-US" sz="1600" dirty="0">
                <a:solidFill>
                  <a:srgbClr val="808080"/>
                </a:solidFill>
                <a:latin typeface="Consolas"/>
              </a:rPr>
              <a:t>NOT</a:t>
            </a:r>
            <a:r>
              <a:rPr lang="en-US" sz="1600" dirty="0">
                <a:solidFill>
                  <a:prstClr val="black"/>
                </a:solidFill>
                <a:latin typeface="Consolas"/>
              </a:rPr>
              <a:t> </a:t>
            </a:r>
            <a:r>
              <a:rPr lang="en-US" sz="1600" dirty="0">
                <a:solidFill>
                  <a:srgbClr val="808080"/>
                </a:solidFill>
                <a:latin typeface="Consolas"/>
              </a:rPr>
              <a:t>NULL</a:t>
            </a:r>
            <a:r>
              <a:rPr lang="en-US" sz="1600" dirty="0">
                <a:solidFill>
                  <a:prstClr val="black"/>
                </a:solidFill>
                <a:latin typeface="Consolas"/>
              </a:rPr>
              <a:t> </a:t>
            </a:r>
            <a:r>
              <a:rPr lang="en-US" sz="1600" dirty="0">
                <a:solidFill>
                  <a:srgbClr val="0000FF"/>
                </a:solidFill>
                <a:latin typeface="Consolas"/>
              </a:rPr>
              <a:t>UNIQUE</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8080"/>
                </a:solidFill>
                <a:latin typeface="Consolas"/>
              </a:rPr>
              <a:t>    [</a:t>
            </a:r>
            <a:r>
              <a:rPr lang="en-US" sz="1600" dirty="0">
                <a:solidFill>
                  <a:srgbClr val="008080"/>
                </a:solidFill>
                <a:latin typeface="Consolas"/>
              </a:rPr>
              <a:t>description]</a:t>
            </a:r>
            <a:r>
              <a:rPr lang="en-US" sz="1600" dirty="0">
                <a:solidFill>
                  <a:prstClr val="black"/>
                </a:solidFill>
                <a:latin typeface="Consolas"/>
              </a:rPr>
              <a:t> </a:t>
            </a:r>
            <a:r>
              <a:rPr lang="en-US" sz="1600" dirty="0">
                <a:solidFill>
                  <a:srgbClr val="0000FF"/>
                </a:solidFill>
                <a:latin typeface="Consolas"/>
              </a:rPr>
              <a:t>VARCHAR</a:t>
            </a:r>
            <a:r>
              <a:rPr lang="en-US" sz="1600" dirty="0">
                <a:solidFill>
                  <a:srgbClr val="808080"/>
                </a:solidFill>
                <a:latin typeface="Consolas"/>
              </a:rPr>
              <a:t>(</a:t>
            </a:r>
            <a:r>
              <a:rPr lang="en-US" sz="1600" dirty="0">
                <a:solidFill>
                  <a:prstClr val="black"/>
                </a:solidFill>
                <a:latin typeface="Consolas"/>
              </a:rPr>
              <a:t>30</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8080"/>
                </a:solidFill>
                <a:latin typeface="Consolas"/>
              </a:rPr>
              <a:t>    [</a:t>
            </a:r>
            <a:r>
              <a:rPr lang="en-US" sz="1600" dirty="0" err="1">
                <a:solidFill>
                  <a:srgbClr val="008080"/>
                </a:solidFill>
                <a:latin typeface="Consolas"/>
              </a:rPr>
              <a:t>fileData</a:t>
            </a:r>
            <a:r>
              <a:rPr lang="en-US" sz="1600" dirty="0">
                <a:solidFill>
                  <a:srgbClr val="008080"/>
                </a:solidFill>
                <a:latin typeface="Consolas"/>
              </a:rPr>
              <a:t>]</a:t>
            </a:r>
            <a:r>
              <a:rPr lang="en-US" sz="1600" dirty="0">
                <a:solidFill>
                  <a:prstClr val="black"/>
                </a:solidFill>
                <a:latin typeface="Consolas"/>
              </a:rPr>
              <a:t> </a:t>
            </a:r>
            <a:r>
              <a:rPr lang="en-US" sz="1600" dirty="0">
                <a:solidFill>
                  <a:srgbClr val="0000FF"/>
                </a:solidFill>
                <a:latin typeface="Consolas"/>
              </a:rPr>
              <a:t>VARBINARY</a:t>
            </a:r>
            <a:r>
              <a:rPr lang="en-US" sz="1600" dirty="0">
                <a:solidFill>
                  <a:srgbClr val="808080"/>
                </a:solidFill>
                <a:latin typeface="Consolas"/>
              </a:rPr>
              <a:t>(</a:t>
            </a:r>
            <a:r>
              <a:rPr lang="en-US" sz="1600" dirty="0">
                <a:solidFill>
                  <a:srgbClr val="FF00FF"/>
                </a:solidFill>
                <a:latin typeface="Consolas"/>
              </a:rPr>
              <a:t>MAX</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00FF"/>
                </a:solidFill>
                <a:latin typeface="Consolas"/>
              </a:rPr>
              <a:t>FILESTREAM</a:t>
            </a:r>
            <a:r>
              <a:rPr lang="en-US" sz="1600" dirty="0">
                <a:solidFill>
                  <a:prstClr val="black"/>
                </a:solidFill>
                <a:latin typeface="Consolas"/>
              </a:rPr>
              <a:t> </a:t>
            </a:r>
            <a:r>
              <a:rPr lang="en-US" sz="1600" dirty="0">
                <a:solidFill>
                  <a:srgbClr val="808080"/>
                </a:solidFill>
                <a:latin typeface="Consolas"/>
              </a:rPr>
              <a:t>NULL</a:t>
            </a:r>
            <a:endParaRPr lang="en-US" sz="1600" dirty="0">
              <a:solidFill>
                <a:prstClr val="black"/>
              </a:solidFill>
              <a:latin typeface="Consolas"/>
            </a:endParaRPr>
          </a:p>
          <a:p>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p:txBody>
      </p:sp>
    </p:spTree>
    <p:extLst>
      <p:ext uri="{BB962C8B-B14F-4D97-AF65-F5344CB8AC3E}">
        <p14:creationId xmlns:p14="http://schemas.microsoft.com/office/powerpoint/2010/main" val="39717085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Creating a Table Using FILESTREAM</a:t>
            </a:r>
          </a:p>
        </p:txBody>
      </p:sp>
      <p:sp>
        <p:nvSpPr>
          <p:cNvPr id="6147" name="Rectangle 4"/>
          <p:cNvSpPr>
            <a:spLocks noGrp="1" noChangeArrowheads="1"/>
          </p:cNvSpPr>
          <p:nvPr>
            <p:ph type="title"/>
          </p:nvPr>
        </p:nvSpPr>
        <p:spPr/>
        <p:txBody>
          <a:bodyPr/>
          <a:lstStyle/>
          <a:p>
            <a:pPr eaLnBrk="1" hangingPunct="1"/>
            <a:r>
              <a:rPr lang="en-CA" dirty="0" smtClean="0"/>
              <a:t>Demo</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3479358161"/>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a:t>Been using SQL Server since 1990</a:t>
            </a:r>
          </a:p>
          <a:p>
            <a:pPr eaLnBrk="1" hangingPunct="1"/>
            <a:r>
              <a:rPr lang="en-US" dirty="0" smtClean="0"/>
              <a:t>DBA/Consultant/Trainer/Speaker/Writer</a:t>
            </a:r>
            <a:endParaRPr lang="en-US" dirty="0"/>
          </a:p>
          <a:p>
            <a:pPr lvl="1" eaLnBrk="1" hangingPunct="1"/>
            <a:r>
              <a:rPr lang="en-US" dirty="0" smtClean="0"/>
              <a:t>Taught </a:t>
            </a:r>
            <a:r>
              <a:rPr lang="en-US" dirty="0"/>
              <a:t>SQL Server classes at WWU</a:t>
            </a:r>
          </a:p>
          <a:p>
            <a:pPr lvl="1" eaLnBrk="1" hangingPunct="1"/>
            <a:r>
              <a:rPr lang="en-US" dirty="0"/>
              <a:t>SQL Server </a:t>
            </a:r>
            <a:r>
              <a:rPr lang="en-US" dirty="0" smtClean="0"/>
              <a:t>consultant</a:t>
            </a:r>
          </a:p>
          <a:p>
            <a:pPr lvl="1" eaLnBrk="1" hangingPunct="1"/>
            <a:r>
              <a:rPr lang="en-US" dirty="0" smtClean="0"/>
              <a:t>Blog regularly on SQL Server topics at http://SteveStedman.com</a:t>
            </a:r>
            <a:endParaRPr lang="en-US" dirty="0"/>
          </a:p>
          <a:p>
            <a:pPr lvl="1" eaLnBrk="1" hangingPunct="1"/>
            <a:r>
              <a:rPr lang="en-US" dirty="0"/>
              <a:t>Author of the only book on Common Table </a:t>
            </a:r>
            <a:r>
              <a:rPr lang="en-US" dirty="0" smtClean="0"/>
              <a:t>Expressions</a:t>
            </a:r>
          </a:p>
          <a:p>
            <a:pPr lvl="1" eaLnBrk="1" hangingPunct="1"/>
            <a:r>
              <a:rPr lang="en-US" dirty="0" smtClean="0"/>
              <a:t>Founder of Database Health Monitoring</a:t>
            </a:r>
          </a:p>
          <a:p>
            <a:pPr lvl="2" eaLnBrk="1" hangingPunct="1"/>
            <a:r>
              <a:rPr lang="en-US" dirty="0" smtClean="0"/>
              <a:t>http://DatabaseHealth.com</a:t>
            </a:r>
            <a:endParaRPr lang="en-US" dirty="0"/>
          </a:p>
          <a:p>
            <a:pPr eaLnBrk="1" hangingPunct="1"/>
            <a:r>
              <a:rPr lang="en-US" dirty="0"/>
              <a:t>Working at Emergency Reporting</a:t>
            </a:r>
          </a:p>
          <a:p>
            <a:pPr eaLnBrk="1" hangingPunct="1"/>
            <a:r>
              <a:rPr lang="en-US" dirty="0"/>
              <a:t>Volunteer Firefighter and EMT</a:t>
            </a:r>
          </a:p>
          <a:p>
            <a:pPr eaLnBrk="1" hangingPunct="1"/>
            <a:r>
              <a:rPr lang="en-US" dirty="0"/>
              <a:t>http://SteveStedman.com for more information</a:t>
            </a:r>
            <a:r>
              <a:rPr lang="en-US" dirty="0" smtClean="0"/>
              <a:t>.</a:t>
            </a:r>
            <a:endParaRPr lang="en-US" dirty="0"/>
          </a:p>
        </p:txBody>
      </p:sp>
      <p:sp>
        <p:nvSpPr>
          <p:cNvPr id="6147" name="Rectangle 4"/>
          <p:cNvSpPr>
            <a:spLocks noGrp="1" noChangeArrowheads="1"/>
          </p:cNvSpPr>
          <p:nvPr>
            <p:ph type="title"/>
          </p:nvPr>
        </p:nvSpPr>
        <p:spPr/>
        <p:txBody>
          <a:bodyPr/>
          <a:lstStyle/>
          <a:p>
            <a:pPr eaLnBrk="1" hangingPunct="1"/>
            <a:r>
              <a:rPr lang="en-CA" dirty="0"/>
              <a:t>Presenter:  Steve Stedman</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1722350736"/>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dirty="0"/>
              <a:t>TSQL FILESTREAM Access</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pic>
        <p:nvPicPr>
          <p:cNvPr id="6" name="Picture 2" descr="C:\Users\steve\AppData\Local\Microsoft\Windows\Temporary Internet Files\Content.IE5\HI93M5R8\MP9004053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1" y="1981200"/>
            <a:ext cx="4641849" cy="33156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teve\AppData\Local\Microsoft\Windows\Temporary Internet Files\Content.IE5\OIMF75YF\MC90043266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524001"/>
            <a:ext cx="3495202" cy="349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2029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TSQL FILESTREAM Access</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5" name="Flowchart: Magnetic Disk 4"/>
          <p:cNvSpPr/>
          <p:nvPr/>
        </p:nvSpPr>
        <p:spPr>
          <a:xfrm>
            <a:off x="457200" y="2133600"/>
            <a:ext cx="4800600" cy="308791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6" name="Picture 2" descr="C:\Users\steve\AppData\Local\Microsoft\Windows\Temporary Internet Files\Content.IE5\BN1XAKFZ\MC90043385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819400"/>
            <a:ext cx="2282371" cy="22823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00800" y="3580955"/>
            <a:ext cx="1707616" cy="1200329"/>
          </a:xfrm>
          <a:prstGeom prst="rect">
            <a:avLst/>
          </a:prstGeom>
          <a:noFill/>
        </p:spPr>
        <p:txBody>
          <a:bodyPr wrap="square" rtlCol="0">
            <a:spAutoFit/>
          </a:bodyPr>
          <a:lstStyle/>
          <a:p>
            <a:pPr algn="ctr"/>
            <a:r>
              <a:rPr lang="en-US" dirty="0" smtClean="0"/>
              <a:t>Database </a:t>
            </a:r>
            <a:r>
              <a:rPr lang="en-US" dirty="0" err="1" smtClean="0"/>
              <a:t>Filestream</a:t>
            </a:r>
            <a:r>
              <a:rPr lang="en-US" dirty="0" smtClean="0"/>
              <a:t> Files</a:t>
            </a:r>
            <a:endParaRPr lang="en-US" dirty="0"/>
          </a:p>
        </p:txBody>
      </p:sp>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Insert data like it is a VARBINARY or VARCHAR column</a:t>
            </a:r>
          </a:p>
          <a:p>
            <a:pPr eaLnBrk="1" hangingPunct="1"/>
            <a:r>
              <a:rPr lang="en-CA" dirty="0" smtClean="0"/>
              <a:t>Data is saved to disk outside of the SQL Server Data File</a:t>
            </a:r>
          </a:p>
        </p:txBody>
      </p:sp>
      <p:sp>
        <p:nvSpPr>
          <p:cNvPr id="6147" name="Rectangle 4"/>
          <p:cNvSpPr>
            <a:spLocks noGrp="1" noChangeArrowheads="1"/>
          </p:cNvSpPr>
          <p:nvPr>
            <p:ph type="title"/>
          </p:nvPr>
        </p:nvSpPr>
        <p:spPr/>
        <p:txBody>
          <a:bodyPr/>
          <a:lstStyle/>
          <a:p>
            <a:pPr eaLnBrk="1" hangingPunct="1"/>
            <a:r>
              <a:rPr lang="en-CA" dirty="0" smtClean="0"/>
              <a:t>INSERT to FILESTREAM</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TSQL FILESTREAM Access - INSERT</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Content Placeholder 4"/>
          <p:cNvSpPr txBox="1">
            <a:spLocks/>
          </p:cNvSpPr>
          <p:nvPr/>
        </p:nvSpPr>
        <p:spPr>
          <a:xfrm>
            <a:off x="304800" y="1447800"/>
            <a:ext cx="8534400" cy="44958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smtClean="0">
              <a:solidFill>
                <a:srgbClr val="008000"/>
              </a:solidFill>
              <a:latin typeface="Consolas"/>
            </a:endParaRPr>
          </a:p>
          <a:p>
            <a:r>
              <a:rPr lang="en-US" sz="1600" dirty="0" smtClean="0">
                <a:solidFill>
                  <a:srgbClr val="0000FF"/>
                </a:solidFill>
                <a:latin typeface="Consolas"/>
              </a:rPr>
              <a:t>INSERT</a:t>
            </a:r>
            <a:r>
              <a:rPr lang="en-US" sz="1600" dirty="0" smtClean="0">
                <a:solidFill>
                  <a:prstClr val="black"/>
                </a:solidFill>
                <a:latin typeface="Consolas"/>
              </a:rPr>
              <a:t> </a:t>
            </a:r>
            <a:r>
              <a:rPr lang="en-US" sz="1600" dirty="0">
                <a:solidFill>
                  <a:srgbClr val="0000FF"/>
                </a:solidFill>
                <a:latin typeface="Consolas"/>
              </a:rPr>
              <a:t>INTO</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dbo</a:t>
            </a:r>
            <a:r>
              <a:rPr lang="en-US" sz="1600" dirty="0">
                <a:solidFill>
                  <a:srgbClr val="008080"/>
                </a:solidFill>
                <a:latin typeface="Consolas"/>
              </a:rPr>
              <a:t>]</a:t>
            </a:r>
            <a:r>
              <a:rPr lang="en-US" sz="1600" dirty="0">
                <a:solidFill>
                  <a:srgbClr val="808080"/>
                </a:solidFill>
                <a:latin typeface="Consolas"/>
              </a:rPr>
              <a:t>.</a:t>
            </a:r>
            <a:r>
              <a:rPr lang="en-US" sz="1600" dirty="0">
                <a:solidFill>
                  <a:srgbClr val="008080"/>
                </a:solidFill>
                <a:latin typeface="Consolas"/>
              </a:rPr>
              <a:t>[</a:t>
            </a:r>
            <a:r>
              <a:rPr lang="en-US" sz="1600" dirty="0" err="1">
                <a:solidFill>
                  <a:srgbClr val="008080"/>
                </a:solidFill>
                <a:latin typeface="Consolas"/>
              </a:rPr>
              <a:t>FileStreamFiles</a:t>
            </a:r>
            <a:r>
              <a:rPr lang="en-US" sz="1600" dirty="0">
                <a:solidFill>
                  <a:srgbClr val="008080"/>
                </a:solidFill>
                <a:latin typeface="Consolas"/>
              </a:rPr>
              <a:t>]</a:t>
            </a:r>
            <a:r>
              <a:rPr lang="en-US" sz="1600" dirty="0">
                <a:solidFill>
                  <a:prstClr val="black"/>
                </a:solidFill>
                <a:latin typeface="Consolas"/>
              </a:rPr>
              <a:t> </a:t>
            </a:r>
          </a:p>
          <a:p>
            <a:r>
              <a:rPr lang="en-US" sz="1600" dirty="0">
                <a:solidFill>
                  <a:srgbClr val="0000FF"/>
                </a:solidFill>
                <a:latin typeface="Consolas"/>
              </a:rPr>
              <a:t>            </a:t>
            </a:r>
            <a:r>
              <a:rPr lang="en-US" sz="1600" dirty="0">
                <a:solidFill>
                  <a:srgbClr val="808080"/>
                </a:solidFill>
                <a:latin typeface="Consolas"/>
              </a:rPr>
              <a:t>(</a:t>
            </a:r>
            <a:r>
              <a:rPr lang="en-US" sz="1600" dirty="0">
                <a:solidFill>
                  <a:srgbClr val="008080"/>
                </a:solidFill>
                <a:latin typeface="Consolas"/>
              </a:rPr>
              <a:t>[id]</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[description]</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fileData</a:t>
            </a:r>
            <a:r>
              <a:rPr lang="en-US" sz="1600" dirty="0">
                <a:solidFill>
                  <a:srgbClr val="008080"/>
                </a:solidFill>
                <a:latin typeface="Consolas"/>
              </a:rPr>
              <a:t>]</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VALUES</a:t>
            </a:r>
            <a:endParaRPr lang="en-US" sz="1600" dirty="0">
              <a:solidFill>
                <a:prstClr val="black"/>
              </a:solidFill>
              <a:latin typeface="Consolas"/>
            </a:endParaRPr>
          </a:p>
          <a:p>
            <a:r>
              <a:rPr lang="en-US" sz="1600" dirty="0">
                <a:solidFill>
                  <a:srgbClr val="0000FF"/>
                </a:solidFill>
                <a:latin typeface="Consolas"/>
              </a:rPr>
              <a:t>        </a:t>
            </a:r>
            <a:r>
              <a:rPr lang="en-US" sz="1600" dirty="0">
                <a:solidFill>
                  <a:srgbClr val="808080"/>
                </a:solidFill>
                <a:latin typeface="Consolas"/>
              </a:rPr>
              <a:t>(</a:t>
            </a:r>
            <a:r>
              <a:rPr lang="en-US" sz="1600" dirty="0">
                <a:solidFill>
                  <a:srgbClr val="FF00FF"/>
                </a:solidFill>
                <a:latin typeface="Consolas"/>
              </a:rPr>
              <a:t>NEWID</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00"/>
                </a:solidFill>
                <a:latin typeface="Consolas"/>
              </a:rPr>
              <a:t>'Test File'</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FF"/>
                </a:solidFill>
                <a:latin typeface="Consolas"/>
              </a:rPr>
              <a:t>CAST</a:t>
            </a:r>
            <a:r>
              <a:rPr lang="en-US" sz="1600" dirty="0">
                <a:solidFill>
                  <a:srgbClr val="808080"/>
                </a:solidFill>
                <a:latin typeface="Consolas"/>
              </a:rPr>
              <a:t>(</a:t>
            </a:r>
            <a:r>
              <a:rPr lang="en-US" sz="1600" dirty="0">
                <a:solidFill>
                  <a:srgbClr val="FF0000"/>
                </a:solidFill>
                <a:latin typeface="Consolas"/>
              </a:rPr>
              <a:t>'</a:t>
            </a:r>
            <a:r>
              <a:rPr lang="en-US" sz="1600" dirty="0" err="1">
                <a:solidFill>
                  <a:srgbClr val="FF0000"/>
                </a:solidFill>
                <a:latin typeface="Consolas"/>
              </a:rPr>
              <a:t>testdata</a:t>
            </a:r>
            <a:r>
              <a:rPr lang="en-US" sz="1600" dirty="0">
                <a:solidFill>
                  <a:srgbClr val="FF0000"/>
                </a:solidFill>
                <a:latin typeface="Consolas"/>
              </a:rPr>
              <a:t>'</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r>
              <a:rPr lang="en-US" sz="1600" dirty="0">
                <a:solidFill>
                  <a:srgbClr val="0000FF"/>
                </a:solidFill>
                <a:latin typeface="Consolas"/>
              </a:rPr>
              <a:t>VARBINARY</a:t>
            </a:r>
            <a:r>
              <a:rPr lang="en-US" sz="1600" dirty="0">
                <a:solidFill>
                  <a:srgbClr val="808080"/>
                </a:solidFill>
                <a:latin typeface="Consolas"/>
              </a:rPr>
              <a:t>(</a:t>
            </a:r>
            <a:r>
              <a:rPr lang="en-US" sz="1600" dirty="0">
                <a:solidFill>
                  <a:srgbClr val="FF00FF"/>
                </a:solidFill>
                <a:latin typeface="Consolas"/>
              </a:rPr>
              <a:t>MAX</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p>
          <a:p>
            <a:endParaRPr lang="en-US" sz="1600" dirty="0">
              <a:solidFill>
                <a:prstClr val="black"/>
              </a:solidFill>
              <a:latin typeface="Consolas"/>
            </a:endParaRPr>
          </a:p>
        </p:txBody>
      </p:sp>
    </p:spTree>
    <p:extLst>
      <p:ext uri="{BB962C8B-B14F-4D97-AF65-F5344CB8AC3E}">
        <p14:creationId xmlns:p14="http://schemas.microsoft.com/office/powerpoint/2010/main" val="41356714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Selecting form a FILESTREAM table streams the data from disk without cluttering up the buffer pool</a:t>
            </a:r>
          </a:p>
          <a:p>
            <a:pPr eaLnBrk="1" hangingPunct="1"/>
            <a:r>
              <a:rPr lang="en-CA" dirty="0" smtClean="0"/>
              <a:t>Select is done just like selecting VARBINARY or VARCHAR data</a:t>
            </a:r>
          </a:p>
        </p:txBody>
      </p:sp>
      <p:sp>
        <p:nvSpPr>
          <p:cNvPr id="6147" name="Rectangle 4"/>
          <p:cNvSpPr>
            <a:spLocks noGrp="1" noChangeArrowheads="1"/>
          </p:cNvSpPr>
          <p:nvPr>
            <p:ph type="title"/>
          </p:nvPr>
        </p:nvSpPr>
        <p:spPr/>
        <p:txBody>
          <a:bodyPr/>
          <a:lstStyle/>
          <a:p>
            <a:pPr eaLnBrk="1" hangingPunct="1"/>
            <a:r>
              <a:rPr lang="en-CA" dirty="0" smtClean="0"/>
              <a:t>SELECT From a FILESTREAM Table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33178644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TSQL FILESTREAM Access - SELECT</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Content Placeholder 4"/>
          <p:cNvSpPr txBox="1">
            <a:spLocks/>
          </p:cNvSpPr>
          <p:nvPr/>
        </p:nvSpPr>
        <p:spPr>
          <a:xfrm>
            <a:off x="304800" y="1447800"/>
            <a:ext cx="8534400" cy="44958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smtClean="0">
                <a:solidFill>
                  <a:prstClr val="black"/>
                </a:solidFill>
                <a:latin typeface="Consolas"/>
              </a:rPr>
              <a:t>          </a:t>
            </a:r>
            <a:endParaRPr lang="en-US" sz="1600" dirty="0">
              <a:solidFill>
                <a:prstClr val="black"/>
              </a:solidFill>
              <a:latin typeface="Consolas"/>
            </a:endParaRPr>
          </a:p>
          <a:p>
            <a:r>
              <a:rPr lang="en-US" sz="1600" dirty="0" smtClean="0">
                <a:solidFill>
                  <a:srgbClr val="0000FF"/>
                </a:solidFill>
                <a:latin typeface="Consolas"/>
              </a:rPr>
              <a:t>SELECT</a:t>
            </a:r>
            <a:r>
              <a:rPr lang="en-US" sz="1600" dirty="0" smtClean="0">
                <a:solidFill>
                  <a:prstClr val="black"/>
                </a:solidFill>
                <a:latin typeface="Consolas"/>
              </a:rPr>
              <a:t> </a:t>
            </a:r>
            <a:r>
              <a:rPr lang="en-US" sz="1600" dirty="0">
                <a:solidFill>
                  <a:srgbClr val="FF00FF"/>
                </a:solidFill>
                <a:latin typeface="Consolas"/>
              </a:rPr>
              <a:t>CAST</a:t>
            </a:r>
            <a:r>
              <a:rPr lang="en-US" sz="1600" dirty="0">
                <a:solidFill>
                  <a:srgbClr val="0000FF"/>
                </a:solidFill>
                <a:latin typeface="Consolas"/>
              </a:rPr>
              <a:t> </a:t>
            </a:r>
            <a:r>
              <a:rPr lang="en-US" sz="1600" dirty="0">
                <a:solidFill>
                  <a:srgbClr val="808080"/>
                </a:solidFill>
                <a:latin typeface="Consolas"/>
              </a:rPr>
              <a:t>(</a:t>
            </a:r>
            <a:r>
              <a:rPr lang="en-US" sz="1600" dirty="0">
                <a:solidFill>
                  <a:srgbClr val="008080"/>
                </a:solidFill>
                <a:latin typeface="Consolas"/>
              </a:rPr>
              <a:t>[</a:t>
            </a:r>
            <a:r>
              <a:rPr lang="en-US" sz="1600" dirty="0" err="1">
                <a:solidFill>
                  <a:srgbClr val="008080"/>
                </a:solidFill>
                <a:latin typeface="Consolas"/>
              </a:rPr>
              <a:t>fileData</a:t>
            </a:r>
            <a:r>
              <a:rPr lang="en-US" sz="1600" dirty="0">
                <a:solidFill>
                  <a:srgbClr val="008080"/>
                </a:solidFill>
                <a:latin typeface="Consolas"/>
              </a:rPr>
              <a:t>]</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r>
              <a:rPr lang="en-US" sz="1600" dirty="0">
                <a:solidFill>
                  <a:srgbClr val="0000FF"/>
                </a:solidFill>
                <a:latin typeface="Consolas"/>
              </a:rPr>
              <a:t>VARCHAR</a:t>
            </a:r>
            <a:r>
              <a:rPr lang="en-US" sz="1600" dirty="0">
                <a:solidFill>
                  <a:srgbClr val="808080"/>
                </a:solidFill>
                <a:latin typeface="Consolas"/>
              </a:rPr>
              <a:t>(</a:t>
            </a:r>
            <a:r>
              <a:rPr lang="en-US" sz="1600" dirty="0">
                <a:solidFill>
                  <a:srgbClr val="FF00FF"/>
                </a:solidFill>
                <a:latin typeface="Consolas"/>
              </a:rPr>
              <a:t>MAX</a:t>
            </a:r>
            <a:r>
              <a:rPr lang="en-US" sz="1600" dirty="0">
                <a:solidFill>
                  <a:srgbClr val="808080"/>
                </a:solidFill>
                <a:latin typeface="Consolas"/>
              </a:rPr>
              <a: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dbo</a:t>
            </a:r>
            <a:r>
              <a:rPr lang="en-US" sz="1600" dirty="0">
                <a:solidFill>
                  <a:srgbClr val="008080"/>
                </a:solidFill>
                <a:latin typeface="Consolas"/>
              </a:rPr>
              <a:t>]</a:t>
            </a:r>
            <a:r>
              <a:rPr lang="en-US" sz="1600" dirty="0">
                <a:solidFill>
                  <a:srgbClr val="808080"/>
                </a:solidFill>
                <a:latin typeface="Consolas"/>
              </a:rPr>
              <a:t>.</a:t>
            </a:r>
            <a:r>
              <a:rPr lang="en-US" sz="1600" dirty="0">
                <a:solidFill>
                  <a:srgbClr val="008080"/>
                </a:solidFill>
                <a:latin typeface="Consolas"/>
              </a:rPr>
              <a:t>[</a:t>
            </a:r>
            <a:r>
              <a:rPr lang="en-US" sz="1600" dirty="0" err="1">
                <a:solidFill>
                  <a:srgbClr val="008080"/>
                </a:solidFill>
                <a:latin typeface="Consolas"/>
              </a:rPr>
              <a:t>FileStreamFiles</a:t>
            </a:r>
            <a:r>
              <a:rPr lang="en-US" sz="1600" dirty="0">
                <a:solidFill>
                  <a:srgbClr val="008080"/>
                </a:solidFill>
                <a:latin typeface="Consolas"/>
              </a:rPr>
              <a:t>]</a:t>
            </a:r>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p:txBody>
      </p:sp>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a:t>TSQL FILESTREAM </a:t>
            </a:r>
            <a:r>
              <a:rPr lang="en-CA" dirty="0" smtClean="0"/>
              <a:t>Access</a:t>
            </a:r>
          </a:p>
          <a:p>
            <a:pPr eaLnBrk="1" hangingPunct="1"/>
            <a:r>
              <a:rPr lang="en-CA" dirty="0" smtClean="0"/>
              <a:t>Finding the FILESTREAM files on your hard drive</a:t>
            </a:r>
          </a:p>
        </p:txBody>
      </p:sp>
      <p:sp>
        <p:nvSpPr>
          <p:cNvPr id="6147" name="Rectangle 4"/>
          <p:cNvSpPr>
            <a:spLocks noGrp="1" noChangeArrowheads="1"/>
          </p:cNvSpPr>
          <p:nvPr>
            <p:ph type="title"/>
          </p:nvPr>
        </p:nvSpPr>
        <p:spPr/>
        <p:txBody>
          <a:bodyPr/>
          <a:lstStyle/>
          <a:p>
            <a:pPr eaLnBrk="1" hangingPunct="1"/>
            <a:r>
              <a:rPr lang="en-CA" dirty="0" smtClean="0"/>
              <a:t>Demo</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err="1" smtClean="0"/>
              <a:t>FileTable</a:t>
            </a:r>
            <a:r>
              <a:rPr lang="en-CA" dirty="0" smtClean="0"/>
              <a:t>: everything </a:t>
            </a:r>
            <a:r>
              <a:rPr lang="en-CA" dirty="0" smtClean="0"/>
              <a:t>that </a:t>
            </a:r>
            <a:r>
              <a:rPr lang="en-CA" dirty="0" smtClean="0"/>
              <a:t>FILESTREAM should be, and more.</a:t>
            </a:r>
          </a:p>
        </p:txBody>
      </p:sp>
      <p:sp>
        <p:nvSpPr>
          <p:cNvPr id="6147" name="Rectangle 4"/>
          <p:cNvSpPr>
            <a:spLocks noGrp="1" noChangeArrowheads="1"/>
          </p:cNvSpPr>
          <p:nvPr>
            <p:ph type="title"/>
          </p:nvPr>
        </p:nvSpPr>
        <p:spPr/>
        <p:txBody>
          <a:bodyPr/>
          <a:lstStyle/>
          <a:p>
            <a:pPr eaLnBrk="1" hangingPunct="1"/>
            <a:r>
              <a:rPr lang="en-CA" dirty="0" smtClean="0"/>
              <a:t>Next…</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err="1" smtClean="0"/>
              <a:t>FileTables</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pic>
        <p:nvPicPr>
          <p:cNvPr id="6" name="Picture 5" descr="C:\Users\steve\AppData\Local\Microsoft\Windows\Temporary Internet Files\Content.IE5\HI93M5R8\MC90043387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46" y="1947219"/>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ve\AppData\Local\Microsoft\Windows\Temporary Internet Files\Content.IE5\6ADODM99\MP90044840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1066800"/>
            <a:ext cx="2518069" cy="1678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teve\AppData\Local\Microsoft\Windows\Temporary Internet Files\Content.IE5\OIMF75YF\MP90042374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8537" y="2150385"/>
            <a:ext cx="3013959" cy="20320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teve\AppData\Local\Microsoft\Windows\Temporary Internet Files\Content.IE5\6ADODM99\MP900446485[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06278" y="3807950"/>
            <a:ext cx="2814002" cy="1876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Users\steve\AppData\Local\Microsoft\Windows\Temporary Internet Files\Content.IE5\OIMF75YF\MP900446447[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11548" y="1219200"/>
            <a:ext cx="1548822" cy="23193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steve\AppData\Local\Microsoft\Windows\Temporary Internet Files\Content.IE5\HI93M5R8\MP900442281[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8133" y="3734230"/>
            <a:ext cx="2570903" cy="171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Introducing </a:t>
            </a:r>
            <a:r>
              <a:rPr lang="en-CA" dirty="0" err="1" smtClean="0"/>
              <a:t>FileTable</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Flowchart: Magnetic Disk 5"/>
          <p:cNvSpPr/>
          <p:nvPr/>
        </p:nvSpPr>
        <p:spPr>
          <a:xfrm>
            <a:off x="464094" y="1719106"/>
            <a:ext cx="3200401" cy="39958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7"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257" y="342548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494" y="171910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054" y="342548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894" y="174908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294" y="3425486"/>
            <a:ext cx="1386546" cy="138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FILESTREAM – SQL Server 2008 and newer</a:t>
            </a:r>
            <a:endParaRPr lang="en-US" dirty="0"/>
          </a:p>
          <a:p>
            <a:pPr lvl="1" eaLnBrk="1" hangingPunct="1"/>
            <a:r>
              <a:rPr lang="en-US" dirty="0"/>
              <a:t>Introduction and Configuration</a:t>
            </a:r>
          </a:p>
          <a:p>
            <a:pPr lvl="1" eaLnBrk="1" hangingPunct="1"/>
            <a:r>
              <a:rPr lang="en-US" dirty="0" smtClean="0"/>
              <a:t>Creating a Table Using FILESTREAM</a:t>
            </a:r>
          </a:p>
          <a:p>
            <a:pPr lvl="1" eaLnBrk="1" hangingPunct="1"/>
            <a:r>
              <a:rPr lang="en-US" dirty="0" smtClean="0"/>
              <a:t>TSQL </a:t>
            </a:r>
            <a:r>
              <a:rPr lang="en-US" dirty="0"/>
              <a:t>FILESTREAM Access</a:t>
            </a:r>
          </a:p>
          <a:p>
            <a:pPr eaLnBrk="1" hangingPunct="1"/>
            <a:r>
              <a:rPr lang="en-US" dirty="0" err="1" smtClean="0"/>
              <a:t>FileTables</a:t>
            </a:r>
            <a:r>
              <a:rPr lang="en-US" dirty="0" smtClean="0"/>
              <a:t> – SQL Server 2012 and newer</a:t>
            </a:r>
            <a:endParaRPr lang="en-US" dirty="0"/>
          </a:p>
          <a:p>
            <a:pPr lvl="1" eaLnBrk="1" hangingPunct="1"/>
            <a:r>
              <a:rPr lang="en-US" dirty="0"/>
              <a:t>Configuring and Creating </a:t>
            </a:r>
            <a:r>
              <a:rPr lang="en-US" dirty="0" err="1"/>
              <a:t>FileTables</a:t>
            </a:r>
            <a:endParaRPr lang="en-US" dirty="0"/>
          </a:p>
          <a:p>
            <a:pPr lvl="1" eaLnBrk="1" hangingPunct="1"/>
            <a:r>
              <a:rPr lang="en-US" dirty="0"/>
              <a:t>Insert, Update and Delete with a </a:t>
            </a:r>
            <a:r>
              <a:rPr lang="en-US" dirty="0" err="1"/>
              <a:t>FileTable</a:t>
            </a:r>
            <a:endParaRPr lang="en-US" dirty="0"/>
          </a:p>
          <a:p>
            <a:pPr lvl="1" eaLnBrk="1" hangingPunct="1"/>
            <a:r>
              <a:rPr lang="en-US" dirty="0"/>
              <a:t>Drag and drop with the file system</a:t>
            </a:r>
          </a:p>
          <a:p>
            <a:pPr eaLnBrk="1" hangingPunct="1"/>
            <a:endParaRPr lang="en-CA" dirty="0" smtClean="0"/>
          </a:p>
        </p:txBody>
      </p:sp>
      <p:sp>
        <p:nvSpPr>
          <p:cNvPr id="6147" name="Rectangle 4"/>
          <p:cNvSpPr>
            <a:spLocks noGrp="1" noChangeArrowheads="1"/>
          </p:cNvSpPr>
          <p:nvPr>
            <p:ph type="title"/>
          </p:nvPr>
        </p:nvSpPr>
        <p:spPr/>
        <p:txBody>
          <a:bodyPr/>
          <a:lstStyle/>
          <a:p>
            <a:pPr eaLnBrk="1" hangingPunct="1"/>
            <a:r>
              <a:rPr lang="en-CA" dirty="0" smtClean="0"/>
              <a:t>Outline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457200" y="609600"/>
            <a:ext cx="8229600" cy="808038"/>
          </a:xfrm>
        </p:spPr>
        <p:txBody>
          <a:bodyPr/>
          <a:lstStyle/>
          <a:p>
            <a:pPr eaLnBrk="1" hangingPunct="1"/>
            <a:r>
              <a:rPr lang="en-CA" dirty="0" err="1" smtClean="0">
                <a:solidFill>
                  <a:srgbClr val="C00000"/>
                </a:solidFill>
              </a:rPr>
              <a:t>FileTable</a:t>
            </a:r>
            <a:r>
              <a:rPr lang="en-CA" dirty="0" smtClean="0">
                <a:solidFill>
                  <a:srgbClr val="C00000"/>
                </a:solidFill>
              </a:rPr>
              <a:t> </a:t>
            </a:r>
            <a:r>
              <a:rPr lang="en-CA" dirty="0">
                <a:solidFill>
                  <a:srgbClr val="C00000"/>
                </a:solidFill>
              </a:rPr>
              <a:t>Compared To FILESTREAM</a:t>
            </a:r>
            <a:endParaRPr lang="en-CA" dirty="0" smtClean="0">
              <a:solidFill>
                <a:srgbClr val="C00000"/>
              </a:solidFill>
            </a:endParaRPr>
          </a:p>
        </p:txBody>
      </p:sp>
      <p:sp>
        <p:nvSpPr>
          <p:cNvPr id="6146" name="Rectangle 3"/>
          <p:cNvSpPr>
            <a:spLocks noGrp="1" noChangeArrowheads="1"/>
          </p:cNvSpPr>
          <p:nvPr>
            <p:ph type="body" idx="1"/>
          </p:nvPr>
        </p:nvSpPr>
        <p:spPr/>
        <p:txBody>
          <a:bodyPr/>
          <a:lstStyle/>
          <a:p>
            <a:pPr eaLnBrk="1" hangingPunct="1"/>
            <a:r>
              <a:rPr lang="en-CA" dirty="0" err="1" smtClean="0"/>
              <a:t>FileTable</a:t>
            </a:r>
            <a:endParaRPr lang="en-CA" dirty="0" smtClean="0"/>
          </a:p>
        </p:txBody>
      </p:sp>
      <p:sp>
        <p:nvSpPr>
          <p:cNvPr id="2" name="Content Placeholder 1"/>
          <p:cNvSpPr>
            <a:spLocks noGrp="1"/>
          </p:cNvSpPr>
          <p:nvPr>
            <p:ph sz="half" idx="2"/>
          </p:nvPr>
        </p:nvSpPr>
        <p:spPr/>
        <p:txBody>
          <a:bodyPr/>
          <a:lstStyle/>
          <a:p>
            <a:r>
              <a:rPr lang="en-US" dirty="0"/>
              <a:t>Directory structure configurable.</a:t>
            </a:r>
            <a:br>
              <a:rPr lang="en-US" dirty="0"/>
            </a:br>
            <a:endParaRPr lang="en-US" dirty="0"/>
          </a:p>
          <a:p>
            <a:r>
              <a:rPr lang="en-US" dirty="0" err="1"/>
              <a:t>FileTable</a:t>
            </a:r>
            <a:r>
              <a:rPr lang="en-US" dirty="0"/>
              <a:t> has fixed columns.</a:t>
            </a:r>
          </a:p>
          <a:p>
            <a:endParaRPr lang="en-US" dirty="0"/>
          </a:p>
          <a:p>
            <a:r>
              <a:rPr lang="en-US" dirty="0"/>
              <a:t>Windows API compatible allows direct file access from most applications.</a:t>
            </a:r>
          </a:p>
          <a:p>
            <a:endParaRPr lang="en-US" dirty="0"/>
          </a:p>
        </p:txBody>
      </p:sp>
      <p:sp>
        <p:nvSpPr>
          <p:cNvPr id="3" name="Text Placeholder 2"/>
          <p:cNvSpPr>
            <a:spLocks noGrp="1"/>
          </p:cNvSpPr>
          <p:nvPr>
            <p:ph type="body" sz="quarter" idx="3"/>
          </p:nvPr>
        </p:nvSpPr>
        <p:spPr/>
        <p:txBody>
          <a:bodyPr/>
          <a:lstStyle/>
          <a:p>
            <a:r>
              <a:rPr lang="en-US" dirty="0" err="1" smtClean="0"/>
              <a:t>FileStream</a:t>
            </a:r>
            <a:endParaRPr lang="en-US" dirty="0"/>
          </a:p>
        </p:txBody>
      </p:sp>
      <p:sp>
        <p:nvSpPr>
          <p:cNvPr id="4" name="Content Placeholder 3"/>
          <p:cNvSpPr>
            <a:spLocks noGrp="1"/>
          </p:cNvSpPr>
          <p:nvPr>
            <p:ph sz="quarter" idx="4"/>
          </p:nvPr>
        </p:nvSpPr>
        <p:spPr/>
        <p:txBody>
          <a:bodyPr/>
          <a:lstStyle/>
          <a:p>
            <a:r>
              <a:rPr lang="en-US" dirty="0"/>
              <a:t>Directory structure configured by SQL server using </a:t>
            </a:r>
            <a:r>
              <a:rPr lang="en-US" sz="2000" dirty="0"/>
              <a:t>UNIQUEIDENTIFIER</a:t>
            </a:r>
            <a:r>
              <a:rPr lang="en-US" dirty="0"/>
              <a:t>.</a:t>
            </a:r>
          </a:p>
          <a:p>
            <a:endParaRPr lang="en-US" dirty="0"/>
          </a:p>
          <a:p>
            <a:r>
              <a:rPr lang="en-US" dirty="0"/>
              <a:t>You control the columns.</a:t>
            </a:r>
          </a:p>
          <a:p>
            <a:endParaRPr lang="en-US" dirty="0"/>
          </a:p>
          <a:p>
            <a:r>
              <a:rPr lang="en-US" dirty="0"/>
              <a:t>Requires specific programming to access files directly.</a:t>
            </a:r>
          </a:p>
          <a:p>
            <a:endParaRPr lang="en-US" dirty="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Configuration similar to FILESTREAM access</a:t>
            </a:r>
          </a:p>
          <a:p>
            <a:pPr eaLnBrk="1" hangingPunct="1"/>
            <a:r>
              <a:rPr lang="en-CA" dirty="0" smtClean="0"/>
              <a:t>Need to turn on NON_TRANSACTED_ACCESS</a:t>
            </a:r>
          </a:p>
          <a:p>
            <a:pPr lvl="1" eaLnBrk="1" hangingPunct="1"/>
            <a:r>
              <a:rPr lang="en-CA" dirty="0" smtClean="0"/>
              <a:t>Allows access from outside of T-SQL</a:t>
            </a:r>
          </a:p>
          <a:p>
            <a:pPr lvl="1" eaLnBrk="1" hangingPunct="1"/>
            <a:r>
              <a:rPr lang="en-CA" dirty="0" smtClean="0"/>
              <a:t>Drag and drop instead of INSERT</a:t>
            </a:r>
          </a:p>
        </p:txBody>
      </p:sp>
      <p:sp>
        <p:nvSpPr>
          <p:cNvPr id="6147" name="Rectangle 4"/>
          <p:cNvSpPr>
            <a:spLocks noGrp="1" noChangeArrowheads="1"/>
          </p:cNvSpPr>
          <p:nvPr>
            <p:ph type="title"/>
          </p:nvPr>
        </p:nvSpPr>
        <p:spPr/>
        <p:txBody>
          <a:bodyPr/>
          <a:lstStyle/>
          <a:p>
            <a:pPr eaLnBrk="1" hangingPunct="1"/>
            <a:r>
              <a:rPr lang="en-CA" dirty="0" smtClean="0"/>
              <a:t>Configuring Your Database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Configuring Your Database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Content Placeholder 4"/>
          <p:cNvSpPr txBox="1">
            <a:spLocks/>
          </p:cNvSpPr>
          <p:nvPr/>
        </p:nvSpPr>
        <p:spPr>
          <a:xfrm>
            <a:off x="304800" y="1447800"/>
            <a:ext cx="8534400" cy="44958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rgbClr val="0000FF"/>
                </a:solidFill>
                <a:latin typeface="Consolas"/>
              </a:rPr>
              <a:t>ALTER</a:t>
            </a:r>
            <a:r>
              <a:rPr lang="en-US" sz="1600" dirty="0">
                <a:solidFill>
                  <a:prstClr val="black"/>
                </a:solidFill>
                <a:latin typeface="Consolas"/>
              </a:rPr>
              <a:t> </a:t>
            </a:r>
            <a:r>
              <a:rPr lang="en-US" sz="1600" dirty="0">
                <a:solidFill>
                  <a:srgbClr val="0000FF"/>
                </a:solidFill>
                <a:latin typeface="Consolas"/>
              </a:rPr>
              <a:t>DATABASE</a:t>
            </a:r>
            <a:r>
              <a:rPr lang="en-US" sz="1600" dirty="0">
                <a:solidFill>
                  <a:prstClr val="black"/>
                </a:solidFill>
                <a:latin typeface="Consolas"/>
              </a:rPr>
              <a:t> </a:t>
            </a:r>
            <a:r>
              <a:rPr lang="en-US" sz="1600" dirty="0" err="1">
                <a:solidFill>
                  <a:srgbClr val="008080"/>
                </a:solidFill>
                <a:latin typeface="Consolas"/>
              </a:rPr>
              <a:t>FilestreamDemoDB</a:t>
            </a:r>
            <a:endParaRPr lang="en-US" sz="1600" dirty="0">
              <a:solidFill>
                <a:prstClr val="black"/>
              </a:solidFill>
              <a:latin typeface="Consolas"/>
            </a:endParaRPr>
          </a:p>
          <a:p>
            <a:r>
              <a:rPr lang="en-US" sz="1600" dirty="0" smtClean="0">
                <a:solidFill>
                  <a:srgbClr val="0000FF"/>
                </a:solidFill>
                <a:latin typeface="Consolas"/>
              </a:rPr>
              <a:t>  ADD</a:t>
            </a:r>
            <a:r>
              <a:rPr lang="en-US" sz="1600" dirty="0" smtClean="0">
                <a:solidFill>
                  <a:prstClr val="black"/>
                </a:solidFill>
                <a:latin typeface="Consolas"/>
              </a:rPr>
              <a:t> </a:t>
            </a:r>
            <a:r>
              <a:rPr lang="en-US" sz="1600" dirty="0">
                <a:solidFill>
                  <a:srgbClr val="0000FF"/>
                </a:solidFill>
                <a:latin typeface="Consolas"/>
              </a:rPr>
              <a:t>FILEGROUP</a:t>
            </a:r>
            <a:r>
              <a:rPr lang="en-US" sz="1600" dirty="0">
                <a:solidFill>
                  <a:prstClr val="black"/>
                </a:solidFill>
                <a:latin typeface="Consolas"/>
              </a:rPr>
              <a:t> </a:t>
            </a:r>
            <a:r>
              <a:rPr lang="en-US" sz="1600" dirty="0" err="1">
                <a:solidFill>
                  <a:srgbClr val="008080"/>
                </a:solidFill>
                <a:latin typeface="Consolas"/>
              </a:rPr>
              <a:t>fsGroup</a:t>
            </a:r>
            <a:r>
              <a:rPr lang="en-US" sz="1600" dirty="0">
                <a:solidFill>
                  <a:prstClr val="black"/>
                </a:solidFill>
                <a:latin typeface="Consolas"/>
              </a:rPr>
              <a:t> </a:t>
            </a:r>
            <a:r>
              <a:rPr lang="en-US" sz="1600" dirty="0">
                <a:solidFill>
                  <a:srgbClr val="FF00FF"/>
                </a:solidFill>
                <a:latin typeface="Consolas"/>
              </a:rPr>
              <a:t>CONTAINS</a:t>
            </a:r>
            <a:r>
              <a:rPr lang="en-US" sz="1600" dirty="0">
                <a:solidFill>
                  <a:prstClr val="black"/>
                </a:solidFill>
                <a:latin typeface="Consolas"/>
              </a:rPr>
              <a:t> </a:t>
            </a:r>
            <a:r>
              <a:rPr lang="en-US" sz="1600" dirty="0">
                <a:solidFill>
                  <a:srgbClr val="0000FF"/>
                </a:solidFill>
                <a:latin typeface="Consolas"/>
              </a:rPr>
              <a:t>FILESTREAM</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00FF"/>
                </a:solidFill>
                <a:latin typeface="Consolas"/>
              </a:rPr>
              <a:t>GO</a:t>
            </a:r>
            <a:endParaRPr lang="en-US" sz="1600" dirty="0" smtClean="0">
              <a:solidFill>
                <a:prstClr val="black"/>
              </a:solidFill>
              <a:latin typeface="Consolas"/>
            </a:endParaRPr>
          </a:p>
          <a:p>
            <a:endParaRPr lang="en-US" sz="1600" dirty="0">
              <a:solidFill>
                <a:prstClr val="black"/>
              </a:solidFill>
              <a:latin typeface="Consolas"/>
            </a:endParaRPr>
          </a:p>
          <a:p>
            <a:r>
              <a:rPr lang="en-US" sz="1600" dirty="0" smtClean="0">
                <a:solidFill>
                  <a:srgbClr val="008000"/>
                </a:solidFill>
                <a:latin typeface="Consolas"/>
              </a:rPr>
              <a:t>-- </a:t>
            </a:r>
            <a:r>
              <a:rPr lang="en-US" sz="1600" dirty="0">
                <a:solidFill>
                  <a:srgbClr val="008000"/>
                </a:solidFill>
                <a:latin typeface="Consolas"/>
              </a:rPr>
              <a:t>Be sure the C:\Filestream directory exists on your SQL Server</a:t>
            </a:r>
            <a:endParaRPr lang="en-US" sz="1600" dirty="0">
              <a:solidFill>
                <a:prstClr val="black"/>
              </a:solidFill>
              <a:latin typeface="Consolas"/>
            </a:endParaRPr>
          </a:p>
          <a:p>
            <a:r>
              <a:rPr lang="en-US" sz="1600" dirty="0">
                <a:solidFill>
                  <a:srgbClr val="0000FF"/>
                </a:solidFill>
                <a:latin typeface="Consolas"/>
              </a:rPr>
              <a:t>ALTER</a:t>
            </a:r>
            <a:r>
              <a:rPr lang="en-US" sz="1600" dirty="0">
                <a:solidFill>
                  <a:prstClr val="black"/>
                </a:solidFill>
                <a:latin typeface="Consolas"/>
              </a:rPr>
              <a:t> </a:t>
            </a:r>
            <a:r>
              <a:rPr lang="en-US" sz="1600" dirty="0">
                <a:solidFill>
                  <a:srgbClr val="0000FF"/>
                </a:solidFill>
                <a:latin typeface="Consolas"/>
              </a:rPr>
              <a:t>DATABASE</a:t>
            </a:r>
            <a:r>
              <a:rPr lang="en-US" sz="1600" dirty="0">
                <a:solidFill>
                  <a:prstClr val="black"/>
                </a:solidFill>
                <a:latin typeface="Consolas"/>
              </a:rPr>
              <a:t> </a:t>
            </a:r>
            <a:r>
              <a:rPr lang="en-US" sz="1600" dirty="0" err="1">
                <a:solidFill>
                  <a:srgbClr val="008080"/>
                </a:solidFill>
                <a:latin typeface="Consolas"/>
              </a:rPr>
              <a:t>FilestreamDemoDB</a:t>
            </a:r>
            <a:endParaRPr lang="en-US" sz="1600" dirty="0">
              <a:solidFill>
                <a:prstClr val="black"/>
              </a:solidFill>
              <a:latin typeface="Consolas"/>
            </a:endParaRPr>
          </a:p>
          <a:p>
            <a:r>
              <a:rPr lang="en-US" sz="1600" dirty="0" smtClean="0">
                <a:solidFill>
                  <a:srgbClr val="0000FF"/>
                </a:solidFill>
                <a:latin typeface="Consolas"/>
              </a:rPr>
              <a:t>  ADD</a:t>
            </a:r>
            <a:r>
              <a:rPr lang="en-US" sz="1600" dirty="0" smtClean="0">
                <a:solidFill>
                  <a:prstClr val="black"/>
                </a:solidFill>
                <a:latin typeface="Consolas"/>
              </a:rPr>
              <a:t> </a:t>
            </a:r>
            <a:r>
              <a:rPr lang="en-US" sz="1600" dirty="0">
                <a:solidFill>
                  <a:srgbClr val="0000FF"/>
                </a:solidFill>
                <a:latin typeface="Consolas"/>
              </a:rPr>
              <a:t>FILE</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NAME</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00"/>
                </a:solidFill>
                <a:latin typeface="Consolas"/>
              </a:rPr>
              <a:t>'</a:t>
            </a:r>
            <a:r>
              <a:rPr lang="en-US" sz="1600" dirty="0" err="1">
                <a:solidFill>
                  <a:srgbClr val="FF0000"/>
                </a:solidFill>
                <a:latin typeface="Consolas"/>
              </a:rPr>
              <a:t>fsFilestreamDemoDB</a:t>
            </a:r>
            <a:r>
              <a:rPr lang="en-US" sz="1600" dirty="0">
                <a:solidFill>
                  <a:srgbClr val="FF0000"/>
                </a:solidFill>
                <a:latin typeface="Consolas"/>
              </a:rPr>
              <a:t>'</a:t>
            </a:r>
            <a:r>
              <a:rPr lang="en-US" sz="1600" dirty="0">
                <a:solidFill>
                  <a:srgbClr val="808080"/>
                </a:solidFill>
                <a:latin typeface="Consolas"/>
              </a:rPr>
              <a:t>,</a:t>
            </a:r>
            <a:r>
              <a:rPr lang="en-US" sz="1600" dirty="0">
                <a:solidFill>
                  <a:prstClr val="black"/>
                </a:solidFill>
                <a:latin typeface="Consolas"/>
              </a:rPr>
              <a:t> </a:t>
            </a:r>
          </a:p>
          <a:p>
            <a:r>
              <a:rPr lang="en-US" sz="1600" dirty="0" smtClean="0">
                <a:solidFill>
                  <a:prstClr val="black"/>
                </a:solidFill>
                <a:latin typeface="Consolas"/>
              </a:rPr>
              <a:t>            </a:t>
            </a:r>
            <a:r>
              <a:rPr lang="en-US" sz="1600" dirty="0">
                <a:solidFill>
                  <a:srgbClr val="0000FF"/>
                </a:solidFill>
                <a:latin typeface="Consolas"/>
              </a:rPr>
              <a:t>FILENAME</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00"/>
                </a:solidFill>
                <a:latin typeface="Consolas"/>
              </a:rPr>
              <a:t>'C:\</a:t>
            </a:r>
            <a:r>
              <a:rPr lang="en-US" sz="1600" dirty="0" err="1">
                <a:solidFill>
                  <a:srgbClr val="FF0000"/>
                </a:solidFill>
                <a:latin typeface="Consolas"/>
              </a:rPr>
              <a:t>FileStream</a:t>
            </a:r>
            <a:r>
              <a:rPr lang="en-US" sz="1600" dirty="0">
                <a:solidFill>
                  <a:srgbClr val="FF0000"/>
                </a:solidFill>
                <a:latin typeface="Consolas"/>
              </a:rPr>
              <a:t>\</a:t>
            </a:r>
            <a:r>
              <a:rPr lang="en-US" sz="1600" dirty="0" err="1">
                <a:solidFill>
                  <a:srgbClr val="FF0000"/>
                </a:solidFill>
                <a:latin typeface="Consolas"/>
              </a:rPr>
              <a:t>FilestreamDemoDB</a:t>
            </a:r>
            <a:r>
              <a:rPr lang="en-US" sz="1600" dirty="0">
                <a:solidFill>
                  <a:srgbClr val="FF0000"/>
                </a:solidFill>
                <a:latin typeface="Consolas"/>
              </a:rPr>
              <a:t>'</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00FF"/>
                </a:solidFill>
                <a:latin typeface="Consolas"/>
              </a:rPr>
              <a:t>   TO</a:t>
            </a:r>
            <a:r>
              <a:rPr lang="en-US" sz="1600" dirty="0" smtClean="0">
                <a:solidFill>
                  <a:prstClr val="black"/>
                </a:solidFill>
                <a:latin typeface="Consolas"/>
              </a:rPr>
              <a:t> </a:t>
            </a:r>
            <a:r>
              <a:rPr lang="en-US" sz="1600" dirty="0">
                <a:solidFill>
                  <a:srgbClr val="0000FF"/>
                </a:solidFill>
                <a:latin typeface="Consolas"/>
              </a:rPr>
              <a:t>FILEGROUP</a:t>
            </a:r>
            <a:r>
              <a:rPr lang="en-US" sz="1600" dirty="0">
                <a:solidFill>
                  <a:prstClr val="black"/>
                </a:solidFill>
                <a:latin typeface="Consolas"/>
              </a:rPr>
              <a:t> </a:t>
            </a:r>
            <a:r>
              <a:rPr lang="en-US" sz="1600" dirty="0" err="1">
                <a:solidFill>
                  <a:srgbClr val="008080"/>
                </a:solidFill>
                <a:latin typeface="Consolas"/>
              </a:rPr>
              <a:t>fsGroup</a:t>
            </a:r>
            <a:r>
              <a:rPr lang="en-US" sz="1600" dirty="0">
                <a:solidFill>
                  <a:srgbClr val="808080"/>
                </a:solidFill>
                <a:latin typeface="Consolas"/>
              </a:rPr>
              <a:t>;</a:t>
            </a:r>
            <a:endParaRPr lang="en-US" sz="1600" dirty="0">
              <a:solidFill>
                <a:prstClr val="black"/>
              </a:solidFill>
              <a:latin typeface="Consolas"/>
            </a:endParaRPr>
          </a:p>
          <a:p>
            <a:endParaRPr lang="en-US" sz="1600" dirty="0" smtClean="0">
              <a:solidFill>
                <a:prstClr val="black"/>
              </a:solidFill>
              <a:latin typeface="Consolas"/>
            </a:endParaRPr>
          </a:p>
          <a:p>
            <a:endParaRPr lang="en-US" sz="1600" dirty="0">
              <a:solidFill>
                <a:prstClr val="black"/>
              </a:solidFill>
              <a:latin typeface="Consolas"/>
            </a:endParaRPr>
          </a:p>
          <a:p>
            <a:r>
              <a:rPr lang="en-US" sz="1600" dirty="0" smtClean="0">
                <a:solidFill>
                  <a:srgbClr val="008000"/>
                </a:solidFill>
                <a:latin typeface="Consolas"/>
              </a:rPr>
              <a:t>-- </a:t>
            </a:r>
            <a:r>
              <a:rPr lang="en-US" sz="1600" dirty="0">
                <a:solidFill>
                  <a:srgbClr val="008000"/>
                </a:solidFill>
                <a:latin typeface="Consolas"/>
              </a:rPr>
              <a:t>Turn on NON_TRANSACTED_ACCESS</a:t>
            </a:r>
            <a:endParaRPr lang="en-US" sz="1600" dirty="0">
              <a:solidFill>
                <a:prstClr val="black"/>
              </a:solidFill>
              <a:latin typeface="Consolas"/>
            </a:endParaRPr>
          </a:p>
          <a:p>
            <a:r>
              <a:rPr lang="en-US" sz="1600" dirty="0">
                <a:solidFill>
                  <a:srgbClr val="0000FF"/>
                </a:solidFill>
                <a:latin typeface="Consolas"/>
              </a:rPr>
              <a:t>ALTER</a:t>
            </a:r>
            <a:r>
              <a:rPr lang="en-US" sz="1600" dirty="0">
                <a:solidFill>
                  <a:prstClr val="black"/>
                </a:solidFill>
                <a:latin typeface="Consolas"/>
              </a:rPr>
              <a:t> </a:t>
            </a:r>
            <a:r>
              <a:rPr lang="en-US" sz="1600" dirty="0">
                <a:solidFill>
                  <a:srgbClr val="0000FF"/>
                </a:solidFill>
                <a:latin typeface="Consolas"/>
              </a:rPr>
              <a:t>DATABASE</a:t>
            </a:r>
            <a:r>
              <a:rPr lang="en-US" sz="1600" dirty="0">
                <a:solidFill>
                  <a:prstClr val="black"/>
                </a:solidFill>
                <a:latin typeface="Consolas"/>
              </a:rPr>
              <a:t> </a:t>
            </a:r>
            <a:r>
              <a:rPr lang="en-US" sz="1600" dirty="0" err="1">
                <a:solidFill>
                  <a:srgbClr val="008080"/>
                </a:solidFill>
                <a:latin typeface="Consolas"/>
              </a:rPr>
              <a:t>FilestreamDemoDB</a:t>
            </a:r>
            <a:endParaRPr lang="en-US" sz="1600" dirty="0">
              <a:solidFill>
                <a:prstClr val="black"/>
              </a:solidFill>
              <a:latin typeface="Consolas"/>
            </a:endParaRPr>
          </a:p>
          <a:p>
            <a:r>
              <a:rPr lang="en-US" sz="1600" dirty="0" smtClean="0">
                <a:solidFill>
                  <a:srgbClr val="0000FF"/>
                </a:solidFill>
                <a:latin typeface="Consolas"/>
              </a:rPr>
              <a:t>  SET</a:t>
            </a:r>
            <a:r>
              <a:rPr lang="en-US" sz="1600" dirty="0" smtClean="0">
                <a:solidFill>
                  <a:prstClr val="black"/>
                </a:solidFill>
                <a:latin typeface="Consolas"/>
              </a:rPr>
              <a:t> </a:t>
            </a:r>
            <a:r>
              <a:rPr lang="en-US" sz="1600" dirty="0">
                <a:solidFill>
                  <a:srgbClr val="0000FF"/>
                </a:solidFill>
                <a:latin typeface="Consolas"/>
              </a:rPr>
              <a:t>FILESTREAM </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NON_TRANSACTED_ACCESS</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00FF"/>
                </a:solidFill>
                <a:latin typeface="Consolas"/>
              </a:rPr>
              <a:t>FULL</a:t>
            </a:r>
            <a:r>
              <a:rPr lang="en-US" sz="1600" dirty="0">
                <a:solidFill>
                  <a:srgbClr val="808080"/>
                </a:solidFill>
                <a:latin typeface="Consolas"/>
              </a:rPr>
              <a:t>,</a:t>
            </a:r>
            <a:r>
              <a:rPr lang="en-US" sz="1600" dirty="0">
                <a:solidFill>
                  <a:prstClr val="black"/>
                </a:solidFill>
                <a:latin typeface="Consolas"/>
              </a:rPr>
              <a:t> </a:t>
            </a:r>
            <a:endParaRPr lang="en-US" sz="1600" dirty="0" smtClean="0">
              <a:solidFill>
                <a:prstClr val="black"/>
              </a:solidFill>
              <a:latin typeface="Consolas"/>
            </a:endParaRPr>
          </a:p>
          <a:p>
            <a:r>
              <a:rPr lang="en-US" sz="1600" dirty="0">
                <a:solidFill>
                  <a:prstClr val="black"/>
                </a:solidFill>
                <a:latin typeface="Consolas"/>
              </a:rPr>
              <a:t> </a:t>
            </a:r>
            <a:r>
              <a:rPr lang="en-US" sz="1600" dirty="0" smtClean="0">
                <a:solidFill>
                  <a:prstClr val="black"/>
                </a:solidFill>
                <a:latin typeface="Consolas"/>
              </a:rPr>
              <a:t>                  </a:t>
            </a:r>
            <a:r>
              <a:rPr lang="en-US" sz="1600" dirty="0" smtClean="0">
                <a:solidFill>
                  <a:srgbClr val="008080"/>
                </a:solidFill>
                <a:latin typeface="Consolas"/>
              </a:rPr>
              <a:t>DIRECTORY_NAME</a:t>
            </a:r>
            <a:r>
              <a:rPr lang="en-US" sz="1600" dirty="0" smtClean="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err="1">
                <a:solidFill>
                  <a:srgbClr val="FF0000"/>
                </a:solidFill>
                <a:latin typeface="Consolas"/>
              </a:rPr>
              <a:t>N'FilestreamDemoDB</a:t>
            </a:r>
            <a:r>
              <a:rPr lang="en-US" sz="1600" dirty="0">
                <a:solidFill>
                  <a:srgbClr val="FF0000"/>
                </a:solidFill>
                <a:latin typeface="Consolas"/>
              </a:rPr>
              <a:t>'</a:t>
            </a:r>
            <a:r>
              <a:rPr lang="en-US" sz="1600" dirty="0">
                <a:solidFill>
                  <a:prstClr val="black"/>
                </a:solidFill>
                <a:latin typeface="Consolas"/>
              </a:rPr>
              <a:t> </a:t>
            </a:r>
            <a:r>
              <a:rPr lang="en-US" sz="1600" dirty="0" smtClean="0">
                <a:solidFill>
                  <a:srgbClr val="808080"/>
                </a:solidFill>
                <a:latin typeface="Consolas"/>
              </a:rPr>
              <a:t>);</a:t>
            </a:r>
            <a:endParaRPr lang="en-US" sz="1600" dirty="0">
              <a:solidFill>
                <a:prstClr val="black"/>
              </a:solidFill>
              <a:latin typeface="Consolas"/>
            </a:endParaRPr>
          </a:p>
        </p:txBody>
      </p:sp>
    </p:spTree>
    <p:extLst>
      <p:ext uri="{BB962C8B-B14F-4D97-AF65-F5344CB8AC3E}">
        <p14:creationId xmlns:p14="http://schemas.microsoft.com/office/powerpoint/2010/main" val="871337457"/>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304800" y="1600200"/>
            <a:ext cx="8534400" cy="2133600"/>
          </a:xfrm>
        </p:spPr>
        <p:txBody>
          <a:bodyPr/>
          <a:lstStyle/>
          <a:p>
            <a:pPr eaLnBrk="1" hangingPunct="1"/>
            <a:r>
              <a:rPr lang="en-CA" dirty="0" smtClean="0"/>
              <a:t>Use CREATE TABLE syntax without specifying any columns</a:t>
            </a:r>
          </a:p>
          <a:p>
            <a:pPr eaLnBrk="1" hangingPunct="1"/>
            <a:r>
              <a:rPr lang="en-CA" dirty="0" smtClean="0"/>
              <a:t>Include the WITH (FILETABLE_DIRECTORY parameter </a:t>
            </a:r>
          </a:p>
        </p:txBody>
      </p:sp>
      <p:sp>
        <p:nvSpPr>
          <p:cNvPr id="6147" name="Rectangle 4"/>
          <p:cNvSpPr>
            <a:spLocks noGrp="1" noChangeArrowheads="1"/>
          </p:cNvSpPr>
          <p:nvPr>
            <p:ph type="title"/>
          </p:nvPr>
        </p:nvSpPr>
        <p:spPr/>
        <p:txBody>
          <a:bodyPr/>
          <a:lstStyle/>
          <a:p>
            <a:pPr eaLnBrk="1" hangingPunct="1"/>
            <a:r>
              <a:rPr lang="en-CA" dirty="0" smtClean="0"/>
              <a:t>Creating a </a:t>
            </a:r>
            <a:r>
              <a:rPr lang="en-CA" dirty="0" err="1" smtClean="0"/>
              <a:t>FileTable</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5" name="Content Placeholder 4"/>
          <p:cNvSpPr txBox="1">
            <a:spLocks/>
          </p:cNvSpPr>
          <p:nvPr/>
        </p:nvSpPr>
        <p:spPr>
          <a:xfrm>
            <a:off x="304800" y="3810000"/>
            <a:ext cx="8534400" cy="21336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smtClean="0">
              <a:solidFill>
                <a:srgbClr val="0000FF"/>
              </a:solidFill>
              <a:latin typeface="Consolas"/>
            </a:endParaRPr>
          </a:p>
          <a:p>
            <a:r>
              <a:rPr lang="en-US" sz="1600" dirty="0" smtClean="0">
                <a:solidFill>
                  <a:srgbClr val="0000FF"/>
                </a:solidFill>
                <a:latin typeface="Consolas"/>
              </a:rPr>
              <a:t>CREATE</a:t>
            </a:r>
            <a:r>
              <a:rPr lang="en-US" sz="1600" dirty="0" smtClean="0">
                <a:solidFill>
                  <a:prstClr val="black"/>
                </a:solidFill>
                <a:latin typeface="Consolas"/>
              </a:rPr>
              <a:t> </a:t>
            </a:r>
            <a:r>
              <a:rPr lang="en-US" sz="1600" dirty="0">
                <a:solidFill>
                  <a:srgbClr val="0000FF"/>
                </a:solidFill>
                <a:latin typeface="Consolas"/>
              </a:rPr>
              <a:t>TABLE</a:t>
            </a:r>
            <a:r>
              <a:rPr lang="en-US" sz="1600" dirty="0">
                <a:solidFill>
                  <a:prstClr val="black"/>
                </a:solidFill>
                <a:latin typeface="Consolas"/>
              </a:rPr>
              <a:t> </a:t>
            </a:r>
            <a:r>
              <a:rPr lang="en-US" sz="1600" dirty="0" err="1">
                <a:solidFill>
                  <a:srgbClr val="008080"/>
                </a:solidFill>
                <a:latin typeface="Consolas"/>
              </a:rPr>
              <a:t>PictureFiles</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r>
              <a:rPr lang="en-US" sz="1600" dirty="0" err="1">
                <a:solidFill>
                  <a:srgbClr val="0000FF"/>
                </a:solidFill>
                <a:latin typeface="Consolas"/>
              </a:rPr>
              <a:t>FileTable</a:t>
            </a:r>
            <a:endParaRPr lang="en-US" sz="1600" dirty="0">
              <a:solidFill>
                <a:prstClr val="black"/>
              </a:solidFill>
              <a:latin typeface="Consolas"/>
            </a:endParaRPr>
          </a:p>
          <a:p>
            <a:r>
              <a:rPr lang="en-US" sz="1600" dirty="0">
                <a:solidFill>
                  <a:srgbClr val="0000FF"/>
                </a:solidFill>
                <a:latin typeface="Consolas"/>
              </a:rPr>
              <a:t>WITH </a:t>
            </a:r>
            <a:r>
              <a:rPr lang="en-US" sz="1600" dirty="0">
                <a:solidFill>
                  <a:srgbClr val="808080"/>
                </a:solidFill>
                <a:latin typeface="Consolas"/>
              </a:rPr>
              <a:t>(</a:t>
            </a:r>
            <a:r>
              <a:rPr lang="en-US" sz="1600" dirty="0">
                <a:solidFill>
                  <a:srgbClr val="008080"/>
                </a:solidFill>
                <a:latin typeface="Consolas"/>
              </a:rPr>
              <a:t>FILETABLE_DIRECTORY</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a:solidFill>
                  <a:srgbClr val="FF0000"/>
                </a:solidFill>
                <a:latin typeface="Consolas"/>
              </a:rPr>
              <a:t>'</a:t>
            </a:r>
            <a:r>
              <a:rPr lang="en-US" sz="1600" dirty="0" err="1">
                <a:solidFill>
                  <a:srgbClr val="FF0000"/>
                </a:solidFill>
                <a:latin typeface="Consolas"/>
              </a:rPr>
              <a:t>PictureFiles</a:t>
            </a:r>
            <a:r>
              <a:rPr lang="en-US" sz="1600" dirty="0">
                <a:solidFill>
                  <a:srgbClr val="FF0000"/>
                </a:solidFill>
                <a:latin typeface="Consolas"/>
              </a:rPr>
              <a:t>'</a:t>
            </a:r>
            <a:r>
              <a:rPr lang="en-US" sz="1600" dirty="0">
                <a:solidFill>
                  <a:srgbClr val="808080"/>
                </a:solidFill>
                <a:latin typeface="Consolas"/>
              </a:rPr>
              <a:t>);</a:t>
            </a:r>
          </a:p>
        </p:txBody>
      </p:sp>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Configuring </a:t>
            </a:r>
            <a:r>
              <a:rPr lang="en-CA" dirty="0" err="1" smtClean="0"/>
              <a:t>FileTable</a:t>
            </a:r>
            <a:r>
              <a:rPr lang="en-CA" dirty="0" smtClean="0"/>
              <a:t>, and creating a </a:t>
            </a:r>
            <a:r>
              <a:rPr lang="en-CA" dirty="0" err="1" smtClean="0"/>
              <a:t>FileTable</a:t>
            </a:r>
            <a:endParaRPr lang="en-CA" dirty="0" smtClean="0"/>
          </a:p>
        </p:txBody>
      </p:sp>
      <p:sp>
        <p:nvSpPr>
          <p:cNvPr id="6147" name="Rectangle 4"/>
          <p:cNvSpPr>
            <a:spLocks noGrp="1" noChangeArrowheads="1"/>
          </p:cNvSpPr>
          <p:nvPr>
            <p:ph type="title"/>
          </p:nvPr>
        </p:nvSpPr>
        <p:spPr/>
        <p:txBody>
          <a:bodyPr/>
          <a:lstStyle/>
          <a:p>
            <a:pPr eaLnBrk="1" hangingPunct="1"/>
            <a:r>
              <a:rPr lang="en-CA" dirty="0" smtClean="0"/>
              <a:t>Demo</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200988322"/>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Backup </a:t>
            </a:r>
            <a:r>
              <a:rPr lang="en-US" dirty="0"/>
              <a:t>and restore of your database include </a:t>
            </a:r>
            <a:r>
              <a:rPr lang="en-US" dirty="0" err="1"/>
              <a:t>FileTable</a:t>
            </a:r>
            <a:r>
              <a:rPr lang="en-US" dirty="0"/>
              <a:t> data.</a:t>
            </a:r>
          </a:p>
          <a:p>
            <a:pPr eaLnBrk="1" hangingPunct="1"/>
            <a:r>
              <a:rPr lang="en-US" dirty="0" err="1" smtClean="0"/>
              <a:t>FileTables</a:t>
            </a:r>
            <a:r>
              <a:rPr lang="en-US" dirty="0" smtClean="0"/>
              <a:t> </a:t>
            </a:r>
            <a:r>
              <a:rPr lang="en-US" dirty="0"/>
              <a:t>rely on FILESTREAM functionality. You must enable FILESTREAM to be able to use </a:t>
            </a:r>
            <a:r>
              <a:rPr lang="en-US" dirty="0" err="1"/>
              <a:t>FileTables</a:t>
            </a:r>
            <a:r>
              <a:rPr lang="en-US" dirty="0"/>
              <a:t>.</a:t>
            </a:r>
          </a:p>
          <a:p>
            <a:pPr eaLnBrk="1" hangingPunct="1"/>
            <a:r>
              <a:rPr lang="en-US" dirty="0" smtClean="0"/>
              <a:t>You </a:t>
            </a:r>
            <a:r>
              <a:rPr lang="en-US" dirty="0"/>
              <a:t>can find files in the </a:t>
            </a:r>
            <a:r>
              <a:rPr lang="en-US" dirty="0" err="1"/>
              <a:t>FileTable</a:t>
            </a:r>
            <a:r>
              <a:rPr lang="en-US" dirty="0"/>
              <a:t> by using the Explore </a:t>
            </a:r>
            <a:r>
              <a:rPr lang="en-US" dirty="0" err="1"/>
              <a:t>FileTable</a:t>
            </a:r>
            <a:r>
              <a:rPr lang="en-US" dirty="0"/>
              <a:t> Directory when right clicking on the </a:t>
            </a:r>
            <a:r>
              <a:rPr lang="en-US" dirty="0" err="1"/>
              <a:t>filetable</a:t>
            </a:r>
            <a:r>
              <a:rPr lang="en-US" dirty="0"/>
              <a:t> name in the SQL Server Management Studio Object Explorer.</a:t>
            </a:r>
          </a:p>
        </p:txBody>
      </p:sp>
      <p:sp>
        <p:nvSpPr>
          <p:cNvPr id="6147" name="Rectangle 4"/>
          <p:cNvSpPr>
            <a:spLocks noGrp="1" noChangeArrowheads="1"/>
          </p:cNvSpPr>
          <p:nvPr>
            <p:ph type="title"/>
          </p:nvPr>
        </p:nvSpPr>
        <p:spPr/>
        <p:txBody>
          <a:bodyPr/>
          <a:lstStyle/>
          <a:p>
            <a:pPr eaLnBrk="1" hangingPunct="1"/>
            <a:r>
              <a:rPr lang="en-CA" dirty="0" err="1" smtClean="0"/>
              <a:t>FileTable</a:t>
            </a:r>
            <a:r>
              <a:rPr lang="en-CA" dirty="0" smtClean="0"/>
              <a:t> Notes</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Use TSQL </a:t>
            </a:r>
          </a:p>
          <a:p>
            <a:pPr eaLnBrk="1" hangingPunct="1"/>
            <a:r>
              <a:rPr lang="en-CA" dirty="0" smtClean="0"/>
              <a:t>Or use the Windows File System</a:t>
            </a:r>
          </a:p>
        </p:txBody>
      </p:sp>
      <p:sp>
        <p:nvSpPr>
          <p:cNvPr id="6147" name="Rectangle 4"/>
          <p:cNvSpPr>
            <a:spLocks noGrp="1" noChangeArrowheads="1"/>
          </p:cNvSpPr>
          <p:nvPr>
            <p:ph type="title"/>
          </p:nvPr>
        </p:nvSpPr>
        <p:spPr/>
        <p:txBody>
          <a:bodyPr/>
          <a:lstStyle/>
          <a:p>
            <a:pPr eaLnBrk="1" hangingPunct="1"/>
            <a:r>
              <a:rPr lang="en-CA" dirty="0" smtClean="0"/>
              <a:t>INSERT, UPDATE and DELELE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90800"/>
            <a:ext cx="4087527" cy="337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107" y="2727106"/>
            <a:ext cx="4322293" cy="304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Inserting to a </a:t>
            </a:r>
            <a:r>
              <a:rPr lang="en-CA" dirty="0" err="1" smtClean="0"/>
              <a:t>filetable</a:t>
            </a:r>
            <a:r>
              <a:rPr lang="en-CA" dirty="0" smtClean="0"/>
              <a:t> with drag and drop</a:t>
            </a:r>
          </a:p>
        </p:txBody>
      </p:sp>
      <p:sp>
        <p:nvSpPr>
          <p:cNvPr id="6147" name="Rectangle 4"/>
          <p:cNvSpPr>
            <a:spLocks noGrp="1" noChangeArrowheads="1"/>
          </p:cNvSpPr>
          <p:nvPr>
            <p:ph type="title"/>
          </p:nvPr>
        </p:nvSpPr>
        <p:spPr/>
        <p:txBody>
          <a:bodyPr/>
          <a:lstStyle/>
          <a:p>
            <a:pPr eaLnBrk="1" hangingPunct="1"/>
            <a:r>
              <a:rPr lang="en-CA" dirty="0" smtClean="0"/>
              <a:t>Demo</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590876581"/>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Existing </a:t>
            </a:r>
            <a:r>
              <a:rPr lang="en-US" dirty="0" err="1" smtClean="0"/>
              <a:t>FileTables</a:t>
            </a:r>
            <a:endParaRPr lang="en-US" dirty="0"/>
          </a:p>
        </p:txBody>
      </p:sp>
      <p:sp>
        <p:nvSpPr>
          <p:cNvPr id="3" name="Content Placeholder 2"/>
          <p:cNvSpPr>
            <a:spLocks noGrp="1"/>
          </p:cNvSpPr>
          <p:nvPr>
            <p:ph idx="1"/>
          </p:nvPr>
        </p:nvSpPr>
        <p:spPr/>
        <p:txBody>
          <a:bodyPr/>
          <a:lstStyle/>
          <a:p>
            <a:pPr marL="0" lvl="0" indent="0">
              <a:buNone/>
            </a:pPr>
            <a:r>
              <a:rPr lang="en-US" dirty="0" smtClean="0"/>
              <a:t>3 Ways To Locate Existing </a:t>
            </a:r>
            <a:r>
              <a:rPr lang="en-US" dirty="0" err="1" smtClean="0"/>
              <a:t>FileTables</a:t>
            </a:r>
            <a:endParaRPr lang="en-US" dirty="0" smtClean="0"/>
          </a:p>
          <a:p>
            <a:pPr lvl="0"/>
            <a:r>
              <a:rPr lang="en-US" dirty="0" smtClean="0"/>
              <a:t>From </a:t>
            </a:r>
            <a:r>
              <a:rPr lang="en-US" dirty="0"/>
              <a:t>your database in the Object Explorer</a:t>
            </a:r>
            <a:r>
              <a:rPr lang="en-US" dirty="0" smtClean="0"/>
              <a:t>,</a:t>
            </a:r>
            <a:br>
              <a:rPr lang="en-US" dirty="0" smtClean="0"/>
            </a:br>
            <a:r>
              <a:rPr lang="en-US" dirty="0" smtClean="0"/>
              <a:t>expanding </a:t>
            </a:r>
            <a:r>
              <a:rPr lang="en-US" dirty="0"/>
              <a:t>Tables, then expanding the </a:t>
            </a:r>
            <a:r>
              <a:rPr lang="en-US" dirty="0" smtClean="0"/>
              <a:t/>
            </a:r>
            <a:br>
              <a:rPr lang="en-US" dirty="0" smtClean="0"/>
            </a:br>
            <a:r>
              <a:rPr lang="en-US" dirty="0" err="1" smtClean="0"/>
              <a:t>FileTables</a:t>
            </a:r>
            <a:r>
              <a:rPr lang="en-US" dirty="0" smtClean="0"/>
              <a:t> </a:t>
            </a:r>
            <a:r>
              <a:rPr lang="en-US" dirty="0"/>
              <a:t>list.</a:t>
            </a:r>
          </a:p>
          <a:p>
            <a:pPr lvl="0"/>
            <a:r>
              <a:rPr lang="en-US" dirty="0" err="1" smtClean="0"/>
              <a:t>Runing</a:t>
            </a:r>
            <a:r>
              <a:rPr lang="en-US" dirty="0" smtClean="0"/>
              <a:t> </a:t>
            </a:r>
            <a:r>
              <a:rPr lang="en-US" dirty="0"/>
              <a:t>the query: SELECT * FROM </a:t>
            </a:r>
            <a:r>
              <a:rPr lang="en-US" dirty="0" err="1"/>
              <a:t>sys.filetables</a:t>
            </a:r>
            <a:r>
              <a:rPr lang="en-US" dirty="0"/>
              <a:t>;</a:t>
            </a:r>
          </a:p>
          <a:p>
            <a:pPr lvl="0"/>
            <a:r>
              <a:rPr lang="en-US" dirty="0" err="1"/>
              <a:t>Runing</a:t>
            </a:r>
            <a:r>
              <a:rPr lang="en-US" dirty="0"/>
              <a:t> the query: SELECT * FROM </a:t>
            </a:r>
            <a:r>
              <a:rPr lang="en-US" dirty="0" err="1"/>
              <a:t>sys.tables</a:t>
            </a:r>
            <a:r>
              <a:rPr lang="en-US" dirty="0"/>
              <a:t> WHERE </a:t>
            </a:r>
            <a:r>
              <a:rPr lang="en-US" dirty="0" err="1"/>
              <a:t>is_filetable</a:t>
            </a:r>
            <a:r>
              <a:rPr lang="en-US" dirty="0"/>
              <a:t> = 1;</a:t>
            </a:r>
          </a:p>
          <a:p>
            <a:endParaRPr lang="en-US" dirty="0"/>
          </a:p>
        </p:txBody>
      </p:sp>
      <p:pic>
        <p:nvPicPr>
          <p:cNvPr id="4" name="Picture 3"/>
          <p:cNvPicPr>
            <a:picLocks noChangeAspect="1"/>
          </p:cNvPicPr>
          <p:nvPr/>
        </p:nvPicPr>
        <p:blipFill>
          <a:blip r:embed="rId2"/>
          <a:stretch>
            <a:fillRect/>
          </a:stretch>
        </p:blipFill>
        <p:spPr>
          <a:xfrm>
            <a:off x="6517189" y="0"/>
            <a:ext cx="2626811" cy="2895600"/>
          </a:xfrm>
          <a:prstGeom prst="rect">
            <a:avLst/>
          </a:prstGeom>
        </p:spPr>
      </p:pic>
    </p:spTree>
    <p:extLst>
      <p:ext uri="{BB962C8B-B14F-4D97-AF65-F5344CB8AC3E}">
        <p14:creationId xmlns:p14="http://schemas.microsoft.com/office/powerpoint/2010/main" val="775089024"/>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CA" dirty="0" smtClean="0"/>
              <a:t>Locating </a:t>
            </a:r>
            <a:r>
              <a:rPr lang="en-CA" dirty="0" err="1" smtClean="0"/>
              <a:t>Filetables</a:t>
            </a:r>
            <a:endParaRPr lang="en-CA" dirty="0" smtClean="0"/>
          </a:p>
        </p:txBody>
      </p:sp>
      <p:sp>
        <p:nvSpPr>
          <p:cNvPr id="6147" name="Rectangle 4"/>
          <p:cNvSpPr>
            <a:spLocks noGrp="1" noChangeArrowheads="1"/>
          </p:cNvSpPr>
          <p:nvPr>
            <p:ph type="title"/>
          </p:nvPr>
        </p:nvSpPr>
        <p:spPr/>
        <p:txBody>
          <a:bodyPr/>
          <a:lstStyle/>
          <a:p>
            <a:pPr eaLnBrk="1" hangingPunct="1"/>
            <a:r>
              <a:rPr lang="en-CA" dirty="0" smtClean="0"/>
              <a:t>Demo</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3278483701"/>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FILESTREAM</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8" name="Flowchart: Magnetic Disk 7"/>
          <p:cNvSpPr/>
          <p:nvPr/>
        </p:nvSpPr>
        <p:spPr>
          <a:xfrm>
            <a:off x="4953000" y="2590800"/>
            <a:ext cx="3848086" cy="2430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p:txBody>
      </p:sp>
      <p:pic>
        <p:nvPicPr>
          <p:cNvPr id="9"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237390"/>
            <a:ext cx="1804564" cy="1804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teve\AppData\Local\Microsoft\Windows\Temporary Internet Files\Content.IE5\MUEKTI43\MP9004090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366" y="1777366"/>
            <a:ext cx="3861434" cy="386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07863"/>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Insert</a:t>
            </a:r>
            <a:r>
              <a:rPr lang="en-US" dirty="0"/>
              <a:t>, update and deletes are allowed for </a:t>
            </a:r>
            <a:r>
              <a:rPr lang="en-US" dirty="0" err="1"/>
              <a:t>FileTables</a:t>
            </a:r>
            <a:r>
              <a:rPr lang="en-US" dirty="0"/>
              <a:t>.</a:t>
            </a:r>
          </a:p>
          <a:p>
            <a:pPr eaLnBrk="1" hangingPunct="1"/>
            <a:r>
              <a:rPr lang="en-US" dirty="0" smtClean="0"/>
              <a:t>You </a:t>
            </a:r>
            <a:r>
              <a:rPr lang="en-US" dirty="0"/>
              <a:t>can do insert, update and delete from T-SQL or from the file system.</a:t>
            </a:r>
          </a:p>
          <a:p>
            <a:pPr eaLnBrk="1" hangingPunct="1"/>
            <a:r>
              <a:rPr lang="en-US" dirty="0" smtClean="0"/>
              <a:t>The </a:t>
            </a:r>
            <a:r>
              <a:rPr lang="en-US" dirty="0"/>
              <a:t>easiest way to insert to a </a:t>
            </a:r>
            <a:r>
              <a:rPr lang="en-US" dirty="0" err="1"/>
              <a:t>FileTable</a:t>
            </a:r>
            <a:r>
              <a:rPr lang="en-US" dirty="0"/>
              <a:t> may be to just drag files into the </a:t>
            </a:r>
            <a:r>
              <a:rPr lang="en-US" dirty="0" err="1"/>
              <a:t>FileTable</a:t>
            </a:r>
            <a:r>
              <a:rPr lang="en-US" dirty="0"/>
              <a:t> directory.</a:t>
            </a:r>
          </a:p>
          <a:p>
            <a:pPr eaLnBrk="1" hangingPunct="1"/>
            <a:r>
              <a:rPr lang="en-US" dirty="0" smtClean="0"/>
              <a:t>Rolling </a:t>
            </a:r>
            <a:r>
              <a:rPr lang="en-US" dirty="0"/>
              <a:t>back a transaction also rolls back the files on the file system.</a:t>
            </a:r>
          </a:p>
          <a:p>
            <a:pPr eaLnBrk="1" hangingPunct="1"/>
            <a:r>
              <a:rPr lang="en-US" dirty="0" smtClean="0"/>
              <a:t>Files </a:t>
            </a:r>
            <a:r>
              <a:rPr lang="en-US" dirty="0"/>
              <a:t>in the </a:t>
            </a:r>
            <a:r>
              <a:rPr lang="en-US" dirty="0" err="1"/>
              <a:t>FileTable</a:t>
            </a:r>
            <a:r>
              <a:rPr lang="en-US" dirty="0"/>
              <a:t> use the same security attributes as other SQL tables or data. If you don’t have permissions to get at a file through T-SQL you won’t be able to access it through the file system.</a:t>
            </a:r>
          </a:p>
        </p:txBody>
      </p:sp>
      <p:sp>
        <p:nvSpPr>
          <p:cNvPr id="6147" name="Rectangle 4"/>
          <p:cNvSpPr>
            <a:spLocks noGrp="1" noChangeArrowheads="1"/>
          </p:cNvSpPr>
          <p:nvPr>
            <p:ph type="title"/>
          </p:nvPr>
        </p:nvSpPr>
        <p:spPr/>
        <p:txBody>
          <a:bodyPr/>
          <a:lstStyle/>
          <a:p>
            <a:pPr eaLnBrk="1" hangingPunct="1"/>
            <a:r>
              <a:rPr lang="en-CA" dirty="0" err="1" smtClean="0"/>
              <a:t>FileTable</a:t>
            </a:r>
            <a:r>
              <a:rPr lang="en-CA" dirty="0" smtClean="0"/>
              <a:t> Notes</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19002422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a:t>FILESTREAM</a:t>
            </a:r>
          </a:p>
          <a:p>
            <a:pPr lvl="1" eaLnBrk="1" hangingPunct="1"/>
            <a:r>
              <a:rPr lang="en-US" dirty="0"/>
              <a:t>Introduction and Configuration</a:t>
            </a:r>
          </a:p>
          <a:p>
            <a:pPr lvl="1" eaLnBrk="1" hangingPunct="1"/>
            <a:r>
              <a:rPr lang="en-US" dirty="0" smtClean="0"/>
              <a:t>Creating a Table Using FILESTREAM</a:t>
            </a:r>
          </a:p>
          <a:p>
            <a:pPr lvl="1" eaLnBrk="1" hangingPunct="1"/>
            <a:r>
              <a:rPr lang="en-US" dirty="0" smtClean="0"/>
              <a:t>TSQL </a:t>
            </a:r>
            <a:r>
              <a:rPr lang="en-US" dirty="0"/>
              <a:t>FILESTREAM Access</a:t>
            </a:r>
          </a:p>
          <a:p>
            <a:pPr eaLnBrk="1" hangingPunct="1"/>
            <a:r>
              <a:rPr lang="en-US" dirty="0" err="1"/>
              <a:t>FileTables</a:t>
            </a:r>
            <a:endParaRPr lang="en-US" dirty="0"/>
          </a:p>
          <a:p>
            <a:pPr lvl="1" eaLnBrk="1" hangingPunct="1"/>
            <a:r>
              <a:rPr lang="en-US" dirty="0"/>
              <a:t>Configuring and Creating </a:t>
            </a:r>
            <a:r>
              <a:rPr lang="en-US" dirty="0" err="1"/>
              <a:t>FileTables</a:t>
            </a:r>
            <a:endParaRPr lang="en-US" dirty="0"/>
          </a:p>
          <a:p>
            <a:pPr lvl="1" eaLnBrk="1" hangingPunct="1"/>
            <a:r>
              <a:rPr lang="en-US" dirty="0"/>
              <a:t>Insert, Update and Delete with a </a:t>
            </a:r>
            <a:r>
              <a:rPr lang="en-US" dirty="0" err="1"/>
              <a:t>FileTable</a:t>
            </a:r>
            <a:endParaRPr lang="en-US" dirty="0"/>
          </a:p>
          <a:p>
            <a:pPr lvl="1" eaLnBrk="1" hangingPunct="1"/>
            <a:r>
              <a:rPr lang="en-US" dirty="0"/>
              <a:t>Drag and drop with the file system</a:t>
            </a:r>
          </a:p>
          <a:p>
            <a:pPr eaLnBrk="1" hangingPunct="1"/>
            <a:endParaRPr lang="en-CA" dirty="0" smtClean="0"/>
          </a:p>
        </p:txBody>
      </p:sp>
      <p:sp>
        <p:nvSpPr>
          <p:cNvPr id="6147" name="Rectangle 4"/>
          <p:cNvSpPr>
            <a:spLocks noGrp="1" noChangeArrowheads="1"/>
          </p:cNvSpPr>
          <p:nvPr>
            <p:ph type="title"/>
          </p:nvPr>
        </p:nvSpPr>
        <p:spPr/>
        <p:txBody>
          <a:bodyPr/>
          <a:lstStyle/>
          <a:p>
            <a:pPr eaLnBrk="1" hangingPunct="1"/>
            <a:r>
              <a:rPr lang="en-CA" dirty="0" smtClean="0"/>
              <a:t>Summary</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987245317"/>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“Next Steps” for Attendees</a:t>
            </a:r>
          </a:p>
        </p:txBody>
      </p:sp>
      <p:sp>
        <p:nvSpPr>
          <p:cNvPr id="3" name="Content Placeholder 2"/>
          <p:cNvSpPr>
            <a:spLocks noGrp="1"/>
          </p:cNvSpPr>
          <p:nvPr>
            <p:ph idx="1"/>
          </p:nvPr>
        </p:nvSpPr>
        <p:spPr/>
        <p:txBody>
          <a:bodyPr/>
          <a:lstStyle/>
          <a:p>
            <a:pPr>
              <a:defRPr/>
            </a:pPr>
            <a:r>
              <a:rPr lang="en-US" dirty="0" smtClean="0"/>
              <a:t>Determine if your SQL Server is configured for FILESTREAM access</a:t>
            </a:r>
          </a:p>
          <a:p>
            <a:pPr>
              <a:defRPr/>
            </a:pPr>
            <a:r>
              <a:rPr lang="en-US" dirty="0" smtClean="0"/>
              <a:t>On a test database enable FILESTREAM</a:t>
            </a:r>
          </a:p>
          <a:p>
            <a:pPr>
              <a:defRPr/>
            </a:pPr>
            <a:r>
              <a:rPr lang="en-US" dirty="0" smtClean="0"/>
              <a:t>Create </a:t>
            </a:r>
            <a:r>
              <a:rPr lang="en-US" dirty="0" err="1" smtClean="0"/>
              <a:t>FileTable</a:t>
            </a:r>
            <a:r>
              <a:rPr lang="en-US" dirty="0" smtClean="0"/>
              <a:t> on a test database and insert some files</a:t>
            </a:r>
            <a:endParaRPr lang="en-US" dirty="0"/>
          </a:p>
        </p:txBody>
      </p:sp>
    </p:spTree>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Follow me on Twitter</a:t>
            </a:r>
          </a:p>
          <a:p>
            <a:pPr lvl="1" eaLnBrk="1" hangingPunct="1"/>
            <a:r>
              <a:rPr lang="en-US" dirty="0" smtClean="0"/>
              <a:t>@</a:t>
            </a:r>
            <a:r>
              <a:rPr lang="en-US" dirty="0" err="1" smtClean="0"/>
              <a:t>SqlEmt</a:t>
            </a:r>
            <a:endParaRPr lang="en-US" dirty="0" smtClean="0"/>
          </a:p>
          <a:p>
            <a:pPr lvl="1" eaLnBrk="1" hangingPunct="1"/>
            <a:endParaRPr lang="en-US" dirty="0" smtClean="0"/>
          </a:p>
          <a:p>
            <a:pPr eaLnBrk="1" hangingPunct="1"/>
            <a:r>
              <a:rPr lang="en-US" dirty="0" smtClean="0"/>
              <a:t>Visit my website</a:t>
            </a:r>
          </a:p>
          <a:p>
            <a:pPr lvl="1" eaLnBrk="1" hangingPunct="1"/>
            <a:r>
              <a:rPr lang="en-US" dirty="0" smtClean="0">
                <a:hlinkClick r:id="rId2"/>
              </a:rPr>
              <a:t>http://stevestedman.com/</a:t>
            </a:r>
            <a:endParaRPr lang="en-US" dirty="0" smtClean="0"/>
          </a:p>
          <a:p>
            <a:pPr lvl="1" eaLnBrk="1" hangingPunct="1"/>
            <a:endParaRPr lang="en-US" dirty="0" smtClean="0"/>
          </a:p>
          <a:p>
            <a:pPr eaLnBrk="1" hangingPunct="1"/>
            <a:r>
              <a:rPr lang="en-US" dirty="0" smtClean="0"/>
              <a:t>Send me an email:</a:t>
            </a:r>
          </a:p>
          <a:p>
            <a:pPr lvl="1" eaLnBrk="1" hangingPunct="1"/>
            <a:r>
              <a:rPr lang="en-US" dirty="0" smtClean="0"/>
              <a:t>Steve@SteveStedman.com</a:t>
            </a:r>
          </a:p>
        </p:txBody>
      </p:sp>
      <p:sp>
        <p:nvSpPr>
          <p:cNvPr id="6147" name="Rectangle 4"/>
          <p:cNvSpPr>
            <a:spLocks noGrp="1" noChangeArrowheads="1"/>
          </p:cNvSpPr>
          <p:nvPr>
            <p:ph type="title"/>
          </p:nvPr>
        </p:nvSpPr>
        <p:spPr/>
        <p:txBody>
          <a:bodyPr/>
          <a:lstStyle/>
          <a:p>
            <a:pPr eaLnBrk="1" hangingPunct="1"/>
            <a:r>
              <a:rPr lang="en-US" dirty="0"/>
              <a:t>Resources for Attendees</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SQL Server Performance for Developers</a:t>
            </a:r>
          </a:p>
        </p:txBody>
      </p:sp>
    </p:spTree>
    <p:extLst>
      <p:ext uri="{BB962C8B-B14F-4D97-AF65-F5344CB8AC3E}">
        <p14:creationId xmlns:p14="http://schemas.microsoft.com/office/powerpoint/2010/main" val="4203854084"/>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Related Session(s)</a:t>
            </a:r>
          </a:p>
        </p:txBody>
      </p:sp>
      <p:sp>
        <p:nvSpPr>
          <p:cNvPr id="10243" name="Content Placeholder 2"/>
          <p:cNvSpPr>
            <a:spLocks noGrp="1"/>
          </p:cNvSpPr>
          <p:nvPr>
            <p:ph idx="1"/>
          </p:nvPr>
        </p:nvSpPr>
        <p:spPr/>
        <p:txBody>
          <a:bodyPr/>
          <a:lstStyle/>
          <a:p>
            <a:r>
              <a:rPr lang="en-US" dirty="0"/>
              <a:t>SQL Server Performance for </a:t>
            </a:r>
            <a:r>
              <a:rPr lang="en-US" dirty="0" smtClean="0"/>
              <a:t>Developers – Tomorrow morning in this room</a:t>
            </a:r>
          </a:p>
          <a:p>
            <a:endParaRPr lang="en-US" dirty="0" smtClean="0"/>
          </a:p>
        </p:txBody>
      </p:sp>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5893059"/>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FILESTREAM and </a:t>
            </a:r>
            <a:r>
              <a:rPr lang="en-US" dirty="0" err="1" smtClean="0"/>
              <a:t>FileTables</a:t>
            </a:r>
            <a:r>
              <a:rPr lang="en-US" dirty="0" smtClean="0"/>
              <a:t> Quiz</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58693338"/>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Enabling FILESTREAM</a:t>
            </a:r>
            <a:endParaRPr lang="en-US" dirty="0"/>
          </a:p>
        </p:txBody>
      </p:sp>
      <p:sp>
        <p:nvSpPr>
          <p:cNvPr id="3" name="Content Placeholder 2"/>
          <p:cNvSpPr>
            <a:spLocks noGrp="1"/>
          </p:cNvSpPr>
          <p:nvPr>
            <p:ph idx="1"/>
          </p:nvPr>
        </p:nvSpPr>
        <p:spPr/>
        <p:txBody>
          <a:bodyPr/>
          <a:lstStyle/>
          <a:p>
            <a:pPr marL="0" lvl="0" indent="0">
              <a:buNone/>
            </a:pPr>
            <a:r>
              <a:rPr lang="en-US" dirty="0"/>
              <a:t>There are three ways to enable FILESTREAM for a SQL Server instance.</a:t>
            </a:r>
            <a:br>
              <a:rPr lang="en-US" dirty="0"/>
            </a:br>
            <a:r>
              <a:rPr lang="en-US" dirty="0"/>
              <a:t>Which of the following in not one of the three</a:t>
            </a:r>
            <a:r>
              <a:rPr lang="en-US" dirty="0" smtClean="0"/>
              <a:t>?</a:t>
            </a:r>
          </a:p>
          <a:p>
            <a:pPr lvl="0"/>
            <a:endParaRPr lang="en-US" dirty="0"/>
          </a:p>
          <a:p>
            <a:pPr lvl="0"/>
            <a:r>
              <a:rPr lang="en-US" dirty="0"/>
              <a:t>Using the </a:t>
            </a:r>
            <a:r>
              <a:rPr lang="en-US" dirty="0" err="1"/>
              <a:t>sp_configure</a:t>
            </a:r>
            <a:r>
              <a:rPr lang="en-US" dirty="0"/>
              <a:t> stored </a:t>
            </a:r>
            <a:r>
              <a:rPr lang="en-US" dirty="0" smtClean="0"/>
              <a:t>procedure</a:t>
            </a:r>
            <a:endParaRPr lang="en-US" dirty="0"/>
          </a:p>
          <a:p>
            <a:pPr lvl="0"/>
            <a:r>
              <a:rPr lang="en-US" dirty="0"/>
              <a:t>Using the </a:t>
            </a:r>
            <a:r>
              <a:rPr lang="en-US" dirty="0" err="1"/>
              <a:t>sp_enableFILESTREAM</a:t>
            </a:r>
            <a:r>
              <a:rPr lang="en-US" dirty="0"/>
              <a:t> stored procedure</a:t>
            </a:r>
          </a:p>
          <a:p>
            <a:pPr lvl="0"/>
            <a:r>
              <a:rPr lang="en-US" dirty="0"/>
              <a:t>From the SQL Server installation</a:t>
            </a:r>
          </a:p>
          <a:p>
            <a:pPr lvl="0"/>
            <a:r>
              <a:rPr lang="en-US" dirty="0"/>
              <a:t>From the SQL Server Configuration </a:t>
            </a:r>
            <a:r>
              <a:rPr lang="en-US" dirty="0" smtClean="0"/>
              <a:t>Manager</a:t>
            </a:r>
            <a:endParaRPr lang="en-US" dirty="0"/>
          </a:p>
        </p:txBody>
      </p:sp>
    </p:spTree>
    <p:extLst>
      <p:ext uri="{BB962C8B-B14F-4D97-AF65-F5344CB8AC3E}">
        <p14:creationId xmlns:p14="http://schemas.microsoft.com/office/powerpoint/2010/main" val="2735608070"/>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Enabling FILESTREAM</a:t>
            </a:r>
            <a:endParaRPr lang="en-US" dirty="0"/>
          </a:p>
        </p:txBody>
      </p:sp>
      <p:sp>
        <p:nvSpPr>
          <p:cNvPr id="3" name="Content Placeholder 2"/>
          <p:cNvSpPr>
            <a:spLocks noGrp="1"/>
          </p:cNvSpPr>
          <p:nvPr>
            <p:ph idx="1"/>
          </p:nvPr>
        </p:nvSpPr>
        <p:spPr/>
        <p:txBody>
          <a:bodyPr/>
          <a:lstStyle/>
          <a:p>
            <a:pPr marL="0" lvl="0" indent="0">
              <a:buNone/>
            </a:pPr>
            <a:r>
              <a:rPr lang="en-US" dirty="0"/>
              <a:t>There are three ways to enable FILESTREAM for a SQL Server instance.</a:t>
            </a:r>
            <a:br>
              <a:rPr lang="en-US" dirty="0"/>
            </a:br>
            <a:r>
              <a:rPr lang="en-US" dirty="0"/>
              <a:t>Which of the following in not one of the three</a:t>
            </a:r>
            <a:r>
              <a:rPr lang="en-US" dirty="0" smtClean="0"/>
              <a:t>?</a:t>
            </a:r>
          </a:p>
          <a:p>
            <a:pPr lvl="0"/>
            <a:endParaRPr lang="en-US" dirty="0"/>
          </a:p>
          <a:p>
            <a:pPr lvl="0"/>
            <a:r>
              <a:rPr lang="en-US" dirty="0">
                <a:solidFill>
                  <a:srgbClr val="00B050"/>
                </a:solidFill>
              </a:rPr>
              <a:t>Using the </a:t>
            </a:r>
            <a:r>
              <a:rPr lang="en-US" dirty="0" err="1">
                <a:solidFill>
                  <a:srgbClr val="00B050"/>
                </a:solidFill>
              </a:rPr>
              <a:t>sp_configure</a:t>
            </a:r>
            <a:r>
              <a:rPr lang="en-US" dirty="0">
                <a:solidFill>
                  <a:srgbClr val="00B050"/>
                </a:solidFill>
              </a:rPr>
              <a:t> stored </a:t>
            </a:r>
            <a:r>
              <a:rPr lang="en-US" dirty="0" smtClean="0">
                <a:solidFill>
                  <a:srgbClr val="00B050"/>
                </a:solidFill>
              </a:rPr>
              <a:t>procedure</a:t>
            </a:r>
            <a:endParaRPr lang="en-US" dirty="0">
              <a:solidFill>
                <a:srgbClr val="00B050"/>
              </a:solidFill>
            </a:endParaRPr>
          </a:p>
          <a:p>
            <a:pPr lvl="0"/>
            <a:r>
              <a:rPr lang="en-US" b="1" dirty="0">
                <a:solidFill>
                  <a:srgbClr val="FF0000"/>
                </a:solidFill>
              </a:rPr>
              <a:t>Using the </a:t>
            </a:r>
            <a:r>
              <a:rPr lang="en-US" b="1" dirty="0" err="1">
                <a:solidFill>
                  <a:srgbClr val="FF0000"/>
                </a:solidFill>
              </a:rPr>
              <a:t>sp_enableFILESTREAM</a:t>
            </a:r>
            <a:r>
              <a:rPr lang="en-US" b="1" dirty="0">
                <a:solidFill>
                  <a:srgbClr val="FF0000"/>
                </a:solidFill>
              </a:rPr>
              <a:t> stored procedure</a:t>
            </a:r>
          </a:p>
          <a:p>
            <a:pPr lvl="0"/>
            <a:r>
              <a:rPr lang="en-US" dirty="0">
                <a:solidFill>
                  <a:srgbClr val="00B050"/>
                </a:solidFill>
              </a:rPr>
              <a:t>From the SQL Server installation</a:t>
            </a:r>
          </a:p>
          <a:p>
            <a:pPr lvl="0"/>
            <a:r>
              <a:rPr lang="en-US" dirty="0">
                <a:solidFill>
                  <a:srgbClr val="00B050"/>
                </a:solidFill>
              </a:rPr>
              <a:t>From the SQL Server Configuration </a:t>
            </a:r>
            <a:r>
              <a:rPr lang="en-US" dirty="0" smtClean="0">
                <a:solidFill>
                  <a:srgbClr val="00B050"/>
                </a:solidFill>
              </a:rPr>
              <a:t>Manager</a:t>
            </a:r>
          </a:p>
          <a:p>
            <a:pPr lvl="0"/>
            <a:endParaRPr lang="en-US" dirty="0">
              <a:solidFill>
                <a:srgbClr val="00B050"/>
              </a:solidFill>
            </a:endParaRPr>
          </a:p>
          <a:p>
            <a:pPr marL="0" lvl="0" indent="0">
              <a:buNone/>
            </a:pPr>
            <a:r>
              <a:rPr lang="en-US" b="1" dirty="0" err="1" smtClean="0">
                <a:solidFill>
                  <a:schemeClr val="tx1"/>
                </a:solidFill>
              </a:rPr>
              <a:t>sp_enableFILESTREAM</a:t>
            </a:r>
            <a:r>
              <a:rPr lang="en-US" b="1" dirty="0" smtClean="0">
                <a:solidFill>
                  <a:schemeClr val="tx1"/>
                </a:solidFill>
              </a:rPr>
              <a:t> stored procedure does not exist.</a:t>
            </a:r>
            <a:endParaRPr lang="en-US" b="1" dirty="0">
              <a:solidFill>
                <a:schemeClr val="tx1"/>
              </a:solidFill>
            </a:endParaRPr>
          </a:p>
        </p:txBody>
      </p:sp>
    </p:spTree>
    <p:extLst>
      <p:ext uri="{BB962C8B-B14F-4D97-AF65-F5344CB8AC3E}">
        <p14:creationId xmlns:p14="http://schemas.microsoft.com/office/powerpoint/2010/main" val="846412230"/>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FILESTREAM Data </a:t>
            </a:r>
            <a:r>
              <a:rPr lang="en-US" dirty="0"/>
              <a:t>T</a:t>
            </a:r>
            <a:r>
              <a:rPr lang="en-US" dirty="0" smtClean="0"/>
              <a:t>ypes</a:t>
            </a:r>
            <a:endParaRPr lang="en-US" dirty="0"/>
          </a:p>
        </p:txBody>
      </p:sp>
      <p:sp>
        <p:nvSpPr>
          <p:cNvPr id="3" name="Content Placeholder 2"/>
          <p:cNvSpPr>
            <a:spLocks noGrp="1"/>
          </p:cNvSpPr>
          <p:nvPr>
            <p:ph idx="1"/>
          </p:nvPr>
        </p:nvSpPr>
        <p:spPr/>
        <p:txBody>
          <a:bodyPr/>
          <a:lstStyle/>
          <a:p>
            <a:pPr marL="0" lvl="0" indent="0">
              <a:buNone/>
            </a:pPr>
            <a:r>
              <a:rPr lang="en-US" dirty="0" smtClean="0"/>
              <a:t>Which </a:t>
            </a:r>
            <a:r>
              <a:rPr lang="en-US" dirty="0"/>
              <a:t>SQL data types can utilize FILESTREAM? (Choose one or multiple</a:t>
            </a:r>
            <a:r>
              <a:rPr lang="en-US" dirty="0" smtClean="0"/>
              <a:t>)</a:t>
            </a:r>
          </a:p>
          <a:p>
            <a:pPr lvl="0"/>
            <a:endParaRPr lang="en-US" dirty="0" smtClean="0"/>
          </a:p>
          <a:p>
            <a:pPr lvl="0"/>
            <a:r>
              <a:rPr lang="en-US" dirty="0"/>
              <a:t>TEXT</a:t>
            </a:r>
          </a:p>
          <a:p>
            <a:pPr lvl="0"/>
            <a:r>
              <a:rPr lang="en-US" dirty="0"/>
              <a:t>VARBINARY(MAX)</a:t>
            </a:r>
          </a:p>
          <a:p>
            <a:pPr lvl="0"/>
            <a:r>
              <a:rPr lang="en-US" dirty="0"/>
              <a:t>VARCHAR(MAX)</a:t>
            </a:r>
          </a:p>
          <a:p>
            <a:pPr lvl="0"/>
            <a:r>
              <a:rPr lang="en-US" dirty="0" smtClean="0"/>
              <a:t>INTEGER</a:t>
            </a:r>
            <a:endParaRPr lang="en-US" dirty="0"/>
          </a:p>
          <a:p>
            <a:pPr lvl="0"/>
            <a:endParaRPr lang="en-US" dirty="0"/>
          </a:p>
        </p:txBody>
      </p:sp>
    </p:spTree>
    <p:extLst>
      <p:ext uri="{BB962C8B-B14F-4D97-AF65-F5344CB8AC3E}">
        <p14:creationId xmlns:p14="http://schemas.microsoft.com/office/powerpoint/2010/main" val="283343963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FILESTREAM and VARBINARY(MAX)</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5" name="Flowchart: Magnetic Disk 4"/>
          <p:cNvSpPr/>
          <p:nvPr/>
        </p:nvSpPr>
        <p:spPr>
          <a:xfrm>
            <a:off x="1600200" y="1708309"/>
            <a:ext cx="5410201" cy="385429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6"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29" y="2350795"/>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930" y="3823212"/>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22" y="2350794"/>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530" y="3802191"/>
            <a:ext cx="1665661" cy="166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398282"/>
      </p:ext>
    </p:extLst>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FILESTREAM Data </a:t>
            </a:r>
            <a:r>
              <a:rPr lang="en-US" dirty="0"/>
              <a:t>T</a:t>
            </a:r>
            <a:r>
              <a:rPr lang="en-US" dirty="0" smtClean="0"/>
              <a:t>ypes</a:t>
            </a:r>
            <a:endParaRPr lang="en-US" dirty="0"/>
          </a:p>
        </p:txBody>
      </p:sp>
      <p:sp>
        <p:nvSpPr>
          <p:cNvPr id="3" name="Content Placeholder 2"/>
          <p:cNvSpPr>
            <a:spLocks noGrp="1"/>
          </p:cNvSpPr>
          <p:nvPr>
            <p:ph idx="1"/>
          </p:nvPr>
        </p:nvSpPr>
        <p:spPr/>
        <p:txBody>
          <a:bodyPr/>
          <a:lstStyle/>
          <a:p>
            <a:pPr marL="0" lvl="0" indent="0">
              <a:buNone/>
            </a:pPr>
            <a:r>
              <a:rPr lang="en-US" dirty="0"/>
              <a:t>Which SQL data types can utilize FILESTREAM? (Choose one or multiple</a:t>
            </a:r>
            <a:r>
              <a:rPr lang="en-US" dirty="0" smtClean="0"/>
              <a:t>)</a:t>
            </a:r>
          </a:p>
          <a:p>
            <a:pPr lvl="0"/>
            <a:endParaRPr lang="en-US" dirty="0" smtClean="0"/>
          </a:p>
          <a:p>
            <a:pPr lvl="0"/>
            <a:r>
              <a:rPr lang="en-US" dirty="0">
                <a:solidFill>
                  <a:srgbClr val="FF0000"/>
                </a:solidFill>
              </a:rPr>
              <a:t>TEXT</a:t>
            </a:r>
          </a:p>
          <a:p>
            <a:pPr lvl="0"/>
            <a:r>
              <a:rPr lang="en-US" b="1" dirty="0">
                <a:solidFill>
                  <a:srgbClr val="00B050"/>
                </a:solidFill>
              </a:rPr>
              <a:t>VARBINARY(MAX)</a:t>
            </a:r>
            <a:endParaRPr lang="en-US" dirty="0">
              <a:solidFill>
                <a:srgbClr val="00B050"/>
              </a:solidFill>
            </a:endParaRPr>
          </a:p>
          <a:p>
            <a:pPr lvl="0"/>
            <a:r>
              <a:rPr lang="en-US" b="1" dirty="0">
                <a:solidFill>
                  <a:srgbClr val="00B050"/>
                </a:solidFill>
              </a:rPr>
              <a:t>VARCHAR(MAX)</a:t>
            </a:r>
            <a:endParaRPr lang="en-US" dirty="0">
              <a:solidFill>
                <a:srgbClr val="00B050"/>
              </a:solidFill>
            </a:endParaRPr>
          </a:p>
          <a:p>
            <a:pPr lvl="0"/>
            <a:r>
              <a:rPr lang="en-US" dirty="0" smtClean="0">
                <a:solidFill>
                  <a:srgbClr val="FF0000"/>
                </a:solidFill>
              </a:rPr>
              <a:t>INTEGER</a:t>
            </a:r>
          </a:p>
          <a:p>
            <a:endParaRPr lang="en-US" dirty="0">
              <a:solidFill>
                <a:srgbClr val="FF0000"/>
              </a:solidFill>
            </a:endParaRPr>
          </a:p>
          <a:p>
            <a:pPr marL="0" indent="0">
              <a:buNone/>
            </a:pPr>
            <a:r>
              <a:rPr lang="en-US" b="1" dirty="0" smtClean="0">
                <a:solidFill>
                  <a:schemeClr val="tx1"/>
                </a:solidFill>
              </a:rPr>
              <a:t>TEXT and INTEGER data types are not supported as </a:t>
            </a:r>
            <a:r>
              <a:rPr lang="en-US" b="1" dirty="0" err="1" smtClean="0">
                <a:solidFill>
                  <a:schemeClr val="tx1"/>
                </a:solidFill>
              </a:rPr>
              <a:t>filestream</a:t>
            </a:r>
            <a:r>
              <a:rPr lang="en-US" b="1" dirty="0" smtClean="0">
                <a:solidFill>
                  <a:schemeClr val="tx1"/>
                </a:solidFill>
              </a:rPr>
              <a:t> columns.</a:t>
            </a:r>
            <a:endParaRPr lang="en-US" b="1" dirty="0">
              <a:solidFill>
                <a:schemeClr val="tx1"/>
              </a:solidFill>
            </a:endParaRPr>
          </a:p>
          <a:p>
            <a:pPr lvl="0"/>
            <a:endParaRPr lang="en-US" dirty="0"/>
          </a:p>
        </p:txBody>
      </p:sp>
    </p:spTree>
    <p:extLst>
      <p:ext uri="{BB962C8B-B14F-4D97-AF65-F5344CB8AC3E}">
        <p14:creationId xmlns:p14="http://schemas.microsoft.com/office/powerpoint/2010/main" val="2139319981"/>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FILESTREAM storage</a:t>
            </a:r>
            <a:endParaRPr lang="en-US" dirty="0"/>
          </a:p>
        </p:txBody>
      </p:sp>
      <p:sp>
        <p:nvSpPr>
          <p:cNvPr id="3" name="Content Placeholder 2"/>
          <p:cNvSpPr>
            <a:spLocks noGrp="1"/>
          </p:cNvSpPr>
          <p:nvPr>
            <p:ph idx="1"/>
          </p:nvPr>
        </p:nvSpPr>
        <p:spPr/>
        <p:txBody>
          <a:bodyPr/>
          <a:lstStyle/>
          <a:p>
            <a:pPr marL="0" lvl="0" indent="0">
              <a:buNone/>
            </a:pPr>
            <a:r>
              <a:rPr lang="en-US" dirty="0"/>
              <a:t>Data using stored with FILESTREAM is stored where</a:t>
            </a:r>
            <a:r>
              <a:rPr lang="en-US" dirty="0" smtClean="0"/>
              <a:t>?</a:t>
            </a:r>
          </a:p>
          <a:p>
            <a:pPr marL="0" lvl="0" indent="0">
              <a:buNone/>
            </a:pPr>
            <a:endParaRPr lang="en-US" dirty="0"/>
          </a:p>
          <a:p>
            <a:pPr lvl="0"/>
            <a:r>
              <a:rPr lang="en-US" dirty="0"/>
              <a:t>On a tape drive.</a:t>
            </a:r>
          </a:p>
          <a:p>
            <a:pPr lvl="0"/>
            <a:r>
              <a:rPr lang="en-US" dirty="0"/>
              <a:t>In RAM only.</a:t>
            </a:r>
          </a:p>
          <a:p>
            <a:pPr lvl="0"/>
            <a:r>
              <a:rPr lang="en-US" dirty="0"/>
              <a:t>In SQL Server, but not in the buffer pool.</a:t>
            </a:r>
          </a:p>
          <a:p>
            <a:pPr lvl="0"/>
            <a:r>
              <a:rPr lang="en-US" dirty="0"/>
              <a:t>In the file system, outside of the SQL Server Instance.</a:t>
            </a:r>
          </a:p>
          <a:p>
            <a:pPr marL="0" indent="0">
              <a:buNone/>
            </a:pPr>
            <a:endParaRPr lang="en-US" dirty="0"/>
          </a:p>
        </p:txBody>
      </p:sp>
    </p:spTree>
    <p:extLst>
      <p:ext uri="{BB962C8B-B14F-4D97-AF65-F5344CB8AC3E}">
        <p14:creationId xmlns:p14="http://schemas.microsoft.com/office/powerpoint/2010/main" val="1232559508"/>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FILESTREAM storage</a:t>
            </a:r>
            <a:endParaRPr lang="en-US" dirty="0"/>
          </a:p>
        </p:txBody>
      </p:sp>
      <p:sp>
        <p:nvSpPr>
          <p:cNvPr id="3" name="Content Placeholder 2"/>
          <p:cNvSpPr>
            <a:spLocks noGrp="1"/>
          </p:cNvSpPr>
          <p:nvPr>
            <p:ph idx="1"/>
          </p:nvPr>
        </p:nvSpPr>
        <p:spPr/>
        <p:txBody>
          <a:bodyPr/>
          <a:lstStyle/>
          <a:p>
            <a:pPr marL="0" lvl="0" indent="0">
              <a:buNone/>
            </a:pPr>
            <a:r>
              <a:rPr lang="en-US" dirty="0"/>
              <a:t>Data using stored with FILESTREAM is stored where</a:t>
            </a:r>
            <a:r>
              <a:rPr lang="en-US" dirty="0" smtClean="0"/>
              <a:t>?</a:t>
            </a:r>
          </a:p>
          <a:p>
            <a:pPr marL="0" lvl="0" indent="0">
              <a:buNone/>
            </a:pPr>
            <a:endParaRPr lang="en-US" dirty="0"/>
          </a:p>
          <a:p>
            <a:pPr lvl="0"/>
            <a:r>
              <a:rPr lang="en-US" dirty="0">
                <a:solidFill>
                  <a:srgbClr val="FF0000"/>
                </a:solidFill>
              </a:rPr>
              <a:t>On a tape drive.</a:t>
            </a:r>
          </a:p>
          <a:p>
            <a:pPr lvl="0"/>
            <a:r>
              <a:rPr lang="en-US" dirty="0">
                <a:solidFill>
                  <a:srgbClr val="FF0000"/>
                </a:solidFill>
              </a:rPr>
              <a:t>In RAM only.</a:t>
            </a:r>
          </a:p>
          <a:p>
            <a:pPr lvl="0"/>
            <a:r>
              <a:rPr lang="en-US" dirty="0">
                <a:solidFill>
                  <a:srgbClr val="FF0000"/>
                </a:solidFill>
              </a:rPr>
              <a:t>In SQL Server, but not in the buffer pool.</a:t>
            </a:r>
          </a:p>
          <a:p>
            <a:pPr lvl="0"/>
            <a:r>
              <a:rPr lang="en-US" b="1" dirty="0">
                <a:solidFill>
                  <a:srgbClr val="00B050"/>
                </a:solidFill>
              </a:rPr>
              <a:t>I</a:t>
            </a:r>
            <a:r>
              <a:rPr lang="en-US" b="1" dirty="0" smtClean="0">
                <a:solidFill>
                  <a:srgbClr val="00B050"/>
                </a:solidFill>
              </a:rPr>
              <a:t>n </a:t>
            </a:r>
            <a:r>
              <a:rPr lang="en-US" b="1" dirty="0">
                <a:solidFill>
                  <a:srgbClr val="00B050"/>
                </a:solidFill>
              </a:rPr>
              <a:t>the file system, outside of </a:t>
            </a:r>
            <a:r>
              <a:rPr lang="en-US" b="1" dirty="0" smtClean="0">
                <a:solidFill>
                  <a:srgbClr val="00B050"/>
                </a:solidFill>
              </a:rPr>
              <a:t>the SQL Server Instance.</a:t>
            </a:r>
          </a:p>
          <a:p>
            <a:pPr lvl="0"/>
            <a:endParaRPr lang="en-US" b="1" dirty="0"/>
          </a:p>
          <a:p>
            <a:pPr lvl="0"/>
            <a:endParaRPr lang="en-US" b="1" dirty="0" smtClean="0"/>
          </a:p>
          <a:p>
            <a:pPr marL="0" lvl="0" indent="0">
              <a:buNone/>
            </a:pPr>
            <a:r>
              <a:rPr lang="en-US" b="1" dirty="0" smtClean="0"/>
              <a:t>FILESTREAM data is stored in the file system outside of the SQL instance data.</a:t>
            </a:r>
            <a:endParaRPr lang="en-US" dirty="0"/>
          </a:p>
          <a:p>
            <a:endParaRPr lang="en-US" dirty="0"/>
          </a:p>
        </p:txBody>
      </p:sp>
    </p:spTree>
    <p:extLst>
      <p:ext uri="{BB962C8B-B14F-4D97-AF65-F5344CB8AC3E}">
        <p14:creationId xmlns:p14="http://schemas.microsoft.com/office/powerpoint/2010/main" val="583567800"/>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T-SQL for FILESTREAM Access</a:t>
            </a:r>
            <a:endParaRPr lang="en-US" dirty="0"/>
          </a:p>
        </p:txBody>
      </p:sp>
      <p:sp>
        <p:nvSpPr>
          <p:cNvPr id="3" name="Content Placeholder 2"/>
          <p:cNvSpPr>
            <a:spLocks noGrp="1"/>
          </p:cNvSpPr>
          <p:nvPr>
            <p:ph idx="1"/>
          </p:nvPr>
        </p:nvSpPr>
        <p:spPr/>
        <p:txBody>
          <a:bodyPr/>
          <a:lstStyle/>
          <a:p>
            <a:pPr marL="0" lvl="0" indent="0">
              <a:buNone/>
            </a:pPr>
            <a:r>
              <a:rPr lang="en-US" dirty="0"/>
              <a:t>T-SQL for accessing FILESTREAM VARBINARY(MAX) data differs from accessing non-FILESTREAM VARBINARY(MAX) data in which way?</a:t>
            </a:r>
          </a:p>
          <a:p>
            <a:pPr lvl="0"/>
            <a:r>
              <a:rPr lang="en-US" dirty="0"/>
              <a:t>They are similar but the difference is in the size limitation, non FILESTREAM is limited to 2GB, but FILESTREAM data does not have this limit.</a:t>
            </a:r>
          </a:p>
          <a:p>
            <a:pPr lvl="0"/>
            <a:r>
              <a:rPr lang="en-US" dirty="0"/>
              <a:t>They are the identical.</a:t>
            </a:r>
          </a:p>
          <a:p>
            <a:pPr lvl="0"/>
            <a:r>
              <a:rPr lang="en-US" dirty="0"/>
              <a:t>They are similar but the difference is in the size limitation, non FILESTREAM is limited to 1GB, but FILESTREAM data does not have this limit.</a:t>
            </a:r>
          </a:p>
          <a:p>
            <a:pPr marL="0" indent="0">
              <a:buNone/>
            </a:pPr>
            <a:endParaRPr lang="en-US" dirty="0"/>
          </a:p>
        </p:txBody>
      </p:sp>
    </p:spTree>
    <p:extLst>
      <p:ext uri="{BB962C8B-B14F-4D97-AF65-F5344CB8AC3E}">
        <p14:creationId xmlns:p14="http://schemas.microsoft.com/office/powerpoint/2010/main" val="241171374"/>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T-SQL for FILESTREAM Access</a:t>
            </a:r>
            <a:endParaRPr lang="en-US" dirty="0"/>
          </a:p>
        </p:txBody>
      </p:sp>
      <p:sp>
        <p:nvSpPr>
          <p:cNvPr id="3" name="Content Placeholder 2"/>
          <p:cNvSpPr>
            <a:spLocks noGrp="1"/>
          </p:cNvSpPr>
          <p:nvPr>
            <p:ph idx="1"/>
          </p:nvPr>
        </p:nvSpPr>
        <p:spPr/>
        <p:txBody>
          <a:bodyPr/>
          <a:lstStyle/>
          <a:p>
            <a:pPr marL="0" lvl="0" indent="0">
              <a:buNone/>
            </a:pPr>
            <a:r>
              <a:rPr lang="en-US" dirty="0"/>
              <a:t>T-SQL for accessing FILESTREAM VARBINARY(MAX) data differs from accessing non-FILESTREAM VARBINARY(MAX) data in which way?</a:t>
            </a:r>
          </a:p>
          <a:p>
            <a:pPr lvl="0"/>
            <a:r>
              <a:rPr lang="en-US" b="1" dirty="0">
                <a:solidFill>
                  <a:srgbClr val="00B050"/>
                </a:solidFill>
              </a:rPr>
              <a:t>They are similar but the difference is in the size limitation, non FILESTREAM is limited to 2GB, but FILESTREAM data does not have this limit.</a:t>
            </a:r>
            <a:endParaRPr lang="en-US" dirty="0">
              <a:solidFill>
                <a:srgbClr val="00B050"/>
              </a:solidFill>
            </a:endParaRPr>
          </a:p>
          <a:p>
            <a:pPr lvl="0"/>
            <a:r>
              <a:rPr lang="en-US" dirty="0">
                <a:solidFill>
                  <a:srgbClr val="FF0000"/>
                </a:solidFill>
              </a:rPr>
              <a:t>They are the identical.</a:t>
            </a:r>
          </a:p>
          <a:p>
            <a:pPr lvl="0"/>
            <a:r>
              <a:rPr lang="en-US" dirty="0">
                <a:solidFill>
                  <a:srgbClr val="FF0000"/>
                </a:solidFill>
              </a:rPr>
              <a:t>They are similar but the difference is in the size limitation, non FILESTREAM is limited to 1GB, but FILESTREAM data does not have this limit.</a:t>
            </a:r>
          </a:p>
          <a:p>
            <a:pPr marL="0" indent="0">
              <a:buNone/>
            </a:pPr>
            <a:endParaRPr lang="en-US" dirty="0"/>
          </a:p>
        </p:txBody>
      </p:sp>
    </p:spTree>
    <p:extLst>
      <p:ext uri="{BB962C8B-B14F-4D97-AF65-F5344CB8AC3E}">
        <p14:creationId xmlns:p14="http://schemas.microsoft.com/office/powerpoint/2010/main" val="47276852"/>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DROP </a:t>
            </a:r>
            <a:r>
              <a:rPr lang="en-US" dirty="0" err="1" smtClean="0"/>
              <a:t>FileTable</a:t>
            </a:r>
            <a:endParaRPr lang="en-US" dirty="0"/>
          </a:p>
        </p:txBody>
      </p:sp>
      <p:sp>
        <p:nvSpPr>
          <p:cNvPr id="3" name="Content Placeholder 2"/>
          <p:cNvSpPr>
            <a:spLocks noGrp="1"/>
          </p:cNvSpPr>
          <p:nvPr>
            <p:ph idx="1"/>
          </p:nvPr>
        </p:nvSpPr>
        <p:spPr/>
        <p:txBody>
          <a:bodyPr/>
          <a:lstStyle/>
          <a:p>
            <a:pPr marL="0" lvl="0" indent="0">
              <a:buNone/>
            </a:pPr>
            <a:r>
              <a:rPr lang="en-US" dirty="0"/>
              <a:t>When you use the DROP TABLE command on a </a:t>
            </a:r>
            <a:r>
              <a:rPr lang="en-US" dirty="0" err="1"/>
              <a:t>FileTable</a:t>
            </a:r>
            <a:r>
              <a:rPr lang="en-US" dirty="0"/>
              <a:t>, what happens to the files on disk</a:t>
            </a:r>
            <a:r>
              <a:rPr lang="en-US" dirty="0" smtClean="0"/>
              <a:t>?</a:t>
            </a:r>
          </a:p>
          <a:p>
            <a:pPr marL="0" lvl="0" indent="0">
              <a:buNone/>
            </a:pPr>
            <a:endParaRPr lang="en-US" dirty="0"/>
          </a:p>
          <a:p>
            <a:pPr lvl="0"/>
            <a:r>
              <a:rPr lang="en-US" dirty="0"/>
              <a:t>They are moved to a lost and found directory to be claimed later. </a:t>
            </a:r>
          </a:p>
          <a:p>
            <a:pPr lvl="0"/>
            <a:r>
              <a:rPr lang="en-US" dirty="0"/>
              <a:t>They are left in place as DROP TABLE only removes the FILETABLE in the database.</a:t>
            </a:r>
          </a:p>
          <a:p>
            <a:pPr lvl="0"/>
            <a:r>
              <a:rPr lang="en-US" dirty="0"/>
              <a:t>They are backed up then deleted.</a:t>
            </a:r>
          </a:p>
          <a:p>
            <a:pPr lvl="0"/>
            <a:r>
              <a:rPr lang="en-US" dirty="0"/>
              <a:t>They are deleted.</a:t>
            </a:r>
          </a:p>
          <a:p>
            <a:endParaRPr lang="en-US" dirty="0"/>
          </a:p>
        </p:txBody>
      </p:sp>
    </p:spTree>
    <p:extLst>
      <p:ext uri="{BB962C8B-B14F-4D97-AF65-F5344CB8AC3E}">
        <p14:creationId xmlns:p14="http://schemas.microsoft.com/office/powerpoint/2010/main" val="333779575"/>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DROP </a:t>
            </a:r>
            <a:r>
              <a:rPr lang="en-US" dirty="0" err="1" smtClean="0"/>
              <a:t>FileTable</a:t>
            </a:r>
            <a:endParaRPr lang="en-US" dirty="0"/>
          </a:p>
        </p:txBody>
      </p:sp>
      <p:sp>
        <p:nvSpPr>
          <p:cNvPr id="3" name="Content Placeholder 2"/>
          <p:cNvSpPr>
            <a:spLocks noGrp="1"/>
          </p:cNvSpPr>
          <p:nvPr>
            <p:ph idx="1"/>
          </p:nvPr>
        </p:nvSpPr>
        <p:spPr/>
        <p:txBody>
          <a:bodyPr/>
          <a:lstStyle/>
          <a:p>
            <a:pPr marL="0" lvl="0" indent="0">
              <a:buNone/>
            </a:pPr>
            <a:r>
              <a:rPr lang="en-US" dirty="0"/>
              <a:t>When you use the DROP TABLE command on a </a:t>
            </a:r>
            <a:r>
              <a:rPr lang="en-US" dirty="0" err="1"/>
              <a:t>FileTable</a:t>
            </a:r>
            <a:r>
              <a:rPr lang="en-US" dirty="0"/>
              <a:t>, what happens to the files on disk</a:t>
            </a:r>
            <a:r>
              <a:rPr lang="en-US" dirty="0" smtClean="0"/>
              <a:t>?</a:t>
            </a:r>
          </a:p>
          <a:p>
            <a:pPr marL="0" lvl="0" indent="0">
              <a:buNone/>
            </a:pPr>
            <a:endParaRPr lang="en-US" dirty="0"/>
          </a:p>
          <a:p>
            <a:pPr lvl="0"/>
            <a:r>
              <a:rPr lang="en-US" dirty="0">
                <a:solidFill>
                  <a:srgbClr val="FF0000"/>
                </a:solidFill>
              </a:rPr>
              <a:t>They are moved to a lost and found directory to be claimed later. </a:t>
            </a:r>
          </a:p>
          <a:p>
            <a:pPr lvl="0"/>
            <a:r>
              <a:rPr lang="en-US" dirty="0">
                <a:solidFill>
                  <a:srgbClr val="FF0000"/>
                </a:solidFill>
              </a:rPr>
              <a:t>They are left in place as DROP TABLE only removes the FILETABLE in the database.</a:t>
            </a:r>
          </a:p>
          <a:p>
            <a:pPr lvl="0"/>
            <a:r>
              <a:rPr lang="en-US" dirty="0">
                <a:solidFill>
                  <a:srgbClr val="FF0000"/>
                </a:solidFill>
              </a:rPr>
              <a:t>They are backed up then deleted.</a:t>
            </a:r>
          </a:p>
          <a:p>
            <a:pPr lvl="0"/>
            <a:r>
              <a:rPr lang="en-US" b="1" dirty="0">
                <a:solidFill>
                  <a:srgbClr val="00B050"/>
                </a:solidFill>
              </a:rPr>
              <a:t>They are deleted.</a:t>
            </a:r>
            <a:endParaRPr lang="en-US" dirty="0">
              <a:solidFill>
                <a:srgbClr val="00B050"/>
              </a:solidFill>
            </a:endParaRPr>
          </a:p>
          <a:p>
            <a:endParaRPr lang="en-US" dirty="0"/>
          </a:p>
        </p:txBody>
      </p:sp>
    </p:spTree>
    <p:extLst>
      <p:ext uri="{BB962C8B-B14F-4D97-AF65-F5344CB8AC3E}">
        <p14:creationId xmlns:p14="http://schemas.microsoft.com/office/powerpoint/2010/main" val="2604023409"/>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Finding </a:t>
            </a:r>
            <a:r>
              <a:rPr lang="en-US" dirty="0" err="1" smtClean="0"/>
              <a:t>FileTables</a:t>
            </a:r>
            <a:endParaRPr lang="en-US" dirty="0"/>
          </a:p>
        </p:txBody>
      </p:sp>
      <p:sp>
        <p:nvSpPr>
          <p:cNvPr id="3" name="Content Placeholder 2"/>
          <p:cNvSpPr>
            <a:spLocks noGrp="1"/>
          </p:cNvSpPr>
          <p:nvPr>
            <p:ph idx="1"/>
          </p:nvPr>
        </p:nvSpPr>
        <p:spPr/>
        <p:txBody>
          <a:bodyPr/>
          <a:lstStyle/>
          <a:p>
            <a:pPr marL="0" lvl="0" indent="0">
              <a:buNone/>
            </a:pPr>
            <a:r>
              <a:rPr lang="en-US" dirty="0"/>
              <a:t>Which of the following will not give you a list of the </a:t>
            </a:r>
            <a:r>
              <a:rPr lang="en-US" dirty="0" err="1"/>
              <a:t>FileTables</a:t>
            </a:r>
            <a:r>
              <a:rPr lang="en-US" dirty="0"/>
              <a:t> in your database</a:t>
            </a:r>
            <a:r>
              <a:rPr lang="en-US" dirty="0" smtClean="0"/>
              <a:t>?</a:t>
            </a:r>
          </a:p>
          <a:p>
            <a:pPr marL="0" lvl="0" indent="0">
              <a:buNone/>
            </a:pPr>
            <a:endParaRPr lang="en-US" dirty="0"/>
          </a:p>
          <a:p>
            <a:pPr lvl="0"/>
            <a:r>
              <a:rPr lang="en-US" dirty="0"/>
              <a:t>From your database in the Object Explorer, expanding Tables, then expanding the </a:t>
            </a:r>
            <a:r>
              <a:rPr lang="en-US" dirty="0" err="1"/>
              <a:t>FileTables</a:t>
            </a:r>
            <a:r>
              <a:rPr lang="en-US" dirty="0"/>
              <a:t> list.</a:t>
            </a:r>
          </a:p>
          <a:p>
            <a:pPr lvl="0"/>
            <a:r>
              <a:rPr lang="en-US" b="1" dirty="0"/>
              <a:t>Right clicking on the database in the Object Explorer and selecting List </a:t>
            </a:r>
            <a:r>
              <a:rPr lang="en-US" b="1" dirty="0" err="1"/>
              <a:t>FileTables</a:t>
            </a:r>
            <a:r>
              <a:rPr lang="en-US" b="1" dirty="0"/>
              <a:t>.</a:t>
            </a:r>
            <a:endParaRPr lang="en-US" dirty="0"/>
          </a:p>
          <a:p>
            <a:pPr lvl="0"/>
            <a:r>
              <a:rPr lang="en-US" dirty="0" err="1"/>
              <a:t>Runing</a:t>
            </a:r>
            <a:r>
              <a:rPr lang="en-US" dirty="0"/>
              <a:t> the query: SELECT * FROM </a:t>
            </a:r>
            <a:r>
              <a:rPr lang="en-US" dirty="0" err="1"/>
              <a:t>sys.filetables</a:t>
            </a:r>
            <a:r>
              <a:rPr lang="en-US" dirty="0"/>
              <a:t>;</a:t>
            </a:r>
          </a:p>
          <a:p>
            <a:pPr lvl="0"/>
            <a:r>
              <a:rPr lang="en-US" dirty="0" err="1"/>
              <a:t>Runing</a:t>
            </a:r>
            <a:r>
              <a:rPr lang="en-US" dirty="0"/>
              <a:t> the query: SELECT * FROM </a:t>
            </a:r>
            <a:r>
              <a:rPr lang="en-US" dirty="0" err="1"/>
              <a:t>sys.tables</a:t>
            </a:r>
            <a:r>
              <a:rPr lang="en-US" dirty="0"/>
              <a:t> WHERE </a:t>
            </a:r>
            <a:r>
              <a:rPr lang="en-US" dirty="0" err="1"/>
              <a:t>is_filetable</a:t>
            </a:r>
            <a:r>
              <a:rPr lang="en-US" dirty="0"/>
              <a:t> = 1;</a:t>
            </a:r>
          </a:p>
          <a:p>
            <a:endParaRPr lang="en-US" dirty="0"/>
          </a:p>
        </p:txBody>
      </p:sp>
    </p:spTree>
    <p:extLst>
      <p:ext uri="{BB962C8B-B14F-4D97-AF65-F5344CB8AC3E}">
        <p14:creationId xmlns:p14="http://schemas.microsoft.com/office/powerpoint/2010/main" val="3461390395"/>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SQL Server Version for </a:t>
            </a:r>
            <a:r>
              <a:rPr lang="en-US" dirty="0" err="1" smtClean="0"/>
              <a:t>FileTable</a:t>
            </a:r>
            <a:endParaRPr lang="en-US" dirty="0"/>
          </a:p>
        </p:txBody>
      </p:sp>
      <p:sp>
        <p:nvSpPr>
          <p:cNvPr id="3" name="Content Placeholder 2"/>
          <p:cNvSpPr>
            <a:spLocks noGrp="1"/>
          </p:cNvSpPr>
          <p:nvPr>
            <p:ph idx="1"/>
          </p:nvPr>
        </p:nvSpPr>
        <p:spPr/>
        <p:txBody>
          <a:bodyPr/>
          <a:lstStyle/>
          <a:p>
            <a:pPr marL="0" lvl="0" indent="0">
              <a:buNone/>
            </a:pPr>
            <a:r>
              <a:rPr lang="en-US" dirty="0" err="1"/>
              <a:t>FileTable</a:t>
            </a:r>
            <a:r>
              <a:rPr lang="en-US" dirty="0"/>
              <a:t> was introduced in which version of SQL Server</a:t>
            </a:r>
            <a:r>
              <a:rPr lang="en-US" dirty="0" smtClean="0"/>
              <a:t>?</a:t>
            </a:r>
          </a:p>
          <a:p>
            <a:pPr marL="0" lvl="0" indent="0">
              <a:buNone/>
            </a:pPr>
            <a:endParaRPr lang="en-US" dirty="0"/>
          </a:p>
          <a:p>
            <a:pPr lvl="0"/>
            <a:r>
              <a:rPr lang="en-US" dirty="0"/>
              <a:t>2005</a:t>
            </a:r>
          </a:p>
          <a:p>
            <a:pPr lvl="0"/>
            <a:r>
              <a:rPr lang="en-US" dirty="0"/>
              <a:t>2008</a:t>
            </a:r>
          </a:p>
          <a:p>
            <a:pPr lvl="0"/>
            <a:r>
              <a:rPr lang="en-US" dirty="0"/>
              <a:t>2008R2</a:t>
            </a:r>
          </a:p>
          <a:p>
            <a:pPr lvl="0"/>
            <a:r>
              <a:rPr lang="en-US" dirty="0"/>
              <a:t>2012</a:t>
            </a:r>
          </a:p>
          <a:p>
            <a:endParaRPr lang="en-US" dirty="0"/>
          </a:p>
        </p:txBody>
      </p:sp>
    </p:spTree>
    <p:extLst>
      <p:ext uri="{BB962C8B-B14F-4D97-AF65-F5344CB8AC3E}">
        <p14:creationId xmlns:p14="http://schemas.microsoft.com/office/powerpoint/2010/main" val="1968007075"/>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SQL Server Version for </a:t>
            </a:r>
            <a:r>
              <a:rPr lang="en-US" dirty="0" err="1" smtClean="0"/>
              <a:t>FileTable</a:t>
            </a:r>
            <a:endParaRPr lang="en-US" dirty="0"/>
          </a:p>
        </p:txBody>
      </p:sp>
      <p:sp>
        <p:nvSpPr>
          <p:cNvPr id="3" name="Content Placeholder 2"/>
          <p:cNvSpPr>
            <a:spLocks noGrp="1"/>
          </p:cNvSpPr>
          <p:nvPr>
            <p:ph idx="1"/>
          </p:nvPr>
        </p:nvSpPr>
        <p:spPr/>
        <p:txBody>
          <a:bodyPr/>
          <a:lstStyle/>
          <a:p>
            <a:pPr marL="0" lvl="0" indent="0">
              <a:buNone/>
            </a:pPr>
            <a:r>
              <a:rPr lang="en-US" dirty="0" err="1"/>
              <a:t>FileTable</a:t>
            </a:r>
            <a:r>
              <a:rPr lang="en-US" dirty="0"/>
              <a:t> was introduced in which version of SQL Server</a:t>
            </a:r>
            <a:r>
              <a:rPr lang="en-US" dirty="0" smtClean="0"/>
              <a:t>?</a:t>
            </a:r>
          </a:p>
          <a:p>
            <a:pPr marL="0" lvl="0" indent="0">
              <a:buNone/>
            </a:pPr>
            <a:endParaRPr lang="en-US" dirty="0"/>
          </a:p>
          <a:p>
            <a:pPr lvl="0"/>
            <a:r>
              <a:rPr lang="en-US" dirty="0">
                <a:solidFill>
                  <a:srgbClr val="FF0000"/>
                </a:solidFill>
              </a:rPr>
              <a:t>2005</a:t>
            </a:r>
          </a:p>
          <a:p>
            <a:pPr lvl="0"/>
            <a:r>
              <a:rPr lang="en-US" dirty="0">
                <a:solidFill>
                  <a:srgbClr val="FF0000"/>
                </a:solidFill>
              </a:rPr>
              <a:t>2008</a:t>
            </a:r>
          </a:p>
          <a:p>
            <a:pPr lvl="0"/>
            <a:r>
              <a:rPr lang="en-US" dirty="0">
                <a:solidFill>
                  <a:srgbClr val="FF0000"/>
                </a:solidFill>
              </a:rPr>
              <a:t>2008R2</a:t>
            </a:r>
          </a:p>
          <a:p>
            <a:pPr lvl="0"/>
            <a:r>
              <a:rPr lang="en-US" b="1" dirty="0" smtClean="0">
                <a:solidFill>
                  <a:srgbClr val="00B050"/>
                </a:solidFill>
              </a:rPr>
              <a:t>2012</a:t>
            </a:r>
            <a:endParaRPr lang="en-US" dirty="0" smtClean="0"/>
          </a:p>
          <a:p>
            <a:endParaRPr lang="en-US" dirty="0"/>
          </a:p>
          <a:p>
            <a:pPr marL="0" indent="0">
              <a:buNone/>
            </a:pPr>
            <a:r>
              <a:rPr lang="en-US" b="1" dirty="0" err="1" smtClean="0"/>
              <a:t>FileTable</a:t>
            </a:r>
            <a:r>
              <a:rPr lang="en-US" b="1" dirty="0" smtClean="0"/>
              <a:t> was a new feature added in to SQL Server 2012. FILESTREAM existed prior to SQL 2012, but not </a:t>
            </a:r>
            <a:r>
              <a:rPr lang="en-US" b="1" dirty="0" err="1" smtClean="0"/>
              <a:t>FileTable</a:t>
            </a:r>
            <a:r>
              <a:rPr lang="en-US" b="1" dirty="0" smtClean="0"/>
              <a:t>.</a:t>
            </a:r>
            <a:endParaRPr lang="en-US" b="1" dirty="0"/>
          </a:p>
        </p:txBody>
      </p:sp>
    </p:spTree>
    <p:extLst>
      <p:ext uri="{BB962C8B-B14F-4D97-AF65-F5344CB8AC3E}">
        <p14:creationId xmlns:p14="http://schemas.microsoft.com/office/powerpoint/2010/main" val="3067009921"/>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CA" dirty="0" smtClean="0"/>
              <a:t>Move BLOBs Out Of The Database</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
        <p:nvSpPr>
          <p:cNvPr id="6" name="Flowchart: Magnetic Disk 5"/>
          <p:cNvSpPr/>
          <p:nvPr/>
        </p:nvSpPr>
        <p:spPr>
          <a:xfrm>
            <a:off x="464094" y="1719106"/>
            <a:ext cx="3200401" cy="39958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7"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257" y="342548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494" y="171910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054" y="342548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894" y="1749086"/>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294" y="3425486"/>
            <a:ext cx="1386546" cy="13865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75547" y="5044321"/>
            <a:ext cx="3246402" cy="830997"/>
          </a:xfrm>
          <a:prstGeom prst="rect">
            <a:avLst/>
          </a:prstGeom>
          <a:noFill/>
        </p:spPr>
        <p:txBody>
          <a:bodyPr wrap="none" rtlCol="0">
            <a:spAutoFit/>
          </a:bodyPr>
          <a:lstStyle/>
          <a:p>
            <a:r>
              <a:rPr lang="en-US" dirty="0" smtClean="0">
                <a:latin typeface="+mn-lt"/>
              </a:rPr>
              <a:t>Access them like they </a:t>
            </a:r>
          </a:p>
          <a:p>
            <a:r>
              <a:rPr lang="en-US" dirty="0" smtClean="0">
                <a:latin typeface="+mn-lt"/>
              </a:rPr>
              <a:t>are in the database</a:t>
            </a:r>
            <a:endParaRPr lang="en-US" dirty="0">
              <a:latin typeface="+mn-lt"/>
            </a:endParaRPr>
          </a:p>
        </p:txBody>
      </p:sp>
    </p:spTree>
    <p:extLst>
      <p:ext uri="{BB962C8B-B14F-4D97-AF65-F5344CB8AC3E}">
        <p14:creationId xmlns:p14="http://schemas.microsoft.com/office/powerpoint/2010/main" val="2597320298"/>
      </p:ext>
    </p:extLst>
  </p:cSld>
  <p:clrMapOvr>
    <a:masterClrMapping/>
  </p:clrMapOvr>
  <p:transition>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smtClean="0"/>
              <a:t>Follow me on Twitter</a:t>
            </a:r>
          </a:p>
          <a:p>
            <a:pPr lvl="1" eaLnBrk="1" hangingPunct="1"/>
            <a:r>
              <a:rPr lang="en-US" dirty="0" smtClean="0"/>
              <a:t>@</a:t>
            </a:r>
            <a:r>
              <a:rPr lang="en-US" dirty="0" err="1" smtClean="0"/>
              <a:t>SqlEmt</a:t>
            </a:r>
            <a:endParaRPr lang="en-US" dirty="0" smtClean="0"/>
          </a:p>
          <a:p>
            <a:pPr lvl="1" eaLnBrk="1" hangingPunct="1"/>
            <a:endParaRPr lang="en-US" dirty="0" smtClean="0"/>
          </a:p>
          <a:p>
            <a:pPr eaLnBrk="1" hangingPunct="1"/>
            <a:r>
              <a:rPr lang="en-US" dirty="0" smtClean="0"/>
              <a:t>Visit my website</a:t>
            </a:r>
          </a:p>
          <a:p>
            <a:pPr lvl="1" eaLnBrk="1" hangingPunct="1"/>
            <a:r>
              <a:rPr lang="en-US" dirty="0" smtClean="0">
                <a:hlinkClick r:id="rId2"/>
              </a:rPr>
              <a:t>http://stevestedman.com/</a:t>
            </a:r>
            <a:endParaRPr lang="en-US" dirty="0" smtClean="0"/>
          </a:p>
          <a:p>
            <a:pPr lvl="1" eaLnBrk="1" hangingPunct="1"/>
            <a:endParaRPr lang="en-US" dirty="0" smtClean="0"/>
          </a:p>
          <a:p>
            <a:pPr eaLnBrk="1" hangingPunct="1"/>
            <a:r>
              <a:rPr lang="en-US" dirty="0" smtClean="0"/>
              <a:t>Send me an email:</a:t>
            </a:r>
          </a:p>
          <a:p>
            <a:pPr lvl="1" eaLnBrk="1" hangingPunct="1"/>
            <a:r>
              <a:rPr lang="en-US" dirty="0" smtClean="0"/>
              <a:t>Steve@SteveStedman.com</a:t>
            </a:r>
          </a:p>
        </p:txBody>
      </p:sp>
      <p:sp>
        <p:nvSpPr>
          <p:cNvPr id="6147" name="Rectangle 4"/>
          <p:cNvSpPr>
            <a:spLocks noGrp="1" noChangeArrowheads="1"/>
          </p:cNvSpPr>
          <p:nvPr>
            <p:ph type="title"/>
          </p:nvPr>
        </p:nvSpPr>
        <p:spPr/>
        <p:txBody>
          <a:bodyPr/>
          <a:lstStyle/>
          <a:p>
            <a:pPr eaLnBrk="1" hangingPunct="1"/>
            <a:r>
              <a:rPr lang="en-US" dirty="0"/>
              <a:t>Resources for Attendees</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SQL Server Performance for Developers</a:t>
            </a:r>
          </a:p>
        </p:txBody>
      </p:sp>
    </p:spTree>
    <p:extLst>
      <p:ext uri="{BB962C8B-B14F-4D97-AF65-F5344CB8AC3E}">
        <p14:creationId xmlns:p14="http://schemas.microsoft.com/office/powerpoint/2010/main" val="1362061590"/>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lang="en-US" dirty="0"/>
              <a:t>FILESTREAM for large VARBINARY, VARCHAR, or NVARCHAR columns can increase performance over the same table without FILESTREAM since the FILESTREAM data does not clutter the buffer pool, thus leaving room for other tables in memory.</a:t>
            </a:r>
          </a:p>
          <a:p>
            <a:pPr eaLnBrk="1" hangingPunct="1"/>
            <a:r>
              <a:rPr lang="en-US" dirty="0"/>
              <a:t>Data stored on disk using FILESTREAM is included in the database backup</a:t>
            </a:r>
            <a:r>
              <a:rPr lang="en-US" dirty="0" smtClean="0"/>
              <a:t>.</a:t>
            </a:r>
            <a:endParaRPr lang="en-US" dirty="0"/>
          </a:p>
        </p:txBody>
      </p:sp>
      <p:sp>
        <p:nvSpPr>
          <p:cNvPr id="6147" name="Rectangle 4"/>
          <p:cNvSpPr>
            <a:spLocks noGrp="1" noChangeArrowheads="1"/>
          </p:cNvSpPr>
          <p:nvPr>
            <p:ph type="title"/>
          </p:nvPr>
        </p:nvSpPr>
        <p:spPr/>
        <p:txBody>
          <a:bodyPr/>
          <a:lstStyle/>
          <a:p>
            <a:pPr eaLnBrk="1" hangingPunct="1"/>
            <a:r>
              <a:rPr lang="en-CA" dirty="0" smtClean="0"/>
              <a:t>Why FILESTREAM</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779778225"/>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r>
              <a:rPr lang="en-US" dirty="0"/>
              <a:t>During SQL Server Installation</a:t>
            </a:r>
          </a:p>
          <a:p>
            <a:r>
              <a:rPr lang="en-US" dirty="0"/>
              <a:t>SQL Server Configuration Manager</a:t>
            </a:r>
          </a:p>
          <a:p>
            <a:r>
              <a:rPr lang="en-US" dirty="0" err="1" smtClean="0"/>
              <a:t>Sp_configure</a:t>
            </a:r>
            <a:endParaRPr lang="en-US" dirty="0" smtClean="0"/>
          </a:p>
          <a:p>
            <a:pPr marL="0" indent="0" eaLnBrk="1" hangingPunct="1">
              <a:buNone/>
            </a:pPr>
            <a:endParaRPr lang="en-US" dirty="0"/>
          </a:p>
          <a:p>
            <a:pPr marL="0" indent="0" eaLnBrk="1" hangingPunct="1">
              <a:buNone/>
            </a:pPr>
            <a:endParaRPr lang="en-US" dirty="0" smtClean="0"/>
          </a:p>
          <a:p>
            <a:pPr marL="0" indent="0" eaLnBrk="1" hangingPunct="1">
              <a:buNone/>
            </a:pPr>
            <a:r>
              <a:rPr lang="en-US" dirty="0" smtClean="0"/>
              <a:t>NOTE: FILESTREAM is enabled on an instance level, not a database level.</a:t>
            </a:r>
            <a:endParaRPr lang="en-CA" dirty="0" smtClean="0"/>
          </a:p>
        </p:txBody>
      </p:sp>
      <p:sp>
        <p:nvSpPr>
          <p:cNvPr id="6147" name="Rectangle 4"/>
          <p:cNvSpPr>
            <a:spLocks noGrp="1" noChangeArrowheads="1"/>
          </p:cNvSpPr>
          <p:nvPr>
            <p:ph type="title"/>
          </p:nvPr>
        </p:nvSpPr>
        <p:spPr/>
        <p:txBody>
          <a:bodyPr/>
          <a:lstStyle/>
          <a:p>
            <a:pPr eaLnBrk="1" hangingPunct="1"/>
            <a:r>
              <a:rPr lang="en-CA" dirty="0" smtClean="0"/>
              <a:t>Three Ways To Enable FILESTREAM</a:t>
            </a:r>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spTree>
    <p:extLst>
      <p:ext uri="{BB962C8B-B14F-4D97-AF65-F5344CB8AC3E}">
        <p14:creationId xmlns:p14="http://schemas.microsoft.com/office/powerpoint/2010/main" val="2597320298"/>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304800" y="838200"/>
            <a:ext cx="8458200" cy="457200"/>
          </a:xfrm>
        </p:spPr>
        <p:txBody>
          <a:bodyPr/>
          <a:lstStyle/>
          <a:p>
            <a:pPr eaLnBrk="1" hangingPunct="1"/>
            <a:r>
              <a:rPr lang="en-US" dirty="0"/>
              <a:t>FILESTREAM during SQL Server Installation</a:t>
            </a:r>
            <a:endParaRPr lang="en-CA" dirty="0" smtClean="0"/>
          </a:p>
        </p:txBody>
      </p:sp>
      <p:sp>
        <p:nvSpPr>
          <p:cNvPr id="6148" name="Rectangle 5"/>
          <p:cNvSpPr>
            <a:spLocks noChangeArrowheads="1"/>
          </p:cNvSpPr>
          <p:nvPr/>
        </p:nvSpPr>
        <p:spPr bwMode="auto">
          <a:xfrm>
            <a:off x="1219200" y="228600"/>
            <a:ext cx="7772400" cy="457200"/>
          </a:xfrm>
          <a:prstGeom prst="rect">
            <a:avLst/>
          </a:prstGeom>
          <a:noFill/>
          <a:ln w="9525">
            <a:noFill/>
            <a:miter lim="800000"/>
            <a:headEnd/>
            <a:tailEnd/>
          </a:ln>
        </p:spPr>
        <p:txBody>
          <a:bodyPr anchor="ctr"/>
          <a:lstStyle/>
          <a:p>
            <a:pPr algn="r"/>
            <a:r>
              <a:rPr lang="en-CA" sz="2000" dirty="0">
                <a:solidFill>
                  <a:schemeClr val="accent6">
                    <a:lumMod val="75000"/>
                  </a:schemeClr>
                </a:solidFill>
                <a:latin typeface="Arial" charset="0"/>
              </a:rPr>
              <a:t>FILESTREAM and </a:t>
            </a:r>
            <a:r>
              <a:rPr lang="en-CA" sz="2000" dirty="0" err="1">
                <a:solidFill>
                  <a:schemeClr val="accent6">
                    <a:lumMod val="75000"/>
                  </a:schemeClr>
                </a:solidFill>
                <a:latin typeface="Arial" charset="0"/>
              </a:rPr>
              <a:t>FileTables</a:t>
            </a:r>
            <a:endParaRPr lang="en-CA" sz="2000" dirty="0">
              <a:solidFill>
                <a:schemeClr val="accent6">
                  <a:lumMod val="75000"/>
                </a:schemeClr>
              </a:solidFill>
              <a:latin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248400" cy="468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32029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Default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1683</TotalTime>
  <Words>2654</Words>
  <Application>Microsoft Office PowerPoint</Application>
  <PresentationFormat>On-screen Show (4:3)</PresentationFormat>
  <Paragraphs>423</Paragraphs>
  <Slides>60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Consolas</vt:lpstr>
      <vt:lpstr>Times New Roman</vt:lpstr>
      <vt:lpstr>Wingdings</vt:lpstr>
      <vt:lpstr>Default Design</vt:lpstr>
      <vt:lpstr>FILESTREAM and FileTables</vt:lpstr>
      <vt:lpstr>Presenter:  Steve Stedman</vt:lpstr>
      <vt:lpstr>Outline</vt:lpstr>
      <vt:lpstr>FILESTREAM</vt:lpstr>
      <vt:lpstr>FILESTREAM and VARBINARY(MAX)</vt:lpstr>
      <vt:lpstr>Move BLOBs Out Of The Database</vt:lpstr>
      <vt:lpstr>Why FILESTREAM</vt:lpstr>
      <vt:lpstr>Three Ways To Enable FILESTREAM</vt:lpstr>
      <vt:lpstr>FILESTREAM during SQL Server Installation</vt:lpstr>
      <vt:lpstr>SQL Server Configuration Manager</vt:lpstr>
      <vt:lpstr>With Sp_configure</vt:lpstr>
      <vt:lpstr>Sp_configure Syntax</vt:lpstr>
      <vt:lpstr>Enable FILESTREAM on The Database</vt:lpstr>
      <vt:lpstr>FILESTREAM Notes</vt:lpstr>
      <vt:lpstr>FILESTREAM Limitations</vt:lpstr>
      <vt:lpstr>Demo</vt:lpstr>
      <vt:lpstr>Creating a Table Using FILESTREAM</vt:lpstr>
      <vt:lpstr>Creating a Table Using FILESTREAM</vt:lpstr>
      <vt:lpstr>Demo</vt:lpstr>
      <vt:lpstr>TSQL FILESTREAM Access</vt:lpstr>
      <vt:lpstr>TSQL FILESTREAM Access</vt:lpstr>
      <vt:lpstr>INSERT to FILESTREAM</vt:lpstr>
      <vt:lpstr>TSQL FILESTREAM Access - INSERT</vt:lpstr>
      <vt:lpstr>SELECT From a FILESTREAM Table</vt:lpstr>
      <vt:lpstr>TSQL FILESTREAM Access - SELECT</vt:lpstr>
      <vt:lpstr>Demo</vt:lpstr>
      <vt:lpstr>Next…</vt:lpstr>
      <vt:lpstr>FileTables</vt:lpstr>
      <vt:lpstr>Introducing FileTable</vt:lpstr>
      <vt:lpstr>FileTable Compared To FILESTREAM</vt:lpstr>
      <vt:lpstr>Configuring Your Database</vt:lpstr>
      <vt:lpstr>Configuring Your Database</vt:lpstr>
      <vt:lpstr>Creating a FileTable</vt:lpstr>
      <vt:lpstr>Demo</vt:lpstr>
      <vt:lpstr>FileTable Notes</vt:lpstr>
      <vt:lpstr>INSERT, UPDATE and DELELE</vt:lpstr>
      <vt:lpstr>Demo</vt:lpstr>
      <vt:lpstr>Locating Existing FileTables</vt:lpstr>
      <vt:lpstr>Demo</vt:lpstr>
      <vt:lpstr>FileTable Notes</vt:lpstr>
      <vt:lpstr>Summary</vt:lpstr>
      <vt:lpstr>“Next Steps” for Attendees</vt:lpstr>
      <vt:lpstr>Resources for Attendees</vt:lpstr>
      <vt:lpstr>Related Session(s)</vt:lpstr>
      <vt:lpstr>PowerPoint Presentation</vt:lpstr>
      <vt:lpstr>FILESTREAM and FileTables Quiz</vt:lpstr>
      <vt:lpstr>1. Enabling FILESTREAM</vt:lpstr>
      <vt:lpstr>1. Enabling FILESTREAM</vt:lpstr>
      <vt:lpstr>2. FILESTREAM Data Types</vt:lpstr>
      <vt:lpstr>2. FILESTREAM Data Types</vt:lpstr>
      <vt:lpstr>3. FILESTREAM storage</vt:lpstr>
      <vt:lpstr>3. FILESTREAM storage</vt:lpstr>
      <vt:lpstr>4. T-SQL for FILESTREAM Access</vt:lpstr>
      <vt:lpstr>4. T-SQL for FILESTREAM Access</vt:lpstr>
      <vt:lpstr>5. DROP FileTable</vt:lpstr>
      <vt:lpstr>5. DROP FileTable</vt:lpstr>
      <vt:lpstr>6. Finding FileTables</vt:lpstr>
      <vt:lpstr>7. SQL Server Version for FileTable</vt:lpstr>
      <vt:lpstr>7. SQL Server Version for FileTable</vt:lpstr>
      <vt:lpstr>Resources for Attendees</vt:lpstr>
    </vt:vector>
  </TitlesOfParts>
  <Company>Koob Industries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Archidata</dc:creator>
  <cp:lastModifiedBy>Steve Stedman</cp:lastModifiedBy>
  <cp:revision>33</cp:revision>
  <dcterms:created xsi:type="dcterms:W3CDTF">2003-01-14T22:50:09Z</dcterms:created>
  <dcterms:modified xsi:type="dcterms:W3CDTF">2013-12-02T03:46:13Z</dcterms:modified>
</cp:coreProperties>
</file>