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 id="2147483792" r:id="rId2"/>
  </p:sldMasterIdLst>
  <p:notesMasterIdLst>
    <p:notesMasterId r:id="rId38"/>
  </p:notesMasterIdLst>
  <p:sldIdLst>
    <p:sldId id="381" r:id="rId3"/>
    <p:sldId id="382" r:id="rId4"/>
    <p:sldId id="262" r:id="rId5"/>
    <p:sldId id="286" r:id="rId6"/>
    <p:sldId id="316" r:id="rId7"/>
    <p:sldId id="397" r:id="rId8"/>
    <p:sldId id="398" r:id="rId9"/>
    <p:sldId id="399" r:id="rId10"/>
    <p:sldId id="402" r:id="rId11"/>
    <p:sldId id="403" r:id="rId12"/>
    <p:sldId id="401" r:id="rId13"/>
    <p:sldId id="400" r:id="rId14"/>
    <p:sldId id="391" r:id="rId15"/>
    <p:sldId id="385" r:id="rId16"/>
    <p:sldId id="396" r:id="rId17"/>
    <p:sldId id="404" r:id="rId18"/>
    <p:sldId id="392" r:id="rId19"/>
    <p:sldId id="384" r:id="rId20"/>
    <p:sldId id="395" r:id="rId21"/>
    <p:sldId id="406" r:id="rId22"/>
    <p:sldId id="405" r:id="rId23"/>
    <p:sldId id="407" r:id="rId24"/>
    <p:sldId id="390" r:id="rId25"/>
    <p:sldId id="386" r:id="rId26"/>
    <p:sldId id="408" r:id="rId27"/>
    <p:sldId id="389" r:id="rId28"/>
    <p:sldId id="387" r:id="rId29"/>
    <p:sldId id="394" r:id="rId30"/>
    <p:sldId id="388" r:id="rId31"/>
    <p:sldId id="307" r:id="rId32"/>
    <p:sldId id="301" r:id="rId33"/>
    <p:sldId id="383" r:id="rId34"/>
    <p:sldId id="335" r:id="rId35"/>
    <p:sldId id="337" r:id="rId36"/>
    <p:sldId id="354"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90" autoAdjust="0"/>
    <p:restoredTop sz="81693" autoAdjust="0"/>
  </p:normalViewPr>
  <p:slideViewPr>
    <p:cSldViewPr>
      <p:cViewPr varScale="1">
        <p:scale>
          <a:sx n="91" d="100"/>
          <a:sy n="91" d="100"/>
        </p:scale>
        <p:origin x="-2394" y="-102"/>
      </p:cViewPr>
      <p:guideLst>
        <p:guide orient="horz" pos="2160"/>
        <p:guide pos="2880"/>
      </p:guideLst>
    </p:cSldViewPr>
  </p:slideViewPr>
  <p:outlineViewPr>
    <p:cViewPr>
      <p:scale>
        <a:sx n="33" d="100"/>
        <a:sy n="33" d="100"/>
      </p:scale>
      <p:origin x="0" y="10476"/>
    </p:cViewPr>
  </p:outlineViewPr>
  <p:notesTextViewPr>
    <p:cViewPr>
      <p:scale>
        <a:sx n="1" d="1"/>
        <a:sy n="1" d="1"/>
      </p:scale>
      <p:origin x="0" y="0"/>
    </p:cViewPr>
  </p:notesTextViewPr>
  <p:sorterViewPr>
    <p:cViewPr>
      <p:scale>
        <a:sx n="100" d="100"/>
        <a:sy n="100" d="100"/>
      </p:scale>
      <p:origin x="0" y="2346"/>
    </p:cViewPr>
  </p:sorterViewPr>
  <p:notesViewPr>
    <p:cSldViewPr>
      <p:cViewPr varScale="1">
        <p:scale>
          <a:sx n="85" d="100"/>
          <a:sy n="85" d="100"/>
        </p:scale>
        <p:origin x="-377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433F6E-B781-4152-82A9-09B64FD2A086}" type="datetimeFigureOut">
              <a:rPr lang="en-US" smtClean="0"/>
              <a:t>10/24/2013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47CE3D-1120-439B-97BE-04AEBF2A8AAD}" type="slidenum">
              <a:rPr lang="en-US" smtClean="0"/>
              <a:t>‹#›</a:t>
            </a:fld>
            <a:endParaRPr lang="en-US"/>
          </a:p>
        </p:txBody>
      </p:sp>
    </p:spTree>
    <p:extLst>
      <p:ext uri="{BB962C8B-B14F-4D97-AF65-F5344CB8AC3E}">
        <p14:creationId xmlns:p14="http://schemas.microsoft.com/office/powerpoint/2010/main" val="2156937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4F928D-3D39-45C0-87F4-567842F35DBC}" type="slidenum">
              <a:rPr lang="en-US" smtClean="0"/>
              <a:t>4</a:t>
            </a:fld>
            <a:endParaRPr lang="en-US"/>
          </a:p>
        </p:txBody>
      </p:sp>
    </p:spTree>
    <p:extLst>
      <p:ext uri="{BB962C8B-B14F-4D97-AF65-F5344CB8AC3E}">
        <p14:creationId xmlns:p14="http://schemas.microsoft.com/office/powerpoint/2010/main" val="37039742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FILESTREAM works by storing the </a:t>
            </a:r>
            <a:r>
              <a:rPr lang="en-US" dirty="0" err="1" smtClean="0"/>
              <a:t>varbinary</a:t>
            </a:r>
            <a:r>
              <a:rPr lang="en-US" dirty="0" smtClean="0"/>
              <a:t> or BLOB (Binary Large Objects) in the file system rather than storing them in the database. The </a:t>
            </a:r>
            <a:r>
              <a:rPr lang="en-US" dirty="0" err="1" smtClean="0"/>
              <a:t>filestream</a:t>
            </a:r>
            <a:r>
              <a:rPr lang="en-US" dirty="0" smtClean="0"/>
              <a:t> column allows queries to access that data in a similar way that you would access </a:t>
            </a:r>
            <a:r>
              <a:rPr lang="en-US" dirty="0" err="1" smtClean="0"/>
              <a:t>varbinary</a:t>
            </a:r>
            <a:r>
              <a:rPr lang="en-US" dirty="0" smtClean="0"/>
              <a:t> data that is stored in the database. </a:t>
            </a:r>
          </a:p>
          <a:p>
            <a:endParaRPr lang="en-US" dirty="0"/>
          </a:p>
        </p:txBody>
      </p:sp>
      <p:sp>
        <p:nvSpPr>
          <p:cNvPr id="4" name="Slide Number Placeholder 3"/>
          <p:cNvSpPr>
            <a:spLocks noGrp="1"/>
          </p:cNvSpPr>
          <p:nvPr>
            <p:ph type="sldNum" sz="quarter" idx="10"/>
          </p:nvPr>
        </p:nvSpPr>
        <p:spPr/>
        <p:txBody>
          <a:bodyPr/>
          <a:lstStyle/>
          <a:p>
            <a:fld id="{8447CE3D-1120-439B-97BE-04AEBF2A8AAD}" type="slidenum">
              <a:rPr lang="en-US" smtClean="0"/>
              <a:t>16</a:t>
            </a:fld>
            <a:endParaRPr lang="en-US"/>
          </a:p>
        </p:txBody>
      </p:sp>
    </p:spTree>
    <p:extLst>
      <p:ext uri="{BB962C8B-B14F-4D97-AF65-F5344CB8AC3E}">
        <p14:creationId xmlns:p14="http://schemas.microsoft.com/office/powerpoint/2010/main" val="6391079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smtClean="0"/>
          </a:p>
        </p:txBody>
      </p:sp>
      <p:sp>
        <p:nvSpPr>
          <p:cNvPr id="26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BF39E45-9253-4A34-AFA7-977F771BF6D1}" type="slidenum">
              <a:rPr lang="en-US" smtClean="0"/>
              <a:pPr eaLnBrk="1" hangingPunct="1"/>
              <a:t>17</a:t>
            </a:fld>
            <a:endParaRPr lang="en-US" smtClean="0"/>
          </a:p>
        </p:txBody>
      </p:sp>
    </p:spTree>
    <p:extLst>
      <p:ext uri="{BB962C8B-B14F-4D97-AF65-F5344CB8AC3E}">
        <p14:creationId xmlns:p14="http://schemas.microsoft.com/office/powerpoint/2010/main" val="35054445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smtClean="0"/>
          </a:p>
        </p:txBody>
      </p:sp>
      <p:sp>
        <p:nvSpPr>
          <p:cNvPr id="26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BF39E45-9253-4A34-AFA7-977F771BF6D1}" type="slidenum">
              <a:rPr lang="en-US" smtClean="0"/>
              <a:pPr eaLnBrk="1" hangingPunct="1"/>
              <a:t>18</a:t>
            </a:fld>
            <a:endParaRPr lang="en-US" smtClean="0"/>
          </a:p>
        </p:txBody>
      </p:sp>
    </p:spTree>
    <p:extLst>
      <p:ext uri="{BB962C8B-B14F-4D97-AF65-F5344CB8AC3E}">
        <p14:creationId xmlns:p14="http://schemas.microsoft.com/office/powerpoint/2010/main" val="35054445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Vivid: Assume that you have thousands of pictures that you have taken with your digital camera of the last decade. In this case you may have them organized in any number of directories based on dates, or topics, or some other structure. You probably don’t have a way to tag or label those pictures with anything besides the filename that the digital camera assigned them, or maybe you gave them each a descriptive name to replace the default camera name. If you could organize these in a database you could assign all types of useful information to them like the names of the people in the picture, or the location they were taken.</a:t>
            </a:r>
          </a:p>
          <a:p>
            <a:r>
              <a:rPr lang="en-US" dirty="0" smtClean="0"/>
              <a:t>To achieve this task you may want to store the filenames in the database and then add columns to a table to describe the details associated with those filenames.</a:t>
            </a:r>
          </a:p>
        </p:txBody>
      </p:sp>
      <p:sp>
        <p:nvSpPr>
          <p:cNvPr id="4" name="Slide Number Placeholder 3"/>
          <p:cNvSpPr>
            <a:spLocks noGrp="1"/>
          </p:cNvSpPr>
          <p:nvPr>
            <p:ph type="sldNum" sz="quarter" idx="10"/>
          </p:nvPr>
        </p:nvSpPr>
        <p:spPr/>
        <p:txBody>
          <a:bodyPr/>
          <a:lstStyle/>
          <a:p>
            <a:fld id="{8447CE3D-1120-439B-97BE-04AEBF2A8AAD}" type="slidenum">
              <a:rPr lang="en-US" smtClean="0"/>
              <a:t>19</a:t>
            </a:fld>
            <a:endParaRPr lang="en-US"/>
          </a:p>
        </p:txBody>
      </p:sp>
    </p:spTree>
    <p:extLst>
      <p:ext uri="{BB962C8B-B14F-4D97-AF65-F5344CB8AC3E}">
        <p14:creationId xmlns:p14="http://schemas.microsoft.com/office/powerpoint/2010/main" val="9372370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FileTables</a:t>
            </a:r>
            <a:r>
              <a:rPr lang="en-US" dirty="0" smtClean="0"/>
              <a:t> are a database hierarchy attached to all the files in a given directory in your </a:t>
            </a:r>
            <a:r>
              <a:rPr lang="en-US" dirty="0" err="1" smtClean="0"/>
              <a:t>filesystem</a:t>
            </a:r>
            <a:r>
              <a:rPr lang="en-US" dirty="0" smtClean="0"/>
              <a:t>, allowing standard file system access to all of those files with their existing filenames. </a:t>
            </a:r>
            <a:r>
              <a:rPr lang="en-US" dirty="0" err="1" smtClean="0"/>
              <a:t>Filetable</a:t>
            </a:r>
            <a:r>
              <a:rPr lang="en-US" dirty="0" smtClean="0"/>
              <a:t> can give you that association from the </a:t>
            </a:r>
            <a:r>
              <a:rPr lang="en-US" dirty="0" err="1" smtClean="0"/>
              <a:t>filesystem</a:t>
            </a:r>
            <a:r>
              <a:rPr lang="en-US" dirty="0" smtClean="0"/>
              <a:t> structure to a relational database model.  When you insert to a </a:t>
            </a:r>
            <a:r>
              <a:rPr lang="en-US" dirty="0" err="1" smtClean="0"/>
              <a:t>filetable</a:t>
            </a:r>
            <a:r>
              <a:rPr lang="en-US" dirty="0" smtClean="0"/>
              <a:t> it creates the files on disk, and when you add files to the directory on disk it is equivalent to inserting to the table.</a:t>
            </a:r>
          </a:p>
          <a:p>
            <a:endParaRPr lang="en-US" dirty="0"/>
          </a:p>
        </p:txBody>
      </p:sp>
      <p:sp>
        <p:nvSpPr>
          <p:cNvPr id="4" name="Slide Number Placeholder 3"/>
          <p:cNvSpPr>
            <a:spLocks noGrp="1"/>
          </p:cNvSpPr>
          <p:nvPr>
            <p:ph type="sldNum" sz="quarter" idx="10"/>
          </p:nvPr>
        </p:nvSpPr>
        <p:spPr/>
        <p:txBody>
          <a:bodyPr/>
          <a:lstStyle/>
          <a:p>
            <a:fld id="{8447CE3D-1120-439B-97BE-04AEBF2A8AAD}" type="slidenum">
              <a:rPr lang="en-US" smtClean="0"/>
              <a:t>20</a:t>
            </a:fld>
            <a:endParaRPr lang="en-US"/>
          </a:p>
        </p:txBody>
      </p:sp>
    </p:spTree>
    <p:extLst>
      <p:ext uri="{BB962C8B-B14F-4D97-AF65-F5344CB8AC3E}">
        <p14:creationId xmlns:p14="http://schemas.microsoft.com/office/powerpoint/2010/main" val="32457584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FileTable</a:t>
            </a:r>
            <a:r>
              <a:rPr lang="en-US" dirty="0" smtClean="0"/>
              <a:t> has a number of differences from FILESTREAM. Some of these are the following: </a:t>
            </a:r>
          </a:p>
          <a:p>
            <a:endParaRPr lang="en-US" dirty="0" smtClean="0"/>
          </a:p>
          <a:p>
            <a:r>
              <a:rPr lang="en-US" dirty="0" err="1" smtClean="0"/>
              <a:t>FileTable</a:t>
            </a:r>
            <a:r>
              <a:rPr lang="en-US" dirty="0" smtClean="0"/>
              <a:t> allows for your own directory structure, which can be about any structure you may need, including the existing filenames, but with FILESTREAM the structure on disk is configured by SQL Server, and uses UNIQUEIDENTIFIERs for the file names.</a:t>
            </a:r>
          </a:p>
          <a:p>
            <a:endParaRPr lang="en-US" dirty="0" smtClean="0"/>
          </a:p>
          <a:p>
            <a:r>
              <a:rPr lang="en-US" dirty="0" err="1" smtClean="0"/>
              <a:t>FileTable</a:t>
            </a:r>
            <a:r>
              <a:rPr lang="en-US" dirty="0" smtClean="0"/>
              <a:t> is a special table that has a fixed set of columns, where </a:t>
            </a:r>
            <a:r>
              <a:rPr lang="en-US" dirty="0" err="1" smtClean="0"/>
              <a:t>filestream</a:t>
            </a:r>
            <a:r>
              <a:rPr lang="en-US" dirty="0" smtClean="0"/>
              <a:t> can be applied to any NVARCHAR(MAX), VARCHAR(MAX) or VARBINARY(MAX) column in the database.</a:t>
            </a:r>
          </a:p>
          <a:p>
            <a:endParaRPr lang="en-US" dirty="0" smtClean="0"/>
          </a:p>
          <a:p>
            <a:r>
              <a:rPr lang="en-US" dirty="0" err="1" smtClean="0"/>
              <a:t>FileTable</a:t>
            </a:r>
            <a:r>
              <a:rPr lang="en-US" dirty="0" smtClean="0"/>
              <a:t> files are directly accessible through a network share from almost any application. However notepad and paint that use memory mapped files don’t work with </a:t>
            </a:r>
            <a:r>
              <a:rPr lang="en-US" dirty="0" err="1" smtClean="0"/>
              <a:t>FileTable</a:t>
            </a:r>
            <a:r>
              <a:rPr lang="en-US" dirty="0" smtClean="0"/>
              <a:t> network shares most other applications doo. To use </a:t>
            </a:r>
            <a:r>
              <a:rPr lang="en-US" dirty="0" err="1" smtClean="0"/>
              <a:t>use</a:t>
            </a:r>
            <a:r>
              <a:rPr lang="en-US" dirty="0" smtClean="0"/>
              <a:t> files stored in FILESTREAM there must be FILESTREAM specific applications to access the files.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447CE3D-1120-439B-97BE-04AEBF2A8AAD}" type="slidenum">
              <a:rPr lang="en-US" smtClean="0"/>
              <a:t>21</a:t>
            </a:fld>
            <a:endParaRPr lang="en-US"/>
          </a:p>
        </p:txBody>
      </p:sp>
    </p:spTree>
    <p:extLst>
      <p:ext uri="{BB962C8B-B14F-4D97-AF65-F5344CB8AC3E}">
        <p14:creationId xmlns:p14="http://schemas.microsoft.com/office/powerpoint/2010/main" val="24892134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47CE3D-1120-439B-97BE-04AEBF2A8AAD}" type="slidenum">
              <a:rPr lang="en-US" smtClean="0"/>
              <a:t>22</a:t>
            </a:fld>
            <a:endParaRPr lang="en-US"/>
          </a:p>
        </p:txBody>
      </p:sp>
    </p:spTree>
    <p:extLst>
      <p:ext uri="{BB962C8B-B14F-4D97-AF65-F5344CB8AC3E}">
        <p14:creationId xmlns:p14="http://schemas.microsoft.com/office/powerpoint/2010/main" val="24892134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smtClean="0"/>
          </a:p>
        </p:txBody>
      </p:sp>
      <p:sp>
        <p:nvSpPr>
          <p:cNvPr id="26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BF39E45-9253-4A34-AFA7-977F771BF6D1}" type="slidenum">
              <a:rPr lang="en-US" smtClean="0"/>
              <a:pPr eaLnBrk="1" hangingPunct="1"/>
              <a:t>23</a:t>
            </a:fld>
            <a:endParaRPr lang="en-US" smtClean="0"/>
          </a:p>
        </p:txBody>
      </p:sp>
    </p:spTree>
    <p:extLst>
      <p:ext uri="{BB962C8B-B14F-4D97-AF65-F5344CB8AC3E}">
        <p14:creationId xmlns:p14="http://schemas.microsoft.com/office/powerpoint/2010/main" val="35054445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smtClean="0"/>
          </a:p>
        </p:txBody>
      </p:sp>
      <p:sp>
        <p:nvSpPr>
          <p:cNvPr id="26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BF39E45-9253-4A34-AFA7-977F771BF6D1}" type="slidenum">
              <a:rPr lang="en-US" smtClean="0"/>
              <a:pPr eaLnBrk="1" hangingPunct="1"/>
              <a:t>24</a:t>
            </a:fld>
            <a:endParaRPr lang="en-US" smtClean="0"/>
          </a:p>
        </p:txBody>
      </p:sp>
    </p:spTree>
    <p:extLst>
      <p:ext uri="{BB962C8B-B14F-4D97-AF65-F5344CB8AC3E}">
        <p14:creationId xmlns:p14="http://schemas.microsoft.com/office/powerpoint/2010/main" val="35054445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47CE3D-1120-439B-97BE-04AEBF2A8AAD}" type="slidenum">
              <a:rPr lang="en-US" smtClean="0"/>
              <a:t>25</a:t>
            </a:fld>
            <a:endParaRPr lang="en-US"/>
          </a:p>
        </p:txBody>
      </p:sp>
    </p:spTree>
    <p:extLst>
      <p:ext uri="{BB962C8B-B14F-4D97-AF65-F5344CB8AC3E}">
        <p14:creationId xmlns:p14="http://schemas.microsoft.com/office/powerpoint/2010/main" val="1553881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smtClean="0"/>
          </a:p>
        </p:txBody>
      </p:sp>
      <p:sp>
        <p:nvSpPr>
          <p:cNvPr id="26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BF39E45-9253-4A34-AFA7-977F771BF6D1}" type="slidenum">
              <a:rPr lang="en-US" smtClean="0"/>
              <a:pPr eaLnBrk="1" hangingPunct="1"/>
              <a:t>5</a:t>
            </a:fld>
            <a:endParaRPr lang="en-US" smtClean="0"/>
          </a:p>
        </p:txBody>
      </p:sp>
    </p:spTree>
    <p:extLst>
      <p:ext uri="{BB962C8B-B14F-4D97-AF65-F5344CB8AC3E}">
        <p14:creationId xmlns:p14="http://schemas.microsoft.com/office/powerpoint/2010/main" val="35054445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smtClean="0"/>
          </a:p>
        </p:txBody>
      </p:sp>
      <p:sp>
        <p:nvSpPr>
          <p:cNvPr id="26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BF39E45-9253-4A34-AFA7-977F771BF6D1}" type="slidenum">
              <a:rPr lang="en-US" smtClean="0"/>
              <a:pPr eaLnBrk="1" hangingPunct="1"/>
              <a:t>26</a:t>
            </a:fld>
            <a:endParaRPr lang="en-US" smtClean="0"/>
          </a:p>
        </p:txBody>
      </p:sp>
    </p:spTree>
    <p:extLst>
      <p:ext uri="{BB962C8B-B14F-4D97-AF65-F5344CB8AC3E}">
        <p14:creationId xmlns:p14="http://schemas.microsoft.com/office/powerpoint/2010/main" val="35054445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smtClean="0"/>
          </a:p>
        </p:txBody>
      </p:sp>
      <p:sp>
        <p:nvSpPr>
          <p:cNvPr id="26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BF39E45-9253-4A34-AFA7-977F771BF6D1}" type="slidenum">
              <a:rPr lang="en-US" smtClean="0"/>
              <a:pPr eaLnBrk="1" hangingPunct="1"/>
              <a:t>27</a:t>
            </a:fld>
            <a:endParaRPr lang="en-US" smtClean="0"/>
          </a:p>
        </p:txBody>
      </p:sp>
    </p:spTree>
    <p:extLst>
      <p:ext uri="{BB962C8B-B14F-4D97-AF65-F5344CB8AC3E}">
        <p14:creationId xmlns:p14="http://schemas.microsoft.com/office/powerpoint/2010/main" val="35054445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Vivid: If you are familiar with moving or updating files in the Windows file system you might be more comfortable moving files with the File Explorer or Windows Explorer, but if you are experience with windows command line or Power Shell, that may be more comfortable for you. Either way if you are dragging using the graphic interface, or writing commands to do it through Power Shell you are achieving the same thing.</a:t>
            </a:r>
          </a:p>
          <a:p>
            <a:endParaRPr lang="en-US" dirty="0" smtClean="0"/>
          </a:p>
          <a:p>
            <a:r>
              <a:rPr lang="en-US" dirty="0" smtClean="0"/>
              <a:t>With </a:t>
            </a:r>
            <a:r>
              <a:rPr lang="en-US" dirty="0" err="1" smtClean="0"/>
              <a:t>FileTables</a:t>
            </a:r>
            <a:r>
              <a:rPr lang="en-US" dirty="0" smtClean="0"/>
              <a:t> in SQL Server it is similar to this, you can still use the graphical interface of the File Explorer, or you can write commands in T-SQL to do the same thing.</a:t>
            </a:r>
          </a:p>
          <a:p>
            <a:endParaRPr lang="en-US" dirty="0"/>
          </a:p>
        </p:txBody>
      </p:sp>
      <p:sp>
        <p:nvSpPr>
          <p:cNvPr id="4" name="Slide Number Placeholder 3"/>
          <p:cNvSpPr>
            <a:spLocks noGrp="1"/>
          </p:cNvSpPr>
          <p:nvPr>
            <p:ph type="sldNum" sz="quarter" idx="10"/>
          </p:nvPr>
        </p:nvSpPr>
        <p:spPr/>
        <p:txBody>
          <a:bodyPr/>
          <a:lstStyle/>
          <a:p>
            <a:fld id="{8447CE3D-1120-439B-97BE-04AEBF2A8AAD}" type="slidenum">
              <a:rPr lang="en-US" smtClean="0"/>
              <a:t>28</a:t>
            </a:fld>
            <a:endParaRPr lang="en-US"/>
          </a:p>
        </p:txBody>
      </p:sp>
    </p:spTree>
    <p:extLst>
      <p:ext uri="{BB962C8B-B14F-4D97-AF65-F5344CB8AC3E}">
        <p14:creationId xmlns:p14="http://schemas.microsoft.com/office/powerpoint/2010/main" val="38795620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smtClean="0"/>
          </a:p>
        </p:txBody>
      </p:sp>
      <p:sp>
        <p:nvSpPr>
          <p:cNvPr id="26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BF39E45-9253-4A34-AFA7-977F771BF6D1}" type="slidenum">
              <a:rPr lang="en-US" smtClean="0"/>
              <a:pPr eaLnBrk="1" hangingPunct="1"/>
              <a:t>29</a:t>
            </a:fld>
            <a:endParaRPr lang="en-US" smtClean="0"/>
          </a:p>
        </p:txBody>
      </p:sp>
    </p:spTree>
    <p:extLst>
      <p:ext uri="{BB962C8B-B14F-4D97-AF65-F5344CB8AC3E}">
        <p14:creationId xmlns:p14="http://schemas.microsoft.com/office/powerpoint/2010/main" val="35054445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Vivid: Several years ago, I was hired to work on a database to help improve performance. This database had some of the typical performance tuning issues that needed to be addressed, but as I looked into it in more detail I discovered that for a 90gb database, 80gb was used up by one table. Looking further into that table, there was one column of type </a:t>
            </a:r>
            <a:r>
              <a:rPr lang="en-US" dirty="0" err="1" smtClean="0"/>
              <a:t>varbinary</a:t>
            </a:r>
            <a:r>
              <a:rPr lang="en-US" dirty="0" smtClean="0"/>
              <a:t> that was being used to hold files. After some re-architecting the software that was using the database to store files, I was able to convince the developers that there was a really great system to store files, it is called a file system. What helped convince them of this was the projected costs to upgrade the SQL Server hardware and licensing over the next 3 to 5 years to accommodate these files. It became very clear that at that point in time the file system was the best system to store files.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447CE3D-1120-439B-97BE-04AEBF2A8AAD}" type="slidenum">
              <a:rPr lang="en-US" smtClean="0"/>
              <a:t>6</a:t>
            </a:fld>
            <a:endParaRPr lang="en-US"/>
          </a:p>
        </p:txBody>
      </p:sp>
    </p:spTree>
    <p:extLst>
      <p:ext uri="{BB962C8B-B14F-4D97-AF65-F5344CB8AC3E}">
        <p14:creationId xmlns:p14="http://schemas.microsoft.com/office/powerpoint/2010/main" val="2258007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 was then, and times change. Microsoft added new features to SQL Server 2008 called </a:t>
            </a:r>
            <a:r>
              <a:rPr lang="en-US" dirty="0" err="1" smtClean="0"/>
              <a:t>FileStream</a:t>
            </a:r>
            <a:r>
              <a:rPr lang="en-US" dirty="0" smtClean="0"/>
              <a:t> that is still an important part of SQL Server 2012.</a:t>
            </a:r>
          </a:p>
          <a:p>
            <a:r>
              <a:rPr lang="en-US" dirty="0" err="1" smtClean="0"/>
              <a:t>FileStream</a:t>
            </a:r>
            <a:r>
              <a:rPr lang="en-US" dirty="0" smtClean="0"/>
              <a:t> allows for a VARBINARY(MAX) column to be set to write to a location on disk rather than to the traditional storage location in the SQL Server Database.</a:t>
            </a:r>
          </a:p>
          <a:p>
            <a:endParaRPr lang="en-US" dirty="0"/>
          </a:p>
        </p:txBody>
      </p:sp>
      <p:sp>
        <p:nvSpPr>
          <p:cNvPr id="4" name="Slide Number Placeholder 3"/>
          <p:cNvSpPr>
            <a:spLocks noGrp="1"/>
          </p:cNvSpPr>
          <p:nvPr>
            <p:ph type="sldNum" sz="quarter" idx="10"/>
          </p:nvPr>
        </p:nvSpPr>
        <p:spPr/>
        <p:txBody>
          <a:bodyPr/>
          <a:lstStyle/>
          <a:p>
            <a:fld id="{8447CE3D-1120-439B-97BE-04AEBF2A8AAD}" type="slidenum">
              <a:rPr lang="en-US" smtClean="0"/>
              <a:t>7</a:t>
            </a:fld>
            <a:endParaRPr lang="en-US"/>
          </a:p>
        </p:txBody>
      </p:sp>
    </p:spTree>
    <p:extLst>
      <p:ext uri="{BB962C8B-B14F-4D97-AF65-F5344CB8AC3E}">
        <p14:creationId xmlns:p14="http://schemas.microsoft.com/office/powerpoint/2010/main" val="3152897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using FILESTREAM for large BLOB (Binary Large Objects) data such as </a:t>
            </a:r>
            <a:r>
              <a:rPr lang="en-US" dirty="0" err="1" smtClean="0"/>
              <a:t>varbinary</a:t>
            </a:r>
            <a:r>
              <a:rPr lang="en-US" dirty="0" smtClean="0"/>
              <a:t>(max) and </a:t>
            </a:r>
            <a:r>
              <a:rPr lang="en-US" dirty="0" err="1" smtClean="0"/>
              <a:t>varchar</a:t>
            </a:r>
            <a:r>
              <a:rPr lang="en-US" dirty="0" smtClean="0"/>
              <a:t>(max) can be moved from the database to the </a:t>
            </a:r>
            <a:r>
              <a:rPr lang="en-US" dirty="0" err="1" smtClean="0"/>
              <a:t>filesystem</a:t>
            </a:r>
            <a:r>
              <a:rPr lang="en-US" dirty="0" smtClean="0"/>
              <a:t> allowing for better performance and smaller database files.  Imagine a table with 30gb of </a:t>
            </a:r>
            <a:r>
              <a:rPr lang="en-US" dirty="0" err="1" smtClean="0"/>
              <a:t>varbinary</a:t>
            </a:r>
            <a:r>
              <a:rPr lang="en-US" dirty="0" smtClean="0"/>
              <a:t>(max), without </a:t>
            </a:r>
            <a:r>
              <a:rPr lang="en-US" dirty="0" err="1" smtClean="0"/>
              <a:t>filestream</a:t>
            </a:r>
            <a:r>
              <a:rPr lang="en-US" dirty="0" smtClean="0"/>
              <a:t> all of that </a:t>
            </a:r>
            <a:r>
              <a:rPr lang="en-US" dirty="0" err="1" smtClean="0"/>
              <a:t>varbinary</a:t>
            </a:r>
            <a:r>
              <a:rPr lang="en-US" dirty="0" smtClean="0"/>
              <a:t> data might end up in memory cluttering the buffer pool and pushing other data out of memory.</a:t>
            </a:r>
          </a:p>
          <a:p>
            <a:endParaRPr lang="en-US" dirty="0" smtClean="0"/>
          </a:p>
          <a:p>
            <a:r>
              <a:rPr lang="en-US" dirty="0" smtClean="0"/>
              <a:t>With FILESTREAM you have most the ease of accessing data as thought it was just stored in a column, but you get the performance of saving the files to disk.</a:t>
            </a:r>
          </a:p>
          <a:p>
            <a:endParaRPr lang="en-US" dirty="0" smtClean="0"/>
          </a:p>
          <a:p>
            <a:r>
              <a:rPr lang="en-US" dirty="0" smtClean="0"/>
              <a:t>Additionally when a backup is run the </a:t>
            </a:r>
            <a:r>
              <a:rPr lang="en-US" dirty="0" err="1" smtClean="0"/>
              <a:t>filestream</a:t>
            </a:r>
            <a:r>
              <a:rPr lang="en-US" dirty="0" smtClean="0"/>
              <a:t> files are included in the SQL Server backup.</a:t>
            </a:r>
          </a:p>
          <a:p>
            <a:endParaRPr lang="en-US" dirty="0"/>
          </a:p>
        </p:txBody>
      </p:sp>
      <p:sp>
        <p:nvSpPr>
          <p:cNvPr id="4" name="Slide Number Placeholder 3"/>
          <p:cNvSpPr>
            <a:spLocks noGrp="1"/>
          </p:cNvSpPr>
          <p:nvPr>
            <p:ph type="sldNum" sz="quarter" idx="10"/>
          </p:nvPr>
        </p:nvSpPr>
        <p:spPr/>
        <p:txBody>
          <a:bodyPr/>
          <a:lstStyle/>
          <a:p>
            <a:fld id="{8447CE3D-1120-439B-97BE-04AEBF2A8AAD}" type="slidenum">
              <a:rPr lang="en-US" smtClean="0"/>
              <a:t>8</a:t>
            </a:fld>
            <a:endParaRPr lang="en-US"/>
          </a:p>
        </p:txBody>
      </p:sp>
    </p:spTree>
    <p:extLst>
      <p:ext uri="{BB962C8B-B14F-4D97-AF65-F5344CB8AC3E}">
        <p14:creationId xmlns:p14="http://schemas.microsoft.com/office/powerpoint/2010/main" val="1153848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smtClean="0"/>
          </a:p>
        </p:txBody>
      </p:sp>
      <p:sp>
        <p:nvSpPr>
          <p:cNvPr id="26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BF39E45-9253-4A34-AFA7-977F771BF6D1}" type="slidenum">
              <a:rPr lang="en-US" smtClean="0"/>
              <a:pPr eaLnBrk="1" hangingPunct="1"/>
              <a:t>9</a:t>
            </a:fld>
            <a:endParaRPr lang="en-US" smtClean="0"/>
          </a:p>
        </p:txBody>
      </p:sp>
    </p:spTree>
    <p:extLst>
      <p:ext uri="{BB962C8B-B14F-4D97-AF65-F5344CB8AC3E}">
        <p14:creationId xmlns:p14="http://schemas.microsoft.com/office/powerpoint/2010/main" val="3505444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smtClean="0"/>
          </a:p>
        </p:txBody>
      </p:sp>
      <p:sp>
        <p:nvSpPr>
          <p:cNvPr id="26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BF39E45-9253-4A34-AFA7-977F771BF6D1}" type="slidenum">
              <a:rPr lang="en-US" smtClean="0"/>
              <a:pPr eaLnBrk="1" hangingPunct="1"/>
              <a:t>13</a:t>
            </a:fld>
            <a:endParaRPr lang="en-US" smtClean="0"/>
          </a:p>
        </p:txBody>
      </p:sp>
    </p:spTree>
    <p:extLst>
      <p:ext uri="{BB962C8B-B14F-4D97-AF65-F5344CB8AC3E}">
        <p14:creationId xmlns:p14="http://schemas.microsoft.com/office/powerpoint/2010/main" val="35054445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smtClean="0"/>
          </a:p>
        </p:txBody>
      </p:sp>
      <p:sp>
        <p:nvSpPr>
          <p:cNvPr id="26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BF39E45-9253-4A34-AFA7-977F771BF6D1}" type="slidenum">
              <a:rPr lang="en-US" smtClean="0"/>
              <a:pPr eaLnBrk="1" hangingPunct="1"/>
              <a:t>14</a:t>
            </a:fld>
            <a:endParaRPr lang="en-US" smtClean="0"/>
          </a:p>
        </p:txBody>
      </p:sp>
    </p:spTree>
    <p:extLst>
      <p:ext uri="{BB962C8B-B14F-4D97-AF65-F5344CB8AC3E}">
        <p14:creationId xmlns:p14="http://schemas.microsoft.com/office/powerpoint/2010/main" val="35054445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VIVID: Assume that you just purchased a new printer for your computer, you bring it home and attempt to make it work, but you don’t have the right cables, and it is not a </a:t>
            </a:r>
            <a:r>
              <a:rPr lang="en-US" dirty="0" err="1" smtClean="0"/>
              <a:t>wifi</a:t>
            </a:r>
            <a:r>
              <a:rPr lang="en-US" dirty="0" smtClean="0"/>
              <a:t> printer. There is no way to print without getting the right cables to connect the printer to your database. You then go back to the store, purchase the right cables, and you are ready to start printing.</a:t>
            </a:r>
          </a:p>
          <a:p>
            <a:endParaRPr lang="en-US" dirty="0" smtClean="0"/>
          </a:p>
          <a:p>
            <a:r>
              <a:rPr lang="en-US" dirty="0" err="1" smtClean="0"/>
              <a:t>Filestream</a:t>
            </a:r>
            <a:r>
              <a:rPr lang="en-US" dirty="0" smtClean="0"/>
              <a:t> is similar, if you enable your database for </a:t>
            </a:r>
            <a:r>
              <a:rPr lang="en-US" dirty="0" err="1" smtClean="0"/>
              <a:t>filestream</a:t>
            </a:r>
            <a:r>
              <a:rPr lang="en-US" dirty="0" smtClean="0"/>
              <a:t>, and create a </a:t>
            </a:r>
            <a:r>
              <a:rPr lang="en-US" dirty="0" err="1" smtClean="0"/>
              <a:t>filestream</a:t>
            </a:r>
            <a:r>
              <a:rPr lang="en-US" dirty="0" smtClean="0"/>
              <a:t> table, you now need the right tools to connect and use that </a:t>
            </a:r>
            <a:r>
              <a:rPr lang="en-US" dirty="0" err="1" smtClean="0"/>
              <a:t>filestream</a:t>
            </a:r>
            <a:r>
              <a:rPr lang="en-US" dirty="0" smtClean="0"/>
              <a:t> table. Just like how you can print if you have all the right connections, you can use </a:t>
            </a:r>
            <a:r>
              <a:rPr lang="en-US" dirty="0" err="1" smtClean="0"/>
              <a:t>filestream</a:t>
            </a:r>
            <a:r>
              <a:rPr lang="en-US" dirty="0" smtClean="0"/>
              <a:t> if you have the right query knowledge.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447CE3D-1120-439B-97BE-04AEBF2A8AAD}" type="slidenum">
              <a:rPr lang="en-US" smtClean="0"/>
              <a:t>15</a:t>
            </a:fld>
            <a:endParaRPr lang="en-US"/>
          </a:p>
        </p:txBody>
      </p:sp>
    </p:spTree>
    <p:extLst>
      <p:ext uri="{BB962C8B-B14F-4D97-AF65-F5344CB8AC3E}">
        <p14:creationId xmlns:p14="http://schemas.microsoft.com/office/powerpoint/2010/main" val="15727557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62D6EE2E-3792-4E6B-8B64-E22F6F56F109}" type="datetimeFigureOut">
              <a:rPr lang="en-US" smtClean="0"/>
              <a:t>10/24/2013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2E433248-0197-4227-9678-4121042A400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2D6EE2E-3792-4E6B-8B64-E22F6F56F109}" type="datetimeFigureOut">
              <a:rPr lang="en-US" smtClean="0"/>
              <a:t>10/24/2013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E433248-0197-4227-9678-4121042A400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2D6EE2E-3792-4E6B-8B64-E22F6F56F109}" type="datetimeFigureOut">
              <a:rPr lang="en-US" smtClean="0"/>
              <a:t>10/24/2013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E433248-0197-4227-9678-4121042A400D}"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7547"/>
            <a:ext cx="9143999" cy="6758608"/>
          </a:xfrm>
          <a:prstGeom prst="rect">
            <a:avLst/>
          </a:prstGeom>
        </p:spPr>
      </p:pic>
      <p:sp>
        <p:nvSpPr>
          <p:cNvPr id="2" name="Title 1"/>
          <p:cNvSpPr>
            <a:spLocks noGrp="1"/>
          </p:cNvSpPr>
          <p:nvPr>
            <p:ph type="ctrTitle"/>
          </p:nvPr>
        </p:nvSpPr>
        <p:spPr>
          <a:xfrm>
            <a:off x="458408" y="516685"/>
            <a:ext cx="8203153" cy="1470025"/>
          </a:xfrm>
        </p:spPr>
        <p:txBody>
          <a:bodyPr>
            <a:normAutofit/>
          </a:bodyPr>
          <a:lstStyle>
            <a:lvl1pPr algn="l">
              <a:defRPr sz="4000">
                <a:solidFill>
                  <a:schemeClr val="accent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8408" y="1907341"/>
            <a:ext cx="7925349" cy="1752600"/>
          </a:xfrm>
        </p:spPr>
        <p:txBody>
          <a:bodyPr>
            <a:normAutofit/>
          </a:bodyPr>
          <a:lstStyle>
            <a:lvl1pPr marL="0" indent="0" algn="l">
              <a:buNone/>
              <a:defRPr sz="3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a:xfrm>
            <a:off x="457199" y="6197614"/>
            <a:ext cx="773079" cy="365125"/>
          </a:xfrm>
        </p:spPr>
        <p:txBody>
          <a:bodyPr/>
          <a:lstStyle>
            <a:lvl1pPr>
              <a:defRPr>
                <a:solidFill>
                  <a:schemeClr val="bg1">
                    <a:lumMod val="75000"/>
                  </a:schemeClr>
                </a:solidFill>
              </a:defRPr>
            </a:lvl1pPr>
          </a:lstStyle>
          <a:p>
            <a:r>
              <a:rPr lang="en-US" dirty="0" smtClean="0">
                <a:solidFill>
                  <a:prstClr val="white">
                    <a:lumMod val="75000"/>
                  </a:prstClr>
                </a:solidFill>
              </a:rPr>
              <a:t>9/28/2013</a:t>
            </a:r>
            <a:endParaRPr lang="en-US" dirty="0">
              <a:solidFill>
                <a:prstClr val="white">
                  <a:lumMod val="75000"/>
                </a:prstClr>
              </a:solidFill>
            </a:endParaRPr>
          </a:p>
        </p:txBody>
      </p:sp>
      <p:sp>
        <p:nvSpPr>
          <p:cNvPr id="5" name="Footer Placeholder 4"/>
          <p:cNvSpPr>
            <a:spLocks noGrp="1"/>
          </p:cNvSpPr>
          <p:nvPr>
            <p:ph type="ftr" sz="quarter" idx="11"/>
          </p:nvPr>
        </p:nvSpPr>
        <p:spPr>
          <a:xfrm>
            <a:off x="1350847" y="6197614"/>
            <a:ext cx="2895600" cy="365125"/>
          </a:xfrm>
        </p:spPr>
        <p:txBody>
          <a:bodyPr/>
          <a:lstStyle>
            <a:lvl1pPr algn="l">
              <a:defRPr>
                <a:solidFill>
                  <a:schemeClr val="bg1">
                    <a:lumMod val="75000"/>
                  </a:schemeClr>
                </a:solidFill>
              </a:defRPr>
            </a:lvl1pPr>
          </a:lstStyle>
          <a:p>
            <a:r>
              <a:rPr lang="en-US" dirty="0" err="1" smtClean="0">
                <a:solidFill>
                  <a:prstClr val="white">
                    <a:lumMod val="75000"/>
                  </a:prstClr>
                </a:solidFill>
              </a:rPr>
              <a:t>SQLSaturday</a:t>
            </a:r>
            <a:r>
              <a:rPr lang="en-US" dirty="0" smtClean="0">
                <a:solidFill>
                  <a:prstClr val="white">
                    <a:lumMod val="75000"/>
                  </a:prstClr>
                </a:solidFill>
              </a:rPr>
              <a:t> #190 – Denver 2013</a:t>
            </a:r>
            <a:endParaRPr lang="en-US" dirty="0">
              <a:solidFill>
                <a:prstClr val="white">
                  <a:lumMod val="75000"/>
                </a:prstClr>
              </a:solidFill>
            </a:endParaRPr>
          </a:p>
        </p:txBody>
      </p:sp>
      <p:pic>
        <p:nvPicPr>
          <p:cNvPr id="9" name="Picture 8" descr="SQLSaturday_Final_Web.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64317" y="5675582"/>
            <a:ext cx="1912930" cy="1044064"/>
          </a:xfrm>
          <a:prstGeom prst="rect">
            <a:avLst/>
          </a:prstGeom>
        </p:spPr>
      </p:pic>
    </p:spTree>
    <p:extLst>
      <p:ext uri="{BB962C8B-B14F-4D97-AF65-F5344CB8AC3E}">
        <p14:creationId xmlns:p14="http://schemas.microsoft.com/office/powerpoint/2010/main" val="3900384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342900" indent="-342900">
              <a:buFont typeface="Wingdings" charset="2"/>
              <a:buChar char="§"/>
              <a:defRPr>
                <a:solidFill>
                  <a:schemeClr val="tx2"/>
                </a:solidFill>
              </a:defRPr>
            </a:lvl1pPr>
            <a:lvl2pPr marL="742950" indent="-285750">
              <a:buFont typeface="Wingdings" charset="2"/>
              <a:buChar char="§"/>
              <a:defRPr>
                <a:solidFill>
                  <a:srgbClr val="474947"/>
                </a:solidFill>
              </a:defRPr>
            </a:lvl2pPr>
            <a:lvl3pPr marL="1143000" indent="-228600">
              <a:buFont typeface="Wingdings" charset="2"/>
              <a:buChar char="§"/>
              <a:defRPr>
                <a:solidFill>
                  <a:srgbClr val="474947"/>
                </a:solidFill>
              </a:defRPr>
            </a:lvl3pPr>
            <a:lvl4pPr marL="1600200" indent="-228600">
              <a:buFont typeface="Wingdings" charset="2"/>
              <a:buChar char="§"/>
              <a:defRPr>
                <a:solidFill>
                  <a:srgbClr val="474947"/>
                </a:solidFill>
              </a:defRPr>
            </a:lvl4pPr>
            <a:lvl5pPr marL="2057400" indent="-228600">
              <a:buFont typeface="Wingdings" charset="2"/>
              <a:buChar char="§"/>
              <a:defRPr>
                <a:solidFill>
                  <a:srgbClr val="474947"/>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Date Placeholder 3"/>
          <p:cNvSpPr>
            <a:spLocks noGrp="1"/>
          </p:cNvSpPr>
          <p:nvPr>
            <p:ph type="dt" sz="half" idx="2"/>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9/28/2013</a:t>
            </a:r>
            <a:endParaRPr lang="en-US" dirty="0"/>
          </a:p>
        </p:txBody>
      </p:sp>
      <p:sp>
        <p:nvSpPr>
          <p:cNvPr id="14"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r>
              <a:rPr lang="en-US" dirty="0" err="1" smtClean="0"/>
              <a:t>SQLSaturday</a:t>
            </a:r>
            <a:r>
              <a:rPr lang="en-US" dirty="0" smtClean="0"/>
              <a:t> #190 – Denver 2013</a:t>
            </a:r>
            <a:endParaRPr lang="en-US" dirty="0"/>
          </a:p>
        </p:txBody>
      </p:sp>
      <p:sp>
        <p:nvSpPr>
          <p:cNvPr id="15"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cxnSp>
        <p:nvCxnSpPr>
          <p:cNvPr id="17" name="Straight Connector 16"/>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645501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0" i="0" cap="all">
                <a:latin typeface="Arial"/>
                <a:cs typeface="Aria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3"/>
          <p:cNvSpPr>
            <a:spLocks noGrp="1"/>
          </p:cNvSpPr>
          <p:nvPr>
            <p:ph type="dt" sz="half" idx="2"/>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9/28/2013</a:t>
            </a:r>
            <a:endParaRPr lang="en-US" dirty="0"/>
          </a:p>
        </p:txBody>
      </p:sp>
      <p:sp>
        <p:nvSpPr>
          <p:cNvPr id="8"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r>
              <a:rPr lang="en-US" dirty="0" err="1" smtClean="0"/>
              <a:t>SQLSaturday</a:t>
            </a:r>
            <a:r>
              <a:rPr lang="en-US" dirty="0" smtClean="0"/>
              <a:t> #190 – Denver 2013</a:t>
            </a:r>
            <a:endParaRPr lang="en-US" dirty="0"/>
          </a:p>
        </p:txBody>
      </p:sp>
      <p:sp>
        <p:nvSpPr>
          <p:cNvPr id="9"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spTree>
    <p:extLst>
      <p:ext uri="{BB962C8B-B14F-4D97-AF65-F5344CB8AC3E}">
        <p14:creationId xmlns:p14="http://schemas.microsoft.com/office/powerpoint/2010/main" val="11970535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Date Placeholder 3"/>
          <p:cNvSpPr>
            <a:spLocks noGrp="1"/>
          </p:cNvSpPr>
          <p:nvPr>
            <p:ph type="dt" sz="half" idx="10"/>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9/28/2013</a:t>
            </a:r>
            <a:endParaRPr lang="en-US" dirty="0"/>
          </a:p>
        </p:txBody>
      </p:sp>
      <p:sp>
        <p:nvSpPr>
          <p:cNvPr id="17"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r>
              <a:rPr lang="en-US" dirty="0" err="1" smtClean="0"/>
              <a:t>SQLSaturday</a:t>
            </a:r>
            <a:r>
              <a:rPr lang="en-US" dirty="0" smtClean="0"/>
              <a:t> #190 – Denver 2013</a:t>
            </a:r>
            <a:endParaRPr lang="en-US" dirty="0"/>
          </a:p>
        </p:txBody>
      </p:sp>
      <p:sp>
        <p:nvSpPr>
          <p:cNvPr id="18"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cxnSp>
        <p:nvCxnSpPr>
          <p:cNvPr id="19" name="Straight Connector 18"/>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01294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norm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rm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Date Placeholder 3"/>
          <p:cNvSpPr>
            <a:spLocks noGrp="1"/>
          </p:cNvSpPr>
          <p:nvPr>
            <p:ph type="dt" sz="half" idx="10"/>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9/28/2013</a:t>
            </a:r>
            <a:endParaRPr lang="en-US" dirty="0"/>
          </a:p>
        </p:txBody>
      </p:sp>
      <p:sp>
        <p:nvSpPr>
          <p:cNvPr id="16" name="Footer Placeholder 4"/>
          <p:cNvSpPr>
            <a:spLocks noGrp="1"/>
          </p:cNvSpPr>
          <p:nvPr>
            <p:ph type="ftr" sz="quarter" idx="11"/>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r>
              <a:rPr lang="en-US" dirty="0" err="1" smtClean="0"/>
              <a:t>SQLSaturday</a:t>
            </a:r>
            <a:r>
              <a:rPr lang="en-US" dirty="0" smtClean="0"/>
              <a:t> #190 – Denver 2013</a:t>
            </a:r>
            <a:endParaRPr lang="en-US" dirty="0"/>
          </a:p>
        </p:txBody>
      </p:sp>
      <p:sp>
        <p:nvSpPr>
          <p:cNvPr id="17" name="Slide Number Placeholder 5"/>
          <p:cNvSpPr>
            <a:spLocks noGrp="1"/>
          </p:cNvSpPr>
          <p:nvPr>
            <p:ph type="sldNum" sz="quarter" idx="12"/>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cxnSp>
        <p:nvCxnSpPr>
          <p:cNvPr id="18" name="Straight Connector 17"/>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086195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1" name="Date Placeholder 3"/>
          <p:cNvSpPr>
            <a:spLocks noGrp="1"/>
          </p:cNvSpPr>
          <p:nvPr>
            <p:ph type="dt" sz="half" idx="2"/>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9/28/2013</a:t>
            </a:r>
            <a:endParaRPr lang="en-US" dirty="0"/>
          </a:p>
        </p:txBody>
      </p:sp>
      <p:sp>
        <p:nvSpPr>
          <p:cNvPr id="12"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r>
              <a:rPr lang="en-US" dirty="0" err="1" smtClean="0"/>
              <a:t>SQLSaturday</a:t>
            </a:r>
            <a:r>
              <a:rPr lang="en-US" dirty="0" smtClean="0"/>
              <a:t> #190 – Denver 2013</a:t>
            </a:r>
            <a:endParaRPr lang="en-US" dirty="0"/>
          </a:p>
        </p:txBody>
      </p:sp>
      <p:sp>
        <p:nvSpPr>
          <p:cNvPr id="13"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cxnSp>
        <p:nvCxnSpPr>
          <p:cNvPr id="14" name="Straight Connector 13"/>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168006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Date Placeholder 3"/>
          <p:cNvSpPr>
            <a:spLocks noGrp="1"/>
          </p:cNvSpPr>
          <p:nvPr>
            <p:ph type="dt" sz="half" idx="2"/>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9/28/2013</a:t>
            </a:r>
            <a:endParaRPr lang="en-US" dirty="0"/>
          </a:p>
        </p:txBody>
      </p:sp>
      <p:sp>
        <p:nvSpPr>
          <p:cNvPr id="11"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r>
              <a:rPr lang="en-US" dirty="0" err="1" smtClean="0"/>
              <a:t>SQLSaturday</a:t>
            </a:r>
            <a:r>
              <a:rPr lang="en-US" dirty="0" smtClean="0"/>
              <a:t> #190 – Denver 2013</a:t>
            </a:r>
            <a:endParaRPr lang="en-US" dirty="0"/>
          </a:p>
        </p:txBody>
      </p:sp>
      <p:sp>
        <p:nvSpPr>
          <p:cNvPr id="12"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spTree>
    <p:extLst>
      <p:ext uri="{BB962C8B-B14F-4D97-AF65-F5344CB8AC3E}">
        <p14:creationId xmlns:p14="http://schemas.microsoft.com/office/powerpoint/2010/main" val="4375270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000"/>
            </a:lvl1pPr>
            <a:lvl2pPr>
              <a:defRPr sz="2600"/>
            </a:lvl2pPr>
            <a:lvl3pPr>
              <a:defRPr sz="2200"/>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Date Placeholder 3"/>
          <p:cNvSpPr>
            <a:spLocks noGrp="1"/>
          </p:cNvSpPr>
          <p:nvPr>
            <p:ph type="dt" sz="half" idx="10"/>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9/28/2013</a:t>
            </a:r>
            <a:endParaRPr lang="en-US" dirty="0"/>
          </a:p>
        </p:txBody>
      </p:sp>
      <p:sp>
        <p:nvSpPr>
          <p:cNvPr id="14"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r>
              <a:rPr lang="en-US" dirty="0" err="1" smtClean="0"/>
              <a:t>SQLSaturday</a:t>
            </a:r>
            <a:r>
              <a:rPr lang="en-US" dirty="0" smtClean="0"/>
              <a:t> #190 – Denver 2013</a:t>
            </a:r>
            <a:endParaRPr lang="en-US" dirty="0"/>
          </a:p>
        </p:txBody>
      </p:sp>
      <p:sp>
        <p:nvSpPr>
          <p:cNvPr id="15"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spTree>
    <p:extLst>
      <p:ext uri="{BB962C8B-B14F-4D97-AF65-F5344CB8AC3E}">
        <p14:creationId xmlns:p14="http://schemas.microsoft.com/office/powerpoint/2010/main" val="3545536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2D6EE2E-3792-4E6B-8B64-E22F6F56F109}" type="datetimeFigureOut">
              <a:rPr lang="en-US" smtClean="0"/>
              <a:t>10/24/2013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E433248-0197-4227-9678-4121042A400D}"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Date Placeholder 3"/>
          <p:cNvSpPr>
            <a:spLocks noGrp="1"/>
          </p:cNvSpPr>
          <p:nvPr>
            <p:ph type="dt" sz="half" idx="10"/>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9/28/2013</a:t>
            </a:r>
            <a:endParaRPr lang="en-US" dirty="0"/>
          </a:p>
        </p:txBody>
      </p:sp>
      <p:sp>
        <p:nvSpPr>
          <p:cNvPr id="14"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r>
              <a:rPr lang="en-US" dirty="0" err="1" smtClean="0"/>
              <a:t>SQLSaturday</a:t>
            </a:r>
            <a:r>
              <a:rPr lang="en-US" dirty="0" smtClean="0"/>
              <a:t> #190 – Denver 2013</a:t>
            </a:r>
            <a:endParaRPr lang="en-US" dirty="0"/>
          </a:p>
        </p:txBody>
      </p:sp>
      <p:sp>
        <p:nvSpPr>
          <p:cNvPr id="15"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spTree>
    <p:extLst>
      <p:ext uri="{BB962C8B-B14F-4D97-AF65-F5344CB8AC3E}">
        <p14:creationId xmlns:p14="http://schemas.microsoft.com/office/powerpoint/2010/main" val="8361029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12" name="Date Placeholder 3"/>
          <p:cNvSpPr txBox="1">
            <a:spLocks/>
          </p:cNvSpPr>
          <p:nvPr userDrawn="1"/>
        </p:nvSpPr>
        <p:spPr>
          <a:xfrm>
            <a:off x="706329" y="6286903"/>
            <a:ext cx="851361" cy="365125"/>
          </a:xfrm>
          <a:prstGeom prst="rect">
            <a:avLst/>
          </a:prstGeom>
        </p:spPr>
        <p:txBody>
          <a:bodyPr vert="horz" lIns="91440" tIns="45720" rIns="91440" bIns="45720" rtlCol="0" anchor="ctr"/>
          <a:lstStyle>
            <a:defPPr>
              <a:defRPr lang="en-US"/>
            </a:defPPr>
            <a:lvl1pPr marL="0" algn="l"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9/28/2013</a:t>
            </a:r>
          </a:p>
        </p:txBody>
      </p:sp>
      <p:sp>
        <p:nvSpPr>
          <p:cNvPr id="13"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r>
              <a:rPr lang="en-US" dirty="0" err="1" smtClean="0"/>
              <a:t>SQLSaturday</a:t>
            </a:r>
            <a:r>
              <a:rPr lang="en-US" dirty="0" smtClean="0"/>
              <a:t> #190 – Denver 2013</a:t>
            </a:r>
            <a:endParaRPr lang="en-US" dirty="0"/>
          </a:p>
        </p:txBody>
      </p:sp>
      <p:sp>
        <p:nvSpPr>
          <p:cNvPr id="14"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cxnSp>
        <p:nvCxnSpPr>
          <p:cNvPr id="15" name="Straight Connector 14"/>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02646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Date Placeholder 3"/>
          <p:cNvSpPr>
            <a:spLocks noGrp="1"/>
          </p:cNvSpPr>
          <p:nvPr>
            <p:ph type="dt" sz="half" idx="2"/>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9/28/2013</a:t>
            </a:r>
            <a:endParaRPr lang="en-US" dirty="0"/>
          </a:p>
        </p:txBody>
      </p:sp>
      <p:sp>
        <p:nvSpPr>
          <p:cNvPr id="13"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r>
              <a:rPr lang="en-US" dirty="0" err="1" smtClean="0"/>
              <a:t>SQLSaturday</a:t>
            </a:r>
            <a:r>
              <a:rPr lang="en-US" dirty="0" smtClean="0"/>
              <a:t> #190 – Denver 2013</a:t>
            </a:r>
            <a:endParaRPr lang="en-US" dirty="0"/>
          </a:p>
        </p:txBody>
      </p:sp>
      <p:sp>
        <p:nvSpPr>
          <p:cNvPr id="14"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spTree>
    <p:extLst>
      <p:ext uri="{BB962C8B-B14F-4D97-AF65-F5344CB8AC3E}">
        <p14:creationId xmlns:p14="http://schemas.microsoft.com/office/powerpoint/2010/main" val="1917523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2D6EE2E-3792-4E6B-8B64-E22F6F56F109}" type="datetimeFigureOut">
              <a:rPr lang="en-US" smtClean="0"/>
              <a:t>10/24/2013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E433248-0197-4227-9678-4121042A400D}"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2D6EE2E-3792-4E6B-8B64-E22F6F56F109}" type="datetimeFigureOut">
              <a:rPr lang="en-US" smtClean="0"/>
              <a:t>10/24/2013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E433248-0197-4227-9678-4121042A400D}"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2D6EE2E-3792-4E6B-8B64-E22F6F56F109}" type="datetimeFigureOut">
              <a:rPr lang="en-US" smtClean="0"/>
              <a:t>10/24/2013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2E433248-0197-4227-9678-4121042A400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62D6EE2E-3792-4E6B-8B64-E22F6F56F109}" type="datetimeFigureOut">
              <a:rPr lang="en-US" smtClean="0"/>
              <a:t>10/24/2013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2E433248-0197-4227-9678-4121042A400D}"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2D6EE2E-3792-4E6B-8B64-E22F6F56F109}" type="datetimeFigureOut">
              <a:rPr lang="en-US" smtClean="0"/>
              <a:t>10/24/2013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2E433248-0197-4227-9678-4121042A400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62D6EE2E-3792-4E6B-8B64-E22F6F56F109}" type="datetimeFigureOut">
              <a:rPr lang="en-US" smtClean="0"/>
              <a:t>10/24/2013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E433248-0197-4227-9678-4121042A400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2D6EE2E-3792-4E6B-8B64-E22F6F56F109}" type="datetimeFigureOut">
              <a:rPr lang="en-US" smtClean="0"/>
              <a:t>10/24/2013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2E433248-0197-4227-9678-4121042A400D}"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62D6EE2E-3792-4E6B-8B64-E22F6F56F109}" type="datetimeFigureOut">
              <a:rPr lang="en-US" smtClean="0"/>
              <a:t>10/24/2013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E433248-0197-4227-9678-4121042A400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6728" y="6072791"/>
            <a:ext cx="9143995" cy="795130"/>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pPr defTabSz="457200"/>
            <a:r>
              <a:rPr lang="en-US" dirty="0" smtClean="0"/>
              <a:t>9/28/2013</a:t>
            </a:r>
            <a:endParaRPr lang="en-US" dirty="0"/>
          </a:p>
        </p:txBody>
      </p:sp>
      <p:sp>
        <p:nvSpPr>
          <p:cNvPr id="5"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pPr defTabSz="457200"/>
            <a:r>
              <a:rPr lang="en-US" dirty="0" err="1" smtClean="0"/>
              <a:t>SQLSaturday</a:t>
            </a:r>
            <a:r>
              <a:rPr lang="en-US" dirty="0" smtClean="0"/>
              <a:t> #190 – Denver 2013</a:t>
            </a:r>
            <a:endParaRPr lang="en-US" dirty="0"/>
          </a:p>
        </p:txBody>
      </p:sp>
      <p:sp>
        <p:nvSpPr>
          <p:cNvPr id="6"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pPr defTabSz="457200"/>
            <a:fld id="{87FD5303-69AD-2E4D-B18B-E5EED0F0A60B}" type="slidenum">
              <a:rPr lang="en-US" smtClean="0"/>
              <a:pPr defTabSz="457200"/>
              <a:t>‹#›</a:t>
            </a:fld>
            <a:r>
              <a:rPr lang="en-US" dirty="0" smtClean="0"/>
              <a:t>  |  </a:t>
            </a:r>
            <a:endParaRPr lang="en-US" dirty="0"/>
          </a:p>
        </p:txBody>
      </p:sp>
      <p:sp>
        <p:nvSpPr>
          <p:cNvPr id="7" name="TextBox 6"/>
          <p:cNvSpPr txBox="1"/>
          <p:nvPr userDrawn="1"/>
        </p:nvSpPr>
        <p:spPr>
          <a:xfrm>
            <a:off x="1260044" y="1220302"/>
            <a:ext cx="184666" cy="369332"/>
          </a:xfrm>
          <a:prstGeom prst="rect">
            <a:avLst/>
          </a:prstGeom>
          <a:noFill/>
        </p:spPr>
        <p:txBody>
          <a:bodyPr wrap="none" rtlCol="0">
            <a:spAutoFit/>
          </a:bodyPr>
          <a:lstStyle/>
          <a:p>
            <a:pPr defTabSz="457200"/>
            <a:endParaRPr lang="en-US" dirty="0">
              <a:solidFill>
                <a:prstClr val="black"/>
              </a:solidFill>
            </a:endParaRPr>
          </a:p>
        </p:txBody>
      </p:sp>
      <p:pic>
        <p:nvPicPr>
          <p:cNvPr id="8" name="Picture 7" descr="SQLSaturday_Final_Web.jp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7124337" y="5911456"/>
            <a:ext cx="1912930" cy="956465"/>
          </a:xfrm>
          <a:prstGeom prst="rect">
            <a:avLst/>
          </a:prstGeom>
        </p:spPr>
      </p:pic>
    </p:spTree>
    <p:extLst>
      <p:ext uri="{BB962C8B-B14F-4D97-AF65-F5344CB8AC3E}">
        <p14:creationId xmlns:p14="http://schemas.microsoft.com/office/powerpoint/2010/main" val="277240704"/>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p:titleStyle>
    <p:bodyStyle>
      <a:lvl1pPr marL="342900" indent="-342900" algn="l" defTabSz="457200" rtl="0" eaLnBrk="1" latinLnBrk="0" hangingPunct="1">
        <a:spcBef>
          <a:spcPct val="20000"/>
        </a:spcBef>
        <a:buFont typeface="Wingdings" charset="2"/>
        <a:buChar char="§"/>
        <a:defRPr sz="3000" kern="1200">
          <a:solidFill>
            <a:schemeClr val="tx2"/>
          </a:solidFill>
          <a:latin typeface="+mn-lt"/>
          <a:ea typeface="+mn-ea"/>
          <a:cs typeface="+mn-cs"/>
        </a:defRPr>
      </a:lvl1pPr>
      <a:lvl2pPr marL="742950" indent="-285750" algn="l" defTabSz="457200" rtl="0" eaLnBrk="1" latinLnBrk="0" hangingPunct="1">
        <a:spcBef>
          <a:spcPct val="20000"/>
        </a:spcBef>
        <a:buFont typeface="Wingdings" charset="2"/>
        <a:buChar char="§"/>
        <a:defRPr sz="2600" kern="1200">
          <a:solidFill>
            <a:schemeClr val="tx2"/>
          </a:solidFill>
          <a:latin typeface="+mn-lt"/>
          <a:ea typeface="+mn-ea"/>
          <a:cs typeface="+mn-cs"/>
        </a:defRPr>
      </a:lvl2pPr>
      <a:lvl3pPr marL="1143000" indent="-228600" algn="l" defTabSz="457200" rtl="0" eaLnBrk="1" latinLnBrk="0" hangingPunct="1">
        <a:spcBef>
          <a:spcPct val="20000"/>
        </a:spcBef>
        <a:buFont typeface="Wingdings" charset="2"/>
        <a:buChar char="§"/>
        <a:defRPr sz="2200" kern="1200">
          <a:solidFill>
            <a:schemeClr val="tx2"/>
          </a:solidFill>
          <a:latin typeface="+mn-lt"/>
          <a:ea typeface="+mn-ea"/>
          <a:cs typeface="+mn-cs"/>
        </a:defRPr>
      </a:lvl3pPr>
      <a:lvl4pPr marL="1600200" indent="-228600" algn="l" defTabSz="457200" rtl="0" eaLnBrk="1" latinLnBrk="0" hangingPunct="1">
        <a:spcBef>
          <a:spcPct val="20000"/>
        </a:spcBef>
        <a:buFont typeface="Wingdings" charset="2"/>
        <a:buChar char="§"/>
        <a:defRPr sz="2000" kern="1200">
          <a:solidFill>
            <a:schemeClr val="tx2"/>
          </a:solidFill>
          <a:latin typeface="+mn-lt"/>
          <a:ea typeface="+mn-ea"/>
          <a:cs typeface="+mn-cs"/>
        </a:defRPr>
      </a:lvl4pPr>
      <a:lvl5pPr marL="2057400" indent="-228600" algn="l" defTabSz="457200" rtl="0" eaLnBrk="1" latinLnBrk="0" hangingPunct="1">
        <a:spcBef>
          <a:spcPct val="20000"/>
        </a:spcBef>
        <a:buFont typeface="Wingdings" charset="2"/>
        <a:buChar char="§"/>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jpeg"/><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png"/><Relationship Id="rId7" Type="http://schemas.openxmlformats.org/officeDocument/2006/relationships/image" Target="../media/image17.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tevestedman.com/" TargetMode="External"/><Relationship Id="rId2" Type="http://schemas.openxmlformats.org/officeDocument/2006/relationships/hyperlink" Target="http://databasehealth.com/" TargetMode="Externa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hyperlink" Target="http://stevestedman.com/" TargetMode="External"/><Relationship Id="rId2" Type="http://schemas.openxmlformats.org/officeDocument/2006/relationships/hyperlink" Target="http://databasehealth.stevestedman.com/" TargetMode="External"/><Relationship Id="rId1" Type="http://schemas.openxmlformats.org/officeDocument/2006/relationships/slideLayout" Target="../slideLayouts/slideLayout2.xml"/><Relationship Id="rId5" Type="http://schemas.openxmlformats.org/officeDocument/2006/relationships/hyperlink" Target="http://stevestedman.com/speaking/" TargetMode="External"/><Relationship Id="rId4" Type="http://schemas.openxmlformats.org/officeDocument/2006/relationships/hyperlink" Target="mailto:Steve@SteveStedman.com"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408" y="597500"/>
            <a:ext cx="8203153" cy="1470025"/>
          </a:xfrm>
        </p:spPr>
        <p:txBody>
          <a:bodyPr/>
          <a:lstStyle/>
          <a:p>
            <a:r>
              <a:rPr lang="en-US" dirty="0" smtClean="0"/>
              <a:t>New Title</a:t>
            </a:r>
            <a:endParaRPr lang="en-US" dirty="0"/>
          </a:p>
        </p:txBody>
      </p:sp>
      <p:sp>
        <p:nvSpPr>
          <p:cNvPr id="3" name="Subtitle 2"/>
          <p:cNvSpPr>
            <a:spLocks noGrp="1"/>
          </p:cNvSpPr>
          <p:nvPr>
            <p:ph type="subTitle" idx="1"/>
          </p:nvPr>
        </p:nvSpPr>
        <p:spPr>
          <a:xfrm>
            <a:off x="458408" y="2057400"/>
            <a:ext cx="7925349" cy="1752600"/>
          </a:xfrm>
        </p:spPr>
        <p:txBody>
          <a:bodyPr/>
          <a:lstStyle/>
          <a:p>
            <a:r>
              <a:rPr lang="en-US" dirty="0" smtClean="0"/>
              <a:t>Presented by Steve Stedman</a:t>
            </a:r>
            <a:endParaRPr lang="en-US" dirty="0"/>
          </a:p>
        </p:txBody>
      </p:sp>
      <p:pic>
        <p:nvPicPr>
          <p:cNvPr id="4" name="Picture 2" descr="K:\TrainingCurrent\BusinessFiles\Promotional\LogosJ2P\logoFinal.jpg"/>
          <p:cNvPicPr>
            <a:picLocks noChangeAspect="1" noChangeArrowheads="1"/>
          </p:cNvPicPr>
          <p:nvPr/>
        </p:nvPicPr>
        <p:blipFill>
          <a:blip r:embed="rId2" cstate="print"/>
          <a:srcRect/>
          <a:stretch>
            <a:fillRect/>
          </a:stretch>
        </p:blipFill>
        <p:spPr bwMode="auto">
          <a:xfrm>
            <a:off x="6477000" y="3421887"/>
            <a:ext cx="2438400" cy="1588539"/>
          </a:xfrm>
          <a:prstGeom prst="rect">
            <a:avLst/>
          </a:prstGeom>
          <a:noFill/>
        </p:spPr>
      </p:pic>
      <p:pic>
        <p:nvPicPr>
          <p:cNvPr id="5" name="Picture 2" descr="Emergency Reporting: Web-based Records Manag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4572000"/>
            <a:ext cx="3211738" cy="72445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274" y="5695950"/>
            <a:ext cx="5048250"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78064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During SQL Server Installation</a:t>
            </a:r>
          </a:p>
          <a:p>
            <a:r>
              <a:rPr lang="en-US" dirty="0" smtClean="0"/>
              <a:t>SQL </a:t>
            </a:r>
            <a:r>
              <a:rPr lang="en-US" dirty="0" smtClean="0"/>
              <a:t>Server Configuration Manager</a:t>
            </a:r>
          </a:p>
          <a:p>
            <a:r>
              <a:rPr lang="en-US" dirty="0" err="1" smtClean="0"/>
              <a:t>Sp_configure</a:t>
            </a:r>
            <a:endParaRPr lang="en-US" dirty="0" smtClean="0"/>
          </a:p>
        </p:txBody>
      </p:sp>
      <p:sp>
        <p:nvSpPr>
          <p:cNvPr id="3" name="Title 2"/>
          <p:cNvSpPr>
            <a:spLocks noGrp="1"/>
          </p:cNvSpPr>
          <p:nvPr>
            <p:ph type="title"/>
          </p:nvPr>
        </p:nvSpPr>
        <p:spPr/>
        <p:txBody>
          <a:bodyPr/>
          <a:lstStyle/>
          <a:p>
            <a:r>
              <a:rPr lang="en-US" dirty="0" smtClean="0"/>
              <a:t>3 Ways to Enable FILESTREAM</a:t>
            </a:r>
            <a:endParaRPr lang="en-US" dirty="0"/>
          </a:p>
        </p:txBody>
      </p:sp>
    </p:spTree>
    <p:extLst>
      <p:ext uri="{BB962C8B-B14F-4D97-AF65-F5344CB8AC3E}">
        <p14:creationId xmlns:p14="http://schemas.microsoft.com/office/powerpoint/2010/main" val="5698371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normAutofit fontScale="90000"/>
          </a:bodyPr>
          <a:lstStyle/>
          <a:p>
            <a:r>
              <a:rPr lang="en-US" dirty="0"/>
              <a:t>FILESTREAM during SQL Server Installation</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447800"/>
            <a:ext cx="7930589" cy="5950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21581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There are three levels that can be set with </a:t>
            </a:r>
            <a:r>
              <a:rPr lang="en-US" dirty="0" err="1"/>
              <a:t>sp_configure</a:t>
            </a:r>
            <a:r>
              <a:rPr lang="en-US" dirty="0"/>
              <a:t> for FILESTREAM</a:t>
            </a:r>
          </a:p>
          <a:p>
            <a:endParaRPr lang="en-US" dirty="0" smtClean="0"/>
          </a:p>
          <a:p>
            <a:endParaRPr lang="en-US" dirty="0"/>
          </a:p>
          <a:p>
            <a:r>
              <a:rPr lang="en-US" dirty="0"/>
              <a:t>0 : FILESTREAM support for the instance is Disabled</a:t>
            </a:r>
          </a:p>
          <a:p>
            <a:r>
              <a:rPr lang="en-US" dirty="0"/>
              <a:t>1 : FILESTREAM for T-SQL Access is Enabled</a:t>
            </a:r>
          </a:p>
          <a:p>
            <a:r>
              <a:rPr lang="en-US" dirty="0"/>
              <a:t>2 : FILESTREAM for T-SQL and Windows streaming access is Enabled</a:t>
            </a:r>
          </a:p>
          <a:p>
            <a:endParaRPr lang="en-US" dirty="0"/>
          </a:p>
        </p:txBody>
      </p:sp>
      <p:sp>
        <p:nvSpPr>
          <p:cNvPr id="3" name="Title 2"/>
          <p:cNvSpPr>
            <a:spLocks noGrp="1"/>
          </p:cNvSpPr>
          <p:nvPr>
            <p:ph type="title"/>
          </p:nvPr>
        </p:nvSpPr>
        <p:spPr/>
        <p:txBody>
          <a:bodyPr>
            <a:normAutofit fontScale="90000"/>
          </a:bodyPr>
          <a:lstStyle/>
          <a:p>
            <a:r>
              <a:rPr lang="en-US" dirty="0"/>
              <a:t>Enabling FILESTREAM with </a:t>
            </a:r>
            <a:r>
              <a:rPr lang="en-US" dirty="0" err="1"/>
              <a:t>sp_configure</a:t>
            </a:r>
            <a:endParaRPr lang="en-US" dirty="0"/>
          </a:p>
        </p:txBody>
      </p:sp>
    </p:spTree>
    <p:extLst>
      <p:ext uri="{BB962C8B-B14F-4D97-AF65-F5344CB8AC3E}">
        <p14:creationId xmlns:p14="http://schemas.microsoft.com/office/powerpoint/2010/main" val="23272508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0"/>
            <a:ext cx="9144000" cy="6858000"/>
          </a:xfrm>
          <a:solidFill>
            <a:schemeClr val="tx2"/>
          </a:solidFill>
        </p:spPr>
        <p:txBody>
          <a:bodyPr lIns="914400" rIns="914400"/>
          <a:lstStyle/>
          <a:p>
            <a:pPr algn="ctr"/>
            <a:r>
              <a:rPr lang="en-US" sz="4000" dirty="0" smtClean="0">
                <a:solidFill>
                  <a:schemeClr val="bg1"/>
                </a:solidFill>
              </a:rPr>
              <a:t>FILESTREAM</a:t>
            </a:r>
            <a:br>
              <a:rPr lang="en-US" sz="4000" dirty="0" smtClean="0">
                <a:solidFill>
                  <a:schemeClr val="bg1"/>
                </a:solidFill>
              </a:rPr>
            </a:br>
            <a:r>
              <a:rPr lang="en-US" sz="4000" dirty="0" smtClean="0">
                <a:solidFill>
                  <a:schemeClr val="bg1"/>
                </a:solidFill>
              </a:rPr>
              <a:t>Introduction </a:t>
            </a:r>
            <a:r>
              <a:rPr lang="en-US" sz="4000" dirty="0">
                <a:solidFill>
                  <a:schemeClr val="bg1"/>
                </a:solidFill>
              </a:rPr>
              <a:t>and Configuration</a:t>
            </a:r>
          </a:p>
        </p:txBody>
      </p:sp>
      <p:sp>
        <p:nvSpPr>
          <p:cNvPr id="5123" name="Rectangle 3"/>
          <p:cNvSpPr>
            <a:spLocks noChangeArrowheads="1"/>
          </p:cNvSpPr>
          <p:nvPr/>
        </p:nvSpPr>
        <p:spPr bwMode="auto">
          <a:xfrm>
            <a:off x="990600" y="609600"/>
            <a:ext cx="6705600" cy="1508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marL="463550" indent="-463550" algn="ctr">
              <a:spcBef>
                <a:spcPct val="20000"/>
              </a:spcBef>
              <a:buClr>
                <a:srgbClr val="99CCFF"/>
              </a:buClr>
            </a:pPr>
            <a:r>
              <a:rPr lang="en-US" sz="9200" dirty="0" smtClean="0">
                <a:solidFill>
                  <a:schemeClr val="bg1"/>
                </a:solidFill>
              </a:rPr>
              <a:t>Demo</a:t>
            </a:r>
            <a:endParaRPr lang="en-US" sz="6000" dirty="0">
              <a:solidFill>
                <a:schemeClr val="bg1"/>
              </a:solidFill>
            </a:endParaRPr>
          </a:p>
        </p:txBody>
      </p:sp>
    </p:spTree>
    <p:extLst>
      <p:ext uri="{BB962C8B-B14F-4D97-AF65-F5344CB8AC3E}">
        <p14:creationId xmlns:p14="http://schemas.microsoft.com/office/powerpoint/2010/main" val="4197392255"/>
      </p:ext>
    </p:extLst>
  </p:cSld>
  <p:clrMapOvr>
    <a:masterClrMapping/>
  </p:clrMapOvr>
  <p:transition spd="med">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0"/>
            <a:ext cx="9144000" cy="6858000"/>
          </a:xfrm>
          <a:solidFill>
            <a:schemeClr val="tx2"/>
          </a:solidFill>
        </p:spPr>
        <p:txBody>
          <a:bodyPr lIns="914400" rIns="914400"/>
          <a:lstStyle/>
          <a:p>
            <a:pPr algn="ctr"/>
            <a:r>
              <a:rPr lang="en-US" sz="4000" dirty="0" smtClean="0">
                <a:solidFill>
                  <a:schemeClr val="bg1"/>
                </a:solidFill>
              </a:rPr>
              <a:t>TSQL FILESTREAM Access</a:t>
            </a:r>
          </a:p>
        </p:txBody>
      </p:sp>
      <p:sp>
        <p:nvSpPr>
          <p:cNvPr id="5123" name="Rectangle 3"/>
          <p:cNvSpPr>
            <a:spLocks noChangeArrowheads="1"/>
          </p:cNvSpPr>
          <p:nvPr/>
        </p:nvSpPr>
        <p:spPr bwMode="auto">
          <a:xfrm>
            <a:off x="990600" y="609600"/>
            <a:ext cx="6705600" cy="1508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marL="463550" indent="-463550" algn="ctr">
              <a:spcBef>
                <a:spcPct val="20000"/>
              </a:spcBef>
              <a:buClr>
                <a:srgbClr val="99CCFF"/>
              </a:buClr>
            </a:pPr>
            <a:r>
              <a:rPr lang="en-US" sz="9200" dirty="0" smtClean="0">
                <a:solidFill>
                  <a:schemeClr val="bg1"/>
                </a:solidFill>
              </a:rPr>
              <a:t>Section 2</a:t>
            </a:r>
            <a:endParaRPr lang="en-US" sz="6000" dirty="0">
              <a:solidFill>
                <a:schemeClr val="bg1"/>
              </a:solidFill>
            </a:endParaRPr>
          </a:p>
        </p:txBody>
      </p:sp>
    </p:spTree>
    <p:extLst>
      <p:ext uri="{BB962C8B-B14F-4D97-AF65-F5344CB8AC3E}">
        <p14:creationId xmlns:p14="http://schemas.microsoft.com/office/powerpoint/2010/main" val="1915263490"/>
      </p:ext>
    </p:extLst>
  </p:cSld>
  <p:clrMapOvr>
    <a:masterClrMapping/>
  </p:clrMapOvr>
  <p:transition spd="med">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TSQL FILESTREAM Access</a:t>
            </a:r>
            <a:endParaRPr lang="en-US" dirty="0"/>
          </a:p>
        </p:txBody>
      </p:sp>
      <p:pic>
        <p:nvPicPr>
          <p:cNvPr id="4" name="Picture 2" descr="C:\Users\steve\AppData\Local\Microsoft\Windows\Temporary Internet Files\Content.IE5\HI93M5R8\MP900405386[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981200"/>
            <a:ext cx="4641849" cy="331560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C:\Users\steve\AppData\Local\Microsoft\Windows\Temporary Internet Files\Content.IE5\OIMF75YF\MC900432661[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1524001"/>
            <a:ext cx="3495202" cy="3495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65967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TSQL FILESTREAM Access</a:t>
            </a:r>
            <a:endParaRPr lang="en-US" dirty="0"/>
          </a:p>
        </p:txBody>
      </p:sp>
      <p:sp>
        <p:nvSpPr>
          <p:cNvPr id="4" name="Flowchart: Magnetic Disk 3"/>
          <p:cNvSpPr/>
          <p:nvPr/>
        </p:nvSpPr>
        <p:spPr>
          <a:xfrm>
            <a:off x="457200" y="2133600"/>
            <a:ext cx="4800600" cy="308791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JProCo</a:t>
            </a: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p:txBody>
      </p:sp>
      <p:pic>
        <p:nvPicPr>
          <p:cNvPr id="5" name="Picture 2" descr="C:\Users\steve\AppData\Local\Microsoft\Windows\Temporary Internet Files\Content.IE5\BN1XAKFZ\MC90043385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2819400"/>
            <a:ext cx="2282371" cy="228237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400800" y="3580955"/>
            <a:ext cx="1707616" cy="923330"/>
          </a:xfrm>
          <a:prstGeom prst="rect">
            <a:avLst/>
          </a:prstGeom>
          <a:noFill/>
        </p:spPr>
        <p:txBody>
          <a:bodyPr wrap="square" rtlCol="0">
            <a:spAutoFit/>
          </a:bodyPr>
          <a:lstStyle/>
          <a:p>
            <a:pPr algn="ctr"/>
            <a:r>
              <a:rPr lang="en-US" dirty="0" err="1" smtClean="0"/>
              <a:t>JProCo</a:t>
            </a:r>
            <a:r>
              <a:rPr lang="en-US" dirty="0" smtClean="0"/>
              <a:t> </a:t>
            </a:r>
            <a:r>
              <a:rPr lang="en-US" dirty="0" err="1" smtClean="0"/>
              <a:t>Filestream</a:t>
            </a:r>
            <a:r>
              <a:rPr lang="en-US" dirty="0" smtClean="0"/>
              <a:t> Files</a:t>
            </a:r>
            <a:endParaRPr lang="en-US" dirty="0"/>
          </a:p>
        </p:txBody>
      </p:sp>
    </p:spTree>
    <p:extLst>
      <p:ext uri="{BB962C8B-B14F-4D97-AF65-F5344CB8AC3E}">
        <p14:creationId xmlns:p14="http://schemas.microsoft.com/office/powerpoint/2010/main" val="17391588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0"/>
            <a:ext cx="9144000" cy="6858000"/>
          </a:xfrm>
          <a:solidFill>
            <a:schemeClr val="tx2"/>
          </a:solidFill>
        </p:spPr>
        <p:txBody>
          <a:bodyPr lIns="914400" rIns="914400"/>
          <a:lstStyle/>
          <a:p>
            <a:pPr algn="ctr"/>
            <a:r>
              <a:rPr lang="en-US" sz="4000" dirty="0" smtClean="0">
                <a:solidFill>
                  <a:schemeClr val="bg1"/>
                </a:solidFill>
              </a:rPr>
              <a:t>TSQL FILESTREAM Access</a:t>
            </a:r>
          </a:p>
        </p:txBody>
      </p:sp>
      <p:sp>
        <p:nvSpPr>
          <p:cNvPr id="5123" name="Rectangle 3"/>
          <p:cNvSpPr>
            <a:spLocks noChangeArrowheads="1"/>
          </p:cNvSpPr>
          <p:nvPr/>
        </p:nvSpPr>
        <p:spPr bwMode="auto">
          <a:xfrm>
            <a:off x="990600" y="609600"/>
            <a:ext cx="6705600" cy="1508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marL="463550" indent="-463550" algn="ctr">
              <a:spcBef>
                <a:spcPct val="20000"/>
              </a:spcBef>
              <a:buClr>
                <a:srgbClr val="99CCFF"/>
              </a:buClr>
            </a:pPr>
            <a:r>
              <a:rPr lang="en-US" sz="9200" dirty="0" smtClean="0">
                <a:solidFill>
                  <a:schemeClr val="bg1"/>
                </a:solidFill>
              </a:rPr>
              <a:t>Demo</a:t>
            </a:r>
            <a:endParaRPr lang="en-US" sz="6000" dirty="0">
              <a:solidFill>
                <a:schemeClr val="bg1"/>
              </a:solidFill>
            </a:endParaRPr>
          </a:p>
        </p:txBody>
      </p:sp>
    </p:spTree>
    <p:extLst>
      <p:ext uri="{BB962C8B-B14F-4D97-AF65-F5344CB8AC3E}">
        <p14:creationId xmlns:p14="http://schemas.microsoft.com/office/powerpoint/2010/main" val="1375077148"/>
      </p:ext>
    </p:extLst>
  </p:cSld>
  <p:clrMapOvr>
    <a:masterClrMapping/>
  </p:clrMapOvr>
  <p:transition spd="med">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0"/>
            <a:ext cx="9144000" cy="6858000"/>
          </a:xfrm>
          <a:solidFill>
            <a:schemeClr val="tx2"/>
          </a:solidFill>
        </p:spPr>
        <p:txBody>
          <a:bodyPr lIns="914400" rIns="914400"/>
          <a:lstStyle/>
          <a:p>
            <a:pPr algn="ctr"/>
            <a:r>
              <a:rPr lang="en-US" sz="4000" dirty="0" smtClean="0">
                <a:solidFill>
                  <a:schemeClr val="bg1"/>
                </a:solidFill>
              </a:rPr>
              <a:t>Configuring and Creating </a:t>
            </a:r>
            <a:r>
              <a:rPr lang="en-US" sz="4000" dirty="0" err="1" smtClean="0">
                <a:solidFill>
                  <a:schemeClr val="bg1"/>
                </a:solidFill>
              </a:rPr>
              <a:t>FileTables</a:t>
            </a:r>
            <a:endParaRPr lang="en-US" sz="4000" dirty="0">
              <a:solidFill>
                <a:schemeClr val="bg1"/>
              </a:solidFill>
            </a:endParaRPr>
          </a:p>
        </p:txBody>
      </p:sp>
      <p:sp>
        <p:nvSpPr>
          <p:cNvPr id="5123" name="Rectangle 3"/>
          <p:cNvSpPr>
            <a:spLocks noChangeArrowheads="1"/>
          </p:cNvSpPr>
          <p:nvPr/>
        </p:nvSpPr>
        <p:spPr bwMode="auto">
          <a:xfrm>
            <a:off x="990600" y="609600"/>
            <a:ext cx="6705600" cy="1508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marL="463550" indent="-463550" algn="ctr">
              <a:spcBef>
                <a:spcPct val="20000"/>
              </a:spcBef>
              <a:buClr>
                <a:srgbClr val="99CCFF"/>
              </a:buClr>
            </a:pPr>
            <a:r>
              <a:rPr lang="en-US" sz="9200" dirty="0" smtClean="0">
                <a:solidFill>
                  <a:schemeClr val="bg1"/>
                </a:solidFill>
              </a:rPr>
              <a:t>Section 3</a:t>
            </a:r>
            <a:endParaRPr lang="en-US" sz="6000" dirty="0">
              <a:solidFill>
                <a:schemeClr val="bg1"/>
              </a:solidFill>
            </a:endParaRPr>
          </a:p>
        </p:txBody>
      </p:sp>
    </p:spTree>
    <p:extLst>
      <p:ext uri="{BB962C8B-B14F-4D97-AF65-F5344CB8AC3E}">
        <p14:creationId xmlns:p14="http://schemas.microsoft.com/office/powerpoint/2010/main" val="1915263490"/>
      </p:ext>
    </p:extLst>
  </p:cSld>
  <p:clrMapOvr>
    <a:masterClrMapping/>
  </p:clrMapOvr>
  <p:transition spd="med">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normAutofit fontScale="90000"/>
          </a:bodyPr>
          <a:lstStyle/>
          <a:p>
            <a:r>
              <a:rPr lang="en-US" dirty="0"/>
              <a:t>Configuring and Creating </a:t>
            </a:r>
            <a:r>
              <a:rPr lang="en-US" dirty="0" err="1" smtClean="0"/>
              <a:t>FileTables</a:t>
            </a:r>
            <a:endParaRPr lang="en-US" dirty="0"/>
          </a:p>
        </p:txBody>
      </p:sp>
      <p:pic>
        <p:nvPicPr>
          <p:cNvPr id="4" name="Picture 3" descr="C:\Users\steve\AppData\Local\Microsoft\Windows\Temporary Internet Files\Content.IE5\HI93M5R8\MC90043387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922743"/>
            <a:ext cx="2792257" cy="279225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Users\steve\AppData\Local\Microsoft\Windows\Temporary Internet Files\Content.IE5\6ADODM99\MP900448407[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76600" y="1524000"/>
            <a:ext cx="2883487" cy="19223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C:\Users\steve\AppData\Local\Microsoft\Windows\Temporary Internet Files\Content.IE5\OIMF75YF\MP900423740[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95800" y="3048000"/>
            <a:ext cx="3074578" cy="207293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C:\Users\steve\AppData\Local\Microsoft\Windows\Temporary Internet Files\Content.IE5\6ADODM99\MP900446485[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95600" y="4479208"/>
            <a:ext cx="3222366" cy="214824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Users\steve\AppData\Local\Microsoft\Windows\Temporary Internet Files\Content.IE5\OIMF75YF\MP900446447[1].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934200" y="1295400"/>
            <a:ext cx="1773585" cy="265595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7" descr="C:\Users\steve\AppData\Local\Microsoft\Windows\Temporary Internet Files\Content.IE5\HI93M5R8\MP900442281[1].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39066" y="4664793"/>
            <a:ext cx="2943989" cy="1962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65967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FILESTREAM and </a:t>
            </a:r>
            <a:r>
              <a:rPr lang="en-US" dirty="0" err="1" smtClean="0"/>
              <a:t>FileTables</a:t>
            </a:r>
            <a:endParaRPr lang="en-US" dirty="0"/>
          </a:p>
        </p:txBody>
      </p:sp>
      <p:sp>
        <p:nvSpPr>
          <p:cNvPr id="3" name="Subtitle 2"/>
          <p:cNvSpPr>
            <a:spLocks noGrp="1"/>
          </p:cNvSpPr>
          <p:nvPr>
            <p:ph type="subTitle" idx="1"/>
          </p:nvPr>
        </p:nvSpPr>
        <p:spPr/>
        <p:txBody>
          <a:bodyPr/>
          <a:lstStyle/>
          <a:p>
            <a:r>
              <a:rPr lang="en-US" dirty="0" smtClean="0"/>
              <a:t>Presented by Steve Stedman</a:t>
            </a:r>
          </a:p>
          <a:p>
            <a:r>
              <a:rPr lang="en-US" dirty="0" smtClean="0"/>
              <a:t>Twitter: @</a:t>
            </a:r>
            <a:r>
              <a:rPr lang="en-US" dirty="0" err="1" smtClean="0"/>
              <a:t>SqlEmt</a:t>
            </a:r>
            <a:endParaRPr lang="en-US" dirty="0"/>
          </a:p>
        </p:txBody>
      </p:sp>
    </p:spTree>
    <p:extLst>
      <p:ext uri="{BB962C8B-B14F-4D97-AF65-F5344CB8AC3E}">
        <p14:creationId xmlns:p14="http://schemas.microsoft.com/office/powerpoint/2010/main" val="28754074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err="1" smtClean="0"/>
              <a:t>FileTable</a:t>
            </a:r>
            <a:endParaRPr lang="en-US" dirty="0"/>
          </a:p>
        </p:txBody>
      </p:sp>
      <p:sp>
        <p:nvSpPr>
          <p:cNvPr id="4" name="Flowchart: Magnetic Disk 3"/>
          <p:cNvSpPr/>
          <p:nvPr/>
        </p:nvSpPr>
        <p:spPr>
          <a:xfrm>
            <a:off x="228600" y="1600200"/>
            <a:ext cx="3002280" cy="475438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JProCo</a:t>
            </a: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p:txBody>
      </p:sp>
      <p:pic>
        <p:nvPicPr>
          <p:cNvPr id="5" name="Picture 2" descr="C:\Users\steve\AppData\Local\Microsoft\Windows\Temporary Internet Files\Content.IE5\BN1XAKFZ\MC90043385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8844" y="4267200"/>
            <a:ext cx="1943798" cy="194379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steve\AppData\Local\Microsoft\Windows\Temporary Internet Files\Content.IE5\BN1XAKFZ\MC90043385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2362200"/>
            <a:ext cx="1943798" cy="194379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steve\AppData\Local\Microsoft\Windows\Temporary Internet Files\Content.IE5\BN1XAKFZ\MC90043385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800" y="2323402"/>
            <a:ext cx="1943798" cy="194379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steve\AppData\Local\Microsoft\Windows\Temporary Internet Files\Content.IE5\BN1XAKFZ\MC90043385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4446534"/>
            <a:ext cx="1943798" cy="1943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38674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3050"/>
            <a:ext cx="8534400" cy="1143000"/>
          </a:xfrm>
        </p:spPr>
        <p:txBody>
          <a:bodyPr>
            <a:normAutofit fontScale="90000"/>
          </a:bodyPr>
          <a:lstStyle/>
          <a:p>
            <a:r>
              <a:rPr lang="en-US" dirty="0" err="1"/>
              <a:t>FileTable</a:t>
            </a:r>
            <a:r>
              <a:rPr lang="en-US" dirty="0"/>
              <a:t> Compared To </a:t>
            </a:r>
            <a:r>
              <a:rPr lang="en-US" dirty="0" smtClean="0"/>
              <a:t>FILESTREAM</a:t>
            </a:r>
            <a:endParaRPr lang="en-US" dirty="0"/>
          </a:p>
        </p:txBody>
      </p:sp>
      <p:sp>
        <p:nvSpPr>
          <p:cNvPr id="4" name="Text Placeholder 3"/>
          <p:cNvSpPr>
            <a:spLocks noGrp="1"/>
          </p:cNvSpPr>
          <p:nvPr>
            <p:ph type="body" idx="1"/>
          </p:nvPr>
        </p:nvSpPr>
        <p:spPr/>
        <p:txBody>
          <a:bodyPr/>
          <a:lstStyle/>
          <a:p>
            <a:r>
              <a:rPr lang="en-US" dirty="0" err="1" smtClean="0"/>
              <a:t>FileTable</a:t>
            </a:r>
            <a:endParaRPr lang="en-US" dirty="0"/>
          </a:p>
        </p:txBody>
      </p:sp>
      <p:sp>
        <p:nvSpPr>
          <p:cNvPr id="6" name="Text Placeholder 5"/>
          <p:cNvSpPr>
            <a:spLocks noGrp="1"/>
          </p:cNvSpPr>
          <p:nvPr>
            <p:ph type="body" sz="half" idx="3"/>
          </p:nvPr>
        </p:nvSpPr>
        <p:spPr/>
        <p:txBody>
          <a:bodyPr/>
          <a:lstStyle/>
          <a:p>
            <a:r>
              <a:rPr lang="en-US" dirty="0" smtClean="0"/>
              <a:t>FILESTREAM</a:t>
            </a:r>
            <a:endParaRPr lang="en-US" dirty="0"/>
          </a:p>
        </p:txBody>
      </p:sp>
      <p:sp>
        <p:nvSpPr>
          <p:cNvPr id="5" name="Content Placeholder 4"/>
          <p:cNvSpPr>
            <a:spLocks noGrp="1"/>
          </p:cNvSpPr>
          <p:nvPr>
            <p:ph sz="quarter" idx="2"/>
          </p:nvPr>
        </p:nvSpPr>
        <p:spPr/>
        <p:txBody>
          <a:bodyPr>
            <a:normAutofit/>
          </a:bodyPr>
          <a:lstStyle/>
          <a:p>
            <a:r>
              <a:rPr lang="en-US" dirty="0"/>
              <a:t>Directory structure configurable.</a:t>
            </a:r>
            <a:br>
              <a:rPr lang="en-US" dirty="0"/>
            </a:br>
            <a:endParaRPr lang="en-US" dirty="0"/>
          </a:p>
          <a:p>
            <a:r>
              <a:rPr lang="en-US" dirty="0" err="1"/>
              <a:t>FileTable</a:t>
            </a:r>
            <a:r>
              <a:rPr lang="en-US" dirty="0"/>
              <a:t> has fixed columns.</a:t>
            </a:r>
          </a:p>
          <a:p>
            <a:endParaRPr lang="en-US" dirty="0"/>
          </a:p>
          <a:p>
            <a:r>
              <a:rPr lang="en-US" dirty="0"/>
              <a:t>Windows API compatible allows direct file access from most applications.</a:t>
            </a:r>
          </a:p>
          <a:p>
            <a:endParaRPr lang="en-US" dirty="0"/>
          </a:p>
        </p:txBody>
      </p:sp>
      <p:sp>
        <p:nvSpPr>
          <p:cNvPr id="7" name="Content Placeholder 6"/>
          <p:cNvSpPr>
            <a:spLocks noGrp="1"/>
          </p:cNvSpPr>
          <p:nvPr>
            <p:ph sz="quarter" idx="4"/>
          </p:nvPr>
        </p:nvSpPr>
        <p:spPr/>
        <p:txBody>
          <a:bodyPr>
            <a:normAutofit lnSpcReduction="10000"/>
          </a:bodyPr>
          <a:lstStyle/>
          <a:p>
            <a:r>
              <a:rPr lang="en-US" dirty="0"/>
              <a:t>Directory structure configured by SQL server using UNIQUEIDENTIFIER</a:t>
            </a:r>
            <a:r>
              <a:rPr lang="en-US" dirty="0" smtClean="0"/>
              <a:t>.</a:t>
            </a:r>
          </a:p>
          <a:p>
            <a:endParaRPr lang="en-US" dirty="0"/>
          </a:p>
          <a:p>
            <a:r>
              <a:rPr lang="en-US" dirty="0"/>
              <a:t>You control the columns.</a:t>
            </a:r>
          </a:p>
          <a:p>
            <a:endParaRPr lang="en-US" dirty="0"/>
          </a:p>
          <a:p>
            <a:r>
              <a:rPr lang="en-US" dirty="0"/>
              <a:t>Requires specific programming to access files directly</a:t>
            </a:r>
            <a:r>
              <a:rPr lang="en-US" dirty="0" smtClean="0"/>
              <a:t>.</a:t>
            </a:r>
            <a:endParaRPr lang="en-US" dirty="0"/>
          </a:p>
        </p:txBody>
      </p:sp>
    </p:spTree>
    <p:extLst>
      <p:ext uri="{BB962C8B-B14F-4D97-AF65-F5344CB8AC3E}">
        <p14:creationId xmlns:p14="http://schemas.microsoft.com/office/powerpoint/2010/main" val="34295451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0</a:t>
            </a:r>
            <a:r>
              <a:rPr lang="en-US" dirty="0"/>
              <a:t> : FILESTREAM support for the instance is Disabled</a:t>
            </a:r>
          </a:p>
          <a:p>
            <a:r>
              <a:rPr lang="en-US" b="1" dirty="0"/>
              <a:t>1</a:t>
            </a:r>
            <a:r>
              <a:rPr lang="en-US" dirty="0"/>
              <a:t> : FILESTREAM for T-SQL Access is Enabled</a:t>
            </a:r>
          </a:p>
          <a:p>
            <a:r>
              <a:rPr lang="en-US" b="1" dirty="0"/>
              <a:t>2</a:t>
            </a:r>
            <a:r>
              <a:rPr lang="en-US" dirty="0"/>
              <a:t> : FILESTREAM for T-SQL and Windows streaming access is Enabled</a:t>
            </a:r>
          </a:p>
          <a:p>
            <a:endParaRPr lang="en-US" dirty="0"/>
          </a:p>
        </p:txBody>
      </p:sp>
      <p:sp>
        <p:nvSpPr>
          <p:cNvPr id="3" name="Title 2"/>
          <p:cNvSpPr>
            <a:spLocks noGrp="1"/>
          </p:cNvSpPr>
          <p:nvPr>
            <p:ph type="title"/>
          </p:nvPr>
        </p:nvSpPr>
        <p:spPr/>
        <p:txBody>
          <a:bodyPr>
            <a:normAutofit fontScale="90000"/>
          </a:bodyPr>
          <a:lstStyle/>
          <a:p>
            <a:r>
              <a:rPr lang="en-US" dirty="0" err="1"/>
              <a:t>sp_configure</a:t>
            </a:r>
            <a:r>
              <a:rPr lang="en-US" dirty="0"/>
              <a:t> </a:t>
            </a:r>
            <a:r>
              <a:rPr lang="en-US" dirty="0" err="1"/>
              <a:t>filestream_access_level</a:t>
            </a:r>
            <a:endParaRPr lang="en-US" dirty="0"/>
          </a:p>
        </p:txBody>
      </p:sp>
    </p:spTree>
    <p:extLst>
      <p:ext uri="{BB962C8B-B14F-4D97-AF65-F5344CB8AC3E}">
        <p14:creationId xmlns:p14="http://schemas.microsoft.com/office/powerpoint/2010/main" val="15429607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0"/>
            <a:ext cx="9144000" cy="6858000"/>
          </a:xfrm>
          <a:solidFill>
            <a:schemeClr val="tx2"/>
          </a:solidFill>
        </p:spPr>
        <p:txBody>
          <a:bodyPr lIns="914400" rIns="914400"/>
          <a:lstStyle/>
          <a:p>
            <a:pPr algn="ctr"/>
            <a:r>
              <a:rPr lang="en-US" sz="4000" dirty="0" smtClean="0">
                <a:solidFill>
                  <a:schemeClr val="bg1"/>
                </a:solidFill>
              </a:rPr>
              <a:t>Configuring and Creating </a:t>
            </a:r>
            <a:r>
              <a:rPr lang="en-US" sz="4000" dirty="0" err="1" smtClean="0">
                <a:solidFill>
                  <a:schemeClr val="bg1"/>
                </a:solidFill>
              </a:rPr>
              <a:t>FileTables</a:t>
            </a:r>
            <a:endParaRPr lang="en-US" sz="4000" dirty="0">
              <a:solidFill>
                <a:schemeClr val="bg1"/>
              </a:solidFill>
            </a:endParaRPr>
          </a:p>
        </p:txBody>
      </p:sp>
      <p:sp>
        <p:nvSpPr>
          <p:cNvPr id="5123" name="Rectangle 3"/>
          <p:cNvSpPr>
            <a:spLocks noChangeArrowheads="1"/>
          </p:cNvSpPr>
          <p:nvPr/>
        </p:nvSpPr>
        <p:spPr bwMode="auto">
          <a:xfrm>
            <a:off x="990600" y="609600"/>
            <a:ext cx="6705600" cy="1508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marL="463550" indent="-463550" algn="ctr">
              <a:spcBef>
                <a:spcPct val="20000"/>
              </a:spcBef>
              <a:buClr>
                <a:srgbClr val="99CCFF"/>
              </a:buClr>
            </a:pPr>
            <a:r>
              <a:rPr lang="en-US" sz="9200" dirty="0" smtClean="0">
                <a:solidFill>
                  <a:schemeClr val="bg1"/>
                </a:solidFill>
              </a:rPr>
              <a:t>Demo</a:t>
            </a:r>
            <a:endParaRPr lang="en-US" sz="6000" dirty="0">
              <a:solidFill>
                <a:schemeClr val="bg1"/>
              </a:solidFill>
            </a:endParaRPr>
          </a:p>
        </p:txBody>
      </p:sp>
    </p:spTree>
    <p:extLst>
      <p:ext uri="{BB962C8B-B14F-4D97-AF65-F5344CB8AC3E}">
        <p14:creationId xmlns:p14="http://schemas.microsoft.com/office/powerpoint/2010/main" val="317735337"/>
      </p:ext>
    </p:extLst>
  </p:cSld>
  <p:clrMapOvr>
    <a:masterClrMapping/>
  </p:clrMapOvr>
  <p:transition spd="med">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0"/>
            <a:ext cx="9144000" cy="6858000"/>
          </a:xfrm>
          <a:solidFill>
            <a:schemeClr val="tx2"/>
          </a:solidFill>
        </p:spPr>
        <p:txBody>
          <a:bodyPr lIns="914400" rIns="914400"/>
          <a:lstStyle/>
          <a:p>
            <a:pPr algn="ctr"/>
            <a:r>
              <a:rPr lang="en-US" sz="4000" dirty="0">
                <a:solidFill>
                  <a:schemeClr val="bg1"/>
                </a:solidFill>
              </a:rPr>
              <a:t>Insert, Update and Delete with a </a:t>
            </a:r>
            <a:r>
              <a:rPr lang="en-US" sz="4000" dirty="0" err="1">
                <a:solidFill>
                  <a:schemeClr val="bg1"/>
                </a:solidFill>
              </a:rPr>
              <a:t>FileTable</a:t>
            </a:r>
            <a:endParaRPr lang="en-US" sz="4000" dirty="0">
              <a:solidFill>
                <a:schemeClr val="bg1"/>
              </a:solidFill>
            </a:endParaRPr>
          </a:p>
        </p:txBody>
      </p:sp>
      <p:sp>
        <p:nvSpPr>
          <p:cNvPr id="5123" name="Rectangle 3"/>
          <p:cNvSpPr>
            <a:spLocks noChangeArrowheads="1"/>
          </p:cNvSpPr>
          <p:nvPr/>
        </p:nvSpPr>
        <p:spPr bwMode="auto">
          <a:xfrm>
            <a:off x="990600" y="609600"/>
            <a:ext cx="6705600" cy="1508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marL="463550" indent="-463550" algn="ctr">
              <a:spcBef>
                <a:spcPct val="20000"/>
              </a:spcBef>
              <a:buClr>
                <a:srgbClr val="99CCFF"/>
              </a:buClr>
            </a:pPr>
            <a:r>
              <a:rPr lang="en-US" sz="9200" dirty="0" smtClean="0">
                <a:solidFill>
                  <a:schemeClr val="bg1"/>
                </a:solidFill>
              </a:rPr>
              <a:t>Section 4</a:t>
            </a:r>
            <a:endParaRPr lang="en-US" sz="6000" dirty="0">
              <a:solidFill>
                <a:schemeClr val="bg1"/>
              </a:solidFill>
            </a:endParaRPr>
          </a:p>
        </p:txBody>
      </p:sp>
    </p:spTree>
    <p:extLst>
      <p:ext uri="{BB962C8B-B14F-4D97-AF65-F5344CB8AC3E}">
        <p14:creationId xmlns:p14="http://schemas.microsoft.com/office/powerpoint/2010/main" val="1483308840"/>
      </p:ext>
    </p:extLst>
  </p:cSld>
  <p:clrMapOvr>
    <a:masterClrMapping/>
  </p:clrMapOvr>
  <p:transition spd="med">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5240760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0"/>
            <a:ext cx="9144000" cy="6858000"/>
          </a:xfrm>
          <a:solidFill>
            <a:schemeClr val="tx2"/>
          </a:solidFill>
        </p:spPr>
        <p:txBody>
          <a:bodyPr lIns="914400" rIns="914400"/>
          <a:lstStyle/>
          <a:p>
            <a:pPr algn="ctr"/>
            <a:r>
              <a:rPr lang="en-US" sz="4000" dirty="0">
                <a:solidFill>
                  <a:schemeClr val="bg1"/>
                </a:solidFill>
              </a:rPr>
              <a:t>Insert, Update and Delete with a </a:t>
            </a:r>
            <a:r>
              <a:rPr lang="en-US" sz="4000" dirty="0" err="1">
                <a:solidFill>
                  <a:schemeClr val="bg1"/>
                </a:solidFill>
              </a:rPr>
              <a:t>FileTable</a:t>
            </a:r>
            <a:endParaRPr lang="en-US" sz="4000" dirty="0">
              <a:solidFill>
                <a:schemeClr val="bg1"/>
              </a:solidFill>
            </a:endParaRPr>
          </a:p>
        </p:txBody>
      </p:sp>
      <p:sp>
        <p:nvSpPr>
          <p:cNvPr id="5123" name="Rectangle 3"/>
          <p:cNvSpPr>
            <a:spLocks noChangeArrowheads="1"/>
          </p:cNvSpPr>
          <p:nvPr/>
        </p:nvSpPr>
        <p:spPr bwMode="auto">
          <a:xfrm>
            <a:off x="990600" y="609600"/>
            <a:ext cx="6705600" cy="1508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marL="463550" indent="-463550" algn="ctr">
              <a:spcBef>
                <a:spcPct val="20000"/>
              </a:spcBef>
              <a:buClr>
                <a:srgbClr val="99CCFF"/>
              </a:buClr>
            </a:pPr>
            <a:r>
              <a:rPr lang="en-US" sz="9200" dirty="0" smtClean="0">
                <a:solidFill>
                  <a:schemeClr val="bg1"/>
                </a:solidFill>
              </a:rPr>
              <a:t>Demo</a:t>
            </a:r>
            <a:endParaRPr lang="en-US" sz="6000" dirty="0">
              <a:solidFill>
                <a:schemeClr val="bg1"/>
              </a:solidFill>
            </a:endParaRPr>
          </a:p>
        </p:txBody>
      </p:sp>
    </p:spTree>
    <p:extLst>
      <p:ext uri="{BB962C8B-B14F-4D97-AF65-F5344CB8AC3E}">
        <p14:creationId xmlns:p14="http://schemas.microsoft.com/office/powerpoint/2010/main" val="963367064"/>
      </p:ext>
    </p:extLst>
  </p:cSld>
  <p:clrMapOvr>
    <a:masterClrMapping/>
  </p:clrMapOvr>
  <p:transition spd="med">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0"/>
            <a:ext cx="9144000" cy="6858000"/>
          </a:xfrm>
          <a:solidFill>
            <a:schemeClr val="tx2"/>
          </a:solidFill>
        </p:spPr>
        <p:txBody>
          <a:bodyPr lIns="914400" rIns="914400"/>
          <a:lstStyle/>
          <a:p>
            <a:pPr algn="ctr"/>
            <a:r>
              <a:rPr lang="en-US" sz="4000" dirty="0" err="1" smtClean="0">
                <a:solidFill>
                  <a:schemeClr val="bg1"/>
                </a:solidFill>
              </a:rPr>
              <a:t>FileTable</a:t>
            </a:r>
            <a:r>
              <a:rPr lang="en-US" sz="4000" dirty="0" smtClean="0">
                <a:solidFill>
                  <a:schemeClr val="bg1"/>
                </a:solidFill>
              </a:rPr>
              <a:t/>
            </a:r>
            <a:br>
              <a:rPr lang="en-US" sz="4000" dirty="0" smtClean="0">
                <a:solidFill>
                  <a:schemeClr val="bg1"/>
                </a:solidFill>
              </a:rPr>
            </a:br>
            <a:r>
              <a:rPr lang="en-US" sz="4000" dirty="0" smtClean="0">
                <a:solidFill>
                  <a:schemeClr val="bg1"/>
                </a:solidFill>
              </a:rPr>
              <a:t>Drag </a:t>
            </a:r>
            <a:r>
              <a:rPr lang="en-US" sz="4000" dirty="0">
                <a:solidFill>
                  <a:schemeClr val="bg1"/>
                </a:solidFill>
              </a:rPr>
              <a:t>and drop with the file </a:t>
            </a:r>
            <a:r>
              <a:rPr lang="en-US" sz="4000" dirty="0" smtClean="0">
                <a:solidFill>
                  <a:schemeClr val="bg1"/>
                </a:solidFill>
              </a:rPr>
              <a:t>system</a:t>
            </a:r>
            <a:endParaRPr lang="en-US" sz="4000" dirty="0">
              <a:solidFill>
                <a:schemeClr val="bg1"/>
              </a:solidFill>
            </a:endParaRPr>
          </a:p>
        </p:txBody>
      </p:sp>
      <p:sp>
        <p:nvSpPr>
          <p:cNvPr id="5123" name="Rectangle 3"/>
          <p:cNvSpPr>
            <a:spLocks noChangeArrowheads="1"/>
          </p:cNvSpPr>
          <p:nvPr/>
        </p:nvSpPr>
        <p:spPr bwMode="auto">
          <a:xfrm>
            <a:off x="990600" y="609600"/>
            <a:ext cx="6705600" cy="1508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marL="463550" indent="-463550" algn="ctr">
              <a:spcBef>
                <a:spcPct val="20000"/>
              </a:spcBef>
              <a:buClr>
                <a:srgbClr val="99CCFF"/>
              </a:buClr>
            </a:pPr>
            <a:r>
              <a:rPr lang="en-US" sz="9200" dirty="0" smtClean="0">
                <a:solidFill>
                  <a:schemeClr val="bg1"/>
                </a:solidFill>
              </a:rPr>
              <a:t>Section 5</a:t>
            </a:r>
            <a:endParaRPr lang="en-US" sz="6000" dirty="0">
              <a:solidFill>
                <a:schemeClr val="bg1"/>
              </a:solidFill>
            </a:endParaRPr>
          </a:p>
        </p:txBody>
      </p:sp>
    </p:spTree>
    <p:extLst>
      <p:ext uri="{BB962C8B-B14F-4D97-AF65-F5344CB8AC3E}">
        <p14:creationId xmlns:p14="http://schemas.microsoft.com/office/powerpoint/2010/main" val="3751605560"/>
      </p:ext>
    </p:extLst>
  </p:cSld>
  <p:clrMapOvr>
    <a:masterClrMapping/>
  </p:clrMapOvr>
  <p:transition spd="med">
    <p:fade thruBlk="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normAutofit fontScale="90000"/>
          </a:bodyPr>
          <a:lstStyle/>
          <a:p>
            <a:r>
              <a:rPr lang="en-US" dirty="0"/>
              <a:t>Insert, Update and Deleting from </a:t>
            </a:r>
            <a:r>
              <a:rPr lang="en-US" dirty="0" err="1" smtClean="0"/>
              <a:t>FileTable</a:t>
            </a:r>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771093"/>
            <a:ext cx="4087527" cy="3379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6907" y="1907399"/>
            <a:ext cx="4322293" cy="3045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65967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0"/>
            <a:ext cx="9144000" cy="6858000"/>
          </a:xfrm>
          <a:solidFill>
            <a:schemeClr val="tx2"/>
          </a:solidFill>
        </p:spPr>
        <p:txBody>
          <a:bodyPr lIns="914400" rIns="914400"/>
          <a:lstStyle/>
          <a:p>
            <a:pPr algn="ctr"/>
            <a:r>
              <a:rPr lang="en-US" sz="4000" dirty="0" err="1" smtClean="0">
                <a:solidFill>
                  <a:schemeClr val="bg1"/>
                </a:solidFill>
              </a:rPr>
              <a:t>FileTable</a:t>
            </a:r>
            <a:r>
              <a:rPr lang="en-US" sz="4000" dirty="0" smtClean="0">
                <a:solidFill>
                  <a:schemeClr val="bg1"/>
                </a:solidFill>
              </a:rPr>
              <a:t/>
            </a:r>
            <a:br>
              <a:rPr lang="en-US" sz="4000" dirty="0" smtClean="0">
                <a:solidFill>
                  <a:schemeClr val="bg1"/>
                </a:solidFill>
              </a:rPr>
            </a:br>
            <a:r>
              <a:rPr lang="en-US" sz="4000" dirty="0" smtClean="0">
                <a:solidFill>
                  <a:schemeClr val="bg1"/>
                </a:solidFill>
              </a:rPr>
              <a:t>Drag </a:t>
            </a:r>
            <a:r>
              <a:rPr lang="en-US" sz="4000" dirty="0">
                <a:solidFill>
                  <a:schemeClr val="bg1"/>
                </a:solidFill>
              </a:rPr>
              <a:t>and drop with the file </a:t>
            </a:r>
            <a:r>
              <a:rPr lang="en-US" sz="4000" dirty="0" smtClean="0">
                <a:solidFill>
                  <a:schemeClr val="bg1"/>
                </a:solidFill>
              </a:rPr>
              <a:t>system</a:t>
            </a:r>
            <a:endParaRPr lang="en-US" sz="4000" dirty="0">
              <a:solidFill>
                <a:schemeClr val="bg1"/>
              </a:solidFill>
            </a:endParaRPr>
          </a:p>
        </p:txBody>
      </p:sp>
      <p:sp>
        <p:nvSpPr>
          <p:cNvPr id="5123" name="Rectangle 3"/>
          <p:cNvSpPr>
            <a:spLocks noChangeArrowheads="1"/>
          </p:cNvSpPr>
          <p:nvPr/>
        </p:nvSpPr>
        <p:spPr bwMode="auto">
          <a:xfrm>
            <a:off x="990600" y="609600"/>
            <a:ext cx="6705600" cy="1508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marL="463550" indent="-463550" algn="ctr">
              <a:spcBef>
                <a:spcPct val="20000"/>
              </a:spcBef>
              <a:buClr>
                <a:srgbClr val="99CCFF"/>
              </a:buClr>
            </a:pPr>
            <a:r>
              <a:rPr lang="en-US" sz="9200" dirty="0" smtClean="0">
                <a:solidFill>
                  <a:schemeClr val="bg1"/>
                </a:solidFill>
              </a:rPr>
              <a:t>Demo</a:t>
            </a:r>
            <a:endParaRPr lang="en-US" sz="6000" dirty="0">
              <a:solidFill>
                <a:schemeClr val="bg1"/>
              </a:solidFill>
            </a:endParaRPr>
          </a:p>
        </p:txBody>
      </p:sp>
    </p:spTree>
    <p:extLst>
      <p:ext uri="{BB962C8B-B14F-4D97-AF65-F5344CB8AC3E}">
        <p14:creationId xmlns:p14="http://schemas.microsoft.com/office/powerpoint/2010/main" val="1648481353"/>
      </p:ext>
    </p:extLst>
  </p:cSld>
  <p:clrMapOvr>
    <a:masterClrMapping/>
  </p:clrMapOvr>
  <p:transition spd="med">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0" y="389978"/>
            <a:ext cx="7086600" cy="1143000"/>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4000" kern="1200">
                <a:solidFill>
                  <a:schemeClr val="accent1"/>
                </a:solidFill>
                <a:latin typeface="+mj-lt"/>
                <a:ea typeface="+mj-ea"/>
                <a:cs typeface="+mj-cs"/>
              </a:defRPr>
            </a:lvl1pPr>
          </a:lstStyle>
          <a:p>
            <a:r>
              <a:rPr lang="en-US" dirty="0">
                <a:solidFill>
                  <a:schemeClr val="tx1"/>
                </a:solidFill>
              </a:rPr>
              <a:t>About the Speaker/Author</a:t>
            </a:r>
            <a:br>
              <a:rPr lang="en-US" dirty="0">
                <a:solidFill>
                  <a:schemeClr val="tx1"/>
                </a:solidFill>
              </a:rPr>
            </a:br>
            <a:r>
              <a:rPr lang="en-US" sz="2400" dirty="0" smtClean="0">
                <a:solidFill>
                  <a:schemeClr val="tx1"/>
                </a:solidFill>
              </a:rPr>
              <a:t>(Steve Stedman)</a:t>
            </a:r>
            <a:endParaRPr lang="en-US" dirty="0">
              <a:solidFill>
                <a:schemeClr val="tx1"/>
              </a:solidFill>
            </a:endParaRPr>
          </a:p>
        </p:txBody>
      </p:sp>
      <p:sp>
        <p:nvSpPr>
          <p:cNvPr id="11" name="Content Placeholder 4"/>
          <p:cNvSpPr txBox="1">
            <a:spLocks/>
          </p:cNvSpPr>
          <p:nvPr/>
        </p:nvSpPr>
        <p:spPr>
          <a:xfrm>
            <a:off x="304800" y="1447800"/>
            <a:ext cx="8763000" cy="5410200"/>
          </a:xfrm>
          <a:prstGeom prst="rect">
            <a:avLst/>
          </a:prstGeom>
        </p:spPr>
        <p:txBody>
          <a:bodyPr vert="horz" lIns="91440" tIns="45720" rIns="91440" bIns="45720" rtlCol="0">
            <a:normAutofit/>
          </a:bodyPr>
          <a:lstStyle>
            <a:lvl1pPr marL="0" indent="0" algn="l" defTabSz="457200" rtl="0" eaLnBrk="1" latinLnBrk="0" hangingPunct="1">
              <a:spcBef>
                <a:spcPct val="20000"/>
              </a:spcBef>
              <a:buFont typeface="Wingdings" charset="2"/>
              <a:buNone/>
              <a:defRPr sz="3000" kern="1200">
                <a:solidFill>
                  <a:schemeClr val="bg1"/>
                </a:solidFill>
                <a:latin typeface="+mn-lt"/>
                <a:ea typeface="+mn-ea"/>
                <a:cs typeface="+mn-cs"/>
              </a:defRPr>
            </a:lvl1pPr>
            <a:lvl2pPr marL="457200" indent="0" algn="ctr" defTabSz="457200" rtl="0" eaLnBrk="1" latinLnBrk="0" hangingPunct="1">
              <a:spcBef>
                <a:spcPct val="20000"/>
              </a:spcBef>
              <a:buFont typeface="Wingdings" charset="2"/>
              <a:buNone/>
              <a:defRPr sz="26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Wingdings" charset="2"/>
              <a:buNone/>
              <a:defRPr sz="22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Wingdings" charset="2"/>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Wingdings" charset="2"/>
              <a:buNone/>
              <a:defRPr sz="18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buFont typeface="Arial" pitchFamily="34" charset="0"/>
              <a:buChar char="•"/>
            </a:pPr>
            <a:r>
              <a:rPr lang="en-US" sz="2800" dirty="0" smtClean="0">
                <a:solidFill>
                  <a:schemeClr val="tx1"/>
                </a:solidFill>
              </a:rPr>
              <a:t>Joes2Pros</a:t>
            </a:r>
          </a:p>
          <a:p>
            <a:pPr marL="914400" lvl="1" indent="-457200" algn="l">
              <a:buFont typeface="Arial" pitchFamily="34" charset="0"/>
              <a:buChar char="•"/>
            </a:pPr>
            <a:r>
              <a:rPr lang="en-US" sz="2400" dirty="0" smtClean="0">
                <a:solidFill>
                  <a:schemeClr val="tx1"/>
                </a:solidFill>
              </a:rPr>
              <a:t>Author of the Common Table Expression Book</a:t>
            </a:r>
          </a:p>
          <a:p>
            <a:pPr marL="914400" lvl="1" indent="-457200" algn="l">
              <a:buFont typeface="Arial" pitchFamily="34" charset="0"/>
              <a:buChar char="•"/>
            </a:pPr>
            <a:r>
              <a:rPr lang="en-US" sz="2400" dirty="0" smtClean="0">
                <a:solidFill>
                  <a:schemeClr val="tx1"/>
                </a:solidFill>
              </a:rPr>
              <a:t>Instructor at the Joes2Pros Academy</a:t>
            </a:r>
          </a:p>
          <a:p>
            <a:pPr marL="457200" indent="-457200">
              <a:buFont typeface="Arial" pitchFamily="34" charset="0"/>
              <a:buChar char="•"/>
            </a:pPr>
            <a:r>
              <a:rPr lang="en-US" sz="2800" dirty="0" smtClean="0">
                <a:solidFill>
                  <a:schemeClr val="tx1"/>
                </a:solidFill>
              </a:rPr>
              <a:t>23 </a:t>
            </a:r>
            <a:r>
              <a:rPr lang="en-US" sz="2800" dirty="0">
                <a:solidFill>
                  <a:schemeClr val="tx1"/>
                </a:solidFill>
              </a:rPr>
              <a:t>Years </a:t>
            </a:r>
            <a:r>
              <a:rPr lang="en-US" sz="2800" dirty="0" smtClean="0">
                <a:solidFill>
                  <a:schemeClr val="tx1"/>
                </a:solidFill>
              </a:rPr>
              <a:t>of database work</a:t>
            </a:r>
            <a:endParaRPr lang="en-US" sz="2800" dirty="0">
              <a:solidFill>
                <a:schemeClr val="tx1"/>
              </a:solidFill>
            </a:endParaRPr>
          </a:p>
          <a:p>
            <a:pPr marL="457200" indent="-457200">
              <a:buFont typeface="Arial" pitchFamily="34" charset="0"/>
              <a:buChar char="•"/>
            </a:pPr>
            <a:r>
              <a:rPr lang="en-US" sz="2800" dirty="0" smtClean="0">
                <a:solidFill>
                  <a:schemeClr val="tx1"/>
                </a:solidFill>
              </a:rPr>
              <a:t>Developer of the Database Health Application</a:t>
            </a:r>
          </a:p>
          <a:p>
            <a:pPr marL="914400" lvl="1" indent="-457200" algn="l">
              <a:buFont typeface="Arial" pitchFamily="34" charset="0"/>
              <a:buChar char="•"/>
            </a:pPr>
            <a:r>
              <a:rPr lang="en-US" sz="2800" dirty="0" smtClean="0">
                <a:solidFill>
                  <a:schemeClr val="tx1"/>
                </a:solidFill>
                <a:hlinkClick r:id="rId2"/>
              </a:rPr>
              <a:t>http://DatabaseHealth.com</a:t>
            </a:r>
            <a:endParaRPr lang="en-US" sz="2800" dirty="0" smtClean="0">
              <a:solidFill>
                <a:schemeClr val="tx1"/>
              </a:solidFill>
            </a:endParaRPr>
          </a:p>
          <a:p>
            <a:pPr marL="457200" indent="-457200">
              <a:buFont typeface="Arial" pitchFamily="34" charset="0"/>
              <a:buChar char="•"/>
            </a:pPr>
            <a:r>
              <a:rPr lang="en-US" sz="2800" dirty="0">
                <a:solidFill>
                  <a:schemeClr val="tx1"/>
                </a:solidFill>
              </a:rPr>
              <a:t>Working at Emergency Reporting as </a:t>
            </a:r>
            <a:r>
              <a:rPr lang="en-US" sz="2800" dirty="0" smtClean="0">
                <a:solidFill>
                  <a:schemeClr val="tx1"/>
                </a:solidFill>
              </a:rPr>
              <a:t>CTO</a:t>
            </a:r>
            <a:endParaRPr lang="en-US" sz="2800" dirty="0">
              <a:solidFill>
                <a:schemeClr val="tx1"/>
              </a:solidFill>
            </a:endParaRPr>
          </a:p>
          <a:p>
            <a:pPr marL="457200" indent="-457200">
              <a:buFont typeface="Arial" pitchFamily="34" charset="0"/>
              <a:buChar char="•"/>
            </a:pPr>
            <a:endParaRPr lang="en-US" sz="2400" dirty="0" smtClean="0">
              <a:solidFill>
                <a:schemeClr val="tx1"/>
              </a:solidFill>
            </a:endParaRPr>
          </a:p>
          <a:p>
            <a:pPr marL="457200" indent="-457200">
              <a:buFont typeface="Arial" pitchFamily="34" charset="0"/>
              <a:buChar char="•"/>
            </a:pPr>
            <a:r>
              <a:rPr lang="en-US" sz="3200" dirty="0" smtClean="0">
                <a:solidFill>
                  <a:schemeClr val="tx1"/>
                </a:solidFill>
              </a:rPr>
              <a:t>Twitter:  @</a:t>
            </a:r>
            <a:r>
              <a:rPr lang="en-US" sz="3200" dirty="0" err="1" smtClean="0">
                <a:solidFill>
                  <a:schemeClr val="tx1"/>
                </a:solidFill>
              </a:rPr>
              <a:t>SqlEmt</a:t>
            </a:r>
            <a:endParaRPr lang="en-US" sz="3200" dirty="0" smtClean="0">
              <a:solidFill>
                <a:schemeClr val="tx1"/>
              </a:solidFill>
            </a:endParaRPr>
          </a:p>
          <a:p>
            <a:pPr marL="457200" indent="-457200">
              <a:buFont typeface="Arial" pitchFamily="34" charset="0"/>
              <a:buChar char="•"/>
            </a:pPr>
            <a:r>
              <a:rPr lang="en-US" sz="3200" dirty="0" smtClean="0">
                <a:solidFill>
                  <a:schemeClr val="tx1"/>
                </a:solidFill>
              </a:rPr>
              <a:t>Website:  </a:t>
            </a:r>
            <a:r>
              <a:rPr lang="en-US" sz="3200" dirty="0" smtClean="0">
                <a:solidFill>
                  <a:schemeClr val="tx1"/>
                </a:solidFill>
                <a:hlinkClick r:id="rId3"/>
              </a:rPr>
              <a:t>http://SteveStedman.com</a:t>
            </a:r>
            <a:endParaRPr lang="en-US" sz="3200" dirty="0" smtClean="0">
              <a:solidFill>
                <a:schemeClr val="tx1"/>
              </a:solidFill>
            </a:endParaRPr>
          </a:p>
          <a:p>
            <a:pPr marL="457200" indent="-457200">
              <a:buFont typeface="Arial" pitchFamily="34" charset="0"/>
              <a:buChar char="•"/>
            </a:pPr>
            <a:endParaRPr lang="en-US" sz="2400" dirty="0" smtClean="0">
              <a:solidFill>
                <a:schemeClr val="tx1"/>
              </a:solidFill>
            </a:endParaRPr>
          </a:p>
        </p:txBody>
      </p:sp>
    </p:spTree>
    <p:extLst>
      <p:ext uri="{BB962C8B-B14F-4D97-AF65-F5344CB8AC3E}">
        <p14:creationId xmlns:p14="http://schemas.microsoft.com/office/powerpoint/2010/main" val="1669871681"/>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anim calcmode="lin" valueType="num">
                                      <p:cBhvr additive="base">
                                        <p:cTn id="11"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anim calcmode="lin" valueType="num">
                                      <p:cBhvr additive="base">
                                        <p:cTn id="15"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anim calcmode="lin" valueType="num">
                                      <p:cBhvr additive="base">
                                        <p:cTn id="21"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 calcmode="lin" valueType="num">
                                      <p:cBhvr additive="base">
                                        <p:cTn id="27"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1">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1">
                                            <p:txEl>
                                              <p:pRg st="5" end="5"/>
                                            </p:txEl>
                                          </p:spTgt>
                                        </p:tgtEl>
                                        <p:attrNameLst>
                                          <p:attrName>style.visibility</p:attrName>
                                        </p:attrNameLst>
                                      </p:cBhvr>
                                      <p:to>
                                        <p:strVal val="visible"/>
                                      </p:to>
                                    </p:set>
                                    <p:anim calcmode="lin" valueType="num">
                                      <p:cBhvr additive="base">
                                        <p:cTn id="31"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1">
                                            <p:txEl>
                                              <p:pRg st="6" end="6"/>
                                            </p:txEl>
                                          </p:spTgt>
                                        </p:tgtEl>
                                        <p:attrNameLst>
                                          <p:attrName>style.visibility</p:attrName>
                                        </p:attrNameLst>
                                      </p:cBhvr>
                                      <p:to>
                                        <p:strVal val="visible"/>
                                      </p:to>
                                    </p:set>
                                    <p:anim calcmode="lin" valueType="num">
                                      <p:cBhvr additive="base">
                                        <p:cTn id="37"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1">
                                            <p:txEl>
                                              <p:pRg st="8" end="8"/>
                                            </p:txEl>
                                          </p:spTgt>
                                        </p:tgtEl>
                                        <p:attrNameLst>
                                          <p:attrName>style.visibility</p:attrName>
                                        </p:attrNameLst>
                                      </p:cBhvr>
                                      <p:to>
                                        <p:strVal val="visible"/>
                                      </p:to>
                                    </p:set>
                                    <p:anim calcmode="lin" valueType="num">
                                      <p:cBhvr additive="base">
                                        <p:cTn id="43"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1">
                                            <p:txEl>
                                              <p:pRg st="9" end="9"/>
                                            </p:txEl>
                                          </p:spTgt>
                                        </p:tgtEl>
                                        <p:attrNameLst>
                                          <p:attrName>style.visibility</p:attrName>
                                        </p:attrNameLst>
                                      </p:cBhvr>
                                      <p:to>
                                        <p:strVal val="visible"/>
                                      </p:to>
                                    </p:set>
                                    <p:anim calcmode="lin" valueType="num">
                                      <p:cBhvr additive="base">
                                        <p:cTn id="47" dur="500" fill="hold"/>
                                        <p:tgtEl>
                                          <p:spTgt spid="11">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1">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a:t>
            </a:r>
            <a:r>
              <a:rPr lang="en-US" dirty="0" smtClean="0"/>
              <a:t>. Recursive CTE</a:t>
            </a:r>
            <a:endParaRPr lang="en-US" dirty="0"/>
          </a:p>
        </p:txBody>
      </p:sp>
      <p:sp>
        <p:nvSpPr>
          <p:cNvPr id="3" name="Content Placeholder 2"/>
          <p:cNvSpPr>
            <a:spLocks noGrp="1"/>
          </p:cNvSpPr>
          <p:nvPr>
            <p:ph sz="quarter" idx="1"/>
          </p:nvPr>
        </p:nvSpPr>
        <p:spPr>
          <a:xfrm>
            <a:off x="457200" y="1600200"/>
            <a:ext cx="8458200" cy="5181600"/>
          </a:xfrm>
        </p:spPr>
        <p:txBody>
          <a:bodyPr>
            <a:normAutofit/>
          </a:bodyPr>
          <a:lstStyle/>
          <a:p>
            <a:r>
              <a:rPr lang="en-US" dirty="0" smtClean="0"/>
              <a:t>Considered recursive when the CTE references itself</a:t>
            </a:r>
          </a:p>
          <a:p>
            <a:endParaRPr lang="en-US" dirty="0" smtClean="0"/>
          </a:p>
          <a:p>
            <a:r>
              <a:rPr lang="en-US" dirty="0" smtClean="0"/>
              <a:t>Recursion stops </a:t>
            </a:r>
          </a:p>
          <a:p>
            <a:pPr lvl="1"/>
            <a:r>
              <a:rPr lang="en-US" dirty="0" smtClean="0">
                <a:solidFill>
                  <a:schemeClr val="tx1"/>
                </a:solidFill>
              </a:rPr>
              <a:t>When the recursive query produces no results </a:t>
            </a:r>
          </a:p>
          <a:p>
            <a:pPr lvl="1"/>
            <a:r>
              <a:rPr lang="en-US" dirty="0" smtClean="0">
                <a:solidFill>
                  <a:schemeClr val="tx1"/>
                </a:solidFill>
              </a:rPr>
              <a:t>Or specify MAXRECURSION</a:t>
            </a:r>
          </a:p>
          <a:p>
            <a:pPr lvl="1"/>
            <a:endParaRPr lang="en-US" dirty="0" smtClean="0"/>
          </a:p>
          <a:p>
            <a:r>
              <a:rPr lang="en-US" dirty="0" smtClean="0"/>
              <a:t>Uses</a:t>
            </a:r>
            <a:endParaRPr lang="en-US" dirty="0"/>
          </a:p>
          <a:p>
            <a:pPr lvl="1"/>
            <a:r>
              <a:rPr lang="en-US" dirty="0">
                <a:solidFill>
                  <a:schemeClr val="tx1"/>
                </a:solidFill>
              </a:rPr>
              <a:t>Hierarchical listing of categories</a:t>
            </a:r>
          </a:p>
          <a:p>
            <a:pPr lvl="1"/>
            <a:r>
              <a:rPr lang="en-US" dirty="0">
                <a:solidFill>
                  <a:schemeClr val="tx1"/>
                </a:solidFill>
              </a:rPr>
              <a:t>Recursive </a:t>
            </a:r>
            <a:r>
              <a:rPr lang="en-US" dirty="0" smtClean="0">
                <a:solidFill>
                  <a:schemeClr val="tx1"/>
                </a:solidFill>
              </a:rPr>
              <a:t>calculations</a:t>
            </a:r>
          </a:p>
          <a:p>
            <a:pPr lvl="1"/>
            <a:r>
              <a:rPr lang="en-US" dirty="0" smtClean="0">
                <a:solidFill>
                  <a:schemeClr val="tx1"/>
                </a:solidFill>
              </a:rPr>
              <a:t>Much, much more…</a:t>
            </a:r>
            <a:endParaRPr lang="en-US" dirty="0">
              <a:solidFill>
                <a:schemeClr val="tx1"/>
              </a:solidFill>
            </a:endParaRPr>
          </a:p>
        </p:txBody>
      </p:sp>
    </p:spTree>
    <p:extLst>
      <p:ext uri="{BB962C8B-B14F-4D97-AF65-F5344CB8AC3E}">
        <p14:creationId xmlns:p14="http://schemas.microsoft.com/office/powerpoint/2010/main" val="10601326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366215" y="17060"/>
            <a:ext cx="8001000" cy="1143000"/>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4000" kern="1200">
                <a:solidFill>
                  <a:schemeClr val="accent1"/>
                </a:solidFill>
                <a:latin typeface="+mj-lt"/>
                <a:ea typeface="+mj-ea"/>
                <a:cs typeface="+mj-cs"/>
              </a:defRPr>
            </a:lvl1pPr>
          </a:lstStyle>
          <a:p>
            <a:r>
              <a:rPr lang="en-US" dirty="0" smtClean="0">
                <a:solidFill>
                  <a:schemeClr val="tx1"/>
                </a:solidFill>
              </a:rPr>
              <a:t>Chapter 8 – DELETE</a:t>
            </a:r>
            <a:endParaRPr lang="en-US" dirty="0">
              <a:solidFill>
                <a:schemeClr val="tx1"/>
              </a:solidFill>
            </a:endParaRPr>
          </a:p>
        </p:txBody>
      </p:sp>
      <p:sp>
        <p:nvSpPr>
          <p:cNvPr id="5" name="Content Placeholder 2"/>
          <p:cNvSpPr txBox="1">
            <a:spLocks/>
          </p:cNvSpPr>
          <p:nvPr/>
        </p:nvSpPr>
        <p:spPr>
          <a:xfrm>
            <a:off x="370764" y="1160060"/>
            <a:ext cx="8503920" cy="5257800"/>
          </a:xfrm>
          <a:prstGeom prst="rect">
            <a:avLst/>
          </a:prstGeom>
        </p:spPr>
        <p:txBody>
          <a:bodyPr vert="horz" lIns="45720" rIns="45720">
            <a:normAutofit/>
          </a:bodyPr>
          <a:lstStyle>
            <a:lvl1pPr marL="0" marR="64008" indent="0" algn="r" rtl="0" eaLnBrk="1" latinLnBrk="0" hangingPunct="1">
              <a:spcBef>
                <a:spcPts val="400"/>
              </a:spcBef>
              <a:spcAft>
                <a:spcPts val="0"/>
              </a:spcAft>
              <a:buClr>
                <a:schemeClr val="accent1"/>
              </a:buClr>
              <a:buSzPct val="68000"/>
              <a:buFont typeface="Wingdings 3"/>
              <a:buNone/>
              <a:defRPr kumimoji="0" sz="2700" kern="1200">
                <a:solidFill>
                  <a:schemeClr val="tx2"/>
                </a:solidFill>
                <a:latin typeface="+mn-lt"/>
                <a:ea typeface="+mn-ea"/>
                <a:cs typeface="+mn-cs"/>
              </a:defRPr>
            </a:lvl1pPr>
            <a:lvl2pPr marL="457200" indent="0" algn="ctr" rtl="0" eaLnBrk="1" latinLnBrk="0" hangingPunct="1">
              <a:spcBef>
                <a:spcPts val="324"/>
              </a:spcBef>
              <a:buClr>
                <a:schemeClr val="accent1"/>
              </a:buClr>
              <a:buFont typeface="Verdana"/>
              <a:buNone/>
              <a:defRPr kumimoji="0" sz="2300" kern="1200">
                <a:solidFill>
                  <a:schemeClr val="tx1"/>
                </a:solidFill>
                <a:latin typeface="+mn-lt"/>
                <a:ea typeface="+mn-ea"/>
                <a:cs typeface="+mn-cs"/>
              </a:defRPr>
            </a:lvl2pPr>
            <a:lvl3pPr marL="914400" indent="0" algn="ctr" rtl="0" eaLnBrk="1" latinLnBrk="0" hangingPunct="1">
              <a:spcBef>
                <a:spcPts val="350"/>
              </a:spcBef>
              <a:buClr>
                <a:schemeClr val="accent2"/>
              </a:buClr>
              <a:buSzPct val="100000"/>
              <a:buFont typeface="Wingdings 2"/>
              <a:buNone/>
              <a:defRPr kumimoji="0" sz="2100" kern="1200">
                <a:solidFill>
                  <a:schemeClr val="tx1"/>
                </a:solidFill>
                <a:latin typeface="+mn-lt"/>
                <a:ea typeface="+mn-ea"/>
                <a:cs typeface="+mn-cs"/>
              </a:defRPr>
            </a:lvl3pPr>
            <a:lvl4pPr marL="1371600" indent="0" algn="ctr" rtl="0" eaLnBrk="1" latinLnBrk="0" hangingPunct="1">
              <a:spcBef>
                <a:spcPts val="350"/>
              </a:spcBef>
              <a:buClr>
                <a:schemeClr val="accent2"/>
              </a:buClr>
              <a:buFont typeface="Wingdings 2"/>
              <a:buNone/>
              <a:defRPr kumimoji="0" sz="1900" kern="1200">
                <a:solidFill>
                  <a:schemeClr val="tx1"/>
                </a:solidFill>
                <a:latin typeface="+mn-lt"/>
                <a:ea typeface="+mn-ea"/>
                <a:cs typeface="+mn-cs"/>
              </a:defRPr>
            </a:lvl4pPr>
            <a:lvl5pPr marL="1828800" indent="0" algn="ctr" rtl="0" eaLnBrk="1" latinLnBrk="0" hangingPunct="1">
              <a:spcBef>
                <a:spcPts val="350"/>
              </a:spcBef>
              <a:buClr>
                <a:schemeClr val="accent2"/>
              </a:buClr>
              <a:buFont typeface="Wingdings 2"/>
              <a:buNone/>
              <a:defRPr kumimoji="0" sz="1800" kern="1200">
                <a:solidFill>
                  <a:schemeClr val="tx1"/>
                </a:solidFill>
                <a:latin typeface="+mn-lt"/>
                <a:ea typeface="+mn-ea"/>
                <a:cs typeface="+mn-cs"/>
              </a:defRPr>
            </a:lvl5pPr>
            <a:lvl6pPr marL="2286000" indent="0" algn="ctr" rtl="0" eaLnBrk="1" latinLnBrk="0" hangingPunct="1">
              <a:spcBef>
                <a:spcPts val="350"/>
              </a:spcBef>
              <a:buClr>
                <a:schemeClr val="accent3"/>
              </a:buClr>
              <a:buFont typeface="Wingdings 2"/>
              <a:buNone/>
              <a:defRPr kumimoji="0" sz="1800" kern="1200">
                <a:solidFill>
                  <a:schemeClr val="tx1"/>
                </a:solidFill>
                <a:latin typeface="+mn-lt"/>
                <a:ea typeface="+mn-ea"/>
                <a:cs typeface="+mn-cs"/>
              </a:defRPr>
            </a:lvl6pPr>
            <a:lvl7pPr marL="27432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7pPr>
            <a:lvl8pPr marL="32004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8pPr>
            <a:lvl9pPr marL="3657600" indent="0" algn="ctr" rtl="0" eaLnBrk="1" latinLnBrk="0" hangingPunct="1">
              <a:spcBef>
                <a:spcPts val="350"/>
              </a:spcBef>
              <a:buClr>
                <a:schemeClr val="accent3"/>
              </a:buClr>
              <a:buFont typeface="Wingdings 2"/>
              <a:buNone/>
              <a:defRPr kumimoji="0" sz="1600" kern="1200" baseline="0">
                <a:solidFill>
                  <a:schemeClr val="tx1"/>
                </a:solidFill>
                <a:latin typeface="+mn-lt"/>
                <a:ea typeface="+mn-ea"/>
                <a:cs typeface="+mn-cs"/>
              </a:defRPr>
            </a:lvl9pPr>
            <a:extLst/>
          </a:lstStyle>
          <a:p>
            <a:pPr marR="0" lvl="0" algn="l">
              <a:spcBef>
                <a:spcPts val="0"/>
              </a:spcBef>
              <a:buClrTx/>
              <a:buSzTx/>
            </a:pPr>
            <a:r>
              <a:rPr lang="en-US" sz="3200" dirty="0">
                <a:solidFill>
                  <a:srgbClr val="0000FF"/>
                </a:solidFill>
                <a:latin typeface="Consolas"/>
              </a:rPr>
              <a:t>DELETE</a:t>
            </a:r>
            <a:r>
              <a:rPr lang="en-US" sz="3200" dirty="0">
                <a:solidFill>
                  <a:prstClr val="black"/>
                </a:solidFill>
                <a:latin typeface="Consolas"/>
              </a:rPr>
              <a:t> </a:t>
            </a:r>
            <a:r>
              <a:rPr lang="en-US" sz="3200" dirty="0">
                <a:solidFill>
                  <a:srgbClr val="0000FF"/>
                </a:solidFill>
                <a:latin typeface="Consolas"/>
              </a:rPr>
              <a:t>FROM</a:t>
            </a:r>
            <a:r>
              <a:rPr lang="en-US" sz="3200" dirty="0">
                <a:solidFill>
                  <a:prstClr val="black"/>
                </a:solidFill>
                <a:latin typeface="Consolas"/>
              </a:rPr>
              <a:t> </a:t>
            </a:r>
            <a:r>
              <a:rPr lang="en-US" sz="3200" dirty="0" smtClean="0">
                <a:solidFill>
                  <a:srgbClr val="008080"/>
                </a:solidFill>
                <a:latin typeface="Consolas"/>
              </a:rPr>
              <a:t>CTE</a:t>
            </a:r>
            <a:r>
              <a:rPr lang="en-US" sz="3200" dirty="0">
                <a:solidFill>
                  <a:srgbClr val="808080"/>
                </a:solidFill>
                <a:latin typeface="Consolas"/>
              </a:rPr>
              <a:t>;</a:t>
            </a:r>
          </a:p>
          <a:p>
            <a:pPr marL="514350" indent="-514350" algn="l">
              <a:buFont typeface="+mj-lt"/>
              <a:buAutoNum type="arabicPeriod"/>
            </a:pPr>
            <a:r>
              <a:rPr lang="en-US" dirty="0" smtClean="0"/>
              <a:t>Are the following SQL Statements valid?</a:t>
            </a:r>
          </a:p>
          <a:p>
            <a:pPr marL="514350" indent="-514350" algn="l">
              <a:buFont typeface="+mj-lt"/>
              <a:buAutoNum type="arabicPeriod"/>
            </a:pPr>
            <a:r>
              <a:rPr lang="en-US" dirty="0" smtClean="0"/>
              <a:t>Can you delete from a CTE?  </a:t>
            </a:r>
          </a:p>
          <a:p>
            <a:pPr marL="514350" indent="-514350" algn="l">
              <a:buFont typeface="+mj-lt"/>
              <a:buAutoNum type="arabicPeriod"/>
            </a:pPr>
            <a:r>
              <a:rPr lang="en-US" dirty="0" smtClean="0"/>
              <a:t>What does that mean?</a:t>
            </a:r>
          </a:p>
          <a:p>
            <a:pPr marL="514350" indent="-514350" algn="l">
              <a:buFont typeface="+mj-lt"/>
              <a:buAutoNum type="arabicPeriod"/>
            </a:pPr>
            <a:endParaRPr lang="en-US" dirty="0" smtClean="0"/>
          </a:p>
          <a:p>
            <a:pPr algn="l"/>
            <a:endParaRPr lang="en-US" dirty="0"/>
          </a:p>
        </p:txBody>
      </p:sp>
      <p:sp>
        <p:nvSpPr>
          <p:cNvPr id="3" name="Rectangle 2"/>
          <p:cNvSpPr/>
          <p:nvPr/>
        </p:nvSpPr>
        <p:spPr>
          <a:xfrm>
            <a:off x="72218" y="3788960"/>
            <a:ext cx="4294497" cy="2764240"/>
          </a:xfrm>
          <a:prstGeom prst="rect">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700" dirty="0" smtClean="0">
                <a:solidFill>
                  <a:srgbClr val="808080"/>
                </a:solidFill>
                <a:latin typeface="Consolas"/>
              </a:rPr>
              <a:t>;</a:t>
            </a:r>
            <a:r>
              <a:rPr lang="en-US" sz="1700" dirty="0">
                <a:solidFill>
                  <a:srgbClr val="0000FF"/>
                </a:solidFill>
                <a:latin typeface="Consolas"/>
              </a:rPr>
              <a:t>WITH</a:t>
            </a:r>
            <a:r>
              <a:rPr lang="en-US" sz="1700" dirty="0">
                <a:solidFill>
                  <a:prstClr val="black"/>
                </a:solidFill>
                <a:latin typeface="Consolas"/>
              </a:rPr>
              <a:t> </a:t>
            </a:r>
            <a:r>
              <a:rPr lang="en-US" sz="1700" dirty="0" err="1">
                <a:solidFill>
                  <a:srgbClr val="008080"/>
                </a:solidFill>
                <a:latin typeface="Consolas"/>
              </a:rPr>
              <a:t>CustomerCTE</a:t>
            </a:r>
            <a:r>
              <a:rPr lang="en-US" sz="1700" dirty="0">
                <a:solidFill>
                  <a:prstClr val="black"/>
                </a:solidFill>
                <a:latin typeface="Consolas"/>
              </a:rPr>
              <a:t> </a:t>
            </a:r>
            <a:r>
              <a:rPr lang="en-US" sz="1700" dirty="0">
                <a:solidFill>
                  <a:srgbClr val="0000FF"/>
                </a:solidFill>
                <a:latin typeface="Consolas"/>
              </a:rPr>
              <a:t>AS</a:t>
            </a:r>
            <a:endParaRPr lang="en-US" sz="1700" dirty="0">
              <a:solidFill>
                <a:prstClr val="black"/>
              </a:solidFill>
              <a:latin typeface="Consolas"/>
            </a:endParaRPr>
          </a:p>
          <a:p>
            <a:r>
              <a:rPr lang="en-US" sz="1700" dirty="0">
                <a:solidFill>
                  <a:srgbClr val="808080"/>
                </a:solidFill>
                <a:latin typeface="Consolas"/>
              </a:rPr>
              <a:t>(</a:t>
            </a:r>
            <a:r>
              <a:rPr lang="en-US" sz="1700" dirty="0">
                <a:solidFill>
                  <a:prstClr val="black"/>
                </a:solidFill>
                <a:latin typeface="Consolas"/>
              </a:rPr>
              <a:t> </a:t>
            </a:r>
          </a:p>
          <a:p>
            <a:r>
              <a:rPr lang="en-US" sz="1700" dirty="0" smtClean="0">
                <a:solidFill>
                  <a:srgbClr val="0000FF"/>
                </a:solidFill>
                <a:latin typeface="Consolas"/>
              </a:rPr>
              <a:t>  SELECT</a:t>
            </a:r>
            <a:r>
              <a:rPr lang="en-US" sz="1700" dirty="0" smtClean="0">
                <a:solidFill>
                  <a:prstClr val="black"/>
                </a:solidFill>
                <a:latin typeface="Consolas"/>
              </a:rPr>
              <a:t> </a:t>
            </a:r>
            <a:r>
              <a:rPr lang="en-US" sz="1700" dirty="0">
                <a:solidFill>
                  <a:srgbClr val="808080"/>
                </a:solidFill>
                <a:latin typeface="Consolas"/>
              </a:rPr>
              <a:t>*</a:t>
            </a:r>
            <a:endParaRPr lang="en-US" sz="1700" dirty="0">
              <a:solidFill>
                <a:prstClr val="black"/>
              </a:solidFill>
              <a:latin typeface="Consolas"/>
            </a:endParaRPr>
          </a:p>
          <a:p>
            <a:r>
              <a:rPr lang="en-US" sz="1700" dirty="0">
                <a:solidFill>
                  <a:prstClr val="black"/>
                </a:solidFill>
                <a:latin typeface="Consolas"/>
              </a:rPr>
              <a:t>  </a:t>
            </a:r>
            <a:r>
              <a:rPr lang="en-US" sz="1700" dirty="0" smtClean="0">
                <a:solidFill>
                  <a:prstClr val="black"/>
                </a:solidFill>
                <a:latin typeface="Consolas"/>
              </a:rPr>
              <a:t>  </a:t>
            </a:r>
            <a:r>
              <a:rPr lang="en-US" sz="1700" dirty="0" smtClean="0">
                <a:solidFill>
                  <a:srgbClr val="0000FF"/>
                </a:solidFill>
                <a:latin typeface="Consolas"/>
              </a:rPr>
              <a:t>FROM</a:t>
            </a:r>
            <a:r>
              <a:rPr lang="en-US" sz="1700" dirty="0" smtClean="0">
                <a:solidFill>
                  <a:prstClr val="black"/>
                </a:solidFill>
                <a:latin typeface="Consolas"/>
              </a:rPr>
              <a:t> </a:t>
            </a:r>
            <a:r>
              <a:rPr lang="en-US" sz="1700" dirty="0">
                <a:solidFill>
                  <a:srgbClr val="008080"/>
                </a:solidFill>
                <a:latin typeface="Consolas"/>
              </a:rPr>
              <a:t>Customer</a:t>
            </a:r>
            <a:r>
              <a:rPr lang="en-US" sz="1700" dirty="0">
                <a:solidFill>
                  <a:prstClr val="black"/>
                </a:solidFill>
                <a:latin typeface="Consolas"/>
              </a:rPr>
              <a:t> </a:t>
            </a:r>
          </a:p>
          <a:p>
            <a:r>
              <a:rPr lang="en-US" sz="1700" dirty="0" smtClean="0">
                <a:solidFill>
                  <a:prstClr val="black"/>
                </a:solidFill>
                <a:latin typeface="Consolas"/>
              </a:rPr>
              <a:t>   </a:t>
            </a:r>
            <a:r>
              <a:rPr lang="en-US" sz="1700" dirty="0">
                <a:solidFill>
                  <a:srgbClr val="0000FF"/>
                </a:solidFill>
                <a:latin typeface="Consolas"/>
              </a:rPr>
              <a:t>WHERE</a:t>
            </a:r>
            <a:r>
              <a:rPr lang="en-US" sz="1700" dirty="0">
                <a:solidFill>
                  <a:prstClr val="black"/>
                </a:solidFill>
                <a:latin typeface="Consolas"/>
              </a:rPr>
              <a:t> </a:t>
            </a:r>
            <a:r>
              <a:rPr lang="en-US" sz="1700" dirty="0" err="1">
                <a:solidFill>
                  <a:srgbClr val="008080"/>
                </a:solidFill>
                <a:latin typeface="Consolas"/>
              </a:rPr>
              <a:t>LastName</a:t>
            </a:r>
            <a:r>
              <a:rPr lang="en-US" sz="1700" dirty="0">
                <a:solidFill>
                  <a:prstClr val="black"/>
                </a:solidFill>
                <a:latin typeface="Consolas"/>
              </a:rPr>
              <a:t> </a:t>
            </a:r>
            <a:r>
              <a:rPr lang="en-US" sz="1700" dirty="0" smtClean="0">
                <a:solidFill>
                  <a:srgbClr val="808080"/>
                </a:solidFill>
                <a:latin typeface="Consolas"/>
              </a:rPr>
              <a:t>like </a:t>
            </a:r>
            <a:r>
              <a:rPr lang="en-US" sz="1700" dirty="0" smtClean="0">
                <a:solidFill>
                  <a:srgbClr val="FF0000"/>
                </a:solidFill>
                <a:latin typeface="Consolas"/>
              </a:rPr>
              <a:t>'Williams</a:t>
            </a:r>
            <a:r>
              <a:rPr lang="en-US" sz="1700" dirty="0">
                <a:solidFill>
                  <a:srgbClr val="FF0000"/>
                </a:solidFill>
                <a:latin typeface="Consolas"/>
              </a:rPr>
              <a:t>'</a:t>
            </a:r>
            <a:endParaRPr lang="en-US" sz="1700" dirty="0">
              <a:solidFill>
                <a:prstClr val="black"/>
              </a:solidFill>
              <a:latin typeface="Consolas"/>
            </a:endParaRPr>
          </a:p>
          <a:p>
            <a:r>
              <a:rPr lang="en-US" sz="1700" dirty="0">
                <a:solidFill>
                  <a:srgbClr val="808080"/>
                </a:solidFill>
                <a:latin typeface="Consolas"/>
              </a:rPr>
              <a:t>)</a:t>
            </a:r>
            <a:r>
              <a:rPr lang="en-US" sz="1700" dirty="0">
                <a:solidFill>
                  <a:prstClr val="black"/>
                </a:solidFill>
                <a:latin typeface="Consolas"/>
              </a:rPr>
              <a:t> </a:t>
            </a:r>
          </a:p>
          <a:p>
            <a:r>
              <a:rPr lang="en-US" sz="1700" dirty="0">
                <a:solidFill>
                  <a:srgbClr val="0000FF"/>
                </a:solidFill>
                <a:latin typeface="Consolas"/>
              </a:rPr>
              <a:t>DELETE</a:t>
            </a:r>
            <a:r>
              <a:rPr lang="en-US" sz="1700" dirty="0">
                <a:solidFill>
                  <a:prstClr val="black"/>
                </a:solidFill>
                <a:latin typeface="Consolas"/>
              </a:rPr>
              <a:t> </a:t>
            </a:r>
            <a:r>
              <a:rPr lang="en-US" sz="1700" dirty="0">
                <a:solidFill>
                  <a:srgbClr val="0000FF"/>
                </a:solidFill>
                <a:latin typeface="Consolas"/>
              </a:rPr>
              <a:t>FROM</a:t>
            </a:r>
            <a:r>
              <a:rPr lang="en-US" sz="1700" dirty="0">
                <a:solidFill>
                  <a:prstClr val="black"/>
                </a:solidFill>
                <a:latin typeface="Consolas"/>
              </a:rPr>
              <a:t> </a:t>
            </a:r>
            <a:r>
              <a:rPr lang="en-US" sz="1700" dirty="0" err="1">
                <a:solidFill>
                  <a:srgbClr val="008080"/>
                </a:solidFill>
                <a:latin typeface="Consolas"/>
              </a:rPr>
              <a:t>CustomerCTE</a:t>
            </a:r>
            <a:r>
              <a:rPr lang="en-US" sz="1700" dirty="0">
                <a:solidFill>
                  <a:srgbClr val="808080"/>
                </a:solidFill>
                <a:latin typeface="Consolas"/>
              </a:rPr>
              <a:t>;</a:t>
            </a:r>
          </a:p>
          <a:p>
            <a:endParaRPr lang="en-US" sz="1700" dirty="0" smtClean="0">
              <a:solidFill>
                <a:prstClr val="black"/>
              </a:solidFill>
              <a:latin typeface="Consolas"/>
            </a:endParaRPr>
          </a:p>
          <a:p>
            <a:pPr algn="ctr"/>
            <a:endParaRPr lang="en-US" sz="1700" dirty="0"/>
          </a:p>
        </p:txBody>
      </p:sp>
      <p:sp>
        <p:nvSpPr>
          <p:cNvPr id="11" name="Rectangle 10"/>
          <p:cNvSpPr/>
          <p:nvPr/>
        </p:nvSpPr>
        <p:spPr>
          <a:xfrm>
            <a:off x="4647745" y="3788960"/>
            <a:ext cx="4294497" cy="2764240"/>
          </a:xfrm>
          <a:prstGeom prst="rect">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rgbClr val="808080"/>
                </a:solidFill>
                <a:latin typeface="Consolas"/>
              </a:rPr>
              <a:t>;</a:t>
            </a:r>
            <a:r>
              <a:rPr lang="en-US" sz="1600" dirty="0">
                <a:solidFill>
                  <a:srgbClr val="0000FF"/>
                </a:solidFill>
                <a:latin typeface="Consolas"/>
              </a:rPr>
              <a:t>WITH</a:t>
            </a:r>
            <a:r>
              <a:rPr lang="en-US" sz="1600" dirty="0">
                <a:solidFill>
                  <a:prstClr val="black"/>
                </a:solidFill>
                <a:latin typeface="Consolas"/>
              </a:rPr>
              <a:t> </a:t>
            </a:r>
            <a:r>
              <a:rPr lang="en-US" sz="1600" dirty="0" err="1">
                <a:solidFill>
                  <a:srgbClr val="008080"/>
                </a:solidFill>
                <a:latin typeface="Consolas"/>
              </a:rPr>
              <a:t>CustomerCTE</a:t>
            </a:r>
            <a:r>
              <a:rPr lang="en-US" sz="1600" dirty="0">
                <a:solidFill>
                  <a:prstClr val="black"/>
                </a:solidFill>
                <a:latin typeface="Consolas"/>
              </a:rPr>
              <a:t> </a:t>
            </a:r>
            <a:r>
              <a:rPr lang="en-US" sz="1600" dirty="0">
                <a:solidFill>
                  <a:srgbClr val="0000FF"/>
                </a:solidFill>
                <a:latin typeface="Consolas"/>
              </a:rPr>
              <a:t>AS</a:t>
            </a:r>
            <a:endParaRPr lang="en-US" sz="1600" dirty="0">
              <a:solidFill>
                <a:prstClr val="black"/>
              </a:solidFill>
              <a:latin typeface="Consolas"/>
            </a:endParaRPr>
          </a:p>
          <a:p>
            <a:r>
              <a:rPr lang="en-US" sz="1600" dirty="0">
                <a:solidFill>
                  <a:srgbClr val="808080"/>
                </a:solidFill>
                <a:latin typeface="Consolas"/>
              </a:rPr>
              <a:t>(</a:t>
            </a:r>
            <a:r>
              <a:rPr lang="en-US" sz="1600" dirty="0">
                <a:solidFill>
                  <a:prstClr val="black"/>
                </a:solidFill>
                <a:latin typeface="Consolas"/>
              </a:rPr>
              <a:t> </a:t>
            </a:r>
          </a:p>
          <a:p>
            <a:r>
              <a:rPr lang="en-US" sz="1600" dirty="0" smtClean="0">
                <a:solidFill>
                  <a:srgbClr val="0000FF"/>
                </a:solidFill>
                <a:latin typeface="Consolas"/>
              </a:rPr>
              <a:t> SELECT</a:t>
            </a:r>
            <a:r>
              <a:rPr lang="en-US" sz="1600" dirty="0" smtClean="0">
                <a:solidFill>
                  <a:prstClr val="black"/>
                </a:solidFill>
                <a:latin typeface="Consolas"/>
              </a:rPr>
              <a:t> </a:t>
            </a:r>
            <a:r>
              <a:rPr lang="en-US" sz="1600" dirty="0">
                <a:solidFill>
                  <a:srgbClr val="008080"/>
                </a:solidFill>
                <a:latin typeface="Consolas"/>
              </a:rPr>
              <a:t>c</a:t>
            </a:r>
            <a:r>
              <a:rPr lang="en-US" sz="1600" dirty="0">
                <a:solidFill>
                  <a:srgbClr val="808080"/>
                </a:solidFill>
                <a:latin typeface="Consolas"/>
              </a:rPr>
              <a:t>.*</a:t>
            </a:r>
            <a:endParaRPr lang="en-US" sz="1600" dirty="0">
              <a:solidFill>
                <a:prstClr val="black"/>
              </a:solidFill>
              <a:latin typeface="Consolas"/>
            </a:endParaRPr>
          </a:p>
          <a:p>
            <a:r>
              <a:rPr lang="en-US" sz="1600" dirty="0" smtClean="0">
                <a:solidFill>
                  <a:prstClr val="black"/>
                </a:solidFill>
                <a:latin typeface="Consolas"/>
              </a:rPr>
              <a:t>   </a:t>
            </a:r>
            <a:r>
              <a:rPr lang="en-US" sz="1600" dirty="0">
                <a:solidFill>
                  <a:srgbClr val="0000FF"/>
                </a:solidFill>
                <a:latin typeface="Consolas"/>
              </a:rPr>
              <a:t>FROM</a:t>
            </a:r>
            <a:r>
              <a:rPr lang="en-US" sz="1600" dirty="0">
                <a:solidFill>
                  <a:prstClr val="black"/>
                </a:solidFill>
                <a:latin typeface="Consolas"/>
              </a:rPr>
              <a:t> </a:t>
            </a:r>
            <a:r>
              <a:rPr lang="en-US" sz="1600" dirty="0">
                <a:solidFill>
                  <a:srgbClr val="008080"/>
                </a:solidFill>
                <a:latin typeface="Consolas"/>
              </a:rPr>
              <a:t>Customer</a:t>
            </a:r>
            <a:r>
              <a:rPr lang="en-US" sz="1600" dirty="0">
                <a:solidFill>
                  <a:prstClr val="black"/>
                </a:solidFill>
                <a:latin typeface="Consolas"/>
              </a:rPr>
              <a:t> </a:t>
            </a:r>
            <a:r>
              <a:rPr lang="en-US" sz="1600" dirty="0">
                <a:solidFill>
                  <a:srgbClr val="0000FF"/>
                </a:solidFill>
                <a:latin typeface="Consolas"/>
              </a:rPr>
              <a:t>AS</a:t>
            </a:r>
            <a:r>
              <a:rPr lang="en-US" sz="1600" dirty="0">
                <a:solidFill>
                  <a:prstClr val="black"/>
                </a:solidFill>
                <a:latin typeface="Consolas"/>
              </a:rPr>
              <a:t> </a:t>
            </a:r>
            <a:r>
              <a:rPr lang="en-US" sz="1600" dirty="0">
                <a:solidFill>
                  <a:srgbClr val="008080"/>
                </a:solidFill>
                <a:latin typeface="Consolas"/>
              </a:rPr>
              <a:t>c</a:t>
            </a:r>
            <a:endParaRPr lang="en-US" sz="1600" dirty="0">
              <a:solidFill>
                <a:prstClr val="black"/>
              </a:solidFill>
              <a:latin typeface="Consolas"/>
            </a:endParaRPr>
          </a:p>
          <a:p>
            <a:r>
              <a:rPr lang="en-US" sz="1600" dirty="0" smtClean="0">
                <a:solidFill>
                  <a:prstClr val="black"/>
                </a:solidFill>
                <a:latin typeface="Consolas"/>
              </a:rPr>
              <a:t>  </a:t>
            </a:r>
            <a:r>
              <a:rPr lang="en-US" sz="1600" dirty="0">
                <a:solidFill>
                  <a:srgbClr val="808080"/>
                </a:solidFill>
                <a:latin typeface="Consolas"/>
              </a:rPr>
              <a:t>INNER</a:t>
            </a:r>
            <a:r>
              <a:rPr lang="en-US" sz="1600" dirty="0">
                <a:solidFill>
                  <a:prstClr val="black"/>
                </a:solidFill>
                <a:latin typeface="Consolas"/>
              </a:rPr>
              <a:t> </a:t>
            </a:r>
            <a:r>
              <a:rPr lang="en-US" sz="1600" dirty="0">
                <a:solidFill>
                  <a:srgbClr val="808080"/>
                </a:solidFill>
                <a:latin typeface="Consolas"/>
              </a:rPr>
              <a:t>JOIN</a:t>
            </a:r>
            <a:r>
              <a:rPr lang="en-US" sz="1600" dirty="0">
                <a:solidFill>
                  <a:prstClr val="black"/>
                </a:solidFill>
                <a:latin typeface="Consolas"/>
              </a:rPr>
              <a:t> </a:t>
            </a:r>
            <a:r>
              <a:rPr lang="en-US" sz="1600" dirty="0" err="1">
                <a:solidFill>
                  <a:srgbClr val="008080"/>
                </a:solidFill>
                <a:latin typeface="Consolas"/>
              </a:rPr>
              <a:t>SalesInvoice</a:t>
            </a:r>
            <a:r>
              <a:rPr lang="en-US" sz="1600" dirty="0">
                <a:solidFill>
                  <a:prstClr val="black"/>
                </a:solidFill>
                <a:latin typeface="Consolas"/>
              </a:rPr>
              <a:t> </a:t>
            </a:r>
            <a:r>
              <a:rPr lang="en-US" sz="1600" dirty="0">
                <a:solidFill>
                  <a:srgbClr val="0000FF"/>
                </a:solidFill>
                <a:latin typeface="Consolas"/>
              </a:rPr>
              <a:t>AS</a:t>
            </a:r>
            <a:r>
              <a:rPr lang="en-US" sz="1600" dirty="0">
                <a:solidFill>
                  <a:prstClr val="black"/>
                </a:solidFill>
                <a:latin typeface="Consolas"/>
              </a:rPr>
              <a:t> </a:t>
            </a:r>
            <a:r>
              <a:rPr lang="en-US" sz="1600" dirty="0" err="1" smtClean="0">
                <a:solidFill>
                  <a:srgbClr val="008080"/>
                </a:solidFill>
                <a:latin typeface="Consolas"/>
              </a:rPr>
              <a:t>si</a:t>
            </a:r>
            <a:endParaRPr lang="en-US" sz="1600" dirty="0" smtClean="0">
              <a:solidFill>
                <a:srgbClr val="008080"/>
              </a:solidFill>
              <a:latin typeface="Consolas"/>
            </a:endParaRPr>
          </a:p>
          <a:p>
            <a:r>
              <a:rPr lang="en-US" sz="1600" dirty="0" smtClean="0">
                <a:solidFill>
                  <a:srgbClr val="008080"/>
                </a:solidFill>
                <a:latin typeface="Consolas"/>
              </a:rPr>
              <a:t>     </a:t>
            </a:r>
            <a:r>
              <a:rPr lang="en-US" sz="1600" dirty="0" smtClean="0">
                <a:solidFill>
                  <a:srgbClr val="0000FF"/>
                </a:solidFill>
                <a:latin typeface="Consolas"/>
              </a:rPr>
              <a:t>ON</a:t>
            </a:r>
            <a:r>
              <a:rPr lang="en-US" sz="1600" dirty="0" smtClean="0">
                <a:solidFill>
                  <a:prstClr val="black"/>
                </a:solidFill>
                <a:latin typeface="Consolas"/>
              </a:rPr>
              <a:t> </a:t>
            </a:r>
            <a:r>
              <a:rPr lang="en-US" sz="1600" dirty="0" err="1">
                <a:solidFill>
                  <a:srgbClr val="008080"/>
                </a:solidFill>
                <a:latin typeface="Consolas"/>
              </a:rPr>
              <a:t>si</a:t>
            </a:r>
            <a:r>
              <a:rPr lang="en-US" sz="1600" dirty="0" err="1">
                <a:solidFill>
                  <a:srgbClr val="808080"/>
                </a:solidFill>
                <a:latin typeface="Consolas"/>
              </a:rPr>
              <a:t>.</a:t>
            </a:r>
            <a:r>
              <a:rPr lang="en-US" sz="1600" dirty="0" err="1">
                <a:solidFill>
                  <a:srgbClr val="008080"/>
                </a:solidFill>
                <a:latin typeface="Consolas"/>
              </a:rPr>
              <a:t>CustomerID</a:t>
            </a:r>
            <a:r>
              <a:rPr lang="en-US" sz="1600" dirty="0">
                <a:solidFill>
                  <a:prstClr val="black"/>
                </a:solidFill>
                <a:latin typeface="Consolas"/>
              </a:rPr>
              <a:t> </a:t>
            </a:r>
            <a:r>
              <a:rPr lang="en-US" sz="1600" dirty="0">
                <a:solidFill>
                  <a:srgbClr val="808080"/>
                </a:solidFill>
                <a:latin typeface="Consolas"/>
              </a:rPr>
              <a:t>=</a:t>
            </a:r>
            <a:r>
              <a:rPr lang="en-US" sz="1600" dirty="0">
                <a:solidFill>
                  <a:prstClr val="black"/>
                </a:solidFill>
                <a:latin typeface="Consolas"/>
              </a:rPr>
              <a:t> </a:t>
            </a:r>
            <a:r>
              <a:rPr lang="en-US" sz="1600" dirty="0" err="1">
                <a:solidFill>
                  <a:srgbClr val="008080"/>
                </a:solidFill>
                <a:latin typeface="Consolas"/>
              </a:rPr>
              <a:t>c</a:t>
            </a:r>
            <a:r>
              <a:rPr lang="en-US" sz="1600" dirty="0" err="1">
                <a:solidFill>
                  <a:srgbClr val="808080"/>
                </a:solidFill>
                <a:latin typeface="Consolas"/>
              </a:rPr>
              <a:t>.</a:t>
            </a:r>
            <a:r>
              <a:rPr lang="en-US" sz="1600" dirty="0" err="1">
                <a:solidFill>
                  <a:srgbClr val="008080"/>
                </a:solidFill>
                <a:latin typeface="Consolas"/>
              </a:rPr>
              <a:t>CustomerID</a:t>
            </a:r>
            <a:endParaRPr lang="en-US" sz="1600" dirty="0">
              <a:solidFill>
                <a:prstClr val="black"/>
              </a:solidFill>
              <a:latin typeface="Consolas"/>
            </a:endParaRPr>
          </a:p>
          <a:p>
            <a:r>
              <a:rPr lang="en-US" sz="1600" dirty="0" smtClean="0">
                <a:solidFill>
                  <a:prstClr val="black"/>
                </a:solidFill>
                <a:latin typeface="Consolas"/>
              </a:rPr>
              <a:t>  </a:t>
            </a:r>
            <a:r>
              <a:rPr lang="en-US" sz="1600" dirty="0" smtClean="0">
                <a:solidFill>
                  <a:srgbClr val="0000FF"/>
                </a:solidFill>
                <a:latin typeface="Consolas"/>
              </a:rPr>
              <a:t>WHERE</a:t>
            </a:r>
            <a:r>
              <a:rPr lang="en-US" sz="1600" dirty="0" smtClean="0">
                <a:solidFill>
                  <a:prstClr val="black"/>
                </a:solidFill>
                <a:latin typeface="Consolas"/>
              </a:rPr>
              <a:t> </a:t>
            </a:r>
            <a:r>
              <a:rPr lang="en-US" sz="1600" dirty="0" err="1">
                <a:solidFill>
                  <a:srgbClr val="008080"/>
                </a:solidFill>
                <a:latin typeface="Consolas"/>
              </a:rPr>
              <a:t>c</a:t>
            </a:r>
            <a:r>
              <a:rPr lang="en-US" sz="1600" dirty="0" err="1">
                <a:solidFill>
                  <a:srgbClr val="808080"/>
                </a:solidFill>
                <a:latin typeface="Consolas"/>
              </a:rPr>
              <a:t>.</a:t>
            </a:r>
            <a:r>
              <a:rPr lang="en-US" sz="1600" dirty="0" err="1">
                <a:solidFill>
                  <a:srgbClr val="008080"/>
                </a:solidFill>
                <a:latin typeface="Consolas"/>
              </a:rPr>
              <a:t>LastName</a:t>
            </a:r>
            <a:r>
              <a:rPr lang="en-US" sz="1600" dirty="0">
                <a:solidFill>
                  <a:prstClr val="black"/>
                </a:solidFill>
                <a:latin typeface="Consolas"/>
              </a:rPr>
              <a:t> </a:t>
            </a:r>
            <a:r>
              <a:rPr lang="en-US" sz="1600" dirty="0">
                <a:solidFill>
                  <a:srgbClr val="808080"/>
                </a:solidFill>
                <a:latin typeface="Consolas"/>
              </a:rPr>
              <a:t>like</a:t>
            </a:r>
            <a:r>
              <a:rPr lang="en-US" sz="1600" dirty="0">
                <a:solidFill>
                  <a:prstClr val="black"/>
                </a:solidFill>
                <a:latin typeface="Consolas"/>
              </a:rPr>
              <a:t> </a:t>
            </a:r>
            <a:r>
              <a:rPr lang="en-US" sz="1600" dirty="0">
                <a:solidFill>
                  <a:srgbClr val="FF0000"/>
                </a:solidFill>
                <a:latin typeface="Consolas"/>
              </a:rPr>
              <a:t>'Williams'</a:t>
            </a:r>
            <a:endParaRPr lang="en-US" sz="1600" dirty="0">
              <a:solidFill>
                <a:prstClr val="black"/>
              </a:solidFill>
              <a:latin typeface="Consolas"/>
            </a:endParaRPr>
          </a:p>
          <a:p>
            <a:r>
              <a:rPr lang="en-US" sz="1600" dirty="0">
                <a:solidFill>
                  <a:srgbClr val="808080"/>
                </a:solidFill>
                <a:latin typeface="Consolas"/>
              </a:rPr>
              <a:t>)</a:t>
            </a:r>
            <a:r>
              <a:rPr lang="en-US" sz="1600" dirty="0">
                <a:solidFill>
                  <a:prstClr val="black"/>
                </a:solidFill>
                <a:latin typeface="Consolas"/>
              </a:rPr>
              <a:t> </a:t>
            </a:r>
          </a:p>
          <a:p>
            <a:r>
              <a:rPr lang="en-US" sz="1600" dirty="0">
                <a:solidFill>
                  <a:srgbClr val="0000FF"/>
                </a:solidFill>
                <a:latin typeface="Consolas"/>
              </a:rPr>
              <a:t>DELETE</a:t>
            </a:r>
            <a:r>
              <a:rPr lang="en-US" sz="1600" dirty="0">
                <a:solidFill>
                  <a:prstClr val="black"/>
                </a:solidFill>
                <a:latin typeface="Consolas"/>
              </a:rPr>
              <a:t> </a:t>
            </a:r>
            <a:r>
              <a:rPr lang="en-US" sz="1600" dirty="0">
                <a:solidFill>
                  <a:srgbClr val="0000FF"/>
                </a:solidFill>
                <a:latin typeface="Consolas"/>
              </a:rPr>
              <a:t>FROM</a:t>
            </a:r>
            <a:r>
              <a:rPr lang="en-US" sz="1600" dirty="0">
                <a:solidFill>
                  <a:prstClr val="black"/>
                </a:solidFill>
                <a:latin typeface="Consolas"/>
              </a:rPr>
              <a:t> </a:t>
            </a:r>
            <a:r>
              <a:rPr lang="en-US" sz="1600" dirty="0" err="1">
                <a:solidFill>
                  <a:srgbClr val="008080"/>
                </a:solidFill>
                <a:latin typeface="Consolas"/>
              </a:rPr>
              <a:t>CustomerCTE</a:t>
            </a:r>
            <a:r>
              <a:rPr lang="en-US" sz="1600" dirty="0" smtClean="0">
                <a:solidFill>
                  <a:srgbClr val="808080"/>
                </a:solidFill>
                <a:latin typeface="Consolas"/>
              </a:rPr>
              <a:t>;</a:t>
            </a:r>
            <a:endParaRPr lang="en-US" sz="1600" dirty="0">
              <a:solidFill>
                <a:prstClr val="black"/>
              </a:solidFill>
              <a:latin typeface="Consolas"/>
            </a:endParaRPr>
          </a:p>
        </p:txBody>
      </p:sp>
    </p:spTree>
    <p:extLst>
      <p:ext uri="{BB962C8B-B14F-4D97-AF65-F5344CB8AC3E}">
        <p14:creationId xmlns:p14="http://schemas.microsoft.com/office/powerpoint/2010/main" val="2097060940"/>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par>
                          <p:cTn id="14" fill="hold">
                            <p:stCondLst>
                              <p:cond delay="500"/>
                            </p:stCondLst>
                            <p:childTnLst>
                              <p:par>
                                <p:cTn id="15" presetID="53" presetClass="entr" presetSubtype="16"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5">
                                            <p:txEl>
                                              <p:pRg st="1" end="1"/>
                                            </p:txEl>
                                          </p:spTgt>
                                        </p:tgtEl>
                                        <p:attrNameLst>
                                          <p:attrName>style.visibility</p:attrName>
                                        </p:attrNameLst>
                                      </p:cBhvr>
                                      <p:to>
                                        <p:strVal val="visible"/>
                                      </p:to>
                                    </p:set>
                                    <p:anim calcmode="lin" valueType="num">
                                      <p:cBhvr additive="base">
                                        <p:cTn id="24"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5">
                                            <p:txEl>
                                              <p:pRg st="2" end="2"/>
                                            </p:txEl>
                                          </p:spTgt>
                                        </p:tgtEl>
                                        <p:attrNameLst>
                                          <p:attrName>style.visibility</p:attrName>
                                        </p:attrNameLst>
                                      </p:cBhvr>
                                      <p:to>
                                        <p:strVal val="visible"/>
                                      </p:to>
                                    </p:set>
                                    <p:anim calcmode="lin" valueType="num">
                                      <p:cBhvr additive="base">
                                        <p:cTn id="30"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5">
                                            <p:txEl>
                                              <p:pRg st="3" end="3"/>
                                            </p:txEl>
                                          </p:spTgt>
                                        </p:tgtEl>
                                        <p:attrNameLst>
                                          <p:attrName>style.visibility</p:attrName>
                                        </p:attrNameLst>
                                      </p:cBhvr>
                                      <p:to>
                                        <p:strVal val="visible"/>
                                      </p:to>
                                    </p:set>
                                    <p:anim calcmode="lin" valueType="num">
                                      <p:cBhvr additive="base">
                                        <p:cTn id="36"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366215" y="17060"/>
            <a:ext cx="8001000" cy="1143000"/>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4000" kern="1200">
                <a:solidFill>
                  <a:schemeClr val="accent1"/>
                </a:solidFill>
                <a:latin typeface="+mj-lt"/>
                <a:ea typeface="+mj-ea"/>
                <a:cs typeface="+mj-cs"/>
              </a:defRPr>
            </a:lvl1pPr>
          </a:lstStyle>
          <a:p>
            <a:r>
              <a:rPr lang="en-US" dirty="0" smtClean="0">
                <a:solidFill>
                  <a:schemeClr val="tx1"/>
                </a:solidFill>
              </a:rPr>
              <a:t>Alternative to a Numbers Table.</a:t>
            </a:r>
            <a:endParaRPr lang="en-US" dirty="0">
              <a:solidFill>
                <a:schemeClr val="tx1"/>
              </a:solidFill>
            </a:endParaRPr>
          </a:p>
        </p:txBody>
      </p:sp>
      <p:sp>
        <p:nvSpPr>
          <p:cNvPr id="3" name="Content Placeholder 4"/>
          <p:cNvSpPr txBox="1">
            <a:spLocks/>
          </p:cNvSpPr>
          <p:nvPr/>
        </p:nvSpPr>
        <p:spPr>
          <a:xfrm>
            <a:off x="304800" y="1066800"/>
            <a:ext cx="5486400" cy="4315372"/>
          </a:xfrm>
          <a:prstGeom prst="rect">
            <a:avLst/>
          </a:prstGeom>
        </p:spPr>
        <p:txBody>
          <a:bodyPr vert="horz" lIns="91440" tIns="45720" rIns="91440" bIns="45720" rtlCol="0">
            <a:normAutofit/>
          </a:bodyPr>
          <a:lstStyle>
            <a:lvl1pPr marL="0" indent="0" algn="l" defTabSz="457200" rtl="0" eaLnBrk="1" latinLnBrk="0" hangingPunct="1">
              <a:spcBef>
                <a:spcPct val="20000"/>
              </a:spcBef>
              <a:buFont typeface="Wingdings" charset="2"/>
              <a:buNone/>
              <a:defRPr sz="3000" kern="1200">
                <a:solidFill>
                  <a:schemeClr val="bg1"/>
                </a:solidFill>
                <a:latin typeface="+mn-lt"/>
                <a:ea typeface="+mn-ea"/>
                <a:cs typeface="+mn-cs"/>
              </a:defRPr>
            </a:lvl1pPr>
            <a:lvl2pPr marL="457200" indent="0" algn="ctr" defTabSz="457200" rtl="0" eaLnBrk="1" latinLnBrk="0" hangingPunct="1">
              <a:spcBef>
                <a:spcPct val="20000"/>
              </a:spcBef>
              <a:buFont typeface="Wingdings" charset="2"/>
              <a:buNone/>
              <a:defRPr sz="26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Wingdings" charset="2"/>
              <a:buNone/>
              <a:defRPr sz="22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Wingdings" charset="2"/>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Wingdings" charset="2"/>
              <a:buNone/>
              <a:defRPr sz="18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buFont typeface="Arial" pitchFamily="34" charset="0"/>
              <a:buChar char="•"/>
            </a:pPr>
            <a:r>
              <a:rPr lang="en-US" sz="3200" b="1" u="sng" dirty="0" smtClean="0">
                <a:solidFill>
                  <a:schemeClr val="tx1"/>
                </a:solidFill>
              </a:rPr>
              <a:t>Demo</a:t>
            </a:r>
          </a:p>
          <a:p>
            <a:endParaRPr lang="en-US" sz="2400" dirty="0">
              <a:solidFill>
                <a:schemeClr val="tx1"/>
              </a:solidFill>
            </a:endParaRPr>
          </a:p>
        </p:txBody>
      </p:sp>
      <p:sp>
        <p:nvSpPr>
          <p:cNvPr id="4" name="Content Placeholder 4"/>
          <p:cNvSpPr txBox="1">
            <a:spLocks/>
          </p:cNvSpPr>
          <p:nvPr/>
        </p:nvSpPr>
        <p:spPr>
          <a:xfrm>
            <a:off x="366215" y="1676400"/>
            <a:ext cx="8610600" cy="4953000"/>
          </a:xfrm>
          <a:prstGeom prst="rect">
            <a:avLst/>
          </a:prstGeom>
          <a:solidFill>
            <a:srgbClr val="FFFFCC"/>
          </a:solidFill>
          <a:ln>
            <a:solidFill>
              <a:schemeClr val="tx1"/>
            </a:solidFill>
          </a:ln>
        </p:spPr>
        <p:txBody>
          <a:bodyPr vert="horz" lIns="91440" tIns="45720" rIns="91440" bIns="45720" rtlCol="0">
            <a:noAutofit/>
          </a:bodyPr>
          <a:lstStyle>
            <a:lvl1pPr marL="0" indent="0" algn="l" defTabSz="457200" rtl="0" eaLnBrk="1" latinLnBrk="0" hangingPunct="1">
              <a:spcBef>
                <a:spcPct val="20000"/>
              </a:spcBef>
              <a:buFont typeface="Wingdings" charset="2"/>
              <a:buNone/>
              <a:defRPr sz="3000" kern="1200">
                <a:solidFill>
                  <a:schemeClr val="bg1"/>
                </a:solidFill>
                <a:latin typeface="+mn-lt"/>
                <a:ea typeface="+mn-ea"/>
                <a:cs typeface="+mn-cs"/>
              </a:defRPr>
            </a:lvl1pPr>
            <a:lvl2pPr marL="457200" indent="0" algn="ctr" defTabSz="457200" rtl="0" eaLnBrk="1" latinLnBrk="0" hangingPunct="1">
              <a:spcBef>
                <a:spcPct val="20000"/>
              </a:spcBef>
              <a:buFont typeface="Wingdings" charset="2"/>
              <a:buNone/>
              <a:defRPr sz="26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Wingdings" charset="2"/>
              <a:buNone/>
              <a:defRPr sz="22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Wingdings" charset="2"/>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Wingdings" charset="2"/>
              <a:buNone/>
              <a:defRPr sz="18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2400" dirty="0">
                <a:solidFill>
                  <a:srgbClr val="808080"/>
                </a:solidFill>
                <a:latin typeface="Consolas"/>
              </a:rPr>
              <a:t>;</a:t>
            </a:r>
            <a:r>
              <a:rPr lang="en-US" sz="2400" dirty="0">
                <a:solidFill>
                  <a:srgbClr val="0000FF"/>
                </a:solidFill>
                <a:latin typeface="Consolas"/>
              </a:rPr>
              <a:t>WITH</a:t>
            </a:r>
            <a:r>
              <a:rPr lang="en-US" sz="2400" dirty="0">
                <a:solidFill>
                  <a:prstClr val="black"/>
                </a:solidFill>
                <a:latin typeface="Consolas"/>
              </a:rPr>
              <a:t> </a:t>
            </a:r>
            <a:r>
              <a:rPr lang="en-US" sz="2400" dirty="0">
                <a:solidFill>
                  <a:srgbClr val="008080"/>
                </a:solidFill>
                <a:latin typeface="Consolas"/>
              </a:rPr>
              <a:t>Numbers</a:t>
            </a:r>
            <a:r>
              <a:rPr lang="en-US" sz="2400" dirty="0">
                <a:solidFill>
                  <a:srgbClr val="0000FF"/>
                </a:solidFill>
                <a:latin typeface="Consolas"/>
              </a:rPr>
              <a:t> </a:t>
            </a:r>
            <a:r>
              <a:rPr lang="en-US" sz="2400" dirty="0">
                <a:solidFill>
                  <a:srgbClr val="808080"/>
                </a:solidFill>
                <a:latin typeface="Consolas"/>
              </a:rPr>
              <a:t>(</a:t>
            </a:r>
            <a:r>
              <a:rPr lang="en-US" sz="2400" dirty="0">
                <a:solidFill>
                  <a:srgbClr val="008080"/>
                </a:solidFill>
                <a:latin typeface="Consolas"/>
              </a:rPr>
              <a:t>N</a:t>
            </a:r>
            <a:r>
              <a:rPr lang="en-US" sz="2400" dirty="0">
                <a:solidFill>
                  <a:srgbClr val="808080"/>
                </a:solidFill>
                <a:latin typeface="Consolas"/>
              </a:rPr>
              <a:t>)</a:t>
            </a:r>
            <a:r>
              <a:rPr lang="en-US" sz="2400" dirty="0">
                <a:solidFill>
                  <a:prstClr val="black"/>
                </a:solidFill>
                <a:latin typeface="Consolas"/>
              </a:rPr>
              <a:t> </a:t>
            </a:r>
            <a:r>
              <a:rPr lang="en-US" sz="2400" dirty="0">
                <a:solidFill>
                  <a:srgbClr val="0000FF"/>
                </a:solidFill>
                <a:latin typeface="Consolas"/>
              </a:rPr>
              <a:t>AS</a:t>
            </a:r>
            <a:r>
              <a:rPr lang="en-US" sz="2400" dirty="0">
                <a:solidFill>
                  <a:prstClr val="black"/>
                </a:solidFill>
                <a:latin typeface="Consolas"/>
              </a:rPr>
              <a:t> </a:t>
            </a:r>
          </a:p>
          <a:p>
            <a:r>
              <a:rPr lang="en-US" sz="2400" dirty="0">
                <a:solidFill>
                  <a:srgbClr val="808080"/>
                </a:solidFill>
                <a:latin typeface="Consolas"/>
              </a:rPr>
              <a:t>(</a:t>
            </a:r>
            <a:endParaRPr lang="en-US" sz="2400" dirty="0">
              <a:solidFill>
                <a:prstClr val="black"/>
              </a:solidFill>
              <a:latin typeface="Consolas"/>
            </a:endParaRPr>
          </a:p>
          <a:p>
            <a:r>
              <a:rPr lang="en-US" sz="2400" dirty="0">
                <a:solidFill>
                  <a:prstClr val="black"/>
                </a:solidFill>
                <a:latin typeface="Consolas"/>
              </a:rPr>
              <a:t>  </a:t>
            </a:r>
            <a:r>
              <a:rPr lang="en-US" sz="2400" dirty="0">
                <a:solidFill>
                  <a:srgbClr val="0000FF"/>
                </a:solidFill>
                <a:latin typeface="Consolas"/>
              </a:rPr>
              <a:t>SELECT</a:t>
            </a:r>
            <a:r>
              <a:rPr lang="en-US" sz="2400" dirty="0">
                <a:solidFill>
                  <a:prstClr val="black"/>
                </a:solidFill>
                <a:latin typeface="Consolas"/>
              </a:rPr>
              <a:t> 1 </a:t>
            </a:r>
          </a:p>
          <a:p>
            <a:r>
              <a:rPr lang="en-US" sz="2400" dirty="0">
                <a:solidFill>
                  <a:prstClr val="black"/>
                </a:solidFill>
                <a:latin typeface="Consolas"/>
              </a:rPr>
              <a:t>   </a:t>
            </a:r>
            <a:r>
              <a:rPr lang="en-US" sz="2400" dirty="0">
                <a:solidFill>
                  <a:srgbClr val="0000FF"/>
                </a:solidFill>
                <a:latin typeface="Consolas"/>
              </a:rPr>
              <a:t>UNION</a:t>
            </a:r>
            <a:r>
              <a:rPr lang="en-US" sz="2400" dirty="0">
                <a:solidFill>
                  <a:prstClr val="black"/>
                </a:solidFill>
                <a:latin typeface="Consolas"/>
              </a:rPr>
              <a:t> </a:t>
            </a:r>
            <a:r>
              <a:rPr lang="en-US" sz="2400" dirty="0">
                <a:solidFill>
                  <a:srgbClr val="808080"/>
                </a:solidFill>
                <a:latin typeface="Consolas"/>
              </a:rPr>
              <a:t>ALL</a:t>
            </a:r>
            <a:r>
              <a:rPr lang="en-US" sz="2400" dirty="0">
                <a:solidFill>
                  <a:prstClr val="black"/>
                </a:solidFill>
                <a:latin typeface="Consolas"/>
              </a:rPr>
              <a:t> </a:t>
            </a:r>
          </a:p>
          <a:p>
            <a:r>
              <a:rPr lang="en-US" sz="2400" dirty="0">
                <a:solidFill>
                  <a:prstClr val="black"/>
                </a:solidFill>
                <a:latin typeface="Consolas"/>
              </a:rPr>
              <a:t>  </a:t>
            </a:r>
            <a:r>
              <a:rPr lang="en-US" sz="2400" dirty="0">
                <a:solidFill>
                  <a:srgbClr val="0000FF"/>
                </a:solidFill>
                <a:latin typeface="Consolas"/>
              </a:rPr>
              <a:t>SELECT</a:t>
            </a:r>
            <a:r>
              <a:rPr lang="en-US" sz="2400" dirty="0">
                <a:solidFill>
                  <a:prstClr val="black"/>
                </a:solidFill>
                <a:latin typeface="Consolas"/>
              </a:rPr>
              <a:t> 1 </a:t>
            </a:r>
            <a:r>
              <a:rPr lang="en-US" sz="2400" dirty="0">
                <a:solidFill>
                  <a:srgbClr val="808080"/>
                </a:solidFill>
                <a:latin typeface="Consolas"/>
              </a:rPr>
              <a:t>+</a:t>
            </a:r>
            <a:r>
              <a:rPr lang="en-US" sz="2400" dirty="0">
                <a:solidFill>
                  <a:prstClr val="black"/>
                </a:solidFill>
                <a:latin typeface="Consolas"/>
              </a:rPr>
              <a:t> </a:t>
            </a:r>
            <a:r>
              <a:rPr lang="en-US" sz="2400" dirty="0">
                <a:solidFill>
                  <a:srgbClr val="008080"/>
                </a:solidFill>
                <a:latin typeface="Consolas"/>
              </a:rPr>
              <a:t>N</a:t>
            </a:r>
            <a:r>
              <a:rPr lang="en-US" sz="2400" dirty="0">
                <a:solidFill>
                  <a:prstClr val="black"/>
                </a:solidFill>
                <a:latin typeface="Consolas"/>
              </a:rPr>
              <a:t> </a:t>
            </a:r>
            <a:r>
              <a:rPr lang="en-US" sz="2400" dirty="0">
                <a:solidFill>
                  <a:srgbClr val="0000FF"/>
                </a:solidFill>
                <a:latin typeface="Consolas"/>
              </a:rPr>
              <a:t>FROM</a:t>
            </a:r>
            <a:r>
              <a:rPr lang="en-US" sz="2400" dirty="0">
                <a:solidFill>
                  <a:prstClr val="black"/>
                </a:solidFill>
                <a:latin typeface="Consolas"/>
              </a:rPr>
              <a:t> </a:t>
            </a:r>
            <a:r>
              <a:rPr lang="en-US" sz="2400" dirty="0">
                <a:solidFill>
                  <a:srgbClr val="008080"/>
                </a:solidFill>
                <a:latin typeface="Consolas"/>
              </a:rPr>
              <a:t>Numbers</a:t>
            </a:r>
            <a:r>
              <a:rPr lang="en-US" sz="2400" dirty="0">
                <a:solidFill>
                  <a:prstClr val="black"/>
                </a:solidFill>
                <a:latin typeface="Consolas"/>
              </a:rPr>
              <a:t> </a:t>
            </a:r>
          </a:p>
          <a:p>
            <a:r>
              <a:rPr lang="en-US" sz="2400" dirty="0">
                <a:solidFill>
                  <a:prstClr val="black"/>
                </a:solidFill>
                <a:latin typeface="Consolas"/>
              </a:rPr>
              <a:t>   </a:t>
            </a:r>
            <a:r>
              <a:rPr lang="en-US" sz="2400" dirty="0">
                <a:solidFill>
                  <a:srgbClr val="0000FF"/>
                </a:solidFill>
                <a:latin typeface="Consolas"/>
              </a:rPr>
              <a:t>WHERE</a:t>
            </a:r>
            <a:r>
              <a:rPr lang="en-US" sz="2400" dirty="0">
                <a:solidFill>
                  <a:prstClr val="black"/>
                </a:solidFill>
                <a:latin typeface="Consolas"/>
              </a:rPr>
              <a:t> </a:t>
            </a:r>
            <a:r>
              <a:rPr lang="en-US" sz="2400" dirty="0">
                <a:solidFill>
                  <a:srgbClr val="008080"/>
                </a:solidFill>
                <a:latin typeface="Consolas"/>
              </a:rPr>
              <a:t>N</a:t>
            </a:r>
            <a:r>
              <a:rPr lang="en-US" sz="2400" dirty="0">
                <a:solidFill>
                  <a:prstClr val="black"/>
                </a:solidFill>
                <a:latin typeface="Consolas"/>
              </a:rPr>
              <a:t> </a:t>
            </a:r>
            <a:r>
              <a:rPr lang="en-US" sz="2400" dirty="0">
                <a:solidFill>
                  <a:srgbClr val="808080"/>
                </a:solidFill>
                <a:latin typeface="Consolas"/>
              </a:rPr>
              <a:t>&lt;</a:t>
            </a:r>
            <a:r>
              <a:rPr lang="en-US" sz="2400" dirty="0">
                <a:solidFill>
                  <a:prstClr val="black"/>
                </a:solidFill>
                <a:latin typeface="Consolas"/>
              </a:rPr>
              <a:t> 1000</a:t>
            </a:r>
          </a:p>
          <a:p>
            <a:r>
              <a:rPr lang="en-US" sz="2400" dirty="0">
                <a:solidFill>
                  <a:srgbClr val="808080"/>
                </a:solidFill>
                <a:latin typeface="Consolas"/>
              </a:rPr>
              <a:t>)</a:t>
            </a:r>
            <a:endParaRPr lang="en-US" sz="2400" dirty="0">
              <a:solidFill>
                <a:prstClr val="black"/>
              </a:solidFill>
              <a:latin typeface="Consolas"/>
            </a:endParaRPr>
          </a:p>
          <a:p>
            <a:r>
              <a:rPr lang="en-US" sz="2400" dirty="0">
                <a:solidFill>
                  <a:srgbClr val="0000FF"/>
                </a:solidFill>
                <a:latin typeface="Consolas"/>
              </a:rPr>
              <a:t>SELECT</a:t>
            </a:r>
            <a:r>
              <a:rPr lang="en-US" sz="2400" dirty="0">
                <a:solidFill>
                  <a:prstClr val="black"/>
                </a:solidFill>
                <a:latin typeface="Consolas"/>
              </a:rPr>
              <a:t> </a:t>
            </a:r>
            <a:r>
              <a:rPr lang="en-US" sz="2400" dirty="0">
                <a:solidFill>
                  <a:srgbClr val="808080"/>
                </a:solidFill>
                <a:latin typeface="Consolas"/>
              </a:rPr>
              <a:t>*</a:t>
            </a:r>
            <a:r>
              <a:rPr lang="en-US" sz="2400" dirty="0">
                <a:solidFill>
                  <a:prstClr val="black"/>
                </a:solidFill>
                <a:latin typeface="Consolas"/>
              </a:rPr>
              <a:t> </a:t>
            </a:r>
          </a:p>
          <a:p>
            <a:r>
              <a:rPr lang="en-US" sz="2400" dirty="0">
                <a:solidFill>
                  <a:prstClr val="black"/>
                </a:solidFill>
                <a:latin typeface="Consolas"/>
              </a:rPr>
              <a:t>  </a:t>
            </a:r>
            <a:r>
              <a:rPr lang="en-US" sz="2400" dirty="0">
                <a:solidFill>
                  <a:srgbClr val="0000FF"/>
                </a:solidFill>
                <a:latin typeface="Consolas"/>
              </a:rPr>
              <a:t>FROM</a:t>
            </a:r>
            <a:r>
              <a:rPr lang="en-US" sz="2400" dirty="0">
                <a:solidFill>
                  <a:prstClr val="black"/>
                </a:solidFill>
                <a:latin typeface="Consolas"/>
              </a:rPr>
              <a:t> </a:t>
            </a:r>
            <a:r>
              <a:rPr lang="en-US" sz="2400" dirty="0">
                <a:solidFill>
                  <a:srgbClr val="008080"/>
                </a:solidFill>
                <a:latin typeface="Consolas"/>
              </a:rPr>
              <a:t>Numbers</a:t>
            </a:r>
            <a:endParaRPr lang="en-US" sz="2400" dirty="0">
              <a:solidFill>
                <a:prstClr val="black"/>
              </a:solidFill>
              <a:latin typeface="Consolas"/>
            </a:endParaRPr>
          </a:p>
          <a:p>
            <a:r>
              <a:rPr lang="en-US" sz="2400" dirty="0">
                <a:solidFill>
                  <a:srgbClr val="0000FF"/>
                </a:solidFill>
                <a:latin typeface="Consolas"/>
              </a:rPr>
              <a:t>OPTION </a:t>
            </a:r>
            <a:r>
              <a:rPr lang="en-US" sz="2400" dirty="0">
                <a:solidFill>
                  <a:srgbClr val="808080"/>
                </a:solidFill>
                <a:latin typeface="Consolas"/>
              </a:rPr>
              <a:t>(</a:t>
            </a:r>
            <a:r>
              <a:rPr lang="en-US" sz="2400" dirty="0">
                <a:solidFill>
                  <a:srgbClr val="008080"/>
                </a:solidFill>
                <a:latin typeface="Consolas"/>
              </a:rPr>
              <a:t>MAXRECURSION</a:t>
            </a:r>
            <a:r>
              <a:rPr lang="en-US" sz="2400" dirty="0">
                <a:solidFill>
                  <a:prstClr val="black"/>
                </a:solidFill>
                <a:latin typeface="Consolas"/>
              </a:rPr>
              <a:t> 1000</a:t>
            </a:r>
            <a:r>
              <a:rPr lang="en-US" sz="2400" dirty="0">
                <a:solidFill>
                  <a:srgbClr val="808080"/>
                </a:solidFill>
                <a:latin typeface="Consolas"/>
              </a:rPr>
              <a:t>);</a:t>
            </a:r>
            <a:endParaRPr lang="en-US" sz="2400" dirty="0">
              <a:solidFill>
                <a:prstClr val="black"/>
              </a:solidFill>
              <a:latin typeface="Consolas"/>
            </a:endParaRPr>
          </a:p>
          <a:p>
            <a:endParaRPr lang="en-US" sz="2400" dirty="0">
              <a:solidFill>
                <a:prstClr val="black"/>
              </a:solidFill>
              <a:latin typeface="Consolas"/>
            </a:endParaRPr>
          </a:p>
        </p:txBody>
      </p:sp>
    </p:spTree>
    <p:extLst>
      <p:ext uri="{BB962C8B-B14F-4D97-AF65-F5344CB8AC3E}">
        <p14:creationId xmlns:p14="http://schemas.microsoft.com/office/powerpoint/2010/main" val="124357654"/>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Information</a:t>
            </a:r>
            <a:endParaRPr lang="en-US" dirty="0"/>
          </a:p>
        </p:txBody>
      </p:sp>
      <p:sp>
        <p:nvSpPr>
          <p:cNvPr id="3" name="Content Placeholder 2"/>
          <p:cNvSpPr>
            <a:spLocks noGrp="1"/>
          </p:cNvSpPr>
          <p:nvPr>
            <p:ph sz="quarter" idx="1"/>
          </p:nvPr>
        </p:nvSpPr>
        <p:spPr>
          <a:xfrm>
            <a:off x="457200" y="1481328"/>
            <a:ext cx="8229600" cy="4919472"/>
          </a:xfrm>
        </p:spPr>
        <p:txBody>
          <a:bodyPr>
            <a:normAutofit/>
          </a:bodyPr>
          <a:lstStyle/>
          <a:p>
            <a:r>
              <a:rPr lang="en-US" dirty="0" smtClean="0"/>
              <a:t>Follow me on Twitter</a:t>
            </a:r>
          </a:p>
          <a:p>
            <a:pPr lvl="1"/>
            <a:r>
              <a:rPr lang="en-US" sz="2600" b="1" dirty="0" smtClean="0"/>
              <a:t>@</a:t>
            </a:r>
            <a:r>
              <a:rPr lang="en-US" sz="2600" b="1" dirty="0" err="1" smtClean="0"/>
              <a:t>SqlEmt</a:t>
            </a:r>
            <a:endParaRPr lang="en-US" sz="2600" b="1" dirty="0" smtClean="0"/>
          </a:p>
          <a:p>
            <a:r>
              <a:rPr lang="en-US" dirty="0" smtClean="0"/>
              <a:t>Database Health Project</a:t>
            </a:r>
          </a:p>
          <a:p>
            <a:pPr lvl="1"/>
            <a:r>
              <a:rPr lang="en-US" sz="3000" dirty="0" smtClean="0">
                <a:hlinkClick r:id="rId2"/>
              </a:rPr>
              <a:t>http://DatabaseHealth.com</a:t>
            </a:r>
            <a:endParaRPr lang="en-US" sz="3000" dirty="0" smtClean="0"/>
          </a:p>
          <a:p>
            <a:r>
              <a:rPr lang="en-US" dirty="0" smtClean="0"/>
              <a:t>Visit my website</a:t>
            </a:r>
          </a:p>
          <a:p>
            <a:pPr lvl="1"/>
            <a:r>
              <a:rPr lang="en-US" sz="3200" dirty="0" smtClean="0">
                <a:hlinkClick r:id="rId3"/>
              </a:rPr>
              <a:t>http://stevestedman.com</a:t>
            </a:r>
            <a:endParaRPr lang="en-US" sz="3200" dirty="0" smtClean="0"/>
          </a:p>
          <a:p>
            <a:r>
              <a:rPr lang="en-US" dirty="0" smtClean="0"/>
              <a:t>Send me an email:</a:t>
            </a:r>
          </a:p>
          <a:p>
            <a:pPr lvl="1"/>
            <a:r>
              <a:rPr lang="en-US" sz="3200" dirty="0" smtClean="0">
                <a:hlinkClick r:id="rId4"/>
              </a:rPr>
              <a:t>Steve@SteveStedman.com</a:t>
            </a:r>
            <a:endParaRPr lang="en-US" sz="3200" dirty="0" smtClean="0"/>
          </a:p>
          <a:p>
            <a:r>
              <a:rPr lang="en-US" dirty="0" smtClean="0"/>
              <a:t>Download Slides and Sample TSQL</a:t>
            </a:r>
          </a:p>
          <a:p>
            <a:pPr lvl="1"/>
            <a:r>
              <a:rPr lang="en-US" sz="3200" dirty="0" smtClean="0">
                <a:hlinkClick r:id="rId5"/>
              </a:rPr>
              <a:t>http://stevestedman.com/speaking/</a:t>
            </a:r>
            <a:endParaRPr lang="en-US" sz="3200" dirty="0"/>
          </a:p>
        </p:txBody>
      </p:sp>
    </p:spTree>
    <p:extLst>
      <p:ext uri="{BB962C8B-B14F-4D97-AF65-F5344CB8AC3E}">
        <p14:creationId xmlns:p14="http://schemas.microsoft.com/office/powerpoint/2010/main" val="23752249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49687365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466412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Benefits coming your way!</a:t>
            </a:r>
            <a:endParaRPr lang="en-US" dirty="0"/>
          </a:p>
        </p:txBody>
      </p:sp>
      <p:sp>
        <p:nvSpPr>
          <p:cNvPr id="3" name="Content Placeholder 2"/>
          <p:cNvSpPr>
            <a:spLocks noGrp="1"/>
          </p:cNvSpPr>
          <p:nvPr>
            <p:ph sz="quarter" idx="1"/>
          </p:nvPr>
        </p:nvSpPr>
        <p:spPr>
          <a:xfrm>
            <a:off x="301752" y="1524000"/>
            <a:ext cx="8503920" cy="5026152"/>
          </a:xfrm>
        </p:spPr>
        <p:txBody>
          <a:bodyPr>
            <a:normAutofit/>
          </a:bodyPr>
          <a:lstStyle/>
          <a:p>
            <a:pPr marL="514350" indent="-514350"/>
            <a:r>
              <a:rPr lang="en-US" dirty="0" smtClean="0"/>
              <a:t>FILESTREAM</a:t>
            </a:r>
          </a:p>
          <a:p>
            <a:pPr marL="713232" lvl="1" indent="-457200"/>
            <a:r>
              <a:rPr lang="en-US" dirty="0" smtClean="0"/>
              <a:t>Introduction and Configuration</a:t>
            </a:r>
          </a:p>
          <a:p>
            <a:pPr marL="713232" lvl="1" indent="-457200"/>
            <a:r>
              <a:rPr lang="en-US" dirty="0" smtClean="0"/>
              <a:t>TSQL FILESTREAM Access</a:t>
            </a:r>
          </a:p>
          <a:p>
            <a:pPr marL="514350" indent="-514350"/>
            <a:r>
              <a:rPr lang="en-US" dirty="0" err="1" smtClean="0"/>
              <a:t>FileTables</a:t>
            </a:r>
            <a:endParaRPr lang="en-US" dirty="0"/>
          </a:p>
          <a:p>
            <a:pPr marL="713232" lvl="1" indent="-457200"/>
            <a:r>
              <a:rPr lang="en-US" dirty="0" smtClean="0"/>
              <a:t>Configuring and Creating </a:t>
            </a:r>
            <a:r>
              <a:rPr lang="en-US" dirty="0" err="1" smtClean="0"/>
              <a:t>FileTables</a:t>
            </a:r>
            <a:endParaRPr lang="en-US" dirty="0" smtClean="0"/>
          </a:p>
          <a:p>
            <a:pPr marL="713232" lvl="1" indent="-457200"/>
            <a:r>
              <a:rPr lang="en-US" dirty="0" smtClean="0"/>
              <a:t>Insert, Update and Delete with a </a:t>
            </a:r>
            <a:r>
              <a:rPr lang="en-US" dirty="0" err="1" smtClean="0"/>
              <a:t>FileTable</a:t>
            </a:r>
            <a:endParaRPr lang="en-US" dirty="0" smtClean="0"/>
          </a:p>
          <a:p>
            <a:pPr marL="713232" lvl="1" indent="-457200"/>
            <a:r>
              <a:rPr lang="en-US" dirty="0" smtClean="0"/>
              <a:t>Drag and drop with the file system</a:t>
            </a:r>
          </a:p>
        </p:txBody>
      </p:sp>
    </p:spTree>
    <p:extLst>
      <p:ext uri="{BB962C8B-B14F-4D97-AF65-F5344CB8AC3E}">
        <p14:creationId xmlns:p14="http://schemas.microsoft.com/office/powerpoint/2010/main" val="2627331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0"/>
            <a:ext cx="9144000" cy="6858000"/>
          </a:xfrm>
          <a:solidFill>
            <a:schemeClr val="tx2"/>
          </a:solidFill>
        </p:spPr>
        <p:txBody>
          <a:bodyPr lIns="914400" rIns="914400"/>
          <a:lstStyle/>
          <a:p>
            <a:pPr algn="ctr"/>
            <a:r>
              <a:rPr lang="en-US" sz="4000" dirty="0" smtClean="0">
                <a:solidFill>
                  <a:schemeClr val="bg1"/>
                </a:solidFill>
              </a:rPr>
              <a:t>FILESTREAM</a:t>
            </a:r>
            <a:br>
              <a:rPr lang="en-US" sz="4000" dirty="0" smtClean="0">
                <a:solidFill>
                  <a:schemeClr val="bg1"/>
                </a:solidFill>
              </a:rPr>
            </a:br>
            <a:r>
              <a:rPr lang="en-US" sz="4000" dirty="0" smtClean="0">
                <a:solidFill>
                  <a:schemeClr val="bg1"/>
                </a:solidFill>
              </a:rPr>
              <a:t>Introduction </a:t>
            </a:r>
            <a:r>
              <a:rPr lang="en-US" sz="4000" dirty="0">
                <a:solidFill>
                  <a:schemeClr val="bg1"/>
                </a:solidFill>
              </a:rPr>
              <a:t>and Configuration</a:t>
            </a:r>
          </a:p>
        </p:txBody>
      </p:sp>
      <p:sp>
        <p:nvSpPr>
          <p:cNvPr id="5123" name="Rectangle 3"/>
          <p:cNvSpPr>
            <a:spLocks noChangeArrowheads="1"/>
          </p:cNvSpPr>
          <p:nvPr/>
        </p:nvSpPr>
        <p:spPr bwMode="auto">
          <a:xfrm>
            <a:off x="990600" y="609600"/>
            <a:ext cx="6705600" cy="1508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marL="463550" indent="-463550" algn="ctr">
              <a:spcBef>
                <a:spcPct val="20000"/>
              </a:spcBef>
              <a:buClr>
                <a:srgbClr val="99CCFF"/>
              </a:buClr>
            </a:pPr>
            <a:r>
              <a:rPr lang="en-US" sz="9200" dirty="0" smtClean="0">
                <a:solidFill>
                  <a:schemeClr val="bg1"/>
                </a:solidFill>
              </a:rPr>
              <a:t>Section 1</a:t>
            </a:r>
            <a:endParaRPr lang="en-US" sz="6000" dirty="0">
              <a:solidFill>
                <a:schemeClr val="bg1"/>
              </a:solidFill>
            </a:endParaRPr>
          </a:p>
        </p:txBody>
      </p:sp>
    </p:spTree>
    <p:extLst>
      <p:ext uri="{BB962C8B-B14F-4D97-AF65-F5344CB8AC3E}">
        <p14:creationId xmlns:p14="http://schemas.microsoft.com/office/powerpoint/2010/main" val="1698154232"/>
      </p:ext>
    </p:extLst>
  </p:cSld>
  <p:clrMapOvr>
    <a:masterClrMapping/>
  </p:clrMapOvr>
  <p:transition spd="med">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Introduction to FILESTREAM</a:t>
            </a:r>
            <a:endParaRPr lang="en-US" dirty="0"/>
          </a:p>
        </p:txBody>
      </p:sp>
      <p:sp>
        <p:nvSpPr>
          <p:cNvPr id="9" name="Flowchart: Magnetic Disk 8"/>
          <p:cNvSpPr/>
          <p:nvPr/>
        </p:nvSpPr>
        <p:spPr>
          <a:xfrm>
            <a:off x="4953000" y="2590800"/>
            <a:ext cx="3848086" cy="243013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SQL Server</a:t>
            </a:r>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p:txBody>
      </p:sp>
      <p:pic>
        <p:nvPicPr>
          <p:cNvPr id="10" name="Picture 2" descr="C:\Users\steve\AppData\Local\Microsoft\Windows\Temporary Internet Files\Content.IE5\BN1XAKFZ\MC90043385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3237390"/>
            <a:ext cx="1804564" cy="180456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C:\Users\steve\AppData\Local\Microsoft\Windows\Temporary Internet Files\Content.IE5\MUEKTI43\MP900409031[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1472566"/>
            <a:ext cx="4547234" cy="4547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65967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steve\AppData\Local\Microsoft\Windows\Temporary Internet Files\Content.IE5\BN1XAKFZ\MC90043385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999" y="2438400"/>
            <a:ext cx="1665661" cy="166566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steve\AppData\Local\Microsoft\Windows\Temporary Internet Files\Content.IE5\BN1XAKFZ\MC90043385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2438399"/>
            <a:ext cx="1665661" cy="1665661"/>
          </a:xfrm>
          <a:prstGeom prst="rect">
            <a:avLst/>
          </a:prstGeom>
          <a:noFill/>
          <a:extLst>
            <a:ext uri="{909E8E84-426E-40DD-AFC4-6F175D3DCCD1}">
              <a14:hiddenFill xmlns:a14="http://schemas.microsoft.com/office/drawing/2010/main">
                <a:solidFill>
                  <a:srgbClr val="FFFFFF"/>
                </a:solidFill>
              </a14:hiddenFill>
            </a:ext>
          </a:extLst>
        </p:spPr>
      </p:pic>
      <p:sp>
        <p:nvSpPr>
          <p:cNvPr id="10" name="Flowchart: Magnetic Disk 9"/>
          <p:cNvSpPr/>
          <p:nvPr/>
        </p:nvSpPr>
        <p:spPr>
          <a:xfrm>
            <a:off x="1600200" y="1143000"/>
            <a:ext cx="5410201" cy="385429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SQL Server</a:t>
            </a:r>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p:txBody>
      </p:sp>
      <p:pic>
        <p:nvPicPr>
          <p:cNvPr id="11" name="Picture 2" descr="C:\Users\steve\AppData\Local\Microsoft\Windows\Temporary Internet Files\Content.IE5\BN1XAKFZ\MC90043385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5329" y="1785486"/>
            <a:ext cx="1665661" cy="166566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C:\Users\steve\AppData\Local\Microsoft\Windows\Temporary Internet Files\Content.IE5\BN1XAKFZ\MC90043385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6930" y="3257903"/>
            <a:ext cx="1665661" cy="166566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C:\Users\steve\AppData\Local\Microsoft\Windows\Temporary Internet Files\Content.IE5\BN1XAKFZ\MC90043385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0922" y="1785485"/>
            <a:ext cx="1665661" cy="166566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C:\Users\steve\AppData\Local\Microsoft\Windows\Temporary Internet Files\Content.IE5\BN1XAKFZ\MC90043385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0530" y="3236882"/>
            <a:ext cx="1665661" cy="1665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58783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Magnetic Disk 3"/>
          <p:cNvSpPr/>
          <p:nvPr/>
        </p:nvSpPr>
        <p:spPr>
          <a:xfrm>
            <a:off x="152400" y="1447800"/>
            <a:ext cx="3200401" cy="399589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SQL Server</a:t>
            </a:r>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p:txBody>
      </p:sp>
      <p:pic>
        <p:nvPicPr>
          <p:cNvPr id="5" name="Picture 2" descr="C:\Users\steve\AppData\Local\Microsoft\Windows\Temporary Internet Files\Content.IE5\BN1XAKFZ\MC90043385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8563" y="3154180"/>
            <a:ext cx="1386546" cy="138654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steve\AppData\Local\Microsoft\Windows\Temporary Internet Files\Content.IE5\BN1XAKFZ\MC90043385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1447800"/>
            <a:ext cx="1386546" cy="138654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steve\AppData\Local\Microsoft\Windows\Temporary Internet Files\Content.IE5\BN1XAKFZ\MC90043385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2360" y="3154180"/>
            <a:ext cx="1386546" cy="138654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steve\AppData\Local\Microsoft\Windows\Temporary Internet Files\Content.IE5\BN1XAKFZ\MC90043385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1477780"/>
            <a:ext cx="1386546" cy="138654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steve\AppData\Local\Microsoft\Windows\Temporary Internet Files\Content.IE5\BN1XAKFZ\MC90043385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3154180"/>
            <a:ext cx="1386546" cy="1386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77438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0"/>
            <a:ext cx="9144000" cy="6858000"/>
          </a:xfrm>
          <a:solidFill>
            <a:schemeClr val="tx2"/>
          </a:solidFill>
        </p:spPr>
        <p:txBody>
          <a:bodyPr lIns="914400" rIns="914400"/>
          <a:lstStyle/>
          <a:p>
            <a:pPr algn="ctr"/>
            <a:r>
              <a:rPr lang="en-US" sz="4000" dirty="0" smtClean="0">
                <a:solidFill>
                  <a:schemeClr val="bg1"/>
                </a:solidFill>
              </a:rPr>
              <a:t>Enabling FILESTREAM</a:t>
            </a:r>
            <a:endParaRPr lang="en-US" sz="4000" dirty="0">
              <a:solidFill>
                <a:schemeClr val="bg1"/>
              </a:solidFill>
            </a:endParaRPr>
          </a:p>
        </p:txBody>
      </p:sp>
      <p:sp>
        <p:nvSpPr>
          <p:cNvPr id="5123" name="Rectangle 3"/>
          <p:cNvSpPr>
            <a:spLocks noChangeArrowheads="1"/>
          </p:cNvSpPr>
          <p:nvPr/>
        </p:nvSpPr>
        <p:spPr bwMode="auto">
          <a:xfrm>
            <a:off x="990600" y="609600"/>
            <a:ext cx="6705600" cy="1508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marL="463550" indent="-463550" algn="ctr">
              <a:spcBef>
                <a:spcPct val="20000"/>
              </a:spcBef>
              <a:buClr>
                <a:srgbClr val="99CCFF"/>
              </a:buClr>
            </a:pPr>
            <a:r>
              <a:rPr lang="en-US" sz="9200" dirty="0" smtClean="0">
                <a:solidFill>
                  <a:schemeClr val="bg1"/>
                </a:solidFill>
              </a:rPr>
              <a:t>Demo</a:t>
            </a:r>
            <a:endParaRPr lang="en-US" sz="6000" dirty="0">
              <a:solidFill>
                <a:schemeClr val="bg1"/>
              </a:solidFill>
            </a:endParaRPr>
          </a:p>
        </p:txBody>
      </p:sp>
    </p:spTree>
    <p:extLst>
      <p:ext uri="{BB962C8B-B14F-4D97-AF65-F5344CB8AC3E}">
        <p14:creationId xmlns:p14="http://schemas.microsoft.com/office/powerpoint/2010/main" val="1776623130"/>
      </p:ext>
    </p:extLst>
  </p:cSld>
  <p:clrMapOvr>
    <a:masterClrMapping/>
  </p:clrMapOvr>
  <p:transition spd="med">
    <p:fade thruBlk="1"/>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1_Office Theme">
  <a:themeElements>
    <a:clrScheme name="Custom 1">
      <a:dk1>
        <a:sysClr val="windowText" lastClr="000000"/>
      </a:dk1>
      <a:lt1>
        <a:sysClr val="window" lastClr="FFFFFF"/>
      </a:lt1>
      <a:dk2>
        <a:srgbClr val="474947"/>
      </a:dk2>
      <a:lt2>
        <a:srgbClr val="EEECE1"/>
      </a:lt2>
      <a:accent1>
        <a:srgbClr val="163764"/>
      </a:accent1>
      <a:accent2>
        <a:srgbClr val="75982F"/>
      </a:accent2>
      <a:accent3>
        <a:srgbClr val="16223C"/>
      </a:accent3>
      <a:accent4>
        <a:srgbClr val="B18126"/>
      </a:accent4>
      <a:accent5>
        <a:srgbClr val="00517C"/>
      </a:accent5>
      <a:accent6>
        <a:srgbClr val="F79646"/>
      </a:accent6>
      <a:hlink>
        <a:srgbClr val="75982F"/>
      </a:hlink>
      <a:folHlink>
        <a:srgbClr val="75982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1413</TotalTime>
  <Words>1501</Words>
  <Application>Microsoft Office PowerPoint</Application>
  <PresentationFormat>On-screen Show (4:3)</PresentationFormat>
  <Paragraphs>225</Paragraphs>
  <Slides>35</Slides>
  <Notes>23</Notes>
  <HiddenSlides>0</HiddenSlides>
  <MMClips>0</MMClips>
  <ScaleCrop>false</ScaleCrop>
  <HeadingPairs>
    <vt:vector size="4" baseType="variant">
      <vt:variant>
        <vt:lpstr>Theme</vt:lpstr>
      </vt:variant>
      <vt:variant>
        <vt:i4>2</vt:i4>
      </vt:variant>
      <vt:variant>
        <vt:lpstr>Slide Titles</vt:lpstr>
      </vt:variant>
      <vt:variant>
        <vt:i4>35</vt:i4>
      </vt:variant>
    </vt:vector>
  </HeadingPairs>
  <TitlesOfParts>
    <vt:vector size="37" baseType="lpstr">
      <vt:lpstr>Concourse</vt:lpstr>
      <vt:lpstr>1_Office Theme</vt:lpstr>
      <vt:lpstr>New Title</vt:lpstr>
      <vt:lpstr>FILESTREAM and FileTables</vt:lpstr>
      <vt:lpstr>PowerPoint Presentation</vt:lpstr>
      <vt:lpstr>Benefits coming your way!</vt:lpstr>
      <vt:lpstr>FILESTREAM Introduction and Configuration</vt:lpstr>
      <vt:lpstr>Introduction to FILESTREAM</vt:lpstr>
      <vt:lpstr>PowerPoint Presentation</vt:lpstr>
      <vt:lpstr>PowerPoint Presentation</vt:lpstr>
      <vt:lpstr>Enabling FILESTREAM</vt:lpstr>
      <vt:lpstr>3 Ways to Enable FILESTREAM</vt:lpstr>
      <vt:lpstr>FILESTREAM during SQL Server Installation</vt:lpstr>
      <vt:lpstr>Enabling FILESTREAM with sp_configure</vt:lpstr>
      <vt:lpstr>FILESTREAM Introduction and Configuration</vt:lpstr>
      <vt:lpstr>TSQL FILESTREAM Access</vt:lpstr>
      <vt:lpstr>TSQL FILESTREAM Access</vt:lpstr>
      <vt:lpstr>TSQL FILESTREAM Access</vt:lpstr>
      <vt:lpstr>TSQL FILESTREAM Access</vt:lpstr>
      <vt:lpstr>Configuring and Creating FileTables</vt:lpstr>
      <vt:lpstr>Configuring and Creating FileTables</vt:lpstr>
      <vt:lpstr>FileTable</vt:lpstr>
      <vt:lpstr>FileTable Compared To FILESTREAM</vt:lpstr>
      <vt:lpstr>sp_configure filestream_access_level</vt:lpstr>
      <vt:lpstr>Configuring and Creating FileTables</vt:lpstr>
      <vt:lpstr>Insert, Update and Delete with a FileTable</vt:lpstr>
      <vt:lpstr>PowerPoint Presentation</vt:lpstr>
      <vt:lpstr>Insert, Update and Delete with a FileTable</vt:lpstr>
      <vt:lpstr>FileTable Drag and drop with the file system</vt:lpstr>
      <vt:lpstr>Insert, Update and Deleting from FileTable</vt:lpstr>
      <vt:lpstr>FileTable Drag and drop with the file system</vt:lpstr>
      <vt:lpstr>4. Recursive CTE</vt:lpstr>
      <vt:lpstr>PowerPoint Presentation</vt:lpstr>
      <vt:lpstr>PowerPoint Presentation</vt:lpstr>
      <vt:lpstr>More Information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Time Functions in SQL 2012</dc:title>
  <dc:creator>Student</dc:creator>
  <cp:lastModifiedBy>steve</cp:lastModifiedBy>
  <cp:revision>107</cp:revision>
  <dcterms:created xsi:type="dcterms:W3CDTF">2012-11-03T18:18:21Z</dcterms:created>
  <dcterms:modified xsi:type="dcterms:W3CDTF">2013-10-25T00:52:43Z</dcterms:modified>
</cp:coreProperties>
</file>