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260C-1349-F9CB-0483-B314ADA8B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2BDD16A-AB8B-4DD9-CB8E-939936308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086550-7058-C729-3A64-1BF285743ED6}"/>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5" name="Footer Placeholder 4">
            <a:extLst>
              <a:ext uri="{FF2B5EF4-FFF2-40B4-BE49-F238E27FC236}">
                <a16:creationId xmlns:a16="http://schemas.microsoft.com/office/drawing/2014/main" id="{02675705-954E-E8BD-A1C1-63C9AD4828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BEE25C-0364-498A-FD32-DA6A435D5B59}"/>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404224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D372-3390-3585-2AA1-D57A9E8E82E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003942-A848-297C-FC87-1A1D61B64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979D66-D2FB-0CF7-4D17-55405927DFC0}"/>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5" name="Footer Placeholder 4">
            <a:extLst>
              <a:ext uri="{FF2B5EF4-FFF2-40B4-BE49-F238E27FC236}">
                <a16:creationId xmlns:a16="http://schemas.microsoft.com/office/drawing/2014/main" id="{2207ECB6-8FCE-5358-8FDA-E7C194B8AF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A0AF27-7A0A-6ADA-06F2-52A600644BD6}"/>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254021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149D77-7A37-B840-5187-7F352D1518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CAA290-92CF-BC0D-F6D9-7AC84208A9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5740D3-7917-B7BD-CA48-537D10E7B79B}"/>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5" name="Footer Placeholder 4">
            <a:extLst>
              <a:ext uri="{FF2B5EF4-FFF2-40B4-BE49-F238E27FC236}">
                <a16:creationId xmlns:a16="http://schemas.microsoft.com/office/drawing/2014/main" id="{BD843CB7-1914-AFE5-7F22-86BEEC031C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183511-05E3-DF6F-59DB-D67AE6BC3F47}"/>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367381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29E3-0894-D777-00BA-3BDB77A44FB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20B3ED-223B-2A3F-5DBC-16F7A9648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322BDF-8834-92F7-61C4-53345CD435FF}"/>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5" name="Footer Placeholder 4">
            <a:extLst>
              <a:ext uri="{FF2B5EF4-FFF2-40B4-BE49-F238E27FC236}">
                <a16:creationId xmlns:a16="http://schemas.microsoft.com/office/drawing/2014/main" id="{2E1A89CE-6695-45E9-7470-CAE9E6450D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4D4F7B-6EDD-DF02-83E9-2A6492BDF916}"/>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139345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5B47-B1E3-8651-6210-EEC680831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7668A18-3128-AF02-5555-A1BF9AA55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4283C0-98A5-65BF-4DFE-ACA414DA86D4}"/>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5" name="Footer Placeholder 4">
            <a:extLst>
              <a:ext uri="{FF2B5EF4-FFF2-40B4-BE49-F238E27FC236}">
                <a16:creationId xmlns:a16="http://schemas.microsoft.com/office/drawing/2014/main" id="{7D603F4D-15EE-D4F9-2CC6-DD509C0421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2D25F-A574-6358-A216-7D775BFADD69}"/>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331919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4F0B-2C86-D64C-24A3-ACCFCA3E96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4B1F65-AA76-0B08-3F80-086459CEC0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8A64836-D477-DB10-AE70-CEEA7184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5D92F9D-1452-32C2-8B3F-32E80814EFA9}"/>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6" name="Footer Placeholder 5">
            <a:extLst>
              <a:ext uri="{FF2B5EF4-FFF2-40B4-BE49-F238E27FC236}">
                <a16:creationId xmlns:a16="http://schemas.microsoft.com/office/drawing/2014/main" id="{8E0EE81E-058F-0D95-D758-5E7389EDA7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C856F3-EFD1-6B26-845C-86F15C50D3E7}"/>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257375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A620-F778-BC0D-C35A-FA465BC359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D373C4-BFED-2D19-BBA6-33D7ECF8D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3154A2-312E-FF0A-682D-29638F0C0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A9D534-6739-7F0B-9BC7-3E6C999FA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58431A-F292-6EE9-967A-B91002AE2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4283F0-1E77-E7E8-6157-C67658623B26}"/>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8" name="Footer Placeholder 7">
            <a:extLst>
              <a:ext uri="{FF2B5EF4-FFF2-40B4-BE49-F238E27FC236}">
                <a16:creationId xmlns:a16="http://schemas.microsoft.com/office/drawing/2014/main" id="{9063F34B-79CC-E97A-0F0D-5F64DE23E8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34AC24-C4C3-D04D-91F4-FBC712EEFB1E}"/>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144410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8F6C-A7FF-7DAD-CC66-EDF445A525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696C65-DCFF-E0A8-77EF-B1EFBCB76477}"/>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4" name="Footer Placeholder 3">
            <a:extLst>
              <a:ext uri="{FF2B5EF4-FFF2-40B4-BE49-F238E27FC236}">
                <a16:creationId xmlns:a16="http://schemas.microsoft.com/office/drawing/2014/main" id="{912CB8F5-C744-726D-6A75-2518B63057E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B848203-9E20-3793-EAA9-9690BA292523}"/>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275329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A8EE8-E136-786F-73B9-82DCA1656B14}"/>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3" name="Footer Placeholder 2">
            <a:extLst>
              <a:ext uri="{FF2B5EF4-FFF2-40B4-BE49-F238E27FC236}">
                <a16:creationId xmlns:a16="http://schemas.microsoft.com/office/drawing/2014/main" id="{85B5C674-6C93-964B-9C75-8367A77776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290F01-F2A4-181C-83F5-29F6FA41B072}"/>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274563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45C8-1A1E-4033-AEE0-2281140D46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34D1225-6382-69AE-332A-B44AAEE1B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D4DA23-92C6-C177-8E4C-772C153EB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28EB6-0AC2-B905-F159-6B01159F0EA0}"/>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6" name="Footer Placeholder 5">
            <a:extLst>
              <a:ext uri="{FF2B5EF4-FFF2-40B4-BE49-F238E27FC236}">
                <a16:creationId xmlns:a16="http://schemas.microsoft.com/office/drawing/2014/main" id="{2625AC2A-7E67-A97C-9CDB-E7A6190894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BC13C8-ED3D-C255-B145-1E4EB483312E}"/>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198784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21E4-93C6-4BCC-BCA0-3DFB14067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3D8968-7434-046F-CE50-2F9A1FB66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54A09B-1F47-58E9-9822-13FE261E4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50A66-507E-3ADC-04E1-DA06D3B4DBFB}"/>
              </a:ext>
            </a:extLst>
          </p:cNvPr>
          <p:cNvSpPr>
            <a:spLocks noGrp="1"/>
          </p:cNvSpPr>
          <p:nvPr>
            <p:ph type="dt" sz="half" idx="10"/>
          </p:nvPr>
        </p:nvSpPr>
        <p:spPr/>
        <p:txBody>
          <a:bodyPr/>
          <a:lstStyle/>
          <a:p>
            <a:fld id="{1E3DC80B-0CEA-40A2-B36B-FF14EB3B539B}" type="datetimeFigureOut">
              <a:rPr lang="en-GB" smtClean="0"/>
              <a:t>17/12/2023</a:t>
            </a:fld>
            <a:endParaRPr lang="en-GB"/>
          </a:p>
        </p:txBody>
      </p:sp>
      <p:sp>
        <p:nvSpPr>
          <p:cNvPr id="6" name="Footer Placeholder 5">
            <a:extLst>
              <a:ext uri="{FF2B5EF4-FFF2-40B4-BE49-F238E27FC236}">
                <a16:creationId xmlns:a16="http://schemas.microsoft.com/office/drawing/2014/main" id="{631803B8-9B0C-0E07-E772-47168E1A48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2BD83F-E3EE-B9DA-FBCF-80094D2BA051}"/>
              </a:ext>
            </a:extLst>
          </p:cNvPr>
          <p:cNvSpPr>
            <a:spLocks noGrp="1"/>
          </p:cNvSpPr>
          <p:nvPr>
            <p:ph type="sldNum" sz="quarter" idx="12"/>
          </p:nvPr>
        </p:nvSpPr>
        <p:spPr/>
        <p:txBody>
          <a:bodyPr/>
          <a:lstStyle/>
          <a:p>
            <a:fld id="{E695F73E-2BD9-44E8-9791-6EF3925FAFEF}" type="slidenum">
              <a:rPr lang="en-GB" smtClean="0"/>
              <a:t>‹#›</a:t>
            </a:fld>
            <a:endParaRPr lang="en-GB"/>
          </a:p>
        </p:txBody>
      </p:sp>
    </p:spTree>
    <p:extLst>
      <p:ext uri="{BB962C8B-B14F-4D97-AF65-F5344CB8AC3E}">
        <p14:creationId xmlns:p14="http://schemas.microsoft.com/office/powerpoint/2010/main" val="145622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31331-C216-521C-EAB6-00AE6E7A0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C33F98-87D2-F2F6-E0B4-290DD9AE1C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6BE616-840B-4C92-402B-EAF194EED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DC80B-0CEA-40A2-B36B-FF14EB3B539B}" type="datetimeFigureOut">
              <a:rPr lang="en-GB" smtClean="0"/>
              <a:t>17/12/2023</a:t>
            </a:fld>
            <a:endParaRPr lang="en-GB"/>
          </a:p>
        </p:txBody>
      </p:sp>
      <p:sp>
        <p:nvSpPr>
          <p:cNvPr id="5" name="Footer Placeholder 4">
            <a:extLst>
              <a:ext uri="{FF2B5EF4-FFF2-40B4-BE49-F238E27FC236}">
                <a16:creationId xmlns:a16="http://schemas.microsoft.com/office/drawing/2014/main" id="{C5C4B17B-7A40-F584-5695-B723646DA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45B3CCE-E187-6A8B-AEB5-FE207B46A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5F73E-2BD9-44E8-9791-6EF3925FAFEF}" type="slidenum">
              <a:rPr lang="en-GB" smtClean="0"/>
              <a:t>‹#›</a:t>
            </a:fld>
            <a:endParaRPr lang="en-GB"/>
          </a:p>
        </p:txBody>
      </p:sp>
      <p:sp>
        <p:nvSpPr>
          <p:cNvPr id="7" name="MSIPCMContentMarking" descr="{&quot;HashCode&quot;:228282776,&quot;Placement&quot;:&quot;Footer&quot;,&quot;Top&quot;:522.0343,&quot;Left&quot;:0.0,&quot;SlideWidth&quot;:960,&quot;SlideHeight&quot;:540}">
            <a:extLst>
              <a:ext uri="{FF2B5EF4-FFF2-40B4-BE49-F238E27FC236}">
                <a16:creationId xmlns:a16="http://schemas.microsoft.com/office/drawing/2014/main" id="{F6C61CAE-9A7E-41C4-299E-633392A368B3}"/>
              </a:ext>
            </a:extLst>
          </p:cNvPr>
          <p:cNvSpPr txBox="1"/>
          <p:nvPr userDrawn="1"/>
        </p:nvSpPr>
        <p:spPr>
          <a:xfrm>
            <a:off x="0" y="6682362"/>
            <a:ext cx="841815" cy="123111"/>
          </a:xfrm>
          <a:prstGeom prst="rect">
            <a:avLst/>
          </a:prstGeom>
          <a:noFill/>
        </p:spPr>
        <p:txBody>
          <a:bodyPr vert="horz" wrap="square" lIns="0" tIns="0" rIns="0" bIns="0" rtlCol="0" anchor="ctr" anchorCtr="1">
            <a:spAutoFit/>
          </a:bodyPr>
          <a:lstStyle/>
          <a:p>
            <a:pPr algn="l">
              <a:spcBef>
                <a:spcPts val="0"/>
              </a:spcBef>
              <a:spcAft>
                <a:spcPts val="0"/>
              </a:spcAft>
            </a:pPr>
            <a:endParaRPr lang="en-GB" sz="800">
              <a:solidFill>
                <a:srgbClr val="0000FF"/>
              </a:solidFill>
              <a:latin typeface="Calibri" panose="020F0502020204030204" pitchFamily="34" charset="0"/>
            </a:endParaRPr>
          </a:p>
        </p:txBody>
      </p:sp>
      <p:sp>
        <p:nvSpPr>
          <p:cNvPr id="8" name="MSIPCMContentMarking" descr="{&quot;HashCode&quot;:228282776,&quot;Placement&quot;:&quot;Footer&quot;,&quot;Top&quot;:522.0343,&quot;Left&quot;:0.0,&quot;SlideWidth&quot;:960,&quot;SlideHeight&quot;:540}">
            <a:extLst>
              <a:ext uri="{FF2B5EF4-FFF2-40B4-BE49-F238E27FC236}">
                <a16:creationId xmlns:a16="http://schemas.microsoft.com/office/drawing/2014/main" id="{B51592A7-910E-73A9-392D-B49751E9244B}"/>
              </a:ext>
            </a:extLst>
          </p:cNvPr>
          <p:cNvSpPr txBox="1"/>
          <p:nvPr userDrawn="1"/>
        </p:nvSpPr>
        <p:spPr>
          <a:xfrm>
            <a:off x="0" y="6629836"/>
            <a:ext cx="841815" cy="228163"/>
          </a:xfrm>
          <a:prstGeom prst="rect">
            <a:avLst/>
          </a:prstGeom>
          <a:noFill/>
        </p:spPr>
        <p:txBody>
          <a:bodyPr vert="horz" wrap="square" lIns="0" tIns="0" rIns="0" bIns="0" rtlCol="0" anchor="ctr" anchorCtr="1">
            <a:spAutoFit/>
          </a:bodyPr>
          <a:lstStyle/>
          <a:p>
            <a:pPr algn="l">
              <a:spcBef>
                <a:spcPts val="0"/>
              </a:spcBef>
              <a:spcAft>
                <a:spcPts val="0"/>
              </a:spcAft>
            </a:pPr>
            <a:r>
              <a:rPr lang="en-GB" sz="800">
                <a:solidFill>
                  <a:srgbClr val="0000FF"/>
                </a:solidFill>
                <a:latin typeface="Calibri" panose="020F0502020204030204" pitchFamily="34" charset="0"/>
              </a:rPr>
              <a:t>Aviva: Internal</a:t>
            </a:r>
          </a:p>
        </p:txBody>
      </p:sp>
    </p:spTree>
    <p:extLst>
      <p:ext uri="{BB962C8B-B14F-4D97-AF65-F5344CB8AC3E}">
        <p14:creationId xmlns:p14="http://schemas.microsoft.com/office/powerpoint/2010/main" val="105295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804672" y="3097762"/>
            <a:ext cx="3860800" cy="1070377"/>
          </a:xfrm>
        </p:spPr>
        <p:txBody>
          <a:bodyPr anchor="b">
            <a:normAutofit/>
          </a:bodyPr>
          <a:lstStyle/>
          <a:p>
            <a:pPr algn="l"/>
            <a:r>
              <a:rPr lang="en-GB" sz="5400" dirty="0">
                <a:solidFill>
                  <a:schemeClr val="tx2"/>
                </a:solidFill>
                <a:latin typeface="Söhne"/>
                <a:ea typeface="Source Sans Pro" panose="020B0503030403020204" pitchFamily="34" charset="0"/>
              </a:rPr>
              <a:t>Project Plan</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1">
            <a:extLst>
              <a:ext uri="{FF2B5EF4-FFF2-40B4-BE49-F238E27FC236}">
                <a16:creationId xmlns:a16="http://schemas.microsoft.com/office/drawing/2014/main" id="{DA22DB3C-34BD-BC05-DEEB-F7237C3E5297}"/>
              </a:ext>
            </a:extLst>
          </p:cNvPr>
          <p:cNvSpPr txBox="1">
            <a:spLocks/>
          </p:cNvSpPr>
          <p:nvPr/>
        </p:nvSpPr>
        <p:spPr>
          <a:xfrm>
            <a:off x="804672" y="4267199"/>
            <a:ext cx="8438855" cy="951522"/>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600" dirty="0">
                <a:solidFill>
                  <a:schemeClr val="tx2"/>
                </a:solidFill>
                <a:latin typeface="Söhne"/>
                <a:ea typeface="Source Sans Pro" panose="020B0503030403020204" pitchFamily="34" charset="0"/>
              </a:rPr>
              <a:t>Creating a website to showcase a photographer's work</a:t>
            </a:r>
          </a:p>
        </p:txBody>
      </p:sp>
    </p:spTree>
    <p:extLst>
      <p:ext uri="{BB962C8B-B14F-4D97-AF65-F5344CB8AC3E}">
        <p14:creationId xmlns:p14="http://schemas.microsoft.com/office/powerpoint/2010/main" val="308401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4482724" y="211860"/>
            <a:ext cx="3226246"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Dependencies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Rounded Corners 2">
            <a:extLst>
              <a:ext uri="{FF2B5EF4-FFF2-40B4-BE49-F238E27FC236}">
                <a16:creationId xmlns:a16="http://schemas.microsoft.com/office/drawing/2014/main" id="{44D4DC02-CCD4-039C-30D5-7E6A462262B6}"/>
              </a:ext>
            </a:extLst>
          </p:cNvPr>
          <p:cNvSpPr/>
          <p:nvPr/>
        </p:nvSpPr>
        <p:spPr>
          <a:xfrm>
            <a:off x="303975" y="1336825"/>
            <a:ext cx="5550822" cy="50837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1600" b="1" i="0" dirty="0">
              <a:solidFill>
                <a:schemeClr val="tx1"/>
              </a:solidFill>
              <a:effectLst/>
              <a:latin typeface="Söhne"/>
            </a:endParaRPr>
          </a:p>
          <a:p>
            <a:pPr algn="ctr"/>
            <a:r>
              <a:rPr lang="en-GB" sz="1600" b="1" i="0" dirty="0">
                <a:solidFill>
                  <a:schemeClr val="tx1"/>
                </a:solidFill>
                <a:effectLst/>
                <a:latin typeface="Söhne"/>
              </a:rPr>
              <a:t>Software Dependencies</a:t>
            </a:r>
          </a:p>
          <a:p>
            <a:pPr algn="ctr"/>
            <a:endParaRPr lang="en-GB" sz="1600" b="1" i="0" dirty="0">
              <a:solidFill>
                <a:schemeClr val="tx1"/>
              </a:solidFill>
              <a:effectLst/>
              <a:latin typeface="Söhne"/>
            </a:endParaRPr>
          </a:p>
          <a:p>
            <a:pPr algn="l"/>
            <a:r>
              <a:rPr lang="en-GB" sz="1200" b="1" i="0" dirty="0">
                <a:solidFill>
                  <a:schemeClr val="tx1"/>
                </a:solidFill>
                <a:effectLst/>
                <a:latin typeface="Söhne"/>
              </a:rPr>
              <a:t>Web Development Frameworks</a:t>
            </a:r>
            <a:endParaRPr lang="en-GB" sz="1200" b="0" i="0" dirty="0">
              <a:solidFill>
                <a:schemeClr val="tx1"/>
              </a:solidFill>
              <a:effectLst/>
              <a:latin typeface="Söhne"/>
            </a:endParaRPr>
          </a:p>
          <a:p>
            <a:pPr marL="171450" indent="-171450" algn="l">
              <a:buFont typeface="Wingdings" panose="05000000000000000000" pitchFamily="2" charset="2"/>
              <a:buChar char="§"/>
            </a:pPr>
            <a:r>
              <a:rPr lang="en-GB" sz="1200" b="0" i="0" dirty="0">
                <a:solidFill>
                  <a:schemeClr val="tx1"/>
                </a:solidFill>
                <a:effectLst/>
                <a:latin typeface="Söhne"/>
              </a:rPr>
              <a:t>Front-end frameworks like React for building interactive user interfaces and dynamic web pages.</a:t>
            </a:r>
          </a:p>
          <a:p>
            <a:pPr marL="171450" indent="-171450" algn="l">
              <a:buFont typeface="Wingdings" panose="05000000000000000000" pitchFamily="2" charset="2"/>
              <a:buChar char="§"/>
            </a:pPr>
            <a:r>
              <a:rPr lang="en-GB" sz="1200" b="0" i="0" dirty="0">
                <a:solidFill>
                  <a:schemeClr val="tx1"/>
                </a:solidFill>
                <a:effectLst/>
                <a:latin typeface="Söhne"/>
              </a:rPr>
              <a:t>Back-end frameworks like Node.js for handling server-side logic, data management, and integration with databases</a:t>
            </a:r>
          </a:p>
          <a:p>
            <a:pPr algn="l"/>
            <a:r>
              <a:rPr lang="en-GB" sz="1200" b="1" i="0" dirty="0">
                <a:solidFill>
                  <a:schemeClr val="tx1"/>
                </a:solidFill>
                <a:effectLst/>
                <a:latin typeface="Söhne"/>
              </a:rPr>
              <a:t>Web Development Tools</a:t>
            </a:r>
            <a:endParaRPr lang="en-GB" sz="1200" b="0" i="0" dirty="0">
              <a:solidFill>
                <a:schemeClr val="tx1"/>
              </a:solidFill>
              <a:effectLst/>
              <a:latin typeface="Söhne"/>
            </a:endParaRPr>
          </a:p>
          <a:p>
            <a:pPr marL="171450" indent="-171450" algn="l">
              <a:buFont typeface="Wingdings" panose="05000000000000000000" pitchFamily="2" charset="2"/>
              <a:buChar char="§"/>
            </a:pPr>
            <a:r>
              <a:rPr lang="en-GB" sz="1200" b="0" i="0" dirty="0">
                <a:solidFill>
                  <a:schemeClr val="tx1"/>
                </a:solidFill>
                <a:effectLst/>
                <a:latin typeface="Söhne"/>
              </a:rPr>
              <a:t>HTML, CSS, and JavaScript for creating the structure, style, and interactivity of the website's pages.</a:t>
            </a:r>
          </a:p>
          <a:p>
            <a:pPr marL="171450" indent="-171450" algn="l">
              <a:buFont typeface="Wingdings" panose="05000000000000000000" pitchFamily="2" charset="2"/>
              <a:buChar char="§"/>
            </a:pPr>
            <a:r>
              <a:rPr lang="en-GB" sz="1200" b="0" i="0" dirty="0">
                <a:solidFill>
                  <a:schemeClr val="tx1"/>
                </a:solidFill>
                <a:effectLst/>
                <a:latin typeface="Söhne"/>
              </a:rPr>
              <a:t>Text editors or integrated development environments (IDEs) like Visual Studio Code</a:t>
            </a:r>
          </a:p>
          <a:p>
            <a:pPr algn="l"/>
            <a:r>
              <a:rPr lang="en-GB" sz="1200" b="1" i="0" dirty="0">
                <a:solidFill>
                  <a:schemeClr val="tx1"/>
                </a:solidFill>
                <a:effectLst/>
                <a:latin typeface="Söhne"/>
              </a:rPr>
              <a:t>Image Editing Software:</a:t>
            </a:r>
            <a:endParaRPr lang="en-GB" sz="1200" b="0" i="0" dirty="0">
              <a:solidFill>
                <a:schemeClr val="tx1"/>
              </a:solidFill>
              <a:effectLst/>
              <a:latin typeface="Söhne"/>
            </a:endParaRPr>
          </a:p>
          <a:p>
            <a:pPr marL="171450" indent="-171450" algn="l">
              <a:buFont typeface="Wingdings" panose="05000000000000000000" pitchFamily="2" charset="2"/>
              <a:buChar char="§"/>
            </a:pPr>
            <a:r>
              <a:rPr lang="en-GB" sz="1200" b="0" i="0" dirty="0">
                <a:solidFill>
                  <a:schemeClr val="tx1"/>
                </a:solidFill>
                <a:effectLst/>
                <a:latin typeface="Söhne"/>
              </a:rPr>
              <a:t>Graphics editing tools like Adobe Photoshop, Lightroom, or GIMP for enhancing, retouching, and optimizing images before uploading them to the website.</a:t>
            </a:r>
          </a:p>
          <a:p>
            <a:pPr marL="171450" indent="-171450" algn="l">
              <a:buFont typeface="Wingdings" panose="05000000000000000000" pitchFamily="2" charset="2"/>
              <a:buChar char="§"/>
            </a:pPr>
            <a:r>
              <a:rPr lang="en-GB" sz="1200" b="0" i="0" dirty="0">
                <a:solidFill>
                  <a:schemeClr val="tx1"/>
                </a:solidFill>
                <a:effectLst/>
                <a:latin typeface="Söhne"/>
              </a:rPr>
              <a:t>Image optimization plugins or tools that are designed for showcasing high-quality images and help to compress and resize images without compromising on quality</a:t>
            </a:r>
          </a:p>
          <a:p>
            <a:pPr algn="l"/>
            <a:r>
              <a:rPr lang="en-GB" sz="1200" b="1" i="0" dirty="0">
                <a:effectLst/>
                <a:latin typeface="Söhne"/>
              </a:rPr>
              <a:t>Web Hosting Services</a:t>
            </a:r>
            <a:endParaRPr lang="en-GB" sz="1200" b="1" i="0" dirty="0">
              <a:solidFill>
                <a:schemeClr val="tx1"/>
              </a:solidFill>
              <a:effectLst/>
              <a:latin typeface="Söhne"/>
            </a:endParaRPr>
          </a:p>
          <a:p>
            <a:pPr marL="171450" indent="-171450" algn="l">
              <a:buFont typeface="Wingdings" panose="05000000000000000000" pitchFamily="2" charset="2"/>
              <a:buChar char="§"/>
            </a:pPr>
            <a:r>
              <a:rPr lang="en-GB" sz="1200" b="0" i="0" dirty="0">
                <a:solidFill>
                  <a:schemeClr val="tx1"/>
                </a:solidFill>
                <a:effectLst/>
                <a:latin typeface="Söhne"/>
              </a:rPr>
              <a:t>Hosting plans that support the storage and seamless delivery of high-resolution images to visitors without compromising website performance</a:t>
            </a:r>
            <a:endParaRPr lang="en-GB" sz="1200" dirty="0">
              <a:solidFill>
                <a:srgbClr val="374151"/>
              </a:solidFill>
              <a:latin typeface="Söhne"/>
            </a:endParaRPr>
          </a:p>
          <a:p>
            <a:pPr algn="l"/>
            <a:r>
              <a:rPr lang="en-GB" sz="1200" b="1" i="0" dirty="0">
                <a:effectLst/>
                <a:latin typeface="Söhne"/>
              </a:rPr>
              <a:t>Responsive Design Frameworks</a:t>
            </a:r>
          </a:p>
          <a:p>
            <a:pPr marL="171450" indent="-171450" algn="l">
              <a:buFont typeface="Wingdings" panose="05000000000000000000" pitchFamily="2" charset="2"/>
              <a:buChar char="§"/>
            </a:pPr>
            <a:r>
              <a:rPr lang="en-GB" sz="1200" b="0" i="0" dirty="0">
                <a:solidFill>
                  <a:schemeClr val="tx1"/>
                </a:solidFill>
                <a:effectLst/>
                <a:latin typeface="Söhne"/>
              </a:rPr>
              <a:t>Frameworks that offer responsive grid systems and components to ensure that the photographer's portfolio is accessible and visually appealing on various devices</a:t>
            </a:r>
            <a:endParaRPr lang="en-GB" sz="1200" b="1" dirty="0">
              <a:solidFill>
                <a:schemeClr val="tx1"/>
              </a:solidFill>
              <a:latin typeface="Söhne"/>
              <a:ea typeface="Source Sans Pro" panose="020B0503030403020204" pitchFamily="34" charset="0"/>
            </a:endParaRPr>
          </a:p>
          <a:p>
            <a:endParaRPr lang="en-GB" sz="1200" dirty="0">
              <a:solidFill>
                <a:schemeClr val="tx1"/>
              </a:solidFill>
              <a:latin typeface="Söhne"/>
              <a:ea typeface="Source Sans Pro" panose="020B0503030403020204" pitchFamily="34" charset="0"/>
            </a:endParaRPr>
          </a:p>
        </p:txBody>
      </p:sp>
      <p:sp>
        <p:nvSpPr>
          <p:cNvPr id="4" name="Rectangle: Rounded Corners 3">
            <a:extLst>
              <a:ext uri="{FF2B5EF4-FFF2-40B4-BE49-F238E27FC236}">
                <a16:creationId xmlns:a16="http://schemas.microsoft.com/office/drawing/2014/main" id="{561D463C-7C94-6EF9-2A01-546480B5CF38}"/>
              </a:ext>
            </a:extLst>
          </p:cNvPr>
          <p:cNvSpPr/>
          <p:nvPr/>
        </p:nvSpPr>
        <p:spPr>
          <a:xfrm>
            <a:off x="6337205" y="1336824"/>
            <a:ext cx="5550822" cy="50837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b="1" dirty="0">
                <a:solidFill>
                  <a:schemeClr val="tx1"/>
                </a:solidFill>
                <a:latin typeface="Söhne"/>
              </a:rPr>
              <a:t>Hardware</a:t>
            </a:r>
            <a:r>
              <a:rPr lang="en-GB" sz="1600" b="1" i="0" dirty="0">
                <a:solidFill>
                  <a:schemeClr val="tx1"/>
                </a:solidFill>
                <a:effectLst/>
                <a:latin typeface="Söhne"/>
              </a:rPr>
              <a:t> Dependencies</a:t>
            </a:r>
          </a:p>
          <a:p>
            <a:pPr algn="ctr"/>
            <a:endParaRPr lang="en-GB" sz="1600" b="1" dirty="0">
              <a:solidFill>
                <a:schemeClr val="tx1"/>
              </a:solidFill>
              <a:latin typeface="Söhne"/>
            </a:endParaRPr>
          </a:p>
          <a:p>
            <a:pPr algn="ctr"/>
            <a:endParaRPr lang="en-GB" sz="1600" b="1" dirty="0">
              <a:solidFill>
                <a:schemeClr val="tx1"/>
              </a:solidFill>
              <a:latin typeface="Söhne"/>
            </a:endParaRPr>
          </a:p>
          <a:p>
            <a:pPr algn="l"/>
            <a:r>
              <a:rPr lang="en-GB" sz="1200" b="1" i="0" dirty="0">
                <a:solidFill>
                  <a:schemeClr val="tx1"/>
                </a:solidFill>
                <a:effectLst/>
                <a:latin typeface="Söhne"/>
              </a:rPr>
              <a:t>Computer System</a:t>
            </a:r>
            <a:endParaRPr lang="en-GB" sz="1200" b="0" i="0" dirty="0">
              <a:solidFill>
                <a:schemeClr val="tx1"/>
              </a:solidFill>
              <a:effectLst/>
              <a:latin typeface="Söhne"/>
            </a:endParaRPr>
          </a:p>
          <a:p>
            <a:pPr marL="628650" lvl="1" indent="-171450" algn="l">
              <a:buFont typeface="Wingdings" panose="05000000000000000000" pitchFamily="2" charset="2"/>
              <a:buChar char="§"/>
            </a:pPr>
            <a:r>
              <a:rPr lang="en-GB" sz="1200" b="0" i="0" dirty="0">
                <a:solidFill>
                  <a:schemeClr val="tx1"/>
                </a:solidFill>
                <a:effectLst/>
                <a:latin typeface="Söhne"/>
              </a:rPr>
              <a:t>High-resolution displays that allow for accurate visual representation and editing of images, ensuring the quality and aesthetics of the photographer's portfolio.</a:t>
            </a:r>
          </a:p>
          <a:p>
            <a:pPr algn="l"/>
            <a:r>
              <a:rPr lang="en-GB" sz="1200" b="1" i="0" dirty="0">
                <a:solidFill>
                  <a:schemeClr val="tx1"/>
                </a:solidFill>
                <a:effectLst/>
                <a:latin typeface="Söhne"/>
              </a:rPr>
              <a:t>External Storage Devices</a:t>
            </a:r>
            <a:endParaRPr lang="en-GB" sz="1200" b="0" i="0" dirty="0">
              <a:solidFill>
                <a:schemeClr val="tx1"/>
              </a:solidFill>
              <a:effectLst/>
              <a:latin typeface="Söhne"/>
            </a:endParaRPr>
          </a:p>
          <a:p>
            <a:pPr marL="628650" lvl="1" indent="-171450" algn="l">
              <a:buFont typeface="Wingdings" panose="05000000000000000000" pitchFamily="2" charset="2"/>
              <a:buChar char="§"/>
            </a:pPr>
            <a:r>
              <a:rPr lang="en-GB" sz="1200" b="0" i="0" dirty="0">
                <a:solidFill>
                  <a:schemeClr val="tx1"/>
                </a:solidFill>
                <a:effectLst/>
                <a:latin typeface="Söhne"/>
              </a:rPr>
              <a:t>Cloud storage solutions that provide secure and accessible storage for website data, ensuring data redundancy and protection against data loss or hardware failures.</a:t>
            </a:r>
          </a:p>
          <a:p>
            <a:pPr algn="l"/>
            <a:r>
              <a:rPr lang="en-GB" sz="1200" b="1" i="0" dirty="0">
                <a:solidFill>
                  <a:schemeClr val="tx1"/>
                </a:solidFill>
                <a:effectLst/>
                <a:latin typeface="Söhne"/>
              </a:rPr>
              <a:t>Peripherals and Accessories</a:t>
            </a:r>
            <a:endParaRPr lang="en-GB" sz="1200" b="0" i="0" dirty="0">
              <a:solidFill>
                <a:schemeClr val="tx1"/>
              </a:solidFill>
              <a:effectLst/>
              <a:latin typeface="Söhne"/>
            </a:endParaRPr>
          </a:p>
          <a:p>
            <a:pPr marL="628650" lvl="1" indent="-171450" algn="l">
              <a:buFont typeface="Wingdings" panose="05000000000000000000" pitchFamily="2" charset="2"/>
              <a:buChar char="§"/>
            </a:pPr>
            <a:r>
              <a:rPr lang="en-GB" sz="1200" b="0" i="0" dirty="0">
                <a:solidFill>
                  <a:schemeClr val="tx1"/>
                </a:solidFill>
                <a:effectLst/>
                <a:latin typeface="Söhne"/>
              </a:rPr>
              <a:t>High-resolution scanners or digital image scanners for converting physical photographs, negatives, or slides into digital formats suitable for online showcasing and archiving.</a:t>
            </a:r>
          </a:p>
          <a:p>
            <a:pPr algn="l"/>
            <a:r>
              <a:rPr lang="en-GB" sz="1200" b="1" i="0" dirty="0">
                <a:solidFill>
                  <a:schemeClr val="tx1"/>
                </a:solidFill>
                <a:effectLst/>
                <a:latin typeface="Söhne"/>
              </a:rPr>
              <a:t>Backup Solutions</a:t>
            </a:r>
            <a:endParaRPr lang="en-GB" sz="1200" b="0" i="0" dirty="0">
              <a:solidFill>
                <a:schemeClr val="tx1"/>
              </a:solidFill>
              <a:effectLst/>
              <a:latin typeface="Söhne"/>
            </a:endParaRPr>
          </a:p>
          <a:p>
            <a:pPr marL="628650" lvl="1" indent="-171450" algn="l">
              <a:buFont typeface="Wingdings" panose="05000000000000000000" pitchFamily="2" charset="2"/>
              <a:buChar char="§"/>
            </a:pPr>
            <a:r>
              <a:rPr lang="en-GB" sz="1200" b="0" i="0" dirty="0">
                <a:solidFill>
                  <a:schemeClr val="tx1"/>
                </a:solidFill>
                <a:effectLst/>
                <a:latin typeface="Söhne"/>
              </a:rPr>
              <a:t>Uninterruptible Power Supply (UPS) systems or surge protectors to safeguard the computer system and networking equipment from unexpected power outages or voltage fluctuations, preventing data loss and hardware damage.</a:t>
            </a:r>
          </a:p>
          <a:p>
            <a:pPr marL="628650" lvl="1" indent="-171450" algn="l">
              <a:buFont typeface="Wingdings" panose="05000000000000000000" pitchFamily="2" charset="2"/>
              <a:buChar char="§"/>
            </a:pPr>
            <a:r>
              <a:rPr lang="en-GB" sz="1200" b="0" i="0" dirty="0">
                <a:solidFill>
                  <a:schemeClr val="tx1"/>
                </a:solidFill>
                <a:effectLst/>
                <a:latin typeface="Söhne"/>
              </a:rPr>
              <a:t>Automatic backup solutions or external backup drives to create regular backups of the website's content, databases, and related files, enabling quick data recovery in the event of hardware failures or data corruption.</a:t>
            </a:r>
          </a:p>
          <a:p>
            <a:endParaRPr lang="en-GB" sz="1600" b="1" i="0" dirty="0">
              <a:solidFill>
                <a:schemeClr val="tx1"/>
              </a:solidFill>
              <a:effectLst/>
              <a:latin typeface="Söhne"/>
            </a:endParaRPr>
          </a:p>
        </p:txBody>
      </p:sp>
    </p:spTree>
    <p:extLst>
      <p:ext uri="{BB962C8B-B14F-4D97-AF65-F5344CB8AC3E}">
        <p14:creationId xmlns:p14="http://schemas.microsoft.com/office/powerpoint/2010/main" val="320917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1540625" y="216012"/>
            <a:ext cx="9110444"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Development and Deployment Approaches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Rounded Corners 2">
            <a:extLst>
              <a:ext uri="{FF2B5EF4-FFF2-40B4-BE49-F238E27FC236}">
                <a16:creationId xmlns:a16="http://schemas.microsoft.com/office/drawing/2014/main" id="{44D4DC02-CCD4-039C-30D5-7E6A462262B6}"/>
              </a:ext>
            </a:extLst>
          </p:cNvPr>
          <p:cNvSpPr/>
          <p:nvPr/>
        </p:nvSpPr>
        <p:spPr>
          <a:xfrm>
            <a:off x="303975" y="1336825"/>
            <a:ext cx="5550822" cy="50837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1600" b="1" i="0" dirty="0">
              <a:solidFill>
                <a:schemeClr val="tx1"/>
              </a:solidFill>
              <a:effectLst/>
              <a:latin typeface="Söhne"/>
            </a:endParaRPr>
          </a:p>
          <a:p>
            <a:pPr algn="ctr"/>
            <a:r>
              <a:rPr lang="en-GB" sz="1600" b="1" dirty="0">
                <a:solidFill>
                  <a:schemeClr val="tx1"/>
                </a:solidFill>
                <a:latin typeface="Söhne"/>
              </a:rPr>
              <a:t>Waterfall Approach</a:t>
            </a:r>
          </a:p>
          <a:p>
            <a:pPr algn="ctr"/>
            <a:endParaRPr lang="en-GB" sz="1600" b="1" i="0" dirty="0">
              <a:solidFill>
                <a:schemeClr val="tx1"/>
              </a:solidFill>
              <a:effectLst/>
              <a:latin typeface="Söhne"/>
            </a:endParaRPr>
          </a:p>
          <a:p>
            <a:r>
              <a:rPr lang="en-GB" sz="1200" dirty="0">
                <a:solidFill>
                  <a:schemeClr val="tx1"/>
                </a:solidFill>
                <a:latin typeface="Söhne"/>
              </a:rPr>
              <a:t>With the waterfall approach each phase has to complete before the next one can begin. The typical phases of the Waterfall approach include:</a:t>
            </a:r>
          </a:p>
          <a:p>
            <a:endParaRPr lang="en-GB" sz="1200" dirty="0">
              <a:solidFill>
                <a:schemeClr val="tx1"/>
              </a:solidFill>
              <a:latin typeface="Söhne"/>
            </a:endParaRPr>
          </a:p>
          <a:p>
            <a:pPr algn="l">
              <a:buFont typeface="+mj-lt"/>
              <a:buAutoNum type="arabicPeriod"/>
            </a:pPr>
            <a:r>
              <a:rPr lang="en-GB" sz="1200" b="1" i="0" dirty="0">
                <a:solidFill>
                  <a:schemeClr val="tx1"/>
                </a:solidFill>
                <a:effectLst/>
                <a:latin typeface="Söhne"/>
              </a:rPr>
              <a:t>Requirements:</a:t>
            </a:r>
            <a:r>
              <a:rPr lang="en-GB" sz="1200" b="0" i="0" dirty="0">
                <a:solidFill>
                  <a:schemeClr val="tx1"/>
                </a:solidFill>
                <a:effectLst/>
                <a:latin typeface="Söhne"/>
              </a:rPr>
              <a:t> The initial phase involves gathering and documenting all the software requirements from the stakeholders.</a:t>
            </a:r>
          </a:p>
          <a:p>
            <a:pPr algn="l">
              <a:buFont typeface="+mj-lt"/>
              <a:buAutoNum type="arabicPeriod"/>
            </a:pPr>
            <a:r>
              <a:rPr lang="en-GB" sz="1200" b="1" i="0" dirty="0">
                <a:solidFill>
                  <a:schemeClr val="tx1"/>
                </a:solidFill>
                <a:effectLst/>
                <a:latin typeface="Söhne"/>
              </a:rPr>
              <a:t>Design:</a:t>
            </a:r>
            <a:r>
              <a:rPr lang="en-GB" sz="1200" b="0" i="0" dirty="0">
                <a:solidFill>
                  <a:schemeClr val="tx1"/>
                </a:solidFill>
                <a:effectLst/>
                <a:latin typeface="Söhne"/>
              </a:rPr>
              <a:t> Once the requirements are clear, the development team creates a detailed design plan that outlines the software architecture, system specifications, and overall structure.</a:t>
            </a:r>
          </a:p>
          <a:p>
            <a:pPr algn="l">
              <a:buFont typeface="+mj-lt"/>
              <a:buAutoNum type="arabicPeriod"/>
            </a:pPr>
            <a:r>
              <a:rPr lang="en-GB" sz="1200" b="1" i="0" dirty="0">
                <a:solidFill>
                  <a:schemeClr val="tx1"/>
                </a:solidFill>
                <a:effectLst/>
                <a:latin typeface="Söhne"/>
              </a:rPr>
              <a:t>Implementation:</a:t>
            </a:r>
            <a:r>
              <a:rPr lang="en-GB" sz="1200" b="0" i="0" dirty="0">
                <a:solidFill>
                  <a:schemeClr val="tx1"/>
                </a:solidFill>
                <a:effectLst/>
                <a:latin typeface="Söhne"/>
              </a:rPr>
              <a:t> In this phase, the actual coding and programming of the software take place based on the requirements.</a:t>
            </a:r>
          </a:p>
          <a:p>
            <a:pPr algn="l">
              <a:buFont typeface="+mj-lt"/>
              <a:buAutoNum type="arabicPeriod"/>
            </a:pPr>
            <a:r>
              <a:rPr lang="en-GB" sz="1200" b="1" i="0" dirty="0">
                <a:solidFill>
                  <a:schemeClr val="tx1"/>
                </a:solidFill>
                <a:effectLst/>
                <a:latin typeface="Söhne"/>
              </a:rPr>
              <a:t>Testing:</a:t>
            </a:r>
            <a:r>
              <a:rPr lang="en-GB" sz="1200" b="0" i="0" dirty="0">
                <a:solidFill>
                  <a:schemeClr val="tx1"/>
                </a:solidFill>
                <a:effectLst/>
                <a:latin typeface="Söhne"/>
              </a:rPr>
              <a:t> After the implementation, the software undergoes rigorous testing to identify and resolve any issues, bugs, or errors. This phase ensures that the software functions as intended and meets the specified requirements.</a:t>
            </a:r>
          </a:p>
          <a:p>
            <a:pPr algn="l">
              <a:buFont typeface="+mj-lt"/>
              <a:buAutoNum type="arabicPeriod"/>
            </a:pPr>
            <a:r>
              <a:rPr lang="en-GB" sz="1200" b="1" i="0" dirty="0">
                <a:solidFill>
                  <a:schemeClr val="tx1"/>
                </a:solidFill>
                <a:effectLst/>
                <a:latin typeface="Söhne"/>
              </a:rPr>
              <a:t>Deployment:</a:t>
            </a:r>
            <a:r>
              <a:rPr lang="en-GB" sz="1200" b="0" i="0" dirty="0">
                <a:solidFill>
                  <a:schemeClr val="tx1"/>
                </a:solidFill>
                <a:effectLst/>
                <a:latin typeface="Söhne"/>
              </a:rPr>
              <a:t> Once the software has been thoroughly tested and approved, it is deployed or released to the end-users or customers.</a:t>
            </a:r>
          </a:p>
          <a:p>
            <a:pPr algn="l">
              <a:buFont typeface="+mj-lt"/>
              <a:buAutoNum type="arabicPeriod"/>
            </a:pPr>
            <a:r>
              <a:rPr lang="en-GB" sz="1200" b="1" i="0" dirty="0">
                <a:solidFill>
                  <a:schemeClr val="tx1"/>
                </a:solidFill>
                <a:effectLst/>
                <a:latin typeface="Söhne"/>
              </a:rPr>
              <a:t>Maintenance:</a:t>
            </a:r>
            <a:r>
              <a:rPr lang="en-GB" sz="1200" b="0" i="0" dirty="0">
                <a:solidFill>
                  <a:schemeClr val="tx1"/>
                </a:solidFill>
                <a:effectLst/>
                <a:latin typeface="Söhne"/>
              </a:rPr>
              <a:t> The final phase involves ongoing maintenance and support for the software, including updates, bug fixes, and any necessary modifications or enhancements based on user feedback and changing requirements.</a:t>
            </a:r>
          </a:p>
          <a:p>
            <a:endParaRPr lang="en-GB" sz="1200" dirty="0">
              <a:solidFill>
                <a:schemeClr val="tx1"/>
              </a:solidFill>
              <a:latin typeface="Söhne"/>
            </a:endParaRPr>
          </a:p>
          <a:p>
            <a:r>
              <a:rPr lang="en-GB" sz="1200" b="0" i="0" dirty="0">
                <a:solidFill>
                  <a:schemeClr val="tx1"/>
                </a:solidFill>
                <a:effectLst/>
                <a:latin typeface="Söhne"/>
              </a:rPr>
              <a:t>Using the Waterfall approach makes it easier to plan and manage the project. However, it </a:t>
            </a:r>
            <a:r>
              <a:rPr lang="en-GB" sz="1200" dirty="0">
                <a:solidFill>
                  <a:schemeClr val="tx1"/>
                </a:solidFill>
                <a:latin typeface="Söhne"/>
              </a:rPr>
              <a:t>has</a:t>
            </a:r>
            <a:r>
              <a:rPr lang="en-GB" sz="1200" b="0" i="0" dirty="0">
                <a:solidFill>
                  <a:schemeClr val="tx1"/>
                </a:solidFill>
                <a:effectLst/>
                <a:latin typeface="Söhne"/>
              </a:rPr>
              <a:t> limited flexibility and adaptability to changes, as it does not easily accommodate alterations once a phase has been completed</a:t>
            </a:r>
            <a:endParaRPr lang="en-GB" sz="1200" i="0" dirty="0">
              <a:solidFill>
                <a:schemeClr val="tx1"/>
              </a:solidFill>
              <a:effectLst/>
              <a:latin typeface="Söhne"/>
            </a:endParaRPr>
          </a:p>
          <a:p>
            <a:endParaRPr lang="en-GB" sz="1200" dirty="0">
              <a:solidFill>
                <a:schemeClr val="tx1"/>
              </a:solidFill>
              <a:latin typeface="Söhne"/>
              <a:ea typeface="Source Sans Pro" panose="020B0503030403020204" pitchFamily="34" charset="0"/>
            </a:endParaRPr>
          </a:p>
        </p:txBody>
      </p:sp>
      <p:sp>
        <p:nvSpPr>
          <p:cNvPr id="4" name="Rectangle: Rounded Corners 3">
            <a:extLst>
              <a:ext uri="{FF2B5EF4-FFF2-40B4-BE49-F238E27FC236}">
                <a16:creationId xmlns:a16="http://schemas.microsoft.com/office/drawing/2014/main" id="{561D463C-7C94-6EF9-2A01-546480B5CF38}"/>
              </a:ext>
            </a:extLst>
          </p:cNvPr>
          <p:cNvSpPr/>
          <p:nvPr/>
        </p:nvSpPr>
        <p:spPr>
          <a:xfrm>
            <a:off x="6337205" y="1336824"/>
            <a:ext cx="5550822" cy="50837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1600" b="1" i="0" dirty="0">
              <a:solidFill>
                <a:schemeClr val="tx1"/>
              </a:solidFill>
              <a:effectLst/>
              <a:latin typeface="Söhne"/>
            </a:endParaRPr>
          </a:p>
          <a:p>
            <a:pPr algn="ctr"/>
            <a:r>
              <a:rPr lang="en-GB" sz="1600" b="1" i="0" dirty="0">
                <a:solidFill>
                  <a:schemeClr val="tx1"/>
                </a:solidFill>
                <a:effectLst/>
                <a:latin typeface="Söhne"/>
              </a:rPr>
              <a:t>Agile Approach</a:t>
            </a:r>
          </a:p>
          <a:p>
            <a:pPr algn="ctr"/>
            <a:endParaRPr lang="en-GB" sz="1600" b="1" i="0" dirty="0">
              <a:solidFill>
                <a:schemeClr val="tx1"/>
              </a:solidFill>
              <a:effectLst/>
              <a:latin typeface="Söhne"/>
            </a:endParaRPr>
          </a:p>
          <a:p>
            <a:r>
              <a:rPr lang="en-GB" sz="1200" dirty="0">
                <a:solidFill>
                  <a:schemeClr val="tx1"/>
                </a:solidFill>
                <a:latin typeface="Söhne"/>
              </a:rPr>
              <a:t>The Agile approach is a flexible and iterative one. It </a:t>
            </a:r>
            <a:r>
              <a:rPr lang="en-GB" sz="1200" b="0" i="0" dirty="0">
                <a:solidFill>
                  <a:schemeClr val="tx1"/>
                </a:solidFill>
                <a:effectLst/>
                <a:latin typeface="Söhne"/>
              </a:rPr>
              <a:t>focuses on delivering small, functional increments of the software in rapid cycles, allowing for continuous feedback and improvements throughout the development process. The key principles of the Agile approach include:</a:t>
            </a:r>
          </a:p>
          <a:p>
            <a:endParaRPr lang="en-GB" sz="1200" dirty="0">
              <a:solidFill>
                <a:schemeClr val="tx1"/>
              </a:solidFill>
              <a:latin typeface="Söhne"/>
            </a:endParaRPr>
          </a:p>
          <a:p>
            <a:pPr algn="l">
              <a:buFont typeface="+mj-lt"/>
              <a:buAutoNum type="arabicPeriod"/>
            </a:pPr>
            <a:r>
              <a:rPr lang="en-GB" sz="1200" b="1" i="0" dirty="0">
                <a:solidFill>
                  <a:schemeClr val="tx1"/>
                </a:solidFill>
                <a:effectLst/>
                <a:latin typeface="Söhne"/>
              </a:rPr>
              <a:t>Iterative Development:</a:t>
            </a:r>
            <a:r>
              <a:rPr lang="en-GB" sz="1200" b="0" i="0" dirty="0">
                <a:solidFill>
                  <a:schemeClr val="tx1"/>
                </a:solidFill>
                <a:effectLst/>
                <a:latin typeface="Söhne"/>
              </a:rPr>
              <a:t> Where software is developed in small, incremental steps, allowing for frequent testing and integration of new features.</a:t>
            </a:r>
          </a:p>
          <a:p>
            <a:pPr algn="l">
              <a:buFont typeface="+mj-lt"/>
              <a:buAutoNum type="arabicPeriod"/>
            </a:pPr>
            <a:r>
              <a:rPr lang="en-GB" sz="1200" b="1" i="0" dirty="0">
                <a:solidFill>
                  <a:schemeClr val="tx1"/>
                </a:solidFill>
                <a:effectLst/>
                <a:latin typeface="Söhne"/>
              </a:rPr>
              <a:t>Collaboration:</a:t>
            </a:r>
            <a:r>
              <a:rPr lang="en-GB" sz="1200" b="0" i="0" dirty="0">
                <a:solidFill>
                  <a:schemeClr val="tx1"/>
                </a:solidFill>
                <a:effectLst/>
                <a:latin typeface="Söhne"/>
              </a:rPr>
              <a:t> Agile encourages cross-functional collaboration between development teams, stakeholders, and end-users, building a culture of communication, transparency, and shared responsibility.</a:t>
            </a:r>
          </a:p>
          <a:p>
            <a:pPr algn="l">
              <a:buFont typeface="+mj-lt"/>
              <a:buAutoNum type="arabicPeriod"/>
            </a:pPr>
            <a:r>
              <a:rPr lang="en-GB" sz="1200" b="1" i="0" dirty="0">
                <a:solidFill>
                  <a:schemeClr val="tx1"/>
                </a:solidFill>
                <a:effectLst/>
                <a:latin typeface="Söhne"/>
              </a:rPr>
              <a:t>Adaptive Planning:</a:t>
            </a:r>
            <a:r>
              <a:rPr lang="en-GB" sz="1200" b="0" i="0" dirty="0">
                <a:solidFill>
                  <a:schemeClr val="tx1"/>
                </a:solidFill>
                <a:effectLst/>
                <a:latin typeface="Söhne"/>
              </a:rPr>
              <a:t> Agile teams respond to changes in requirements ensuring that the development process remains aligned with evolving business needs.</a:t>
            </a:r>
          </a:p>
          <a:p>
            <a:pPr algn="l">
              <a:buFont typeface="+mj-lt"/>
              <a:buAutoNum type="arabicPeriod"/>
            </a:pPr>
            <a:r>
              <a:rPr lang="en-GB" sz="1200" b="1" i="0" dirty="0">
                <a:solidFill>
                  <a:schemeClr val="tx1"/>
                </a:solidFill>
                <a:effectLst/>
                <a:latin typeface="Söhne"/>
              </a:rPr>
              <a:t>Customer Involvement:</a:t>
            </a:r>
            <a:r>
              <a:rPr lang="en-GB" sz="1200" b="0" i="0" dirty="0">
                <a:solidFill>
                  <a:schemeClr val="tx1"/>
                </a:solidFill>
                <a:effectLst/>
                <a:latin typeface="Söhne"/>
              </a:rPr>
              <a:t> The Agile approach emphasizes customer involvement throughout the development process, encouraging regular feedback, validation, and active participation in decision-making to ensure that the final product meets the customer's expectations and requirements.</a:t>
            </a:r>
          </a:p>
          <a:p>
            <a:pPr algn="l">
              <a:buFont typeface="+mj-lt"/>
              <a:buAutoNum type="arabicPeriod"/>
            </a:pPr>
            <a:r>
              <a:rPr lang="en-GB" sz="1200" b="1" i="0" dirty="0">
                <a:solidFill>
                  <a:schemeClr val="tx1"/>
                </a:solidFill>
                <a:effectLst/>
                <a:latin typeface="Söhne"/>
              </a:rPr>
              <a:t>Continuous Improvement:</a:t>
            </a:r>
            <a:r>
              <a:rPr lang="en-GB" sz="1200" b="0" i="0" dirty="0">
                <a:solidFill>
                  <a:schemeClr val="tx1"/>
                </a:solidFill>
                <a:effectLst/>
                <a:latin typeface="Söhne"/>
              </a:rPr>
              <a:t> Agile teams focus on continuous improvement and learning, regularly reflecting on their development practices and processes to identify areas for enhancement.</a:t>
            </a:r>
          </a:p>
          <a:p>
            <a:endParaRPr lang="en-GB" sz="1200" dirty="0">
              <a:solidFill>
                <a:schemeClr val="tx1"/>
              </a:solidFill>
              <a:latin typeface="Söhne"/>
            </a:endParaRPr>
          </a:p>
          <a:p>
            <a:endParaRPr lang="en-GB" sz="1200" b="1" dirty="0">
              <a:solidFill>
                <a:schemeClr val="tx1"/>
              </a:solidFill>
              <a:latin typeface="Söhne"/>
            </a:endParaRPr>
          </a:p>
          <a:p>
            <a:endParaRPr lang="en-GB" sz="1600" b="1" i="0" dirty="0">
              <a:solidFill>
                <a:schemeClr val="tx1"/>
              </a:solidFill>
              <a:effectLst/>
              <a:latin typeface="Söhne"/>
            </a:endParaRPr>
          </a:p>
        </p:txBody>
      </p:sp>
    </p:spTree>
    <p:extLst>
      <p:ext uri="{BB962C8B-B14F-4D97-AF65-F5344CB8AC3E}">
        <p14:creationId xmlns:p14="http://schemas.microsoft.com/office/powerpoint/2010/main" val="121043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3762233" y="211857"/>
            <a:ext cx="4667228"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Development Process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a:extLst>
              <a:ext uri="{FF2B5EF4-FFF2-40B4-BE49-F238E27FC236}">
                <a16:creationId xmlns:a16="http://schemas.microsoft.com/office/drawing/2014/main" id="{78216D03-A24C-7EA3-05C1-519998B5BD9D}"/>
              </a:ext>
            </a:extLst>
          </p:cNvPr>
          <p:cNvGraphicFramePr>
            <a:graphicFrameLocks noGrp="1"/>
          </p:cNvGraphicFramePr>
          <p:nvPr>
            <p:extLst>
              <p:ext uri="{D42A27DB-BD31-4B8C-83A1-F6EECF244321}">
                <p14:modId xmlns:p14="http://schemas.microsoft.com/office/powerpoint/2010/main" val="1064893684"/>
              </p:ext>
            </p:extLst>
          </p:nvPr>
        </p:nvGraphicFramePr>
        <p:xfrm>
          <a:off x="2031847" y="1423047"/>
          <a:ext cx="8128000" cy="370840"/>
        </p:xfrm>
        <a:graphic>
          <a:graphicData uri="http://schemas.openxmlformats.org/drawingml/2006/table">
            <a:tbl>
              <a:tblPr firstRow="1" bandRow="1">
                <a:tableStyleId>{16D9F66E-5EB9-4882-86FB-DCBF35E3C3E4}</a:tableStyleId>
              </a:tblPr>
              <a:tblGrid>
                <a:gridCol w="4064000">
                  <a:extLst>
                    <a:ext uri="{9D8B030D-6E8A-4147-A177-3AD203B41FA5}">
                      <a16:colId xmlns:a16="http://schemas.microsoft.com/office/drawing/2014/main" val="1547368024"/>
                    </a:ext>
                  </a:extLst>
                </a:gridCol>
                <a:gridCol w="4064000">
                  <a:extLst>
                    <a:ext uri="{9D8B030D-6E8A-4147-A177-3AD203B41FA5}">
                      <a16:colId xmlns:a16="http://schemas.microsoft.com/office/drawing/2014/main" val="2033102973"/>
                    </a:ext>
                  </a:extLst>
                </a:gridCol>
              </a:tblGrid>
              <a:tr h="370840">
                <a:tc>
                  <a:txBody>
                    <a:bodyPr/>
                    <a:lstStyle/>
                    <a:p>
                      <a:pPr algn="ctr"/>
                      <a:r>
                        <a:rPr lang="en-GB" sz="1600" dirty="0">
                          <a:latin typeface="Söhne"/>
                        </a:rPr>
                        <a:t>Tasks</a:t>
                      </a:r>
                    </a:p>
                  </a:txBody>
                  <a:tcPr/>
                </a:tc>
                <a:tc>
                  <a:txBody>
                    <a:bodyPr/>
                    <a:lstStyle/>
                    <a:p>
                      <a:pPr algn="ctr"/>
                      <a:r>
                        <a:rPr lang="en-GB" sz="1600" dirty="0">
                          <a:solidFill>
                            <a:schemeClr val="tx1"/>
                          </a:solidFill>
                          <a:latin typeface="Söhne"/>
                        </a:rPr>
                        <a:t>User Stories</a:t>
                      </a:r>
                    </a:p>
                  </a:txBody>
                  <a:tcPr/>
                </a:tc>
                <a:extLst>
                  <a:ext uri="{0D108BD9-81ED-4DB2-BD59-A6C34878D82A}">
                    <a16:rowId xmlns:a16="http://schemas.microsoft.com/office/drawing/2014/main" val="3717405797"/>
                  </a:ext>
                </a:extLst>
              </a:tr>
            </a:tbl>
          </a:graphicData>
        </a:graphic>
      </p:graphicFrame>
      <p:graphicFrame>
        <p:nvGraphicFramePr>
          <p:cNvPr id="8" name="Table 7">
            <a:extLst>
              <a:ext uri="{FF2B5EF4-FFF2-40B4-BE49-F238E27FC236}">
                <a16:creationId xmlns:a16="http://schemas.microsoft.com/office/drawing/2014/main" id="{389291E5-694C-56DB-7F5D-8BC88D1BFB66}"/>
              </a:ext>
            </a:extLst>
          </p:cNvPr>
          <p:cNvGraphicFramePr>
            <a:graphicFrameLocks noGrp="1"/>
          </p:cNvGraphicFramePr>
          <p:nvPr>
            <p:extLst>
              <p:ext uri="{D42A27DB-BD31-4B8C-83A1-F6EECF244321}">
                <p14:modId xmlns:p14="http://schemas.microsoft.com/office/powerpoint/2010/main" val="748742141"/>
              </p:ext>
            </p:extLst>
          </p:nvPr>
        </p:nvGraphicFramePr>
        <p:xfrm>
          <a:off x="2031847" y="1934956"/>
          <a:ext cx="8128000" cy="4114800"/>
        </p:xfrm>
        <a:graphic>
          <a:graphicData uri="http://schemas.openxmlformats.org/drawingml/2006/table">
            <a:tbl>
              <a:tblPr firstRow="1" bandRow="1">
                <a:tableStyleId>{68D230F3-CF80-4859-8CE7-A43EE81993B5}</a:tableStyleId>
              </a:tblPr>
              <a:tblGrid>
                <a:gridCol w="4064000">
                  <a:extLst>
                    <a:ext uri="{9D8B030D-6E8A-4147-A177-3AD203B41FA5}">
                      <a16:colId xmlns:a16="http://schemas.microsoft.com/office/drawing/2014/main" val="797897225"/>
                    </a:ext>
                  </a:extLst>
                </a:gridCol>
                <a:gridCol w="4064000">
                  <a:extLst>
                    <a:ext uri="{9D8B030D-6E8A-4147-A177-3AD203B41FA5}">
                      <a16:colId xmlns:a16="http://schemas.microsoft.com/office/drawing/2014/main" val="3378778523"/>
                    </a:ext>
                  </a:extLst>
                </a:gridCol>
              </a:tblGrid>
              <a:tr h="370840">
                <a:tc>
                  <a:txBody>
                    <a:bodyPr/>
                    <a:lstStyle/>
                    <a:p>
                      <a:pPr marL="0" indent="0" algn="ctr">
                        <a:buFont typeface="Wingdings" panose="05000000000000000000" pitchFamily="2" charset="2"/>
                        <a:buNone/>
                      </a:pPr>
                      <a:r>
                        <a:rPr lang="en-GB" sz="1200" b="0" dirty="0">
                          <a:solidFill>
                            <a:schemeClr val="tx1"/>
                          </a:solidFill>
                          <a:latin typeface="Söhne"/>
                        </a:rPr>
                        <a:t>Gather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As a website visitor, I want to easily navigate through different photography genres to explore various collections of photographs.</a:t>
                      </a:r>
                      <a:endParaRPr lang="en-GB" sz="1000" b="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58188319"/>
                  </a:ext>
                </a:extLst>
              </a:tr>
              <a:tr h="370840">
                <a:tc>
                  <a:txBody>
                    <a:bodyPr/>
                    <a:lstStyle/>
                    <a:p>
                      <a:pPr algn="ctr"/>
                      <a:r>
                        <a:rPr lang="en-GB" sz="1200" dirty="0">
                          <a:latin typeface="Söhne"/>
                        </a:rPr>
                        <a:t>Design Website Layout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As a website visitor, I want to view a visually appealing and well-organized website that captures my attention and showcases the photographer's best work.</a:t>
                      </a:r>
                      <a:endParaRPr lang="en-GB" sz="10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364395664"/>
                  </a:ext>
                </a:extLst>
              </a:tr>
              <a:tr h="370840">
                <a:tc>
                  <a:txBody>
                    <a:bodyPr/>
                    <a:lstStyle/>
                    <a:p>
                      <a:pPr algn="ctr"/>
                      <a:r>
                        <a:rPr lang="en-GB" sz="1200" dirty="0">
                          <a:latin typeface="Söhne"/>
                        </a:rPr>
                        <a:t>Develop Portfolio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As a website visitor, I want to view the photographer's portfolio categorized by different genres, such as landscapes, portraits, and nature photography.</a:t>
                      </a:r>
                      <a:endParaRPr lang="en-GB" sz="10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70216595"/>
                  </a:ext>
                </a:extLst>
              </a:tr>
              <a:tr h="370840">
                <a:tc>
                  <a:txBody>
                    <a:bodyPr/>
                    <a:lstStyle/>
                    <a:p>
                      <a:pPr algn="ctr"/>
                      <a:r>
                        <a:rPr lang="en-GB" sz="1200" dirty="0">
                          <a:latin typeface="Söhne"/>
                        </a:rPr>
                        <a:t>Implement Image Gallery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As a website visitor, I want to click on individual images in the portfolio to view them in full size and detail without any loss of quality.</a:t>
                      </a:r>
                      <a:endParaRPr lang="en-GB" sz="10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25467579"/>
                  </a:ext>
                </a:extLst>
              </a:tr>
              <a:tr h="370840">
                <a:tc>
                  <a:txBody>
                    <a:bodyPr/>
                    <a:lstStyle/>
                    <a:p>
                      <a:pPr algn="ctr"/>
                      <a:r>
                        <a:rPr lang="en-GB" sz="1200" dirty="0">
                          <a:latin typeface="Söhne"/>
                        </a:rPr>
                        <a:t>Create About/Bio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As a website visitor, I want to learn about the photographer's background and experience.</a:t>
                      </a:r>
                      <a:endParaRPr lang="en-GB" sz="10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48809000"/>
                  </a:ext>
                </a:extLst>
              </a:tr>
              <a:tr h="370840">
                <a:tc>
                  <a:txBody>
                    <a:bodyPr/>
                    <a:lstStyle/>
                    <a:p>
                      <a:pPr algn="ctr"/>
                      <a:r>
                        <a:rPr lang="en-GB" sz="1200" dirty="0">
                          <a:latin typeface="Söhne"/>
                        </a:rPr>
                        <a:t>Build Contact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As a website visitor, I want to have a simple way to contact the photographer for inquiries.</a:t>
                      </a:r>
                      <a:endParaRPr lang="en-GB" sz="10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617814393"/>
                  </a:ext>
                </a:extLst>
              </a:tr>
              <a:tr h="370840">
                <a:tc>
                  <a:txBody>
                    <a:bodyPr/>
                    <a:lstStyle/>
                    <a:p>
                      <a:pPr algn="ctr"/>
                      <a:r>
                        <a:rPr lang="en-GB" sz="1200" dirty="0">
                          <a:latin typeface="Söhne"/>
                        </a:rPr>
                        <a:t>Integrate Feedback 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As a website visitor, I want to provide feedback and share my thoughts on the photographer's work or the website's overall user experience.</a:t>
                      </a:r>
                      <a:endParaRPr lang="en-GB" sz="10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69285212"/>
                  </a:ext>
                </a:extLst>
              </a:tr>
            </a:tbl>
          </a:graphicData>
        </a:graphic>
      </p:graphicFrame>
    </p:spTree>
    <p:extLst>
      <p:ext uri="{BB962C8B-B14F-4D97-AF65-F5344CB8AC3E}">
        <p14:creationId xmlns:p14="http://schemas.microsoft.com/office/powerpoint/2010/main" val="206901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4772369" y="203468"/>
            <a:ext cx="2646956"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Story Points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a:extLst>
              <a:ext uri="{FF2B5EF4-FFF2-40B4-BE49-F238E27FC236}">
                <a16:creationId xmlns:a16="http://schemas.microsoft.com/office/drawing/2014/main" id="{78216D03-A24C-7EA3-05C1-519998B5BD9D}"/>
              </a:ext>
            </a:extLst>
          </p:cNvPr>
          <p:cNvGraphicFramePr>
            <a:graphicFrameLocks noGrp="1"/>
          </p:cNvGraphicFramePr>
          <p:nvPr>
            <p:extLst>
              <p:ext uri="{D42A27DB-BD31-4B8C-83A1-F6EECF244321}">
                <p14:modId xmlns:p14="http://schemas.microsoft.com/office/powerpoint/2010/main" val="3496756484"/>
              </p:ext>
            </p:extLst>
          </p:nvPr>
        </p:nvGraphicFramePr>
        <p:xfrm>
          <a:off x="2031847" y="1423047"/>
          <a:ext cx="8128000" cy="370840"/>
        </p:xfrm>
        <a:graphic>
          <a:graphicData uri="http://schemas.openxmlformats.org/drawingml/2006/table">
            <a:tbl>
              <a:tblPr firstRow="1" bandRow="1">
                <a:tableStyleId>{16D9F66E-5EB9-4882-86FB-DCBF35E3C3E4}</a:tableStyleId>
              </a:tblPr>
              <a:tblGrid>
                <a:gridCol w="4064000">
                  <a:extLst>
                    <a:ext uri="{9D8B030D-6E8A-4147-A177-3AD203B41FA5}">
                      <a16:colId xmlns:a16="http://schemas.microsoft.com/office/drawing/2014/main" val="1547368024"/>
                    </a:ext>
                  </a:extLst>
                </a:gridCol>
                <a:gridCol w="4064000">
                  <a:extLst>
                    <a:ext uri="{9D8B030D-6E8A-4147-A177-3AD203B41FA5}">
                      <a16:colId xmlns:a16="http://schemas.microsoft.com/office/drawing/2014/main" val="2033102973"/>
                    </a:ext>
                  </a:extLst>
                </a:gridCol>
              </a:tblGrid>
              <a:tr h="370840">
                <a:tc>
                  <a:txBody>
                    <a:bodyPr/>
                    <a:lstStyle/>
                    <a:p>
                      <a:pPr algn="ctr"/>
                      <a:r>
                        <a:rPr lang="en-GB" sz="1600" dirty="0">
                          <a:latin typeface="Söhne"/>
                        </a:rPr>
                        <a:t>Tasks</a:t>
                      </a:r>
                    </a:p>
                  </a:txBody>
                  <a:tcPr/>
                </a:tc>
                <a:tc>
                  <a:txBody>
                    <a:bodyPr/>
                    <a:lstStyle/>
                    <a:p>
                      <a:pPr algn="ctr"/>
                      <a:r>
                        <a:rPr lang="en-GB" sz="1600" dirty="0">
                          <a:solidFill>
                            <a:schemeClr val="tx1"/>
                          </a:solidFill>
                          <a:latin typeface="Söhne"/>
                        </a:rPr>
                        <a:t>Initial Estimate/Story Points</a:t>
                      </a:r>
                    </a:p>
                  </a:txBody>
                  <a:tcPr/>
                </a:tc>
                <a:extLst>
                  <a:ext uri="{0D108BD9-81ED-4DB2-BD59-A6C34878D82A}">
                    <a16:rowId xmlns:a16="http://schemas.microsoft.com/office/drawing/2014/main" val="3717405797"/>
                  </a:ext>
                </a:extLst>
              </a:tr>
            </a:tbl>
          </a:graphicData>
        </a:graphic>
      </p:graphicFrame>
      <p:graphicFrame>
        <p:nvGraphicFramePr>
          <p:cNvPr id="8" name="Table 7">
            <a:extLst>
              <a:ext uri="{FF2B5EF4-FFF2-40B4-BE49-F238E27FC236}">
                <a16:creationId xmlns:a16="http://schemas.microsoft.com/office/drawing/2014/main" id="{389291E5-694C-56DB-7F5D-8BC88D1BFB66}"/>
              </a:ext>
            </a:extLst>
          </p:cNvPr>
          <p:cNvGraphicFramePr>
            <a:graphicFrameLocks noGrp="1"/>
          </p:cNvGraphicFramePr>
          <p:nvPr>
            <p:extLst>
              <p:ext uri="{D42A27DB-BD31-4B8C-83A1-F6EECF244321}">
                <p14:modId xmlns:p14="http://schemas.microsoft.com/office/powerpoint/2010/main" val="4143548302"/>
              </p:ext>
            </p:extLst>
          </p:nvPr>
        </p:nvGraphicFramePr>
        <p:xfrm>
          <a:off x="2031847" y="1934956"/>
          <a:ext cx="8128000" cy="2595880"/>
        </p:xfrm>
        <a:graphic>
          <a:graphicData uri="http://schemas.openxmlformats.org/drawingml/2006/table">
            <a:tbl>
              <a:tblPr firstRow="1" bandRow="1">
                <a:tableStyleId>{68D230F3-CF80-4859-8CE7-A43EE81993B5}</a:tableStyleId>
              </a:tblPr>
              <a:tblGrid>
                <a:gridCol w="4064000">
                  <a:extLst>
                    <a:ext uri="{9D8B030D-6E8A-4147-A177-3AD203B41FA5}">
                      <a16:colId xmlns:a16="http://schemas.microsoft.com/office/drawing/2014/main" val="797897225"/>
                    </a:ext>
                  </a:extLst>
                </a:gridCol>
                <a:gridCol w="4064000">
                  <a:extLst>
                    <a:ext uri="{9D8B030D-6E8A-4147-A177-3AD203B41FA5}">
                      <a16:colId xmlns:a16="http://schemas.microsoft.com/office/drawing/2014/main" val="3378778523"/>
                    </a:ext>
                  </a:extLst>
                </a:gridCol>
              </a:tblGrid>
              <a:tr h="370840">
                <a:tc>
                  <a:txBody>
                    <a:bodyPr/>
                    <a:lstStyle/>
                    <a:p>
                      <a:pPr marL="0" indent="0" algn="ctr">
                        <a:buFont typeface="Wingdings" panose="05000000000000000000" pitchFamily="2" charset="2"/>
                        <a:buNone/>
                      </a:pPr>
                      <a:r>
                        <a:rPr lang="en-GB" sz="1200" b="0" dirty="0">
                          <a:solidFill>
                            <a:schemeClr val="tx1"/>
                          </a:solidFill>
                          <a:latin typeface="Söhne"/>
                        </a:rPr>
                        <a:t>Gather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3 story points</a:t>
                      </a:r>
                      <a:endParaRPr lang="en-GB" sz="1200" b="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58188319"/>
                  </a:ext>
                </a:extLst>
              </a:tr>
              <a:tr h="370840">
                <a:tc>
                  <a:txBody>
                    <a:bodyPr/>
                    <a:lstStyle/>
                    <a:p>
                      <a:pPr algn="ctr"/>
                      <a:r>
                        <a:rPr lang="en-GB" sz="1200" dirty="0">
                          <a:latin typeface="Söhne"/>
                        </a:rPr>
                        <a:t>Design Website Layout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5 story points</a:t>
                      </a:r>
                      <a:endParaRPr lang="en-GB" sz="12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364395664"/>
                  </a:ext>
                </a:extLst>
              </a:tr>
              <a:tr h="370840">
                <a:tc>
                  <a:txBody>
                    <a:bodyPr/>
                    <a:lstStyle/>
                    <a:p>
                      <a:pPr algn="ctr"/>
                      <a:r>
                        <a:rPr lang="en-GB" sz="1200" dirty="0">
                          <a:latin typeface="Söhne"/>
                        </a:rPr>
                        <a:t>Develop Portfolio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8 story points</a:t>
                      </a:r>
                      <a:endParaRPr lang="en-GB" sz="12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70216595"/>
                  </a:ext>
                </a:extLst>
              </a:tr>
              <a:tr h="370840">
                <a:tc>
                  <a:txBody>
                    <a:bodyPr/>
                    <a:lstStyle/>
                    <a:p>
                      <a:pPr algn="ctr"/>
                      <a:r>
                        <a:rPr lang="en-GB" sz="1200" dirty="0">
                          <a:latin typeface="Söhne"/>
                        </a:rPr>
                        <a:t>Implement Image Gallery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5 story points</a:t>
                      </a:r>
                      <a:endParaRPr lang="en-GB" sz="12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25467579"/>
                  </a:ext>
                </a:extLst>
              </a:tr>
              <a:tr h="370840">
                <a:tc>
                  <a:txBody>
                    <a:bodyPr/>
                    <a:lstStyle/>
                    <a:p>
                      <a:pPr algn="ctr"/>
                      <a:r>
                        <a:rPr lang="en-GB" sz="1200" dirty="0">
                          <a:latin typeface="Söhne"/>
                        </a:rPr>
                        <a:t>Create About/Bio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3 story points</a:t>
                      </a:r>
                      <a:endParaRPr lang="en-GB" sz="12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48809000"/>
                  </a:ext>
                </a:extLst>
              </a:tr>
              <a:tr h="370840">
                <a:tc>
                  <a:txBody>
                    <a:bodyPr/>
                    <a:lstStyle/>
                    <a:p>
                      <a:pPr algn="ctr"/>
                      <a:r>
                        <a:rPr lang="en-GB" sz="1200" dirty="0">
                          <a:latin typeface="Söhne"/>
                        </a:rPr>
                        <a:t>Build Contact Section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3 story points</a:t>
                      </a:r>
                      <a:endParaRPr lang="en-GB" sz="12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617814393"/>
                  </a:ext>
                </a:extLst>
              </a:tr>
              <a:tr h="370840">
                <a:tc>
                  <a:txBody>
                    <a:bodyPr/>
                    <a:lstStyle/>
                    <a:p>
                      <a:pPr algn="ctr"/>
                      <a:r>
                        <a:rPr lang="en-GB" sz="1200" dirty="0">
                          <a:latin typeface="Söhne"/>
                        </a:rPr>
                        <a:t>Integrate Feedback 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sz="1200" b="0" i="0" kern="1200" dirty="0">
                          <a:solidFill>
                            <a:schemeClr val="tx1"/>
                          </a:solidFill>
                          <a:effectLst/>
                          <a:latin typeface="Söhne"/>
                          <a:ea typeface="+mn-ea"/>
                          <a:cs typeface="+mn-cs"/>
                        </a:rPr>
                        <a:t>3 story points</a:t>
                      </a:r>
                      <a:endParaRPr lang="en-GB" sz="1200" dirty="0">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69285212"/>
                  </a:ext>
                </a:extLst>
              </a:tr>
            </a:tbl>
          </a:graphicData>
        </a:graphic>
      </p:graphicFrame>
    </p:spTree>
    <p:extLst>
      <p:ext uri="{BB962C8B-B14F-4D97-AF65-F5344CB8AC3E}">
        <p14:creationId xmlns:p14="http://schemas.microsoft.com/office/powerpoint/2010/main" val="3363797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4321092" y="211857"/>
            <a:ext cx="3549510"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Project Timeline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0" name="Object 9">
            <a:extLst>
              <a:ext uri="{FF2B5EF4-FFF2-40B4-BE49-F238E27FC236}">
                <a16:creationId xmlns:a16="http://schemas.microsoft.com/office/drawing/2014/main" id="{A54225CF-3BA0-B2F9-9D5F-CF71660853A0}"/>
              </a:ext>
            </a:extLst>
          </p:cNvPr>
          <p:cNvGraphicFramePr>
            <a:graphicFrameLocks noChangeAspect="1"/>
          </p:cNvGraphicFramePr>
          <p:nvPr>
            <p:extLst>
              <p:ext uri="{D42A27DB-BD31-4B8C-83A1-F6EECF244321}">
                <p14:modId xmlns:p14="http://schemas.microsoft.com/office/powerpoint/2010/main" val="1713037707"/>
              </p:ext>
            </p:extLst>
          </p:nvPr>
        </p:nvGraphicFramePr>
        <p:xfrm>
          <a:off x="2590647" y="987828"/>
          <a:ext cx="7010400" cy="4495800"/>
        </p:xfrm>
        <a:graphic>
          <a:graphicData uri="http://schemas.openxmlformats.org/presentationml/2006/ole">
            <mc:AlternateContent xmlns:mc="http://schemas.openxmlformats.org/markup-compatibility/2006">
              <mc:Choice xmlns:v="urn:schemas-microsoft-com:vml" Requires="v">
                <p:oleObj name="Worksheet" r:id="rId2" imgW="7010290" imgH="4495849" progId="Excel.Sheet.12">
                  <p:embed/>
                </p:oleObj>
              </mc:Choice>
              <mc:Fallback>
                <p:oleObj name="Worksheet" r:id="rId2" imgW="7010290" imgH="4495849" progId="Excel.Sheet.12">
                  <p:embed/>
                  <p:pic>
                    <p:nvPicPr>
                      <p:cNvPr id="0" name=""/>
                      <p:cNvPicPr/>
                      <p:nvPr/>
                    </p:nvPicPr>
                    <p:blipFill>
                      <a:blip r:embed="rId3"/>
                      <a:stretch>
                        <a:fillRect/>
                      </a:stretch>
                    </p:blipFill>
                    <p:spPr>
                      <a:xfrm>
                        <a:off x="2590647" y="987828"/>
                        <a:ext cx="7010400" cy="4495800"/>
                      </a:xfrm>
                      <a:prstGeom prst="rect">
                        <a:avLst/>
                      </a:prstGeom>
                    </p:spPr>
                  </p:pic>
                </p:oleObj>
              </mc:Fallback>
            </mc:AlternateContent>
          </a:graphicData>
        </a:graphic>
      </p:graphicFrame>
    </p:spTree>
    <p:extLst>
      <p:ext uri="{BB962C8B-B14F-4D97-AF65-F5344CB8AC3E}">
        <p14:creationId xmlns:p14="http://schemas.microsoft.com/office/powerpoint/2010/main" val="184692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4772369" y="203468"/>
            <a:ext cx="2646956"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Test Plan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a:extLst>
              <a:ext uri="{FF2B5EF4-FFF2-40B4-BE49-F238E27FC236}">
                <a16:creationId xmlns:a16="http://schemas.microsoft.com/office/drawing/2014/main" id="{78216D03-A24C-7EA3-05C1-519998B5BD9D}"/>
              </a:ext>
            </a:extLst>
          </p:cNvPr>
          <p:cNvGraphicFramePr>
            <a:graphicFrameLocks noGrp="1"/>
          </p:cNvGraphicFramePr>
          <p:nvPr>
            <p:extLst>
              <p:ext uri="{D42A27DB-BD31-4B8C-83A1-F6EECF244321}">
                <p14:modId xmlns:p14="http://schemas.microsoft.com/office/powerpoint/2010/main" val="2469142330"/>
              </p:ext>
            </p:extLst>
          </p:nvPr>
        </p:nvGraphicFramePr>
        <p:xfrm>
          <a:off x="981512" y="767163"/>
          <a:ext cx="10544961" cy="370840"/>
        </p:xfrm>
        <a:graphic>
          <a:graphicData uri="http://schemas.openxmlformats.org/drawingml/2006/table">
            <a:tbl>
              <a:tblPr firstRow="1" bandRow="1">
                <a:tableStyleId>{16D9F66E-5EB9-4882-86FB-DCBF35E3C3E4}</a:tableStyleId>
              </a:tblPr>
              <a:tblGrid>
                <a:gridCol w="3514987">
                  <a:extLst>
                    <a:ext uri="{9D8B030D-6E8A-4147-A177-3AD203B41FA5}">
                      <a16:colId xmlns:a16="http://schemas.microsoft.com/office/drawing/2014/main" val="4232447091"/>
                    </a:ext>
                  </a:extLst>
                </a:gridCol>
                <a:gridCol w="3514987">
                  <a:extLst>
                    <a:ext uri="{9D8B030D-6E8A-4147-A177-3AD203B41FA5}">
                      <a16:colId xmlns:a16="http://schemas.microsoft.com/office/drawing/2014/main" val="1547368024"/>
                    </a:ext>
                  </a:extLst>
                </a:gridCol>
                <a:gridCol w="3514987">
                  <a:extLst>
                    <a:ext uri="{9D8B030D-6E8A-4147-A177-3AD203B41FA5}">
                      <a16:colId xmlns:a16="http://schemas.microsoft.com/office/drawing/2014/main" val="2033102973"/>
                    </a:ext>
                  </a:extLst>
                </a:gridCol>
              </a:tblGrid>
              <a:tr h="370840">
                <a:tc>
                  <a:txBody>
                    <a:bodyPr/>
                    <a:lstStyle/>
                    <a:p>
                      <a:pPr algn="ctr" fontAlgn="b"/>
                      <a:r>
                        <a:rPr lang="en-GB" sz="1200" b="1" dirty="0">
                          <a:effectLst/>
                          <a:latin typeface="Söhne"/>
                        </a:rPr>
                        <a:t>Test Case</a:t>
                      </a:r>
                    </a:p>
                  </a:txBody>
                  <a:tcPr anchor="ctr"/>
                </a:tc>
                <a:tc>
                  <a:txBody>
                    <a:bodyPr/>
                    <a:lstStyle/>
                    <a:p>
                      <a:pPr algn="ctr"/>
                      <a:r>
                        <a:rPr lang="en-GB" sz="1100" dirty="0">
                          <a:latin typeface="Söhne"/>
                        </a:rPr>
                        <a:t>Objective</a:t>
                      </a:r>
                    </a:p>
                  </a:txBody>
                  <a:tcPr anchor="ctr"/>
                </a:tc>
                <a:tc>
                  <a:txBody>
                    <a:bodyPr/>
                    <a:lstStyle/>
                    <a:p>
                      <a:pPr algn="ctr" fontAlgn="b"/>
                      <a:r>
                        <a:rPr lang="en-GB" sz="1200" b="1" dirty="0">
                          <a:effectLst/>
                          <a:latin typeface="Söhne"/>
                        </a:rPr>
                        <a:t>Test Steps</a:t>
                      </a:r>
                    </a:p>
                  </a:txBody>
                  <a:tcPr anchor="ctr"/>
                </a:tc>
                <a:extLst>
                  <a:ext uri="{0D108BD9-81ED-4DB2-BD59-A6C34878D82A}">
                    <a16:rowId xmlns:a16="http://schemas.microsoft.com/office/drawing/2014/main" val="3717405797"/>
                  </a:ext>
                </a:extLst>
              </a:tr>
            </a:tbl>
          </a:graphicData>
        </a:graphic>
      </p:graphicFrame>
      <p:graphicFrame>
        <p:nvGraphicFramePr>
          <p:cNvPr id="8" name="Table 7">
            <a:extLst>
              <a:ext uri="{FF2B5EF4-FFF2-40B4-BE49-F238E27FC236}">
                <a16:creationId xmlns:a16="http://schemas.microsoft.com/office/drawing/2014/main" id="{389291E5-694C-56DB-7F5D-8BC88D1BFB66}"/>
              </a:ext>
            </a:extLst>
          </p:cNvPr>
          <p:cNvGraphicFramePr>
            <a:graphicFrameLocks noGrp="1"/>
          </p:cNvGraphicFramePr>
          <p:nvPr>
            <p:extLst>
              <p:ext uri="{D42A27DB-BD31-4B8C-83A1-F6EECF244321}">
                <p14:modId xmlns:p14="http://schemas.microsoft.com/office/powerpoint/2010/main" val="4293337090"/>
              </p:ext>
            </p:extLst>
          </p:nvPr>
        </p:nvGraphicFramePr>
        <p:xfrm>
          <a:off x="981512" y="1193836"/>
          <a:ext cx="10544961" cy="5369560"/>
        </p:xfrm>
        <a:graphic>
          <a:graphicData uri="http://schemas.openxmlformats.org/drawingml/2006/table">
            <a:tbl>
              <a:tblPr firstRow="1" bandRow="1">
                <a:tableStyleId>{68D230F3-CF80-4859-8CE7-A43EE81993B5}</a:tableStyleId>
              </a:tblPr>
              <a:tblGrid>
                <a:gridCol w="3514987">
                  <a:extLst>
                    <a:ext uri="{9D8B030D-6E8A-4147-A177-3AD203B41FA5}">
                      <a16:colId xmlns:a16="http://schemas.microsoft.com/office/drawing/2014/main" val="797897225"/>
                    </a:ext>
                  </a:extLst>
                </a:gridCol>
                <a:gridCol w="3514987">
                  <a:extLst>
                    <a:ext uri="{9D8B030D-6E8A-4147-A177-3AD203B41FA5}">
                      <a16:colId xmlns:a16="http://schemas.microsoft.com/office/drawing/2014/main" val="601329907"/>
                    </a:ext>
                  </a:extLst>
                </a:gridCol>
                <a:gridCol w="3514987">
                  <a:extLst>
                    <a:ext uri="{9D8B030D-6E8A-4147-A177-3AD203B41FA5}">
                      <a16:colId xmlns:a16="http://schemas.microsoft.com/office/drawing/2014/main" val="3378778523"/>
                    </a:ext>
                  </a:extLst>
                </a:gridCol>
              </a:tblGrid>
              <a:tr h="370840">
                <a:tc>
                  <a:txBody>
                    <a:bodyPr/>
                    <a:lstStyle/>
                    <a:p>
                      <a:pPr marL="0" indent="0" algn="l">
                        <a:buFont typeface="Wingdings" panose="05000000000000000000" pitchFamily="2" charset="2"/>
                        <a:buNone/>
                      </a:pPr>
                      <a:endParaRPr lang="en-GB" sz="800" b="1" i="0" kern="1200" dirty="0">
                        <a:solidFill>
                          <a:schemeClr val="tx1"/>
                        </a:solidFill>
                        <a:effectLst/>
                        <a:latin typeface="Söhne"/>
                        <a:ea typeface="+mn-ea"/>
                        <a:cs typeface="+mn-cs"/>
                      </a:endParaRPr>
                    </a:p>
                    <a:p>
                      <a:pPr marL="0" indent="0" algn="l">
                        <a:buFont typeface="Wingdings" panose="05000000000000000000" pitchFamily="2" charset="2"/>
                        <a:buNone/>
                      </a:pPr>
                      <a:r>
                        <a:rPr lang="en-GB" sz="800" b="1" i="0" kern="1200" dirty="0">
                          <a:solidFill>
                            <a:schemeClr val="tx1"/>
                          </a:solidFill>
                          <a:effectLst/>
                          <a:latin typeface="Söhne"/>
                          <a:ea typeface="+mn-ea"/>
                          <a:cs typeface="+mn-cs"/>
                        </a:rPr>
                        <a:t>1. Page Loading</a:t>
                      </a:r>
                      <a:endParaRPr lang="en-GB" sz="800" b="0" dirty="0">
                        <a:solidFill>
                          <a:schemeClr val="tx1"/>
                        </a:solidFill>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GB" sz="800" dirty="0">
                          <a:effectLst/>
                          <a:latin typeface="Söhne"/>
                        </a:rPr>
                        <a:t>Ensure that the webpage loads without 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fontAlgn="base">
                        <a:buNone/>
                      </a:pPr>
                      <a:r>
                        <a:rPr lang="en-GB" sz="800" dirty="0">
                          <a:effectLst/>
                          <a:latin typeface="Söhne"/>
                        </a:rPr>
                        <a:t>1. Open the webpage in a browser.</a:t>
                      </a:r>
                    </a:p>
                    <a:p>
                      <a:pPr marL="0" indent="0" algn="l" fontAlgn="base">
                        <a:buNone/>
                      </a:pPr>
                      <a:r>
                        <a:rPr lang="en-GB" sz="800" dirty="0">
                          <a:effectLst/>
                          <a:latin typeface="Söhne"/>
                        </a:rPr>
                        <a:t>2. Verify that the page loads without any console 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58188319"/>
                  </a:ext>
                </a:extLst>
              </a:tr>
              <a:tr h="370840">
                <a:tc>
                  <a:txBody>
                    <a:bodyPr/>
                    <a:lstStyle/>
                    <a:p>
                      <a:pPr algn="l" fontAlgn="base"/>
                      <a:r>
                        <a:rPr lang="en-GB" sz="800" b="1" dirty="0">
                          <a:effectLst/>
                          <a:latin typeface="Söhne"/>
                        </a:rPr>
                        <a:t>2. Header Content</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r>
                        <a:rPr lang="en-GB" sz="800" b="1" i="0" kern="1200" dirty="0">
                          <a:solidFill>
                            <a:schemeClr val="tx1"/>
                          </a:solidFill>
                          <a:effectLst/>
                          <a:latin typeface="Söhne"/>
                          <a:ea typeface="+mn-ea"/>
                          <a:cs typeface="+mn-cs"/>
                        </a:rPr>
                        <a:t>Confirm that the header content is displayed correctly.</a:t>
                      </a:r>
                      <a:endParaRPr lang="en-GB" sz="800" b="1" dirty="0">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a:buNone/>
                      </a:pPr>
                      <a:r>
                        <a:rPr lang="en-GB" sz="800" b="1" i="0" kern="1200" dirty="0">
                          <a:solidFill>
                            <a:schemeClr val="tx1"/>
                          </a:solidFill>
                          <a:effectLst/>
                          <a:latin typeface="Söhne"/>
                          <a:ea typeface="+mn-ea"/>
                          <a:cs typeface="+mn-cs"/>
                        </a:rPr>
                        <a:t>1. Check if the heading "PHOTO SITE" is present.</a:t>
                      </a:r>
                    </a:p>
                    <a:p>
                      <a:pPr marL="0" indent="0" algn="l">
                        <a:buNone/>
                      </a:pPr>
                      <a:r>
                        <a:rPr lang="en-GB" sz="800" b="1" i="0" kern="1200" dirty="0">
                          <a:solidFill>
                            <a:schemeClr val="tx1"/>
                          </a:solidFill>
                          <a:effectLst/>
                          <a:latin typeface="Söhne"/>
                          <a:ea typeface="+mn-ea"/>
                          <a:cs typeface="+mn-cs"/>
                        </a:rPr>
                        <a:t>2. Confirm that the heading has the correct font size, colour, and animation.</a:t>
                      </a:r>
                    </a:p>
                    <a:p>
                      <a:pPr marL="0" indent="0" algn="l">
                        <a:buNone/>
                      </a:pPr>
                      <a:r>
                        <a:rPr lang="en-GB" sz="800" b="1" i="0" kern="1200" dirty="0">
                          <a:solidFill>
                            <a:schemeClr val="tx1"/>
                          </a:solidFill>
                          <a:effectLst/>
                          <a:latin typeface="Söhne"/>
                          <a:ea typeface="+mn-ea"/>
                          <a:cs typeface="+mn-cs"/>
                        </a:rPr>
                        <a:t>3. Verify that the h2 content from the JSON file is displayed below the main heading.</a:t>
                      </a:r>
                      <a:endParaRPr lang="en-GB" sz="800" b="1" dirty="0">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364395664"/>
                  </a:ext>
                </a:extLst>
              </a:tr>
              <a:tr h="370840">
                <a:tc>
                  <a:txBody>
                    <a:bodyPr/>
                    <a:lstStyle/>
                    <a:p>
                      <a:pPr algn="l" fontAlgn="base"/>
                      <a:r>
                        <a:rPr lang="en-GB" sz="800" b="1" dirty="0">
                          <a:effectLst/>
                          <a:latin typeface="Söhne"/>
                        </a:rPr>
                        <a:t>3. Gallery Radio Buttons</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r>
                        <a:rPr lang="en-GB" sz="800" b="1" i="0" kern="1200" dirty="0">
                          <a:solidFill>
                            <a:schemeClr val="tx1"/>
                          </a:solidFill>
                          <a:effectLst/>
                          <a:latin typeface="Söhne"/>
                          <a:ea typeface="+mn-ea"/>
                          <a:cs typeface="+mn-cs"/>
                        </a:rPr>
                        <a:t>Ensure that radio buttons for gallery filtering are functional.</a:t>
                      </a:r>
                      <a:endParaRPr lang="en-GB" sz="800" b="1" dirty="0">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a:buNone/>
                      </a:pPr>
                      <a:r>
                        <a:rPr lang="en-GB" sz="800" b="1" i="0" kern="1200" dirty="0">
                          <a:solidFill>
                            <a:schemeClr val="tx1"/>
                          </a:solidFill>
                          <a:effectLst/>
                          <a:latin typeface="Söhne"/>
                          <a:ea typeface="+mn-ea"/>
                          <a:cs typeface="+mn-cs"/>
                        </a:rPr>
                        <a:t>1. Click on each radio button.</a:t>
                      </a:r>
                    </a:p>
                    <a:p>
                      <a:pPr marL="0" indent="0" algn="l">
                        <a:buNone/>
                      </a:pPr>
                      <a:r>
                        <a:rPr lang="en-GB" sz="800" b="1" i="0" kern="1200" dirty="0">
                          <a:solidFill>
                            <a:schemeClr val="tx1"/>
                          </a:solidFill>
                          <a:effectLst/>
                          <a:latin typeface="Söhne"/>
                          <a:ea typeface="+mn-ea"/>
                          <a:cs typeface="+mn-cs"/>
                        </a:rPr>
                        <a:t>2. Check that the gallery content changes according to the selected radio button.</a:t>
                      </a:r>
                      <a:endParaRPr lang="en-GB" sz="800" b="1" dirty="0">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70216595"/>
                  </a:ext>
                </a:extLst>
              </a:tr>
              <a:tr h="370840">
                <a:tc>
                  <a:txBody>
                    <a:bodyPr/>
                    <a:lstStyle/>
                    <a:p>
                      <a:pPr algn="l" fontAlgn="base"/>
                      <a:r>
                        <a:rPr lang="en-GB" sz="800" b="1" dirty="0">
                          <a:effectLst/>
                          <a:latin typeface="Söhne"/>
                        </a:rPr>
                        <a:t>4. Gallery Display</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r>
                        <a:rPr lang="en-GB" sz="800" b="1" i="0" kern="1200" dirty="0">
                          <a:solidFill>
                            <a:schemeClr val="tx1"/>
                          </a:solidFill>
                          <a:effectLst/>
                          <a:latin typeface="Söhne"/>
                          <a:ea typeface="+mn-ea"/>
                          <a:cs typeface="+mn-cs"/>
                        </a:rPr>
                        <a:t>Verify that the gallery displays photos correctly.</a:t>
                      </a:r>
                      <a:endParaRPr lang="en-GB" sz="800" b="1" dirty="0">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a:buNone/>
                      </a:pPr>
                      <a:r>
                        <a:rPr lang="en-GB" sz="800" b="1" i="0" kern="1200" dirty="0">
                          <a:solidFill>
                            <a:schemeClr val="tx1"/>
                          </a:solidFill>
                          <a:effectLst/>
                          <a:latin typeface="Söhne"/>
                          <a:ea typeface="+mn-ea"/>
                          <a:cs typeface="+mn-cs"/>
                        </a:rPr>
                        <a:t>1. Check if the gallery initially displays all photos.</a:t>
                      </a:r>
                    </a:p>
                    <a:p>
                      <a:pPr marL="0" indent="0" algn="l">
                        <a:buNone/>
                      </a:pPr>
                      <a:r>
                        <a:rPr lang="en-GB" sz="800" b="1" i="0" kern="1200" dirty="0">
                          <a:solidFill>
                            <a:schemeClr val="tx1"/>
                          </a:solidFill>
                          <a:effectLst/>
                          <a:latin typeface="Söhne"/>
                          <a:ea typeface="+mn-ea"/>
                          <a:cs typeface="+mn-cs"/>
                        </a:rPr>
                        <a:t>2. Click on each photo category and ensure that only relevant photos are displayed.</a:t>
                      </a:r>
                    </a:p>
                    <a:p>
                      <a:pPr marL="0" indent="0" algn="l">
                        <a:buNone/>
                      </a:pPr>
                      <a:r>
                        <a:rPr lang="en-GB" sz="800" b="1" i="0" kern="1200" dirty="0">
                          <a:solidFill>
                            <a:schemeClr val="tx1"/>
                          </a:solidFill>
                          <a:effectLst/>
                          <a:latin typeface="Söhne"/>
                          <a:ea typeface="+mn-ea"/>
                          <a:cs typeface="+mn-cs"/>
                        </a:rPr>
                        <a:t>3. Click on individual photos to enlarge them in the modal.</a:t>
                      </a:r>
                      <a:endParaRPr lang="en-GB" sz="800" b="1" dirty="0">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25467579"/>
                  </a:ext>
                </a:extLst>
              </a:tr>
              <a:tr h="370840">
                <a:tc>
                  <a:txBody>
                    <a:bodyPr/>
                    <a:lstStyle/>
                    <a:p>
                      <a:pPr algn="l" fontAlgn="base"/>
                      <a:r>
                        <a:rPr lang="en-GB" sz="800" b="1" dirty="0">
                          <a:effectLst/>
                          <a:latin typeface="Söhne"/>
                        </a:rPr>
                        <a:t>5. Modal Functionality</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GB" sz="800" b="1" dirty="0">
                          <a:effectLst/>
                        </a:rPr>
                        <a:t>Ensure that the modal for enlarged photos functions correctly.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fontAlgn="base">
                        <a:buNone/>
                      </a:pPr>
                      <a:r>
                        <a:rPr lang="en-GB" sz="800" b="1" dirty="0">
                          <a:effectLst/>
                        </a:rPr>
                        <a:t>1. Click on a photo to open the modal.</a:t>
                      </a:r>
                    </a:p>
                    <a:p>
                      <a:pPr marL="0" indent="0" algn="l" fontAlgn="base">
                        <a:buNone/>
                      </a:pPr>
                      <a:r>
                        <a:rPr lang="en-GB" sz="800" b="1" dirty="0">
                          <a:effectLst/>
                        </a:rPr>
                        <a:t>2. Verify that the modal displays the clicked photo.</a:t>
                      </a:r>
                    </a:p>
                    <a:p>
                      <a:pPr marL="0" indent="0" algn="l" fontAlgn="base">
                        <a:buNone/>
                      </a:pPr>
                      <a:r>
                        <a:rPr lang="en-GB" sz="800" b="1" dirty="0">
                          <a:effectLst/>
                        </a:rPr>
                        <a:t>3. Click on the "Next" and "Previous" buttons in the modal.</a:t>
                      </a:r>
                    </a:p>
                    <a:p>
                      <a:pPr marL="0" indent="0" algn="l" fontAlgn="base">
                        <a:buNone/>
                      </a:pPr>
                      <a:r>
                        <a:rPr lang="en-GB" sz="800" b="1" dirty="0">
                          <a:effectLst/>
                        </a:rPr>
                        <a:t>4. Confirm that the modal updates with the next/previous photo.</a:t>
                      </a:r>
                    </a:p>
                    <a:p>
                      <a:pPr marL="0" indent="0" algn="l" fontAlgn="base">
                        <a:buNone/>
                      </a:pPr>
                      <a:r>
                        <a:rPr lang="en-GB" sz="800" b="1" dirty="0">
                          <a:effectLst/>
                        </a:rPr>
                        <a:t>5. Click on the "Close" button and ensure the modal closes.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0447634"/>
                  </a:ext>
                </a:extLst>
              </a:tr>
              <a:tr h="370840">
                <a:tc>
                  <a:txBody>
                    <a:bodyPr/>
                    <a:lstStyle/>
                    <a:p>
                      <a:pPr algn="l" fontAlgn="base"/>
                      <a:r>
                        <a:rPr lang="en-GB" sz="800" b="1" dirty="0">
                          <a:effectLst/>
                          <a:latin typeface="Söhne"/>
                        </a:rPr>
                        <a:t>6. Styling and Responsiveness</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GB" sz="800" b="1" dirty="0">
                          <a:effectLst/>
                        </a:rPr>
                        <a:t>Check the styling and responsiveness of the website.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fontAlgn="base">
                        <a:buNone/>
                      </a:pPr>
                      <a:r>
                        <a:rPr lang="en-GB" sz="800" b="1" dirty="0">
                          <a:effectLst/>
                        </a:rPr>
                        <a:t>1. Resize the browser window to different sizes.</a:t>
                      </a:r>
                    </a:p>
                    <a:p>
                      <a:pPr marL="0" indent="0" algn="l" fontAlgn="base">
                        <a:buNone/>
                      </a:pPr>
                      <a:r>
                        <a:rPr lang="en-GB" sz="800" b="1" dirty="0">
                          <a:effectLst/>
                        </a:rPr>
                        <a:t>2. Check the colour scheme, font sizes, and spacing for consistency.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88466067"/>
                  </a:ext>
                </a:extLst>
              </a:tr>
              <a:tr h="370840">
                <a:tc>
                  <a:txBody>
                    <a:bodyPr/>
                    <a:lstStyle/>
                    <a:p>
                      <a:pPr algn="l" fontAlgn="base"/>
                      <a:r>
                        <a:rPr lang="en-GB" sz="800" b="1" dirty="0">
                          <a:effectLst/>
                          <a:latin typeface="Söhne"/>
                        </a:rPr>
                        <a:t>7. JavaScript Fetch Functionality</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GB" sz="800" b="1">
                          <a:effectLst/>
                        </a:rPr>
                        <a:t>Ensure that the JavaScript fetch function retrieves and displays content correctly.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fontAlgn="base">
                        <a:buNone/>
                      </a:pPr>
                      <a:r>
                        <a:rPr lang="en-GB" sz="800" b="1" dirty="0">
                          <a:effectLst/>
                        </a:rPr>
                        <a:t>1. Check if the h2 content from the JSON file is correctly displayed on the page.</a:t>
                      </a:r>
                    </a:p>
                    <a:p>
                      <a:pPr marL="0" indent="0" algn="l" fontAlgn="base">
                        <a:buNone/>
                      </a:pPr>
                      <a:r>
                        <a:rPr lang="en-GB" sz="800" b="1" dirty="0">
                          <a:effectLst/>
                        </a:rPr>
                        <a:t>2. Verify that any changes to the JSON file content are reflected on the webpage.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477511974"/>
                  </a:ext>
                </a:extLst>
              </a:tr>
              <a:tr h="370840">
                <a:tc>
                  <a:txBody>
                    <a:bodyPr/>
                    <a:lstStyle/>
                    <a:p>
                      <a:pPr algn="l" fontAlgn="base"/>
                      <a:r>
                        <a:rPr lang="en-GB" sz="800" b="1" dirty="0">
                          <a:effectLst/>
                          <a:latin typeface="Söhne"/>
                        </a:rPr>
                        <a:t>8. CSS Styling</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GB" sz="800" b="1">
                          <a:effectLst/>
                        </a:rPr>
                        <a:t>Validate the application of CSS styles.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fontAlgn="base">
                        <a:buNone/>
                      </a:pPr>
                      <a:r>
                        <a:rPr lang="en-GB" sz="800" b="1" dirty="0">
                          <a:effectLst/>
                        </a:rPr>
                        <a:t>1. Check that the specified styles are applied to elements.</a:t>
                      </a:r>
                    </a:p>
                    <a:p>
                      <a:pPr marL="0" indent="0" algn="l" fontAlgn="base">
                        <a:buNone/>
                      </a:pPr>
                      <a:r>
                        <a:rPr lang="en-GB" sz="800" b="1" dirty="0">
                          <a:effectLst/>
                        </a:rPr>
                        <a:t>2. Verify that animations, colours, and shadows are consistent with the design.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99767815"/>
                  </a:ext>
                </a:extLst>
              </a:tr>
              <a:tr h="370840">
                <a:tc>
                  <a:txBody>
                    <a:bodyPr/>
                    <a:lstStyle/>
                    <a:p>
                      <a:pPr algn="l" fontAlgn="base"/>
                      <a:r>
                        <a:rPr lang="en-GB" sz="800" b="1" dirty="0">
                          <a:effectLst/>
                          <a:latin typeface="Söhne"/>
                        </a:rPr>
                        <a:t>9. Error Handling</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GB" sz="800" b="1">
                          <a:effectLst/>
                        </a:rPr>
                        <a:t>Ensure appropriate error handling throughout the site.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fontAlgn="base">
                        <a:buNone/>
                      </a:pPr>
                      <a:r>
                        <a:rPr lang="en-GB" sz="800" b="1" dirty="0">
                          <a:effectLst/>
                        </a:rPr>
                        <a:t>1. Intentionally disrupt the JSON file or the fetch 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797770536"/>
                  </a:ext>
                </a:extLst>
              </a:tr>
              <a:tr h="370840">
                <a:tc>
                  <a:txBody>
                    <a:bodyPr/>
                    <a:lstStyle/>
                    <a:p>
                      <a:pPr algn="l" fontAlgn="base"/>
                      <a:r>
                        <a:rPr lang="en-GB" sz="800" b="1" dirty="0">
                          <a:effectLst/>
                          <a:latin typeface="Söhne"/>
                        </a:rPr>
                        <a:t>10. Cross-Browser Compatibility</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GB" sz="800" b="1">
                          <a:effectLst/>
                        </a:rPr>
                        <a:t>Confirm that the website functions consistently across different browsers.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fontAlgn="base">
                        <a:buNone/>
                      </a:pPr>
                      <a:r>
                        <a:rPr lang="en-GB" sz="800" b="1" dirty="0">
                          <a:effectLst/>
                        </a:rPr>
                        <a:t>1. Test the website in popular browsers (e.g., Chrome, Firefox, Safari).</a:t>
                      </a:r>
                    </a:p>
                    <a:p>
                      <a:pPr marL="0" indent="0" algn="l" fontAlgn="base">
                        <a:buNone/>
                      </a:pPr>
                      <a:r>
                        <a:rPr lang="en-GB" sz="800" b="1" dirty="0">
                          <a:effectLst/>
                        </a:rPr>
                        <a:t>2. Verify that all features work as expected.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48809000"/>
                  </a:ext>
                </a:extLst>
              </a:tr>
              <a:tr h="370840">
                <a:tc>
                  <a:txBody>
                    <a:bodyPr/>
                    <a:lstStyle/>
                    <a:p>
                      <a:pPr algn="l" fontAlgn="base"/>
                      <a:r>
                        <a:rPr lang="en-GB" sz="800" b="1" dirty="0">
                          <a:effectLst/>
                          <a:latin typeface="Söhne"/>
                        </a:rPr>
                        <a:t>11. Performance</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GB" sz="800" b="1">
                          <a:effectLst/>
                        </a:rPr>
                        <a:t>Evaluate the performance of the webpage.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fontAlgn="base">
                        <a:buNone/>
                      </a:pPr>
                      <a:r>
                        <a:rPr lang="en-GB" sz="800" b="1" dirty="0">
                          <a:effectLst/>
                        </a:rPr>
                        <a:t>1. Use browser developer tools to analyse page load times.</a:t>
                      </a:r>
                    </a:p>
                    <a:p>
                      <a:pPr marL="0" indent="0" algn="l" fontAlgn="base">
                        <a:buNone/>
                      </a:pPr>
                      <a:r>
                        <a:rPr lang="en-GB" sz="800" b="1" dirty="0">
                          <a:effectLst/>
                        </a:rPr>
                        <a:t>2. Ensure that the website is optimized for 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617814393"/>
                  </a:ext>
                </a:extLst>
              </a:tr>
              <a:tr h="370840">
                <a:tc>
                  <a:txBody>
                    <a:bodyPr/>
                    <a:lstStyle/>
                    <a:p>
                      <a:pPr algn="l" fontAlgn="base"/>
                      <a:r>
                        <a:rPr lang="en-GB" sz="800" b="1" dirty="0">
                          <a:effectLst/>
                          <a:latin typeface="Söhne"/>
                        </a:rPr>
                        <a:t>12. Security</a:t>
                      </a:r>
                      <a:endParaRPr lang="en-GB" sz="800" dirty="0">
                        <a:effectLst/>
                        <a:latin typeface="Söhne"/>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ase"/>
                      <a:r>
                        <a:rPr lang="en-GB" sz="800" b="1">
                          <a:effectLst/>
                        </a:rPr>
                        <a:t>Verify that the website doesn't have security vulnerabilities.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l" fontAlgn="base">
                        <a:buNone/>
                      </a:pPr>
                      <a:r>
                        <a:rPr lang="en-GB" sz="800" b="1" dirty="0">
                          <a:effectLst/>
                        </a:rPr>
                        <a:t>1. Check for any security-related headers in the HTTP response.</a:t>
                      </a:r>
                    </a:p>
                    <a:p>
                      <a:pPr marL="0" indent="0" algn="l" fontAlgn="base">
                        <a:buNone/>
                      </a:pPr>
                      <a:r>
                        <a:rPr lang="en-GB" sz="800" b="1" dirty="0">
                          <a:effectLst/>
                        </a:rPr>
                        <a:t>2. Verify that user inputs are sanitized to prevent potential security threats.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69285212"/>
                  </a:ext>
                </a:extLst>
              </a:tr>
            </a:tbl>
          </a:graphicData>
        </a:graphic>
      </p:graphicFrame>
    </p:spTree>
    <p:extLst>
      <p:ext uri="{BB962C8B-B14F-4D97-AF65-F5344CB8AC3E}">
        <p14:creationId xmlns:p14="http://schemas.microsoft.com/office/powerpoint/2010/main" val="202643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1FDCDE22-8463-5AF0-8AF5-741255186372}"/>
              </a:ext>
            </a:extLst>
          </p:cNvPr>
          <p:cNvSpPr>
            <a:spLocks noGrp="1"/>
          </p:cNvSpPr>
          <p:nvPr>
            <p:ph type="ctrTitle"/>
          </p:nvPr>
        </p:nvSpPr>
        <p:spPr>
          <a:xfrm>
            <a:off x="804672" y="3097762"/>
            <a:ext cx="3860800" cy="1070377"/>
          </a:xfrm>
        </p:spPr>
        <p:txBody>
          <a:bodyPr anchor="b">
            <a:normAutofit/>
          </a:bodyPr>
          <a:lstStyle/>
          <a:p>
            <a:pPr algn="l"/>
            <a:r>
              <a:rPr lang="en-GB" sz="5400" dirty="0">
                <a:solidFill>
                  <a:schemeClr val="tx2"/>
                </a:solidFill>
                <a:latin typeface="Söhne"/>
                <a:ea typeface="Source Sans Pro" panose="020B0503030403020204" pitchFamily="34" charset="0"/>
              </a:rPr>
              <a:t>End</a:t>
            </a:r>
          </a:p>
        </p:txBody>
      </p:sp>
    </p:spTree>
    <p:extLst>
      <p:ext uri="{BB962C8B-B14F-4D97-AF65-F5344CB8AC3E}">
        <p14:creationId xmlns:p14="http://schemas.microsoft.com/office/powerpoint/2010/main" val="14156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4390429" y="197038"/>
            <a:ext cx="4267044"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Key Stakeholders</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Rounded Corners 5">
            <a:extLst>
              <a:ext uri="{FF2B5EF4-FFF2-40B4-BE49-F238E27FC236}">
                <a16:creationId xmlns:a16="http://schemas.microsoft.com/office/drawing/2014/main" id="{33579979-3D78-837E-EBC7-541D511D8B97}"/>
              </a:ext>
            </a:extLst>
          </p:cNvPr>
          <p:cNvSpPr/>
          <p:nvPr/>
        </p:nvSpPr>
        <p:spPr>
          <a:xfrm>
            <a:off x="4088425" y="1304685"/>
            <a:ext cx="4218039"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r>
              <a:rPr lang="en-GB" dirty="0">
                <a:latin typeface="Söhne"/>
                <a:ea typeface="Source Sans Pro" panose="020B0503030403020204" pitchFamily="34" charset="0"/>
              </a:rPr>
              <a:t>Project Sponsor</a:t>
            </a:r>
          </a:p>
          <a:p>
            <a:pPr algn="ctr"/>
            <a:endParaRPr lang="en-GB" dirty="0">
              <a:latin typeface="Söhne"/>
              <a:ea typeface="Source Sans Pro" panose="020B0503030403020204" pitchFamily="34" charset="0"/>
            </a:endParaRPr>
          </a:p>
        </p:txBody>
      </p:sp>
      <p:sp>
        <p:nvSpPr>
          <p:cNvPr id="21" name="Rectangle: Rounded Corners 20">
            <a:extLst>
              <a:ext uri="{FF2B5EF4-FFF2-40B4-BE49-F238E27FC236}">
                <a16:creationId xmlns:a16="http://schemas.microsoft.com/office/drawing/2014/main" id="{FBBC717D-46BB-4894-BAC9-0A13E20AF160}"/>
              </a:ext>
            </a:extLst>
          </p:cNvPr>
          <p:cNvSpPr/>
          <p:nvPr/>
        </p:nvSpPr>
        <p:spPr>
          <a:xfrm>
            <a:off x="4094007" y="2541087"/>
            <a:ext cx="4218039"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r>
              <a:rPr lang="en-GB" dirty="0">
                <a:latin typeface="Söhne"/>
                <a:ea typeface="Source Sans Pro" panose="020B0503030403020204" pitchFamily="34" charset="0"/>
              </a:rPr>
              <a:t>Project Manager</a:t>
            </a:r>
          </a:p>
          <a:p>
            <a:pPr algn="ctr"/>
            <a:endParaRPr lang="en-GB" dirty="0">
              <a:latin typeface="Söhne"/>
              <a:ea typeface="Source Sans Pro" panose="020B0503030403020204" pitchFamily="34" charset="0"/>
            </a:endParaRPr>
          </a:p>
        </p:txBody>
      </p:sp>
      <p:sp>
        <p:nvSpPr>
          <p:cNvPr id="23" name="Rectangle: Rounded Corners 22">
            <a:extLst>
              <a:ext uri="{FF2B5EF4-FFF2-40B4-BE49-F238E27FC236}">
                <a16:creationId xmlns:a16="http://schemas.microsoft.com/office/drawing/2014/main" id="{C6C773B3-920C-74A1-90D9-AC05A0C995EF}"/>
              </a:ext>
            </a:extLst>
          </p:cNvPr>
          <p:cNvSpPr/>
          <p:nvPr/>
        </p:nvSpPr>
        <p:spPr>
          <a:xfrm>
            <a:off x="4088425" y="1922886"/>
            <a:ext cx="4218039"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r>
              <a:rPr lang="en-GB" dirty="0">
                <a:latin typeface="Söhne"/>
                <a:ea typeface="Source Sans Pro" panose="020B0503030403020204" pitchFamily="34" charset="0"/>
              </a:rPr>
              <a:t>Product Owner</a:t>
            </a:r>
          </a:p>
          <a:p>
            <a:pPr algn="ctr"/>
            <a:endParaRPr lang="en-GB" dirty="0">
              <a:latin typeface="Söhne"/>
              <a:ea typeface="Source Sans Pro" panose="020B0503030403020204" pitchFamily="34" charset="0"/>
            </a:endParaRPr>
          </a:p>
        </p:txBody>
      </p:sp>
      <p:sp>
        <p:nvSpPr>
          <p:cNvPr id="24" name="Rectangle: Rounded Corners 23">
            <a:extLst>
              <a:ext uri="{FF2B5EF4-FFF2-40B4-BE49-F238E27FC236}">
                <a16:creationId xmlns:a16="http://schemas.microsoft.com/office/drawing/2014/main" id="{8F4FF304-4422-5901-6301-51307106CD7E}"/>
              </a:ext>
            </a:extLst>
          </p:cNvPr>
          <p:cNvSpPr/>
          <p:nvPr/>
        </p:nvSpPr>
        <p:spPr>
          <a:xfrm>
            <a:off x="4088425" y="3128117"/>
            <a:ext cx="4218039"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r>
              <a:rPr lang="en-GB" dirty="0">
                <a:latin typeface="Söhne"/>
                <a:ea typeface="Source Sans Pro" panose="020B0503030403020204" pitchFamily="34" charset="0"/>
              </a:rPr>
              <a:t>Business Analyst</a:t>
            </a:r>
          </a:p>
          <a:p>
            <a:pPr algn="ctr"/>
            <a:endParaRPr lang="en-GB" dirty="0">
              <a:latin typeface="Söhne"/>
              <a:ea typeface="Source Sans Pro" panose="020B0503030403020204" pitchFamily="34" charset="0"/>
            </a:endParaRPr>
          </a:p>
        </p:txBody>
      </p:sp>
      <p:sp>
        <p:nvSpPr>
          <p:cNvPr id="25" name="Rectangle: Rounded Corners 24">
            <a:extLst>
              <a:ext uri="{FF2B5EF4-FFF2-40B4-BE49-F238E27FC236}">
                <a16:creationId xmlns:a16="http://schemas.microsoft.com/office/drawing/2014/main" id="{518AD2EA-B57C-5146-7038-84ED730ABD69}"/>
              </a:ext>
            </a:extLst>
          </p:cNvPr>
          <p:cNvSpPr/>
          <p:nvPr/>
        </p:nvSpPr>
        <p:spPr>
          <a:xfrm>
            <a:off x="4088425" y="3742315"/>
            <a:ext cx="4218039"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r>
              <a:rPr lang="en-GB" dirty="0">
                <a:latin typeface="Söhne"/>
                <a:ea typeface="Source Sans Pro" panose="020B0503030403020204" pitchFamily="34" charset="0"/>
              </a:rPr>
              <a:t>Software Engineer</a:t>
            </a:r>
          </a:p>
          <a:p>
            <a:pPr algn="ctr"/>
            <a:endParaRPr lang="en-GB" dirty="0">
              <a:latin typeface="Söhne"/>
              <a:ea typeface="Source Sans Pro" panose="020B0503030403020204" pitchFamily="34" charset="0"/>
            </a:endParaRPr>
          </a:p>
        </p:txBody>
      </p:sp>
      <p:sp>
        <p:nvSpPr>
          <p:cNvPr id="26" name="Rectangle: Rounded Corners 25">
            <a:extLst>
              <a:ext uri="{FF2B5EF4-FFF2-40B4-BE49-F238E27FC236}">
                <a16:creationId xmlns:a16="http://schemas.microsoft.com/office/drawing/2014/main" id="{D47542D6-612F-0F45-75BC-22932F519CA3}"/>
              </a:ext>
            </a:extLst>
          </p:cNvPr>
          <p:cNvSpPr/>
          <p:nvPr/>
        </p:nvSpPr>
        <p:spPr>
          <a:xfrm>
            <a:off x="4088425" y="4287519"/>
            <a:ext cx="4218039"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r>
              <a:rPr lang="en-GB" dirty="0">
                <a:latin typeface="Söhne"/>
                <a:ea typeface="Source Sans Pro" panose="020B0503030403020204" pitchFamily="34" charset="0"/>
              </a:rPr>
              <a:t>Test Engineer</a:t>
            </a:r>
          </a:p>
          <a:p>
            <a:pPr algn="ctr"/>
            <a:endParaRPr lang="en-GB" dirty="0">
              <a:latin typeface="Söhne"/>
              <a:ea typeface="Source Sans Pro" panose="020B0503030403020204" pitchFamily="34" charset="0"/>
            </a:endParaRPr>
          </a:p>
        </p:txBody>
      </p:sp>
      <p:sp>
        <p:nvSpPr>
          <p:cNvPr id="27" name="Title 1">
            <a:extLst>
              <a:ext uri="{FF2B5EF4-FFF2-40B4-BE49-F238E27FC236}">
                <a16:creationId xmlns:a16="http://schemas.microsoft.com/office/drawing/2014/main" id="{A1996175-A701-3533-DA4E-77046F007565}"/>
              </a:ext>
            </a:extLst>
          </p:cNvPr>
          <p:cNvSpPr txBox="1">
            <a:spLocks/>
          </p:cNvSpPr>
          <p:nvPr/>
        </p:nvSpPr>
        <p:spPr>
          <a:xfrm>
            <a:off x="5576923" y="842309"/>
            <a:ext cx="1037847" cy="3961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dirty="0">
                <a:solidFill>
                  <a:schemeClr val="tx2"/>
                </a:solidFill>
                <a:latin typeface="Söhne"/>
                <a:ea typeface="Source Sans Pro" panose="020B0503030403020204" pitchFamily="34" charset="0"/>
              </a:rPr>
              <a:t>Internal</a:t>
            </a:r>
          </a:p>
        </p:txBody>
      </p:sp>
      <p:sp>
        <p:nvSpPr>
          <p:cNvPr id="28" name="Title 1">
            <a:extLst>
              <a:ext uri="{FF2B5EF4-FFF2-40B4-BE49-F238E27FC236}">
                <a16:creationId xmlns:a16="http://schemas.microsoft.com/office/drawing/2014/main" id="{23EE6671-BA11-ACE1-E821-7CF625D42B5C}"/>
              </a:ext>
            </a:extLst>
          </p:cNvPr>
          <p:cNvSpPr txBox="1">
            <a:spLocks/>
          </p:cNvSpPr>
          <p:nvPr/>
        </p:nvSpPr>
        <p:spPr>
          <a:xfrm>
            <a:off x="5678520" y="4910103"/>
            <a:ext cx="1037847" cy="39614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dirty="0">
                <a:solidFill>
                  <a:schemeClr val="tx2"/>
                </a:solidFill>
                <a:latin typeface="Söhne"/>
                <a:ea typeface="Source Sans Pro" panose="020B0503030403020204" pitchFamily="34" charset="0"/>
              </a:rPr>
              <a:t>External</a:t>
            </a:r>
          </a:p>
        </p:txBody>
      </p:sp>
      <p:sp>
        <p:nvSpPr>
          <p:cNvPr id="29" name="Rectangle: Rounded Corners 28">
            <a:extLst>
              <a:ext uri="{FF2B5EF4-FFF2-40B4-BE49-F238E27FC236}">
                <a16:creationId xmlns:a16="http://schemas.microsoft.com/office/drawing/2014/main" id="{8A7597BB-73FF-301E-7294-A8409E50E459}"/>
              </a:ext>
            </a:extLst>
          </p:cNvPr>
          <p:cNvSpPr/>
          <p:nvPr/>
        </p:nvSpPr>
        <p:spPr>
          <a:xfrm>
            <a:off x="4088425" y="5477930"/>
            <a:ext cx="4218039"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r>
              <a:rPr lang="en-GB" dirty="0">
                <a:latin typeface="Söhne"/>
                <a:ea typeface="Source Sans Pro" panose="020B0503030403020204" pitchFamily="34" charset="0"/>
              </a:rPr>
              <a:t>Customer</a:t>
            </a:r>
          </a:p>
          <a:p>
            <a:pPr algn="ctr"/>
            <a:endParaRPr lang="en-GB" dirty="0">
              <a:latin typeface="Söhne"/>
              <a:ea typeface="Source Sans Pro" panose="020B0503030403020204" pitchFamily="34" charset="0"/>
            </a:endParaRPr>
          </a:p>
        </p:txBody>
      </p:sp>
    </p:spTree>
    <p:extLst>
      <p:ext uri="{BB962C8B-B14F-4D97-AF65-F5344CB8AC3E}">
        <p14:creationId xmlns:p14="http://schemas.microsoft.com/office/powerpoint/2010/main" val="384437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Rounded Corners 6">
            <a:extLst>
              <a:ext uri="{FF2B5EF4-FFF2-40B4-BE49-F238E27FC236}">
                <a16:creationId xmlns:a16="http://schemas.microsoft.com/office/drawing/2014/main" id="{FC1F85B9-5C91-903A-6FC3-B418DAE48269}"/>
              </a:ext>
            </a:extLst>
          </p:cNvPr>
          <p:cNvSpPr/>
          <p:nvPr/>
        </p:nvSpPr>
        <p:spPr>
          <a:xfrm>
            <a:off x="252775" y="1091291"/>
            <a:ext cx="3608026" cy="20002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u="sng" dirty="0">
                <a:latin typeface="Söhne"/>
                <a:ea typeface="Source Sans Pro" panose="020B0503030403020204" pitchFamily="34" charset="0"/>
              </a:rPr>
              <a:t>Project Sponsor</a:t>
            </a:r>
          </a:p>
          <a:p>
            <a:pPr algn="ctr"/>
            <a:endParaRPr lang="en-GB" sz="1600" u="sng" dirty="0">
              <a:latin typeface="Söhne"/>
              <a:ea typeface="Source Sans Pro" panose="020B0503030403020204" pitchFamily="34" charset="0"/>
            </a:endParaRPr>
          </a:p>
          <a:p>
            <a:pPr marL="285750" indent="-285750">
              <a:buFont typeface="Wingdings" panose="05000000000000000000" pitchFamily="2" charset="2"/>
              <a:buChar char="§"/>
            </a:pPr>
            <a:r>
              <a:rPr lang="en-GB" sz="1200" dirty="0">
                <a:latin typeface="Söhne"/>
                <a:ea typeface="Source Sans Pro" panose="020B0503030403020204" pitchFamily="34" charset="0"/>
              </a:rPr>
              <a:t>Secures approval for the project</a:t>
            </a:r>
          </a:p>
          <a:p>
            <a:pPr marL="285750" indent="-285750">
              <a:buFont typeface="Wingdings" panose="05000000000000000000" pitchFamily="2" charset="2"/>
              <a:buChar char="§"/>
            </a:pPr>
            <a:r>
              <a:rPr lang="en-GB" sz="1200" dirty="0">
                <a:latin typeface="Söhne"/>
                <a:ea typeface="Source Sans Pro" panose="020B0503030403020204" pitchFamily="34" charset="0"/>
              </a:rPr>
              <a:t>Helps to define clear project goals</a:t>
            </a:r>
          </a:p>
          <a:p>
            <a:pPr marL="285750" indent="-285750">
              <a:buFont typeface="Wingdings" panose="05000000000000000000" pitchFamily="2" charset="2"/>
              <a:buChar char="§"/>
            </a:pPr>
            <a:r>
              <a:rPr lang="en-GB" sz="1200" dirty="0">
                <a:latin typeface="Söhne"/>
                <a:ea typeface="Source Sans Pro" panose="020B0503030403020204" pitchFamily="34" charset="0"/>
              </a:rPr>
              <a:t>Provides resources (funding, Personnel etc)</a:t>
            </a:r>
          </a:p>
          <a:p>
            <a:pPr marL="285750" indent="-285750">
              <a:buFont typeface="Wingdings" panose="05000000000000000000" pitchFamily="2" charset="2"/>
              <a:buChar char="§"/>
            </a:pPr>
            <a:r>
              <a:rPr lang="en-GB" sz="1200" dirty="0">
                <a:latin typeface="Söhne"/>
                <a:ea typeface="Source Sans Pro" panose="020B0503030403020204" pitchFamily="34" charset="0"/>
              </a:rPr>
              <a:t>Ensures the project aligns with organizational objectives</a:t>
            </a:r>
          </a:p>
        </p:txBody>
      </p:sp>
      <p:sp>
        <p:nvSpPr>
          <p:cNvPr id="11" name="Rectangle: Rounded Corners 10">
            <a:extLst>
              <a:ext uri="{FF2B5EF4-FFF2-40B4-BE49-F238E27FC236}">
                <a16:creationId xmlns:a16="http://schemas.microsoft.com/office/drawing/2014/main" id="{AF02B346-897F-BC7A-97DA-FCE2476587A4}"/>
              </a:ext>
            </a:extLst>
          </p:cNvPr>
          <p:cNvSpPr/>
          <p:nvPr/>
        </p:nvSpPr>
        <p:spPr>
          <a:xfrm>
            <a:off x="252771" y="4629775"/>
            <a:ext cx="3608027" cy="21701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u="sng" dirty="0">
                <a:latin typeface="Söhne"/>
                <a:ea typeface="Source Sans Pro" panose="020B0503030403020204" pitchFamily="34" charset="0"/>
              </a:rPr>
              <a:t>Project Manager</a:t>
            </a:r>
          </a:p>
          <a:p>
            <a:pPr algn="ctr"/>
            <a:endParaRPr lang="en-GB" sz="1600" dirty="0">
              <a:latin typeface="Söhne"/>
              <a:ea typeface="Source Sans Pro" panose="020B0503030403020204" pitchFamily="34" charset="0"/>
            </a:endParaRPr>
          </a:p>
          <a:p>
            <a:pPr marL="285750" indent="-285750">
              <a:buFont typeface="Wingdings" panose="05000000000000000000" pitchFamily="2" charset="2"/>
              <a:buChar char="§"/>
            </a:pPr>
            <a:r>
              <a:rPr lang="en-GB" sz="1200" dirty="0">
                <a:latin typeface="Söhne"/>
                <a:ea typeface="Source Sans Pro" panose="020B0503030403020204" pitchFamily="34" charset="0"/>
              </a:rPr>
              <a:t>Outlines project scope, objectives etc</a:t>
            </a:r>
          </a:p>
          <a:p>
            <a:pPr marL="285750" indent="-285750">
              <a:buFont typeface="Wingdings" panose="05000000000000000000" pitchFamily="2" charset="2"/>
              <a:buChar char="§"/>
            </a:pPr>
            <a:r>
              <a:rPr lang="en-GB" sz="1200" dirty="0">
                <a:latin typeface="Söhne"/>
                <a:ea typeface="Source Sans Pro" panose="020B0503030403020204" pitchFamily="34" charset="0"/>
              </a:rPr>
              <a:t>Assigns roles and responsibilities</a:t>
            </a:r>
          </a:p>
          <a:p>
            <a:pPr marL="285750" indent="-285750">
              <a:buFont typeface="Wingdings" panose="05000000000000000000" pitchFamily="2" charset="2"/>
              <a:buChar char="§"/>
            </a:pPr>
            <a:r>
              <a:rPr lang="en-GB" sz="1200" dirty="0">
                <a:latin typeface="Söhne"/>
                <a:ea typeface="Source Sans Pro" panose="020B0503030403020204" pitchFamily="34" charset="0"/>
              </a:rPr>
              <a:t>Ensure project stays within budget and on track</a:t>
            </a:r>
          </a:p>
          <a:p>
            <a:pPr marL="285750" indent="-285750">
              <a:buFont typeface="Wingdings" panose="05000000000000000000" pitchFamily="2" charset="2"/>
              <a:buChar char="§"/>
            </a:pPr>
            <a:r>
              <a:rPr lang="en-GB" sz="1200" dirty="0">
                <a:latin typeface="Söhne"/>
                <a:ea typeface="Source Sans Pro" panose="020B0503030403020204" pitchFamily="34" charset="0"/>
              </a:rPr>
              <a:t>Communicate project progress to stakeholders</a:t>
            </a:r>
          </a:p>
        </p:txBody>
      </p:sp>
      <p:sp>
        <p:nvSpPr>
          <p:cNvPr id="8" name="Rectangle: Rounded Corners 7">
            <a:extLst>
              <a:ext uri="{FF2B5EF4-FFF2-40B4-BE49-F238E27FC236}">
                <a16:creationId xmlns:a16="http://schemas.microsoft.com/office/drawing/2014/main" id="{57F02B67-7922-EF9E-33FD-A52179E293B7}"/>
              </a:ext>
            </a:extLst>
          </p:cNvPr>
          <p:cNvSpPr/>
          <p:nvPr/>
        </p:nvSpPr>
        <p:spPr>
          <a:xfrm>
            <a:off x="252773" y="3244626"/>
            <a:ext cx="3608026" cy="119402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u="sng" dirty="0">
                <a:latin typeface="Söhne"/>
                <a:ea typeface="Source Sans Pro" panose="020B0503030403020204" pitchFamily="34" charset="0"/>
              </a:rPr>
              <a:t>Product Owner</a:t>
            </a:r>
          </a:p>
          <a:p>
            <a:pPr algn="ctr"/>
            <a:endParaRPr lang="en-GB" sz="1600" u="sng" dirty="0">
              <a:latin typeface="Söhne"/>
              <a:ea typeface="Source Sans Pro" panose="020B0503030403020204" pitchFamily="34" charset="0"/>
            </a:endParaRPr>
          </a:p>
          <a:p>
            <a:pPr marL="285750" indent="-285750">
              <a:buFont typeface="Wingdings" panose="05000000000000000000" pitchFamily="2" charset="2"/>
              <a:buChar char="§"/>
            </a:pPr>
            <a:r>
              <a:rPr lang="en-GB" sz="1200" dirty="0">
                <a:latin typeface="Söhne"/>
                <a:ea typeface="Source Sans Pro" panose="020B0503030403020204" pitchFamily="34" charset="0"/>
              </a:rPr>
              <a:t>Prioritisation</a:t>
            </a:r>
          </a:p>
          <a:p>
            <a:pPr marL="285750" indent="-285750">
              <a:buFont typeface="Wingdings" panose="05000000000000000000" pitchFamily="2" charset="2"/>
              <a:buChar char="§"/>
            </a:pPr>
            <a:r>
              <a:rPr lang="en-GB" sz="1200" dirty="0">
                <a:latin typeface="Söhne"/>
                <a:ea typeface="Source Sans Pro" panose="020B0503030403020204" pitchFamily="34" charset="0"/>
              </a:rPr>
              <a:t>Managing the product backlog</a:t>
            </a:r>
          </a:p>
          <a:p>
            <a:pPr marL="285750" indent="-285750">
              <a:buFont typeface="Wingdings" panose="05000000000000000000" pitchFamily="2" charset="2"/>
              <a:buChar char="§"/>
            </a:pPr>
            <a:r>
              <a:rPr lang="en-GB" sz="1200" dirty="0">
                <a:latin typeface="Söhne"/>
                <a:ea typeface="Source Sans Pro" panose="020B0503030403020204" pitchFamily="34" charset="0"/>
              </a:rPr>
              <a:t>Hosts meetings</a:t>
            </a:r>
          </a:p>
        </p:txBody>
      </p:sp>
      <p:sp>
        <p:nvSpPr>
          <p:cNvPr id="10" name="Title 1">
            <a:extLst>
              <a:ext uri="{FF2B5EF4-FFF2-40B4-BE49-F238E27FC236}">
                <a16:creationId xmlns:a16="http://schemas.microsoft.com/office/drawing/2014/main" id="{29380E12-B5B0-6709-AB07-A2993DC7DAAD}"/>
              </a:ext>
            </a:extLst>
          </p:cNvPr>
          <p:cNvSpPr>
            <a:spLocks noGrp="1"/>
          </p:cNvSpPr>
          <p:nvPr>
            <p:ph type="ctrTitle"/>
          </p:nvPr>
        </p:nvSpPr>
        <p:spPr>
          <a:xfrm>
            <a:off x="2699504" y="235225"/>
            <a:ext cx="7708069"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Stakeholders Responsibilities</a:t>
            </a:r>
          </a:p>
        </p:txBody>
      </p:sp>
      <p:sp>
        <p:nvSpPr>
          <p:cNvPr id="16" name="Rectangle: Rounded Corners 15">
            <a:extLst>
              <a:ext uri="{FF2B5EF4-FFF2-40B4-BE49-F238E27FC236}">
                <a16:creationId xmlns:a16="http://schemas.microsoft.com/office/drawing/2014/main" id="{97BB72C1-4C53-F746-B12F-36A6E630A6F2}"/>
              </a:ext>
            </a:extLst>
          </p:cNvPr>
          <p:cNvSpPr/>
          <p:nvPr/>
        </p:nvSpPr>
        <p:spPr>
          <a:xfrm>
            <a:off x="8278720" y="3345306"/>
            <a:ext cx="3608026" cy="9926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u="sng" dirty="0">
                <a:latin typeface="Söhne"/>
                <a:ea typeface="Source Sans Pro" panose="020B0503030403020204" pitchFamily="34" charset="0"/>
              </a:rPr>
              <a:t>Customer</a:t>
            </a:r>
          </a:p>
          <a:p>
            <a:pPr algn="ctr"/>
            <a:endParaRPr lang="en-GB" sz="1600" u="sng" dirty="0">
              <a:latin typeface="Söhne"/>
              <a:ea typeface="Source Sans Pro" panose="020B0503030403020204" pitchFamily="34" charset="0"/>
            </a:endParaRPr>
          </a:p>
          <a:p>
            <a:pPr marL="285750" indent="-285750">
              <a:buFont typeface="Wingdings" panose="05000000000000000000" pitchFamily="2" charset="2"/>
              <a:buChar char="§"/>
            </a:pPr>
            <a:r>
              <a:rPr lang="en-GB" sz="1200" dirty="0">
                <a:latin typeface="Söhne"/>
                <a:ea typeface="Source Sans Pro" panose="020B0503030403020204" pitchFamily="34" charset="0"/>
              </a:rPr>
              <a:t>Provide project requirements</a:t>
            </a:r>
          </a:p>
          <a:p>
            <a:pPr marL="285750" indent="-285750">
              <a:buFont typeface="Wingdings" panose="05000000000000000000" pitchFamily="2" charset="2"/>
              <a:buChar char="§"/>
            </a:pPr>
            <a:r>
              <a:rPr lang="en-GB" sz="1200" dirty="0">
                <a:latin typeface="Söhne"/>
                <a:ea typeface="Source Sans Pro" panose="020B0503030403020204" pitchFamily="34" charset="0"/>
              </a:rPr>
              <a:t>Feedback</a:t>
            </a:r>
          </a:p>
        </p:txBody>
      </p:sp>
      <p:sp>
        <p:nvSpPr>
          <p:cNvPr id="23" name="Rectangle: Rounded Corners 22">
            <a:extLst>
              <a:ext uri="{FF2B5EF4-FFF2-40B4-BE49-F238E27FC236}">
                <a16:creationId xmlns:a16="http://schemas.microsoft.com/office/drawing/2014/main" id="{7E4582BF-9B43-8A90-79BC-A4E4140BEEA4}"/>
              </a:ext>
            </a:extLst>
          </p:cNvPr>
          <p:cNvSpPr/>
          <p:nvPr/>
        </p:nvSpPr>
        <p:spPr>
          <a:xfrm>
            <a:off x="4365746" y="5171744"/>
            <a:ext cx="3608026" cy="119402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u="sng" dirty="0">
                <a:latin typeface="Söhne"/>
                <a:ea typeface="Source Sans Pro" panose="020B0503030403020204" pitchFamily="34" charset="0"/>
              </a:rPr>
              <a:t>Test Engineer</a:t>
            </a:r>
          </a:p>
          <a:p>
            <a:pPr algn="ctr"/>
            <a:endParaRPr lang="en-GB" sz="1600" u="sng" dirty="0">
              <a:latin typeface="Söhne"/>
              <a:ea typeface="Source Sans Pro" panose="020B0503030403020204" pitchFamily="34" charset="0"/>
            </a:endParaRPr>
          </a:p>
          <a:p>
            <a:pPr marL="285750" indent="-285750">
              <a:buFont typeface="Wingdings" panose="05000000000000000000" pitchFamily="2" charset="2"/>
              <a:buChar char="§"/>
            </a:pPr>
            <a:r>
              <a:rPr lang="en-GB" sz="1200" dirty="0">
                <a:latin typeface="Söhne"/>
                <a:ea typeface="Source Sans Pro" panose="020B0503030403020204" pitchFamily="34" charset="0"/>
              </a:rPr>
              <a:t>Test planning</a:t>
            </a:r>
          </a:p>
          <a:p>
            <a:pPr marL="285750" indent="-285750">
              <a:buFont typeface="Wingdings" panose="05000000000000000000" pitchFamily="2" charset="2"/>
              <a:buChar char="§"/>
            </a:pPr>
            <a:r>
              <a:rPr lang="en-GB" sz="1200" dirty="0">
                <a:latin typeface="Söhne"/>
                <a:ea typeface="Source Sans Pro" panose="020B0503030403020204" pitchFamily="34" charset="0"/>
              </a:rPr>
              <a:t>Test execution</a:t>
            </a:r>
          </a:p>
          <a:p>
            <a:pPr marL="285750" indent="-285750">
              <a:buFont typeface="Wingdings" panose="05000000000000000000" pitchFamily="2" charset="2"/>
              <a:buChar char="§"/>
            </a:pPr>
            <a:r>
              <a:rPr lang="en-GB" sz="1200" dirty="0">
                <a:latin typeface="Söhne"/>
                <a:ea typeface="Source Sans Pro" panose="020B0503030403020204" pitchFamily="34" charset="0"/>
              </a:rPr>
              <a:t>Defect Identification</a:t>
            </a:r>
            <a:endParaRPr lang="en-GB" sz="1600" dirty="0">
              <a:latin typeface="Söhne"/>
              <a:ea typeface="Source Sans Pro" panose="020B0503030403020204" pitchFamily="34" charset="0"/>
            </a:endParaRPr>
          </a:p>
        </p:txBody>
      </p:sp>
      <p:sp>
        <p:nvSpPr>
          <p:cNvPr id="24" name="Rectangle: Rounded Corners 23">
            <a:extLst>
              <a:ext uri="{FF2B5EF4-FFF2-40B4-BE49-F238E27FC236}">
                <a16:creationId xmlns:a16="http://schemas.microsoft.com/office/drawing/2014/main" id="{5AF8A45C-328F-23A0-695C-B5461BB96A34}"/>
              </a:ext>
            </a:extLst>
          </p:cNvPr>
          <p:cNvSpPr/>
          <p:nvPr/>
        </p:nvSpPr>
        <p:spPr>
          <a:xfrm>
            <a:off x="4365746" y="3107392"/>
            <a:ext cx="3608026" cy="16365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u="sng" dirty="0">
                <a:latin typeface="Söhne"/>
                <a:ea typeface="Source Sans Pro" panose="020B0503030403020204" pitchFamily="34" charset="0"/>
              </a:rPr>
              <a:t>Software Engineer</a:t>
            </a:r>
          </a:p>
          <a:p>
            <a:pPr algn="ctr"/>
            <a:endParaRPr lang="en-GB" sz="1600" u="sng" dirty="0">
              <a:latin typeface="Söhne"/>
              <a:ea typeface="Source Sans Pro" panose="020B0503030403020204" pitchFamily="34" charset="0"/>
            </a:endParaRPr>
          </a:p>
          <a:p>
            <a:pPr marL="285750" indent="-285750">
              <a:buFont typeface="Wingdings" panose="05000000000000000000" pitchFamily="2" charset="2"/>
              <a:buChar char="§"/>
            </a:pPr>
            <a:r>
              <a:rPr lang="en-GB" sz="1200" dirty="0">
                <a:latin typeface="Söhne"/>
                <a:ea typeface="Source Sans Pro" panose="020B0503030403020204" pitchFamily="34" charset="0"/>
              </a:rPr>
              <a:t>Design</a:t>
            </a:r>
          </a:p>
          <a:p>
            <a:pPr marL="285750" indent="-285750">
              <a:buFont typeface="Wingdings" panose="05000000000000000000" pitchFamily="2" charset="2"/>
              <a:buChar char="§"/>
            </a:pPr>
            <a:r>
              <a:rPr lang="en-GB" sz="1200" dirty="0">
                <a:latin typeface="Söhne"/>
                <a:ea typeface="Source Sans Pro" panose="020B0503030403020204" pitchFamily="34" charset="0"/>
              </a:rPr>
              <a:t>Coding</a:t>
            </a:r>
          </a:p>
          <a:p>
            <a:pPr marL="285750" indent="-285750">
              <a:buFont typeface="Wingdings" panose="05000000000000000000" pitchFamily="2" charset="2"/>
              <a:buChar char="§"/>
            </a:pPr>
            <a:r>
              <a:rPr lang="en-GB" sz="1200" dirty="0">
                <a:latin typeface="Söhne"/>
                <a:ea typeface="Source Sans Pro" panose="020B0503030403020204" pitchFamily="34" charset="0"/>
              </a:rPr>
              <a:t>Debugging</a:t>
            </a:r>
          </a:p>
          <a:p>
            <a:pPr marL="285750" indent="-285750">
              <a:buFont typeface="Wingdings" panose="05000000000000000000" pitchFamily="2" charset="2"/>
              <a:buChar char="§"/>
            </a:pPr>
            <a:r>
              <a:rPr lang="en-GB" sz="1200" dirty="0">
                <a:latin typeface="Söhne"/>
                <a:ea typeface="Source Sans Pro" panose="020B0503030403020204" pitchFamily="34" charset="0"/>
              </a:rPr>
              <a:t>Collaborating</a:t>
            </a:r>
            <a:endParaRPr lang="en-GB" sz="1600" dirty="0">
              <a:latin typeface="Söhne"/>
              <a:ea typeface="Source Sans Pro" panose="020B0503030403020204" pitchFamily="34" charset="0"/>
            </a:endParaRPr>
          </a:p>
        </p:txBody>
      </p:sp>
      <p:sp>
        <p:nvSpPr>
          <p:cNvPr id="25" name="Rectangle: Rounded Corners 24">
            <a:extLst>
              <a:ext uri="{FF2B5EF4-FFF2-40B4-BE49-F238E27FC236}">
                <a16:creationId xmlns:a16="http://schemas.microsoft.com/office/drawing/2014/main" id="{BD4087D1-A4E4-166D-B238-D3852F3AEE3C}"/>
              </a:ext>
            </a:extLst>
          </p:cNvPr>
          <p:cNvSpPr/>
          <p:nvPr/>
        </p:nvSpPr>
        <p:spPr>
          <a:xfrm>
            <a:off x="4365746" y="1485535"/>
            <a:ext cx="3608026" cy="119402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u="sng" dirty="0">
                <a:latin typeface="Söhne"/>
                <a:ea typeface="Source Sans Pro" panose="020B0503030403020204" pitchFamily="34" charset="0"/>
              </a:rPr>
              <a:t>Business Analyst</a:t>
            </a:r>
          </a:p>
          <a:p>
            <a:pPr algn="ctr"/>
            <a:endParaRPr lang="en-GB" sz="1600" u="sng" dirty="0">
              <a:latin typeface="Söhne"/>
              <a:ea typeface="Source Sans Pro" panose="020B0503030403020204" pitchFamily="34" charset="0"/>
            </a:endParaRPr>
          </a:p>
          <a:p>
            <a:pPr marL="285750" indent="-285750">
              <a:buFont typeface="Wingdings" panose="05000000000000000000" pitchFamily="2" charset="2"/>
              <a:buChar char="§"/>
            </a:pPr>
            <a:r>
              <a:rPr lang="en-GB" sz="1200" dirty="0">
                <a:latin typeface="Söhne"/>
                <a:ea typeface="Source Sans Pro" panose="020B0503030403020204" pitchFamily="34" charset="0"/>
              </a:rPr>
              <a:t>Requirements gathering</a:t>
            </a:r>
          </a:p>
          <a:p>
            <a:pPr marL="285750" indent="-285750">
              <a:buFont typeface="Wingdings" panose="05000000000000000000" pitchFamily="2" charset="2"/>
              <a:buChar char="§"/>
            </a:pPr>
            <a:r>
              <a:rPr lang="en-GB" sz="1200" dirty="0">
                <a:latin typeface="Söhne"/>
                <a:ea typeface="Source Sans Pro" panose="020B0503030403020204" pitchFamily="34" charset="0"/>
              </a:rPr>
              <a:t>Process Analysis and Improvement</a:t>
            </a:r>
          </a:p>
          <a:p>
            <a:pPr marL="285750" indent="-285750">
              <a:buFont typeface="Wingdings" panose="05000000000000000000" pitchFamily="2" charset="2"/>
              <a:buChar char="§"/>
            </a:pPr>
            <a:r>
              <a:rPr lang="en-GB" sz="1200" dirty="0">
                <a:latin typeface="Söhne"/>
                <a:ea typeface="Source Sans Pro" panose="020B0503030403020204" pitchFamily="34" charset="0"/>
              </a:rPr>
              <a:t>Facilitating meetings</a:t>
            </a:r>
          </a:p>
        </p:txBody>
      </p:sp>
    </p:spTree>
    <p:extLst>
      <p:ext uri="{BB962C8B-B14F-4D97-AF65-F5344CB8AC3E}">
        <p14:creationId xmlns:p14="http://schemas.microsoft.com/office/powerpoint/2010/main" val="236451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Arrow Connector 6">
            <a:extLst>
              <a:ext uri="{FF2B5EF4-FFF2-40B4-BE49-F238E27FC236}">
                <a16:creationId xmlns:a16="http://schemas.microsoft.com/office/drawing/2014/main" id="{6A9DDC23-C3D5-C3C5-B587-B9AC1FEA56AE}"/>
              </a:ext>
            </a:extLst>
          </p:cNvPr>
          <p:cNvCxnSpPr>
            <a:cxnSpLocks/>
          </p:cNvCxnSpPr>
          <p:nvPr/>
        </p:nvCxnSpPr>
        <p:spPr>
          <a:xfrm flipV="1">
            <a:off x="2859314" y="1021176"/>
            <a:ext cx="0" cy="4363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E3F1E1B2-134B-603A-170F-E648FEAA7072}"/>
              </a:ext>
            </a:extLst>
          </p:cNvPr>
          <p:cNvCxnSpPr>
            <a:cxnSpLocks/>
          </p:cNvCxnSpPr>
          <p:nvPr/>
        </p:nvCxnSpPr>
        <p:spPr>
          <a:xfrm>
            <a:off x="2859314" y="5384800"/>
            <a:ext cx="68072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7D296A40-37B3-C175-6D49-ADE27379721E}"/>
              </a:ext>
            </a:extLst>
          </p:cNvPr>
          <p:cNvSpPr txBox="1"/>
          <p:nvPr/>
        </p:nvSpPr>
        <p:spPr>
          <a:xfrm>
            <a:off x="5263261" y="5682827"/>
            <a:ext cx="2182565" cy="338554"/>
          </a:xfrm>
          <a:prstGeom prst="rect">
            <a:avLst/>
          </a:prstGeom>
          <a:noFill/>
        </p:spPr>
        <p:txBody>
          <a:bodyPr wrap="square" rtlCol="0">
            <a:spAutoFit/>
          </a:bodyPr>
          <a:lstStyle/>
          <a:p>
            <a:r>
              <a:rPr lang="en-GB" sz="1600" b="1" dirty="0">
                <a:latin typeface="Söhne"/>
                <a:ea typeface="Source Sans Pro" panose="020B0503030403020204" pitchFamily="34" charset="0"/>
              </a:rPr>
              <a:t>Level of Interest</a:t>
            </a:r>
          </a:p>
        </p:txBody>
      </p:sp>
      <p:sp>
        <p:nvSpPr>
          <p:cNvPr id="22" name="TextBox 21">
            <a:extLst>
              <a:ext uri="{FF2B5EF4-FFF2-40B4-BE49-F238E27FC236}">
                <a16:creationId xmlns:a16="http://schemas.microsoft.com/office/drawing/2014/main" id="{4F3D783C-2834-33D4-BC1B-FB3F4285DB96}"/>
              </a:ext>
            </a:extLst>
          </p:cNvPr>
          <p:cNvSpPr txBox="1"/>
          <p:nvPr/>
        </p:nvSpPr>
        <p:spPr>
          <a:xfrm rot="16200000">
            <a:off x="1038852" y="2996105"/>
            <a:ext cx="2411900" cy="338554"/>
          </a:xfrm>
          <a:prstGeom prst="rect">
            <a:avLst/>
          </a:prstGeom>
          <a:noFill/>
        </p:spPr>
        <p:txBody>
          <a:bodyPr wrap="square" rtlCol="0">
            <a:spAutoFit/>
          </a:bodyPr>
          <a:lstStyle/>
          <a:p>
            <a:r>
              <a:rPr lang="en-GB" sz="1600" b="1" dirty="0">
                <a:latin typeface="Söhne"/>
                <a:ea typeface="Source Sans Pro" panose="020B0503030403020204" pitchFamily="34" charset="0"/>
              </a:rPr>
              <a:t>Level of Influence</a:t>
            </a:r>
          </a:p>
        </p:txBody>
      </p:sp>
      <p:sp>
        <p:nvSpPr>
          <p:cNvPr id="25" name="Rectangle 24">
            <a:extLst>
              <a:ext uri="{FF2B5EF4-FFF2-40B4-BE49-F238E27FC236}">
                <a16:creationId xmlns:a16="http://schemas.microsoft.com/office/drawing/2014/main" id="{D2E1AF6E-394A-36CA-99DC-707652FD35B7}"/>
              </a:ext>
            </a:extLst>
          </p:cNvPr>
          <p:cNvSpPr/>
          <p:nvPr/>
        </p:nvSpPr>
        <p:spPr>
          <a:xfrm>
            <a:off x="2969847" y="3323771"/>
            <a:ext cx="3135086" cy="19370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highlight>
                <a:srgbClr val="808000"/>
              </a:highlight>
            </a:endParaRPr>
          </a:p>
        </p:txBody>
      </p:sp>
      <p:sp>
        <p:nvSpPr>
          <p:cNvPr id="27" name="Rectangle 26">
            <a:extLst>
              <a:ext uri="{FF2B5EF4-FFF2-40B4-BE49-F238E27FC236}">
                <a16:creationId xmlns:a16="http://schemas.microsoft.com/office/drawing/2014/main" id="{AD35CA31-9FA2-BB4E-230F-D5211C29CA46}"/>
              </a:ext>
            </a:extLst>
          </p:cNvPr>
          <p:cNvSpPr/>
          <p:nvPr/>
        </p:nvSpPr>
        <p:spPr>
          <a:xfrm>
            <a:off x="6233733" y="1315463"/>
            <a:ext cx="3135086" cy="19370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808000"/>
              </a:highlight>
            </a:endParaRPr>
          </a:p>
        </p:txBody>
      </p:sp>
      <p:sp>
        <p:nvSpPr>
          <p:cNvPr id="28" name="Rectangle 27">
            <a:extLst>
              <a:ext uri="{FF2B5EF4-FFF2-40B4-BE49-F238E27FC236}">
                <a16:creationId xmlns:a16="http://schemas.microsoft.com/office/drawing/2014/main" id="{BABBF079-9169-0B4F-BE19-CF2E30C3F7D7}"/>
              </a:ext>
            </a:extLst>
          </p:cNvPr>
          <p:cNvSpPr/>
          <p:nvPr/>
        </p:nvSpPr>
        <p:spPr>
          <a:xfrm>
            <a:off x="2969847" y="1317486"/>
            <a:ext cx="3135086" cy="19370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808000"/>
              </a:highlight>
            </a:endParaRPr>
          </a:p>
        </p:txBody>
      </p:sp>
      <p:sp>
        <p:nvSpPr>
          <p:cNvPr id="29" name="Rectangle 28">
            <a:extLst>
              <a:ext uri="{FF2B5EF4-FFF2-40B4-BE49-F238E27FC236}">
                <a16:creationId xmlns:a16="http://schemas.microsoft.com/office/drawing/2014/main" id="{8CFB9AE5-C92E-4E03-307B-4F9F8EB44E00}"/>
              </a:ext>
            </a:extLst>
          </p:cNvPr>
          <p:cNvSpPr/>
          <p:nvPr/>
        </p:nvSpPr>
        <p:spPr>
          <a:xfrm>
            <a:off x="6233733" y="3327728"/>
            <a:ext cx="3135086" cy="19370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highlight>
                <a:srgbClr val="808000"/>
              </a:highlight>
            </a:endParaRPr>
          </a:p>
        </p:txBody>
      </p:sp>
      <p:sp>
        <p:nvSpPr>
          <p:cNvPr id="33" name="Title 1">
            <a:extLst>
              <a:ext uri="{FF2B5EF4-FFF2-40B4-BE49-F238E27FC236}">
                <a16:creationId xmlns:a16="http://schemas.microsoft.com/office/drawing/2014/main" id="{432E2966-595C-8188-BA95-A470D7F5DF74}"/>
              </a:ext>
            </a:extLst>
          </p:cNvPr>
          <p:cNvSpPr>
            <a:spLocks noGrp="1"/>
          </p:cNvSpPr>
          <p:nvPr>
            <p:ph type="ctrTitle"/>
          </p:nvPr>
        </p:nvSpPr>
        <p:spPr>
          <a:xfrm>
            <a:off x="2699504" y="235225"/>
            <a:ext cx="7708069"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Stakeholder Management Plan</a:t>
            </a:r>
          </a:p>
        </p:txBody>
      </p:sp>
      <p:sp>
        <p:nvSpPr>
          <p:cNvPr id="34" name="Oval 33">
            <a:extLst>
              <a:ext uri="{FF2B5EF4-FFF2-40B4-BE49-F238E27FC236}">
                <a16:creationId xmlns:a16="http://schemas.microsoft.com/office/drawing/2014/main" id="{65192941-36B9-8FAC-E0D6-8911B99D641B}"/>
              </a:ext>
            </a:extLst>
          </p:cNvPr>
          <p:cNvSpPr/>
          <p:nvPr/>
        </p:nvSpPr>
        <p:spPr>
          <a:xfrm>
            <a:off x="-4043538" y="2861214"/>
            <a:ext cx="1220662"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ource Sans Pro" panose="020B0503030403020204" pitchFamily="34" charset="0"/>
                <a:ea typeface="Source Sans Pro" panose="020B0503030403020204" pitchFamily="34" charset="0"/>
              </a:rPr>
              <a:t>Customer</a:t>
            </a:r>
          </a:p>
        </p:txBody>
      </p:sp>
      <p:sp>
        <p:nvSpPr>
          <p:cNvPr id="35" name="Oval 34">
            <a:extLst>
              <a:ext uri="{FF2B5EF4-FFF2-40B4-BE49-F238E27FC236}">
                <a16:creationId xmlns:a16="http://schemas.microsoft.com/office/drawing/2014/main" id="{A287B4AF-764D-B076-B1FB-8A251E0ACBF1}"/>
              </a:ext>
            </a:extLst>
          </p:cNvPr>
          <p:cNvSpPr/>
          <p:nvPr/>
        </p:nvSpPr>
        <p:spPr>
          <a:xfrm>
            <a:off x="-2477883" y="2238998"/>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ource Sans Pro" panose="020B0503030403020204" pitchFamily="34" charset="0"/>
                <a:ea typeface="Source Sans Pro" panose="020B0503030403020204" pitchFamily="34" charset="0"/>
              </a:rPr>
              <a:t>Test Engineer</a:t>
            </a:r>
          </a:p>
        </p:txBody>
      </p:sp>
      <p:sp>
        <p:nvSpPr>
          <p:cNvPr id="36" name="Oval 35">
            <a:extLst>
              <a:ext uri="{FF2B5EF4-FFF2-40B4-BE49-F238E27FC236}">
                <a16:creationId xmlns:a16="http://schemas.microsoft.com/office/drawing/2014/main" id="{AFFDF6A7-6A56-077A-B25D-4F0175849C63}"/>
              </a:ext>
            </a:extLst>
          </p:cNvPr>
          <p:cNvSpPr/>
          <p:nvPr/>
        </p:nvSpPr>
        <p:spPr>
          <a:xfrm>
            <a:off x="-4593558" y="1398266"/>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ource Sans Pro" panose="020B0503030403020204" pitchFamily="34" charset="0"/>
                <a:ea typeface="Source Sans Pro" panose="020B0503030403020204" pitchFamily="34" charset="0"/>
              </a:rPr>
              <a:t>Software Engineer</a:t>
            </a:r>
          </a:p>
        </p:txBody>
      </p:sp>
      <p:sp>
        <p:nvSpPr>
          <p:cNvPr id="37" name="Oval 36">
            <a:extLst>
              <a:ext uri="{FF2B5EF4-FFF2-40B4-BE49-F238E27FC236}">
                <a16:creationId xmlns:a16="http://schemas.microsoft.com/office/drawing/2014/main" id="{6AAA3845-16BC-82A4-EE0C-3DBE1CFDF058}"/>
              </a:ext>
            </a:extLst>
          </p:cNvPr>
          <p:cNvSpPr/>
          <p:nvPr/>
        </p:nvSpPr>
        <p:spPr>
          <a:xfrm>
            <a:off x="-3084284" y="789932"/>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ource Sans Pro" panose="020B0503030403020204" pitchFamily="34" charset="0"/>
                <a:ea typeface="Source Sans Pro" panose="020B0503030403020204" pitchFamily="34" charset="0"/>
              </a:rPr>
              <a:t>Business Analyst</a:t>
            </a:r>
          </a:p>
        </p:txBody>
      </p:sp>
      <p:sp>
        <p:nvSpPr>
          <p:cNvPr id="38" name="Oval 37">
            <a:extLst>
              <a:ext uri="{FF2B5EF4-FFF2-40B4-BE49-F238E27FC236}">
                <a16:creationId xmlns:a16="http://schemas.microsoft.com/office/drawing/2014/main" id="{5164CED3-8876-8B02-68A2-5ABEE8149F97}"/>
              </a:ext>
            </a:extLst>
          </p:cNvPr>
          <p:cNvSpPr/>
          <p:nvPr/>
        </p:nvSpPr>
        <p:spPr>
          <a:xfrm>
            <a:off x="-2159000" y="-608334"/>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ource Sans Pro" panose="020B0503030403020204" pitchFamily="34" charset="0"/>
                <a:ea typeface="Source Sans Pro" panose="020B0503030403020204" pitchFamily="34" charset="0"/>
              </a:rPr>
              <a:t>Project Manager</a:t>
            </a:r>
          </a:p>
        </p:txBody>
      </p:sp>
      <p:sp>
        <p:nvSpPr>
          <p:cNvPr id="39" name="Oval 38">
            <a:extLst>
              <a:ext uri="{FF2B5EF4-FFF2-40B4-BE49-F238E27FC236}">
                <a16:creationId xmlns:a16="http://schemas.microsoft.com/office/drawing/2014/main" id="{034CB576-A26B-B3B6-BAB6-1F90327A8C8A}"/>
              </a:ext>
            </a:extLst>
          </p:cNvPr>
          <p:cNvSpPr/>
          <p:nvPr/>
        </p:nvSpPr>
        <p:spPr>
          <a:xfrm>
            <a:off x="7249733" y="1979914"/>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öhne"/>
                <a:ea typeface="Source Sans Pro" panose="020B0503030403020204" pitchFamily="34" charset="0"/>
              </a:rPr>
              <a:t>Product Owner</a:t>
            </a:r>
          </a:p>
        </p:txBody>
      </p:sp>
      <p:sp>
        <p:nvSpPr>
          <p:cNvPr id="40" name="Oval 39">
            <a:extLst>
              <a:ext uri="{FF2B5EF4-FFF2-40B4-BE49-F238E27FC236}">
                <a16:creationId xmlns:a16="http://schemas.microsoft.com/office/drawing/2014/main" id="{D108C1EE-7D04-2E08-C231-6BB8AD306755}"/>
              </a:ext>
            </a:extLst>
          </p:cNvPr>
          <p:cNvSpPr/>
          <p:nvPr/>
        </p:nvSpPr>
        <p:spPr>
          <a:xfrm>
            <a:off x="7585391" y="1351097"/>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öhne"/>
                <a:ea typeface="Source Sans Pro" panose="020B0503030403020204" pitchFamily="34" charset="0"/>
              </a:rPr>
              <a:t>Project Sponsor</a:t>
            </a:r>
          </a:p>
        </p:txBody>
      </p:sp>
      <p:sp>
        <p:nvSpPr>
          <p:cNvPr id="43" name="TextBox 42">
            <a:extLst>
              <a:ext uri="{FF2B5EF4-FFF2-40B4-BE49-F238E27FC236}">
                <a16:creationId xmlns:a16="http://schemas.microsoft.com/office/drawing/2014/main" id="{680F4885-39A7-9A3A-E023-4EEF624794F9}"/>
              </a:ext>
            </a:extLst>
          </p:cNvPr>
          <p:cNvSpPr txBox="1"/>
          <p:nvPr/>
        </p:nvSpPr>
        <p:spPr>
          <a:xfrm flipH="1">
            <a:off x="8990024" y="5667438"/>
            <a:ext cx="757590" cy="338554"/>
          </a:xfrm>
          <a:prstGeom prst="rect">
            <a:avLst/>
          </a:prstGeom>
          <a:noFill/>
        </p:spPr>
        <p:txBody>
          <a:bodyPr wrap="square" rtlCol="0">
            <a:spAutoFit/>
          </a:bodyPr>
          <a:lstStyle/>
          <a:p>
            <a:r>
              <a:rPr lang="en-GB" sz="1600" b="1" dirty="0">
                <a:latin typeface="Söhne"/>
                <a:ea typeface="Source Sans Pro" panose="020B0503030403020204" pitchFamily="34" charset="0"/>
              </a:rPr>
              <a:t>High</a:t>
            </a:r>
            <a:endParaRPr lang="en-GB" sz="2000" b="1" dirty="0">
              <a:latin typeface="Söhne"/>
              <a:ea typeface="Source Sans Pro" panose="020B0503030403020204" pitchFamily="34" charset="0"/>
            </a:endParaRPr>
          </a:p>
        </p:txBody>
      </p:sp>
      <p:sp>
        <p:nvSpPr>
          <p:cNvPr id="44" name="TextBox 43">
            <a:extLst>
              <a:ext uri="{FF2B5EF4-FFF2-40B4-BE49-F238E27FC236}">
                <a16:creationId xmlns:a16="http://schemas.microsoft.com/office/drawing/2014/main" id="{B71C1061-8802-8B18-4075-172B2D450292}"/>
              </a:ext>
            </a:extLst>
          </p:cNvPr>
          <p:cNvSpPr txBox="1"/>
          <p:nvPr/>
        </p:nvSpPr>
        <p:spPr>
          <a:xfrm>
            <a:off x="2859314" y="5682827"/>
            <a:ext cx="757590" cy="338554"/>
          </a:xfrm>
          <a:prstGeom prst="rect">
            <a:avLst/>
          </a:prstGeom>
          <a:noFill/>
        </p:spPr>
        <p:txBody>
          <a:bodyPr wrap="square" rtlCol="0">
            <a:spAutoFit/>
          </a:bodyPr>
          <a:lstStyle/>
          <a:p>
            <a:r>
              <a:rPr lang="en-GB" sz="1600" b="1" dirty="0">
                <a:latin typeface="Söhne"/>
                <a:ea typeface="Source Sans Pro" panose="020B0503030403020204" pitchFamily="34" charset="0"/>
              </a:rPr>
              <a:t>Low</a:t>
            </a:r>
            <a:endParaRPr lang="en-GB" sz="2000" b="1" dirty="0">
              <a:latin typeface="Söhne"/>
              <a:ea typeface="Source Sans Pro" panose="020B0503030403020204" pitchFamily="34" charset="0"/>
            </a:endParaRPr>
          </a:p>
        </p:txBody>
      </p:sp>
      <p:sp>
        <p:nvSpPr>
          <p:cNvPr id="45" name="TextBox 44">
            <a:extLst>
              <a:ext uri="{FF2B5EF4-FFF2-40B4-BE49-F238E27FC236}">
                <a16:creationId xmlns:a16="http://schemas.microsoft.com/office/drawing/2014/main" id="{FD533F28-3536-D5F1-EE9F-92531C295B26}"/>
              </a:ext>
            </a:extLst>
          </p:cNvPr>
          <p:cNvSpPr txBox="1"/>
          <p:nvPr/>
        </p:nvSpPr>
        <p:spPr>
          <a:xfrm>
            <a:off x="1866007" y="5022066"/>
            <a:ext cx="757590" cy="338554"/>
          </a:xfrm>
          <a:prstGeom prst="rect">
            <a:avLst/>
          </a:prstGeom>
          <a:noFill/>
        </p:spPr>
        <p:txBody>
          <a:bodyPr wrap="square" rtlCol="0">
            <a:spAutoFit/>
          </a:bodyPr>
          <a:lstStyle/>
          <a:p>
            <a:r>
              <a:rPr lang="en-GB" sz="1600" b="1" dirty="0">
                <a:latin typeface="Söhne"/>
                <a:ea typeface="Source Sans Pro" panose="020B0503030403020204" pitchFamily="34" charset="0"/>
              </a:rPr>
              <a:t>Low</a:t>
            </a:r>
            <a:endParaRPr lang="en-GB" sz="2000" b="1" dirty="0">
              <a:latin typeface="Söhne"/>
              <a:ea typeface="Source Sans Pro" panose="020B0503030403020204" pitchFamily="34" charset="0"/>
            </a:endParaRPr>
          </a:p>
        </p:txBody>
      </p:sp>
      <p:sp>
        <p:nvSpPr>
          <p:cNvPr id="46" name="TextBox 45">
            <a:extLst>
              <a:ext uri="{FF2B5EF4-FFF2-40B4-BE49-F238E27FC236}">
                <a16:creationId xmlns:a16="http://schemas.microsoft.com/office/drawing/2014/main" id="{E1D75EF5-7671-D91C-4882-2BE9681FEE4F}"/>
              </a:ext>
            </a:extLst>
          </p:cNvPr>
          <p:cNvSpPr txBox="1"/>
          <p:nvPr/>
        </p:nvSpPr>
        <p:spPr>
          <a:xfrm flipH="1">
            <a:off x="1856702" y="1040383"/>
            <a:ext cx="757590" cy="338554"/>
          </a:xfrm>
          <a:prstGeom prst="rect">
            <a:avLst/>
          </a:prstGeom>
          <a:noFill/>
        </p:spPr>
        <p:txBody>
          <a:bodyPr wrap="square" rtlCol="0">
            <a:spAutoFit/>
          </a:bodyPr>
          <a:lstStyle/>
          <a:p>
            <a:r>
              <a:rPr lang="en-GB" sz="1600" b="1" dirty="0">
                <a:latin typeface="Söhne"/>
                <a:ea typeface="Source Sans Pro" panose="020B0503030403020204" pitchFamily="34" charset="0"/>
              </a:rPr>
              <a:t>High</a:t>
            </a:r>
            <a:endParaRPr lang="en-GB" sz="2000" b="1" dirty="0">
              <a:latin typeface="Söhne"/>
              <a:ea typeface="Source Sans Pro" panose="020B0503030403020204" pitchFamily="34" charset="0"/>
            </a:endParaRPr>
          </a:p>
        </p:txBody>
      </p:sp>
      <p:sp>
        <p:nvSpPr>
          <p:cNvPr id="2" name="Oval 1">
            <a:extLst>
              <a:ext uri="{FF2B5EF4-FFF2-40B4-BE49-F238E27FC236}">
                <a16:creationId xmlns:a16="http://schemas.microsoft.com/office/drawing/2014/main" id="{B6E74FD7-74BC-1D0B-6F33-3E1EF8C3526D}"/>
              </a:ext>
            </a:extLst>
          </p:cNvPr>
          <p:cNvSpPr/>
          <p:nvPr/>
        </p:nvSpPr>
        <p:spPr>
          <a:xfrm>
            <a:off x="8224052" y="1746766"/>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öhne"/>
                <a:ea typeface="Source Sans Pro" panose="020B0503030403020204" pitchFamily="34" charset="0"/>
              </a:rPr>
              <a:t>Project Manager</a:t>
            </a:r>
          </a:p>
        </p:txBody>
      </p:sp>
      <p:sp>
        <p:nvSpPr>
          <p:cNvPr id="3" name="Oval 2">
            <a:extLst>
              <a:ext uri="{FF2B5EF4-FFF2-40B4-BE49-F238E27FC236}">
                <a16:creationId xmlns:a16="http://schemas.microsoft.com/office/drawing/2014/main" id="{B49067DC-5816-46DF-3CCD-95FD162BC2AA}"/>
              </a:ext>
            </a:extLst>
          </p:cNvPr>
          <p:cNvSpPr/>
          <p:nvPr/>
        </p:nvSpPr>
        <p:spPr>
          <a:xfrm>
            <a:off x="7585390" y="2584265"/>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öhne"/>
                <a:ea typeface="Source Sans Pro" panose="020B0503030403020204" pitchFamily="34" charset="0"/>
              </a:rPr>
              <a:t>Business Analyst</a:t>
            </a:r>
          </a:p>
        </p:txBody>
      </p:sp>
      <p:sp>
        <p:nvSpPr>
          <p:cNvPr id="4" name="Oval 3">
            <a:extLst>
              <a:ext uri="{FF2B5EF4-FFF2-40B4-BE49-F238E27FC236}">
                <a16:creationId xmlns:a16="http://schemas.microsoft.com/office/drawing/2014/main" id="{0ABE4C32-F0C4-6BBC-CD0A-E694EC07F8F4}"/>
              </a:ext>
            </a:extLst>
          </p:cNvPr>
          <p:cNvSpPr/>
          <p:nvPr/>
        </p:nvSpPr>
        <p:spPr>
          <a:xfrm>
            <a:off x="8163890" y="3351910"/>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öhne"/>
                <a:ea typeface="Source Sans Pro" panose="020B0503030403020204" pitchFamily="34" charset="0"/>
              </a:rPr>
              <a:t>Software Engineer</a:t>
            </a:r>
          </a:p>
        </p:txBody>
      </p:sp>
      <p:sp>
        <p:nvSpPr>
          <p:cNvPr id="5" name="Oval 4">
            <a:extLst>
              <a:ext uri="{FF2B5EF4-FFF2-40B4-BE49-F238E27FC236}">
                <a16:creationId xmlns:a16="http://schemas.microsoft.com/office/drawing/2014/main" id="{CA5958D4-1470-5F2D-D30A-4F017FFA7075}"/>
              </a:ext>
            </a:extLst>
          </p:cNvPr>
          <p:cNvSpPr/>
          <p:nvPr/>
        </p:nvSpPr>
        <p:spPr>
          <a:xfrm>
            <a:off x="7304419" y="3762998"/>
            <a:ext cx="1103085"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öhne"/>
                <a:ea typeface="Source Sans Pro" panose="020B0503030403020204" pitchFamily="34" charset="0"/>
              </a:rPr>
              <a:t>Test Engineer</a:t>
            </a:r>
          </a:p>
        </p:txBody>
      </p:sp>
      <p:sp>
        <p:nvSpPr>
          <p:cNvPr id="6" name="Oval 5">
            <a:extLst>
              <a:ext uri="{FF2B5EF4-FFF2-40B4-BE49-F238E27FC236}">
                <a16:creationId xmlns:a16="http://schemas.microsoft.com/office/drawing/2014/main" id="{4C1B1688-301C-A37F-474A-C4BCFD7E1C4A}"/>
              </a:ext>
            </a:extLst>
          </p:cNvPr>
          <p:cNvSpPr/>
          <p:nvPr/>
        </p:nvSpPr>
        <p:spPr>
          <a:xfrm>
            <a:off x="6412861" y="4513864"/>
            <a:ext cx="1172529" cy="6083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latin typeface="Söhne"/>
                <a:ea typeface="Source Sans Pro" panose="020B0503030403020204" pitchFamily="34" charset="0"/>
              </a:rPr>
              <a:t>Customer</a:t>
            </a:r>
          </a:p>
        </p:txBody>
      </p:sp>
    </p:spTree>
    <p:extLst>
      <p:ext uri="{BB962C8B-B14F-4D97-AF65-F5344CB8AC3E}">
        <p14:creationId xmlns:p14="http://schemas.microsoft.com/office/powerpoint/2010/main" val="1232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970173" y="297355"/>
            <a:ext cx="10251347"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Requirements Gathering Using a Focus-Group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7A622F6C-C313-C879-3FFF-E834DAE9CBF5}"/>
              </a:ext>
            </a:extLst>
          </p:cNvPr>
          <p:cNvSpPr txBox="1">
            <a:spLocks/>
          </p:cNvSpPr>
          <p:nvPr/>
        </p:nvSpPr>
        <p:spPr>
          <a:xfrm>
            <a:off x="1617318" y="2079758"/>
            <a:ext cx="2820458" cy="34719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Wingdings" panose="05000000000000000000" pitchFamily="2" charset="2"/>
              <a:buChar char="§"/>
            </a:pPr>
            <a:r>
              <a:rPr lang="en-GB" sz="1200" b="0" i="0" dirty="0">
                <a:solidFill>
                  <a:srgbClr val="374151"/>
                </a:solidFill>
                <a:effectLst/>
                <a:latin typeface="Söhne"/>
                <a:ea typeface="Source Sans Pro" panose="020B0503030403020204" pitchFamily="34" charset="0"/>
              </a:rPr>
              <a:t>Clearly outline the goals and objectives of the focus group, such as understanding the target audience</a:t>
            </a:r>
          </a:p>
          <a:p>
            <a:pPr marL="342900" indent="-342900" algn="l">
              <a:buFont typeface="Wingdings" panose="05000000000000000000" pitchFamily="2" charset="2"/>
              <a:buChar char="§"/>
            </a:pPr>
            <a:endParaRPr lang="en-GB" sz="1200" dirty="0">
              <a:solidFill>
                <a:srgbClr val="374151"/>
              </a:solidFill>
              <a:latin typeface="Söhne"/>
              <a:ea typeface="Source Sans Pro" panose="020B0503030403020204" pitchFamily="34" charset="0"/>
            </a:endParaRPr>
          </a:p>
          <a:p>
            <a:pPr marL="342900" indent="-342900" algn="l">
              <a:buFont typeface="Wingdings" panose="05000000000000000000" pitchFamily="2" charset="2"/>
              <a:buChar char="§"/>
            </a:pPr>
            <a:r>
              <a:rPr lang="en-GB" sz="1200" b="0" i="0" dirty="0">
                <a:solidFill>
                  <a:srgbClr val="374151"/>
                </a:solidFill>
                <a:effectLst/>
                <a:latin typeface="Söhne"/>
                <a:ea typeface="Source Sans Pro" panose="020B0503030403020204" pitchFamily="34" charset="0"/>
              </a:rPr>
              <a:t>Select a diverse group of </a:t>
            </a:r>
            <a:r>
              <a:rPr lang="en-GB" sz="1200" dirty="0">
                <a:solidFill>
                  <a:srgbClr val="374151"/>
                </a:solidFill>
                <a:latin typeface="Söhne"/>
                <a:ea typeface="Source Sans Pro" panose="020B0503030403020204" pitchFamily="34" charset="0"/>
              </a:rPr>
              <a:t>people</a:t>
            </a:r>
            <a:r>
              <a:rPr lang="en-GB" sz="1200" b="0" i="0" dirty="0">
                <a:solidFill>
                  <a:srgbClr val="374151"/>
                </a:solidFill>
                <a:effectLst/>
                <a:latin typeface="Söhne"/>
                <a:ea typeface="Source Sans Pro" panose="020B0503030403020204" pitchFamily="34" charset="0"/>
              </a:rPr>
              <a:t> who represent the website's potential users</a:t>
            </a:r>
          </a:p>
          <a:p>
            <a:pPr marL="342900" indent="-342900" algn="l">
              <a:buFont typeface="Wingdings" panose="05000000000000000000" pitchFamily="2" charset="2"/>
              <a:buChar char="§"/>
            </a:pPr>
            <a:endParaRPr lang="en-GB" sz="1200" dirty="0">
              <a:solidFill>
                <a:srgbClr val="374151"/>
              </a:solidFill>
              <a:latin typeface="Söhne"/>
              <a:ea typeface="Source Sans Pro" panose="020B0503030403020204" pitchFamily="34" charset="0"/>
            </a:endParaRPr>
          </a:p>
          <a:p>
            <a:pPr marL="342900" indent="-342900" algn="l">
              <a:buFont typeface="Wingdings" panose="05000000000000000000" pitchFamily="2" charset="2"/>
              <a:buChar char="§"/>
            </a:pPr>
            <a:r>
              <a:rPr lang="en-GB" sz="1200" dirty="0">
                <a:solidFill>
                  <a:srgbClr val="374151"/>
                </a:solidFill>
                <a:latin typeface="Söhne"/>
                <a:ea typeface="Source Sans Pro" panose="020B0503030403020204" pitchFamily="34" charset="0"/>
              </a:rPr>
              <a:t>Plan the session: present the website concept including specific features and functionalities.</a:t>
            </a:r>
          </a:p>
          <a:p>
            <a:pPr marL="342900" indent="-342900" algn="l">
              <a:buFont typeface="Wingdings" panose="05000000000000000000" pitchFamily="2" charset="2"/>
              <a:buChar char="§"/>
            </a:pPr>
            <a:endParaRPr lang="en-GB" sz="1200" dirty="0">
              <a:solidFill>
                <a:srgbClr val="374151"/>
              </a:solidFill>
              <a:latin typeface="Söhne"/>
              <a:ea typeface="Source Sans Pro" panose="020B0503030403020204" pitchFamily="34" charset="0"/>
            </a:endParaRPr>
          </a:p>
          <a:p>
            <a:pPr marL="342900" indent="-342900" algn="l">
              <a:buFont typeface="Wingdings" panose="05000000000000000000" pitchFamily="2" charset="2"/>
              <a:buChar char="§"/>
            </a:pPr>
            <a:r>
              <a:rPr lang="en-GB" sz="1200" dirty="0">
                <a:solidFill>
                  <a:srgbClr val="374151"/>
                </a:solidFill>
                <a:latin typeface="Söhne"/>
                <a:ea typeface="Source Sans Pro" panose="020B0503030403020204" pitchFamily="34" charset="0"/>
              </a:rPr>
              <a:t>Conduct the focus group session and encourage feedback from the participants about the desired content, layout etc</a:t>
            </a:r>
          </a:p>
          <a:p>
            <a:pPr marL="342900" indent="-342900" algn="l">
              <a:buFont typeface="Wingdings" panose="05000000000000000000" pitchFamily="2" charset="2"/>
              <a:buChar char="§"/>
            </a:pPr>
            <a:endParaRPr lang="en-GB" sz="1200" dirty="0">
              <a:solidFill>
                <a:srgbClr val="374151"/>
              </a:solidFill>
              <a:latin typeface="Söhne"/>
              <a:ea typeface="Source Sans Pro" panose="020B0503030403020204" pitchFamily="34" charset="0"/>
            </a:endParaRPr>
          </a:p>
          <a:p>
            <a:pPr marL="342900" indent="-342900" algn="l">
              <a:buFont typeface="Wingdings" panose="05000000000000000000" pitchFamily="2" charset="2"/>
              <a:buChar char="§"/>
            </a:pPr>
            <a:r>
              <a:rPr lang="en-GB" sz="1200" dirty="0">
                <a:solidFill>
                  <a:srgbClr val="374151"/>
                </a:solidFill>
                <a:latin typeface="Söhne"/>
                <a:ea typeface="Source Sans Pro" panose="020B0503030403020204" pitchFamily="34" charset="0"/>
              </a:rPr>
              <a:t>Document the findings: Take notes during the session to capture the participants feedback</a:t>
            </a:r>
            <a:endParaRPr lang="en-GB" sz="2400" dirty="0">
              <a:solidFill>
                <a:schemeClr val="tx2"/>
              </a:solidFill>
              <a:latin typeface="Söhne"/>
              <a:ea typeface="Source Sans Pro" panose="020B0503030403020204" pitchFamily="34" charset="0"/>
            </a:endParaRPr>
          </a:p>
        </p:txBody>
      </p:sp>
      <p:sp>
        <p:nvSpPr>
          <p:cNvPr id="4" name="Title 1">
            <a:extLst>
              <a:ext uri="{FF2B5EF4-FFF2-40B4-BE49-F238E27FC236}">
                <a16:creationId xmlns:a16="http://schemas.microsoft.com/office/drawing/2014/main" id="{C1E2E4B0-1043-AA5B-DFFF-52F876EA29DF}"/>
              </a:ext>
            </a:extLst>
          </p:cNvPr>
          <p:cNvSpPr txBox="1">
            <a:spLocks/>
          </p:cNvSpPr>
          <p:nvPr/>
        </p:nvSpPr>
        <p:spPr>
          <a:xfrm>
            <a:off x="5762883" y="1534829"/>
            <a:ext cx="2820458" cy="34719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2400" dirty="0">
              <a:solidFill>
                <a:schemeClr val="tx2"/>
              </a:solidFill>
              <a:latin typeface="Source Sans Pro" panose="020B0503030403020204" pitchFamily="34" charset="0"/>
              <a:ea typeface="Source Sans Pro" panose="020B0503030403020204" pitchFamily="34" charset="0"/>
            </a:endParaRPr>
          </a:p>
        </p:txBody>
      </p:sp>
      <p:sp>
        <p:nvSpPr>
          <p:cNvPr id="5" name="Title 1">
            <a:extLst>
              <a:ext uri="{FF2B5EF4-FFF2-40B4-BE49-F238E27FC236}">
                <a16:creationId xmlns:a16="http://schemas.microsoft.com/office/drawing/2014/main" id="{62F7B005-20E2-90DB-2930-0191A17B5D55}"/>
              </a:ext>
            </a:extLst>
          </p:cNvPr>
          <p:cNvSpPr txBox="1">
            <a:spLocks/>
          </p:cNvSpPr>
          <p:nvPr/>
        </p:nvSpPr>
        <p:spPr>
          <a:xfrm>
            <a:off x="6055094" y="2078957"/>
            <a:ext cx="4756597" cy="35966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b="0" i="0" dirty="0">
                <a:solidFill>
                  <a:srgbClr val="374151"/>
                </a:solidFill>
                <a:effectLst/>
                <a:latin typeface="Söhne"/>
                <a:ea typeface="Source Sans Pro" panose="020B0503030403020204" pitchFamily="34" charset="0"/>
              </a:rPr>
              <a:t>A group gathered at the local village hall to discuss the creation of a website showcasing the photography work of a local artist, Kent Adams. The group was made up of aspiring photographers, and some of Kent’s longtime supporters.</a:t>
            </a:r>
          </a:p>
          <a:p>
            <a:pPr algn="l"/>
            <a:r>
              <a:rPr lang="en-GB" sz="1200" b="0" i="0" dirty="0">
                <a:solidFill>
                  <a:srgbClr val="374151"/>
                </a:solidFill>
                <a:effectLst/>
                <a:latin typeface="Söhne"/>
                <a:ea typeface="Source Sans Pro" panose="020B0503030403020204" pitchFamily="34" charset="0"/>
              </a:rPr>
              <a:t>The facilitator, a friendly young web designer named Steve, </a:t>
            </a:r>
            <a:r>
              <a:rPr lang="en-GB" sz="1200" dirty="0">
                <a:solidFill>
                  <a:srgbClr val="374151"/>
                </a:solidFill>
                <a:latin typeface="Söhne"/>
                <a:ea typeface="Source Sans Pro" panose="020B0503030403020204" pitchFamily="34" charset="0"/>
              </a:rPr>
              <a:t>started</a:t>
            </a:r>
            <a:r>
              <a:rPr lang="en-GB" sz="1200" b="0" i="0" dirty="0">
                <a:solidFill>
                  <a:srgbClr val="374151"/>
                </a:solidFill>
                <a:effectLst/>
                <a:latin typeface="Söhne"/>
                <a:ea typeface="Source Sans Pro" panose="020B0503030403020204" pitchFamily="34" charset="0"/>
              </a:rPr>
              <a:t> the discussion by introducing Kent’s work through a series of photographs displayed around the room. The participants expressed their admiration for Kent’s ability to capture the beauty of the villages landscapes. The participants voiced their preference for a website that would reflect simplicity . They emphasized the importance of an easy to navigate website that would allow visitors to immerse themselves </a:t>
            </a:r>
            <a:r>
              <a:rPr lang="en-GB" sz="1200" dirty="0">
                <a:solidFill>
                  <a:srgbClr val="374151"/>
                </a:solidFill>
                <a:latin typeface="Söhne"/>
                <a:ea typeface="Source Sans Pro" panose="020B0503030403020204" pitchFamily="34" charset="0"/>
              </a:rPr>
              <a:t>in </a:t>
            </a:r>
            <a:r>
              <a:rPr lang="en-GB" sz="1200" b="0" i="0" dirty="0">
                <a:solidFill>
                  <a:srgbClr val="374151"/>
                </a:solidFill>
                <a:effectLst/>
                <a:latin typeface="Söhne"/>
                <a:ea typeface="Source Sans Pro" panose="020B0503030403020204" pitchFamily="34" charset="0"/>
              </a:rPr>
              <a:t>Kent’s photographs.</a:t>
            </a:r>
          </a:p>
          <a:p>
            <a:pPr algn="l"/>
            <a:r>
              <a:rPr lang="en-GB" sz="1200" b="0" i="0" dirty="0">
                <a:solidFill>
                  <a:srgbClr val="374151"/>
                </a:solidFill>
                <a:effectLst/>
                <a:latin typeface="Söhne"/>
                <a:ea typeface="Source Sans Pro" panose="020B0503030403020204" pitchFamily="34" charset="0"/>
              </a:rPr>
              <a:t>The group agreed on showcasing Kent's photographs in a gallery format. They also highlighted the importance of including text that would describe each photograph.</a:t>
            </a:r>
          </a:p>
          <a:p>
            <a:pPr algn="l"/>
            <a:r>
              <a:rPr lang="en-GB" sz="1200" b="0" i="0" dirty="0">
                <a:solidFill>
                  <a:srgbClr val="374151"/>
                </a:solidFill>
                <a:effectLst/>
                <a:latin typeface="Söhne"/>
                <a:ea typeface="Source Sans Pro" panose="020B0503030403020204" pitchFamily="34" charset="0"/>
              </a:rPr>
              <a:t>In terms of design, the participants favoured soft colours and a way to easily navigate the different areas of the website and to have a way of commenting or providing feedback.</a:t>
            </a:r>
          </a:p>
          <a:p>
            <a:pPr algn="l"/>
            <a:endParaRPr lang="en-GB" sz="4400" dirty="0">
              <a:solidFill>
                <a:schemeClr val="tx2"/>
              </a:solidFill>
              <a:latin typeface="Söhne"/>
              <a:ea typeface="Source Sans Pro" panose="020B0503030403020204" pitchFamily="34" charset="0"/>
            </a:endParaRPr>
          </a:p>
        </p:txBody>
      </p:sp>
      <p:sp>
        <p:nvSpPr>
          <p:cNvPr id="8" name="Rectangle: Rounded Corners 7">
            <a:extLst>
              <a:ext uri="{FF2B5EF4-FFF2-40B4-BE49-F238E27FC236}">
                <a16:creationId xmlns:a16="http://schemas.microsoft.com/office/drawing/2014/main" id="{631EBA6B-87F2-3F0A-E842-40C70F30297D}"/>
              </a:ext>
            </a:extLst>
          </p:cNvPr>
          <p:cNvSpPr/>
          <p:nvPr/>
        </p:nvSpPr>
        <p:spPr>
          <a:xfrm>
            <a:off x="1617318" y="1492305"/>
            <a:ext cx="1070804"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000" dirty="0">
                <a:solidFill>
                  <a:schemeClr val="tx1"/>
                </a:solidFill>
                <a:latin typeface="Söhne"/>
                <a:ea typeface="Source Sans Pro" panose="020B0503030403020204" pitchFamily="34" charset="0"/>
              </a:rPr>
              <a:t>Process</a:t>
            </a:r>
          </a:p>
        </p:txBody>
      </p:sp>
      <p:sp>
        <p:nvSpPr>
          <p:cNvPr id="10" name="Rectangle: Rounded Corners 9">
            <a:extLst>
              <a:ext uri="{FF2B5EF4-FFF2-40B4-BE49-F238E27FC236}">
                <a16:creationId xmlns:a16="http://schemas.microsoft.com/office/drawing/2014/main" id="{F2F8D86E-9EAB-CF54-520F-7915C4B6463A}"/>
              </a:ext>
            </a:extLst>
          </p:cNvPr>
          <p:cNvSpPr/>
          <p:nvPr/>
        </p:nvSpPr>
        <p:spPr>
          <a:xfrm>
            <a:off x="6095847" y="1484974"/>
            <a:ext cx="2555253" cy="4034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000" dirty="0">
              <a:solidFill>
                <a:schemeClr val="tx2"/>
              </a:solidFill>
              <a:latin typeface="Söhne"/>
              <a:ea typeface="Source Sans Pro" panose="020B0503030403020204" pitchFamily="34" charset="0"/>
            </a:endParaRPr>
          </a:p>
          <a:p>
            <a:pPr algn="ctr"/>
            <a:r>
              <a:rPr lang="en-GB" sz="2000" dirty="0">
                <a:solidFill>
                  <a:schemeClr val="tx1"/>
                </a:solidFill>
                <a:latin typeface="Söhne"/>
                <a:ea typeface="Source Sans Pro" panose="020B0503030403020204" pitchFamily="34" charset="0"/>
              </a:rPr>
              <a:t>Focus Group Session</a:t>
            </a:r>
          </a:p>
          <a:p>
            <a:pPr algn="ctr"/>
            <a:endParaRPr lang="en-GB" sz="2000" dirty="0">
              <a:solidFill>
                <a:schemeClr val="tx2"/>
              </a:solidFill>
              <a:latin typeface="Söhne"/>
              <a:ea typeface="Source Sans Pro" panose="020B0503030403020204" pitchFamily="34" charset="0"/>
            </a:endParaRPr>
          </a:p>
        </p:txBody>
      </p:sp>
    </p:spTree>
    <p:extLst>
      <p:ext uri="{BB962C8B-B14F-4D97-AF65-F5344CB8AC3E}">
        <p14:creationId xmlns:p14="http://schemas.microsoft.com/office/powerpoint/2010/main" val="342468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5271802" y="203422"/>
            <a:ext cx="2130804"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MoSCoW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Rounded Corners 10">
            <a:extLst>
              <a:ext uri="{FF2B5EF4-FFF2-40B4-BE49-F238E27FC236}">
                <a16:creationId xmlns:a16="http://schemas.microsoft.com/office/drawing/2014/main" id="{62ED9674-F25E-53A5-F703-2736A978CD73}"/>
              </a:ext>
            </a:extLst>
          </p:cNvPr>
          <p:cNvSpPr/>
          <p:nvPr/>
        </p:nvSpPr>
        <p:spPr>
          <a:xfrm>
            <a:off x="5065377" y="1377005"/>
            <a:ext cx="696286" cy="6875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solidFill>
                  <a:schemeClr val="tx1"/>
                </a:solidFill>
                <a:latin typeface="Söhne"/>
                <a:ea typeface="Source Sans Pro" panose="020B0503030403020204" pitchFamily="34" charset="0"/>
              </a:rPr>
              <a:t>S</a:t>
            </a:r>
          </a:p>
        </p:txBody>
      </p:sp>
      <p:sp>
        <p:nvSpPr>
          <p:cNvPr id="15" name="Rectangle: Rounded Corners 14">
            <a:extLst>
              <a:ext uri="{FF2B5EF4-FFF2-40B4-BE49-F238E27FC236}">
                <a16:creationId xmlns:a16="http://schemas.microsoft.com/office/drawing/2014/main" id="{0828717E-6E8A-81B8-74AE-3ECED6A90E95}"/>
              </a:ext>
            </a:extLst>
          </p:cNvPr>
          <p:cNvSpPr/>
          <p:nvPr/>
        </p:nvSpPr>
        <p:spPr>
          <a:xfrm>
            <a:off x="7079628" y="1374551"/>
            <a:ext cx="696286" cy="6875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solidFill>
                  <a:schemeClr val="tx1"/>
                </a:solidFill>
                <a:latin typeface="Söhne"/>
                <a:ea typeface="Source Sans Pro" panose="020B0503030403020204" pitchFamily="34" charset="0"/>
              </a:rPr>
              <a:t>Co</a:t>
            </a:r>
          </a:p>
        </p:txBody>
      </p:sp>
      <p:sp>
        <p:nvSpPr>
          <p:cNvPr id="16" name="Rectangle: Rounded Corners 15">
            <a:extLst>
              <a:ext uri="{FF2B5EF4-FFF2-40B4-BE49-F238E27FC236}">
                <a16:creationId xmlns:a16="http://schemas.microsoft.com/office/drawing/2014/main" id="{8B80A3B2-795F-D874-B19E-9A08565C7EEB}"/>
              </a:ext>
            </a:extLst>
          </p:cNvPr>
          <p:cNvSpPr/>
          <p:nvPr/>
        </p:nvSpPr>
        <p:spPr>
          <a:xfrm>
            <a:off x="3063846" y="1374551"/>
            <a:ext cx="696286" cy="6875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solidFill>
                  <a:schemeClr val="tx1"/>
                </a:solidFill>
                <a:latin typeface="Söhne"/>
                <a:ea typeface="Source Sans Pro" panose="020B0503030403020204" pitchFamily="34" charset="0"/>
              </a:rPr>
              <a:t>Mo</a:t>
            </a:r>
          </a:p>
        </p:txBody>
      </p:sp>
      <p:sp>
        <p:nvSpPr>
          <p:cNvPr id="17" name="Rectangle: Rounded Corners 16">
            <a:extLst>
              <a:ext uri="{FF2B5EF4-FFF2-40B4-BE49-F238E27FC236}">
                <a16:creationId xmlns:a16="http://schemas.microsoft.com/office/drawing/2014/main" id="{F7008808-07FF-99DA-7938-090A8D9AEBF5}"/>
              </a:ext>
            </a:extLst>
          </p:cNvPr>
          <p:cNvSpPr/>
          <p:nvPr/>
        </p:nvSpPr>
        <p:spPr>
          <a:xfrm>
            <a:off x="9094220" y="1374551"/>
            <a:ext cx="696286" cy="6875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solidFill>
                  <a:schemeClr val="tx1"/>
                </a:solidFill>
                <a:latin typeface="Söhne"/>
                <a:ea typeface="Source Sans Pro" panose="020B0503030403020204" pitchFamily="34" charset="0"/>
              </a:rPr>
              <a:t>W</a:t>
            </a:r>
          </a:p>
        </p:txBody>
      </p:sp>
      <p:sp>
        <p:nvSpPr>
          <p:cNvPr id="22" name="Title 1">
            <a:extLst>
              <a:ext uri="{FF2B5EF4-FFF2-40B4-BE49-F238E27FC236}">
                <a16:creationId xmlns:a16="http://schemas.microsoft.com/office/drawing/2014/main" id="{0CF55D73-6D94-73D7-C317-CF7611A4D585}"/>
              </a:ext>
            </a:extLst>
          </p:cNvPr>
          <p:cNvSpPr txBox="1">
            <a:spLocks/>
          </p:cNvSpPr>
          <p:nvPr/>
        </p:nvSpPr>
        <p:spPr>
          <a:xfrm>
            <a:off x="8556476" y="2383616"/>
            <a:ext cx="1758372" cy="21701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buAutoNum type="arabicPeriod"/>
            </a:pPr>
            <a:r>
              <a:rPr lang="en-GB" sz="1200" dirty="0">
                <a:solidFill>
                  <a:schemeClr val="tx2"/>
                </a:solidFill>
                <a:latin typeface="Söhne"/>
                <a:ea typeface="Source Sans Pro" panose="020B0503030403020204" pitchFamily="34" charset="0"/>
              </a:rPr>
              <a:t>Complex navigation</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Low-quality images</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Excessive text descriptions</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Distracting elements such as flashy graphics which could divert the viewers attention from the photographer’s work</a:t>
            </a:r>
          </a:p>
        </p:txBody>
      </p:sp>
      <p:sp>
        <p:nvSpPr>
          <p:cNvPr id="24" name="Title 1">
            <a:extLst>
              <a:ext uri="{FF2B5EF4-FFF2-40B4-BE49-F238E27FC236}">
                <a16:creationId xmlns:a16="http://schemas.microsoft.com/office/drawing/2014/main" id="{B6F6B5D7-BA23-DFCF-E1DA-580E23480124}"/>
              </a:ext>
            </a:extLst>
          </p:cNvPr>
          <p:cNvSpPr txBox="1">
            <a:spLocks/>
          </p:cNvSpPr>
          <p:nvPr/>
        </p:nvSpPr>
        <p:spPr>
          <a:xfrm>
            <a:off x="6548585" y="2383616"/>
            <a:ext cx="1758372" cy="13635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FontTx/>
              <a:buAutoNum type="arabicPeriod"/>
            </a:pPr>
            <a:r>
              <a:rPr lang="en-GB" sz="1200" dirty="0">
                <a:solidFill>
                  <a:schemeClr val="tx2"/>
                </a:solidFill>
                <a:latin typeface="Söhne"/>
                <a:ea typeface="Source Sans Pro" panose="020B0503030403020204" pitchFamily="34" charset="0"/>
              </a:rPr>
              <a:t>A way to provide feedback to the photographer</a:t>
            </a:r>
          </a:p>
          <a:p>
            <a:pPr marL="228600" indent="-228600" algn="l">
              <a:buFontTx/>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An online store in which to purchase the photographers work </a:t>
            </a:r>
          </a:p>
        </p:txBody>
      </p:sp>
      <p:sp>
        <p:nvSpPr>
          <p:cNvPr id="25" name="Title 1">
            <a:extLst>
              <a:ext uri="{FF2B5EF4-FFF2-40B4-BE49-F238E27FC236}">
                <a16:creationId xmlns:a16="http://schemas.microsoft.com/office/drawing/2014/main" id="{6132C713-20AC-1B88-CDF4-182E4B3F1C70}"/>
              </a:ext>
            </a:extLst>
          </p:cNvPr>
          <p:cNvSpPr txBox="1">
            <a:spLocks/>
          </p:cNvSpPr>
          <p:nvPr/>
        </p:nvSpPr>
        <p:spPr>
          <a:xfrm>
            <a:off x="4540694" y="2383616"/>
            <a:ext cx="1758372" cy="27001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200" dirty="0">
              <a:solidFill>
                <a:schemeClr val="tx2"/>
              </a:solidFill>
              <a:latin typeface="Söhne"/>
              <a:ea typeface="Source Sans Pro" panose="020B0503030403020204" pitchFamily="34" charset="0"/>
            </a:endParaRP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A dynamic gallery: full-screen mode, slideshow or grid view</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A bio about who the photographer is and their story</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Different genres</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Fast loading times for images</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The ability to sort photographs by type</a:t>
            </a:r>
          </a:p>
        </p:txBody>
      </p:sp>
      <p:sp>
        <p:nvSpPr>
          <p:cNvPr id="26" name="Title 1">
            <a:extLst>
              <a:ext uri="{FF2B5EF4-FFF2-40B4-BE49-F238E27FC236}">
                <a16:creationId xmlns:a16="http://schemas.microsoft.com/office/drawing/2014/main" id="{E5D2F034-FD59-5874-B8B2-2A25CAD502E5}"/>
              </a:ext>
            </a:extLst>
          </p:cNvPr>
          <p:cNvSpPr txBox="1">
            <a:spLocks/>
          </p:cNvSpPr>
          <p:nvPr/>
        </p:nvSpPr>
        <p:spPr>
          <a:xfrm>
            <a:off x="2532803" y="2383616"/>
            <a:ext cx="1758372" cy="17285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A visually appealing design</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An easy to navigate interface</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High-quality images</a:t>
            </a:r>
          </a:p>
          <a:p>
            <a:pPr marL="228600" indent="-228600" algn="l">
              <a:buAutoNum type="arabicPeriod"/>
            </a:pPr>
            <a:endParaRPr lang="en-GB" sz="1200" dirty="0">
              <a:solidFill>
                <a:schemeClr val="tx2"/>
              </a:solidFill>
              <a:latin typeface="Söhne"/>
              <a:ea typeface="Source Sans Pro" panose="020B0503030403020204" pitchFamily="34" charset="0"/>
            </a:endParaRPr>
          </a:p>
          <a:p>
            <a:pPr marL="228600" indent="-228600" algn="l">
              <a:buAutoNum type="arabicPeriod"/>
            </a:pPr>
            <a:r>
              <a:rPr lang="en-GB" sz="1200" dirty="0">
                <a:solidFill>
                  <a:schemeClr val="tx2"/>
                </a:solidFill>
                <a:latin typeface="Söhne"/>
                <a:ea typeface="Source Sans Pro" panose="020B0503030403020204" pitchFamily="34" charset="0"/>
              </a:rPr>
              <a:t>A well organised portfolio</a:t>
            </a:r>
          </a:p>
        </p:txBody>
      </p:sp>
    </p:spTree>
    <p:extLst>
      <p:ext uri="{BB962C8B-B14F-4D97-AF65-F5344CB8AC3E}">
        <p14:creationId xmlns:p14="http://schemas.microsoft.com/office/powerpoint/2010/main" val="233845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4724081" y="211860"/>
            <a:ext cx="3226246"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Requirements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Rounded Corners 15">
            <a:extLst>
              <a:ext uri="{FF2B5EF4-FFF2-40B4-BE49-F238E27FC236}">
                <a16:creationId xmlns:a16="http://schemas.microsoft.com/office/drawing/2014/main" id="{8B80A3B2-795F-D874-B19E-9A08565C7EEB}"/>
              </a:ext>
            </a:extLst>
          </p:cNvPr>
          <p:cNvSpPr/>
          <p:nvPr/>
        </p:nvSpPr>
        <p:spPr>
          <a:xfrm>
            <a:off x="413751" y="1850418"/>
            <a:ext cx="5550822" cy="32752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sz="1200" b="1" dirty="0">
                <a:solidFill>
                  <a:schemeClr val="tx1"/>
                </a:solidFill>
                <a:latin typeface="Söhne"/>
                <a:ea typeface="Source Sans Pro" panose="020B0503030403020204" pitchFamily="34" charset="0"/>
              </a:rPr>
              <a:t>Usability</a:t>
            </a:r>
          </a:p>
          <a:p>
            <a:pPr marL="171450" indent="-171450">
              <a:buFont typeface="Wingdings" panose="05000000000000000000" pitchFamily="2" charset="2"/>
              <a:buChar char="§"/>
            </a:pPr>
            <a:r>
              <a:rPr lang="en-GB" sz="1200" dirty="0">
                <a:solidFill>
                  <a:schemeClr val="tx1"/>
                </a:solidFill>
                <a:latin typeface="Söhne"/>
                <a:ea typeface="Source Sans Pro" panose="020B0503030403020204" pitchFamily="34" charset="0"/>
              </a:rPr>
              <a:t>Users must be able to navigate the website and portfolio easily</a:t>
            </a:r>
          </a:p>
          <a:p>
            <a:pPr marL="171450" indent="-171450">
              <a:buFont typeface="Wingdings" panose="05000000000000000000" pitchFamily="2" charset="2"/>
              <a:buChar char="§"/>
            </a:pPr>
            <a:r>
              <a:rPr lang="en-GB" sz="1200" dirty="0">
                <a:solidFill>
                  <a:schemeClr val="tx1"/>
                </a:solidFill>
                <a:latin typeface="Söhne"/>
                <a:ea typeface="Source Sans Pro" panose="020B0503030403020204" pitchFamily="34" charset="0"/>
              </a:rPr>
              <a:t>Users must be able to click an image to view it in full size and more detail</a:t>
            </a:r>
          </a:p>
          <a:p>
            <a:pPr marL="171450" indent="-171450">
              <a:buFont typeface="Wingdings" panose="05000000000000000000" pitchFamily="2" charset="2"/>
              <a:buChar char="§"/>
            </a:pPr>
            <a:endParaRPr lang="en-GB" sz="1200" dirty="0">
              <a:solidFill>
                <a:schemeClr val="tx1"/>
              </a:solidFill>
              <a:latin typeface="Söhne"/>
              <a:ea typeface="Source Sans Pro" panose="020B0503030403020204" pitchFamily="34" charset="0"/>
            </a:endParaRPr>
          </a:p>
          <a:p>
            <a:r>
              <a:rPr lang="en-GB" sz="1200" b="1" dirty="0">
                <a:solidFill>
                  <a:schemeClr val="tx1"/>
                </a:solidFill>
                <a:latin typeface="Söhne"/>
                <a:ea typeface="Source Sans Pro" panose="020B0503030403020204" pitchFamily="34" charset="0"/>
              </a:rPr>
              <a:t>Organisation</a:t>
            </a:r>
          </a:p>
          <a:p>
            <a:pPr marL="171450" indent="-171450">
              <a:buFont typeface="Wingdings" panose="05000000000000000000" pitchFamily="2" charset="2"/>
              <a:buChar char="§"/>
            </a:pPr>
            <a:r>
              <a:rPr lang="en-GB" sz="1200" dirty="0">
                <a:solidFill>
                  <a:schemeClr val="tx1"/>
                </a:solidFill>
                <a:latin typeface="Söhne"/>
                <a:ea typeface="Source Sans Pro" panose="020B0503030403020204" pitchFamily="34" charset="0"/>
              </a:rPr>
              <a:t>Images should be organised clearly into different genres to assist users in finding photographs specific to the category they are looking for</a:t>
            </a:r>
          </a:p>
          <a:p>
            <a:endParaRPr lang="en-GB" sz="1200" dirty="0">
              <a:solidFill>
                <a:schemeClr val="tx1"/>
              </a:solidFill>
              <a:latin typeface="Söhne"/>
              <a:ea typeface="Source Sans Pro" panose="020B0503030403020204" pitchFamily="34" charset="0"/>
            </a:endParaRPr>
          </a:p>
          <a:p>
            <a:r>
              <a:rPr lang="en-GB" sz="1200" b="1" dirty="0">
                <a:solidFill>
                  <a:schemeClr val="tx1"/>
                </a:solidFill>
                <a:latin typeface="Söhne"/>
                <a:ea typeface="Source Sans Pro" panose="020B0503030403020204" pitchFamily="34" charset="0"/>
              </a:rPr>
              <a:t>Sorting</a:t>
            </a:r>
          </a:p>
          <a:p>
            <a:pPr marL="171450" indent="-171450">
              <a:buFont typeface="Wingdings" panose="05000000000000000000" pitchFamily="2" charset="2"/>
              <a:buChar char="§"/>
            </a:pPr>
            <a:r>
              <a:rPr lang="en-GB" sz="1200" dirty="0">
                <a:solidFill>
                  <a:schemeClr val="tx1"/>
                </a:solidFill>
                <a:latin typeface="Söhne"/>
                <a:ea typeface="Source Sans Pro" panose="020B0503030403020204" pitchFamily="34" charset="0"/>
              </a:rPr>
              <a:t>Users should be able to sort photographs by type e.g. mountains, waterfalls, nature</a:t>
            </a:r>
          </a:p>
          <a:p>
            <a:endParaRPr lang="en-GB" sz="1200" dirty="0">
              <a:solidFill>
                <a:schemeClr val="tx1"/>
              </a:solidFill>
              <a:latin typeface="Söhne"/>
              <a:ea typeface="Source Sans Pro" panose="020B0503030403020204" pitchFamily="34" charset="0"/>
            </a:endParaRPr>
          </a:p>
          <a:p>
            <a:r>
              <a:rPr lang="en-GB" sz="1200" b="1" dirty="0">
                <a:solidFill>
                  <a:schemeClr val="tx1"/>
                </a:solidFill>
                <a:latin typeface="Söhne"/>
                <a:ea typeface="Source Sans Pro" panose="020B0503030403020204" pitchFamily="34" charset="0"/>
              </a:rPr>
              <a:t>Feedback</a:t>
            </a:r>
          </a:p>
          <a:p>
            <a:pPr marL="171450" indent="-171450">
              <a:buFont typeface="Wingdings" panose="05000000000000000000" pitchFamily="2" charset="2"/>
              <a:buChar char="§"/>
            </a:pPr>
            <a:r>
              <a:rPr lang="en-GB" sz="1200" dirty="0">
                <a:solidFill>
                  <a:schemeClr val="tx1"/>
                </a:solidFill>
                <a:latin typeface="Söhne"/>
                <a:ea typeface="Source Sans Pro" panose="020B0503030403020204" pitchFamily="34" charset="0"/>
              </a:rPr>
              <a:t>Users should be able to provide feedback to the photographer via a form or by email</a:t>
            </a:r>
          </a:p>
          <a:p>
            <a:pPr marL="171450" indent="-171450">
              <a:buFont typeface="Wingdings" panose="05000000000000000000" pitchFamily="2" charset="2"/>
              <a:buChar char="§"/>
            </a:pPr>
            <a:endParaRPr lang="en-GB" sz="1200" dirty="0">
              <a:solidFill>
                <a:schemeClr val="tx1"/>
              </a:solidFill>
              <a:latin typeface="Söhne"/>
              <a:ea typeface="Source Sans Pro" panose="020B0503030403020204" pitchFamily="34" charset="0"/>
            </a:endParaRPr>
          </a:p>
        </p:txBody>
      </p:sp>
      <p:sp>
        <p:nvSpPr>
          <p:cNvPr id="3" name="Rectangle: Rounded Corners 2">
            <a:extLst>
              <a:ext uri="{FF2B5EF4-FFF2-40B4-BE49-F238E27FC236}">
                <a16:creationId xmlns:a16="http://schemas.microsoft.com/office/drawing/2014/main" id="{751745FF-D3BB-64F5-747B-D223AD0C2D7B}"/>
              </a:ext>
            </a:extLst>
          </p:cNvPr>
          <p:cNvSpPr/>
          <p:nvPr/>
        </p:nvSpPr>
        <p:spPr>
          <a:xfrm>
            <a:off x="6227427" y="1850418"/>
            <a:ext cx="5550822" cy="488800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r>
              <a:rPr lang="en-GB" sz="1200" b="1" i="0" dirty="0">
                <a:solidFill>
                  <a:schemeClr val="tx1"/>
                </a:solidFill>
                <a:effectLst/>
                <a:latin typeface="Söhne"/>
              </a:rPr>
              <a:t>Performance</a:t>
            </a:r>
          </a:p>
          <a:p>
            <a:pPr marL="171450" indent="-171450" algn="l">
              <a:buFont typeface="Wingdings" panose="05000000000000000000" pitchFamily="2" charset="2"/>
              <a:buChar char="§"/>
            </a:pPr>
            <a:r>
              <a:rPr lang="en-GB" sz="1200" b="0" i="0" dirty="0">
                <a:solidFill>
                  <a:schemeClr val="tx1"/>
                </a:solidFill>
                <a:effectLst/>
                <a:latin typeface="Söhne"/>
              </a:rPr>
              <a:t>The website should load quickly and efficiently, with minimal loading times for high-resolution images and be able to handle large volumes of visitors</a:t>
            </a:r>
          </a:p>
          <a:p>
            <a:pPr marL="171450" indent="-171450" algn="l">
              <a:buFont typeface="Wingdings" panose="05000000000000000000" pitchFamily="2" charset="2"/>
              <a:buChar char="§"/>
            </a:pPr>
            <a:endParaRPr lang="en-GB" sz="1200" dirty="0">
              <a:solidFill>
                <a:schemeClr val="tx1"/>
              </a:solidFill>
              <a:latin typeface="Söhne"/>
            </a:endParaRPr>
          </a:p>
          <a:p>
            <a:pPr algn="l"/>
            <a:r>
              <a:rPr lang="en-GB" sz="1200" b="1" dirty="0">
                <a:solidFill>
                  <a:schemeClr val="tx1"/>
                </a:solidFill>
                <a:latin typeface="Söhne"/>
              </a:rPr>
              <a:t>Security</a:t>
            </a:r>
          </a:p>
          <a:p>
            <a:pPr marL="171450" indent="-171450" algn="l">
              <a:buFont typeface="Wingdings" panose="05000000000000000000" pitchFamily="2" charset="2"/>
              <a:buChar char="§"/>
            </a:pPr>
            <a:r>
              <a:rPr lang="en-GB" sz="1200" b="0" i="0" dirty="0">
                <a:solidFill>
                  <a:schemeClr val="tx1"/>
                </a:solidFill>
                <a:effectLst/>
                <a:latin typeface="Söhne"/>
              </a:rPr>
              <a:t>The website should have robust security measures to protect the photographer's intellectual property and prevent unauthorized use of images </a:t>
            </a:r>
            <a:r>
              <a:rPr lang="en-GB" sz="1200" dirty="0">
                <a:solidFill>
                  <a:schemeClr val="tx1"/>
                </a:solidFill>
                <a:latin typeface="Söhne"/>
              </a:rPr>
              <a:t>and </a:t>
            </a:r>
            <a:r>
              <a:rPr lang="en-GB" sz="1200" b="0" i="0" dirty="0">
                <a:solidFill>
                  <a:schemeClr val="tx1"/>
                </a:solidFill>
                <a:effectLst/>
                <a:latin typeface="Söhne"/>
              </a:rPr>
              <a:t>should ensure the privacy and confidentiality of any user data collected through contact forms or feedback mechanisms.</a:t>
            </a:r>
          </a:p>
          <a:p>
            <a:pPr marL="171450" indent="-171450" algn="l">
              <a:buFont typeface="Wingdings" panose="05000000000000000000" pitchFamily="2" charset="2"/>
              <a:buChar char="§"/>
            </a:pPr>
            <a:endParaRPr lang="en-GB" sz="1200" b="0" i="0" dirty="0">
              <a:solidFill>
                <a:schemeClr val="tx1"/>
              </a:solidFill>
              <a:effectLst/>
              <a:latin typeface="Söhne"/>
            </a:endParaRPr>
          </a:p>
          <a:p>
            <a:pPr algn="l"/>
            <a:r>
              <a:rPr lang="en-GB" sz="1200" b="1" dirty="0">
                <a:solidFill>
                  <a:schemeClr val="tx1"/>
                </a:solidFill>
                <a:latin typeface="Söhne"/>
              </a:rPr>
              <a:t>Scalability </a:t>
            </a:r>
            <a:endParaRPr lang="en-GB" sz="1200" b="1" i="0" dirty="0">
              <a:solidFill>
                <a:schemeClr val="tx1"/>
              </a:solidFill>
              <a:effectLst/>
              <a:latin typeface="Söhne"/>
            </a:endParaRPr>
          </a:p>
          <a:p>
            <a:pPr marL="171450" indent="-171450" algn="l">
              <a:buFont typeface="Wingdings" panose="05000000000000000000" pitchFamily="2" charset="2"/>
              <a:buChar char="§"/>
            </a:pPr>
            <a:r>
              <a:rPr lang="en-GB" sz="1200" b="0" i="0" dirty="0">
                <a:solidFill>
                  <a:schemeClr val="tx1"/>
                </a:solidFill>
                <a:effectLst/>
                <a:latin typeface="Söhne"/>
              </a:rPr>
              <a:t>The website should be designed to accommodate future growth, allowing for the addition of new images and features. It should be capable of handling increased traffic and content without impacting performance</a:t>
            </a:r>
          </a:p>
          <a:p>
            <a:pPr marL="171450" indent="-171450" algn="l">
              <a:buFont typeface="Wingdings" panose="05000000000000000000" pitchFamily="2" charset="2"/>
              <a:buChar char="§"/>
            </a:pPr>
            <a:endParaRPr lang="en-GB" sz="1200" dirty="0">
              <a:solidFill>
                <a:srgbClr val="374151"/>
              </a:solidFill>
              <a:latin typeface="Söhne"/>
            </a:endParaRPr>
          </a:p>
          <a:p>
            <a:pPr algn="l"/>
            <a:r>
              <a:rPr lang="en-GB" sz="1200" b="1" dirty="0">
                <a:solidFill>
                  <a:schemeClr val="tx1"/>
                </a:solidFill>
                <a:latin typeface="Söhne"/>
              </a:rPr>
              <a:t>Reliability</a:t>
            </a:r>
          </a:p>
          <a:p>
            <a:pPr marL="171450" indent="-171450" algn="l">
              <a:buFont typeface="Wingdings" panose="05000000000000000000" pitchFamily="2" charset="2"/>
              <a:buChar char="§"/>
            </a:pPr>
            <a:r>
              <a:rPr lang="en-GB" sz="1200" b="0" i="0" dirty="0">
                <a:solidFill>
                  <a:schemeClr val="tx1"/>
                </a:solidFill>
                <a:effectLst/>
                <a:latin typeface="Söhne"/>
              </a:rPr>
              <a:t>The website should be reliable and consistently available, with minimal downtime or disruptions to ensure that visitors can access the photographer's work at any time. It should have robust backup and          recovery mechanisms to prevent data loss and ensure the photographer's portfolio is preserved</a:t>
            </a:r>
            <a:r>
              <a:rPr lang="en-GB" sz="1200" b="0" i="0" dirty="0">
                <a:solidFill>
                  <a:srgbClr val="374151"/>
                </a:solidFill>
                <a:effectLst/>
                <a:latin typeface="Söhne"/>
              </a:rPr>
              <a:t>.</a:t>
            </a:r>
          </a:p>
          <a:p>
            <a:pPr marL="171450" indent="-171450" algn="l">
              <a:buFont typeface="Wingdings" panose="05000000000000000000" pitchFamily="2" charset="2"/>
              <a:buChar char="§"/>
            </a:pPr>
            <a:endParaRPr lang="en-GB" sz="1200" b="0" i="0" dirty="0">
              <a:solidFill>
                <a:srgbClr val="374151"/>
              </a:solidFill>
              <a:effectLst/>
              <a:latin typeface="Söhne"/>
            </a:endParaRPr>
          </a:p>
          <a:p>
            <a:pPr marL="171450" indent="-171450" algn="l">
              <a:buFont typeface="Wingdings" panose="05000000000000000000" pitchFamily="2" charset="2"/>
              <a:buChar char="§"/>
            </a:pPr>
            <a:endParaRPr lang="en-GB" sz="1200" b="0" i="0" dirty="0">
              <a:solidFill>
                <a:schemeClr val="tx1"/>
              </a:solidFill>
              <a:effectLst/>
              <a:latin typeface="Söhne"/>
            </a:endParaRPr>
          </a:p>
          <a:p>
            <a:pPr algn="ctr"/>
            <a:endParaRPr lang="en-GB" sz="1200" dirty="0">
              <a:solidFill>
                <a:schemeClr val="tx1"/>
              </a:solidFill>
              <a:latin typeface="Söhne"/>
              <a:ea typeface="Source Sans Pro" panose="020B0503030403020204" pitchFamily="34" charset="0"/>
            </a:endParaRPr>
          </a:p>
        </p:txBody>
      </p:sp>
      <p:sp>
        <p:nvSpPr>
          <p:cNvPr id="4" name="Rectangle: Rounded Corners 3">
            <a:extLst>
              <a:ext uri="{FF2B5EF4-FFF2-40B4-BE49-F238E27FC236}">
                <a16:creationId xmlns:a16="http://schemas.microsoft.com/office/drawing/2014/main" id="{AFB94535-FE3B-1ED8-2CE8-32EAC41B19A2}"/>
              </a:ext>
            </a:extLst>
          </p:cNvPr>
          <p:cNvSpPr/>
          <p:nvPr/>
        </p:nvSpPr>
        <p:spPr>
          <a:xfrm>
            <a:off x="1803826" y="1263583"/>
            <a:ext cx="2770671"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r>
              <a:rPr lang="en-GB" dirty="0">
                <a:latin typeface="Söhne"/>
                <a:ea typeface="Source Sans Pro" panose="020B0503030403020204" pitchFamily="34" charset="0"/>
              </a:rPr>
              <a:t>Functional Requirements</a:t>
            </a:r>
          </a:p>
          <a:p>
            <a:pPr algn="ctr"/>
            <a:endParaRPr lang="en-GB" dirty="0">
              <a:latin typeface="Söhne"/>
              <a:ea typeface="Source Sans Pro" panose="020B0503030403020204" pitchFamily="34" charset="0"/>
            </a:endParaRPr>
          </a:p>
        </p:txBody>
      </p:sp>
      <p:sp>
        <p:nvSpPr>
          <p:cNvPr id="5" name="Rectangle: Rounded Corners 4">
            <a:extLst>
              <a:ext uri="{FF2B5EF4-FFF2-40B4-BE49-F238E27FC236}">
                <a16:creationId xmlns:a16="http://schemas.microsoft.com/office/drawing/2014/main" id="{2E27E1CB-F686-79F2-DE94-F0373EF5D0BE}"/>
              </a:ext>
            </a:extLst>
          </p:cNvPr>
          <p:cNvSpPr/>
          <p:nvPr/>
        </p:nvSpPr>
        <p:spPr>
          <a:xfrm>
            <a:off x="7427900" y="1269781"/>
            <a:ext cx="3149876" cy="3961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r>
              <a:rPr lang="en-GB" dirty="0">
                <a:latin typeface="Söhne"/>
                <a:ea typeface="Source Sans Pro" panose="020B0503030403020204" pitchFamily="34" charset="0"/>
              </a:rPr>
              <a:t>Non-Functional Requirements</a:t>
            </a:r>
          </a:p>
          <a:p>
            <a:pPr algn="ctr"/>
            <a:endParaRPr lang="en-GB" dirty="0">
              <a:latin typeface="Söhne"/>
              <a:ea typeface="Source Sans Pro" panose="020B0503030403020204" pitchFamily="34" charset="0"/>
            </a:endParaRPr>
          </a:p>
        </p:txBody>
      </p:sp>
    </p:spTree>
    <p:extLst>
      <p:ext uri="{BB962C8B-B14F-4D97-AF65-F5344CB8AC3E}">
        <p14:creationId xmlns:p14="http://schemas.microsoft.com/office/powerpoint/2010/main" val="45649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4724081" y="211860"/>
            <a:ext cx="3226246"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User Interface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163681C0-B259-E5D1-F957-FE0317710514}"/>
              </a:ext>
            </a:extLst>
          </p:cNvPr>
          <p:cNvPicPr>
            <a:picLocks noChangeAspect="1"/>
          </p:cNvPicPr>
          <p:nvPr/>
        </p:nvPicPr>
        <p:blipFill>
          <a:blip r:embed="rId2"/>
          <a:stretch>
            <a:fillRect/>
          </a:stretch>
        </p:blipFill>
        <p:spPr>
          <a:xfrm>
            <a:off x="2967037" y="1005973"/>
            <a:ext cx="6291263" cy="5518652"/>
          </a:xfrm>
          <a:prstGeom prst="rect">
            <a:avLst/>
          </a:prstGeom>
        </p:spPr>
      </p:pic>
    </p:spTree>
    <p:extLst>
      <p:ext uri="{BB962C8B-B14F-4D97-AF65-F5344CB8AC3E}">
        <p14:creationId xmlns:p14="http://schemas.microsoft.com/office/powerpoint/2010/main" val="255073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6">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944CD98C-44D1-4B97-63FC-98AD4684505A}"/>
              </a:ext>
            </a:extLst>
          </p:cNvPr>
          <p:cNvSpPr>
            <a:spLocks noGrp="1"/>
          </p:cNvSpPr>
          <p:nvPr>
            <p:ph type="ctrTitle"/>
          </p:nvPr>
        </p:nvSpPr>
        <p:spPr>
          <a:xfrm>
            <a:off x="4724081" y="211860"/>
            <a:ext cx="3226246" cy="687520"/>
          </a:xfrm>
        </p:spPr>
        <p:txBody>
          <a:bodyPr anchor="b">
            <a:normAutofit fontScale="90000"/>
          </a:bodyPr>
          <a:lstStyle/>
          <a:p>
            <a:pPr algn="l"/>
            <a:r>
              <a:rPr lang="en-GB" sz="4400" dirty="0">
                <a:solidFill>
                  <a:schemeClr val="tx2"/>
                </a:solidFill>
                <a:latin typeface="Söhne"/>
                <a:ea typeface="Source Sans Pro" panose="020B0503030403020204" pitchFamily="34" charset="0"/>
              </a:rPr>
              <a:t>User Journey </a:t>
            </a:r>
          </a:p>
        </p:txBody>
      </p:sp>
      <p:grpSp>
        <p:nvGrpSpPr>
          <p:cNvPr id="52" name="Group 10">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6">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8"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Premium Vector | Woman cartoon icon. avatar people person and human theme.  isolated design. vector illustration">
            <a:extLst>
              <a:ext uri="{FF2B5EF4-FFF2-40B4-BE49-F238E27FC236}">
                <a16:creationId xmlns:a16="http://schemas.microsoft.com/office/drawing/2014/main" id="{BA281863-A3A9-27E4-85C8-6C93C6BD9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73" y="2565670"/>
            <a:ext cx="1232934" cy="17266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79B1A551-A5FF-8532-9FD6-1938434F9D9D}"/>
              </a:ext>
            </a:extLst>
          </p:cNvPr>
          <p:cNvSpPr/>
          <p:nvPr/>
        </p:nvSpPr>
        <p:spPr>
          <a:xfrm>
            <a:off x="1383107" y="3474556"/>
            <a:ext cx="1725146" cy="838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endParaRPr lang="en-GB" dirty="0">
              <a:latin typeface="Söhne"/>
              <a:ea typeface="Source Sans Pro" panose="020B0503030403020204" pitchFamily="34" charset="0"/>
            </a:endParaRPr>
          </a:p>
        </p:txBody>
      </p:sp>
      <p:sp>
        <p:nvSpPr>
          <p:cNvPr id="8" name="Flowchart: Connector 7">
            <a:extLst>
              <a:ext uri="{FF2B5EF4-FFF2-40B4-BE49-F238E27FC236}">
                <a16:creationId xmlns:a16="http://schemas.microsoft.com/office/drawing/2014/main" id="{D4280FB1-26B0-2050-22BB-7BE69952E771}"/>
              </a:ext>
            </a:extLst>
          </p:cNvPr>
          <p:cNvSpPr/>
          <p:nvPr/>
        </p:nvSpPr>
        <p:spPr>
          <a:xfrm>
            <a:off x="3125031" y="3389908"/>
            <a:ext cx="240909" cy="253185"/>
          </a:xfrm>
          <a:prstGeom prst="flowChartConnector">
            <a:avLst/>
          </a:prstGeom>
          <a:solidFill>
            <a:schemeClr val="accent6">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71E5FDB-21D1-2A50-5EE0-0C13167E6ABB}"/>
              </a:ext>
            </a:extLst>
          </p:cNvPr>
          <p:cNvSpPr txBox="1"/>
          <p:nvPr/>
        </p:nvSpPr>
        <p:spPr>
          <a:xfrm>
            <a:off x="2717898" y="2986466"/>
            <a:ext cx="1232934" cy="276999"/>
          </a:xfrm>
          <a:prstGeom prst="rect">
            <a:avLst/>
          </a:prstGeom>
          <a:noFill/>
        </p:spPr>
        <p:txBody>
          <a:bodyPr wrap="square" rtlCol="0">
            <a:spAutoFit/>
          </a:bodyPr>
          <a:lstStyle/>
          <a:p>
            <a:r>
              <a:rPr lang="en-GB" sz="1200" dirty="0">
                <a:latin typeface="Söhne"/>
              </a:rPr>
              <a:t>Initial Discovery</a:t>
            </a:r>
          </a:p>
        </p:txBody>
      </p:sp>
      <p:sp>
        <p:nvSpPr>
          <p:cNvPr id="11" name="TextBox 10">
            <a:extLst>
              <a:ext uri="{FF2B5EF4-FFF2-40B4-BE49-F238E27FC236}">
                <a16:creationId xmlns:a16="http://schemas.microsoft.com/office/drawing/2014/main" id="{729A537E-3763-2649-FC90-E4B93F038A96}"/>
              </a:ext>
            </a:extLst>
          </p:cNvPr>
          <p:cNvSpPr txBox="1"/>
          <p:nvPr/>
        </p:nvSpPr>
        <p:spPr>
          <a:xfrm>
            <a:off x="2612240" y="3733034"/>
            <a:ext cx="1481588" cy="1200329"/>
          </a:xfrm>
          <a:prstGeom prst="rect">
            <a:avLst/>
          </a:prstGeom>
          <a:noFill/>
        </p:spPr>
        <p:txBody>
          <a:bodyPr wrap="square" rtlCol="0">
            <a:spAutoFit/>
          </a:bodyPr>
          <a:lstStyle/>
          <a:p>
            <a:r>
              <a:rPr lang="en-GB" sz="1200" dirty="0">
                <a:latin typeface="Söhne"/>
              </a:rPr>
              <a:t>User discovers and navigates to the website through a direct link on the photographers Instagram site</a:t>
            </a:r>
          </a:p>
        </p:txBody>
      </p:sp>
      <p:sp>
        <p:nvSpPr>
          <p:cNvPr id="13" name="Rectangle: Rounded Corners 12">
            <a:extLst>
              <a:ext uri="{FF2B5EF4-FFF2-40B4-BE49-F238E27FC236}">
                <a16:creationId xmlns:a16="http://schemas.microsoft.com/office/drawing/2014/main" id="{5A0357E5-51BD-EE04-F9CC-78EA9A99819A}"/>
              </a:ext>
            </a:extLst>
          </p:cNvPr>
          <p:cNvSpPr/>
          <p:nvPr/>
        </p:nvSpPr>
        <p:spPr>
          <a:xfrm>
            <a:off x="3369557" y="3465416"/>
            <a:ext cx="1725146" cy="838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endParaRPr lang="en-GB" dirty="0">
              <a:latin typeface="Söhne"/>
              <a:ea typeface="Source Sans Pro" panose="020B0503030403020204" pitchFamily="34" charset="0"/>
            </a:endParaRPr>
          </a:p>
        </p:txBody>
      </p:sp>
      <p:sp>
        <p:nvSpPr>
          <p:cNvPr id="15" name="Flowchart: Connector 14">
            <a:extLst>
              <a:ext uri="{FF2B5EF4-FFF2-40B4-BE49-F238E27FC236}">
                <a16:creationId xmlns:a16="http://schemas.microsoft.com/office/drawing/2014/main" id="{6033AE68-1100-7AB5-2958-612ABC36EB4F}"/>
              </a:ext>
            </a:extLst>
          </p:cNvPr>
          <p:cNvSpPr/>
          <p:nvPr/>
        </p:nvSpPr>
        <p:spPr>
          <a:xfrm>
            <a:off x="5105233" y="3373658"/>
            <a:ext cx="240909" cy="253185"/>
          </a:xfrm>
          <a:prstGeom prst="flowChartConnector">
            <a:avLst/>
          </a:prstGeom>
          <a:solidFill>
            <a:schemeClr val="accent6">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0AD22010-98A6-CC13-7428-E799CD74FD07}"/>
              </a:ext>
            </a:extLst>
          </p:cNvPr>
          <p:cNvSpPr/>
          <p:nvPr/>
        </p:nvSpPr>
        <p:spPr>
          <a:xfrm>
            <a:off x="5345343" y="3457778"/>
            <a:ext cx="1725146" cy="838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endParaRPr lang="en-GB" dirty="0">
              <a:latin typeface="Söhne"/>
              <a:ea typeface="Source Sans Pro" panose="020B0503030403020204" pitchFamily="34" charset="0"/>
            </a:endParaRPr>
          </a:p>
        </p:txBody>
      </p:sp>
      <p:sp>
        <p:nvSpPr>
          <p:cNvPr id="19" name="Flowchart: Connector 18">
            <a:extLst>
              <a:ext uri="{FF2B5EF4-FFF2-40B4-BE49-F238E27FC236}">
                <a16:creationId xmlns:a16="http://schemas.microsoft.com/office/drawing/2014/main" id="{0A2E38FD-8860-FE50-48E1-AF2350652EC4}"/>
              </a:ext>
            </a:extLst>
          </p:cNvPr>
          <p:cNvSpPr/>
          <p:nvPr/>
        </p:nvSpPr>
        <p:spPr>
          <a:xfrm>
            <a:off x="7087267" y="3373130"/>
            <a:ext cx="240909" cy="253185"/>
          </a:xfrm>
          <a:prstGeom prst="flowChartConnector">
            <a:avLst/>
          </a:prstGeom>
          <a:solidFill>
            <a:schemeClr val="accent6">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CB60F967-3511-F7BC-2ECF-BA21AC8AED4B}"/>
              </a:ext>
            </a:extLst>
          </p:cNvPr>
          <p:cNvSpPr/>
          <p:nvPr/>
        </p:nvSpPr>
        <p:spPr>
          <a:xfrm>
            <a:off x="7331793" y="3448638"/>
            <a:ext cx="1725146" cy="838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latin typeface="Söhne"/>
              <a:ea typeface="Source Sans Pro" panose="020B0503030403020204" pitchFamily="34" charset="0"/>
            </a:endParaRPr>
          </a:p>
          <a:p>
            <a:pPr algn="ctr"/>
            <a:endParaRPr lang="en-GB" dirty="0">
              <a:latin typeface="Söhne"/>
              <a:ea typeface="Source Sans Pro" panose="020B0503030403020204" pitchFamily="34" charset="0"/>
            </a:endParaRPr>
          </a:p>
        </p:txBody>
      </p:sp>
      <p:sp>
        <p:nvSpPr>
          <p:cNvPr id="22" name="Flowchart: Connector 21">
            <a:extLst>
              <a:ext uri="{FF2B5EF4-FFF2-40B4-BE49-F238E27FC236}">
                <a16:creationId xmlns:a16="http://schemas.microsoft.com/office/drawing/2014/main" id="{2B19BE00-0658-A5A3-6420-EC0CB501CA4E}"/>
              </a:ext>
            </a:extLst>
          </p:cNvPr>
          <p:cNvSpPr/>
          <p:nvPr/>
        </p:nvSpPr>
        <p:spPr>
          <a:xfrm>
            <a:off x="9075858" y="3356880"/>
            <a:ext cx="240909" cy="253185"/>
          </a:xfrm>
          <a:prstGeom prst="flowChartConnector">
            <a:avLst/>
          </a:prstGeom>
          <a:solidFill>
            <a:schemeClr val="accent6">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E3555BE1-CBF8-E46D-61FB-66B95A84FE17}"/>
              </a:ext>
            </a:extLst>
          </p:cNvPr>
          <p:cNvSpPr txBox="1"/>
          <p:nvPr/>
        </p:nvSpPr>
        <p:spPr>
          <a:xfrm>
            <a:off x="4609220" y="2997052"/>
            <a:ext cx="1591710" cy="276999"/>
          </a:xfrm>
          <a:prstGeom prst="rect">
            <a:avLst/>
          </a:prstGeom>
          <a:noFill/>
        </p:spPr>
        <p:txBody>
          <a:bodyPr wrap="square" rtlCol="0">
            <a:spAutoFit/>
          </a:bodyPr>
          <a:lstStyle/>
          <a:p>
            <a:r>
              <a:rPr lang="en-GB" sz="1200" dirty="0">
                <a:latin typeface="Söhne"/>
              </a:rPr>
              <a:t>Browsing the portfolio </a:t>
            </a:r>
          </a:p>
        </p:txBody>
      </p:sp>
      <p:sp>
        <p:nvSpPr>
          <p:cNvPr id="24" name="TextBox 23">
            <a:extLst>
              <a:ext uri="{FF2B5EF4-FFF2-40B4-BE49-F238E27FC236}">
                <a16:creationId xmlns:a16="http://schemas.microsoft.com/office/drawing/2014/main" id="{2C2698E2-7F03-FAEF-3904-47A187709F22}"/>
              </a:ext>
            </a:extLst>
          </p:cNvPr>
          <p:cNvSpPr txBox="1"/>
          <p:nvPr/>
        </p:nvSpPr>
        <p:spPr>
          <a:xfrm>
            <a:off x="4838858" y="3728621"/>
            <a:ext cx="1232934" cy="830997"/>
          </a:xfrm>
          <a:prstGeom prst="rect">
            <a:avLst/>
          </a:prstGeom>
          <a:noFill/>
        </p:spPr>
        <p:txBody>
          <a:bodyPr wrap="square" rtlCol="0">
            <a:spAutoFit/>
          </a:bodyPr>
          <a:lstStyle/>
          <a:p>
            <a:r>
              <a:rPr lang="en-GB" sz="1200" dirty="0">
                <a:latin typeface="Söhne"/>
              </a:rPr>
              <a:t>User clicks on a genre and is taken to a gallery</a:t>
            </a:r>
          </a:p>
        </p:txBody>
      </p:sp>
      <p:sp>
        <p:nvSpPr>
          <p:cNvPr id="25" name="TextBox 24">
            <a:extLst>
              <a:ext uri="{FF2B5EF4-FFF2-40B4-BE49-F238E27FC236}">
                <a16:creationId xmlns:a16="http://schemas.microsoft.com/office/drawing/2014/main" id="{03DE0EA5-122E-BEDC-8189-F4CF80624BEF}"/>
              </a:ext>
            </a:extLst>
          </p:cNvPr>
          <p:cNvSpPr txBox="1"/>
          <p:nvPr/>
        </p:nvSpPr>
        <p:spPr>
          <a:xfrm>
            <a:off x="6456487" y="2991080"/>
            <a:ext cx="1957669" cy="276999"/>
          </a:xfrm>
          <a:prstGeom prst="rect">
            <a:avLst/>
          </a:prstGeom>
          <a:noFill/>
        </p:spPr>
        <p:txBody>
          <a:bodyPr wrap="square" rtlCol="0">
            <a:spAutoFit/>
          </a:bodyPr>
          <a:lstStyle/>
          <a:p>
            <a:r>
              <a:rPr lang="en-GB" sz="1200" dirty="0">
                <a:latin typeface="Söhne"/>
              </a:rPr>
              <a:t>Exploring Individual Images </a:t>
            </a:r>
          </a:p>
        </p:txBody>
      </p:sp>
      <p:sp>
        <p:nvSpPr>
          <p:cNvPr id="26" name="TextBox 25">
            <a:extLst>
              <a:ext uri="{FF2B5EF4-FFF2-40B4-BE49-F238E27FC236}">
                <a16:creationId xmlns:a16="http://schemas.microsoft.com/office/drawing/2014/main" id="{5CC49221-7450-968B-4280-2101D62CD20A}"/>
              </a:ext>
            </a:extLst>
          </p:cNvPr>
          <p:cNvSpPr txBox="1"/>
          <p:nvPr/>
        </p:nvSpPr>
        <p:spPr>
          <a:xfrm>
            <a:off x="6832547" y="3731396"/>
            <a:ext cx="1232934" cy="1569660"/>
          </a:xfrm>
          <a:prstGeom prst="rect">
            <a:avLst/>
          </a:prstGeom>
          <a:noFill/>
        </p:spPr>
        <p:txBody>
          <a:bodyPr wrap="square" rtlCol="0">
            <a:spAutoFit/>
          </a:bodyPr>
          <a:lstStyle/>
          <a:p>
            <a:r>
              <a:rPr lang="en-GB" sz="1200" dirty="0">
                <a:latin typeface="Söhne"/>
              </a:rPr>
              <a:t>The user clicks on an image to view it in detail. The user can easily navigate to the next or previous image in the gallery</a:t>
            </a:r>
          </a:p>
        </p:txBody>
      </p:sp>
      <p:sp>
        <p:nvSpPr>
          <p:cNvPr id="27" name="TextBox 26">
            <a:extLst>
              <a:ext uri="{FF2B5EF4-FFF2-40B4-BE49-F238E27FC236}">
                <a16:creationId xmlns:a16="http://schemas.microsoft.com/office/drawing/2014/main" id="{E897829F-A707-8FCA-3CBF-0087AEBCDD21}"/>
              </a:ext>
            </a:extLst>
          </p:cNvPr>
          <p:cNvSpPr txBox="1"/>
          <p:nvPr/>
        </p:nvSpPr>
        <p:spPr>
          <a:xfrm>
            <a:off x="346776" y="4310779"/>
            <a:ext cx="839728" cy="276999"/>
          </a:xfrm>
          <a:prstGeom prst="rect">
            <a:avLst/>
          </a:prstGeom>
          <a:noFill/>
        </p:spPr>
        <p:txBody>
          <a:bodyPr wrap="square" rtlCol="0">
            <a:spAutoFit/>
          </a:bodyPr>
          <a:lstStyle/>
          <a:p>
            <a:r>
              <a:rPr lang="en-GB" sz="1200" dirty="0">
                <a:latin typeface="Söhne"/>
              </a:rPr>
              <a:t>End User</a:t>
            </a:r>
          </a:p>
        </p:txBody>
      </p:sp>
      <p:sp>
        <p:nvSpPr>
          <p:cNvPr id="28" name="TextBox 27">
            <a:extLst>
              <a:ext uri="{FF2B5EF4-FFF2-40B4-BE49-F238E27FC236}">
                <a16:creationId xmlns:a16="http://schemas.microsoft.com/office/drawing/2014/main" id="{3339C6D1-D7E3-F299-340F-D66632F4F123}"/>
              </a:ext>
            </a:extLst>
          </p:cNvPr>
          <p:cNvSpPr txBox="1"/>
          <p:nvPr/>
        </p:nvSpPr>
        <p:spPr>
          <a:xfrm>
            <a:off x="8575526" y="2994324"/>
            <a:ext cx="1269002" cy="276999"/>
          </a:xfrm>
          <a:prstGeom prst="rect">
            <a:avLst/>
          </a:prstGeom>
          <a:noFill/>
        </p:spPr>
        <p:txBody>
          <a:bodyPr wrap="square" rtlCol="0">
            <a:spAutoFit/>
          </a:bodyPr>
          <a:lstStyle/>
          <a:p>
            <a:r>
              <a:rPr lang="en-GB" sz="1200" dirty="0">
                <a:latin typeface="Söhne"/>
              </a:rPr>
              <a:t>Purchase options </a:t>
            </a:r>
          </a:p>
        </p:txBody>
      </p:sp>
      <p:sp>
        <p:nvSpPr>
          <p:cNvPr id="29" name="TextBox 28">
            <a:extLst>
              <a:ext uri="{FF2B5EF4-FFF2-40B4-BE49-F238E27FC236}">
                <a16:creationId xmlns:a16="http://schemas.microsoft.com/office/drawing/2014/main" id="{3072DE92-EDA7-F8A8-8FB3-8E9D2CE7CC52}"/>
              </a:ext>
            </a:extLst>
          </p:cNvPr>
          <p:cNvSpPr txBox="1"/>
          <p:nvPr/>
        </p:nvSpPr>
        <p:spPr>
          <a:xfrm>
            <a:off x="8826236" y="3712400"/>
            <a:ext cx="1232934" cy="1200329"/>
          </a:xfrm>
          <a:prstGeom prst="rect">
            <a:avLst/>
          </a:prstGeom>
          <a:noFill/>
        </p:spPr>
        <p:txBody>
          <a:bodyPr wrap="square" rtlCol="0">
            <a:spAutoFit/>
          </a:bodyPr>
          <a:lstStyle/>
          <a:p>
            <a:r>
              <a:rPr lang="en-GB" sz="1200" dirty="0">
                <a:latin typeface="Söhne"/>
              </a:rPr>
              <a:t>The user explores the possibility of purchasing a print by visiting the store section </a:t>
            </a:r>
          </a:p>
        </p:txBody>
      </p:sp>
    </p:spTree>
    <p:extLst>
      <p:ext uri="{BB962C8B-B14F-4D97-AF65-F5344CB8AC3E}">
        <p14:creationId xmlns:p14="http://schemas.microsoft.com/office/powerpoint/2010/main" val="591556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2179</TotalTime>
  <Words>2364</Words>
  <Application>Microsoft Office PowerPoint</Application>
  <PresentationFormat>Widescreen</PresentationFormat>
  <Paragraphs>318</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Calibri Light</vt:lpstr>
      <vt:lpstr>Söhne</vt:lpstr>
      <vt:lpstr>Source Sans Pro</vt:lpstr>
      <vt:lpstr>Wingdings</vt:lpstr>
      <vt:lpstr>Office Theme</vt:lpstr>
      <vt:lpstr>Worksheet</vt:lpstr>
      <vt:lpstr>Project Plan</vt:lpstr>
      <vt:lpstr>Key Stakeholders</vt:lpstr>
      <vt:lpstr>Stakeholders Responsibilities</vt:lpstr>
      <vt:lpstr>Stakeholder Management Plan</vt:lpstr>
      <vt:lpstr>Requirements Gathering Using a Focus-Group </vt:lpstr>
      <vt:lpstr>MoSCoW </vt:lpstr>
      <vt:lpstr>Requirements </vt:lpstr>
      <vt:lpstr>User Interface </vt:lpstr>
      <vt:lpstr>User Journey </vt:lpstr>
      <vt:lpstr>Dependencies </vt:lpstr>
      <vt:lpstr>Development and Deployment Approaches </vt:lpstr>
      <vt:lpstr>Development Process </vt:lpstr>
      <vt:lpstr>Story Points </vt:lpstr>
      <vt:lpstr>Project Timeline </vt:lpstr>
      <vt:lpstr>Test Plan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dc:title>
  <dc:creator>Steven Taylor</dc:creator>
  <cp:lastModifiedBy>Steve Taylor</cp:lastModifiedBy>
  <cp:revision>86</cp:revision>
  <dcterms:created xsi:type="dcterms:W3CDTF">2023-10-31T09:20:07Z</dcterms:created>
  <dcterms:modified xsi:type="dcterms:W3CDTF">2023-12-17T22:43:04Z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aa51bc-fa99-4daa-99b3-4f7aefcb4aa3_Enabled">
    <vt:lpwstr>true</vt:lpwstr>
  </property>
  <property fmtid="{D5CDD505-2E9C-101B-9397-08002B2CF9AE}" pid="3" name="MSIP_Label_e4aa51bc-fa99-4daa-99b3-4f7aefcb4aa3_SetDate">
    <vt:lpwstr>2023-11-01T08:01:57Z</vt:lpwstr>
  </property>
  <property fmtid="{D5CDD505-2E9C-101B-9397-08002B2CF9AE}" pid="4" name="MSIP_Label_e4aa51bc-fa99-4daa-99b3-4f7aefcb4aa3_Method">
    <vt:lpwstr>Privileged</vt:lpwstr>
  </property>
  <property fmtid="{D5CDD505-2E9C-101B-9397-08002B2CF9AE}" pid="5" name="MSIP_Label_e4aa51bc-fa99-4daa-99b3-4f7aefcb4aa3_Name">
    <vt:lpwstr>Internal</vt:lpwstr>
  </property>
  <property fmtid="{D5CDD505-2E9C-101B-9397-08002B2CF9AE}" pid="6" name="MSIP_Label_e4aa51bc-fa99-4daa-99b3-4f7aefcb4aa3_SiteId">
    <vt:lpwstr>42d0d02d-6286-465e-999b-31006231efb1</vt:lpwstr>
  </property>
  <property fmtid="{D5CDD505-2E9C-101B-9397-08002B2CF9AE}" pid="7" name="MSIP_Label_e4aa51bc-fa99-4daa-99b3-4f7aefcb4aa3_ActionId">
    <vt:lpwstr>16b6278b-a90c-4e2c-bba9-6d4ea3e79414</vt:lpwstr>
  </property>
  <property fmtid="{D5CDD505-2E9C-101B-9397-08002B2CF9AE}" pid="8" name="MSIP_Label_e4aa51bc-fa99-4daa-99b3-4f7aefcb4aa3_ContentBits">
    <vt:lpwstr>2</vt:lpwstr>
  </property>
  <property fmtid="{D5CDD505-2E9C-101B-9397-08002B2CF9AE}" pid="9" name="x-AvivaClassification">
    <vt:lpwstr>Aviva-1nternal</vt:lpwstr>
  </property>
  <property fmtid="{D5CDD505-2E9C-101B-9397-08002B2CF9AE}" pid="10" name="AvivaClassification">
    <vt:lpwstr>Aviva-1nternal</vt:lpwstr>
  </property>
</Properties>
</file>