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63" r:id="rId3"/>
    <p:sldId id="257" r:id="rId4"/>
    <p:sldId id="264" r:id="rId5"/>
    <p:sldId id="271" r:id="rId6"/>
    <p:sldId id="265" r:id="rId7"/>
    <p:sldId id="268" r:id="rId8"/>
    <p:sldId id="269" r:id="rId9"/>
    <p:sldId id="270" r:id="rId10"/>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ACE0"/>
    <a:srgbClr val="F07D42"/>
    <a:srgbClr val="68D1FF"/>
    <a:srgbClr val="FF421D"/>
    <a:srgbClr val="5FBCFF"/>
    <a:srgbClr val="97FF97"/>
    <a:srgbClr val="FCF1D2"/>
    <a:srgbClr val="FF3E8D"/>
    <a:srgbClr val="FFC000"/>
    <a:srgbClr val="B6C7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4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2024/5/14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image" Target="../media/image1.png"/><Relationship Id="rId3" Type="http://schemas.openxmlformats.org/officeDocument/2006/relationships/tags" Target="../tags/tag4.xml"/><Relationship Id="rId21" Type="http://schemas.openxmlformats.org/officeDocument/2006/relationships/image" Target="../media/image4.png"/><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Layout" Target="../slideLayouts/slideLayout2.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3.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image" Target="../media/image7.png"/><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image" Target="../media/image6.png"/><Relationship Id="rId10" Type="http://schemas.openxmlformats.org/officeDocument/2006/relationships/tags" Target="../tags/tag11.xml"/><Relationship Id="rId19" Type="http://schemas.openxmlformats.org/officeDocument/2006/relationships/image" Target="../media/image2.sv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slideLayout" Target="../slideLayouts/slideLayout7.xml"/><Relationship Id="rId18" Type="http://schemas.openxmlformats.org/officeDocument/2006/relationships/image" Target="../media/image12.jpeg"/><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image" Target="../media/image11.jpeg"/><Relationship Id="rId2" Type="http://schemas.openxmlformats.org/officeDocument/2006/relationships/tags" Target="../tags/tag19.xml"/><Relationship Id="rId16" Type="http://schemas.openxmlformats.org/officeDocument/2006/relationships/image" Target="../media/image10.jpeg"/><Relationship Id="rId20" Type="http://schemas.openxmlformats.org/officeDocument/2006/relationships/image" Target="../media/image14.pn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image" Target="../media/image9.jpeg"/><Relationship Id="rId10" Type="http://schemas.openxmlformats.org/officeDocument/2006/relationships/tags" Target="../tags/tag27.xml"/><Relationship Id="rId19" Type="http://schemas.openxmlformats.org/officeDocument/2006/relationships/image" Target="../media/image13.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slideLayout" Target="../slideLayouts/slideLayout2.xml"/><Relationship Id="rId2" Type="http://schemas.openxmlformats.org/officeDocument/2006/relationships/tags" Target="../tags/tag31.xml"/><Relationship Id="rId16" Type="http://schemas.openxmlformats.org/officeDocument/2006/relationships/tags" Target="../tags/tag45.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4.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Layout" Target="../slideLayouts/slideLayout7.xml"/><Relationship Id="rId4"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slideLayout" Target="../slideLayouts/slideLayout7.xml"/><Relationship Id="rId4" Type="http://schemas.openxmlformats.org/officeDocument/2006/relationships/tags" Target="../tags/tag53.xml"/></Relationships>
</file>

<file path=ppt/slides/_rels/slide6.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slideLayout" Target="../slideLayouts/slideLayout7.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4308757" y="1668385"/>
            <a:ext cx="3649345" cy="1096645"/>
          </a:xfrm>
          <a:prstGeom prst="roundRect">
            <a:avLst/>
          </a:prstGeom>
          <a:solidFill>
            <a:schemeClr val="accent3">
              <a:lumMod val="20000"/>
              <a:lumOff val="80000"/>
            </a:schemeClr>
          </a:solidFill>
          <a:ln w="25400" cmpd="sng">
            <a:solidFill>
              <a:schemeClr val="accent3">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流程图: 文档 19"/>
          <p:cNvSpPr/>
          <p:nvPr>
            <p:custDataLst>
              <p:tags r:id="rId1"/>
            </p:custDataLst>
          </p:nvPr>
        </p:nvSpPr>
        <p:spPr>
          <a:xfrm>
            <a:off x="6238302" y="1801740"/>
            <a:ext cx="478155" cy="759460"/>
          </a:xfrm>
          <a:prstGeom prst="flowChartDocument">
            <a:avLst/>
          </a:prstGeom>
          <a:solidFill>
            <a:srgbClr val="FFC000"/>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lnSpc>
                <a:spcPct val="100000"/>
              </a:lnSpc>
              <a:buClrTx/>
              <a:buSzTx/>
              <a:buFontTx/>
            </a:pPr>
            <a:endParaRPr sz="1200" b="1" i="1">
              <a:solidFill>
                <a:schemeClr val="tx1"/>
              </a:solidFill>
            </a:endParaRPr>
          </a:p>
        </p:txBody>
      </p:sp>
      <p:sp>
        <p:nvSpPr>
          <p:cNvPr id="5" name="圆角矩形 4"/>
          <p:cNvSpPr/>
          <p:nvPr/>
        </p:nvSpPr>
        <p:spPr>
          <a:xfrm>
            <a:off x="1921443" y="3459670"/>
            <a:ext cx="2980690" cy="791210"/>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rPr>
              <a:t>“</a:t>
            </a:r>
            <a:r>
              <a:rPr sz="1200" i="1">
                <a:solidFill>
                  <a:schemeClr val="tx1"/>
                </a:solidFill>
                <a:latin typeface="Arial" panose="020B0604020202020204" pitchFamily="34" charset="0"/>
                <a:cs typeface="Arial" panose="020B0604020202020204" pitchFamily="34" charset="0"/>
              </a:rPr>
              <a:t>Identify</a:t>
            </a:r>
            <a:r>
              <a:rPr sz="1200" i="1" u="sng">
                <a:solidFill>
                  <a:schemeClr val="tx1"/>
                </a:solidFill>
                <a:latin typeface="Arial" panose="020B0604020202020204" pitchFamily="34" charset="0"/>
                <a:cs typeface="Arial" panose="020B0604020202020204" pitchFamily="34" charset="0"/>
              </a:rPr>
              <a:t> illegal parking behaviors</a:t>
            </a:r>
            <a:r>
              <a:rPr sz="1200" i="1">
                <a:solidFill>
                  <a:schemeClr val="tx1"/>
                </a:solidFill>
                <a:latin typeface="Arial" panose="020B0604020202020204" pitchFamily="34" charset="0"/>
                <a:cs typeface="Arial" panose="020B0604020202020204" pitchFamily="34" charset="0"/>
              </a:rPr>
              <a:t> on the street in the image and tell me the</a:t>
            </a:r>
            <a:r>
              <a:rPr sz="1200" b="1" i="1">
                <a:solidFill>
                  <a:schemeClr val="tx1"/>
                </a:solidFill>
                <a:latin typeface="Arial" panose="020B0604020202020204" pitchFamily="34" charset="0"/>
                <a:cs typeface="Arial" panose="020B0604020202020204" pitchFamily="34" charset="0"/>
              </a:rPr>
              <a:t> </a:t>
            </a:r>
            <a:r>
              <a:rPr sz="1200" i="1" u="sng">
                <a:solidFill>
                  <a:schemeClr val="tx1"/>
                </a:solidFill>
                <a:latin typeface="Arial" panose="020B0604020202020204" pitchFamily="34" charset="0"/>
                <a:cs typeface="Arial" panose="020B0604020202020204" pitchFamily="34" charset="0"/>
              </a:rPr>
              <a:t>corresponding administrative penalty decision</a:t>
            </a:r>
            <a:r>
              <a:rPr lang="en-US" sz="1200" i="1">
                <a:solidFill>
                  <a:schemeClr val="tx1"/>
                </a:solidFill>
                <a:latin typeface="Arial" panose="020B0604020202020204" pitchFamily="34" charset="0"/>
                <a:cs typeface="Arial" panose="020B0604020202020204" pitchFamily="34" charset="0"/>
              </a:rPr>
              <a:t>”</a:t>
            </a:r>
          </a:p>
        </p:txBody>
      </p:sp>
      <p:sp>
        <p:nvSpPr>
          <p:cNvPr id="6" name="圆角矩形 5"/>
          <p:cNvSpPr/>
          <p:nvPr>
            <p:custDataLst>
              <p:tags r:id="rId2"/>
            </p:custDataLst>
          </p:nvPr>
        </p:nvSpPr>
        <p:spPr>
          <a:xfrm>
            <a:off x="7112933" y="3459670"/>
            <a:ext cx="2980690" cy="791210"/>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sym typeface="+mn-ea"/>
              </a:rPr>
              <a:t>“</a:t>
            </a:r>
            <a:r>
              <a:rPr lang="en-US" sz="1200" i="1" u="sng">
                <a:solidFill>
                  <a:schemeClr val="tx1"/>
                </a:solidFill>
                <a:latin typeface="Arial" panose="020B0604020202020204" pitchFamily="34" charset="0"/>
                <a:cs typeface="Arial" panose="020B0604020202020204" pitchFamily="34" charset="0"/>
                <a:sym typeface="+mn-ea"/>
              </a:rPr>
              <a:t>Two</a:t>
            </a:r>
            <a:r>
              <a:rPr sz="1200" i="1" u="sng">
                <a:solidFill>
                  <a:schemeClr val="tx1"/>
                </a:solidFill>
                <a:latin typeface="Arial" panose="020B0604020202020204" pitchFamily="34" charset="0"/>
                <a:cs typeface="Arial" panose="020B0604020202020204" pitchFamily="34" charset="0"/>
                <a:sym typeface="+mn-ea"/>
              </a:rPr>
              <a:t> instances</a:t>
            </a:r>
            <a:r>
              <a:rPr sz="1200" i="1">
                <a:solidFill>
                  <a:schemeClr val="tx1"/>
                </a:solidFill>
                <a:latin typeface="Arial" panose="020B0604020202020204" pitchFamily="34" charset="0"/>
                <a:cs typeface="Arial" panose="020B0604020202020204" pitchFamily="34" charset="0"/>
                <a:sym typeface="+mn-ea"/>
              </a:rPr>
              <a:t> of </a:t>
            </a:r>
            <a:r>
              <a:rPr lang="en-US" sz="1200" i="1">
                <a:solidFill>
                  <a:schemeClr val="tx1"/>
                </a:solidFill>
                <a:latin typeface="Arial" panose="020B0604020202020204" pitchFamily="34" charset="0"/>
                <a:cs typeface="Arial" panose="020B0604020202020204" pitchFamily="34" charset="0"/>
                <a:sym typeface="+mn-ea"/>
              </a:rPr>
              <a:t>illegal</a:t>
            </a:r>
            <a:r>
              <a:rPr sz="1200" i="1">
                <a:solidFill>
                  <a:schemeClr val="tx1"/>
                </a:solidFill>
                <a:latin typeface="Arial" panose="020B0604020202020204" pitchFamily="34" charset="0"/>
                <a:cs typeface="Arial" panose="020B0604020202020204" pitchFamily="34" charset="0"/>
                <a:sym typeface="+mn-ea"/>
              </a:rPr>
              <a:t> parking </a:t>
            </a:r>
            <a:r>
              <a:rPr lang="en-US" sz="1200" i="1">
                <a:solidFill>
                  <a:schemeClr val="tx1"/>
                </a:solidFill>
                <a:latin typeface="Arial" panose="020B0604020202020204" pitchFamily="34" charset="0"/>
                <a:cs typeface="Arial" panose="020B0604020202020204" pitchFamily="34" charset="0"/>
                <a:sym typeface="+mn-ea"/>
              </a:rPr>
              <a:t>behaviors </a:t>
            </a:r>
            <a:r>
              <a:rPr sz="1200" i="1">
                <a:solidFill>
                  <a:schemeClr val="tx1"/>
                </a:solidFill>
                <a:latin typeface="Arial" panose="020B0604020202020204" pitchFamily="34" charset="0"/>
                <a:cs typeface="Arial" panose="020B0604020202020204" pitchFamily="34" charset="0"/>
                <a:sym typeface="+mn-ea"/>
              </a:rPr>
              <a:t>were identified. </a:t>
            </a:r>
            <a:endParaRPr lang="en-US" sz="1200" i="1">
              <a:solidFill>
                <a:schemeClr val="tx1"/>
              </a:solidFill>
              <a:latin typeface="Arial" panose="020B0604020202020204" pitchFamily="34" charset="0"/>
              <a:cs typeface="Arial" panose="020B0604020202020204" pitchFamily="34" charset="0"/>
              <a:sym typeface="+mn-ea"/>
            </a:endParaRPr>
          </a:p>
          <a:p>
            <a:pPr algn="l"/>
            <a:r>
              <a:rPr sz="1200" i="1">
                <a:solidFill>
                  <a:schemeClr val="tx1"/>
                </a:solidFill>
                <a:latin typeface="Arial" panose="020B0604020202020204" pitchFamily="34" charset="0"/>
                <a:cs typeface="Arial" panose="020B0604020202020204" pitchFamily="34" charset="0"/>
                <a:sym typeface="+mn-ea"/>
              </a:rPr>
              <a:t>According to </a:t>
            </a:r>
            <a:r>
              <a:rPr sz="1200" i="1" u="sng">
                <a:solidFill>
                  <a:schemeClr val="tx1"/>
                </a:solidFill>
                <a:latin typeface="Arial" panose="020B0604020202020204" pitchFamily="34" charset="0"/>
                <a:cs typeface="Arial" panose="020B0604020202020204" pitchFamily="34" charset="0"/>
                <a:sym typeface="+mn-ea"/>
              </a:rPr>
              <a:t>&lt;Ordinance&gt;</a:t>
            </a:r>
            <a:r>
              <a:rPr sz="1200" i="1">
                <a:solidFill>
                  <a:schemeClr val="tx1"/>
                </a:solidFill>
                <a:latin typeface="Arial" panose="020B0604020202020204" pitchFamily="34" charset="0"/>
                <a:cs typeface="Arial" panose="020B0604020202020204" pitchFamily="34" charset="0"/>
                <a:sym typeface="+mn-ea"/>
              </a:rPr>
              <a:t> ,</a:t>
            </a:r>
            <a:r>
              <a:rPr lang="en-US" sz="1200" i="1">
                <a:solidFill>
                  <a:schemeClr val="tx1"/>
                </a:solidFill>
                <a:latin typeface="Arial" panose="020B0604020202020204" pitchFamily="34" charset="0"/>
                <a:cs typeface="Arial" panose="020B0604020202020204" pitchFamily="34" charset="0"/>
                <a:sym typeface="+mn-ea"/>
              </a:rPr>
              <a:t> </a:t>
            </a:r>
            <a:r>
              <a:rPr sz="1200" i="1" u="sng">
                <a:solidFill>
                  <a:schemeClr val="tx1"/>
                </a:solidFill>
                <a:latin typeface="Arial" panose="020B0604020202020204" pitchFamily="34" charset="0"/>
                <a:cs typeface="Arial" panose="020B0604020202020204" pitchFamily="34" charset="0"/>
                <a:sym typeface="+mn-ea"/>
              </a:rPr>
              <a:t>&lt;penalty&gt;</a:t>
            </a:r>
            <a:r>
              <a:rPr sz="1200" i="1">
                <a:solidFill>
                  <a:schemeClr val="tx1"/>
                </a:solidFill>
                <a:latin typeface="Arial" panose="020B0604020202020204" pitchFamily="34" charset="0"/>
                <a:cs typeface="Arial" panose="020B0604020202020204" pitchFamily="34" charset="0"/>
                <a:sym typeface="+mn-ea"/>
              </a:rPr>
              <a:t> should be imposed for each violation.</a:t>
            </a:r>
            <a:r>
              <a:rPr lang="en-US" sz="1200" i="1">
                <a:solidFill>
                  <a:schemeClr val="tx1"/>
                </a:solidFill>
                <a:latin typeface="Arial" panose="020B0604020202020204" pitchFamily="34" charset="0"/>
                <a:cs typeface="Arial" panose="020B0604020202020204" pitchFamily="34" charset="0"/>
                <a:sym typeface="+mn-ea"/>
              </a:rPr>
              <a:t>”</a:t>
            </a:r>
            <a:endParaRPr lang="zh-CN" altLang="en-US" sz="1200"/>
          </a:p>
        </p:txBody>
      </p:sp>
      <p:sp>
        <p:nvSpPr>
          <p:cNvPr id="7" name="圆角矩形 6"/>
          <p:cNvSpPr/>
          <p:nvPr>
            <p:custDataLst>
              <p:tags r:id="rId3"/>
            </p:custDataLst>
          </p:nvPr>
        </p:nvSpPr>
        <p:spPr>
          <a:xfrm>
            <a:off x="4489823" y="1918447"/>
            <a:ext cx="866140" cy="575310"/>
          </a:xfrm>
          <a:prstGeom prst="roundRect">
            <a:avLst/>
          </a:prstGeom>
          <a:solidFill>
            <a:schemeClr val="accent3">
              <a:lumMod val="20000"/>
              <a:lumOff val="80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Times New Roman" panose="02020603050405020304" charset="0"/>
                <a:cs typeface="Times New Roman" panose="02020603050405020304" charset="0"/>
              </a:rPr>
              <a:t>RAG Module</a:t>
            </a:r>
          </a:p>
        </p:txBody>
      </p:sp>
      <p:sp>
        <p:nvSpPr>
          <p:cNvPr id="9" name="椭圆 8"/>
          <p:cNvSpPr>
            <a:spLocks noChangeAspect="1"/>
          </p:cNvSpPr>
          <p:nvPr/>
        </p:nvSpPr>
        <p:spPr>
          <a:xfrm>
            <a:off x="5750333" y="3937571"/>
            <a:ext cx="868680" cy="840740"/>
          </a:xfrm>
          <a:prstGeom prst="ellipse">
            <a:avLst/>
          </a:prstGeom>
          <a:solidFill>
            <a:srgbClr val="FF3E8D"/>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Times New Roman" panose="02020603050405020304" charset="0"/>
                <a:cs typeface="Times New Roman" panose="02020603050405020304" charset="0"/>
              </a:rPr>
              <a:t>LMM</a:t>
            </a:r>
          </a:p>
        </p:txBody>
      </p:sp>
      <p:cxnSp>
        <p:nvCxnSpPr>
          <p:cNvPr id="18" name="直接箭头连接符 17"/>
          <p:cNvCxnSpPr/>
          <p:nvPr/>
        </p:nvCxnSpPr>
        <p:spPr>
          <a:xfrm flipV="1">
            <a:off x="5434930" y="2150986"/>
            <a:ext cx="651510" cy="317"/>
          </a:xfrm>
          <a:prstGeom prst="straightConnector1">
            <a:avLst/>
          </a:prstGeom>
          <a:ln w="28575" cmpd="sng">
            <a:solidFill>
              <a:schemeClr val="tx1"/>
            </a:solidFill>
            <a:prstDash val="solid"/>
            <a:headEnd type="arrow"/>
            <a:tailEnd type="arrow"/>
          </a:ln>
        </p:spPr>
        <p:style>
          <a:lnRef idx="2">
            <a:schemeClr val="accent1"/>
          </a:lnRef>
          <a:fillRef idx="0">
            <a:srgbClr val="FFFFFF"/>
          </a:fillRef>
          <a:effectRef idx="0">
            <a:srgbClr val="FFFFFF"/>
          </a:effectRef>
          <a:fontRef idx="minor">
            <a:schemeClr val="tx1"/>
          </a:fontRef>
        </p:style>
      </p:cxnSp>
      <p:sp>
        <p:nvSpPr>
          <p:cNvPr id="12" name="右箭头 11"/>
          <p:cNvSpPr/>
          <p:nvPr>
            <p:custDataLst>
              <p:tags r:id="rId4"/>
            </p:custDataLst>
          </p:nvPr>
        </p:nvSpPr>
        <p:spPr>
          <a:xfrm>
            <a:off x="5245066" y="4264215"/>
            <a:ext cx="420270" cy="180785"/>
          </a:xfrm>
          <a:prstGeom prst="rightArrow">
            <a:avLst/>
          </a:prstGeom>
          <a:solidFill>
            <a:srgbClr val="B6C7EA"/>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tLang="zh-CN"/>
          </a:p>
        </p:txBody>
      </p:sp>
      <p:sp>
        <p:nvSpPr>
          <p:cNvPr id="19" name="流程图: 文档 18"/>
          <p:cNvSpPr/>
          <p:nvPr/>
        </p:nvSpPr>
        <p:spPr>
          <a:xfrm>
            <a:off x="6160197" y="1872860"/>
            <a:ext cx="473075" cy="759460"/>
          </a:xfrm>
          <a:prstGeom prst="flowChartDocument">
            <a:avLst/>
          </a:prstGeom>
          <a:solidFill>
            <a:srgbClr val="FFC000"/>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lnSpc>
                <a:spcPct val="100000"/>
              </a:lnSpc>
              <a:buClrTx/>
              <a:buSzTx/>
              <a:buFontTx/>
            </a:pPr>
            <a:r>
              <a:rPr sz="1200" b="1" i="1">
                <a:solidFill>
                  <a:schemeClr val="tx1"/>
                </a:solidFill>
                <a:latin typeface="Arial" panose="020B0604020202020204" pitchFamily="34" charset="0"/>
                <a:cs typeface="Arial" panose="020B0604020202020204" pitchFamily="34" charset="0"/>
              </a:rPr>
              <a:t>O1:</a:t>
            </a:r>
          </a:p>
          <a:p>
            <a:pPr algn="l">
              <a:lnSpc>
                <a:spcPct val="100000"/>
              </a:lnSpc>
              <a:buClrTx/>
              <a:buSzTx/>
              <a:buFontTx/>
            </a:pPr>
            <a:r>
              <a:rPr sz="1200" b="1" i="1">
                <a:solidFill>
                  <a:schemeClr val="tx1"/>
                </a:solidFill>
                <a:latin typeface="Arial" panose="020B0604020202020204" pitchFamily="34" charset="0"/>
                <a:cs typeface="Arial" panose="020B0604020202020204" pitchFamily="34" charset="0"/>
              </a:rPr>
              <a:t>O2:</a:t>
            </a:r>
          </a:p>
          <a:p>
            <a:pPr algn="l">
              <a:lnSpc>
                <a:spcPct val="100000"/>
              </a:lnSpc>
              <a:buClrTx/>
              <a:buSzTx/>
              <a:buFontTx/>
            </a:pPr>
            <a:r>
              <a:rPr sz="1200" b="1" i="1">
                <a:solidFill>
                  <a:schemeClr val="tx1"/>
                </a:solidFill>
                <a:latin typeface="Arial" panose="020B0604020202020204" pitchFamily="34" charset="0"/>
                <a:cs typeface="Arial" panose="020B0604020202020204" pitchFamily="34" charset="0"/>
              </a:rPr>
              <a:t>...:</a:t>
            </a:r>
          </a:p>
        </p:txBody>
      </p:sp>
      <p:sp>
        <p:nvSpPr>
          <p:cNvPr id="22" name="文本框 21"/>
          <p:cNvSpPr txBox="1"/>
          <p:nvPr/>
        </p:nvSpPr>
        <p:spPr>
          <a:xfrm>
            <a:off x="5154471" y="4014343"/>
            <a:ext cx="546100" cy="275590"/>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Input</a:t>
            </a:r>
          </a:p>
        </p:txBody>
      </p:sp>
      <p:sp>
        <p:nvSpPr>
          <p:cNvPr id="24" name="文本框 23"/>
          <p:cNvSpPr txBox="1"/>
          <p:nvPr>
            <p:custDataLst>
              <p:tags r:id="rId5"/>
            </p:custDataLst>
          </p:nvPr>
        </p:nvSpPr>
        <p:spPr>
          <a:xfrm>
            <a:off x="5434930" y="1765858"/>
            <a:ext cx="674370" cy="276860"/>
          </a:xfrm>
          <a:prstGeom prst="rect">
            <a:avLst/>
          </a:prstGeom>
          <a:noFill/>
        </p:spPr>
        <p:txBody>
          <a:bodyPr wrap="square" rtlCol="0">
            <a:noAutofit/>
          </a:bodyPr>
          <a:lstStyle/>
          <a:p>
            <a:r>
              <a:rPr lang="en-US" altLang="zh-CN" sz="1200">
                <a:latin typeface="Arial" panose="020B0604020202020204" pitchFamily="34" charset="0"/>
                <a:cs typeface="Arial" panose="020B0604020202020204" pitchFamily="34" charset="0"/>
              </a:rPr>
              <a:t>Search</a:t>
            </a:r>
          </a:p>
          <a:p>
            <a:endParaRPr lang="en-US" altLang="zh-CN" sz="1200">
              <a:latin typeface="Arial" panose="020B0604020202020204" pitchFamily="34" charset="0"/>
              <a:cs typeface="Arial" panose="020B0604020202020204" pitchFamily="34" charset="0"/>
            </a:endParaRPr>
          </a:p>
        </p:txBody>
      </p:sp>
      <p:sp>
        <p:nvSpPr>
          <p:cNvPr id="27" name="文本框 26"/>
          <p:cNvSpPr txBox="1"/>
          <p:nvPr>
            <p:custDataLst>
              <p:tags r:id="rId6"/>
            </p:custDataLst>
          </p:nvPr>
        </p:nvSpPr>
        <p:spPr>
          <a:xfrm>
            <a:off x="5412705" y="2257348"/>
            <a:ext cx="775335" cy="276860"/>
          </a:xfrm>
          <a:prstGeom prst="rect">
            <a:avLst/>
          </a:prstGeom>
          <a:noFill/>
        </p:spPr>
        <p:txBody>
          <a:bodyPr wrap="square" rtlCol="0">
            <a:noAutofit/>
          </a:bodyPr>
          <a:lstStyle/>
          <a:p>
            <a:pPr algn="ctr"/>
            <a:r>
              <a:rPr lang="en-US" altLang="zh-CN" sz="1200">
                <a:latin typeface="Arial" panose="020B0604020202020204" pitchFamily="34" charset="0"/>
                <a:cs typeface="Arial" panose="020B0604020202020204" pitchFamily="34" charset="0"/>
              </a:rPr>
              <a:t>Relative docs</a:t>
            </a:r>
          </a:p>
          <a:p>
            <a:pPr algn="ctr"/>
            <a:endParaRPr lang="en-US" altLang="zh-CN" sz="1200">
              <a:latin typeface="Arial" panose="020B0604020202020204" pitchFamily="34" charset="0"/>
              <a:cs typeface="Arial" panose="020B0604020202020204" pitchFamily="34" charset="0"/>
            </a:endParaRPr>
          </a:p>
        </p:txBody>
      </p:sp>
      <p:sp>
        <p:nvSpPr>
          <p:cNvPr id="32" name="文本框 31"/>
          <p:cNvSpPr txBox="1"/>
          <p:nvPr>
            <p:custDataLst>
              <p:tags r:id="rId7"/>
            </p:custDataLst>
          </p:nvPr>
        </p:nvSpPr>
        <p:spPr>
          <a:xfrm>
            <a:off x="7561066" y="2985057"/>
            <a:ext cx="674370" cy="275590"/>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Output</a:t>
            </a:r>
          </a:p>
        </p:txBody>
      </p:sp>
      <p:sp>
        <p:nvSpPr>
          <p:cNvPr id="37" name="文本框 36"/>
          <p:cNvSpPr txBox="1"/>
          <p:nvPr>
            <p:custDataLst>
              <p:tags r:id="rId8"/>
            </p:custDataLst>
          </p:nvPr>
        </p:nvSpPr>
        <p:spPr>
          <a:xfrm>
            <a:off x="6742717" y="1710185"/>
            <a:ext cx="1315403" cy="993140"/>
          </a:xfrm>
          <a:prstGeom prst="rect">
            <a:avLst/>
          </a:prstGeom>
          <a:noFill/>
        </p:spPr>
        <p:txBody>
          <a:bodyPr wrap="square" rtlCol="0">
            <a:noAutofit/>
          </a:bodyPr>
          <a:lstStyle/>
          <a:p>
            <a:r>
              <a:rPr lang="en-US" altLang="zh-CN" sz="1200" b="1">
                <a:latin typeface="Arial" panose="020B0604020202020204" pitchFamily="34" charset="0"/>
                <a:cs typeface="Arial" panose="020B0604020202020204" pitchFamily="34" charset="0"/>
              </a:rPr>
              <a:t>Knowledge</a:t>
            </a:r>
            <a:r>
              <a:rPr lang="en-US" altLang="zh-CN" sz="1200">
                <a:latin typeface="Arial" panose="020B0604020202020204" pitchFamily="34" charset="0"/>
                <a:cs typeface="Arial" panose="020B0604020202020204" pitchFamily="34" charset="0"/>
              </a:rPr>
              <a:t> </a:t>
            </a:r>
          </a:p>
          <a:p>
            <a:r>
              <a:rPr lang="en-US" altLang="zh-CN" sz="1200">
                <a:latin typeface="Arial" panose="020B0604020202020204" pitchFamily="34" charset="0"/>
                <a:cs typeface="Arial" panose="020B0604020202020204" pitchFamily="34" charset="0"/>
              </a:rPr>
              <a:t>related to urban comprehensive administrative management</a:t>
            </a:r>
          </a:p>
        </p:txBody>
      </p:sp>
      <p:pic>
        <p:nvPicPr>
          <p:cNvPr id="41" name="图片 40" descr="3b343132373631313bc8cbceef"/>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613843" y="4040695"/>
            <a:ext cx="288000" cy="288000"/>
          </a:xfrm>
          <a:prstGeom prst="rect">
            <a:avLst/>
          </a:prstGeom>
        </p:spPr>
      </p:pic>
      <p:pic>
        <p:nvPicPr>
          <p:cNvPr id="43" name="图片 42" descr="logo-Meta"/>
          <p:cNvPicPr>
            <a:picLocks noChangeAspect="1"/>
          </p:cNvPicPr>
          <p:nvPr/>
        </p:nvPicPr>
        <p:blipFill>
          <a:blip r:embed="rId20"/>
          <a:stretch>
            <a:fillRect/>
          </a:stretch>
        </p:blipFill>
        <p:spPr>
          <a:xfrm>
            <a:off x="5858918" y="4461446"/>
            <a:ext cx="274320" cy="154305"/>
          </a:xfrm>
          <a:prstGeom prst="rect">
            <a:avLst/>
          </a:prstGeom>
        </p:spPr>
      </p:pic>
      <p:sp>
        <p:nvSpPr>
          <p:cNvPr id="44" name="文本框 43"/>
          <p:cNvSpPr txBox="1"/>
          <p:nvPr/>
        </p:nvSpPr>
        <p:spPr>
          <a:xfrm>
            <a:off x="6050688" y="4431601"/>
            <a:ext cx="568325" cy="213995"/>
          </a:xfrm>
          <a:prstGeom prst="rect">
            <a:avLst/>
          </a:prstGeom>
          <a:noFill/>
        </p:spPr>
        <p:txBody>
          <a:bodyPr wrap="square" rtlCol="0">
            <a:spAutoFit/>
          </a:bodyPr>
          <a:lstStyle/>
          <a:p>
            <a:r>
              <a:rPr lang="en-US" altLang="zh-CN" sz="800" i="1">
                <a:solidFill>
                  <a:srgbClr val="97FF97"/>
                </a:solidFill>
                <a:latin typeface="Times New Roman" panose="02020603050405020304" charset="0"/>
                <a:cs typeface="Times New Roman" panose="02020603050405020304" charset="0"/>
              </a:rPr>
              <a:t>EVA-ViT</a:t>
            </a:r>
          </a:p>
        </p:txBody>
      </p:sp>
      <p:pic>
        <p:nvPicPr>
          <p:cNvPr id="46" name="图片 45" descr="ChatGPT-Logo"/>
          <p:cNvPicPr>
            <a:picLocks noChangeAspect="1"/>
          </p:cNvPicPr>
          <p:nvPr/>
        </p:nvPicPr>
        <p:blipFill>
          <a:blip r:embed="rId21"/>
          <a:stretch>
            <a:fillRect/>
          </a:stretch>
        </p:blipFill>
        <p:spPr>
          <a:xfrm>
            <a:off x="5110783" y="2329406"/>
            <a:ext cx="291188" cy="164351"/>
          </a:xfrm>
          <a:prstGeom prst="rect">
            <a:avLst/>
          </a:prstGeom>
        </p:spPr>
      </p:pic>
      <p:pic>
        <p:nvPicPr>
          <p:cNvPr id="48" name="图片 47" descr="langchain logo"/>
          <p:cNvPicPr>
            <a:picLocks noChangeAspect="1"/>
          </p:cNvPicPr>
          <p:nvPr/>
        </p:nvPicPr>
        <p:blipFill>
          <a:blip r:embed="rId22"/>
          <a:stretch>
            <a:fillRect/>
          </a:stretch>
        </p:blipFill>
        <p:spPr>
          <a:xfrm>
            <a:off x="4926755" y="2336931"/>
            <a:ext cx="214265" cy="161587"/>
          </a:xfrm>
          <a:prstGeom prst="rect">
            <a:avLst/>
          </a:prstGeom>
        </p:spPr>
      </p:pic>
      <p:pic>
        <p:nvPicPr>
          <p:cNvPr id="51" name="图片 50" descr="违停1"/>
          <p:cNvPicPr>
            <a:picLocks noChangeAspect="1"/>
          </p:cNvPicPr>
          <p:nvPr/>
        </p:nvPicPr>
        <p:blipFill>
          <a:blip r:embed="rId23"/>
          <a:stretch>
            <a:fillRect/>
          </a:stretch>
        </p:blipFill>
        <p:spPr>
          <a:xfrm>
            <a:off x="3853563" y="4412954"/>
            <a:ext cx="1043305" cy="546472"/>
          </a:xfrm>
          <a:prstGeom prst="rect">
            <a:avLst/>
          </a:prstGeom>
        </p:spPr>
      </p:pic>
      <p:sp>
        <p:nvSpPr>
          <p:cNvPr id="52" name="右中括号 51"/>
          <p:cNvSpPr/>
          <p:nvPr/>
        </p:nvSpPr>
        <p:spPr>
          <a:xfrm>
            <a:off x="4987462" y="3832372"/>
            <a:ext cx="184243" cy="840740"/>
          </a:xfrm>
          <a:prstGeom prst="rightBracket">
            <a:avLst/>
          </a:prstGeom>
          <a:ln w="12700" cmpd="sng">
            <a:solidFill>
              <a:schemeClr val="tx1"/>
            </a:solidFill>
            <a:prstDash val="solid"/>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pic>
        <p:nvPicPr>
          <p:cNvPr id="56" name="图片 55" descr="违停1_re"/>
          <p:cNvPicPr>
            <a:picLocks noChangeAspect="1"/>
          </p:cNvPicPr>
          <p:nvPr/>
        </p:nvPicPr>
        <p:blipFill>
          <a:blip r:embed="rId24"/>
          <a:stretch>
            <a:fillRect/>
          </a:stretch>
        </p:blipFill>
        <p:spPr>
          <a:xfrm>
            <a:off x="5636224" y="2913570"/>
            <a:ext cx="1043305" cy="546100"/>
          </a:xfrm>
          <a:prstGeom prst="rect">
            <a:avLst/>
          </a:prstGeom>
        </p:spPr>
      </p:pic>
      <p:sp>
        <p:nvSpPr>
          <p:cNvPr id="57" name="文本框 56"/>
          <p:cNvSpPr txBox="1"/>
          <p:nvPr>
            <p:custDataLst>
              <p:tags r:id="rId9"/>
            </p:custDataLst>
          </p:nvPr>
        </p:nvSpPr>
        <p:spPr>
          <a:xfrm>
            <a:off x="6238302" y="3551300"/>
            <a:ext cx="635000" cy="275590"/>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Result</a:t>
            </a:r>
          </a:p>
        </p:txBody>
      </p:sp>
      <p:sp>
        <p:nvSpPr>
          <p:cNvPr id="58" name="右箭头 57"/>
          <p:cNvSpPr/>
          <p:nvPr>
            <p:custDataLst>
              <p:tags r:id="rId10"/>
            </p:custDataLst>
          </p:nvPr>
        </p:nvSpPr>
        <p:spPr>
          <a:xfrm rot="16200000">
            <a:off x="6045994" y="3604116"/>
            <a:ext cx="246380" cy="178850"/>
          </a:xfrm>
          <a:prstGeom prst="rightArrow">
            <a:avLst/>
          </a:prstGeom>
          <a:solidFill>
            <a:srgbClr val="FF3E8D"/>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tLang="zh-CN"/>
          </a:p>
        </p:txBody>
      </p:sp>
      <p:sp>
        <p:nvSpPr>
          <p:cNvPr id="61" name="直角上箭头 60"/>
          <p:cNvSpPr/>
          <p:nvPr/>
        </p:nvSpPr>
        <p:spPr>
          <a:xfrm flipH="1">
            <a:off x="5038429" y="2856452"/>
            <a:ext cx="384810" cy="470536"/>
          </a:xfrm>
          <a:prstGeom prst="bentUpArrow">
            <a:avLst>
              <a:gd name="adj1" fmla="val 25000"/>
              <a:gd name="adj2" fmla="val 25870"/>
              <a:gd name="adj3" fmla="val 25117"/>
            </a:avLst>
          </a:prstGeom>
          <a:solidFill>
            <a:srgbClr val="FF3E8D"/>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2" name="右箭头 61"/>
          <p:cNvSpPr/>
          <p:nvPr>
            <p:custDataLst>
              <p:tags r:id="rId11"/>
            </p:custDataLst>
          </p:nvPr>
        </p:nvSpPr>
        <p:spPr>
          <a:xfrm rot="16200000">
            <a:off x="4378576" y="3018360"/>
            <a:ext cx="470535" cy="184150"/>
          </a:xfrm>
          <a:prstGeom prst="rightArrow">
            <a:avLst/>
          </a:prstGeom>
          <a:solidFill>
            <a:srgbClr val="B6C7EA"/>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tLang="zh-CN"/>
          </a:p>
        </p:txBody>
      </p:sp>
      <p:sp>
        <p:nvSpPr>
          <p:cNvPr id="63" name="文本框 62"/>
          <p:cNvSpPr txBox="1"/>
          <p:nvPr>
            <p:custDataLst>
              <p:tags r:id="rId12"/>
            </p:custDataLst>
          </p:nvPr>
        </p:nvSpPr>
        <p:spPr>
          <a:xfrm>
            <a:off x="1866543" y="4414763"/>
            <a:ext cx="1986730" cy="461665"/>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Input visual data and instruction</a:t>
            </a:r>
          </a:p>
        </p:txBody>
      </p:sp>
      <p:sp>
        <p:nvSpPr>
          <p:cNvPr id="65" name="右箭头 64"/>
          <p:cNvSpPr/>
          <p:nvPr>
            <p:custDataLst>
              <p:tags r:id="rId13"/>
            </p:custDataLst>
          </p:nvPr>
        </p:nvSpPr>
        <p:spPr>
          <a:xfrm rot="5400000">
            <a:off x="7291699" y="3008853"/>
            <a:ext cx="452120" cy="184150"/>
          </a:xfrm>
          <a:prstGeom prst="rightArrow">
            <a:avLst/>
          </a:prstGeom>
          <a:solidFill>
            <a:srgbClr val="FCF1D2"/>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tLang="zh-CN"/>
          </a:p>
        </p:txBody>
      </p:sp>
      <p:sp>
        <p:nvSpPr>
          <p:cNvPr id="66" name="文本框 65"/>
          <p:cNvSpPr txBox="1"/>
          <p:nvPr>
            <p:custDataLst>
              <p:tags r:id="rId14"/>
            </p:custDataLst>
          </p:nvPr>
        </p:nvSpPr>
        <p:spPr>
          <a:xfrm>
            <a:off x="4730398" y="1348571"/>
            <a:ext cx="2897505"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Fusing visual and textual knowledge</a:t>
            </a:r>
          </a:p>
        </p:txBody>
      </p:sp>
      <p:sp>
        <p:nvSpPr>
          <p:cNvPr id="67" name="文本框 66"/>
          <p:cNvSpPr txBox="1"/>
          <p:nvPr>
            <p:custDataLst>
              <p:tags r:id="rId15"/>
            </p:custDataLst>
          </p:nvPr>
        </p:nvSpPr>
        <p:spPr>
          <a:xfrm>
            <a:off x="7112643" y="4257166"/>
            <a:ext cx="298069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Final output</a:t>
            </a:r>
          </a:p>
        </p:txBody>
      </p:sp>
      <p:sp>
        <p:nvSpPr>
          <p:cNvPr id="2" name="文本框 1"/>
          <p:cNvSpPr txBox="1"/>
          <p:nvPr>
            <p:custDataLst>
              <p:tags r:id="rId16"/>
            </p:custDataLst>
          </p:nvPr>
        </p:nvSpPr>
        <p:spPr>
          <a:xfrm>
            <a:off x="5434930" y="4781931"/>
            <a:ext cx="15265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Multimodal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objects365_v1_00048176"/>
          <p:cNvPicPr>
            <a:picLocks noChangeAspect="1"/>
          </p:cNvPicPr>
          <p:nvPr/>
        </p:nvPicPr>
        <p:blipFill>
          <a:blip r:embed="rId14"/>
          <a:stretch>
            <a:fillRect/>
          </a:stretch>
        </p:blipFill>
        <p:spPr>
          <a:xfrm>
            <a:off x="3369092" y="826441"/>
            <a:ext cx="1468120" cy="1099122"/>
          </a:xfrm>
          <a:prstGeom prst="rect">
            <a:avLst/>
          </a:prstGeom>
        </p:spPr>
      </p:pic>
      <p:pic>
        <p:nvPicPr>
          <p:cNvPr id="3" name="图片 2" descr="minioutput"/>
          <p:cNvPicPr>
            <a:picLocks noChangeAspect="1"/>
          </p:cNvPicPr>
          <p:nvPr/>
        </p:nvPicPr>
        <p:blipFill>
          <a:blip r:embed="rId15"/>
          <a:stretch>
            <a:fillRect/>
          </a:stretch>
        </p:blipFill>
        <p:spPr>
          <a:xfrm>
            <a:off x="3369092" y="4769017"/>
            <a:ext cx="1468121" cy="1098944"/>
          </a:xfrm>
          <a:prstGeom prst="rect">
            <a:avLst/>
          </a:prstGeom>
        </p:spPr>
      </p:pic>
      <p:grpSp>
        <p:nvGrpSpPr>
          <p:cNvPr id="11" name="组合 10"/>
          <p:cNvGrpSpPr/>
          <p:nvPr/>
        </p:nvGrpSpPr>
        <p:grpSpPr>
          <a:xfrm>
            <a:off x="6627841" y="2096548"/>
            <a:ext cx="1238250" cy="386715"/>
            <a:chOff x="7930" y="15327"/>
            <a:chExt cx="1950" cy="609"/>
          </a:xfrm>
        </p:grpSpPr>
        <p:pic>
          <p:nvPicPr>
            <p:cNvPr id="13" name="图片 12" descr="0"/>
            <p:cNvPicPr>
              <a:picLocks noChangeAspect="1"/>
            </p:cNvPicPr>
            <p:nvPr/>
          </p:nvPicPr>
          <p:blipFill>
            <a:blip r:embed="rId16"/>
            <a:stretch>
              <a:fillRect/>
            </a:stretch>
          </p:blipFill>
          <p:spPr>
            <a:xfrm>
              <a:off x="7930" y="15327"/>
              <a:ext cx="454" cy="454"/>
            </a:xfrm>
            <a:prstGeom prst="rect">
              <a:avLst/>
            </a:prstGeom>
          </p:spPr>
        </p:pic>
        <p:pic>
          <p:nvPicPr>
            <p:cNvPr id="14" name="图片 13" descr="1"/>
            <p:cNvPicPr>
              <a:picLocks noChangeAspect="1"/>
            </p:cNvPicPr>
            <p:nvPr/>
          </p:nvPicPr>
          <p:blipFill>
            <a:blip r:embed="rId17"/>
            <a:stretch>
              <a:fillRect/>
            </a:stretch>
          </p:blipFill>
          <p:spPr>
            <a:xfrm>
              <a:off x="8440" y="15327"/>
              <a:ext cx="454" cy="454"/>
            </a:xfrm>
            <a:prstGeom prst="rect">
              <a:avLst/>
            </a:prstGeom>
          </p:spPr>
        </p:pic>
        <p:pic>
          <p:nvPicPr>
            <p:cNvPr id="15" name="图片 14" descr="15"/>
            <p:cNvPicPr>
              <a:picLocks noChangeAspect="1"/>
            </p:cNvPicPr>
            <p:nvPr/>
          </p:nvPicPr>
          <p:blipFill>
            <a:blip r:embed="rId18"/>
            <a:stretch>
              <a:fillRect/>
            </a:stretch>
          </p:blipFill>
          <p:spPr>
            <a:xfrm>
              <a:off x="9426" y="15333"/>
              <a:ext cx="454" cy="454"/>
            </a:xfrm>
            <a:prstGeom prst="rect">
              <a:avLst/>
            </a:prstGeom>
          </p:spPr>
        </p:pic>
        <p:sp>
          <p:nvSpPr>
            <p:cNvPr id="16" name="文本框 15"/>
            <p:cNvSpPr txBox="1"/>
            <p:nvPr/>
          </p:nvSpPr>
          <p:spPr>
            <a:xfrm>
              <a:off x="8868" y="15356"/>
              <a:ext cx="567" cy="580"/>
            </a:xfrm>
            <a:prstGeom prst="rect">
              <a:avLst/>
            </a:prstGeom>
            <a:noFill/>
          </p:spPr>
          <p:txBody>
            <a:bodyPr wrap="square" rtlCol="0">
              <a:spAutoFit/>
            </a:bodyPr>
            <a:lstStyle/>
            <a:p>
              <a:pPr algn="ctr"/>
              <a:r>
                <a:rPr lang="en-US" altLang="zh-CN"/>
                <a:t>...</a:t>
              </a:r>
            </a:p>
          </p:txBody>
        </p:sp>
      </p:grpSp>
      <p:sp>
        <p:nvSpPr>
          <p:cNvPr id="17" name="流程图: 决策 16"/>
          <p:cNvSpPr/>
          <p:nvPr/>
        </p:nvSpPr>
        <p:spPr>
          <a:xfrm>
            <a:off x="4956051" y="1271641"/>
            <a:ext cx="298174" cy="208722"/>
          </a:xfrm>
          <a:prstGeom prst="flowChartDecision">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2" idx="3"/>
            <a:endCxn id="17" idx="1"/>
          </p:cNvCxnSpPr>
          <p:nvPr/>
        </p:nvCxnSpPr>
        <p:spPr>
          <a:xfrm>
            <a:off x="4837212" y="1376002"/>
            <a:ext cx="1188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3"/>
            <a:endCxn id="25" idx="1"/>
          </p:cNvCxnSpPr>
          <p:nvPr/>
        </p:nvCxnSpPr>
        <p:spPr>
          <a:xfrm flipV="1">
            <a:off x="5254225" y="1376001"/>
            <a:ext cx="110384" cy="1"/>
          </a:xfrm>
          <a:prstGeom prst="line">
            <a:avLst/>
          </a:prstGeom>
        </p:spPr>
        <p:style>
          <a:lnRef idx="1">
            <a:schemeClr val="dk1"/>
          </a:lnRef>
          <a:fillRef idx="0">
            <a:schemeClr val="dk1"/>
          </a:fillRef>
          <a:effectRef idx="0">
            <a:schemeClr val="dk1"/>
          </a:effectRef>
          <a:fontRef idx="minor">
            <a:schemeClr val="tx1"/>
          </a:fontRef>
        </p:style>
      </p:cxnSp>
      <p:sp>
        <p:nvSpPr>
          <p:cNvPr id="25" name="左中括号 24"/>
          <p:cNvSpPr/>
          <p:nvPr/>
        </p:nvSpPr>
        <p:spPr>
          <a:xfrm>
            <a:off x="5364609" y="1039157"/>
            <a:ext cx="100729" cy="673687"/>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8" name="流程图: 过程 27"/>
          <p:cNvSpPr/>
          <p:nvPr/>
        </p:nvSpPr>
        <p:spPr>
          <a:xfrm>
            <a:off x="5465338" y="891472"/>
            <a:ext cx="741192" cy="295370"/>
          </a:xfrm>
          <a:prstGeom prst="flowChartProcess">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resize</a:t>
            </a:r>
            <a:endParaRPr lang="zh-CN" altLang="en-US" sz="1200">
              <a:solidFill>
                <a:schemeClr val="tx1"/>
              </a:solidFill>
              <a:latin typeface="Arial" panose="020B0604020202020204" pitchFamily="34" charset="0"/>
              <a:cs typeface="Arial" panose="020B0604020202020204" pitchFamily="34" charset="0"/>
            </a:endParaRPr>
          </a:p>
        </p:txBody>
      </p:sp>
      <p:sp>
        <p:nvSpPr>
          <p:cNvPr id="29" name="流程图: 过程 28"/>
          <p:cNvSpPr/>
          <p:nvPr/>
        </p:nvSpPr>
        <p:spPr>
          <a:xfrm>
            <a:off x="5463850" y="1565159"/>
            <a:ext cx="741192" cy="295370"/>
          </a:xfrm>
          <a:prstGeom prst="flowChartProcess">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crop</a:t>
            </a:r>
            <a:endParaRPr lang="zh-CN" altLang="en-US" sz="1200">
              <a:solidFill>
                <a:schemeClr val="tx1"/>
              </a:solidFill>
              <a:latin typeface="Arial" panose="020B0604020202020204" pitchFamily="34" charset="0"/>
              <a:cs typeface="Arial" panose="020B0604020202020204" pitchFamily="34" charset="0"/>
            </a:endParaRPr>
          </a:p>
        </p:txBody>
      </p:sp>
      <p:sp>
        <p:nvSpPr>
          <p:cNvPr id="33" name="圆角矩形 59"/>
          <p:cNvSpPr/>
          <p:nvPr/>
        </p:nvSpPr>
        <p:spPr>
          <a:xfrm>
            <a:off x="5306378" y="826439"/>
            <a:ext cx="998954" cy="1099123"/>
          </a:xfrm>
          <a:prstGeom prst="roundRect">
            <a:avLst/>
          </a:prstGeom>
          <a:noFill/>
          <a:ln w="25400" cmpd="sng">
            <a:solidFill>
              <a:schemeClr val="accent1">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5" name="直接连接符 34"/>
          <p:cNvCxnSpPr>
            <a:stCxn id="33" idx="3"/>
            <a:endCxn id="36" idx="1"/>
          </p:cNvCxnSpPr>
          <p:nvPr/>
        </p:nvCxnSpPr>
        <p:spPr>
          <a:xfrm>
            <a:off x="6305332" y="1376001"/>
            <a:ext cx="4517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757034" y="1039157"/>
            <a:ext cx="1009213" cy="6736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latin typeface="Arial" panose="020B0604020202020204" pitchFamily="34" charset="0"/>
                <a:cs typeface="Arial" panose="020B0604020202020204" pitchFamily="34" charset="0"/>
              </a:rPr>
              <a:t>Processed image</a:t>
            </a:r>
            <a:endParaRPr lang="zh-CN" altLang="en-US" sz="1200">
              <a:latin typeface="Arial" panose="020B0604020202020204" pitchFamily="34" charset="0"/>
              <a:cs typeface="Arial" panose="020B0604020202020204" pitchFamily="34" charset="0"/>
            </a:endParaRPr>
          </a:p>
        </p:txBody>
      </p:sp>
      <p:grpSp>
        <p:nvGrpSpPr>
          <p:cNvPr id="47" name="组合 46"/>
          <p:cNvGrpSpPr/>
          <p:nvPr/>
        </p:nvGrpSpPr>
        <p:grpSpPr>
          <a:xfrm>
            <a:off x="6471802" y="2631355"/>
            <a:ext cx="1557662" cy="673688"/>
            <a:chOff x="8865" y="10356"/>
            <a:chExt cx="5685" cy="6203"/>
          </a:xfrm>
          <a:solidFill>
            <a:srgbClr val="68D1FF"/>
          </a:solidFill>
        </p:grpSpPr>
        <p:sp>
          <p:nvSpPr>
            <p:cNvPr id="48" name="矩形 47"/>
            <p:cNvSpPr/>
            <p:nvPr/>
          </p:nvSpPr>
          <p:spPr>
            <a:xfrm>
              <a:off x="8865" y="10356"/>
              <a:ext cx="5685" cy="6203"/>
            </a:xfrm>
            <a:prstGeom prst="rect">
              <a:avLst/>
            </a:prstGeom>
            <a:grpFill/>
            <a:ln w="28575">
              <a:solidFill>
                <a:srgbClr val="5FBCFF"/>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sz="1200">
                <a:latin typeface="Arial" panose="020B0604020202020204" pitchFamily="34" charset="0"/>
                <a:cs typeface="Arial" panose="020B0604020202020204" pitchFamily="34" charset="0"/>
              </a:endParaRPr>
            </a:p>
          </p:txBody>
        </p:sp>
        <p:sp>
          <p:nvSpPr>
            <p:cNvPr id="49" name="文本框 48"/>
            <p:cNvSpPr txBox="1"/>
            <p:nvPr/>
          </p:nvSpPr>
          <p:spPr>
            <a:xfrm>
              <a:off x="9082" y="13773"/>
              <a:ext cx="5227" cy="2550"/>
            </a:xfrm>
            <a:prstGeom prst="rect">
              <a:avLst/>
            </a:prstGeom>
            <a:grpFill/>
          </p:spPr>
          <p:txBody>
            <a:bodyPr wrap="square" rtlCol="0" anchor="t">
              <a:spAutoFit/>
            </a:bodyPr>
            <a:lstStyle/>
            <a:p>
              <a:pPr algn="ctr"/>
              <a:r>
                <a:rPr lang="en-US" altLang="zh-CN" sz="1200" b="1">
                  <a:latin typeface="Arial" panose="020B0604020202020204" pitchFamily="34" charset="0"/>
                  <a:cs typeface="Arial" panose="020B0604020202020204" pitchFamily="34" charset="0"/>
                </a:rPr>
                <a:t>ViT</a:t>
              </a:r>
              <a:endParaRPr lang="zh-CN" altLang="en-US" sz="1200" b="1">
                <a:latin typeface="Arial" panose="020B0604020202020204" pitchFamily="34" charset="0"/>
                <a:cs typeface="Arial" panose="020B0604020202020204" pitchFamily="34" charset="0"/>
              </a:endParaRPr>
            </a:p>
          </p:txBody>
        </p:sp>
      </p:grpSp>
      <p:grpSp>
        <p:nvGrpSpPr>
          <p:cNvPr id="50" name="组合 49"/>
          <p:cNvGrpSpPr/>
          <p:nvPr/>
        </p:nvGrpSpPr>
        <p:grpSpPr>
          <a:xfrm>
            <a:off x="6531392" y="2699815"/>
            <a:ext cx="1432215" cy="289329"/>
            <a:chOff x="9038" y="13301"/>
            <a:chExt cx="5366" cy="3087"/>
          </a:xfrm>
        </p:grpSpPr>
        <p:sp>
          <p:nvSpPr>
            <p:cNvPr id="51" name="矩形 50"/>
            <p:cNvSpPr/>
            <p:nvPr/>
          </p:nvSpPr>
          <p:spPr>
            <a:xfrm>
              <a:off x="9038" y="13301"/>
              <a:ext cx="5366" cy="3087"/>
            </a:xfrm>
            <a:prstGeom prst="rect">
              <a:avLst/>
            </a:prstGeom>
            <a:ln w="28575">
              <a:solidFill>
                <a:srgbClr val="5FBCFF"/>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sz="1200">
                <a:latin typeface="Arial" panose="020B0604020202020204" pitchFamily="34" charset="0"/>
                <a:cs typeface="Arial" panose="020B0604020202020204" pitchFamily="34" charset="0"/>
              </a:endParaRPr>
            </a:p>
          </p:txBody>
        </p:sp>
        <p:sp>
          <p:nvSpPr>
            <p:cNvPr id="52" name="文本框 51"/>
            <p:cNvSpPr txBox="1"/>
            <p:nvPr/>
          </p:nvSpPr>
          <p:spPr>
            <a:xfrm>
              <a:off x="9096" y="13301"/>
              <a:ext cx="5246" cy="2955"/>
            </a:xfrm>
            <a:prstGeom prst="rect">
              <a:avLst/>
            </a:prstGeom>
            <a:noFill/>
          </p:spPr>
          <p:txBody>
            <a:bodyPr wrap="square" rtlCol="0" anchor="t">
              <a:spAutoFit/>
            </a:bodyPr>
            <a:lstStyle/>
            <a:p>
              <a:pPr algn="ctr"/>
              <a:r>
                <a:rPr lang="en-US" altLang="zh-CN" sz="1200">
                  <a:latin typeface="Arial" panose="020B0604020202020204" pitchFamily="34" charset="0"/>
                  <a:cs typeface="Arial" panose="020B0604020202020204" pitchFamily="34" charset="0"/>
                </a:rPr>
                <a:t>Patch Embedding</a:t>
              </a:r>
              <a:endParaRPr lang="zh-CN" altLang="en-US" sz="1200">
                <a:latin typeface="Arial" panose="020B0604020202020204" pitchFamily="34" charset="0"/>
                <a:cs typeface="Arial" panose="020B0604020202020204" pitchFamily="34" charset="0"/>
              </a:endParaRPr>
            </a:p>
          </p:txBody>
        </p:sp>
      </p:grpSp>
      <p:pic>
        <p:nvPicPr>
          <p:cNvPr id="53" name="图片 52" descr="frozen"/>
          <p:cNvPicPr>
            <a:picLocks noChangeAspect="1"/>
          </p:cNvPicPr>
          <p:nvPr>
            <p:custDataLst>
              <p:tags r:id="rId1"/>
            </p:custDataLst>
          </p:nvPr>
        </p:nvPicPr>
        <p:blipFill>
          <a:blip r:embed="rId19"/>
          <a:stretch>
            <a:fillRect/>
          </a:stretch>
        </p:blipFill>
        <p:spPr>
          <a:xfrm>
            <a:off x="8172988" y="2884782"/>
            <a:ext cx="208723" cy="208723"/>
          </a:xfrm>
          <a:prstGeom prst="rect">
            <a:avLst/>
          </a:prstGeom>
        </p:spPr>
      </p:pic>
      <p:sp>
        <p:nvSpPr>
          <p:cNvPr id="55" name="矩形 54"/>
          <p:cNvSpPr/>
          <p:nvPr>
            <p:custDataLst>
              <p:tags r:id="rId2"/>
            </p:custDataLst>
          </p:nvPr>
        </p:nvSpPr>
        <p:spPr>
          <a:xfrm>
            <a:off x="6460021" y="5152901"/>
            <a:ext cx="1569444" cy="331531"/>
          </a:xfrm>
          <a:prstGeom prst="rect">
            <a:avLst/>
          </a:prstGeom>
          <a:solidFill>
            <a:srgbClr val="FBBF00"/>
          </a:solidFill>
          <a:ln w="28575">
            <a:solidFill>
              <a:srgbClr val="FF421D"/>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b="1">
                <a:latin typeface="Arial" panose="020B0604020202020204" pitchFamily="34" charset="0"/>
                <a:cs typeface="Arial" panose="020B0604020202020204" pitchFamily="34" charset="0"/>
                <a:sym typeface="+mn-ea"/>
              </a:rPr>
              <a:t>Llama2</a:t>
            </a:r>
          </a:p>
        </p:txBody>
      </p:sp>
      <p:pic>
        <p:nvPicPr>
          <p:cNvPr id="56" name="图片 55" descr="fire"/>
          <p:cNvPicPr>
            <a:picLocks noChangeAspect="1"/>
          </p:cNvPicPr>
          <p:nvPr>
            <p:custDataLst>
              <p:tags r:id="rId3"/>
            </p:custDataLst>
          </p:nvPr>
        </p:nvPicPr>
        <p:blipFill>
          <a:blip r:embed="rId20"/>
          <a:stretch>
            <a:fillRect/>
          </a:stretch>
        </p:blipFill>
        <p:spPr>
          <a:xfrm>
            <a:off x="8167872" y="5171802"/>
            <a:ext cx="208723" cy="208723"/>
          </a:xfrm>
          <a:prstGeom prst="rect">
            <a:avLst/>
          </a:prstGeom>
        </p:spPr>
      </p:pic>
      <p:sp>
        <p:nvSpPr>
          <p:cNvPr id="58" name="矩形 57"/>
          <p:cNvSpPr/>
          <p:nvPr>
            <p:custDataLst>
              <p:tags r:id="rId4"/>
            </p:custDataLst>
          </p:nvPr>
        </p:nvSpPr>
        <p:spPr>
          <a:xfrm>
            <a:off x="6471803" y="3430094"/>
            <a:ext cx="1557662" cy="331531"/>
          </a:xfrm>
          <a:prstGeom prst="rect">
            <a:avLst/>
          </a:prstGeom>
          <a:solidFill>
            <a:srgbClr val="FBBF00"/>
          </a:solidFill>
          <a:ln w="28575">
            <a:solidFill>
              <a:srgbClr val="FF421D"/>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b="1">
                <a:latin typeface="Arial" panose="020B0604020202020204" pitchFamily="34" charset="0"/>
                <a:cs typeface="Arial" panose="020B0604020202020204" pitchFamily="34" charset="0"/>
                <a:sym typeface="+mn-ea"/>
              </a:rPr>
              <a:t>Linear</a:t>
            </a:r>
          </a:p>
        </p:txBody>
      </p:sp>
      <p:pic>
        <p:nvPicPr>
          <p:cNvPr id="59" name="图片 58" descr="fire"/>
          <p:cNvPicPr>
            <a:picLocks noChangeAspect="1"/>
          </p:cNvPicPr>
          <p:nvPr>
            <p:custDataLst>
              <p:tags r:id="rId5"/>
            </p:custDataLst>
          </p:nvPr>
        </p:nvPicPr>
        <p:blipFill>
          <a:blip r:embed="rId20"/>
          <a:stretch>
            <a:fillRect/>
          </a:stretch>
        </p:blipFill>
        <p:spPr>
          <a:xfrm>
            <a:off x="8184769" y="3458674"/>
            <a:ext cx="208723" cy="208723"/>
          </a:xfrm>
          <a:prstGeom prst="rect">
            <a:avLst/>
          </a:prstGeom>
        </p:spPr>
      </p:pic>
      <p:cxnSp>
        <p:nvCxnSpPr>
          <p:cNvPr id="61" name="直接箭头连接符 60"/>
          <p:cNvCxnSpPr>
            <a:endCxn id="58" idx="0"/>
          </p:cNvCxnSpPr>
          <p:nvPr/>
        </p:nvCxnSpPr>
        <p:spPr>
          <a:xfrm>
            <a:off x="7250634" y="3305043"/>
            <a:ext cx="0" cy="125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圆角矩形 49"/>
          <p:cNvSpPr/>
          <p:nvPr>
            <p:custDataLst>
              <p:tags r:id="rId6"/>
            </p:custDataLst>
          </p:nvPr>
        </p:nvSpPr>
        <p:spPr>
          <a:xfrm>
            <a:off x="7503795" y="3977640"/>
            <a:ext cx="1075690" cy="841375"/>
          </a:xfrm>
          <a:prstGeom prst="roundRect">
            <a:avLst/>
          </a:prstGeom>
          <a:solidFill>
            <a:srgbClr val="DAE3F5"/>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a:latin typeface="Arial" panose="020B0604020202020204" pitchFamily="34" charset="0"/>
                <a:cs typeface="Arial" panose="020B0604020202020204" pitchFamily="34" charset="0"/>
                <a:sym typeface="+mn-ea"/>
              </a:rPr>
              <a:t>&lt;/Img&gt; [detection] Illegal sales [/INST]</a:t>
            </a:r>
          </a:p>
        </p:txBody>
      </p:sp>
      <p:sp>
        <p:nvSpPr>
          <p:cNvPr id="64" name="圆角矩形 54"/>
          <p:cNvSpPr/>
          <p:nvPr>
            <p:custDataLst>
              <p:tags r:id="rId7"/>
            </p:custDataLst>
          </p:nvPr>
        </p:nvSpPr>
        <p:spPr>
          <a:xfrm>
            <a:off x="5921348" y="3977979"/>
            <a:ext cx="726059" cy="853372"/>
          </a:xfrm>
          <a:prstGeom prst="roundRect">
            <a:avLst/>
          </a:prstGeom>
          <a:solidFill>
            <a:srgbClr val="DAE3F5"/>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a:latin typeface="Arial" panose="020B0604020202020204" pitchFamily="34" charset="0"/>
                <a:cs typeface="Arial" panose="020B0604020202020204" pitchFamily="34" charset="0"/>
                <a:sym typeface="+mn-ea"/>
              </a:rPr>
              <a:t>[INST] &lt;Img&gt;</a:t>
            </a:r>
          </a:p>
        </p:txBody>
      </p:sp>
      <p:cxnSp>
        <p:nvCxnSpPr>
          <p:cNvPr id="66" name="直接箭头连接符 65"/>
          <p:cNvCxnSpPr>
            <a:stCxn id="58" idx="2"/>
            <a:endCxn id="68" idx="0"/>
          </p:cNvCxnSpPr>
          <p:nvPr/>
        </p:nvCxnSpPr>
        <p:spPr>
          <a:xfrm flipH="1">
            <a:off x="7078164" y="3761625"/>
            <a:ext cx="172470" cy="21635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7" name="圆角矩形 59"/>
          <p:cNvSpPr/>
          <p:nvPr/>
        </p:nvSpPr>
        <p:spPr>
          <a:xfrm>
            <a:off x="5817452" y="3886676"/>
            <a:ext cx="2854581" cy="1023458"/>
          </a:xfrm>
          <a:prstGeom prst="roundRect">
            <a:avLst/>
          </a:prstGeom>
          <a:noFill/>
          <a:ln w="25400" cmpd="sng">
            <a:solidFill>
              <a:schemeClr val="accent1">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8" name="圆角矩形 54"/>
          <p:cNvSpPr/>
          <p:nvPr>
            <p:custDataLst>
              <p:tags r:id="rId8"/>
            </p:custDataLst>
          </p:nvPr>
        </p:nvSpPr>
        <p:spPr>
          <a:xfrm>
            <a:off x="6702182" y="3977978"/>
            <a:ext cx="751964" cy="842141"/>
          </a:xfrm>
          <a:prstGeom prst="roundRect">
            <a:avLst/>
          </a:prstGeom>
          <a:solidFill>
            <a:srgbClr val="DAE3F5"/>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a:latin typeface="Arial" panose="020B0604020202020204" pitchFamily="34" charset="0"/>
                <a:cs typeface="Arial" panose="020B0604020202020204" pitchFamily="34" charset="0"/>
                <a:sym typeface="+mn-ea"/>
              </a:rPr>
              <a:t>New embedding</a:t>
            </a:r>
          </a:p>
        </p:txBody>
      </p:sp>
      <p:cxnSp>
        <p:nvCxnSpPr>
          <p:cNvPr id="80" name="直接箭头连接符 79"/>
          <p:cNvCxnSpPr>
            <a:stCxn id="67" idx="2"/>
            <a:endCxn id="55" idx="0"/>
          </p:cNvCxnSpPr>
          <p:nvPr/>
        </p:nvCxnSpPr>
        <p:spPr>
          <a:xfrm>
            <a:off x="7244743" y="4910134"/>
            <a:ext cx="0" cy="24276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84" name="图片 83" descr="frozen"/>
          <p:cNvPicPr>
            <a:picLocks noChangeAspect="1"/>
          </p:cNvPicPr>
          <p:nvPr>
            <p:custDataLst>
              <p:tags r:id="rId9"/>
            </p:custDataLst>
          </p:nvPr>
        </p:nvPicPr>
        <p:blipFill>
          <a:blip r:embed="rId19"/>
          <a:stretch>
            <a:fillRect/>
          </a:stretch>
        </p:blipFill>
        <p:spPr>
          <a:xfrm>
            <a:off x="5364609" y="2899412"/>
            <a:ext cx="208723" cy="208723"/>
          </a:xfrm>
          <a:prstGeom prst="rect">
            <a:avLst/>
          </a:prstGeom>
        </p:spPr>
      </p:pic>
      <p:pic>
        <p:nvPicPr>
          <p:cNvPr id="85" name="图片 84" descr="fire"/>
          <p:cNvPicPr>
            <a:picLocks noChangeAspect="1"/>
          </p:cNvPicPr>
          <p:nvPr>
            <p:custDataLst>
              <p:tags r:id="rId10"/>
            </p:custDataLst>
          </p:nvPr>
        </p:nvPicPr>
        <p:blipFill>
          <a:blip r:embed="rId20"/>
          <a:stretch>
            <a:fillRect/>
          </a:stretch>
        </p:blipFill>
        <p:spPr>
          <a:xfrm>
            <a:off x="5364609" y="3227766"/>
            <a:ext cx="208723" cy="208723"/>
          </a:xfrm>
          <a:prstGeom prst="rect">
            <a:avLst/>
          </a:prstGeom>
        </p:spPr>
      </p:pic>
      <p:sp>
        <p:nvSpPr>
          <p:cNvPr id="86" name="文本框 85"/>
          <p:cNvSpPr txBox="1"/>
          <p:nvPr/>
        </p:nvSpPr>
        <p:spPr>
          <a:xfrm>
            <a:off x="5573332" y="2865273"/>
            <a:ext cx="681037" cy="276999"/>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Frozen</a:t>
            </a:r>
            <a:endParaRPr lang="zh-CN" altLang="en-US" sz="1200">
              <a:latin typeface="Arial" panose="020B0604020202020204" pitchFamily="34" charset="0"/>
              <a:cs typeface="Arial" panose="020B0604020202020204" pitchFamily="34" charset="0"/>
            </a:endParaRPr>
          </a:p>
        </p:txBody>
      </p:sp>
      <p:sp>
        <p:nvSpPr>
          <p:cNvPr id="87" name="文本框 86"/>
          <p:cNvSpPr txBox="1"/>
          <p:nvPr/>
        </p:nvSpPr>
        <p:spPr>
          <a:xfrm>
            <a:off x="5561551" y="3192633"/>
            <a:ext cx="859152" cy="276999"/>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Trainable</a:t>
            </a:r>
            <a:endParaRPr lang="zh-CN" altLang="en-US" sz="1200">
              <a:latin typeface="Arial" panose="020B0604020202020204" pitchFamily="34" charset="0"/>
              <a:cs typeface="Arial" panose="020B0604020202020204" pitchFamily="34" charset="0"/>
            </a:endParaRPr>
          </a:p>
        </p:txBody>
      </p:sp>
      <p:cxnSp>
        <p:nvCxnSpPr>
          <p:cNvPr id="89" name="直接箭头连接符 88"/>
          <p:cNvCxnSpPr>
            <a:stCxn id="55" idx="1"/>
            <a:endCxn id="3" idx="3"/>
          </p:cNvCxnSpPr>
          <p:nvPr/>
        </p:nvCxnSpPr>
        <p:spPr>
          <a:xfrm flipH="1" flipV="1">
            <a:off x="4837213" y="5318489"/>
            <a:ext cx="1622808" cy="1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箭头: 下 98"/>
          <p:cNvSpPr/>
          <p:nvPr/>
        </p:nvSpPr>
        <p:spPr>
          <a:xfrm>
            <a:off x="7097334" y="1783619"/>
            <a:ext cx="328612" cy="20151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59"/>
          <p:cNvSpPr/>
          <p:nvPr/>
        </p:nvSpPr>
        <p:spPr>
          <a:xfrm>
            <a:off x="6573621" y="2043466"/>
            <a:ext cx="1357311" cy="400813"/>
          </a:xfrm>
          <a:prstGeom prst="roundRect">
            <a:avLst/>
          </a:prstGeom>
          <a:noFill/>
          <a:ln w="25400" cmpd="sng">
            <a:solidFill>
              <a:schemeClr val="accent1">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04" name="直接箭头连接符 103"/>
          <p:cNvCxnSpPr>
            <a:stCxn id="100" idx="2"/>
          </p:cNvCxnSpPr>
          <p:nvPr/>
        </p:nvCxnSpPr>
        <p:spPr>
          <a:xfrm flipH="1">
            <a:off x="7250634" y="2444279"/>
            <a:ext cx="1643" cy="187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11"/>
            </p:custDataLst>
          </p:nvPr>
        </p:nvSpPr>
        <p:spPr>
          <a:xfrm>
            <a:off x="3604895" y="1925320"/>
            <a:ext cx="997585"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Raw image</a:t>
            </a:r>
          </a:p>
        </p:txBody>
      </p:sp>
      <p:sp>
        <p:nvSpPr>
          <p:cNvPr id="5" name="文本框 4"/>
          <p:cNvSpPr txBox="1"/>
          <p:nvPr>
            <p:custDataLst>
              <p:tags r:id="rId12"/>
            </p:custDataLst>
          </p:nvPr>
        </p:nvSpPr>
        <p:spPr>
          <a:xfrm>
            <a:off x="3425825" y="4493260"/>
            <a:ext cx="135509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Detection result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折角形 5"/>
          <p:cNvSpPr/>
          <p:nvPr/>
        </p:nvSpPr>
        <p:spPr>
          <a:xfrm>
            <a:off x="3732215" y="1635067"/>
            <a:ext cx="771912" cy="394335"/>
          </a:xfrm>
          <a:prstGeom prst="foldedCorner">
            <a:avLst/>
          </a:prstGeom>
          <a:solidFill>
            <a:schemeClr val="accent2">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0" name="折角形 9"/>
          <p:cNvSpPr/>
          <p:nvPr>
            <p:custDataLst>
              <p:tags r:id="rId1"/>
            </p:custDataLst>
          </p:nvPr>
        </p:nvSpPr>
        <p:spPr>
          <a:xfrm>
            <a:off x="3814130" y="1704282"/>
            <a:ext cx="771912" cy="394335"/>
          </a:xfrm>
          <a:prstGeom prst="foldedCorner">
            <a:avLst/>
          </a:prstGeom>
          <a:solidFill>
            <a:schemeClr val="accent2">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1" name="折角形 10"/>
          <p:cNvSpPr/>
          <p:nvPr>
            <p:custDataLst>
              <p:tags r:id="rId2"/>
            </p:custDataLst>
          </p:nvPr>
        </p:nvSpPr>
        <p:spPr>
          <a:xfrm>
            <a:off x="3889695" y="1773497"/>
            <a:ext cx="771912" cy="394335"/>
          </a:xfrm>
          <a:prstGeom prst="foldedCorner">
            <a:avLst/>
          </a:prstGeom>
          <a:solidFill>
            <a:schemeClr val="accent2">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Material</a:t>
            </a:r>
          </a:p>
        </p:txBody>
      </p:sp>
      <p:sp>
        <p:nvSpPr>
          <p:cNvPr id="13" name="流程图: 磁盘 12"/>
          <p:cNvSpPr/>
          <p:nvPr/>
        </p:nvSpPr>
        <p:spPr>
          <a:xfrm>
            <a:off x="4224655" y="3883025"/>
            <a:ext cx="1118870" cy="554355"/>
          </a:xfrm>
          <a:prstGeom prst="flowChartMagneticDisk">
            <a:avLst/>
          </a:prstGeom>
          <a:gradFill>
            <a:gsLst>
              <a:gs pos="100000">
                <a:srgbClr val="F9F8CA"/>
              </a:gs>
              <a:gs pos="6000">
                <a:srgbClr val="4EAADD"/>
              </a:gs>
            </a:gsLst>
            <a:lin ang="18900000" scaled="1"/>
          </a:gra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Vector Store</a:t>
            </a:r>
          </a:p>
        </p:txBody>
      </p:sp>
      <p:sp>
        <p:nvSpPr>
          <p:cNvPr id="14" name="流程图: 可选过程 13"/>
          <p:cNvSpPr/>
          <p:nvPr/>
        </p:nvSpPr>
        <p:spPr>
          <a:xfrm>
            <a:off x="4019550" y="2668270"/>
            <a:ext cx="1508760" cy="391160"/>
          </a:xfrm>
          <a:prstGeom prst="flowChartAlternateProcess">
            <a:avLst/>
          </a:prstGeom>
          <a:gradFill>
            <a:gsLst>
              <a:gs pos="0">
                <a:schemeClr val="bg1"/>
              </a:gs>
              <a:gs pos="42000">
                <a:srgbClr val="6ACCF2"/>
              </a:gs>
              <a:gs pos="100000">
                <a:srgbClr val="2497EA"/>
              </a:gs>
            </a:gsLst>
            <a:lin ang="8100000" scaled="1"/>
          </a:gra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0" name="下箭头 19"/>
          <p:cNvSpPr/>
          <p:nvPr/>
        </p:nvSpPr>
        <p:spPr>
          <a:xfrm rot="20460000">
            <a:off x="4437380" y="3121025"/>
            <a:ext cx="156845" cy="701040"/>
          </a:xfrm>
          <a:prstGeom prst="downArrow">
            <a:avLst/>
          </a:prstGeom>
          <a:solidFill>
            <a:schemeClr val="accent2">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1" name="下箭头 20"/>
          <p:cNvSpPr/>
          <p:nvPr>
            <p:custDataLst>
              <p:tags r:id="rId3"/>
            </p:custDataLst>
          </p:nvPr>
        </p:nvSpPr>
        <p:spPr>
          <a:xfrm rot="1140000">
            <a:off x="4949190" y="3122930"/>
            <a:ext cx="160020" cy="702310"/>
          </a:xfrm>
          <a:prstGeom prst="downArrow">
            <a:avLst/>
          </a:prstGeom>
          <a:solidFill>
            <a:schemeClr val="accent1">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 name="流程图: 文档 2"/>
          <p:cNvSpPr/>
          <p:nvPr/>
        </p:nvSpPr>
        <p:spPr>
          <a:xfrm>
            <a:off x="6180455" y="3858895"/>
            <a:ext cx="858520" cy="573405"/>
          </a:xfrm>
          <a:prstGeom prst="flowChartDocument">
            <a:avLst/>
          </a:prstGeom>
          <a:solidFill>
            <a:schemeClr val="bg2">
              <a:lumMod val="85000"/>
            </a:schemeClr>
          </a:solidFill>
          <a:ln>
            <a:solidFill>
              <a:schemeClr val="tx1">
                <a:lumMod val="95000"/>
                <a:lumOff val="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tLang="zh-CN" sz="1200" b="1">
              <a:solidFill>
                <a:schemeClr val="tx1"/>
              </a:solidFill>
              <a:latin typeface="Arial" panose="020B0604020202020204" pitchFamily="34" charset="0"/>
              <a:cs typeface="Arial" panose="020B0604020202020204" pitchFamily="34" charset="0"/>
            </a:endParaRPr>
          </a:p>
        </p:txBody>
      </p:sp>
      <p:sp>
        <p:nvSpPr>
          <p:cNvPr id="9" name="棱台 8"/>
          <p:cNvSpPr/>
          <p:nvPr/>
        </p:nvSpPr>
        <p:spPr>
          <a:xfrm>
            <a:off x="7039610" y="3240405"/>
            <a:ext cx="726440" cy="504825"/>
          </a:xfrm>
          <a:prstGeom prst="bevel">
            <a:avLst/>
          </a:prstGeom>
          <a:gradFill>
            <a:gsLst>
              <a:gs pos="0">
                <a:srgbClr val="FBE55E"/>
              </a:gs>
              <a:gs pos="100000">
                <a:srgbClr val="EA3F32"/>
              </a:gs>
            </a:gsLst>
            <a:lin ang="8820000" scaled="1"/>
          </a:gra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LLM</a:t>
            </a:r>
          </a:p>
        </p:txBody>
      </p:sp>
      <p:sp>
        <p:nvSpPr>
          <p:cNvPr id="22" name="下箭头 21"/>
          <p:cNvSpPr/>
          <p:nvPr>
            <p:custDataLst>
              <p:tags r:id="rId4"/>
            </p:custDataLst>
          </p:nvPr>
        </p:nvSpPr>
        <p:spPr>
          <a:xfrm>
            <a:off x="4189095" y="2275205"/>
            <a:ext cx="158115" cy="300355"/>
          </a:xfrm>
          <a:prstGeom prst="downArrow">
            <a:avLst/>
          </a:prstGeom>
          <a:solidFill>
            <a:schemeClr val="accent2">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3" name="下箭头 22"/>
          <p:cNvSpPr/>
          <p:nvPr>
            <p:custDataLst>
              <p:tags r:id="rId5"/>
            </p:custDataLst>
          </p:nvPr>
        </p:nvSpPr>
        <p:spPr>
          <a:xfrm>
            <a:off x="5160010" y="2268220"/>
            <a:ext cx="160020" cy="307340"/>
          </a:xfrm>
          <a:prstGeom prst="downArrow">
            <a:avLst/>
          </a:prstGeom>
          <a:solidFill>
            <a:schemeClr val="accent1">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0" name="文本框 29"/>
          <p:cNvSpPr txBox="1"/>
          <p:nvPr>
            <p:custDataLst>
              <p:tags r:id="rId6"/>
            </p:custDataLst>
          </p:nvPr>
        </p:nvSpPr>
        <p:spPr>
          <a:xfrm>
            <a:off x="4019550" y="2741295"/>
            <a:ext cx="1521460" cy="177165"/>
          </a:xfrm>
          <a:prstGeom prst="rect">
            <a:avLst/>
          </a:prstGeom>
          <a:noFill/>
        </p:spPr>
        <p:txBody>
          <a:bodyPr wrap="square" rtlCol="0">
            <a:noAutofit/>
          </a:bodyPr>
          <a:lstStyle/>
          <a:p>
            <a:r>
              <a:rPr lang="en-US" altLang="zh-CN" sz="1200" b="1">
                <a:latin typeface="Arial" panose="020B0604020202020204" pitchFamily="34" charset="0"/>
                <a:cs typeface="Arial" panose="020B0604020202020204" pitchFamily="34" charset="0"/>
              </a:rPr>
              <a:t>Embedding Model</a:t>
            </a:r>
          </a:p>
        </p:txBody>
      </p:sp>
      <p:sp>
        <p:nvSpPr>
          <p:cNvPr id="31" name="文本框 30"/>
          <p:cNvSpPr txBox="1"/>
          <p:nvPr/>
        </p:nvSpPr>
        <p:spPr>
          <a:xfrm>
            <a:off x="5120640" y="3241040"/>
            <a:ext cx="1097280" cy="460375"/>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Similarity search</a:t>
            </a:r>
          </a:p>
        </p:txBody>
      </p:sp>
      <p:sp>
        <p:nvSpPr>
          <p:cNvPr id="32" name="文本框 31"/>
          <p:cNvSpPr txBox="1"/>
          <p:nvPr>
            <p:custDataLst>
              <p:tags r:id="rId7"/>
            </p:custDataLst>
          </p:nvPr>
        </p:nvSpPr>
        <p:spPr>
          <a:xfrm>
            <a:off x="3890645" y="3191510"/>
            <a:ext cx="608965" cy="275590"/>
          </a:xfrm>
          <a:prstGeom prst="rect">
            <a:avLst/>
          </a:prstGeom>
          <a:noFill/>
        </p:spPr>
        <p:txBody>
          <a:bodyPr wrap="square" rtlCol="0">
            <a:noAutofit/>
          </a:bodyPr>
          <a:lstStyle/>
          <a:p>
            <a:r>
              <a:rPr lang="en-US" altLang="zh-CN" sz="1200">
                <a:latin typeface="Arial" panose="020B0604020202020204" pitchFamily="34" charset="0"/>
                <a:cs typeface="Arial" panose="020B0604020202020204" pitchFamily="34" charset="0"/>
              </a:rPr>
              <a:t>Store</a:t>
            </a:r>
          </a:p>
          <a:p>
            <a:endParaRPr lang="en-US" altLang="zh-CN" sz="1200">
              <a:latin typeface="Arial" panose="020B0604020202020204" pitchFamily="34" charset="0"/>
              <a:cs typeface="Arial" panose="020B0604020202020204" pitchFamily="34" charset="0"/>
            </a:endParaRPr>
          </a:p>
        </p:txBody>
      </p:sp>
      <p:sp>
        <p:nvSpPr>
          <p:cNvPr id="33" name="文本框 32"/>
          <p:cNvSpPr txBox="1"/>
          <p:nvPr/>
        </p:nvSpPr>
        <p:spPr>
          <a:xfrm>
            <a:off x="3979545" y="3517265"/>
            <a:ext cx="606425" cy="275590"/>
          </a:xfrm>
          <a:prstGeom prst="rect">
            <a:avLst/>
          </a:prstGeom>
          <a:noFill/>
        </p:spPr>
        <p:txBody>
          <a:bodyPr wrap="square" rtlCol="0" anchor="t">
            <a:spAutoFit/>
          </a:bodyPr>
          <a:lstStyle/>
          <a:p>
            <a:r>
              <a:rPr lang="en-US" altLang="zh-CN" sz="1200">
                <a:latin typeface="Arial" panose="020B0604020202020204" pitchFamily="34" charset="0"/>
                <a:cs typeface="Arial" panose="020B0604020202020204" pitchFamily="34" charset="0"/>
                <a:sym typeface="+mn-ea"/>
              </a:rPr>
              <a:t>Index</a:t>
            </a:r>
          </a:p>
        </p:txBody>
      </p:sp>
      <p:sp>
        <p:nvSpPr>
          <p:cNvPr id="34" name="文本框 33"/>
          <p:cNvSpPr txBox="1"/>
          <p:nvPr/>
        </p:nvSpPr>
        <p:spPr>
          <a:xfrm>
            <a:off x="6180455" y="3986530"/>
            <a:ext cx="853440" cy="333375"/>
          </a:xfrm>
          <a:prstGeom prst="rect">
            <a:avLst/>
          </a:prstGeom>
          <a:noFill/>
        </p:spPr>
        <p:txBody>
          <a:bodyPr wrap="square" rtlCol="0">
            <a:noAutofit/>
          </a:bodyPr>
          <a:lstStyle/>
          <a:p>
            <a:r>
              <a:rPr lang="en-US" altLang="zh-CN" sz="1200" b="1">
                <a:latin typeface="Arial" panose="020B0604020202020204" pitchFamily="34" charset="0"/>
                <a:cs typeface="Arial" panose="020B0604020202020204" pitchFamily="34" charset="0"/>
              </a:rPr>
              <a:t>Template</a:t>
            </a:r>
          </a:p>
        </p:txBody>
      </p:sp>
      <p:sp>
        <p:nvSpPr>
          <p:cNvPr id="37" name="文本框 36"/>
          <p:cNvSpPr txBox="1"/>
          <p:nvPr>
            <p:custDataLst>
              <p:tags r:id="rId8"/>
            </p:custDataLst>
          </p:nvPr>
        </p:nvSpPr>
        <p:spPr>
          <a:xfrm>
            <a:off x="5310505" y="4232910"/>
            <a:ext cx="826135" cy="460375"/>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Relevant info</a:t>
            </a:r>
          </a:p>
        </p:txBody>
      </p:sp>
      <p:sp>
        <p:nvSpPr>
          <p:cNvPr id="38" name="文本框 37"/>
          <p:cNvSpPr txBox="1"/>
          <p:nvPr>
            <p:custDataLst>
              <p:tags r:id="rId9"/>
            </p:custDataLst>
          </p:nvPr>
        </p:nvSpPr>
        <p:spPr>
          <a:xfrm>
            <a:off x="7484962" y="3779168"/>
            <a:ext cx="606425" cy="275590"/>
          </a:xfrm>
          <a:prstGeom prst="rect">
            <a:avLst/>
          </a:prstGeom>
          <a:noFill/>
        </p:spPr>
        <p:txBody>
          <a:bodyPr wrap="square" rtlCol="0" anchor="t">
            <a:spAutoFit/>
          </a:bodyPr>
          <a:lstStyle/>
          <a:p>
            <a:r>
              <a:rPr lang="en-US" altLang="zh-CN" sz="1200">
                <a:latin typeface="Arial" panose="020B0604020202020204" pitchFamily="34" charset="0"/>
                <a:cs typeface="Arial" panose="020B0604020202020204" pitchFamily="34" charset="0"/>
                <a:sym typeface="+mn-ea"/>
              </a:rPr>
              <a:t>Query</a:t>
            </a:r>
          </a:p>
        </p:txBody>
      </p:sp>
      <p:sp>
        <p:nvSpPr>
          <p:cNvPr id="39" name="文本框 38"/>
          <p:cNvSpPr txBox="1"/>
          <p:nvPr>
            <p:custDataLst>
              <p:tags r:id="rId10"/>
            </p:custDataLst>
          </p:nvPr>
        </p:nvSpPr>
        <p:spPr>
          <a:xfrm>
            <a:off x="7480454" y="3957161"/>
            <a:ext cx="734060" cy="275590"/>
          </a:xfrm>
          <a:prstGeom prst="rect">
            <a:avLst/>
          </a:prstGeom>
          <a:noFill/>
        </p:spPr>
        <p:txBody>
          <a:bodyPr wrap="square" rtlCol="0" anchor="t">
            <a:spAutoFit/>
          </a:bodyPr>
          <a:lstStyle/>
          <a:p>
            <a:r>
              <a:rPr lang="en-US" altLang="zh-CN" sz="1200">
                <a:latin typeface="Arial" panose="020B0604020202020204" pitchFamily="34" charset="0"/>
                <a:cs typeface="Arial" panose="020B0604020202020204" pitchFamily="34" charset="0"/>
                <a:sym typeface="+mn-ea"/>
              </a:rPr>
              <a:t>Context</a:t>
            </a:r>
          </a:p>
        </p:txBody>
      </p:sp>
      <p:sp>
        <p:nvSpPr>
          <p:cNvPr id="40" name="下箭头 39"/>
          <p:cNvSpPr/>
          <p:nvPr>
            <p:custDataLst>
              <p:tags r:id="rId11"/>
            </p:custDataLst>
          </p:nvPr>
        </p:nvSpPr>
        <p:spPr>
          <a:xfrm rot="20318952">
            <a:off x="5868035" y="2237740"/>
            <a:ext cx="195580" cy="1574165"/>
          </a:xfrm>
          <a:prstGeom prst="downArrow">
            <a:avLst/>
          </a:prstGeom>
          <a:solidFill>
            <a:schemeClr val="accent1">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5" name="下箭头 35"/>
          <p:cNvSpPr/>
          <p:nvPr>
            <p:custDataLst>
              <p:tags r:id="rId12"/>
            </p:custDataLst>
          </p:nvPr>
        </p:nvSpPr>
        <p:spPr>
          <a:xfrm rot="10800000">
            <a:off x="7223042" y="2921409"/>
            <a:ext cx="335280" cy="229760"/>
          </a:xfrm>
          <a:prstGeom prst="downArrow">
            <a:avLst/>
          </a:prstGeom>
          <a:solidFill>
            <a:srgbClr val="F07D42"/>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7" name="圆角矩形 5"/>
          <p:cNvSpPr/>
          <p:nvPr>
            <p:custDataLst>
              <p:tags r:id="rId13"/>
            </p:custDataLst>
          </p:nvPr>
        </p:nvSpPr>
        <p:spPr>
          <a:xfrm>
            <a:off x="6890620" y="2492499"/>
            <a:ext cx="1000125" cy="371030"/>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sym typeface="+mn-ea"/>
              </a:rPr>
              <a:t>&lt;Answer&gt;</a:t>
            </a:r>
            <a:endParaRPr lang="zh-CN" altLang="en-US" sz="1200" b="1"/>
          </a:p>
        </p:txBody>
      </p:sp>
      <p:sp>
        <p:nvSpPr>
          <p:cNvPr id="8" name="圆角矩形 5"/>
          <p:cNvSpPr/>
          <p:nvPr>
            <p:custDataLst>
              <p:tags r:id="rId14"/>
            </p:custDataLst>
          </p:nvPr>
        </p:nvSpPr>
        <p:spPr>
          <a:xfrm>
            <a:off x="4839358" y="1804532"/>
            <a:ext cx="838546" cy="371030"/>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sz="1200" b="1">
                <a:solidFill>
                  <a:schemeClr val="tx1"/>
                </a:solidFill>
                <a:latin typeface="Arial" panose="020B0604020202020204" pitchFamily="34" charset="0"/>
                <a:cs typeface="Arial" panose="020B0604020202020204" pitchFamily="34" charset="0"/>
                <a:sym typeface="+mn-ea"/>
              </a:rPr>
              <a:t>&lt;Query&gt;</a:t>
            </a:r>
            <a:endParaRPr lang="zh-CN" altLang="en-US" sz="1200" b="1"/>
          </a:p>
        </p:txBody>
      </p:sp>
      <p:sp>
        <p:nvSpPr>
          <p:cNvPr id="16" name="箭头: 直角上 15"/>
          <p:cNvSpPr/>
          <p:nvPr/>
        </p:nvSpPr>
        <p:spPr>
          <a:xfrm>
            <a:off x="7126380" y="3792854"/>
            <a:ext cx="353737" cy="333375"/>
          </a:xfrm>
          <a:prstGeom prst="bentUp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15"/>
            </p:custDataLst>
          </p:nvPr>
        </p:nvSpPr>
        <p:spPr>
          <a:xfrm>
            <a:off x="3545205" y="2202815"/>
            <a:ext cx="680085" cy="248920"/>
          </a:xfrm>
          <a:prstGeom prst="rect">
            <a:avLst/>
          </a:prstGeom>
          <a:noFill/>
        </p:spPr>
        <p:txBody>
          <a:bodyPr wrap="square" rtlCol="0">
            <a:noAutofit/>
          </a:bodyPr>
          <a:lstStyle/>
          <a:p>
            <a:r>
              <a:rPr lang="en-US" altLang="zh-CN" sz="1200">
                <a:latin typeface="Arial" panose="020B0604020202020204" pitchFamily="34" charset="0"/>
                <a:cs typeface="Arial" panose="020B0604020202020204" pitchFamily="34" charset="0"/>
              </a:rPr>
              <a:t>Loader</a:t>
            </a:r>
          </a:p>
        </p:txBody>
      </p:sp>
      <p:sp>
        <p:nvSpPr>
          <p:cNvPr id="12" name="下箭头 11"/>
          <p:cNvSpPr/>
          <p:nvPr>
            <p:custDataLst>
              <p:tags r:id="rId16"/>
            </p:custDataLst>
          </p:nvPr>
        </p:nvSpPr>
        <p:spPr>
          <a:xfrm rot="16200000">
            <a:off x="5681980" y="3801745"/>
            <a:ext cx="160020" cy="702310"/>
          </a:xfrm>
          <a:prstGeom prst="downArrow">
            <a:avLst/>
          </a:prstGeom>
          <a:solidFill>
            <a:schemeClr val="accent1">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折角形 10"/>
          <p:cNvSpPr/>
          <p:nvPr>
            <p:custDataLst>
              <p:tags r:id="rId1"/>
            </p:custDataLst>
          </p:nvPr>
        </p:nvSpPr>
        <p:spPr>
          <a:xfrm>
            <a:off x="2978305" y="2816372"/>
            <a:ext cx="1133155" cy="394335"/>
          </a:xfrm>
          <a:prstGeom prst="foldedCorner">
            <a:avLst/>
          </a:prstGeom>
          <a:solidFill>
            <a:schemeClr val="accent2">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Documents</a:t>
            </a:r>
          </a:p>
        </p:txBody>
      </p:sp>
      <p:sp>
        <p:nvSpPr>
          <p:cNvPr id="4" name="矩形: 圆角 3"/>
          <p:cNvSpPr/>
          <p:nvPr/>
        </p:nvSpPr>
        <p:spPr>
          <a:xfrm>
            <a:off x="4203152" y="2607625"/>
            <a:ext cx="889552" cy="355284"/>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Splitter_1</a:t>
            </a:r>
            <a:endParaRPr lang="zh-CN" altLang="en-US" sz="1200">
              <a:solidFill>
                <a:schemeClr val="tx1"/>
              </a:solidFill>
              <a:latin typeface="Arial" panose="020B0604020202020204" pitchFamily="34" charset="0"/>
              <a:cs typeface="Arial" panose="020B0604020202020204" pitchFamily="34" charset="0"/>
            </a:endParaRPr>
          </a:p>
        </p:txBody>
      </p:sp>
      <p:cxnSp>
        <p:nvCxnSpPr>
          <p:cNvPr id="6" name="直接箭头连接符 5"/>
          <p:cNvCxnSpPr>
            <a:stCxn id="2" idx="3"/>
            <a:endCxn id="12" idx="1"/>
          </p:cNvCxnSpPr>
          <p:nvPr/>
        </p:nvCxnSpPr>
        <p:spPr>
          <a:xfrm>
            <a:off x="4111460" y="3013540"/>
            <a:ext cx="1072936" cy="2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294157" y="2370551"/>
            <a:ext cx="824947" cy="307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 1</a:t>
            </a:r>
            <a:endParaRPr lang="zh-CN" altLang="en-US" sz="1200">
              <a:solidFill>
                <a:schemeClr val="tx1"/>
              </a:solidFill>
              <a:latin typeface="Arial" panose="020B0604020202020204" pitchFamily="34" charset="0"/>
              <a:cs typeface="Arial" panose="020B0604020202020204" pitchFamily="34" charset="0"/>
            </a:endParaRPr>
          </a:p>
        </p:txBody>
      </p:sp>
      <p:sp>
        <p:nvSpPr>
          <p:cNvPr id="9" name="矩形 8"/>
          <p:cNvSpPr/>
          <p:nvPr/>
        </p:nvSpPr>
        <p:spPr>
          <a:xfrm>
            <a:off x="5294157" y="2752413"/>
            <a:ext cx="824947" cy="307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 2</a:t>
            </a:r>
            <a:endParaRPr lang="zh-CN" altLang="en-US" sz="1200">
              <a:solidFill>
                <a:schemeClr val="tx1"/>
              </a:solidFill>
              <a:latin typeface="Arial" panose="020B0604020202020204" pitchFamily="34" charset="0"/>
              <a:cs typeface="Arial" panose="020B0604020202020204" pitchFamily="34" charset="0"/>
            </a:endParaRPr>
          </a:p>
        </p:txBody>
      </p:sp>
      <p:sp>
        <p:nvSpPr>
          <p:cNvPr id="10" name="矩形 9"/>
          <p:cNvSpPr/>
          <p:nvPr/>
        </p:nvSpPr>
        <p:spPr>
          <a:xfrm>
            <a:off x="5294155" y="3348623"/>
            <a:ext cx="824947" cy="307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Chunk_n</a:t>
            </a:r>
            <a:endParaRPr lang="zh-CN" altLang="en-US" sz="1200">
              <a:solidFill>
                <a:schemeClr val="tx1"/>
              </a:solidFill>
              <a:latin typeface="Arial" panose="020B0604020202020204" pitchFamily="34" charset="0"/>
              <a:cs typeface="Arial" panose="020B0604020202020204" pitchFamily="34" charset="0"/>
            </a:endParaRPr>
          </a:p>
        </p:txBody>
      </p:sp>
      <p:sp>
        <p:nvSpPr>
          <p:cNvPr id="11" name="矩形 10"/>
          <p:cNvSpPr/>
          <p:nvPr/>
        </p:nvSpPr>
        <p:spPr>
          <a:xfrm>
            <a:off x="5294155" y="3013540"/>
            <a:ext cx="824947" cy="3078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a:t>
            </a:r>
            <a:endParaRPr lang="zh-CN" altLang="en-US" sz="1200">
              <a:solidFill>
                <a:schemeClr val="tx1"/>
              </a:solidFill>
              <a:latin typeface="Arial" panose="020B0604020202020204" pitchFamily="34" charset="0"/>
              <a:cs typeface="Arial" panose="020B0604020202020204" pitchFamily="34" charset="0"/>
            </a:endParaRPr>
          </a:p>
        </p:txBody>
      </p:sp>
      <p:sp>
        <p:nvSpPr>
          <p:cNvPr id="12" name="圆角矩形 59"/>
          <p:cNvSpPr/>
          <p:nvPr/>
        </p:nvSpPr>
        <p:spPr>
          <a:xfrm>
            <a:off x="5184396" y="2279015"/>
            <a:ext cx="1050352" cy="1474470"/>
          </a:xfrm>
          <a:prstGeom prst="roundRect">
            <a:avLst/>
          </a:prstGeom>
          <a:noFill/>
          <a:ln w="25400" cmpd="sng">
            <a:solidFill>
              <a:schemeClr val="accent1">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p:cNvSpPr/>
          <p:nvPr/>
        </p:nvSpPr>
        <p:spPr>
          <a:xfrm>
            <a:off x="5294156" y="2370551"/>
            <a:ext cx="824947" cy="307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Chunk_1</a:t>
            </a:r>
            <a:endParaRPr lang="zh-CN" altLang="en-US" sz="1200">
              <a:solidFill>
                <a:schemeClr val="tx1"/>
              </a:solidFill>
              <a:latin typeface="Arial" panose="020B0604020202020204" pitchFamily="34" charset="0"/>
              <a:cs typeface="Arial" panose="020B0604020202020204" pitchFamily="34" charset="0"/>
            </a:endParaRPr>
          </a:p>
        </p:txBody>
      </p:sp>
      <p:sp>
        <p:nvSpPr>
          <p:cNvPr id="14" name="矩形 13"/>
          <p:cNvSpPr/>
          <p:nvPr/>
        </p:nvSpPr>
        <p:spPr>
          <a:xfrm>
            <a:off x="5294156" y="2752413"/>
            <a:ext cx="824947" cy="307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Chunk_2</a:t>
            </a:r>
            <a:endParaRPr lang="zh-CN" altLang="en-US" sz="1200">
              <a:solidFill>
                <a:schemeClr val="tx1"/>
              </a:solidFill>
              <a:latin typeface="Arial" panose="020B0604020202020204" pitchFamily="34" charset="0"/>
              <a:cs typeface="Arial" panose="020B0604020202020204" pitchFamily="34" charset="0"/>
            </a:endParaRPr>
          </a:p>
        </p:txBody>
      </p:sp>
      <p:sp>
        <p:nvSpPr>
          <p:cNvPr id="15" name="矩形: 圆角 14"/>
          <p:cNvSpPr/>
          <p:nvPr/>
        </p:nvSpPr>
        <p:spPr>
          <a:xfrm>
            <a:off x="6326440" y="2604622"/>
            <a:ext cx="889552" cy="355284"/>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Splitter_2</a:t>
            </a:r>
            <a:endParaRPr lang="zh-CN" altLang="en-US" sz="1200">
              <a:solidFill>
                <a:schemeClr val="tx1"/>
              </a:solidFill>
              <a:latin typeface="Arial" panose="020B0604020202020204" pitchFamily="34" charset="0"/>
              <a:cs typeface="Arial" panose="020B0604020202020204" pitchFamily="34" charset="0"/>
            </a:endParaRPr>
          </a:p>
        </p:txBody>
      </p:sp>
      <p:cxnSp>
        <p:nvCxnSpPr>
          <p:cNvPr id="16" name="直接箭头连接符 15"/>
          <p:cNvCxnSpPr>
            <a:stCxn id="12" idx="3"/>
          </p:cNvCxnSpPr>
          <p:nvPr/>
        </p:nvCxnSpPr>
        <p:spPr>
          <a:xfrm>
            <a:off x="6234748" y="3016250"/>
            <a:ext cx="10729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443164" y="2175015"/>
            <a:ext cx="991672" cy="20461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Chunk_1_1</a:t>
            </a:r>
            <a:endParaRPr lang="zh-CN" altLang="en-US" sz="1200">
              <a:solidFill>
                <a:schemeClr val="tx1"/>
              </a:solidFill>
              <a:latin typeface="Arial" panose="020B0604020202020204" pitchFamily="34" charset="0"/>
              <a:cs typeface="Arial" panose="020B0604020202020204" pitchFamily="34" charset="0"/>
            </a:endParaRPr>
          </a:p>
        </p:txBody>
      </p:sp>
      <p:sp>
        <p:nvSpPr>
          <p:cNvPr id="26" name="矩形 25"/>
          <p:cNvSpPr/>
          <p:nvPr/>
        </p:nvSpPr>
        <p:spPr>
          <a:xfrm>
            <a:off x="7443164" y="2866634"/>
            <a:ext cx="991672" cy="21668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Chunk_1_k </a:t>
            </a:r>
            <a:endParaRPr lang="zh-CN" altLang="en-US" sz="1200">
              <a:solidFill>
                <a:schemeClr val="tx1"/>
              </a:solidFill>
              <a:latin typeface="Arial" panose="020B0604020202020204" pitchFamily="34" charset="0"/>
              <a:cs typeface="Arial" panose="020B0604020202020204" pitchFamily="34" charset="0"/>
            </a:endParaRPr>
          </a:p>
        </p:txBody>
      </p:sp>
      <p:sp>
        <p:nvSpPr>
          <p:cNvPr id="27" name="矩形 26"/>
          <p:cNvSpPr/>
          <p:nvPr/>
        </p:nvSpPr>
        <p:spPr>
          <a:xfrm>
            <a:off x="7443164" y="3414811"/>
            <a:ext cx="991672" cy="21668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Chunk_n_k</a:t>
            </a:r>
            <a:endParaRPr lang="zh-CN" altLang="en-US" sz="1200">
              <a:solidFill>
                <a:schemeClr val="tx1"/>
              </a:solidFill>
              <a:latin typeface="Arial" panose="020B0604020202020204" pitchFamily="34" charset="0"/>
              <a:cs typeface="Arial" panose="020B0604020202020204" pitchFamily="34" charset="0"/>
            </a:endParaRPr>
          </a:p>
        </p:txBody>
      </p:sp>
      <p:sp>
        <p:nvSpPr>
          <p:cNvPr id="28" name="矩形 27"/>
          <p:cNvSpPr/>
          <p:nvPr/>
        </p:nvSpPr>
        <p:spPr>
          <a:xfrm>
            <a:off x="7443164" y="3095710"/>
            <a:ext cx="991672" cy="1512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a:t>
            </a:r>
            <a:endParaRPr lang="zh-CN" altLang="en-US" sz="1200">
              <a:solidFill>
                <a:schemeClr val="tx1"/>
              </a:solidFill>
              <a:latin typeface="Arial" panose="020B0604020202020204" pitchFamily="34" charset="0"/>
              <a:cs typeface="Arial" panose="020B0604020202020204" pitchFamily="34" charset="0"/>
            </a:endParaRPr>
          </a:p>
        </p:txBody>
      </p:sp>
      <p:sp>
        <p:nvSpPr>
          <p:cNvPr id="29" name="圆角矩形 59"/>
          <p:cNvSpPr/>
          <p:nvPr/>
        </p:nvSpPr>
        <p:spPr>
          <a:xfrm>
            <a:off x="7307684" y="2043955"/>
            <a:ext cx="1262632" cy="1709530"/>
          </a:xfrm>
          <a:prstGeom prst="roundRect">
            <a:avLst/>
          </a:prstGeom>
          <a:noFill/>
          <a:ln w="25400" cmpd="sng">
            <a:solidFill>
              <a:schemeClr val="accent1">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矩形 34"/>
          <p:cNvSpPr/>
          <p:nvPr/>
        </p:nvSpPr>
        <p:spPr>
          <a:xfrm>
            <a:off x="7443164" y="2654676"/>
            <a:ext cx="991672" cy="1512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a:t>
            </a:r>
            <a:endParaRPr lang="zh-CN" altLang="en-US" sz="1200">
              <a:solidFill>
                <a:schemeClr val="tx1"/>
              </a:solidFill>
              <a:latin typeface="Arial" panose="020B0604020202020204" pitchFamily="34" charset="0"/>
              <a:cs typeface="Arial" panose="020B0604020202020204" pitchFamily="34" charset="0"/>
            </a:endParaRPr>
          </a:p>
        </p:txBody>
      </p:sp>
      <p:sp>
        <p:nvSpPr>
          <p:cNvPr id="36" name="矩形 35"/>
          <p:cNvSpPr/>
          <p:nvPr/>
        </p:nvSpPr>
        <p:spPr>
          <a:xfrm>
            <a:off x="7443164" y="2490472"/>
            <a:ext cx="991672" cy="20461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Chunk_1_2</a:t>
            </a:r>
            <a:endParaRPr lang="zh-CN" altLang="en-US" sz="1200">
              <a:solidFill>
                <a:schemeClr val="tx1"/>
              </a:solidFill>
              <a:latin typeface="Arial" panose="020B0604020202020204" pitchFamily="34" charset="0"/>
              <a:cs typeface="Arial" panose="020B0604020202020204" pitchFamily="34" charset="0"/>
            </a:endParaRPr>
          </a:p>
        </p:txBody>
      </p:sp>
      <p:sp>
        <p:nvSpPr>
          <p:cNvPr id="48" name="下箭头 22"/>
          <p:cNvSpPr/>
          <p:nvPr>
            <p:custDataLst>
              <p:tags r:id="rId2"/>
            </p:custDataLst>
          </p:nvPr>
        </p:nvSpPr>
        <p:spPr>
          <a:xfrm>
            <a:off x="5544703" y="3842385"/>
            <a:ext cx="323850" cy="307340"/>
          </a:xfrm>
          <a:prstGeom prst="downArrow">
            <a:avLst/>
          </a:prstGeom>
          <a:solidFill>
            <a:schemeClr val="accent1">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49" name="流程图: 磁盘 48"/>
          <p:cNvSpPr/>
          <p:nvPr/>
        </p:nvSpPr>
        <p:spPr>
          <a:xfrm>
            <a:off x="7367977" y="4459129"/>
            <a:ext cx="1142044" cy="593034"/>
          </a:xfrm>
          <a:prstGeom prst="flowChartMagneticDisk">
            <a:avLst/>
          </a:prstGeom>
          <a:gradFill>
            <a:gsLst>
              <a:gs pos="100000">
                <a:srgbClr val="F9F8CA"/>
              </a:gs>
              <a:gs pos="6000">
                <a:srgbClr val="4EAADD"/>
              </a:gs>
            </a:gsLst>
            <a:lin ang="18900000" scaled="1"/>
          </a:gra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Vector Store</a:t>
            </a:r>
          </a:p>
        </p:txBody>
      </p:sp>
      <p:sp>
        <p:nvSpPr>
          <p:cNvPr id="50" name="流程图: 磁盘 49"/>
          <p:cNvSpPr/>
          <p:nvPr/>
        </p:nvSpPr>
        <p:spPr>
          <a:xfrm>
            <a:off x="5184396" y="4236140"/>
            <a:ext cx="1050352" cy="633675"/>
          </a:xfrm>
          <a:prstGeom prst="flowChartMagneticDisk">
            <a:avLst/>
          </a:prstGeom>
          <a:solidFill>
            <a:schemeClr val="accent3">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Documents Store</a:t>
            </a:r>
          </a:p>
        </p:txBody>
      </p:sp>
      <p:sp>
        <p:nvSpPr>
          <p:cNvPr id="51" name="下箭头 22"/>
          <p:cNvSpPr/>
          <p:nvPr>
            <p:custDataLst>
              <p:tags r:id="rId3"/>
            </p:custDataLst>
          </p:nvPr>
        </p:nvSpPr>
        <p:spPr>
          <a:xfrm>
            <a:off x="7777075" y="3854477"/>
            <a:ext cx="323850" cy="134207"/>
          </a:xfrm>
          <a:prstGeom prst="downArrow">
            <a:avLst/>
          </a:prstGeom>
          <a:solidFill>
            <a:schemeClr val="accent1">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55" name="流程图: 可选过程 54"/>
          <p:cNvSpPr/>
          <p:nvPr/>
        </p:nvSpPr>
        <p:spPr>
          <a:xfrm>
            <a:off x="7349502" y="4028913"/>
            <a:ext cx="1178995" cy="205835"/>
          </a:xfrm>
          <a:prstGeom prst="flowChartAlternateProcess">
            <a:avLst/>
          </a:prstGeom>
          <a:gradFill>
            <a:gsLst>
              <a:gs pos="0">
                <a:schemeClr val="bg1"/>
              </a:gs>
              <a:gs pos="42000">
                <a:srgbClr val="6ACCF2"/>
              </a:gs>
              <a:gs pos="100000">
                <a:srgbClr val="2497EA"/>
              </a:gs>
            </a:gsLst>
            <a:lin ang="8100000" scaled="1"/>
          </a:gra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Embedding</a:t>
            </a:r>
            <a:endParaRPr lang="zh-CN" altLang="en-US" sz="1200" b="1">
              <a:solidFill>
                <a:schemeClr val="tx1"/>
              </a:solidFill>
              <a:latin typeface="Arial" panose="020B0604020202020204" pitchFamily="34" charset="0"/>
              <a:cs typeface="Arial" panose="020B0604020202020204" pitchFamily="34" charset="0"/>
            </a:endParaRPr>
          </a:p>
        </p:txBody>
      </p:sp>
      <p:sp>
        <p:nvSpPr>
          <p:cNvPr id="56" name="下箭头 22"/>
          <p:cNvSpPr/>
          <p:nvPr>
            <p:custDataLst>
              <p:tags r:id="rId4"/>
            </p:custDataLst>
          </p:nvPr>
        </p:nvSpPr>
        <p:spPr>
          <a:xfrm>
            <a:off x="7777074" y="4279835"/>
            <a:ext cx="323850" cy="134207"/>
          </a:xfrm>
          <a:prstGeom prst="downArrow">
            <a:avLst/>
          </a:prstGeom>
          <a:solidFill>
            <a:schemeClr val="accent1">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折角形 10"/>
          <p:cNvSpPr/>
          <p:nvPr>
            <p:custDataLst>
              <p:tags r:id="rId1"/>
            </p:custDataLst>
          </p:nvPr>
        </p:nvSpPr>
        <p:spPr>
          <a:xfrm>
            <a:off x="2978150" y="2491105"/>
            <a:ext cx="1132840" cy="1042670"/>
          </a:xfrm>
          <a:prstGeom prst="foldedCorner">
            <a:avLst/>
          </a:prstGeom>
          <a:solidFill>
            <a:schemeClr val="accent2">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b" anchorCtr="0"/>
          <a:lstStyle/>
          <a:p>
            <a:pPr algn="ctr"/>
            <a:r>
              <a:rPr lang="en-US" altLang="zh-CN" sz="1200" b="1">
                <a:solidFill>
                  <a:schemeClr val="tx1"/>
                </a:solidFill>
                <a:latin typeface="Arial" panose="020B0604020202020204" pitchFamily="34" charset="0"/>
                <a:cs typeface="Arial" panose="020B0604020202020204" pitchFamily="34" charset="0"/>
              </a:rPr>
              <a:t>Urban governance textual regulations</a:t>
            </a:r>
          </a:p>
        </p:txBody>
      </p:sp>
      <p:sp>
        <p:nvSpPr>
          <p:cNvPr id="4" name="矩形: 圆角 3"/>
          <p:cNvSpPr/>
          <p:nvPr/>
        </p:nvSpPr>
        <p:spPr>
          <a:xfrm>
            <a:off x="4203152" y="2607625"/>
            <a:ext cx="889552" cy="355284"/>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Splitter_1</a:t>
            </a:r>
            <a:endParaRPr lang="zh-CN" altLang="en-US" sz="1200">
              <a:solidFill>
                <a:schemeClr val="tx1"/>
              </a:solidFill>
              <a:latin typeface="Arial" panose="020B0604020202020204" pitchFamily="34" charset="0"/>
              <a:cs typeface="Arial" panose="020B0604020202020204" pitchFamily="34" charset="0"/>
            </a:endParaRPr>
          </a:p>
        </p:txBody>
      </p:sp>
      <p:cxnSp>
        <p:nvCxnSpPr>
          <p:cNvPr id="6" name="直接箭头连接符 5"/>
          <p:cNvCxnSpPr>
            <a:stCxn id="2" idx="3"/>
            <a:endCxn id="12" idx="1"/>
          </p:cNvCxnSpPr>
          <p:nvPr/>
        </p:nvCxnSpPr>
        <p:spPr>
          <a:xfrm>
            <a:off x="4110825" y="3012270"/>
            <a:ext cx="1073150" cy="3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294157" y="2370551"/>
            <a:ext cx="824947" cy="307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 1</a:t>
            </a:r>
            <a:endParaRPr lang="zh-CN" altLang="en-US" sz="1200">
              <a:solidFill>
                <a:schemeClr val="tx1"/>
              </a:solidFill>
              <a:latin typeface="Arial" panose="020B0604020202020204" pitchFamily="34" charset="0"/>
              <a:cs typeface="Arial" panose="020B0604020202020204" pitchFamily="34" charset="0"/>
            </a:endParaRPr>
          </a:p>
        </p:txBody>
      </p:sp>
      <p:sp>
        <p:nvSpPr>
          <p:cNvPr id="9" name="矩形 8"/>
          <p:cNvSpPr/>
          <p:nvPr/>
        </p:nvSpPr>
        <p:spPr>
          <a:xfrm>
            <a:off x="5294157" y="2752413"/>
            <a:ext cx="824947" cy="307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 2</a:t>
            </a:r>
            <a:endParaRPr lang="zh-CN" altLang="en-US" sz="1200">
              <a:solidFill>
                <a:schemeClr val="tx1"/>
              </a:solidFill>
              <a:latin typeface="Arial" panose="020B0604020202020204" pitchFamily="34" charset="0"/>
              <a:cs typeface="Arial" panose="020B0604020202020204" pitchFamily="34" charset="0"/>
            </a:endParaRPr>
          </a:p>
        </p:txBody>
      </p:sp>
      <p:sp>
        <p:nvSpPr>
          <p:cNvPr id="10" name="矩形 9"/>
          <p:cNvSpPr/>
          <p:nvPr/>
        </p:nvSpPr>
        <p:spPr>
          <a:xfrm>
            <a:off x="5294155" y="3348623"/>
            <a:ext cx="824947" cy="307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Chunk_n</a:t>
            </a:r>
            <a:endParaRPr lang="zh-CN" altLang="en-US" sz="1200">
              <a:solidFill>
                <a:schemeClr val="tx1"/>
              </a:solidFill>
              <a:latin typeface="Arial" panose="020B0604020202020204" pitchFamily="34" charset="0"/>
              <a:cs typeface="Arial" panose="020B0604020202020204" pitchFamily="34" charset="0"/>
            </a:endParaRPr>
          </a:p>
        </p:txBody>
      </p:sp>
      <p:sp>
        <p:nvSpPr>
          <p:cNvPr id="11" name="矩形 10"/>
          <p:cNvSpPr/>
          <p:nvPr/>
        </p:nvSpPr>
        <p:spPr>
          <a:xfrm>
            <a:off x="5294155" y="3013540"/>
            <a:ext cx="824947" cy="3078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a:t>
            </a:r>
            <a:endParaRPr lang="zh-CN" altLang="en-US" sz="1200">
              <a:solidFill>
                <a:schemeClr val="tx1"/>
              </a:solidFill>
              <a:latin typeface="Arial" panose="020B0604020202020204" pitchFamily="34" charset="0"/>
              <a:cs typeface="Arial" panose="020B0604020202020204" pitchFamily="34" charset="0"/>
            </a:endParaRPr>
          </a:p>
        </p:txBody>
      </p:sp>
      <p:sp>
        <p:nvSpPr>
          <p:cNvPr id="12" name="圆角矩形 59"/>
          <p:cNvSpPr/>
          <p:nvPr/>
        </p:nvSpPr>
        <p:spPr>
          <a:xfrm>
            <a:off x="5184396" y="2279015"/>
            <a:ext cx="1050352" cy="1474470"/>
          </a:xfrm>
          <a:prstGeom prst="roundRect">
            <a:avLst/>
          </a:prstGeom>
          <a:noFill/>
          <a:ln w="25400" cmpd="sng">
            <a:solidFill>
              <a:schemeClr val="accent1">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p:cNvSpPr/>
          <p:nvPr/>
        </p:nvSpPr>
        <p:spPr>
          <a:xfrm>
            <a:off x="5294156" y="2370551"/>
            <a:ext cx="824947" cy="307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Chunk_1</a:t>
            </a:r>
            <a:endParaRPr lang="zh-CN" altLang="en-US" sz="1200">
              <a:solidFill>
                <a:schemeClr val="tx1"/>
              </a:solidFill>
              <a:latin typeface="Arial" panose="020B0604020202020204" pitchFamily="34" charset="0"/>
              <a:cs typeface="Arial" panose="020B0604020202020204" pitchFamily="34" charset="0"/>
            </a:endParaRPr>
          </a:p>
        </p:txBody>
      </p:sp>
      <p:sp>
        <p:nvSpPr>
          <p:cNvPr id="14" name="矩形 13"/>
          <p:cNvSpPr/>
          <p:nvPr/>
        </p:nvSpPr>
        <p:spPr>
          <a:xfrm>
            <a:off x="5294156" y="2752413"/>
            <a:ext cx="824947" cy="307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Chunk_2</a:t>
            </a:r>
            <a:endParaRPr lang="zh-CN" altLang="en-US" sz="1200">
              <a:solidFill>
                <a:schemeClr val="tx1"/>
              </a:solidFill>
              <a:latin typeface="Arial" panose="020B0604020202020204" pitchFamily="34" charset="0"/>
              <a:cs typeface="Arial" panose="020B0604020202020204" pitchFamily="34" charset="0"/>
            </a:endParaRPr>
          </a:p>
        </p:txBody>
      </p:sp>
      <p:sp>
        <p:nvSpPr>
          <p:cNvPr id="15" name="矩形: 圆角 14"/>
          <p:cNvSpPr/>
          <p:nvPr/>
        </p:nvSpPr>
        <p:spPr>
          <a:xfrm>
            <a:off x="6326440" y="2604622"/>
            <a:ext cx="889552" cy="355284"/>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Splitter_2</a:t>
            </a:r>
            <a:endParaRPr lang="zh-CN" altLang="en-US" sz="1200">
              <a:solidFill>
                <a:schemeClr val="tx1"/>
              </a:solidFill>
              <a:latin typeface="Arial" panose="020B0604020202020204" pitchFamily="34" charset="0"/>
              <a:cs typeface="Arial" panose="020B0604020202020204" pitchFamily="34" charset="0"/>
            </a:endParaRPr>
          </a:p>
        </p:txBody>
      </p:sp>
      <p:cxnSp>
        <p:nvCxnSpPr>
          <p:cNvPr id="16" name="直接箭头连接符 15"/>
          <p:cNvCxnSpPr>
            <a:stCxn id="12" idx="3"/>
          </p:cNvCxnSpPr>
          <p:nvPr/>
        </p:nvCxnSpPr>
        <p:spPr>
          <a:xfrm>
            <a:off x="6234748" y="3016250"/>
            <a:ext cx="10729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443164" y="2175015"/>
            <a:ext cx="991672" cy="20461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Chunk_1_1</a:t>
            </a:r>
            <a:endParaRPr lang="zh-CN" altLang="en-US" sz="1200">
              <a:solidFill>
                <a:schemeClr val="tx1"/>
              </a:solidFill>
              <a:latin typeface="Arial" panose="020B0604020202020204" pitchFamily="34" charset="0"/>
              <a:cs typeface="Arial" panose="020B0604020202020204" pitchFamily="34" charset="0"/>
            </a:endParaRPr>
          </a:p>
        </p:txBody>
      </p:sp>
      <p:sp>
        <p:nvSpPr>
          <p:cNvPr id="26" name="矩形 25"/>
          <p:cNvSpPr/>
          <p:nvPr/>
        </p:nvSpPr>
        <p:spPr>
          <a:xfrm>
            <a:off x="7443164" y="2866634"/>
            <a:ext cx="991672" cy="21668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Chunk_1_k </a:t>
            </a:r>
            <a:endParaRPr lang="zh-CN" altLang="en-US" sz="1200">
              <a:solidFill>
                <a:schemeClr val="tx1"/>
              </a:solidFill>
              <a:latin typeface="Arial" panose="020B0604020202020204" pitchFamily="34" charset="0"/>
              <a:cs typeface="Arial" panose="020B0604020202020204" pitchFamily="34" charset="0"/>
            </a:endParaRPr>
          </a:p>
        </p:txBody>
      </p:sp>
      <p:sp>
        <p:nvSpPr>
          <p:cNvPr id="27" name="矩形 26"/>
          <p:cNvSpPr/>
          <p:nvPr/>
        </p:nvSpPr>
        <p:spPr>
          <a:xfrm>
            <a:off x="7443164" y="3414811"/>
            <a:ext cx="991672" cy="21668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Chunk_n_k</a:t>
            </a:r>
            <a:endParaRPr lang="zh-CN" altLang="en-US" sz="1200">
              <a:solidFill>
                <a:schemeClr val="tx1"/>
              </a:solidFill>
              <a:latin typeface="Arial" panose="020B0604020202020204" pitchFamily="34" charset="0"/>
              <a:cs typeface="Arial" panose="020B0604020202020204" pitchFamily="34" charset="0"/>
            </a:endParaRPr>
          </a:p>
        </p:txBody>
      </p:sp>
      <p:sp>
        <p:nvSpPr>
          <p:cNvPr id="28" name="矩形 27"/>
          <p:cNvSpPr/>
          <p:nvPr/>
        </p:nvSpPr>
        <p:spPr>
          <a:xfrm>
            <a:off x="7443164" y="3095710"/>
            <a:ext cx="991672" cy="1512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a:t>
            </a:r>
            <a:endParaRPr lang="zh-CN" altLang="en-US" sz="1200">
              <a:solidFill>
                <a:schemeClr val="tx1"/>
              </a:solidFill>
              <a:latin typeface="Arial" panose="020B0604020202020204" pitchFamily="34" charset="0"/>
              <a:cs typeface="Arial" panose="020B0604020202020204" pitchFamily="34" charset="0"/>
            </a:endParaRPr>
          </a:p>
        </p:txBody>
      </p:sp>
      <p:sp>
        <p:nvSpPr>
          <p:cNvPr id="29" name="圆角矩形 59"/>
          <p:cNvSpPr/>
          <p:nvPr/>
        </p:nvSpPr>
        <p:spPr>
          <a:xfrm>
            <a:off x="7307684" y="2043955"/>
            <a:ext cx="1262632" cy="1709530"/>
          </a:xfrm>
          <a:prstGeom prst="roundRect">
            <a:avLst/>
          </a:prstGeom>
          <a:noFill/>
          <a:ln w="25400" cmpd="sng">
            <a:solidFill>
              <a:schemeClr val="accent1">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矩形 34"/>
          <p:cNvSpPr/>
          <p:nvPr/>
        </p:nvSpPr>
        <p:spPr>
          <a:xfrm>
            <a:off x="7443164" y="2654676"/>
            <a:ext cx="991672" cy="1512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a:t>
            </a:r>
            <a:endParaRPr lang="zh-CN" altLang="en-US" sz="1200">
              <a:solidFill>
                <a:schemeClr val="tx1"/>
              </a:solidFill>
              <a:latin typeface="Arial" panose="020B0604020202020204" pitchFamily="34" charset="0"/>
              <a:cs typeface="Arial" panose="020B0604020202020204" pitchFamily="34" charset="0"/>
            </a:endParaRPr>
          </a:p>
        </p:txBody>
      </p:sp>
      <p:sp>
        <p:nvSpPr>
          <p:cNvPr id="36" name="矩形 35"/>
          <p:cNvSpPr/>
          <p:nvPr/>
        </p:nvSpPr>
        <p:spPr>
          <a:xfrm>
            <a:off x="7443164" y="2490472"/>
            <a:ext cx="991672" cy="204617"/>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Arial" panose="020B0604020202020204" pitchFamily="34" charset="0"/>
                <a:cs typeface="Arial" panose="020B0604020202020204" pitchFamily="34" charset="0"/>
              </a:rPr>
              <a:t>Chunk_1_2</a:t>
            </a:r>
            <a:endParaRPr lang="zh-CN" altLang="en-US" sz="1200">
              <a:solidFill>
                <a:schemeClr val="tx1"/>
              </a:solidFill>
              <a:latin typeface="Arial" panose="020B0604020202020204" pitchFamily="34" charset="0"/>
              <a:cs typeface="Arial" panose="020B0604020202020204" pitchFamily="34" charset="0"/>
            </a:endParaRPr>
          </a:p>
        </p:txBody>
      </p:sp>
      <p:sp>
        <p:nvSpPr>
          <p:cNvPr id="48" name="下箭头 22"/>
          <p:cNvSpPr/>
          <p:nvPr>
            <p:custDataLst>
              <p:tags r:id="rId2"/>
            </p:custDataLst>
          </p:nvPr>
        </p:nvSpPr>
        <p:spPr>
          <a:xfrm>
            <a:off x="5544703" y="3842385"/>
            <a:ext cx="323850" cy="307340"/>
          </a:xfrm>
          <a:prstGeom prst="downArrow">
            <a:avLst/>
          </a:prstGeom>
          <a:solidFill>
            <a:schemeClr val="accent1">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49" name="流程图: 磁盘 48"/>
          <p:cNvSpPr/>
          <p:nvPr/>
        </p:nvSpPr>
        <p:spPr>
          <a:xfrm>
            <a:off x="7367977" y="4459129"/>
            <a:ext cx="1142044" cy="593034"/>
          </a:xfrm>
          <a:prstGeom prst="flowChartMagneticDisk">
            <a:avLst/>
          </a:prstGeom>
          <a:gradFill>
            <a:gsLst>
              <a:gs pos="100000">
                <a:srgbClr val="F9F8CA"/>
              </a:gs>
              <a:gs pos="6000">
                <a:srgbClr val="4EAADD"/>
              </a:gs>
            </a:gsLst>
            <a:lin ang="18900000" scaled="1"/>
          </a:gra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Vector Store</a:t>
            </a:r>
          </a:p>
        </p:txBody>
      </p:sp>
      <p:sp>
        <p:nvSpPr>
          <p:cNvPr id="50" name="流程图: 磁盘 49"/>
          <p:cNvSpPr/>
          <p:nvPr/>
        </p:nvSpPr>
        <p:spPr>
          <a:xfrm>
            <a:off x="5184396" y="4236140"/>
            <a:ext cx="1050352" cy="633675"/>
          </a:xfrm>
          <a:prstGeom prst="flowChartMagneticDisk">
            <a:avLst/>
          </a:prstGeom>
          <a:solidFill>
            <a:schemeClr val="accent3">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Documents Store</a:t>
            </a:r>
          </a:p>
        </p:txBody>
      </p:sp>
      <p:sp>
        <p:nvSpPr>
          <p:cNvPr id="51" name="下箭头 22"/>
          <p:cNvSpPr/>
          <p:nvPr>
            <p:custDataLst>
              <p:tags r:id="rId3"/>
            </p:custDataLst>
          </p:nvPr>
        </p:nvSpPr>
        <p:spPr>
          <a:xfrm>
            <a:off x="7777075" y="3854477"/>
            <a:ext cx="323850" cy="134207"/>
          </a:xfrm>
          <a:prstGeom prst="downArrow">
            <a:avLst/>
          </a:prstGeom>
          <a:solidFill>
            <a:schemeClr val="accent1">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55" name="流程图: 可选过程 54"/>
          <p:cNvSpPr/>
          <p:nvPr/>
        </p:nvSpPr>
        <p:spPr>
          <a:xfrm>
            <a:off x="7349502" y="4028913"/>
            <a:ext cx="1178995" cy="205835"/>
          </a:xfrm>
          <a:prstGeom prst="flowChartAlternateProcess">
            <a:avLst/>
          </a:prstGeom>
          <a:gradFill>
            <a:gsLst>
              <a:gs pos="0">
                <a:schemeClr val="bg1"/>
              </a:gs>
              <a:gs pos="42000">
                <a:srgbClr val="6ACCF2"/>
              </a:gs>
              <a:gs pos="100000">
                <a:srgbClr val="2497EA"/>
              </a:gs>
            </a:gsLst>
            <a:lin ang="8100000" scaled="1"/>
          </a:gra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solidFill>
                  <a:schemeClr val="tx1"/>
                </a:solidFill>
                <a:latin typeface="Arial" panose="020B0604020202020204" pitchFamily="34" charset="0"/>
                <a:cs typeface="Arial" panose="020B0604020202020204" pitchFamily="34" charset="0"/>
              </a:rPr>
              <a:t>Embedding</a:t>
            </a:r>
            <a:endParaRPr lang="zh-CN" altLang="en-US" sz="1200" b="1">
              <a:solidFill>
                <a:schemeClr val="tx1"/>
              </a:solidFill>
              <a:latin typeface="Arial" panose="020B0604020202020204" pitchFamily="34" charset="0"/>
              <a:cs typeface="Arial" panose="020B0604020202020204" pitchFamily="34" charset="0"/>
            </a:endParaRPr>
          </a:p>
        </p:txBody>
      </p:sp>
      <p:sp>
        <p:nvSpPr>
          <p:cNvPr id="56" name="下箭头 22"/>
          <p:cNvSpPr/>
          <p:nvPr>
            <p:custDataLst>
              <p:tags r:id="rId4"/>
            </p:custDataLst>
          </p:nvPr>
        </p:nvSpPr>
        <p:spPr>
          <a:xfrm>
            <a:off x="7777074" y="4279835"/>
            <a:ext cx="323850" cy="134207"/>
          </a:xfrm>
          <a:prstGeom prst="downArrow">
            <a:avLst/>
          </a:prstGeom>
          <a:solidFill>
            <a:schemeClr val="accent1">
              <a:lumMod val="60000"/>
              <a:lumOff val="4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4"/>
          <p:cNvSpPr/>
          <p:nvPr>
            <p:custDataLst>
              <p:tags r:id="rId1"/>
            </p:custDataLst>
          </p:nvPr>
        </p:nvSpPr>
        <p:spPr>
          <a:xfrm>
            <a:off x="4367034" y="2162204"/>
            <a:ext cx="1023537" cy="409264"/>
          </a:xfrm>
          <a:prstGeom prst="roundRect">
            <a:avLst/>
          </a:prstGeom>
          <a:solidFill>
            <a:srgbClr val="DAE3F5"/>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a:latin typeface="Arial" panose="020B0604020202020204" pitchFamily="34" charset="0"/>
                <a:cs typeface="Arial" panose="020B0604020202020204" pitchFamily="34" charset="0"/>
                <a:sym typeface="+mn-ea"/>
              </a:rPr>
              <a:t>{detection}</a:t>
            </a:r>
          </a:p>
        </p:txBody>
      </p:sp>
      <p:sp>
        <p:nvSpPr>
          <p:cNvPr id="3" name="圆角矩形 54"/>
          <p:cNvSpPr/>
          <p:nvPr>
            <p:custDataLst>
              <p:tags r:id="rId2"/>
            </p:custDataLst>
          </p:nvPr>
        </p:nvSpPr>
        <p:spPr>
          <a:xfrm>
            <a:off x="4865703" y="3041659"/>
            <a:ext cx="2437744" cy="409264"/>
          </a:xfrm>
          <a:prstGeom prst="roundRect">
            <a:avLst/>
          </a:prstGeom>
          <a:solidFill>
            <a:srgbClr val="DAE3F5"/>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a:latin typeface="Arial" panose="020B0604020202020204" pitchFamily="34" charset="0"/>
                <a:cs typeface="Arial" panose="020B0604020202020204" pitchFamily="34" charset="0"/>
                <a:sym typeface="+mn-ea"/>
              </a:rPr>
              <a:t>“Help me detect {} in the image.”</a:t>
            </a:r>
          </a:p>
        </p:txBody>
      </p:sp>
      <p:sp>
        <p:nvSpPr>
          <p:cNvPr id="4" name="圆角矩形 54"/>
          <p:cNvSpPr/>
          <p:nvPr>
            <p:custDataLst>
              <p:tags r:id="rId3"/>
            </p:custDataLst>
          </p:nvPr>
        </p:nvSpPr>
        <p:spPr>
          <a:xfrm>
            <a:off x="4865702" y="3516201"/>
            <a:ext cx="2437744" cy="409264"/>
          </a:xfrm>
          <a:prstGeom prst="roundRect">
            <a:avLst/>
          </a:prstGeom>
          <a:solidFill>
            <a:srgbClr val="DAE3F5"/>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a:latin typeface="Arial" panose="020B0604020202020204" pitchFamily="34" charset="0"/>
                <a:cs typeface="Arial" panose="020B0604020202020204" pitchFamily="34" charset="0"/>
                <a:sym typeface="+mn-ea"/>
              </a:rPr>
              <a:t>“Find {} in the image.”</a:t>
            </a:r>
          </a:p>
        </p:txBody>
      </p:sp>
      <p:sp>
        <p:nvSpPr>
          <p:cNvPr id="5" name="圆角矩形 54"/>
          <p:cNvSpPr/>
          <p:nvPr>
            <p:custDataLst>
              <p:tags r:id="rId4"/>
            </p:custDataLst>
          </p:nvPr>
        </p:nvSpPr>
        <p:spPr>
          <a:xfrm>
            <a:off x="4865701" y="3990743"/>
            <a:ext cx="2437744" cy="409264"/>
          </a:xfrm>
          <a:prstGeom prst="roundRect">
            <a:avLst/>
          </a:prstGeom>
          <a:solidFill>
            <a:srgbClr val="DAE3F5"/>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a:latin typeface="Arial" panose="020B0604020202020204" pitchFamily="34" charset="0"/>
                <a:cs typeface="Arial" panose="020B0604020202020204" pitchFamily="34" charset="0"/>
                <a:sym typeface="+mn-ea"/>
              </a:rPr>
              <a:t>“The image includes {}.”</a:t>
            </a:r>
          </a:p>
        </p:txBody>
      </p:sp>
      <p:sp>
        <p:nvSpPr>
          <p:cNvPr id="6" name="圆角矩形 54"/>
          <p:cNvSpPr/>
          <p:nvPr>
            <p:custDataLst>
              <p:tags r:id="rId5"/>
            </p:custDataLst>
          </p:nvPr>
        </p:nvSpPr>
        <p:spPr>
          <a:xfrm>
            <a:off x="4876641" y="4387376"/>
            <a:ext cx="2437744" cy="409264"/>
          </a:xfrm>
          <a:prstGeom prst="roundRect">
            <a:avLst/>
          </a:prstGeom>
          <a:noFill/>
          <a:ln>
            <a:no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b="1">
                <a:latin typeface="Arial" panose="020B0604020202020204" pitchFamily="34" charset="0"/>
                <a:cs typeface="Arial" panose="020B0604020202020204" pitchFamily="34" charset="0"/>
                <a:sym typeface="+mn-ea"/>
              </a:rPr>
              <a:t>…</a:t>
            </a:r>
          </a:p>
        </p:txBody>
      </p:sp>
      <p:sp>
        <p:nvSpPr>
          <p:cNvPr id="7" name="圆角矩形 59"/>
          <p:cNvSpPr/>
          <p:nvPr/>
        </p:nvSpPr>
        <p:spPr>
          <a:xfrm>
            <a:off x="4768437" y="2902564"/>
            <a:ext cx="2644746" cy="1819914"/>
          </a:xfrm>
          <a:prstGeom prst="roundRect">
            <a:avLst/>
          </a:prstGeom>
          <a:noFill/>
          <a:ln w="25400" cmpd="sng">
            <a:solidFill>
              <a:schemeClr val="accent1">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9" name="直接箭头连接符 8"/>
          <p:cNvCxnSpPr>
            <a:stCxn id="2" idx="3"/>
            <a:endCxn id="17" idx="1"/>
          </p:cNvCxnSpPr>
          <p:nvPr/>
        </p:nvCxnSpPr>
        <p:spPr>
          <a:xfrm flipV="1">
            <a:off x="5390571" y="2360094"/>
            <a:ext cx="1409885" cy="6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流程图: 或者 10"/>
          <p:cNvSpPr/>
          <p:nvPr/>
        </p:nvSpPr>
        <p:spPr>
          <a:xfrm>
            <a:off x="5961335" y="2222665"/>
            <a:ext cx="268357" cy="283266"/>
          </a:xfrm>
          <a:prstGeom prst="flowChartOr">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cxnSp>
        <p:nvCxnSpPr>
          <p:cNvPr id="13" name="直接箭头连接符 12"/>
          <p:cNvCxnSpPr>
            <a:stCxn id="7" idx="0"/>
            <a:endCxn id="11" idx="4"/>
          </p:cNvCxnSpPr>
          <p:nvPr/>
        </p:nvCxnSpPr>
        <p:spPr>
          <a:xfrm flipV="1">
            <a:off x="6090810" y="2505931"/>
            <a:ext cx="4704" cy="396633"/>
          </a:xfrm>
          <a:prstGeom prst="straightConnector1">
            <a:avLst/>
          </a:prstGeom>
          <a:ln>
            <a:solidFill>
              <a:srgbClr val="91ACE0"/>
            </a:solidFill>
            <a:tailEnd type="triangle"/>
          </a:ln>
        </p:spPr>
        <p:style>
          <a:lnRef idx="1">
            <a:schemeClr val="accent1"/>
          </a:lnRef>
          <a:fillRef idx="0">
            <a:schemeClr val="accent1"/>
          </a:fillRef>
          <a:effectRef idx="0">
            <a:schemeClr val="accent1"/>
          </a:effectRef>
          <a:fontRef idx="minor">
            <a:schemeClr val="tx1"/>
          </a:fontRef>
        </p:style>
      </p:cxnSp>
      <p:sp>
        <p:nvSpPr>
          <p:cNvPr id="17" name="圆角矩形 54"/>
          <p:cNvSpPr/>
          <p:nvPr>
            <p:custDataLst>
              <p:tags r:id="rId6"/>
            </p:custDataLst>
          </p:nvPr>
        </p:nvSpPr>
        <p:spPr>
          <a:xfrm>
            <a:off x="6800456" y="2155462"/>
            <a:ext cx="1302555" cy="409264"/>
          </a:xfrm>
          <a:prstGeom prst="roundRect">
            <a:avLst/>
          </a:prstGeom>
          <a:solidFill>
            <a:srgbClr val="DAE3F5"/>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r>
              <a:rPr lang="en-US" altLang="zh-CN" sz="1200">
                <a:latin typeface="Arial" panose="020B0604020202020204" pitchFamily="34" charset="0"/>
                <a:cs typeface="Arial" panose="020B0604020202020204" pitchFamily="34" charset="0"/>
                <a:sym typeface="+mn-ea"/>
              </a:rPr>
              <a:t>“Find {detection} in the image.”</a:t>
            </a:r>
          </a:p>
        </p:txBody>
      </p:sp>
      <p:sp>
        <p:nvSpPr>
          <p:cNvPr id="25" name="文本框 24"/>
          <p:cNvSpPr txBox="1"/>
          <p:nvPr/>
        </p:nvSpPr>
        <p:spPr>
          <a:xfrm>
            <a:off x="6084575" y="2623377"/>
            <a:ext cx="1441174" cy="276999"/>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Random selection</a:t>
            </a:r>
            <a:endParaRPr lang="zh-CN" altLang="en-US" sz="12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59"/>
          <p:cNvSpPr/>
          <p:nvPr/>
        </p:nvSpPr>
        <p:spPr>
          <a:xfrm>
            <a:off x="4008681" y="2198908"/>
            <a:ext cx="3862281" cy="431820"/>
          </a:xfrm>
          <a:prstGeom prst="roundRect">
            <a:avLst/>
          </a:prstGeom>
          <a:solidFill>
            <a:schemeClr val="accent3">
              <a:lumMod val="20000"/>
              <a:lumOff val="80000"/>
            </a:schemeClr>
          </a:solidFill>
          <a:ln w="25400" cmpd="sng">
            <a:solidFill>
              <a:schemeClr val="accent3">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kern="100">
                <a:solidFill>
                  <a:schemeClr val="tx1"/>
                </a:solidFill>
                <a:effectLst/>
                <a:latin typeface="Arial" panose="020B0604020202020204" pitchFamily="34" charset="0"/>
                <a:ea typeface="宋体" panose="02010600030101010101" pitchFamily="2" charset="-122"/>
                <a:cs typeface="Arial" panose="020B0604020202020204" pitchFamily="34" charset="0"/>
              </a:rPr>
              <a:t>Yes, there is trash scattered around the sidewalk area.</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9913" y="355180"/>
            <a:ext cx="985837" cy="13161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8681" y="3154016"/>
            <a:ext cx="985836" cy="1312797"/>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4"/>
          <p:cNvSpPr/>
          <p:nvPr/>
        </p:nvSpPr>
        <p:spPr>
          <a:xfrm>
            <a:off x="5506984" y="1739273"/>
            <a:ext cx="2363978" cy="393608"/>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rPr>
              <a:t>I</a:t>
            </a:r>
            <a:r>
              <a:rPr lang="en-US" altLang="zh-CN" sz="1200" i="1">
                <a:solidFill>
                  <a:schemeClr val="tx1"/>
                </a:solidFill>
                <a:latin typeface="Arial" panose="020B0604020202020204" pitchFamily="34" charset="0"/>
                <a:cs typeface="Arial" panose="020B0604020202020204" pitchFamily="34" charset="0"/>
              </a:rPr>
              <a:t>s there any trash in the image?</a:t>
            </a:r>
            <a:endParaRPr lang="en-US" sz="1200" i="1">
              <a:solidFill>
                <a:schemeClr val="tx1"/>
              </a:solidFill>
              <a:latin typeface="Arial" panose="020B0604020202020204" pitchFamily="34" charset="0"/>
              <a:cs typeface="Arial" panose="020B0604020202020204" pitchFamily="34" charset="0"/>
            </a:endParaRPr>
          </a:p>
        </p:txBody>
      </p:sp>
      <p:pic>
        <p:nvPicPr>
          <p:cNvPr id="8" name="图片 40" descr="3b343132373631313bc8cbceef"/>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10110" y="1792077"/>
            <a:ext cx="288000" cy="288000"/>
          </a:xfrm>
          <a:prstGeom prst="rect">
            <a:avLst/>
          </a:prstGeom>
        </p:spPr>
      </p:pic>
      <p:pic>
        <p:nvPicPr>
          <p:cNvPr id="10" name="图形 9" descr="机器人"/>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68970" y="2281705"/>
            <a:ext cx="288000" cy="288000"/>
          </a:xfrm>
          <a:prstGeom prst="rect">
            <a:avLst/>
          </a:prstGeom>
        </p:spPr>
      </p:pic>
      <p:sp>
        <p:nvSpPr>
          <p:cNvPr id="11" name="圆角矩形 4"/>
          <p:cNvSpPr/>
          <p:nvPr/>
        </p:nvSpPr>
        <p:spPr>
          <a:xfrm>
            <a:off x="6131614" y="2698651"/>
            <a:ext cx="1739348" cy="393608"/>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rPr>
              <a:t>H</a:t>
            </a:r>
            <a:r>
              <a:rPr lang="en-US" altLang="zh-CN" sz="1200" i="1">
                <a:solidFill>
                  <a:schemeClr val="tx1"/>
                </a:solidFill>
                <a:latin typeface="Arial" panose="020B0604020202020204" pitchFamily="34" charset="0"/>
                <a:cs typeface="Arial" panose="020B0604020202020204" pitchFamily="34" charset="0"/>
              </a:rPr>
              <a:t>elp me find the trash.</a:t>
            </a:r>
            <a:endParaRPr lang="en-US" sz="1200" i="1">
              <a:solidFill>
                <a:schemeClr val="tx1"/>
              </a:solidFill>
              <a:latin typeface="Arial" panose="020B0604020202020204" pitchFamily="34" charset="0"/>
              <a:cs typeface="Arial" panose="020B0604020202020204" pitchFamily="34" charset="0"/>
            </a:endParaRPr>
          </a:p>
        </p:txBody>
      </p:sp>
      <p:pic>
        <p:nvPicPr>
          <p:cNvPr id="12" name="图片 40" descr="3b343132373631313bc8cbceef"/>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10110" y="2751455"/>
            <a:ext cx="288000" cy="288000"/>
          </a:xfrm>
          <a:prstGeom prst="rect">
            <a:avLst/>
          </a:prstGeom>
        </p:spPr>
      </p:pic>
      <p:pic>
        <p:nvPicPr>
          <p:cNvPr id="13" name="图形 12" descr="机器人"/>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68970" y="4178813"/>
            <a:ext cx="288000" cy="288000"/>
          </a:xfrm>
          <a:prstGeom prst="rect">
            <a:avLst/>
          </a:prstGeom>
        </p:spPr>
      </p:pic>
      <p:sp>
        <p:nvSpPr>
          <p:cNvPr id="14" name="圆角矩形 4"/>
          <p:cNvSpPr/>
          <p:nvPr/>
        </p:nvSpPr>
        <p:spPr>
          <a:xfrm>
            <a:off x="4008680" y="4524512"/>
            <a:ext cx="3862281" cy="580011"/>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rPr>
              <a:t>How to deal with illegal dumping of </a:t>
            </a:r>
            <a:r>
              <a:rPr lang="en-US" altLang="zh-CN" sz="1200" i="1">
                <a:solidFill>
                  <a:schemeClr val="tx1"/>
                </a:solidFill>
                <a:latin typeface="Arial" panose="020B0604020202020204" pitchFamily="34" charset="0"/>
                <a:cs typeface="Arial" panose="020B0604020202020204" pitchFamily="34" charset="0"/>
              </a:rPr>
              <a:t>trash</a:t>
            </a:r>
            <a:r>
              <a:rPr lang="en-US" sz="1200" i="1">
                <a:solidFill>
                  <a:schemeClr val="tx1"/>
                </a:solidFill>
                <a:latin typeface="Arial" panose="020B0604020202020204" pitchFamily="34" charset="0"/>
                <a:cs typeface="Arial" panose="020B0604020202020204" pitchFamily="34" charset="0"/>
              </a:rPr>
              <a:t> according to regulations? *</a:t>
            </a:r>
          </a:p>
        </p:txBody>
      </p:sp>
      <p:pic>
        <p:nvPicPr>
          <p:cNvPr id="15" name="图片 40" descr="3b343132373631313bc8cbceef"/>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10109" y="4670517"/>
            <a:ext cx="288000" cy="288000"/>
          </a:xfrm>
          <a:prstGeom prst="rect">
            <a:avLst/>
          </a:prstGeom>
        </p:spPr>
      </p:pic>
      <p:sp>
        <p:nvSpPr>
          <p:cNvPr id="16" name="圆角矩形 59"/>
          <p:cNvSpPr/>
          <p:nvPr/>
        </p:nvSpPr>
        <p:spPr>
          <a:xfrm>
            <a:off x="4008680" y="5162222"/>
            <a:ext cx="3862281" cy="1312797"/>
          </a:xfrm>
          <a:prstGeom prst="roundRect">
            <a:avLst/>
          </a:prstGeom>
          <a:solidFill>
            <a:schemeClr val="accent3">
              <a:lumMod val="20000"/>
              <a:lumOff val="80000"/>
            </a:schemeClr>
          </a:solidFill>
          <a:ln w="25400" cmpd="sng">
            <a:solidFill>
              <a:schemeClr val="accent3">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r>
              <a:rPr lang="en-US" altLang="zh-CN" sz="1200" b="0" i="0">
                <a:solidFill>
                  <a:schemeClr val="tx1"/>
                </a:solidFill>
                <a:effectLst/>
                <a:latin typeface="Arial" panose="020B0604020202020204" pitchFamily="34" charset="0"/>
                <a:cs typeface="Arial" panose="020B0604020202020204" pitchFamily="34" charset="0"/>
              </a:rPr>
              <a:t>Upon order to rectify by the Department of Household Waste Management, a fine of not less than five thousand yuan and not more than fifty thousand yuan may be imposed; for serious cases, a fine of not less than fifty thousand yuan and not more than five hundred thousand yuan shall be imposed.</a:t>
            </a:r>
            <a:r>
              <a:rPr lang="en-US" altLang="zh-CN" sz="1200" kern="100">
                <a:solidFill>
                  <a:schemeClr val="tx1"/>
                </a:solidFill>
                <a:effectLst/>
                <a:latin typeface="Arial" panose="020B0604020202020204" pitchFamily="34" charset="0"/>
                <a:ea typeface="宋体" panose="02010600030101010101" pitchFamily="2" charset="-122"/>
                <a:cs typeface="Arial" panose="020B0604020202020204" pitchFamily="34" charset="0"/>
              </a:rPr>
              <a:t> *</a:t>
            </a:r>
          </a:p>
        </p:txBody>
      </p:sp>
      <p:pic>
        <p:nvPicPr>
          <p:cNvPr id="17" name="图形 16" descr="机器人"/>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92887" y="6187019"/>
            <a:ext cx="288000" cy="28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59"/>
          <p:cNvSpPr/>
          <p:nvPr/>
        </p:nvSpPr>
        <p:spPr>
          <a:xfrm>
            <a:off x="4008681" y="2198908"/>
            <a:ext cx="3862281" cy="431820"/>
          </a:xfrm>
          <a:prstGeom prst="roundRect">
            <a:avLst/>
          </a:prstGeom>
          <a:solidFill>
            <a:schemeClr val="accent3">
              <a:lumMod val="20000"/>
              <a:lumOff val="80000"/>
            </a:schemeClr>
          </a:solidFill>
          <a:ln w="25400" cmpd="sng">
            <a:solidFill>
              <a:schemeClr val="accent3">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algn="just">
              <a:spcBef>
                <a:spcPts val="0"/>
              </a:spcBef>
              <a:spcAft>
                <a:spcPts val="0"/>
              </a:spcAft>
            </a:pPr>
            <a:r>
              <a:rPr lang="en-US" altLang="zh-CN" sz="1200" kern="100">
                <a:solidFill>
                  <a:schemeClr val="tx1"/>
                </a:solidFill>
                <a:effectLst/>
                <a:latin typeface="Arial" panose="020B0604020202020204" pitchFamily="34" charset="0"/>
                <a:ea typeface="宋体" panose="02010600030101010101" pitchFamily="2" charset="-122"/>
                <a:cs typeface="Arial" panose="020B0604020202020204" pitchFamily="34" charset="0"/>
              </a:rPr>
              <a:t>Yes, there is clothing hanging on a clothesline in the image.</a:t>
            </a:r>
          </a:p>
        </p:txBody>
      </p:sp>
      <p:sp>
        <p:nvSpPr>
          <p:cNvPr id="6" name="圆角矩形 4"/>
          <p:cNvSpPr/>
          <p:nvPr/>
        </p:nvSpPr>
        <p:spPr>
          <a:xfrm>
            <a:off x="4686300" y="1739273"/>
            <a:ext cx="3184662" cy="393608"/>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algn="just">
              <a:spcBef>
                <a:spcPts val="0"/>
              </a:spcBef>
              <a:spcAft>
                <a:spcPts val="0"/>
              </a:spcAft>
            </a:pPr>
            <a:r>
              <a:rPr lang="en-US" altLang="zh-CN" sz="1200" i="1" kern="100">
                <a:solidFill>
                  <a:schemeClr val="tx1"/>
                </a:solidFill>
                <a:effectLst/>
                <a:latin typeface="Arial" panose="020B0604020202020204" pitchFamily="34" charset="0"/>
                <a:ea typeface="宋体" panose="02010600030101010101" pitchFamily="2" charset="-122"/>
                <a:cs typeface="Arial" panose="020B0604020202020204" pitchFamily="34" charset="0"/>
              </a:rPr>
              <a:t>Is there any clothing hanging in the picture?</a:t>
            </a:r>
          </a:p>
        </p:txBody>
      </p:sp>
      <p:pic>
        <p:nvPicPr>
          <p:cNvPr id="8" name="图片 40" descr="3b343132373631313bc8cbceef"/>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10110" y="1792077"/>
            <a:ext cx="288000" cy="288000"/>
          </a:xfrm>
          <a:prstGeom prst="rect">
            <a:avLst/>
          </a:prstGeom>
        </p:spPr>
      </p:pic>
      <p:pic>
        <p:nvPicPr>
          <p:cNvPr id="10" name="图形 9" descr="机器人"/>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68970" y="2281705"/>
            <a:ext cx="288000" cy="288000"/>
          </a:xfrm>
          <a:prstGeom prst="rect">
            <a:avLst/>
          </a:prstGeom>
        </p:spPr>
      </p:pic>
      <p:sp>
        <p:nvSpPr>
          <p:cNvPr id="11" name="圆角矩形 4"/>
          <p:cNvSpPr/>
          <p:nvPr/>
        </p:nvSpPr>
        <p:spPr>
          <a:xfrm>
            <a:off x="5630517" y="2696755"/>
            <a:ext cx="2240445" cy="393608"/>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rPr>
              <a:t>H</a:t>
            </a:r>
            <a:r>
              <a:rPr lang="en-US" altLang="zh-CN" sz="1200" i="1">
                <a:solidFill>
                  <a:schemeClr val="tx1"/>
                </a:solidFill>
                <a:latin typeface="Arial" panose="020B0604020202020204" pitchFamily="34" charset="0"/>
                <a:cs typeface="Arial" panose="020B0604020202020204" pitchFamily="34" charset="0"/>
              </a:rPr>
              <a:t>elp me detect cloth hanging.</a:t>
            </a:r>
            <a:endParaRPr lang="en-US" sz="1200" i="1">
              <a:solidFill>
                <a:schemeClr val="tx1"/>
              </a:solidFill>
              <a:latin typeface="Arial" panose="020B0604020202020204" pitchFamily="34" charset="0"/>
              <a:cs typeface="Arial" panose="020B0604020202020204" pitchFamily="34" charset="0"/>
            </a:endParaRPr>
          </a:p>
        </p:txBody>
      </p:sp>
      <p:pic>
        <p:nvPicPr>
          <p:cNvPr id="12" name="图片 40" descr="3b343132373631313bc8cbceef"/>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10110" y="2749559"/>
            <a:ext cx="288000" cy="288000"/>
          </a:xfrm>
          <a:prstGeom prst="rect">
            <a:avLst/>
          </a:prstGeom>
        </p:spPr>
      </p:pic>
      <p:pic>
        <p:nvPicPr>
          <p:cNvPr id="13" name="图形 12" descr="机器人"/>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68970" y="3958099"/>
            <a:ext cx="288000" cy="288000"/>
          </a:xfrm>
          <a:prstGeom prst="rect">
            <a:avLst/>
          </a:prstGeom>
        </p:spPr>
      </p:pic>
      <p:sp>
        <p:nvSpPr>
          <p:cNvPr id="14" name="圆角矩形 4"/>
          <p:cNvSpPr/>
          <p:nvPr/>
        </p:nvSpPr>
        <p:spPr>
          <a:xfrm>
            <a:off x="4487516" y="4288296"/>
            <a:ext cx="3383445" cy="580011"/>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rPr>
              <a:t>How to deal with illegal cloth hanging or drying according to regulations? *</a:t>
            </a:r>
          </a:p>
        </p:txBody>
      </p:sp>
      <p:pic>
        <p:nvPicPr>
          <p:cNvPr id="15" name="图片 40" descr="3b343132373631313bc8cbceef"/>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10110" y="4434301"/>
            <a:ext cx="288000" cy="288000"/>
          </a:xfrm>
          <a:prstGeom prst="rect">
            <a:avLst/>
          </a:prstGeom>
        </p:spPr>
      </p:pic>
      <p:sp>
        <p:nvSpPr>
          <p:cNvPr id="16" name="圆角矩形 59"/>
          <p:cNvSpPr/>
          <p:nvPr/>
        </p:nvSpPr>
        <p:spPr>
          <a:xfrm>
            <a:off x="4008680" y="4938995"/>
            <a:ext cx="3862281" cy="1024797"/>
          </a:xfrm>
          <a:prstGeom prst="roundRect">
            <a:avLst/>
          </a:prstGeom>
          <a:solidFill>
            <a:schemeClr val="accent3">
              <a:lumMod val="20000"/>
              <a:lumOff val="80000"/>
            </a:schemeClr>
          </a:solidFill>
          <a:ln w="25400" cmpd="sng">
            <a:solidFill>
              <a:schemeClr val="accent3">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r>
              <a:rPr lang="en-US" altLang="zh-CN" sz="1200" b="0" i="0">
                <a:solidFill>
                  <a:schemeClr val="tx1"/>
                </a:solidFill>
                <a:effectLst/>
                <a:latin typeface="Arial" panose="020B0604020202020204" pitchFamily="34" charset="0"/>
                <a:cs typeface="Arial" panose="020B0604020202020204" pitchFamily="34" charset="0"/>
              </a:rPr>
              <a:t>In violation of the provisions stated in the first clause herein, failure to rectify shall result in a fine of no less than five hundred yuan and no more than three thousand yuan imposed on the establishment or managing entity. *</a:t>
            </a:r>
            <a:endParaRPr lang="en-US" altLang="zh-CN" sz="1200" kern="100">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pic>
        <p:nvPicPr>
          <p:cNvPr id="17" name="图形 16" descr="机器人"/>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68970" y="5675792"/>
            <a:ext cx="288000" cy="288000"/>
          </a:xfrm>
          <a:prstGeom prst="rect">
            <a:avLst/>
          </a:prstGeom>
        </p:spPr>
      </p:pic>
      <p:pic>
        <p:nvPicPr>
          <p:cNvPr id="3074"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42870" y="585444"/>
            <a:ext cx="1128091" cy="108780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08680" y="3158297"/>
            <a:ext cx="1128091" cy="10878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59"/>
          <p:cNvSpPr/>
          <p:nvPr/>
        </p:nvSpPr>
        <p:spPr>
          <a:xfrm>
            <a:off x="4013650" y="1764952"/>
            <a:ext cx="3624571" cy="431820"/>
          </a:xfrm>
          <a:prstGeom prst="roundRect">
            <a:avLst/>
          </a:prstGeom>
          <a:solidFill>
            <a:schemeClr val="accent3">
              <a:lumMod val="20000"/>
              <a:lumOff val="80000"/>
            </a:schemeClr>
          </a:solidFill>
          <a:ln w="25400" cmpd="sng">
            <a:solidFill>
              <a:schemeClr val="accent3">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algn="just">
              <a:spcBef>
                <a:spcPts val="0"/>
              </a:spcBef>
              <a:spcAft>
                <a:spcPts val="0"/>
              </a:spcAft>
            </a:pPr>
            <a:r>
              <a:rPr lang="en-US" altLang="zh-CN" sz="1200" kern="100">
                <a:solidFill>
                  <a:schemeClr val="tx1"/>
                </a:solidFill>
                <a:effectLst/>
                <a:latin typeface="Arial" panose="020B0604020202020204" pitchFamily="34" charset="0"/>
                <a:ea typeface="宋体" panose="02010600030101010101" pitchFamily="2" charset="-122"/>
                <a:cs typeface="Arial" panose="020B0604020202020204" pitchFamily="34" charset="0"/>
              </a:rPr>
              <a:t>Yes, there are several street vendors in the image.</a:t>
            </a:r>
          </a:p>
        </p:txBody>
      </p:sp>
      <p:sp>
        <p:nvSpPr>
          <p:cNvPr id="6" name="圆角矩形 4"/>
          <p:cNvSpPr/>
          <p:nvPr/>
        </p:nvSpPr>
        <p:spPr>
          <a:xfrm>
            <a:off x="4840355" y="1305317"/>
            <a:ext cx="3035575" cy="393608"/>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algn="just">
              <a:spcBef>
                <a:spcPts val="0"/>
              </a:spcBef>
              <a:spcAft>
                <a:spcPts val="0"/>
              </a:spcAft>
            </a:pPr>
            <a:r>
              <a:rPr lang="en-US" altLang="zh-CN" sz="1200" i="1" kern="100">
                <a:solidFill>
                  <a:schemeClr val="tx1"/>
                </a:solidFill>
                <a:effectLst/>
                <a:latin typeface="Arial" panose="020B0604020202020204" pitchFamily="34" charset="0"/>
                <a:ea typeface="宋体" panose="02010600030101010101" pitchFamily="2" charset="-122"/>
                <a:cs typeface="Arial" panose="020B0604020202020204" pitchFamily="34" charset="0"/>
              </a:rPr>
              <a:t>Is there any street vendors in the picture?</a:t>
            </a:r>
          </a:p>
        </p:txBody>
      </p:sp>
      <p:pic>
        <p:nvPicPr>
          <p:cNvPr id="8" name="图片 40" descr="3b343132373631313bc8cbceef"/>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15079" y="1358121"/>
            <a:ext cx="288000" cy="288000"/>
          </a:xfrm>
          <a:prstGeom prst="rect">
            <a:avLst/>
          </a:prstGeom>
        </p:spPr>
      </p:pic>
      <p:pic>
        <p:nvPicPr>
          <p:cNvPr id="10" name="图形 9" descr="机器人"/>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73939" y="1847749"/>
            <a:ext cx="288000" cy="288000"/>
          </a:xfrm>
          <a:prstGeom prst="rect">
            <a:avLst/>
          </a:prstGeom>
        </p:spPr>
      </p:pic>
      <p:sp>
        <p:nvSpPr>
          <p:cNvPr id="11" name="圆角矩形 4"/>
          <p:cNvSpPr/>
          <p:nvPr/>
        </p:nvSpPr>
        <p:spPr>
          <a:xfrm>
            <a:off x="5759726" y="2262799"/>
            <a:ext cx="2116205" cy="393608"/>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rPr>
              <a:t>H</a:t>
            </a:r>
            <a:r>
              <a:rPr lang="en-US" altLang="zh-CN" sz="1200" i="1">
                <a:solidFill>
                  <a:schemeClr val="tx1"/>
                </a:solidFill>
                <a:latin typeface="Arial" panose="020B0604020202020204" pitchFamily="34" charset="0"/>
                <a:cs typeface="Arial" panose="020B0604020202020204" pitchFamily="34" charset="0"/>
              </a:rPr>
              <a:t>elp me find street vendors.</a:t>
            </a:r>
            <a:endParaRPr lang="en-US" sz="1200" i="1">
              <a:solidFill>
                <a:schemeClr val="tx1"/>
              </a:solidFill>
              <a:latin typeface="Arial" panose="020B0604020202020204" pitchFamily="34" charset="0"/>
              <a:cs typeface="Arial" panose="020B0604020202020204" pitchFamily="34" charset="0"/>
            </a:endParaRPr>
          </a:p>
        </p:txBody>
      </p:sp>
      <p:pic>
        <p:nvPicPr>
          <p:cNvPr id="12" name="图片 40" descr="3b343132373631313bc8cbceef"/>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15079" y="2315603"/>
            <a:ext cx="288000" cy="288000"/>
          </a:xfrm>
          <a:prstGeom prst="rect">
            <a:avLst/>
          </a:prstGeom>
        </p:spPr>
      </p:pic>
      <p:pic>
        <p:nvPicPr>
          <p:cNvPr id="13" name="图形 12" descr="机器人"/>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71812" y="3415037"/>
            <a:ext cx="288000" cy="288000"/>
          </a:xfrm>
          <a:prstGeom prst="rect">
            <a:avLst/>
          </a:prstGeom>
        </p:spPr>
      </p:pic>
      <p:sp>
        <p:nvSpPr>
          <p:cNvPr id="14" name="圆角矩形 4"/>
          <p:cNvSpPr/>
          <p:nvPr/>
        </p:nvSpPr>
        <p:spPr>
          <a:xfrm>
            <a:off x="4492485" y="3755398"/>
            <a:ext cx="3383445" cy="580011"/>
          </a:xfrm>
          <a:prstGeom prst="roundRect">
            <a:avLst/>
          </a:prstGeom>
          <a:solidFill>
            <a:schemeClr val="accent1">
              <a:lumMod val="20000"/>
              <a:lumOff val="80000"/>
            </a:schemeClr>
          </a:solid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200" i="1">
                <a:solidFill>
                  <a:schemeClr val="tx1"/>
                </a:solidFill>
                <a:latin typeface="Arial" panose="020B0604020202020204" pitchFamily="34" charset="0"/>
                <a:cs typeface="Arial" panose="020B0604020202020204" pitchFamily="34" charset="0"/>
              </a:rPr>
              <a:t>How to deal with street vendors according to regulations? *</a:t>
            </a:r>
          </a:p>
        </p:txBody>
      </p:sp>
      <p:pic>
        <p:nvPicPr>
          <p:cNvPr id="15" name="图片 40" descr="3b343132373631313bc8cbceef"/>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15079" y="3901403"/>
            <a:ext cx="288000" cy="288000"/>
          </a:xfrm>
          <a:prstGeom prst="rect">
            <a:avLst/>
          </a:prstGeom>
        </p:spPr>
      </p:pic>
      <p:sp>
        <p:nvSpPr>
          <p:cNvPr id="16" name="圆角矩形 59"/>
          <p:cNvSpPr/>
          <p:nvPr/>
        </p:nvSpPr>
        <p:spPr>
          <a:xfrm>
            <a:off x="4013649" y="4416261"/>
            <a:ext cx="3862281" cy="2003488"/>
          </a:xfrm>
          <a:prstGeom prst="roundRect">
            <a:avLst/>
          </a:prstGeom>
          <a:solidFill>
            <a:schemeClr val="accent3">
              <a:lumMod val="20000"/>
              <a:lumOff val="80000"/>
            </a:schemeClr>
          </a:solidFill>
          <a:ln w="25400" cmpd="sng">
            <a:solidFill>
              <a:schemeClr val="accent3">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r>
              <a:rPr lang="en-US" altLang="zh-CN" sz="1200" b="0" i="0">
                <a:solidFill>
                  <a:schemeClr val="tx1"/>
                </a:solidFill>
                <a:effectLst/>
                <a:latin typeface="Arial" panose="020B0604020202020204" pitchFamily="34" charset="0"/>
                <a:cs typeface="Arial" panose="020B0604020202020204" pitchFamily="34" charset="0"/>
              </a:rPr>
              <a:t>If it is found that a vendor violates the provisions of Article 15, Paragraph 1, Item 1 of these regulations, operating outside of the designated locations, areas, places, or times, shall be punished by comprehensive administrative law enforcement and other relevant departments in accordance with relevant laws and regulations. If it is found that a vendor violates the provisions of Article 15, Paragraph 1, Items 2 to 8 of these regulations, it shall be handled by food safety supervision. *</a:t>
            </a:r>
            <a:endParaRPr lang="en-US" altLang="zh-CN" sz="1200" kern="100">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pic>
        <p:nvPicPr>
          <p:cNvPr id="17" name="图形 16" descr="机器人"/>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73939" y="5153057"/>
            <a:ext cx="288000" cy="288000"/>
          </a:xfrm>
          <a:prstGeom prst="rect">
            <a:avLst/>
          </a:prstGeom>
        </p:spPr>
      </p:pic>
      <p:pic>
        <p:nvPicPr>
          <p:cNvPr id="409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70146" y="300148"/>
            <a:ext cx="1405784" cy="93448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11522" y="2740065"/>
            <a:ext cx="1405784" cy="9344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ViY2JkMjU3NGYzZTEwMzZmMGFkZWViYmNkYWU3ND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50.3937007874016,&quot;width&quot;:850.3937007874016}"/>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50.3937007874016,&quot;width&quot;:850.3937007874016}"/>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50.3937007874016,&quot;width&quot;:850.3937007874016}"/>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577</Words>
  <Application>Microsoft Office PowerPoint</Application>
  <PresentationFormat>宽屏</PresentationFormat>
  <Paragraphs>107</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Arial</vt:lpstr>
      <vt:lpstr>Calibri</vt:lpstr>
      <vt:lpstr>Times New Roman</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HUAWEI</dc:creator>
  <cp:lastModifiedBy>子皓 金</cp:lastModifiedBy>
  <cp:revision>172</cp:revision>
  <dcterms:created xsi:type="dcterms:W3CDTF">2023-11-01T01:52:00Z</dcterms:created>
  <dcterms:modified xsi:type="dcterms:W3CDTF">2024-05-14T00:05:12Z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F30185AD77FE4AFEB7A1DFEE799608CB_12</vt:lpwstr>
  </property>
  <property fmtid="{D5CDD505-2E9C-101B-9397-08002B2CF9AE}" pid="3" name="KSOProductBuildVer">
    <vt:lpwstr>2052-12.1.0.16729</vt:lpwstr>
  </property>
</Properties>
</file>