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9" r:id="rId3"/>
    <p:sldId id="260" r:id="rId4"/>
    <p:sldId id="261" r:id="rId5"/>
    <p:sldId id="267" r:id="rId6"/>
    <p:sldId id="276" r:id="rId7"/>
    <p:sldId id="277" r:id="rId8"/>
    <p:sldId id="284" r:id="rId9"/>
    <p:sldId id="262" r:id="rId10"/>
    <p:sldId id="265" r:id="rId11"/>
    <p:sldId id="283" r:id="rId12"/>
    <p:sldId id="270" r:id="rId13"/>
    <p:sldId id="281" r:id="rId14"/>
    <p:sldId id="266" r:id="rId15"/>
    <p:sldId id="274" r:id="rId16"/>
    <p:sldId id="263" r:id="rId17"/>
    <p:sldId id="279" r:id="rId18"/>
    <p:sldId id="280" r:id="rId19"/>
    <p:sldId id="268" r:id="rId20"/>
    <p:sldId id="275" r:id="rId21"/>
    <p:sldId id="269" r:id="rId22"/>
    <p:sldId id="271" r:id="rId23"/>
    <p:sldId id="258" r:id="rId24"/>
    <p:sldId id="273" r:id="rId25"/>
    <p:sldId id="257" r:id="rId2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9224" autoAdjust="0"/>
  </p:normalViewPr>
  <p:slideViewPr>
    <p:cSldViewPr snapToGrid="0">
      <p:cViewPr varScale="1">
        <p:scale>
          <a:sx n="76" d="100"/>
          <a:sy n="76" d="100"/>
        </p:scale>
        <p:origin x="19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34F12DE-B27B-4C49-A232-7F926F2426C9}" type="datetimeFigureOut">
              <a:rPr lang="en-US" smtClean="0"/>
              <a:t>10/30/2019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282BA2B-8672-42C3-BAEC-39E578E6A93B}" type="slidenum">
              <a:rPr lang="en-US" smtClean="0"/>
              <a:t>‹#›</a:t>
            </a:fld>
            <a:endParaRPr lang="en-US"/>
          </a:p>
        </p:txBody>
      </p:sp>
    </p:spTree>
    <p:extLst>
      <p:ext uri="{BB962C8B-B14F-4D97-AF65-F5344CB8AC3E}">
        <p14:creationId xmlns:p14="http://schemas.microsoft.com/office/powerpoint/2010/main" val="340094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Systems Engineer</a:t>
            </a:r>
          </a:p>
          <a:p>
            <a:pPr lvl="1"/>
            <a:r>
              <a:rPr lang="en-US" dirty="0" smtClean="0"/>
              <a:t>Design, implement, and maintain computer systems that collect, process, store, and present data. </a:t>
            </a:r>
          </a:p>
          <a:p>
            <a:pPr lvl="1"/>
            <a:r>
              <a:rPr lang="en-US" dirty="0" smtClean="0"/>
              <a:t>HTML / CSS / JavaScript / PHP / SQL / C#</a:t>
            </a:r>
          </a:p>
          <a:p>
            <a:r>
              <a:rPr lang="en-US" dirty="0" smtClean="0"/>
              <a:t>Degree in Informatics (Solving problems with technology)</a:t>
            </a:r>
          </a:p>
          <a:p>
            <a:r>
              <a:rPr lang="en-US" dirty="0" smtClean="0"/>
              <a:t>Working in IT since 2011</a:t>
            </a:r>
          </a:p>
          <a:p>
            <a:r>
              <a:rPr lang="en-US" dirty="0" smtClean="0"/>
              <a:t>Developer since 2014</a:t>
            </a:r>
          </a:p>
          <a:p>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1</a:t>
            </a:fld>
            <a:endParaRPr lang="en-US"/>
          </a:p>
        </p:txBody>
      </p:sp>
    </p:spTree>
    <p:extLst>
      <p:ext uri="{BB962C8B-B14F-4D97-AF65-F5344CB8AC3E}">
        <p14:creationId xmlns:p14="http://schemas.microsoft.com/office/powerpoint/2010/main" val="214813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smtClean="0"/>
              <a:t>Know how to read all forms of technical documentation. </a:t>
            </a:r>
          </a:p>
          <a:p>
            <a:pPr marL="640594" lvl="1" indent="-174708">
              <a:buFont typeface="Arial" panose="020B0604020202020204" pitchFamily="34" charset="0"/>
              <a:buChar char="•"/>
            </a:pPr>
            <a:r>
              <a:rPr lang="en-US" dirty="0" smtClean="0"/>
              <a:t>This includes language</a:t>
            </a:r>
            <a:r>
              <a:rPr lang="en-US" baseline="0" dirty="0" smtClean="0"/>
              <a:t> documentation</a:t>
            </a:r>
          </a:p>
          <a:p>
            <a:pPr marL="640594" lvl="1" indent="-174708">
              <a:buFont typeface="Arial" panose="020B0604020202020204" pitchFamily="34" charset="0"/>
              <a:buChar char="•"/>
            </a:pPr>
            <a:r>
              <a:rPr lang="en-US" baseline="0" dirty="0" smtClean="0"/>
              <a:t>Libraries, which help extend, expand, or make it easier to do certain things.</a:t>
            </a:r>
          </a:p>
          <a:p>
            <a:pPr marL="640594" lvl="1" indent="-174708">
              <a:buFont typeface="Arial" panose="020B0604020202020204" pitchFamily="34" charset="0"/>
              <a:buChar char="•"/>
            </a:pPr>
            <a:r>
              <a:rPr lang="en-US" baseline="0" dirty="0" smtClean="0"/>
              <a:t>Frameworks which often help speed up development by giving clear boundaries or a frame to start or expand a project</a:t>
            </a:r>
          </a:p>
          <a:p>
            <a:pPr marL="174708" indent="-174708">
              <a:buFont typeface="Arial" panose="020B0604020202020204" pitchFamily="34" charset="0"/>
              <a:buChar char="•"/>
            </a:pPr>
            <a:r>
              <a:rPr lang="en-US" baseline="0" dirty="0" smtClean="0"/>
              <a:t>Breaking problems into small parts is one of the most essential things</a:t>
            </a:r>
          </a:p>
          <a:p>
            <a:pPr marL="640594" lvl="1" indent="-174708">
              <a:buFont typeface="Arial" panose="020B0604020202020204" pitchFamily="34" charset="0"/>
              <a:buChar char="•"/>
            </a:pPr>
            <a:r>
              <a:rPr lang="en-US" baseline="0" dirty="0" smtClean="0"/>
              <a:t>You must be able to see the whole project and be able to divide each part, and then try to take it further</a:t>
            </a:r>
          </a:p>
          <a:p>
            <a:pPr marL="640594" lvl="1" indent="-174708">
              <a:buFont typeface="Arial" panose="020B0604020202020204" pitchFamily="34" charset="0"/>
              <a:buChar char="•"/>
            </a:pPr>
            <a:r>
              <a:rPr lang="en-US" baseline="0" dirty="0" smtClean="0"/>
              <a:t>The smaller you can make a thing the better</a:t>
            </a:r>
          </a:p>
          <a:p>
            <a:pPr marL="640594" lvl="1" indent="-174708">
              <a:buFont typeface="Arial" panose="020B0604020202020204" pitchFamily="34" charset="0"/>
              <a:buChar char="•"/>
            </a:pPr>
            <a:r>
              <a:rPr lang="en-US" baseline="0" dirty="0" smtClean="0"/>
              <a:t>Also, the more you can create reusable code the better. If you do a certain thing more than once, make it into a function/method to use the smaller piece again.</a:t>
            </a:r>
          </a:p>
          <a:p>
            <a:pPr marL="640594" lvl="1" indent="-174708" defTabSz="931774">
              <a:buFont typeface="Arial" panose="020B0604020202020204" pitchFamily="34" charset="0"/>
              <a:buChar char="•"/>
            </a:pPr>
            <a:r>
              <a:rPr lang="en-US" baseline="0" dirty="0" smtClean="0"/>
              <a:t>Pseudocode – can you write a program or steps in the program without code, but can take your sketch and go code it without much more information?</a:t>
            </a:r>
            <a:endParaRPr lang="en-US" dirty="0" smtClean="0"/>
          </a:p>
          <a:p>
            <a:pPr marL="465887" lvl="1"/>
            <a:endParaRPr lang="en-US" baseline="0" dirty="0" smtClean="0"/>
          </a:p>
          <a:p>
            <a:pPr marL="174708" indent="-174708">
              <a:buFont typeface="Arial" panose="020B0604020202020204" pitchFamily="34" charset="0"/>
              <a:buChar char="•"/>
            </a:pPr>
            <a:r>
              <a:rPr lang="en-US" baseline="0" dirty="0" smtClean="0"/>
              <a:t>Testing and Maintaining a code base is something that all developers will undertake.</a:t>
            </a:r>
          </a:p>
          <a:p>
            <a:pPr marL="640594" lvl="1" indent="-174708">
              <a:buFont typeface="Arial" panose="020B0604020202020204" pitchFamily="34" charset="0"/>
              <a:buChar char="•"/>
            </a:pPr>
            <a:r>
              <a:rPr lang="en-US" baseline="0" dirty="0" smtClean="0"/>
              <a:t>You need to create methods to test what you do</a:t>
            </a:r>
          </a:p>
          <a:p>
            <a:pPr marL="1106481" lvl="2" indent="-174708">
              <a:buFont typeface="Arial" panose="020B0604020202020204" pitchFamily="34" charset="0"/>
              <a:buChar char="•"/>
            </a:pPr>
            <a:r>
              <a:rPr lang="en-US" baseline="0" dirty="0" smtClean="0"/>
              <a:t>This reduces the amount of work you’ll do later…because you either didn’t test enough or something breaks that you didn’t think about</a:t>
            </a:r>
          </a:p>
          <a:p>
            <a:pPr marL="640594" lvl="1" indent="-174708">
              <a:buFont typeface="Arial" panose="020B0604020202020204" pitchFamily="34" charset="0"/>
              <a:buChar char="•"/>
            </a:pPr>
            <a:r>
              <a:rPr lang="en-US" baseline="0" dirty="0" smtClean="0"/>
              <a:t>Maintaining code into the future is a difficult problem.</a:t>
            </a:r>
          </a:p>
          <a:p>
            <a:pPr marL="1106481" lvl="2" indent="-174708">
              <a:buFont typeface="Arial" panose="020B0604020202020204" pitchFamily="34" charset="0"/>
              <a:buChar char="•"/>
            </a:pPr>
            <a:r>
              <a:rPr lang="en-US" baseline="0" dirty="0" smtClean="0"/>
              <a:t>Often there isn’t enough time to devote to fixing the problems of the past, but to make a better future, it is essential to make the effort.</a:t>
            </a:r>
          </a:p>
          <a:p>
            <a:pPr marL="174708" indent="-174708">
              <a:buFont typeface="Arial" panose="020B0604020202020204" pitchFamily="34" charset="0"/>
              <a:buChar char="•"/>
            </a:pPr>
            <a:r>
              <a:rPr lang="en-US" baseline="0" dirty="0" smtClean="0"/>
              <a:t>Refactoring – this is a maintenance topic. You need to be able to learn the skill of refactoring your project.</a:t>
            </a:r>
          </a:p>
          <a:p>
            <a:pPr marL="640594" lvl="1" indent="-174708">
              <a:buFont typeface="Arial" panose="020B0604020202020204" pitchFamily="34" charset="0"/>
              <a:buChar char="•"/>
            </a:pPr>
            <a:r>
              <a:rPr lang="en-US" baseline="0" dirty="0" smtClean="0"/>
              <a:t>Renaming variables, functions methods to meet best practices</a:t>
            </a:r>
          </a:p>
          <a:p>
            <a:pPr marL="174708" indent="-174708">
              <a:buFont typeface="Arial" panose="020B0604020202020204" pitchFamily="34" charset="0"/>
              <a:buChar char="•"/>
            </a:pPr>
            <a:r>
              <a:rPr lang="en-US" baseline="0" dirty="0" smtClean="0"/>
              <a:t>Best Practices / and Coding Style often go together</a:t>
            </a:r>
          </a:p>
          <a:p>
            <a:pPr marL="640594" lvl="1" indent="-174708">
              <a:buFont typeface="Arial" panose="020B0604020202020204" pitchFamily="34" charset="0"/>
              <a:buChar char="•"/>
            </a:pPr>
            <a:r>
              <a:rPr lang="en-US" baseline="0" dirty="0" smtClean="0"/>
              <a:t>Best Practices are often created by people in the programming language to make it easier to read that specific code.</a:t>
            </a:r>
          </a:p>
          <a:p>
            <a:pPr marL="640594" lvl="1" indent="-174708">
              <a:buFont typeface="Arial" panose="020B0604020202020204" pitchFamily="34" charset="0"/>
              <a:buChar char="•"/>
            </a:pPr>
            <a:r>
              <a:rPr lang="en-US" baseline="0" dirty="0" smtClean="0"/>
              <a:t>Java does {</a:t>
            </a:r>
          </a:p>
          <a:p>
            <a:pPr marL="640594" lvl="1" indent="-174708">
              <a:buFont typeface="Arial" panose="020B0604020202020204" pitchFamily="34" charset="0"/>
              <a:buChar char="•"/>
            </a:pPr>
            <a:r>
              <a:rPr lang="en-US" baseline="0" dirty="0" smtClean="0"/>
              <a:t>}</a:t>
            </a:r>
          </a:p>
          <a:p>
            <a:pPr marL="640594" lvl="1" indent="-174708">
              <a:buFont typeface="Arial" panose="020B0604020202020204" pitchFamily="34" charset="0"/>
              <a:buChar char="•"/>
            </a:pPr>
            <a:r>
              <a:rPr lang="en-US" baseline="0" dirty="0" smtClean="0"/>
              <a:t>While C# does </a:t>
            </a:r>
          </a:p>
          <a:p>
            <a:pPr marL="640594" lvl="1" indent="-174708">
              <a:buFont typeface="Arial" panose="020B0604020202020204" pitchFamily="34" charset="0"/>
              <a:buChar char="•"/>
            </a:pPr>
            <a:r>
              <a:rPr lang="en-US" baseline="0" dirty="0" smtClean="0"/>
              <a:t>{</a:t>
            </a:r>
          </a:p>
          <a:p>
            <a:pPr marL="640594" lvl="1" indent="-174708">
              <a:buFont typeface="Arial" panose="020B0604020202020204" pitchFamily="34" charset="0"/>
              <a:buChar char="•"/>
            </a:pPr>
            <a:r>
              <a:rPr lang="en-US" baseline="0" dirty="0" smtClean="0"/>
              <a:t>}</a:t>
            </a:r>
          </a:p>
          <a:p>
            <a:pPr marL="174708" indent="-174708">
              <a:buFont typeface="Arial" panose="020B0604020202020204" pitchFamily="34" charset="0"/>
              <a:buChar char="•"/>
            </a:pPr>
            <a:r>
              <a:rPr lang="en-US" baseline="0" dirty="0" smtClean="0"/>
              <a:t>Copy Cool things – this might be best to put with another section.</a:t>
            </a:r>
          </a:p>
        </p:txBody>
      </p:sp>
      <p:sp>
        <p:nvSpPr>
          <p:cNvPr id="4" name="Slide Number Placeholder 3"/>
          <p:cNvSpPr>
            <a:spLocks noGrp="1"/>
          </p:cNvSpPr>
          <p:nvPr>
            <p:ph type="sldNum" sz="quarter" idx="10"/>
          </p:nvPr>
        </p:nvSpPr>
        <p:spPr/>
        <p:txBody>
          <a:bodyPr/>
          <a:lstStyle/>
          <a:p>
            <a:fld id="{A282BA2B-8672-42C3-BAEC-39E578E6A93B}" type="slidenum">
              <a:rPr lang="en-US" smtClean="0"/>
              <a:t>10</a:t>
            </a:fld>
            <a:endParaRPr lang="en-US"/>
          </a:p>
        </p:txBody>
      </p:sp>
    </p:spTree>
    <p:extLst>
      <p:ext uri="{BB962C8B-B14F-4D97-AF65-F5344CB8AC3E}">
        <p14:creationId xmlns:p14="http://schemas.microsoft.com/office/powerpoint/2010/main" val="77931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11</a:t>
            </a:fld>
            <a:endParaRPr lang="en-US"/>
          </a:p>
        </p:txBody>
      </p:sp>
    </p:spTree>
    <p:extLst>
      <p:ext uri="{BB962C8B-B14F-4D97-AF65-F5344CB8AC3E}">
        <p14:creationId xmlns:p14="http://schemas.microsoft.com/office/powerpoint/2010/main" val="127092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12</a:t>
            </a:fld>
            <a:endParaRPr lang="en-US"/>
          </a:p>
        </p:txBody>
      </p:sp>
    </p:spTree>
    <p:extLst>
      <p:ext uri="{BB962C8B-B14F-4D97-AF65-F5344CB8AC3E}">
        <p14:creationId xmlns:p14="http://schemas.microsoft.com/office/powerpoint/2010/main" val="2245189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Attributes </a:t>
            </a:r>
          </a:p>
          <a:p>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13</a:t>
            </a:fld>
            <a:endParaRPr lang="en-US"/>
          </a:p>
        </p:txBody>
      </p:sp>
    </p:spTree>
    <p:extLst>
      <p:ext uri="{BB962C8B-B14F-4D97-AF65-F5344CB8AC3E}">
        <p14:creationId xmlns:p14="http://schemas.microsoft.com/office/powerpoint/2010/main" val="3972765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14</a:t>
            </a:fld>
            <a:endParaRPr lang="en-US"/>
          </a:p>
        </p:txBody>
      </p:sp>
    </p:spTree>
    <p:extLst>
      <p:ext uri="{BB962C8B-B14F-4D97-AF65-F5344CB8AC3E}">
        <p14:creationId xmlns:p14="http://schemas.microsoft.com/office/powerpoint/2010/main" val="226474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develop acceptance.</a:t>
            </a:r>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15</a:t>
            </a:fld>
            <a:endParaRPr lang="en-US"/>
          </a:p>
        </p:txBody>
      </p:sp>
    </p:spTree>
    <p:extLst>
      <p:ext uri="{BB962C8B-B14F-4D97-AF65-F5344CB8AC3E}">
        <p14:creationId xmlns:p14="http://schemas.microsoft.com/office/powerpoint/2010/main" val="3483978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a:t>
            </a:r>
            <a:r>
              <a:rPr lang="en-US" baseline="0" dirty="0" smtClean="0"/>
              <a:t> ‘fake it’ but admitting is okay. Be real, be realistic, and confidante, and take risks</a:t>
            </a:r>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16</a:t>
            </a:fld>
            <a:endParaRPr lang="en-US"/>
          </a:p>
        </p:txBody>
      </p:sp>
    </p:spTree>
    <p:extLst>
      <p:ext uri="{BB962C8B-B14F-4D97-AF65-F5344CB8AC3E}">
        <p14:creationId xmlns:p14="http://schemas.microsoft.com/office/powerpoint/2010/main" val="194359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17</a:t>
            </a:fld>
            <a:endParaRPr lang="en-US"/>
          </a:p>
        </p:txBody>
      </p:sp>
    </p:spTree>
    <p:extLst>
      <p:ext uri="{BB962C8B-B14F-4D97-AF65-F5344CB8AC3E}">
        <p14:creationId xmlns:p14="http://schemas.microsoft.com/office/powerpoint/2010/main" val="3533067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18</a:t>
            </a:fld>
            <a:endParaRPr lang="en-US"/>
          </a:p>
        </p:txBody>
      </p:sp>
    </p:spTree>
    <p:extLst>
      <p:ext uri="{BB962C8B-B14F-4D97-AF65-F5344CB8AC3E}">
        <p14:creationId xmlns:p14="http://schemas.microsoft.com/office/powerpoint/2010/main" val="132878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19</a:t>
            </a:fld>
            <a:endParaRPr lang="en-US"/>
          </a:p>
        </p:txBody>
      </p:sp>
    </p:spTree>
    <p:extLst>
      <p:ext uri="{BB962C8B-B14F-4D97-AF65-F5344CB8AC3E}">
        <p14:creationId xmlns:p14="http://schemas.microsoft.com/office/powerpoint/2010/main" val="189829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Things</a:t>
            </a:r>
            <a:r>
              <a:rPr lang="en-US" baseline="0" dirty="0" smtClean="0"/>
              <a:t> that every developer needs to develop</a:t>
            </a:r>
          </a:p>
          <a:p>
            <a:endParaRPr lang="en-US" baseline="0" dirty="0" smtClean="0"/>
          </a:p>
          <a:p>
            <a:r>
              <a:rPr lang="en-US" dirty="0" smtClean="0"/>
              <a:t>Communication</a:t>
            </a:r>
          </a:p>
          <a:p>
            <a:r>
              <a:rPr lang="en-US" dirty="0" smtClean="0"/>
              <a:t>Practices</a:t>
            </a:r>
          </a:p>
          <a:p>
            <a:r>
              <a:rPr lang="en-US" dirty="0" smtClean="0"/>
              <a:t>Advanced</a:t>
            </a:r>
            <a:r>
              <a:rPr lang="en-US" baseline="0" dirty="0" smtClean="0"/>
              <a:t> Skills</a:t>
            </a:r>
            <a:endParaRPr lang="en-US" dirty="0" smtClean="0"/>
          </a:p>
          <a:p>
            <a:r>
              <a:rPr lang="en-US" dirty="0" smtClean="0"/>
              <a:t>Core</a:t>
            </a:r>
            <a:r>
              <a:rPr lang="en-US" baseline="0" dirty="0" smtClean="0"/>
              <a:t> Attributes</a:t>
            </a:r>
          </a:p>
          <a:p>
            <a:r>
              <a:rPr lang="en-US" baseline="0" dirty="0" smtClean="0"/>
              <a:t>Acceptance</a:t>
            </a:r>
          </a:p>
          <a:p>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2</a:t>
            </a:fld>
            <a:endParaRPr lang="en-US"/>
          </a:p>
        </p:txBody>
      </p:sp>
    </p:spTree>
    <p:extLst>
      <p:ext uri="{BB962C8B-B14F-4D97-AF65-F5344CB8AC3E}">
        <p14:creationId xmlns:p14="http://schemas.microsoft.com/office/powerpoint/2010/main" val="3277602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20</a:t>
            </a:fld>
            <a:endParaRPr lang="en-US"/>
          </a:p>
        </p:txBody>
      </p:sp>
    </p:spTree>
    <p:extLst>
      <p:ext uri="{BB962C8B-B14F-4D97-AF65-F5344CB8AC3E}">
        <p14:creationId xmlns:p14="http://schemas.microsoft.com/office/powerpoint/2010/main" val="352061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21</a:t>
            </a:fld>
            <a:endParaRPr lang="en-US"/>
          </a:p>
        </p:txBody>
      </p:sp>
    </p:spTree>
    <p:extLst>
      <p:ext uri="{BB962C8B-B14F-4D97-AF65-F5344CB8AC3E}">
        <p14:creationId xmlns:p14="http://schemas.microsoft.com/office/powerpoint/2010/main" val="2707177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22</a:t>
            </a:fld>
            <a:endParaRPr lang="en-US"/>
          </a:p>
        </p:txBody>
      </p:sp>
    </p:spTree>
    <p:extLst>
      <p:ext uri="{BB962C8B-B14F-4D97-AF65-F5344CB8AC3E}">
        <p14:creationId xmlns:p14="http://schemas.microsoft.com/office/powerpoint/2010/main" val="2542347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What is your sticking point?</a:t>
            </a:r>
          </a:p>
          <a:p>
            <a:r>
              <a:rPr lang="en-US" dirty="0" smtClean="0"/>
              <a:t>Any topics you need a deeper dive?</a:t>
            </a:r>
          </a:p>
          <a:p>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23</a:t>
            </a:fld>
            <a:endParaRPr lang="en-US"/>
          </a:p>
        </p:txBody>
      </p:sp>
    </p:spTree>
    <p:extLst>
      <p:ext uri="{BB962C8B-B14F-4D97-AF65-F5344CB8AC3E}">
        <p14:creationId xmlns:p14="http://schemas.microsoft.com/office/powerpoint/2010/main" val="305791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24</a:t>
            </a:fld>
            <a:endParaRPr lang="en-US"/>
          </a:p>
        </p:txBody>
      </p:sp>
    </p:spTree>
    <p:extLst>
      <p:ext uri="{BB962C8B-B14F-4D97-AF65-F5344CB8AC3E}">
        <p14:creationId xmlns:p14="http://schemas.microsoft.com/office/powerpoint/2010/main" val="914775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25</a:t>
            </a:fld>
            <a:endParaRPr lang="en-US"/>
          </a:p>
        </p:txBody>
      </p:sp>
    </p:spTree>
    <p:extLst>
      <p:ext uri="{BB962C8B-B14F-4D97-AF65-F5344CB8AC3E}">
        <p14:creationId xmlns:p14="http://schemas.microsoft.com/office/powerpoint/2010/main" val="355201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Recent </a:t>
            </a:r>
            <a:r>
              <a:rPr lang="en-US" dirty="0"/>
              <a:t>point on logic. </a:t>
            </a:r>
          </a:p>
          <a:p>
            <a:endParaRPr lang="en-US" dirty="0"/>
          </a:p>
          <a:p>
            <a:r>
              <a:rPr lang="en-US" dirty="0"/>
              <a:t>SQL statement needing ( ) to pull the right data.</a:t>
            </a:r>
          </a:p>
          <a:p>
            <a:endParaRPr lang="en-US" dirty="0"/>
          </a:p>
        </p:txBody>
      </p:sp>
      <p:sp>
        <p:nvSpPr>
          <p:cNvPr id="4" name="Slide Number Placeholder 3"/>
          <p:cNvSpPr>
            <a:spLocks noGrp="1"/>
          </p:cNvSpPr>
          <p:nvPr>
            <p:ph type="sldNum" sz="quarter" idx="5"/>
          </p:nvPr>
        </p:nvSpPr>
        <p:spPr/>
        <p:txBody>
          <a:bodyPr/>
          <a:lstStyle/>
          <a:p>
            <a:fld id="{A282BA2B-8672-42C3-BAEC-39E578E6A93B}" type="slidenum">
              <a:rPr lang="en-US" smtClean="0"/>
              <a:t>3</a:t>
            </a:fld>
            <a:endParaRPr lang="en-US"/>
          </a:p>
        </p:txBody>
      </p:sp>
    </p:spTree>
    <p:extLst>
      <p:ext uri="{BB962C8B-B14F-4D97-AF65-F5344CB8AC3E}">
        <p14:creationId xmlns:p14="http://schemas.microsoft.com/office/powerpoint/2010/main" val="1825667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dirty="0"/>
              <a:t>Front-end developer: Builds websites by converting data to a graphical interface for the user to view and interact with, using HTML, CSS, and JavaScript.</a:t>
            </a:r>
          </a:p>
          <a:p>
            <a:pPr rtl="0" fontAlgn="base"/>
            <a:endParaRPr lang="en-US" dirty="0"/>
          </a:p>
          <a:p>
            <a:pPr rtl="0" fontAlgn="base"/>
            <a:r>
              <a:rPr lang="en-US" dirty="0"/>
              <a:t>Back-end developer: Builds the functionality and interactivity of a website, including the elements that allow users to carry out actions like logging in, creating an account, and liking posts. Depending on what you want your web app to do, you might learn languages including Java, Python, Ruby, and PHP</a:t>
            </a:r>
          </a:p>
          <a:p>
            <a:endParaRPr lang="en-US" dirty="0"/>
          </a:p>
          <a:p>
            <a:pPr rtl="0" fontAlgn="base"/>
            <a:r>
              <a:rPr lang="en-US" dirty="0"/>
              <a:t>Full stack developer: Is able to work on both the front-end and back-end portions of an application or website. A full stack developer has specialized knowledge of all stages of software development, including server, network, and hosting environment; relational and nonrelational databases; interacting with APIs; user interface and user experience; quality assurance; security; customer and business needs.</a:t>
            </a:r>
          </a:p>
          <a:p>
            <a:pPr defTabSz="931774">
              <a:defRPr/>
            </a:pPr>
            <a:endParaRPr lang="en-US" dirty="0"/>
          </a:p>
          <a:p>
            <a:pPr defTabSz="931774">
              <a:defRPr/>
            </a:pPr>
            <a:r>
              <a:rPr lang="en-US" dirty="0"/>
              <a:t>Mobile developer: Builds apps for mobile devices, including iOS and Android. A mobile developer might use Java, Swift, and Objective-C.</a:t>
            </a:r>
          </a:p>
          <a:p>
            <a:pPr defTabSz="931774">
              <a:defRPr/>
            </a:pPr>
            <a:endParaRPr lang="en-US" dirty="0"/>
          </a:p>
          <a:p>
            <a:pPr defTabSz="931774">
              <a:defRPr/>
            </a:pPr>
            <a:r>
              <a:rPr lang="en-US" dirty="0"/>
              <a:t>Desktop: Used to be what you might call Software Development, but that term has been muddied. </a:t>
            </a:r>
          </a:p>
          <a:p>
            <a:pPr defTabSz="931774">
              <a:defRPr/>
            </a:pPr>
            <a:endParaRPr lang="en-US" dirty="0"/>
          </a:p>
          <a:p>
            <a:pPr defTabSz="931774">
              <a:defRPr/>
            </a:pPr>
            <a:r>
              <a:rPr lang="en-US" dirty="0"/>
              <a:t>Server and Networking</a:t>
            </a:r>
          </a:p>
          <a:p>
            <a:pPr defTabSz="931774">
              <a:defRPr/>
            </a:pPr>
            <a:r>
              <a:rPr lang="en-US" dirty="0"/>
              <a:t>Data Science:</a:t>
            </a:r>
          </a:p>
          <a:p>
            <a:pPr defTabSz="931774">
              <a:defRPr/>
            </a:pPr>
            <a:endParaRPr lang="en-US" dirty="0"/>
          </a:p>
          <a:p>
            <a:pPr defTabSz="931774">
              <a:defRPr/>
            </a:pPr>
            <a:r>
              <a:rPr lang="en-US" dirty="0"/>
              <a:t>Intelligent Systems / AI</a:t>
            </a:r>
          </a:p>
          <a:p>
            <a:endParaRPr lang="en-US" dirty="0"/>
          </a:p>
        </p:txBody>
      </p:sp>
      <p:sp>
        <p:nvSpPr>
          <p:cNvPr id="4" name="Slide Number Placeholder 3"/>
          <p:cNvSpPr>
            <a:spLocks noGrp="1"/>
          </p:cNvSpPr>
          <p:nvPr>
            <p:ph type="sldNum" sz="quarter" idx="5"/>
          </p:nvPr>
        </p:nvSpPr>
        <p:spPr/>
        <p:txBody>
          <a:bodyPr/>
          <a:lstStyle/>
          <a:p>
            <a:fld id="{A282BA2B-8672-42C3-BAEC-39E578E6A93B}" type="slidenum">
              <a:rPr lang="en-US" smtClean="0"/>
              <a:t>4</a:t>
            </a:fld>
            <a:endParaRPr lang="en-US"/>
          </a:p>
        </p:txBody>
      </p:sp>
    </p:spTree>
    <p:extLst>
      <p:ext uri="{BB962C8B-B14F-4D97-AF65-F5344CB8AC3E}">
        <p14:creationId xmlns:p14="http://schemas.microsoft.com/office/powerpoint/2010/main" val="136934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5</a:t>
            </a:fld>
            <a:endParaRPr lang="en-US"/>
          </a:p>
        </p:txBody>
      </p:sp>
    </p:spTree>
    <p:extLst>
      <p:ext uri="{BB962C8B-B14F-4D97-AF65-F5344CB8AC3E}">
        <p14:creationId xmlns:p14="http://schemas.microsoft.com/office/powerpoint/2010/main" val="3217455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6</a:t>
            </a:fld>
            <a:endParaRPr lang="en-US"/>
          </a:p>
        </p:txBody>
      </p:sp>
    </p:spTree>
    <p:extLst>
      <p:ext uri="{BB962C8B-B14F-4D97-AF65-F5344CB8AC3E}">
        <p14:creationId xmlns:p14="http://schemas.microsoft.com/office/powerpoint/2010/main" val="342330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2BA2B-8672-42C3-BAEC-39E578E6A93B}" type="slidenum">
              <a:rPr lang="en-US" smtClean="0"/>
              <a:t>7</a:t>
            </a:fld>
            <a:endParaRPr lang="en-US"/>
          </a:p>
        </p:txBody>
      </p:sp>
    </p:spTree>
    <p:extLst>
      <p:ext uri="{BB962C8B-B14F-4D97-AF65-F5344CB8AC3E}">
        <p14:creationId xmlns:p14="http://schemas.microsoft.com/office/powerpoint/2010/main" val="231564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Communication</a:t>
            </a:r>
          </a:p>
          <a:p>
            <a:r>
              <a:rPr lang="en-US" dirty="0" smtClean="0"/>
              <a:t>Practices</a:t>
            </a:r>
          </a:p>
          <a:p>
            <a:r>
              <a:rPr lang="en-US" dirty="0" smtClean="0"/>
              <a:t>Advanced</a:t>
            </a:r>
            <a:r>
              <a:rPr lang="en-US" baseline="0" dirty="0" smtClean="0"/>
              <a:t> Skills</a:t>
            </a:r>
            <a:endParaRPr lang="en-US" dirty="0" smtClean="0"/>
          </a:p>
          <a:p>
            <a:r>
              <a:rPr lang="en-US" dirty="0" smtClean="0"/>
              <a:t>Core</a:t>
            </a:r>
            <a:r>
              <a:rPr lang="en-US" baseline="0" dirty="0" smtClean="0"/>
              <a:t> Attributes</a:t>
            </a:r>
          </a:p>
          <a:p>
            <a:r>
              <a:rPr lang="en-US" baseline="0" dirty="0" smtClean="0"/>
              <a:t>Acceptance</a:t>
            </a:r>
          </a:p>
          <a:p>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8</a:t>
            </a:fld>
            <a:endParaRPr lang="en-US"/>
          </a:p>
        </p:txBody>
      </p:sp>
    </p:spTree>
    <p:extLst>
      <p:ext uri="{BB962C8B-B14F-4D97-AF65-F5344CB8AC3E}">
        <p14:creationId xmlns:p14="http://schemas.microsoft.com/office/powerpoint/2010/main" val="82384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be able to communicate with others. Explain</a:t>
            </a:r>
            <a:r>
              <a:rPr lang="en-US" baseline="0" dirty="0" smtClean="0"/>
              <a:t> complex systems and collaborate with others, both developers and other colleagues.</a:t>
            </a:r>
          </a:p>
          <a:p>
            <a:endParaRPr lang="en-US" baseline="0" dirty="0" smtClean="0"/>
          </a:p>
          <a:p>
            <a:r>
              <a:rPr lang="en-US" baseline="0" dirty="0" smtClean="0"/>
              <a:t>Designing knowledge is a must. You have to know how to create a User Interface and how to best produce a good User Experience. Also, you must know A11y information.</a:t>
            </a:r>
          </a:p>
          <a:p>
            <a:endParaRPr lang="en-US" baseline="0" dirty="0" smtClean="0"/>
          </a:p>
          <a:p>
            <a:r>
              <a:rPr lang="en-US" baseline="0" dirty="0" smtClean="0"/>
              <a:t>Know your tools and use what other developers are using. </a:t>
            </a:r>
          </a:p>
          <a:p>
            <a:endParaRPr lang="en-US" baseline="0" dirty="0" smtClean="0"/>
          </a:p>
          <a:p>
            <a:r>
              <a:rPr lang="en-US" baseline="0" dirty="0" smtClean="0"/>
              <a:t>Developers inherently solve problems. So you need to be </a:t>
            </a:r>
            <a:endParaRPr lang="en-US" dirty="0"/>
          </a:p>
        </p:txBody>
      </p:sp>
      <p:sp>
        <p:nvSpPr>
          <p:cNvPr id="4" name="Slide Number Placeholder 3"/>
          <p:cNvSpPr>
            <a:spLocks noGrp="1"/>
          </p:cNvSpPr>
          <p:nvPr>
            <p:ph type="sldNum" sz="quarter" idx="10"/>
          </p:nvPr>
        </p:nvSpPr>
        <p:spPr/>
        <p:txBody>
          <a:bodyPr/>
          <a:lstStyle/>
          <a:p>
            <a:fld id="{A282BA2B-8672-42C3-BAEC-39E578E6A93B}" type="slidenum">
              <a:rPr lang="en-US" smtClean="0"/>
              <a:t>9</a:t>
            </a:fld>
            <a:endParaRPr lang="en-US"/>
          </a:p>
        </p:txBody>
      </p:sp>
    </p:spTree>
    <p:extLst>
      <p:ext uri="{BB962C8B-B14F-4D97-AF65-F5344CB8AC3E}">
        <p14:creationId xmlns:p14="http://schemas.microsoft.com/office/powerpoint/2010/main" val="219371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7A8BDF-FBBB-4897-9E8C-FB52BC5C9CD9}"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408138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7A8BDF-FBBB-4897-9E8C-FB52BC5C9CD9}"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413467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7A8BDF-FBBB-4897-9E8C-FB52BC5C9CD9}"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139650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7A8BDF-FBBB-4897-9E8C-FB52BC5C9CD9}"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293501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7A8BDF-FBBB-4897-9E8C-FB52BC5C9CD9}"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82710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7A8BDF-FBBB-4897-9E8C-FB52BC5C9CD9}"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3338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7A8BDF-FBBB-4897-9E8C-FB52BC5C9CD9}" type="datetimeFigureOut">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174480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7A8BDF-FBBB-4897-9E8C-FB52BC5C9CD9}" type="datetimeFigureOut">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166107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A8BDF-FBBB-4897-9E8C-FB52BC5C9CD9}" type="datetimeFigureOut">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329941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7A8BDF-FBBB-4897-9E8C-FB52BC5C9CD9}"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323495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7A8BDF-FBBB-4897-9E8C-FB52BC5C9CD9}"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6DC8A-152C-4A34-B1A0-CCF365665827}" type="slidenum">
              <a:rPr lang="en-US" smtClean="0"/>
              <a:t>‹#›</a:t>
            </a:fld>
            <a:endParaRPr lang="en-US"/>
          </a:p>
        </p:txBody>
      </p:sp>
    </p:spTree>
    <p:extLst>
      <p:ext uri="{BB962C8B-B14F-4D97-AF65-F5344CB8AC3E}">
        <p14:creationId xmlns:p14="http://schemas.microsoft.com/office/powerpoint/2010/main" val="122401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A8BDF-FBBB-4897-9E8C-FB52BC5C9CD9}" type="datetimeFigureOut">
              <a:rPr lang="en-US" smtClean="0"/>
              <a:t>10/30/2019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6DC8A-152C-4A34-B1A0-CCF365665827}" type="slidenum">
              <a:rPr lang="en-US" smtClean="0"/>
              <a:t>‹#›</a:t>
            </a:fld>
            <a:endParaRPr lang="en-US"/>
          </a:p>
        </p:txBody>
      </p:sp>
    </p:spTree>
    <p:extLst>
      <p:ext uri="{BB962C8B-B14F-4D97-AF65-F5344CB8AC3E}">
        <p14:creationId xmlns:p14="http://schemas.microsoft.com/office/powerpoint/2010/main" val="5948048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imsommer.be/famous-laws-of-software-developmen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stephsmith.io/when-do-you-become-a-develop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kamranahmedse/developer-roadmap" TargetMode="External"/><Relationship Id="rId5" Type="http://schemas.openxmlformats.org/officeDocument/2006/relationships/hyperlink" Target="https://insights.stackoverflow.com/survey/2019" TargetMode="External"/><Relationship Id="rId4" Type="http://schemas.openxmlformats.org/officeDocument/2006/relationships/hyperlink" Target="https://www.jetbrains.com/lp/devecosystem-201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ddit.com/r/programming" TargetMode="External"/><Relationship Id="rId7" Type="http://schemas.openxmlformats.org/officeDocument/2006/relationships/hyperlink" Target="https://reddit.com/r/dailyprogramme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reddit.com/r/ProgrammingTIL" TargetMode="External"/><Relationship Id="rId5" Type="http://schemas.openxmlformats.org/officeDocument/2006/relationships/hyperlink" Target="https://reddit.com/r/programminghumor" TargetMode="External"/><Relationship Id="rId4" Type="http://schemas.openxmlformats.org/officeDocument/2006/relationships/hyperlink" Target="https://reddit.com/r/learnprogramming"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blog.codinghorror.com/" TargetMode="External"/><Relationship Id="rId3" Type="http://schemas.openxmlformats.org/officeDocument/2006/relationships/hyperlink" Target="https://developer.mozilla.org/en-US/" TargetMode="External"/><Relationship Id="rId7" Type="http://schemas.openxmlformats.org/officeDocument/2006/relationships/hyperlink" Target="https://xkcd.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css-tricks.com/" TargetMode="External"/><Relationship Id="rId5" Type="http://schemas.openxmlformats.org/officeDocument/2006/relationships/hyperlink" Target="https://stackoverflow.com/" TargetMode="External"/><Relationship Id="rId4" Type="http://schemas.openxmlformats.org/officeDocument/2006/relationships/hyperlink" Target="https://www.w3schools.com/" TargetMode="External"/><Relationship Id="rId9" Type="http://schemas.openxmlformats.org/officeDocument/2006/relationships/hyperlink" Target="https://thedailywtf.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medium.com/better-programming/the-one-programming-language-to-rule-them-all-620366df2805" TargetMode="External"/><Relationship Id="rId3" Type="http://schemas.openxmlformats.org/officeDocument/2006/relationships/hyperlink" Target="https://careerfoundry.com/en/blog/web-development/become-a-web-developer/" TargetMode="External"/><Relationship Id="rId7" Type="http://schemas.openxmlformats.org/officeDocument/2006/relationships/hyperlink" Target="https://learntocodewith.me/posts/become-a-software-engineer/" TargetMode="External"/><Relationship Id="rId12" Type="http://schemas.openxmlformats.org/officeDocument/2006/relationships/hyperlink" Target="https://www.forbes.com/sites/quora/2017/02/03/twenty-seven-things-i-wish-id-known-when-i-started-programming/#3b1638f1639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hackernoon.com/your-cs-degree-wont-prepare-you-for-angry-users-legacy-code-or-the-whims-of-other-engineers-64a43595ec63" TargetMode="External"/><Relationship Id="rId11" Type="http://schemas.openxmlformats.org/officeDocument/2006/relationships/hyperlink" Target="https://dev.to/aspittel/the-most-important-non-programming-skills-for-programmers-iii" TargetMode="External"/><Relationship Id="rId5" Type="http://schemas.openxmlformats.org/officeDocument/2006/relationships/hyperlink" Target="https://dev.to/aspittel/25-tips-for-new-developers-advice-from-a-mostly-self-taught-software-engineer-1ff1" TargetMode="External"/><Relationship Id="rId10" Type="http://schemas.openxmlformats.org/officeDocument/2006/relationships/hyperlink" Target="https://makeawebsitehub.com/become-a-web-developer/" TargetMode="External"/><Relationship Id="rId4" Type="http://schemas.openxmlformats.org/officeDocument/2006/relationships/hyperlink" Target="https://www.codingdojo.com/blog/5-myths-about-how-to-become-a-software-developer" TargetMode="External"/><Relationship Id="rId9" Type="http://schemas.openxmlformats.org/officeDocument/2006/relationships/hyperlink" Target="https://www.techrepublic.com/article/how-to-become-a-developer-a-cheat-sheet/"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oadmap.sh/fronten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4838-7D1E-43D5-98BD-DBE0B6898648}"/>
              </a:ext>
            </a:extLst>
          </p:cNvPr>
          <p:cNvSpPr>
            <a:spLocks noGrp="1"/>
          </p:cNvSpPr>
          <p:nvPr>
            <p:ph type="ctrTitle"/>
          </p:nvPr>
        </p:nvSpPr>
        <p:spPr/>
        <p:txBody>
          <a:bodyPr/>
          <a:lstStyle/>
          <a:p>
            <a:r>
              <a:rPr lang="en-US" dirty="0"/>
              <a:t>Developing the Developer</a:t>
            </a:r>
          </a:p>
        </p:txBody>
      </p:sp>
      <p:sp>
        <p:nvSpPr>
          <p:cNvPr id="3" name="Subtitle 2">
            <a:extLst>
              <a:ext uri="{FF2B5EF4-FFF2-40B4-BE49-F238E27FC236}">
                <a16:creationId xmlns:a16="http://schemas.microsoft.com/office/drawing/2014/main" id="{EB0870A3-95C9-4474-9335-08220BFA2189}"/>
              </a:ext>
            </a:extLst>
          </p:cNvPr>
          <p:cNvSpPr>
            <a:spLocks noGrp="1"/>
          </p:cNvSpPr>
          <p:nvPr>
            <p:ph type="subTitle" idx="1"/>
          </p:nvPr>
        </p:nvSpPr>
        <p:spPr/>
        <p:txBody>
          <a:bodyPr>
            <a:noAutofit/>
          </a:bodyPr>
          <a:lstStyle/>
          <a:p>
            <a:r>
              <a:rPr lang="en-US" dirty="0"/>
              <a:t>Steve </a:t>
            </a:r>
            <a:r>
              <a:rPr lang="en-US" dirty="0" smtClean="0"/>
              <a:t>Templeton (swtemple@iu.edu)</a:t>
            </a:r>
            <a:endParaRPr lang="en-US" dirty="0"/>
          </a:p>
          <a:p>
            <a:r>
              <a:rPr lang="en-US" dirty="0"/>
              <a:t>Information Systems Engineer</a:t>
            </a:r>
          </a:p>
          <a:p>
            <a:r>
              <a:rPr lang="en-US" dirty="0"/>
              <a:t>O’Neill School of Public and Environmental Affairs</a:t>
            </a:r>
          </a:p>
          <a:p>
            <a:r>
              <a:rPr lang="en-US" dirty="0"/>
              <a:t>http://go.iu.edu/2cr8</a:t>
            </a:r>
          </a:p>
        </p:txBody>
      </p:sp>
    </p:spTree>
    <p:extLst>
      <p:ext uri="{BB962C8B-B14F-4D97-AF65-F5344CB8AC3E}">
        <p14:creationId xmlns:p14="http://schemas.microsoft.com/office/powerpoint/2010/main" val="13373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AFBE-6685-4143-94DB-92A740089D12}"/>
              </a:ext>
            </a:extLst>
          </p:cNvPr>
          <p:cNvSpPr>
            <a:spLocks noGrp="1"/>
          </p:cNvSpPr>
          <p:nvPr>
            <p:ph type="title"/>
          </p:nvPr>
        </p:nvSpPr>
        <p:spPr/>
        <p:txBody>
          <a:bodyPr/>
          <a:lstStyle/>
          <a:p>
            <a:r>
              <a:rPr lang="en-US" dirty="0"/>
              <a:t>Every Developer </a:t>
            </a:r>
            <a:r>
              <a:rPr lang="en-US" dirty="0" smtClean="0"/>
              <a:t>Needs to </a:t>
            </a:r>
            <a:r>
              <a:rPr lang="en-US" dirty="0"/>
              <a:t>Develop…</a:t>
            </a:r>
            <a:br>
              <a:rPr lang="en-US" dirty="0"/>
            </a:br>
            <a:r>
              <a:rPr lang="en-US" dirty="0"/>
              <a:t>Practices</a:t>
            </a:r>
          </a:p>
        </p:txBody>
      </p:sp>
      <p:sp>
        <p:nvSpPr>
          <p:cNvPr id="3" name="Content Placeholder 2">
            <a:extLst>
              <a:ext uri="{FF2B5EF4-FFF2-40B4-BE49-F238E27FC236}">
                <a16:creationId xmlns:a16="http://schemas.microsoft.com/office/drawing/2014/main" id="{70D163B2-23D8-4CE9-9B06-1A213CCD8550}"/>
              </a:ext>
            </a:extLst>
          </p:cNvPr>
          <p:cNvSpPr>
            <a:spLocks noGrp="1"/>
          </p:cNvSpPr>
          <p:nvPr>
            <p:ph idx="1"/>
          </p:nvPr>
        </p:nvSpPr>
        <p:spPr/>
        <p:txBody>
          <a:bodyPr>
            <a:normAutofit lnSpcReduction="10000"/>
          </a:bodyPr>
          <a:lstStyle/>
          <a:p>
            <a:r>
              <a:rPr lang="en-US" dirty="0"/>
              <a:t>Know how to read technical documentation</a:t>
            </a:r>
          </a:p>
          <a:p>
            <a:pPr lvl="1"/>
            <a:r>
              <a:rPr lang="en-US" dirty="0"/>
              <a:t>Languages</a:t>
            </a:r>
          </a:p>
          <a:p>
            <a:pPr lvl="1"/>
            <a:r>
              <a:rPr lang="en-US" dirty="0"/>
              <a:t>Libraries</a:t>
            </a:r>
          </a:p>
          <a:p>
            <a:pPr lvl="1"/>
            <a:r>
              <a:rPr lang="en-US" dirty="0"/>
              <a:t>Frameworks</a:t>
            </a:r>
          </a:p>
          <a:p>
            <a:r>
              <a:rPr lang="en-US" dirty="0"/>
              <a:t>Breaking down problems into small parts</a:t>
            </a:r>
          </a:p>
          <a:p>
            <a:pPr lvl="1"/>
            <a:r>
              <a:rPr lang="en-US" dirty="0" smtClean="0"/>
              <a:t>Pseudocode</a:t>
            </a:r>
          </a:p>
          <a:p>
            <a:r>
              <a:rPr lang="en-US" dirty="0" smtClean="0"/>
              <a:t>Testing </a:t>
            </a:r>
            <a:r>
              <a:rPr lang="en-US" dirty="0"/>
              <a:t>and Maintaining Code Base</a:t>
            </a:r>
          </a:p>
          <a:p>
            <a:pPr lvl="1"/>
            <a:r>
              <a:rPr lang="en-US" dirty="0" smtClean="0"/>
              <a:t>Refactoring</a:t>
            </a:r>
            <a:endParaRPr lang="en-US" dirty="0"/>
          </a:p>
          <a:p>
            <a:r>
              <a:rPr lang="en-US" dirty="0" smtClean="0"/>
              <a:t>Coding </a:t>
            </a:r>
            <a:r>
              <a:rPr lang="en-US" dirty="0"/>
              <a:t>Style</a:t>
            </a:r>
          </a:p>
          <a:p>
            <a:pPr lvl="1"/>
            <a:r>
              <a:rPr lang="en-US" dirty="0" smtClean="0"/>
              <a:t>Best Practices</a:t>
            </a:r>
          </a:p>
          <a:p>
            <a:endParaRPr lang="en-US" dirty="0"/>
          </a:p>
          <a:p>
            <a:endParaRPr lang="en-US" dirty="0"/>
          </a:p>
          <a:p>
            <a:endParaRPr lang="en-US" b="1" dirty="0"/>
          </a:p>
          <a:p>
            <a:endParaRPr lang="en-US" dirty="0"/>
          </a:p>
        </p:txBody>
      </p:sp>
    </p:spTree>
    <p:extLst>
      <p:ext uri="{BB962C8B-B14F-4D97-AF65-F5344CB8AC3E}">
        <p14:creationId xmlns:p14="http://schemas.microsoft.com/office/powerpoint/2010/main" val="40987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Developer </a:t>
            </a:r>
            <a:r>
              <a:rPr lang="en-US" dirty="0" smtClean="0"/>
              <a:t>Needs to Develop…</a:t>
            </a:r>
            <a:br>
              <a:rPr lang="en-US" dirty="0" smtClean="0"/>
            </a:br>
            <a:r>
              <a:rPr lang="en-US" dirty="0" smtClean="0"/>
              <a:t>Practices</a:t>
            </a:r>
            <a:endParaRPr lang="en-US" dirty="0"/>
          </a:p>
        </p:txBody>
      </p:sp>
      <p:sp>
        <p:nvSpPr>
          <p:cNvPr id="3" name="Content Placeholder 2"/>
          <p:cNvSpPr>
            <a:spLocks noGrp="1"/>
          </p:cNvSpPr>
          <p:nvPr>
            <p:ph idx="1"/>
          </p:nvPr>
        </p:nvSpPr>
        <p:spPr/>
        <p:txBody>
          <a:bodyPr/>
          <a:lstStyle/>
          <a:p>
            <a:r>
              <a:rPr lang="en-US" dirty="0"/>
              <a:t>Know their tools</a:t>
            </a:r>
          </a:p>
          <a:p>
            <a:r>
              <a:rPr lang="en-US" dirty="0"/>
              <a:t>Problem Solving</a:t>
            </a:r>
          </a:p>
          <a:p>
            <a:r>
              <a:rPr lang="en-US" dirty="0"/>
              <a:t>Debugging</a:t>
            </a:r>
          </a:p>
          <a:p>
            <a:r>
              <a:rPr lang="en-US" dirty="0"/>
              <a:t>Organization</a:t>
            </a:r>
          </a:p>
          <a:p>
            <a:endParaRPr lang="en-US" dirty="0"/>
          </a:p>
        </p:txBody>
      </p:sp>
    </p:spTree>
    <p:extLst>
      <p:ext uri="{BB962C8B-B14F-4D97-AF65-F5344CB8AC3E}">
        <p14:creationId xmlns:p14="http://schemas.microsoft.com/office/powerpoint/2010/main" val="210714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B39D-C583-4811-97B4-0ED8409E1198}"/>
              </a:ext>
            </a:extLst>
          </p:cNvPr>
          <p:cNvSpPr>
            <a:spLocks noGrp="1"/>
          </p:cNvSpPr>
          <p:nvPr>
            <p:ph type="title"/>
          </p:nvPr>
        </p:nvSpPr>
        <p:spPr/>
        <p:txBody>
          <a:bodyPr/>
          <a:lstStyle/>
          <a:p>
            <a:r>
              <a:rPr lang="en-US" dirty="0" smtClean="0"/>
              <a:t>Every Developer needs to Develop…</a:t>
            </a:r>
            <a:br>
              <a:rPr lang="en-US" dirty="0" smtClean="0"/>
            </a:br>
            <a:r>
              <a:rPr lang="en-US" dirty="0" smtClean="0"/>
              <a:t>Advanced Skills</a:t>
            </a:r>
            <a:endParaRPr lang="en-US" dirty="0"/>
          </a:p>
        </p:txBody>
      </p:sp>
      <p:sp>
        <p:nvSpPr>
          <p:cNvPr id="3" name="Content Placeholder 2">
            <a:extLst>
              <a:ext uri="{FF2B5EF4-FFF2-40B4-BE49-F238E27FC236}">
                <a16:creationId xmlns:a16="http://schemas.microsoft.com/office/drawing/2014/main" id="{C7C89013-45EB-4C04-8A1C-3C69778B8AAD}"/>
              </a:ext>
            </a:extLst>
          </p:cNvPr>
          <p:cNvSpPr>
            <a:spLocks noGrp="1"/>
          </p:cNvSpPr>
          <p:nvPr>
            <p:ph idx="1"/>
          </p:nvPr>
        </p:nvSpPr>
        <p:spPr/>
        <p:txBody>
          <a:bodyPr/>
          <a:lstStyle/>
          <a:p>
            <a:r>
              <a:rPr lang="en-US" dirty="0" smtClean="0"/>
              <a:t>Source </a:t>
            </a:r>
            <a:r>
              <a:rPr lang="en-US" dirty="0"/>
              <a:t>Control</a:t>
            </a:r>
          </a:p>
          <a:p>
            <a:pPr lvl="1"/>
            <a:r>
              <a:rPr lang="en-US" dirty="0"/>
              <a:t>Git (Github)</a:t>
            </a:r>
          </a:p>
          <a:p>
            <a:r>
              <a:rPr lang="en-US" dirty="0"/>
              <a:t>Automation</a:t>
            </a:r>
          </a:p>
          <a:p>
            <a:r>
              <a:rPr lang="en-US" dirty="0"/>
              <a:t>Big-O (</a:t>
            </a:r>
            <a:r>
              <a:rPr lang="en-US" u="sng" dirty="0">
                <a:hlinkClick r:id="rId3"/>
              </a:rPr>
              <a:t>https://www.bigocheatsheet.com/</a:t>
            </a:r>
            <a:r>
              <a:rPr lang="en-US" u="sng" dirty="0"/>
              <a:t>)</a:t>
            </a:r>
            <a:endParaRPr lang="en-US" dirty="0"/>
          </a:p>
          <a:p>
            <a:r>
              <a:rPr lang="en-US" dirty="0"/>
              <a:t>Design Patterns (Gang of Four book)</a:t>
            </a:r>
          </a:p>
          <a:p>
            <a:endParaRPr lang="en-US" dirty="0"/>
          </a:p>
        </p:txBody>
      </p:sp>
    </p:spTree>
    <p:extLst>
      <p:ext uri="{BB962C8B-B14F-4D97-AF65-F5344CB8AC3E}">
        <p14:creationId xmlns:p14="http://schemas.microsoft.com/office/powerpoint/2010/main" val="314177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0591-DEA9-460E-B074-27A1BDFB43D7}"/>
              </a:ext>
            </a:extLst>
          </p:cNvPr>
          <p:cNvSpPr>
            <a:spLocks noGrp="1"/>
          </p:cNvSpPr>
          <p:nvPr>
            <p:ph type="title"/>
          </p:nvPr>
        </p:nvSpPr>
        <p:spPr/>
        <p:txBody>
          <a:bodyPr/>
          <a:lstStyle/>
          <a:p>
            <a:r>
              <a:rPr lang="en-US" dirty="0"/>
              <a:t>Every Developer </a:t>
            </a:r>
            <a:r>
              <a:rPr lang="en-US" dirty="0" smtClean="0"/>
              <a:t>Needs to Develop…</a:t>
            </a:r>
            <a:br>
              <a:rPr lang="en-US" dirty="0" smtClean="0"/>
            </a:br>
            <a:r>
              <a:rPr lang="en-US" dirty="0" smtClean="0"/>
              <a:t>Core Attributes</a:t>
            </a:r>
            <a:endParaRPr lang="en-US" dirty="0"/>
          </a:p>
        </p:txBody>
      </p:sp>
      <p:sp>
        <p:nvSpPr>
          <p:cNvPr id="3" name="Content Placeholder 2">
            <a:extLst>
              <a:ext uri="{FF2B5EF4-FFF2-40B4-BE49-F238E27FC236}">
                <a16:creationId xmlns:a16="http://schemas.microsoft.com/office/drawing/2014/main" id="{E9C1EF79-47E3-45BE-8546-3DE7C05B5CF8}"/>
              </a:ext>
            </a:extLst>
          </p:cNvPr>
          <p:cNvSpPr>
            <a:spLocks noGrp="1"/>
          </p:cNvSpPr>
          <p:nvPr>
            <p:ph idx="1"/>
          </p:nvPr>
        </p:nvSpPr>
        <p:spPr/>
        <p:txBody>
          <a:bodyPr numCol="2"/>
          <a:lstStyle/>
          <a:p>
            <a:r>
              <a:rPr lang="en-US" dirty="0"/>
              <a:t>Empathy </a:t>
            </a:r>
          </a:p>
          <a:p>
            <a:r>
              <a:rPr lang="en-US" dirty="0"/>
              <a:t>Inclusiveness</a:t>
            </a:r>
          </a:p>
          <a:p>
            <a:r>
              <a:rPr lang="en-US" dirty="0"/>
              <a:t>Creativity</a:t>
            </a:r>
          </a:p>
          <a:p>
            <a:r>
              <a:rPr lang="en-US" dirty="0"/>
              <a:t>Patience</a:t>
            </a:r>
          </a:p>
          <a:p>
            <a:r>
              <a:rPr lang="en-US" dirty="0"/>
              <a:t>Confidence</a:t>
            </a:r>
          </a:p>
          <a:p>
            <a:endParaRPr lang="en-US" dirty="0" smtClean="0"/>
          </a:p>
          <a:p>
            <a:endParaRPr lang="en-US" dirty="0"/>
          </a:p>
          <a:p>
            <a:endParaRPr lang="en-US" dirty="0" smtClean="0"/>
          </a:p>
          <a:p>
            <a:r>
              <a:rPr lang="en-US" dirty="0" smtClean="0"/>
              <a:t>Humility</a:t>
            </a:r>
            <a:endParaRPr lang="en-US" dirty="0"/>
          </a:p>
          <a:p>
            <a:r>
              <a:rPr lang="en-US" dirty="0"/>
              <a:t>Adaptability</a:t>
            </a:r>
          </a:p>
          <a:p>
            <a:r>
              <a:rPr lang="en-US" dirty="0" smtClean="0"/>
              <a:t>Perseverance</a:t>
            </a:r>
          </a:p>
          <a:p>
            <a:r>
              <a:rPr lang="en-US" dirty="0"/>
              <a:t>Curiosity</a:t>
            </a:r>
          </a:p>
          <a:p>
            <a:endParaRPr lang="en-US" dirty="0"/>
          </a:p>
        </p:txBody>
      </p:sp>
    </p:spTree>
    <p:extLst>
      <p:ext uri="{BB962C8B-B14F-4D97-AF65-F5344CB8AC3E}">
        <p14:creationId xmlns:p14="http://schemas.microsoft.com/office/powerpoint/2010/main" val="75910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A5AF-514F-4D2A-A8C1-1398B228708B}"/>
              </a:ext>
            </a:extLst>
          </p:cNvPr>
          <p:cNvSpPr>
            <a:spLocks noGrp="1"/>
          </p:cNvSpPr>
          <p:nvPr>
            <p:ph type="title"/>
          </p:nvPr>
        </p:nvSpPr>
        <p:spPr/>
        <p:txBody>
          <a:bodyPr/>
          <a:lstStyle/>
          <a:p>
            <a:r>
              <a:rPr lang="en-US" dirty="0"/>
              <a:t>Every Developer </a:t>
            </a:r>
            <a:r>
              <a:rPr lang="en-US" dirty="0" smtClean="0"/>
              <a:t>Needs to Develop…</a:t>
            </a:r>
            <a:br>
              <a:rPr lang="en-US" dirty="0" smtClean="0"/>
            </a:br>
            <a:r>
              <a:rPr lang="en-US" dirty="0" smtClean="0"/>
              <a:t>Acceptance</a:t>
            </a:r>
            <a:endParaRPr lang="en-US" dirty="0"/>
          </a:p>
        </p:txBody>
      </p:sp>
      <p:sp>
        <p:nvSpPr>
          <p:cNvPr id="3" name="Content Placeholder 2">
            <a:extLst>
              <a:ext uri="{FF2B5EF4-FFF2-40B4-BE49-F238E27FC236}">
                <a16:creationId xmlns:a16="http://schemas.microsoft.com/office/drawing/2014/main" id="{FAE4872C-E3EC-458E-8713-7BA6D4A4D793}"/>
              </a:ext>
            </a:extLst>
          </p:cNvPr>
          <p:cNvSpPr>
            <a:spLocks noGrp="1"/>
          </p:cNvSpPr>
          <p:nvPr>
            <p:ph idx="1"/>
          </p:nvPr>
        </p:nvSpPr>
        <p:spPr/>
        <p:txBody>
          <a:bodyPr>
            <a:normAutofit lnSpcReduction="10000"/>
          </a:bodyPr>
          <a:lstStyle/>
          <a:p>
            <a:r>
              <a:rPr lang="en-US" dirty="0"/>
              <a:t>Get comfortable with Failure and making mistakes</a:t>
            </a:r>
          </a:p>
          <a:p>
            <a:pPr lvl="1"/>
            <a:r>
              <a:rPr lang="en-US" dirty="0"/>
              <a:t>Embrace failing</a:t>
            </a:r>
          </a:p>
          <a:p>
            <a:pPr lvl="1"/>
            <a:r>
              <a:rPr lang="en-US" dirty="0"/>
              <a:t>Love your error messages</a:t>
            </a:r>
          </a:p>
          <a:p>
            <a:r>
              <a:rPr lang="en-US" dirty="0"/>
              <a:t>Celebrate your wins</a:t>
            </a:r>
          </a:p>
          <a:p>
            <a:r>
              <a:rPr lang="en-US" dirty="0"/>
              <a:t>Compare present self to your past self</a:t>
            </a:r>
          </a:p>
          <a:p>
            <a:r>
              <a:rPr lang="en-US" dirty="0"/>
              <a:t>Embrace the cycle of learning</a:t>
            </a:r>
          </a:p>
          <a:p>
            <a:pPr lvl="1"/>
            <a:r>
              <a:rPr lang="en-US" dirty="0"/>
              <a:t>Never stop </a:t>
            </a:r>
            <a:r>
              <a:rPr lang="en-US" dirty="0" smtClean="0"/>
              <a:t>learning</a:t>
            </a:r>
            <a:endParaRPr lang="en-US" dirty="0"/>
          </a:p>
          <a:p>
            <a:r>
              <a:rPr lang="en-US" dirty="0"/>
              <a:t>Copy Cool Things</a:t>
            </a:r>
          </a:p>
          <a:p>
            <a:r>
              <a:rPr lang="en-US" dirty="0" smtClean="0"/>
              <a:t>Google </a:t>
            </a:r>
            <a:r>
              <a:rPr lang="en-US" dirty="0"/>
              <a:t>It</a:t>
            </a:r>
          </a:p>
          <a:p>
            <a:r>
              <a:rPr lang="en-US" dirty="0"/>
              <a:t>Stack Overflow</a:t>
            </a:r>
          </a:p>
        </p:txBody>
      </p:sp>
    </p:spTree>
    <p:extLst>
      <p:ext uri="{BB962C8B-B14F-4D97-AF65-F5344CB8AC3E}">
        <p14:creationId xmlns:p14="http://schemas.microsoft.com/office/powerpoint/2010/main" val="64788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04E7-FD87-47DB-ACB0-4EA360F48D64}"/>
              </a:ext>
            </a:extLst>
          </p:cNvPr>
          <p:cNvSpPr>
            <a:spLocks noGrp="1"/>
          </p:cNvSpPr>
          <p:nvPr>
            <p:ph type="title"/>
          </p:nvPr>
        </p:nvSpPr>
        <p:spPr/>
        <p:txBody>
          <a:bodyPr/>
          <a:lstStyle/>
          <a:p>
            <a:r>
              <a:rPr lang="en-US" dirty="0"/>
              <a:t>Murphy’s Law</a:t>
            </a:r>
          </a:p>
        </p:txBody>
      </p:sp>
      <p:sp>
        <p:nvSpPr>
          <p:cNvPr id="3" name="Content Placeholder 2">
            <a:extLst>
              <a:ext uri="{FF2B5EF4-FFF2-40B4-BE49-F238E27FC236}">
                <a16:creationId xmlns:a16="http://schemas.microsoft.com/office/drawing/2014/main" id="{3C0CA909-1B7E-4519-ACB3-56300F55DB24}"/>
              </a:ext>
            </a:extLst>
          </p:cNvPr>
          <p:cNvSpPr>
            <a:spLocks noGrp="1"/>
          </p:cNvSpPr>
          <p:nvPr>
            <p:ph idx="1"/>
          </p:nvPr>
        </p:nvSpPr>
        <p:spPr/>
        <p:txBody>
          <a:bodyPr/>
          <a:lstStyle/>
          <a:p>
            <a:pPr marL="0" indent="0">
              <a:buNone/>
            </a:pPr>
            <a:r>
              <a:rPr lang="en-US" dirty="0"/>
              <a:t>“If something can go wrong, it will.”</a:t>
            </a:r>
          </a:p>
          <a:p>
            <a:endParaRPr lang="en-US" dirty="0"/>
          </a:p>
          <a:p>
            <a:pPr marL="0" indent="0">
              <a:buNone/>
            </a:pPr>
            <a:r>
              <a:rPr lang="en-US" b="1" dirty="0"/>
              <a:t>First derivation:</a:t>
            </a:r>
            <a:r>
              <a:rPr lang="en-US" dirty="0"/>
              <a:t> If it works, you probably didn't write it.</a:t>
            </a:r>
            <a:br>
              <a:rPr lang="en-US" dirty="0"/>
            </a:br>
            <a:r>
              <a:rPr lang="en-US" b="1" dirty="0"/>
              <a:t>Second derivation:</a:t>
            </a:r>
            <a:r>
              <a:rPr lang="en-US" dirty="0"/>
              <a:t> Cursing is the only language all programmers speak fluently.</a:t>
            </a:r>
            <a:br>
              <a:rPr lang="en-US" dirty="0"/>
            </a:br>
            <a:r>
              <a:rPr lang="en-US" b="1" dirty="0"/>
              <a:t>Conclusion:</a:t>
            </a:r>
            <a:r>
              <a:rPr lang="en-US" dirty="0"/>
              <a:t> A computer will do what you write, not what you want.</a:t>
            </a:r>
          </a:p>
          <a:p>
            <a:pPr marL="0" indent="0">
              <a:buNone/>
            </a:pPr>
            <a:endParaRPr lang="en-US" dirty="0"/>
          </a:p>
          <a:p>
            <a:pPr marL="0" indent="0">
              <a:buNone/>
            </a:pPr>
            <a:r>
              <a:rPr lang="en-US" dirty="0"/>
              <a:t>Resource / Reference: </a:t>
            </a:r>
          </a:p>
          <a:p>
            <a:pPr marL="0" indent="0">
              <a:buNone/>
            </a:pPr>
            <a:r>
              <a:rPr lang="en-US" dirty="0">
                <a:hlinkClick r:id="rId3"/>
              </a:rPr>
              <a:t>https://www.timsommer.be/famous-laws-of-software-development/</a:t>
            </a:r>
            <a:endParaRPr lang="en-US" dirty="0"/>
          </a:p>
        </p:txBody>
      </p:sp>
    </p:spTree>
    <p:extLst>
      <p:ext uri="{BB962C8B-B14F-4D97-AF65-F5344CB8AC3E}">
        <p14:creationId xmlns:p14="http://schemas.microsoft.com/office/powerpoint/2010/main" val="371700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B888-F51D-4C81-ADF2-DEBC218B3C72}"/>
              </a:ext>
            </a:extLst>
          </p:cNvPr>
          <p:cNvSpPr>
            <a:spLocks noGrp="1"/>
          </p:cNvSpPr>
          <p:nvPr>
            <p:ph type="title"/>
          </p:nvPr>
        </p:nvSpPr>
        <p:spPr/>
        <p:txBody>
          <a:bodyPr/>
          <a:lstStyle/>
          <a:p>
            <a:r>
              <a:rPr lang="en-US" dirty="0"/>
              <a:t>Imposter Syndrome</a:t>
            </a:r>
          </a:p>
        </p:txBody>
      </p:sp>
      <p:sp>
        <p:nvSpPr>
          <p:cNvPr id="3" name="Content Placeholder 2">
            <a:extLst>
              <a:ext uri="{FF2B5EF4-FFF2-40B4-BE49-F238E27FC236}">
                <a16:creationId xmlns:a16="http://schemas.microsoft.com/office/drawing/2014/main" id="{BA0A99DB-8A1F-4097-BE66-9B7972FC1A02}"/>
              </a:ext>
            </a:extLst>
          </p:cNvPr>
          <p:cNvSpPr>
            <a:spLocks noGrp="1"/>
          </p:cNvSpPr>
          <p:nvPr>
            <p:ph idx="1"/>
          </p:nvPr>
        </p:nvSpPr>
        <p:spPr/>
        <p:txBody>
          <a:bodyPr/>
          <a:lstStyle/>
          <a:p>
            <a:r>
              <a:rPr lang="en-US" dirty="0" smtClean="0"/>
              <a:t>Everyone has imposter syndrome and everyone has a different knowledge base.</a:t>
            </a:r>
          </a:p>
          <a:p>
            <a:r>
              <a:rPr lang="en-US" dirty="0" smtClean="0"/>
              <a:t>Keep </a:t>
            </a:r>
            <a:r>
              <a:rPr lang="en-US" dirty="0"/>
              <a:t>learning new development methods</a:t>
            </a:r>
          </a:p>
          <a:p>
            <a:r>
              <a:rPr lang="en-US" dirty="0"/>
              <a:t>Always be working on projects</a:t>
            </a:r>
          </a:p>
          <a:p>
            <a:r>
              <a:rPr lang="en-US" dirty="0"/>
              <a:t>Look at other people’s code</a:t>
            </a:r>
          </a:p>
        </p:txBody>
      </p:sp>
    </p:spTree>
    <p:extLst>
      <p:ext uri="{BB962C8B-B14F-4D97-AF65-F5344CB8AC3E}">
        <p14:creationId xmlns:p14="http://schemas.microsoft.com/office/powerpoint/2010/main" val="121919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7A2E-128A-4E38-A772-850EA991633A}"/>
              </a:ext>
            </a:extLst>
          </p:cNvPr>
          <p:cNvSpPr>
            <a:spLocks noGrp="1"/>
          </p:cNvSpPr>
          <p:nvPr>
            <p:ph type="title"/>
          </p:nvPr>
        </p:nvSpPr>
        <p:spPr/>
        <p:txBody>
          <a:bodyPr/>
          <a:lstStyle/>
          <a:p>
            <a:r>
              <a:rPr lang="en-US" dirty="0" smtClean="0"/>
              <a:t>Getting the Job</a:t>
            </a:r>
            <a:endParaRPr lang="en-US" dirty="0"/>
          </a:p>
        </p:txBody>
      </p:sp>
      <p:sp>
        <p:nvSpPr>
          <p:cNvPr id="3" name="Content Placeholder 2">
            <a:extLst>
              <a:ext uri="{FF2B5EF4-FFF2-40B4-BE49-F238E27FC236}">
                <a16:creationId xmlns:a16="http://schemas.microsoft.com/office/drawing/2014/main" id="{AF305C51-00E7-4C26-87E9-0900617A0678}"/>
              </a:ext>
            </a:extLst>
          </p:cNvPr>
          <p:cNvSpPr>
            <a:spLocks noGrp="1"/>
          </p:cNvSpPr>
          <p:nvPr>
            <p:ph idx="1"/>
          </p:nvPr>
        </p:nvSpPr>
        <p:spPr/>
        <p:txBody>
          <a:bodyPr numCol="2">
            <a:normAutofit/>
          </a:bodyPr>
          <a:lstStyle/>
          <a:p>
            <a:r>
              <a:rPr lang="en-US" dirty="0" smtClean="0"/>
              <a:t>Prepare Pre-interview </a:t>
            </a:r>
            <a:r>
              <a:rPr lang="en-US" dirty="0"/>
              <a:t>Essentials</a:t>
            </a:r>
          </a:p>
          <a:p>
            <a:pPr lvl="1"/>
            <a:r>
              <a:rPr lang="en-US" dirty="0"/>
              <a:t>Resume</a:t>
            </a:r>
          </a:p>
          <a:p>
            <a:pPr lvl="1"/>
            <a:r>
              <a:rPr lang="en-US" dirty="0"/>
              <a:t>Cover letter</a:t>
            </a:r>
          </a:p>
          <a:p>
            <a:r>
              <a:rPr lang="en-US" dirty="0"/>
              <a:t>Find the job that you want</a:t>
            </a:r>
          </a:p>
          <a:p>
            <a:pPr lvl="1"/>
            <a:r>
              <a:rPr lang="en-US" dirty="0"/>
              <a:t>Learn the skills they require</a:t>
            </a:r>
          </a:p>
          <a:p>
            <a:r>
              <a:rPr lang="en-US" dirty="0"/>
              <a:t>Promote yourself</a:t>
            </a:r>
          </a:p>
          <a:p>
            <a:pPr lvl="1"/>
            <a:r>
              <a:rPr lang="en-US" dirty="0"/>
              <a:t>Website / Portfolio / Blog</a:t>
            </a:r>
          </a:p>
          <a:p>
            <a:pPr lvl="1"/>
            <a:r>
              <a:rPr lang="en-US" dirty="0"/>
              <a:t>LinkedIn</a:t>
            </a:r>
          </a:p>
          <a:p>
            <a:pPr lvl="1"/>
            <a:r>
              <a:rPr lang="en-US" dirty="0" err="1"/>
              <a:t>Github</a:t>
            </a:r>
            <a:r>
              <a:rPr lang="en-US" dirty="0"/>
              <a:t> </a:t>
            </a:r>
            <a:r>
              <a:rPr lang="en-US" dirty="0" smtClean="0"/>
              <a:t>Profile</a:t>
            </a:r>
          </a:p>
          <a:p>
            <a:r>
              <a:rPr lang="en-US" dirty="0"/>
              <a:t>Cultivate your Professional Network</a:t>
            </a:r>
          </a:p>
          <a:p>
            <a:r>
              <a:rPr lang="en-US" dirty="0" smtClean="0"/>
              <a:t>Practice your Interview </a:t>
            </a:r>
            <a:r>
              <a:rPr lang="en-US" dirty="0"/>
              <a:t>Tactics</a:t>
            </a:r>
          </a:p>
          <a:p>
            <a:pPr lvl="1"/>
            <a:r>
              <a:rPr lang="en-US" dirty="0"/>
              <a:t>Know your stuff</a:t>
            </a:r>
          </a:p>
          <a:p>
            <a:pPr lvl="1"/>
            <a:r>
              <a:rPr lang="en-US" dirty="0"/>
              <a:t>Talk about your projects</a:t>
            </a:r>
          </a:p>
          <a:p>
            <a:pPr lvl="1"/>
            <a:r>
              <a:rPr lang="en-US" dirty="0"/>
              <a:t>Ask them questions</a:t>
            </a:r>
          </a:p>
          <a:p>
            <a:endParaRPr lang="en-US" dirty="0"/>
          </a:p>
          <a:p>
            <a:endParaRPr lang="en-US" dirty="0"/>
          </a:p>
        </p:txBody>
      </p:sp>
    </p:spTree>
    <p:extLst>
      <p:ext uri="{BB962C8B-B14F-4D97-AF65-F5344CB8AC3E}">
        <p14:creationId xmlns:p14="http://schemas.microsoft.com/office/powerpoint/2010/main" val="414515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5D6D-9311-4097-AFD8-7BA3CD493260}"/>
              </a:ext>
            </a:extLst>
          </p:cNvPr>
          <p:cNvSpPr>
            <a:spLocks noGrp="1"/>
          </p:cNvSpPr>
          <p:nvPr>
            <p:ph type="title"/>
          </p:nvPr>
        </p:nvSpPr>
        <p:spPr/>
        <p:txBody>
          <a:bodyPr/>
          <a:lstStyle/>
          <a:p>
            <a:r>
              <a:rPr lang="en-US" dirty="0" smtClean="0"/>
              <a:t>Resources - General</a:t>
            </a:r>
            <a:endParaRPr lang="en-US" dirty="0"/>
          </a:p>
        </p:txBody>
      </p:sp>
      <p:sp>
        <p:nvSpPr>
          <p:cNvPr id="3" name="Content Placeholder 2">
            <a:extLst>
              <a:ext uri="{FF2B5EF4-FFF2-40B4-BE49-F238E27FC236}">
                <a16:creationId xmlns:a16="http://schemas.microsoft.com/office/drawing/2014/main" id="{107405E0-7BD4-42E1-AC02-C1E341D274DE}"/>
              </a:ext>
            </a:extLst>
          </p:cNvPr>
          <p:cNvSpPr>
            <a:spLocks noGrp="1"/>
          </p:cNvSpPr>
          <p:nvPr>
            <p:ph idx="1"/>
          </p:nvPr>
        </p:nvSpPr>
        <p:spPr/>
        <p:txBody>
          <a:bodyPr/>
          <a:lstStyle/>
          <a:p>
            <a:r>
              <a:rPr lang="en-US" dirty="0"/>
              <a:t>Online Courses</a:t>
            </a:r>
          </a:p>
          <a:p>
            <a:pPr lvl="1"/>
            <a:r>
              <a:rPr lang="en-US" dirty="0"/>
              <a:t>Code Academy (Free)</a:t>
            </a:r>
          </a:p>
          <a:p>
            <a:pPr lvl="1"/>
            <a:r>
              <a:rPr lang="en-US" dirty="0"/>
              <a:t>Freecodecamp.org (Free)</a:t>
            </a:r>
          </a:p>
          <a:p>
            <a:pPr lvl="1"/>
            <a:r>
              <a:rPr lang="en-US" dirty="0"/>
              <a:t>Pluralsight (Paid)</a:t>
            </a:r>
          </a:p>
          <a:p>
            <a:pPr lvl="1"/>
            <a:r>
              <a:rPr lang="en-US" dirty="0"/>
              <a:t>Udemy (Paid)</a:t>
            </a:r>
          </a:p>
          <a:p>
            <a:pPr lvl="1"/>
            <a:r>
              <a:rPr lang="en-US" dirty="0"/>
              <a:t>MOOCs (Massive Open Online Courses)</a:t>
            </a:r>
          </a:p>
          <a:p>
            <a:r>
              <a:rPr lang="en-US" dirty="0"/>
              <a:t>Books</a:t>
            </a:r>
          </a:p>
          <a:p>
            <a:r>
              <a:rPr lang="en-US" dirty="0"/>
              <a:t>Blogs / Websites</a:t>
            </a:r>
          </a:p>
          <a:p>
            <a:r>
              <a:rPr lang="en-US" dirty="0"/>
              <a:t>Other People’s Code</a:t>
            </a:r>
          </a:p>
        </p:txBody>
      </p:sp>
    </p:spTree>
    <p:extLst>
      <p:ext uri="{BB962C8B-B14F-4D97-AF65-F5344CB8AC3E}">
        <p14:creationId xmlns:p14="http://schemas.microsoft.com/office/powerpoint/2010/main" val="18224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0B05-425A-483D-92E9-EAED665E1F2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1E3483B-FC98-4373-B2AC-D87732F0BD95}"/>
              </a:ext>
            </a:extLst>
          </p:cNvPr>
          <p:cNvSpPr>
            <a:spLocks noGrp="1"/>
          </p:cNvSpPr>
          <p:nvPr>
            <p:ph idx="1"/>
          </p:nvPr>
        </p:nvSpPr>
        <p:spPr/>
        <p:txBody>
          <a:bodyPr/>
          <a:lstStyle/>
          <a:p>
            <a:r>
              <a:rPr lang="en-US" dirty="0"/>
              <a:t>When Do You Become a Developer?</a:t>
            </a:r>
          </a:p>
          <a:p>
            <a:pPr lvl="1"/>
            <a:r>
              <a:rPr lang="en-US" dirty="0">
                <a:hlinkClick r:id="rId3"/>
              </a:rPr>
              <a:t>https://blog.stephsmith.io/when-do-you-become-a-developer/</a:t>
            </a:r>
            <a:endParaRPr lang="en-US" dirty="0"/>
          </a:p>
          <a:p>
            <a:r>
              <a:rPr lang="en-US" dirty="0"/>
              <a:t>Developer Surveys</a:t>
            </a:r>
          </a:p>
          <a:p>
            <a:pPr lvl="1"/>
            <a:r>
              <a:rPr lang="en-US" u="sng" dirty="0">
                <a:hlinkClick r:id="rId4"/>
              </a:rPr>
              <a:t>https://www.jetbrains.com/lp/devecosystem-2019/</a:t>
            </a:r>
            <a:endParaRPr lang="en-US" u="sng" dirty="0"/>
          </a:p>
          <a:p>
            <a:pPr lvl="1"/>
            <a:r>
              <a:rPr lang="en-US" u="sng" dirty="0">
                <a:hlinkClick r:id="rId5"/>
              </a:rPr>
              <a:t>https://insights.stackoverflow.com/survey/2019</a:t>
            </a:r>
            <a:endParaRPr lang="en-US" u="sng" dirty="0"/>
          </a:p>
          <a:p>
            <a:r>
              <a:rPr lang="en-US" dirty="0"/>
              <a:t>Developer Roadmap</a:t>
            </a:r>
          </a:p>
          <a:p>
            <a:pPr lvl="1"/>
            <a:r>
              <a:rPr lang="en-US" u="sng" dirty="0">
                <a:hlinkClick r:id="rId6"/>
              </a:rPr>
              <a:t>https://github.com/kamranahmedse/developer-roadmap</a:t>
            </a:r>
            <a:endParaRPr lang="en-US" u="sng" dirty="0"/>
          </a:p>
        </p:txBody>
      </p:sp>
    </p:spTree>
    <p:extLst>
      <p:ext uri="{BB962C8B-B14F-4D97-AF65-F5344CB8AC3E}">
        <p14:creationId xmlns:p14="http://schemas.microsoft.com/office/powerpoint/2010/main" val="123782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EFBC-ED58-4CB8-A829-0441AF4C6C1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0BAD145-301B-4087-BE62-FDAC48F72A4F}"/>
              </a:ext>
            </a:extLst>
          </p:cNvPr>
          <p:cNvSpPr>
            <a:spLocks noGrp="1"/>
          </p:cNvSpPr>
          <p:nvPr>
            <p:ph idx="1"/>
          </p:nvPr>
        </p:nvSpPr>
        <p:spPr/>
        <p:txBody>
          <a:bodyPr numCol="2"/>
          <a:lstStyle/>
          <a:p>
            <a:endParaRPr lang="en-US" dirty="0" smtClean="0"/>
          </a:p>
          <a:p>
            <a:r>
              <a:rPr lang="en-US" dirty="0" smtClean="0"/>
              <a:t>Where to Start</a:t>
            </a:r>
          </a:p>
          <a:p>
            <a:r>
              <a:rPr lang="en-US" dirty="0" smtClean="0"/>
              <a:t>Development Paths</a:t>
            </a:r>
            <a:endParaRPr lang="en-US" dirty="0"/>
          </a:p>
          <a:p>
            <a:r>
              <a:rPr lang="en-US" dirty="0" smtClean="0"/>
              <a:t>Five Things Every </a:t>
            </a:r>
            <a:r>
              <a:rPr lang="en-US" dirty="0"/>
              <a:t>Developer Needs to </a:t>
            </a:r>
            <a:r>
              <a:rPr lang="en-US" dirty="0" smtClean="0"/>
              <a:t>Develop</a:t>
            </a:r>
            <a:endParaRPr lang="en-US" dirty="0"/>
          </a:p>
          <a:p>
            <a:r>
              <a:rPr lang="en-US" dirty="0" smtClean="0"/>
              <a:t>Getting the Job</a:t>
            </a:r>
          </a:p>
          <a:p>
            <a:r>
              <a:rPr lang="en-US" dirty="0" smtClean="0"/>
              <a:t>Resources</a:t>
            </a:r>
            <a:endParaRPr lang="en-US" dirty="0"/>
          </a:p>
          <a:p>
            <a:endParaRPr lang="en-US" dirty="0"/>
          </a:p>
        </p:txBody>
      </p:sp>
    </p:spTree>
    <p:extLst>
      <p:ext uri="{BB962C8B-B14F-4D97-AF65-F5344CB8AC3E}">
        <p14:creationId xmlns:p14="http://schemas.microsoft.com/office/powerpoint/2010/main" val="4132602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3044-F0B2-4D74-8267-4BA98E5B1D7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B48D8B9-7FE5-4EFE-A4C0-894616439E8B}"/>
              </a:ext>
            </a:extLst>
          </p:cNvPr>
          <p:cNvSpPr>
            <a:spLocks noGrp="1"/>
          </p:cNvSpPr>
          <p:nvPr>
            <p:ph idx="1"/>
          </p:nvPr>
        </p:nvSpPr>
        <p:spPr/>
        <p:txBody>
          <a:bodyPr>
            <a:normAutofit/>
          </a:bodyPr>
          <a:lstStyle/>
          <a:p>
            <a:r>
              <a:rPr lang="en-US" dirty="0"/>
              <a:t>Reddit (https://reddit.com/)</a:t>
            </a:r>
          </a:p>
          <a:p>
            <a:pPr lvl="1"/>
            <a:r>
              <a:rPr lang="en-US" dirty="0"/>
              <a:t>/r/programming (General Programming Information / News)</a:t>
            </a:r>
          </a:p>
          <a:p>
            <a:pPr lvl="2"/>
            <a:r>
              <a:rPr lang="en-US" dirty="0">
                <a:hlinkClick r:id="rId3"/>
              </a:rPr>
              <a:t>https://reddit.com/r/programming</a:t>
            </a:r>
            <a:endParaRPr lang="en-US" dirty="0"/>
          </a:p>
          <a:p>
            <a:pPr lvl="1"/>
            <a:r>
              <a:rPr lang="en-US" dirty="0"/>
              <a:t>/r/</a:t>
            </a:r>
            <a:r>
              <a:rPr lang="en-US" dirty="0" err="1"/>
              <a:t>learnprogramming</a:t>
            </a:r>
            <a:r>
              <a:rPr lang="en-US" dirty="0"/>
              <a:t> (Learning Resources)</a:t>
            </a:r>
          </a:p>
          <a:p>
            <a:pPr lvl="2"/>
            <a:r>
              <a:rPr lang="en-US" dirty="0">
                <a:hlinkClick r:id="rId4"/>
              </a:rPr>
              <a:t>https://reddit.com/r/learnprogramming</a:t>
            </a:r>
            <a:endParaRPr lang="en-US" dirty="0"/>
          </a:p>
          <a:p>
            <a:pPr lvl="1"/>
            <a:r>
              <a:rPr lang="en-US" dirty="0"/>
              <a:t>/r/</a:t>
            </a:r>
            <a:r>
              <a:rPr lang="en-US" dirty="0" err="1"/>
              <a:t>programminghumor</a:t>
            </a:r>
            <a:r>
              <a:rPr lang="en-US" dirty="0"/>
              <a:t> (Memes / Jokes / Humor)</a:t>
            </a:r>
          </a:p>
          <a:p>
            <a:pPr lvl="2"/>
            <a:r>
              <a:rPr lang="en-US" dirty="0">
                <a:hlinkClick r:id="rId5"/>
              </a:rPr>
              <a:t>https://reddit.com/r/programminghumor</a:t>
            </a:r>
            <a:endParaRPr lang="en-US" dirty="0"/>
          </a:p>
          <a:p>
            <a:pPr lvl="1"/>
            <a:r>
              <a:rPr lang="en-US" dirty="0"/>
              <a:t>/r/</a:t>
            </a:r>
            <a:r>
              <a:rPr lang="en-US" dirty="0" err="1"/>
              <a:t>ProgrammingTIL</a:t>
            </a:r>
            <a:r>
              <a:rPr lang="en-US" dirty="0"/>
              <a:t> (Today I Learned)</a:t>
            </a:r>
          </a:p>
          <a:p>
            <a:pPr lvl="2"/>
            <a:r>
              <a:rPr lang="en-US" dirty="0">
                <a:hlinkClick r:id="rId6"/>
              </a:rPr>
              <a:t>https://reddit.com/r/ProgrammingTIL</a:t>
            </a:r>
            <a:endParaRPr lang="en-US" dirty="0"/>
          </a:p>
          <a:p>
            <a:pPr lvl="1"/>
            <a:r>
              <a:rPr lang="en-US" dirty="0"/>
              <a:t>/r/</a:t>
            </a:r>
            <a:r>
              <a:rPr lang="en-US" dirty="0" err="1"/>
              <a:t>dailyprogrammer</a:t>
            </a:r>
            <a:r>
              <a:rPr lang="en-US" dirty="0"/>
              <a:t> (Daily Programming Problems)</a:t>
            </a:r>
          </a:p>
          <a:p>
            <a:pPr lvl="2"/>
            <a:r>
              <a:rPr lang="en-US" dirty="0">
                <a:hlinkClick r:id="rId7"/>
              </a:rPr>
              <a:t>https://reddit.com/r/dailyprogrammer</a:t>
            </a:r>
            <a:endParaRPr lang="en-US" dirty="0"/>
          </a:p>
        </p:txBody>
      </p:sp>
    </p:spTree>
    <p:extLst>
      <p:ext uri="{BB962C8B-B14F-4D97-AF65-F5344CB8AC3E}">
        <p14:creationId xmlns:p14="http://schemas.microsoft.com/office/powerpoint/2010/main" val="80107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6BA0-940D-4997-9CFB-83509D5C705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7FBA694-5FE5-4370-A450-837B14D78594}"/>
              </a:ext>
            </a:extLst>
          </p:cNvPr>
          <p:cNvSpPr>
            <a:spLocks noGrp="1"/>
          </p:cNvSpPr>
          <p:nvPr>
            <p:ph idx="1"/>
          </p:nvPr>
        </p:nvSpPr>
        <p:spPr/>
        <p:txBody>
          <a:bodyPr/>
          <a:lstStyle/>
          <a:p>
            <a:pPr fontAlgn="base"/>
            <a:r>
              <a:rPr lang="en-US" dirty="0"/>
              <a:t>General Web Development</a:t>
            </a:r>
          </a:p>
          <a:p>
            <a:pPr lvl="1" fontAlgn="base"/>
            <a:r>
              <a:rPr lang="en-US" u="sng" dirty="0">
                <a:hlinkClick r:id="rId3"/>
              </a:rPr>
              <a:t>https://developer.mozilla.org/en-US/</a:t>
            </a:r>
            <a:endParaRPr lang="en-US" dirty="0"/>
          </a:p>
          <a:p>
            <a:pPr lvl="1" fontAlgn="base"/>
            <a:r>
              <a:rPr lang="en-US" u="sng" dirty="0">
                <a:hlinkClick r:id="rId4"/>
              </a:rPr>
              <a:t>https://www.w3schools.com/</a:t>
            </a:r>
            <a:endParaRPr lang="en-US" dirty="0"/>
          </a:p>
          <a:p>
            <a:pPr lvl="1" fontAlgn="base"/>
            <a:r>
              <a:rPr lang="en-US" u="sng" dirty="0">
                <a:hlinkClick r:id="rId5"/>
              </a:rPr>
              <a:t>https://stackoverflow.com/</a:t>
            </a:r>
            <a:endParaRPr lang="en-US" dirty="0"/>
          </a:p>
          <a:p>
            <a:pPr fontAlgn="base"/>
            <a:r>
              <a:rPr lang="en-US" dirty="0"/>
              <a:t>CSS</a:t>
            </a:r>
          </a:p>
          <a:p>
            <a:pPr lvl="1" fontAlgn="base"/>
            <a:r>
              <a:rPr lang="en-US" u="sng" dirty="0">
                <a:hlinkClick r:id="rId6"/>
              </a:rPr>
              <a:t>https://css-tricks.com/</a:t>
            </a:r>
            <a:endParaRPr lang="en-US" dirty="0"/>
          </a:p>
          <a:p>
            <a:pPr fontAlgn="base"/>
            <a:r>
              <a:rPr lang="en-US" dirty="0"/>
              <a:t>Fun</a:t>
            </a:r>
          </a:p>
          <a:p>
            <a:pPr lvl="1" fontAlgn="base"/>
            <a:r>
              <a:rPr lang="en-US" u="sng" dirty="0">
                <a:hlinkClick r:id="rId7"/>
              </a:rPr>
              <a:t>https://xkcd.com/</a:t>
            </a:r>
            <a:endParaRPr lang="en-US" dirty="0"/>
          </a:p>
          <a:p>
            <a:pPr lvl="1" fontAlgn="base"/>
            <a:r>
              <a:rPr lang="en-US" u="sng" dirty="0">
                <a:hlinkClick r:id="rId8"/>
              </a:rPr>
              <a:t>https://blog.codinghorror.com/</a:t>
            </a:r>
            <a:endParaRPr lang="en-US" dirty="0"/>
          </a:p>
          <a:p>
            <a:pPr lvl="1" fontAlgn="base"/>
            <a:r>
              <a:rPr lang="en-US" u="sng" dirty="0">
                <a:hlinkClick r:id="rId9"/>
              </a:rPr>
              <a:t>https://thedailywtf.com/</a:t>
            </a:r>
            <a:endParaRPr lang="en-US" dirty="0"/>
          </a:p>
          <a:p>
            <a:endParaRPr lang="en-US" dirty="0"/>
          </a:p>
        </p:txBody>
      </p:sp>
    </p:spTree>
    <p:extLst>
      <p:ext uri="{BB962C8B-B14F-4D97-AF65-F5344CB8AC3E}">
        <p14:creationId xmlns:p14="http://schemas.microsoft.com/office/powerpoint/2010/main" val="40562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9E9B-65CA-47E9-8076-427E2AD0F69C}"/>
              </a:ext>
            </a:extLst>
          </p:cNvPr>
          <p:cNvSpPr>
            <a:spLocks noGrp="1"/>
          </p:cNvSpPr>
          <p:nvPr>
            <p:ph type="title"/>
          </p:nvPr>
        </p:nvSpPr>
        <p:spPr/>
        <p:txBody>
          <a:bodyPr/>
          <a:lstStyle/>
          <a:p>
            <a:r>
              <a:rPr lang="en-US" dirty="0"/>
              <a:t>Resources - Books</a:t>
            </a:r>
          </a:p>
        </p:txBody>
      </p:sp>
      <p:sp>
        <p:nvSpPr>
          <p:cNvPr id="3" name="Content Placeholder 2">
            <a:extLst>
              <a:ext uri="{FF2B5EF4-FFF2-40B4-BE49-F238E27FC236}">
                <a16:creationId xmlns:a16="http://schemas.microsoft.com/office/drawing/2014/main" id="{13A1EF45-C4A4-4731-A4DF-881CFD25F06F}"/>
              </a:ext>
            </a:extLst>
          </p:cNvPr>
          <p:cNvSpPr>
            <a:spLocks noGrp="1"/>
          </p:cNvSpPr>
          <p:nvPr>
            <p:ph idx="1"/>
          </p:nvPr>
        </p:nvSpPr>
        <p:spPr/>
        <p:txBody>
          <a:bodyPr/>
          <a:lstStyle/>
          <a:p>
            <a:pPr lvl="1"/>
            <a:r>
              <a:rPr lang="en-US" dirty="0"/>
              <a:t>The Pragmatic Programmer: From Journeyman to Master</a:t>
            </a:r>
          </a:p>
          <a:p>
            <a:pPr lvl="2"/>
            <a:r>
              <a:rPr lang="en-US" dirty="0"/>
              <a:t>Andrew Hunt and David Thomas</a:t>
            </a:r>
          </a:p>
          <a:p>
            <a:pPr lvl="1"/>
            <a:r>
              <a:rPr lang="en-US" dirty="0"/>
              <a:t>Code Complete (Developer Best Practices)</a:t>
            </a:r>
          </a:p>
          <a:p>
            <a:pPr lvl="2"/>
            <a:r>
              <a:rPr lang="en-US" dirty="0"/>
              <a:t>Steve McConnell</a:t>
            </a:r>
          </a:p>
          <a:p>
            <a:pPr lvl="1"/>
            <a:r>
              <a:rPr lang="en-US" dirty="0"/>
              <a:t>Clean Code: A Handbook of Agile Software Craftsmanship </a:t>
            </a:r>
          </a:p>
          <a:p>
            <a:pPr lvl="2"/>
            <a:r>
              <a:rPr lang="en-US" dirty="0"/>
              <a:t>Robert C Martin</a:t>
            </a:r>
          </a:p>
          <a:p>
            <a:pPr lvl="1"/>
            <a:r>
              <a:rPr lang="en-US" dirty="0"/>
              <a:t>The Mythical Man-Month: Essays on Software Engineering</a:t>
            </a:r>
          </a:p>
          <a:p>
            <a:pPr lvl="2"/>
            <a:r>
              <a:rPr lang="en-US" dirty="0"/>
              <a:t>Frederick P. Brooks</a:t>
            </a:r>
          </a:p>
          <a:p>
            <a:pPr lvl="1"/>
            <a:r>
              <a:rPr lang="en-US" dirty="0"/>
              <a:t>Design Patterns: Elements of Reusable Object-Oriented Software</a:t>
            </a:r>
          </a:p>
          <a:p>
            <a:pPr lvl="2"/>
            <a:r>
              <a:rPr lang="en-US" dirty="0"/>
              <a:t>Erich Gamma, Richard Helm, Ralph Johnson, John </a:t>
            </a:r>
            <a:r>
              <a:rPr lang="en-US" dirty="0" err="1"/>
              <a:t>Vlissides</a:t>
            </a:r>
            <a:endParaRPr lang="en-US" dirty="0"/>
          </a:p>
        </p:txBody>
      </p:sp>
    </p:spTree>
    <p:extLst>
      <p:ext uri="{BB962C8B-B14F-4D97-AF65-F5344CB8AC3E}">
        <p14:creationId xmlns:p14="http://schemas.microsoft.com/office/powerpoint/2010/main" val="345946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269-3381-49CF-8F35-024E0F5F521C}"/>
              </a:ext>
            </a:extLst>
          </p:cNvPr>
          <p:cNvSpPr>
            <a:spLocks noGrp="1"/>
          </p:cNvSpPr>
          <p:nvPr>
            <p:ph type="ctrTitle"/>
          </p:nvPr>
        </p:nvSpPr>
        <p:spPr/>
        <p:txBody>
          <a:bodyPr/>
          <a:lstStyle/>
          <a:p>
            <a:r>
              <a:rPr lang="en-US" dirty="0"/>
              <a:t>Questions?</a:t>
            </a:r>
          </a:p>
        </p:txBody>
      </p:sp>
      <p:sp>
        <p:nvSpPr>
          <p:cNvPr id="3" name="Content Placeholder 2">
            <a:extLst>
              <a:ext uri="{FF2B5EF4-FFF2-40B4-BE49-F238E27FC236}">
                <a16:creationId xmlns:a16="http://schemas.microsoft.com/office/drawing/2014/main" id="{7C7F3F68-1E1C-4D1C-82B9-17FF3B064394}"/>
              </a:ext>
            </a:extLst>
          </p:cNvPr>
          <p:cNvSpPr>
            <a:spLocks noGrp="1"/>
          </p:cNvSpPr>
          <p:nvPr>
            <p:ph type="subTitle" idx="1"/>
          </p:nvPr>
        </p:nvSpPr>
        <p:spPr/>
        <p:txBody>
          <a:bodyPr/>
          <a:lstStyle/>
          <a:p>
            <a:pPr marL="0" indent="0">
              <a:buNone/>
            </a:pPr>
            <a:endParaRPr lang="en-US" dirty="0"/>
          </a:p>
          <a:p>
            <a:endParaRPr lang="en-US" dirty="0"/>
          </a:p>
        </p:txBody>
      </p:sp>
    </p:spTree>
    <p:extLst>
      <p:ext uri="{BB962C8B-B14F-4D97-AF65-F5344CB8AC3E}">
        <p14:creationId xmlns:p14="http://schemas.microsoft.com/office/powerpoint/2010/main" val="258424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446B-2FF0-4661-982F-1661330D12F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E1342D-6130-44E9-82A3-51DC7DCC5BE1}"/>
              </a:ext>
            </a:extLst>
          </p:cNvPr>
          <p:cNvSpPr>
            <a:spLocks noGrp="1"/>
          </p:cNvSpPr>
          <p:nvPr>
            <p:ph idx="1"/>
          </p:nvPr>
        </p:nvSpPr>
        <p:spPr/>
        <p:txBody>
          <a:bodyPr>
            <a:normAutofit fontScale="62500" lnSpcReduction="20000"/>
          </a:bodyPr>
          <a:lstStyle/>
          <a:p>
            <a:r>
              <a:rPr lang="en-US" u="sng" dirty="0">
                <a:hlinkClick r:id="rId3"/>
              </a:rPr>
              <a:t>https://careerfoundry.com/en/blog/web-development/become-a-web-developer/</a:t>
            </a:r>
            <a:endParaRPr lang="en-US" u="sng" dirty="0"/>
          </a:p>
          <a:p>
            <a:r>
              <a:rPr lang="en-US" u="sng" dirty="0">
                <a:hlinkClick r:id="rId4"/>
              </a:rPr>
              <a:t>https://www.codingdojo.com/blog/5-myths-about-how-to-become-a-software-developer</a:t>
            </a:r>
            <a:endParaRPr lang="en-US" b="0" dirty="0">
              <a:effectLst/>
            </a:endParaRPr>
          </a:p>
          <a:p>
            <a:r>
              <a:rPr lang="en-US" u="sng" dirty="0">
                <a:hlinkClick r:id="rId5"/>
              </a:rPr>
              <a:t>https://dev.to/aspittel/25-tips-for-new-developers-advice-from-a-mostly-self-taught-software-engineer-1ff1</a:t>
            </a:r>
            <a:endParaRPr lang="en-US" u="sng" dirty="0"/>
          </a:p>
          <a:p>
            <a:r>
              <a:rPr lang="en-US" u="sng" dirty="0">
                <a:hlinkClick r:id="rId6"/>
              </a:rPr>
              <a:t>https://hackernoon.com/your-cs-degree-wont-prepare-you-for-angry-users-legacy-code-or-the-whims-of-other-engineers-64a43595ec63</a:t>
            </a:r>
            <a:endParaRPr lang="en-US" u="sng" dirty="0"/>
          </a:p>
          <a:p>
            <a:r>
              <a:rPr lang="en-US" u="sng" dirty="0">
                <a:hlinkClick r:id="rId7"/>
              </a:rPr>
              <a:t>https://learntocodewith.me/posts/become-a-software-engineer/</a:t>
            </a:r>
            <a:endParaRPr lang="en-US" u="sng" dirty="0"/>
          </a:p>
          <a:p>
            <a:r>
              <a:rPr lang="en-US" u="sng" dirty="0">
                <a:hlinkClick r:id="rId8"/>
              </a:rPr>
              <a:t>https://medium.com/better-programming/the-one-programming-language-to-rule-them-all-620366df2805</a:t>
            </a:r>
            <a:endParaRPr lang="en-US" u="sng" dirty="0"/>
          </a:p>
          <a:p>
            <a:r>
              <a:rPr lang="en-US" dirty="0">
                <a:hlinkClick r:id="rId9"/>
              </a:rPr>
              <a:t>https://www.techrepublic.com/article/how-to-become-a-developer-a-cheat-sheet/</a:t>
            </a:r>
            <a:endParaRPr lang="en-US" dirty="0"/>
          </a:p>
          <a:p>
            <a:r>
              <a:rPr lang="en-US" dirty="0">
                <a:hlinkClick r:id="rId10"/>
              </a:rPr>
              <a:t>https://makeawebsitehub.com/become-a-web-developer/</a:t>
            </a:r>
            <a:endParaRPr lang="en-US" dirty="0"/>
          </a:p>
          <a:p>
            <a:r>
              <a:rPr lang="en-US" dirty="0">
                <a:hlinkClick r:id="rId11"/>
              </a:rPr>
              <a:t>https://dev.to/aspittel/the-most-important-non-programming-skills-for-programmers-iii</a:t>
            </a:r>
            <a:endParaRPr lang="en-US" dirty="0"/>
          </a:p>
          <a:p>
            <a:r>
              <a:rPr lang="en-US" dirty="0">
                <a:hlinkClick r:id="rId12"/>
              </a:rPr>
              <a:t>https://www.forbes.com/sites/quora/2017/02/03/twenty-seven-things-i-wish-id-known-when-i-started-programming/#3b1638f16395</a:t>
            </a:r>
            <a:r>
              <a:rPr lang="en-US" dirty="0"/>
              <a:t/>
            </a:r>
            <a:br>
              <a:rPr lang="en-US" dirty="0"/>
            </a:br>
            <a:endParaRPr lang="en-US" dirty="0"/>
          </a:p>
        </p:txBody>
      </p:sp>
    </p:spTree>
    <p:extLst>
      <p:ext uri="{BB962C8B-B14F-4D97-AF65-F5344CB8AC3E}">
        <p14:creationId xmlns:p14="http://schemas.microsoft.com/office/powerpoint/2010/main" val="38196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4838-7D1E-43D5-98BD-DBE0B6898648}"/>
              </a:ext>
            </a:extLst>
          </p:cNvPr>
          <p:cNvSpPr>
            <a:spLocks noGrp="1"/>
          </p:cNvSpPr>
          <p:nvPr>
            <p:ph type="ctrTitle"/>
          </p:nvPr>
        </p:nvSpPr>
        <p:spPr/>
        <p:txBody>
          <a:bodyPr/>
          <a:lstStyle/>
          <a:p>
            <a:r>
              <a:rPr lang="en-US" dirty="0"/>
              <a:t>Developing the Developer</a:t>
            </a:r>
          </a:p>
        </p:txBody>
      </p:sp>
      <p:sp>
        <p:nvSpPr>
          <p:cNvPr id="3" name="Subtitle 2">
            <a:extLst>
              <a:ext uri="{FF2B5EF4-FFF2-40B4-BE49-F238E27FC236}">
                <a16:creationId xmlns:a16="http://schemas.microsoft.com/office/drawing/2014/main" id="{EB0870A3-95C9-4474-9335-08220BFA2189}"/>
              </a:ext>
            </a:extLst>
          </p:cNvPr>
          <p:cNvSpPr>
            <a:spLocks noGrp="1"/>
          </p:cNvSpPr>
          <p:nvPr>
            <p:ph type="subTitle" idx="1"/>
          </p:nvPr>
        </p:nvSpPr>
        <p:spPr/>
        <p:txBody>
          <a:bodyPr>
            <a:normAutofit lnSpcReduction="10000"/>
          </a:bodyPr>
          <a:lstStyle/>
          <a:p>
            <a:r>
              <a:rPr lang="en-US" dirty="0"/>
              <a:t>Steve </a:t>
            </a:r>
            <a:r>
              <a:rPr lang="en-US" dirty="0"/>
              <a:t>Templeton (swtemple@iu.edu)</a:t>
            </a:r>
            <a:endParaRPr lang="en-US" dirty="0"/>
          </a:p>
          <a:p>
            <a:r>
              <a:rPr lang="en-US" dirty="0"/>
              <a:t>Information Systems Engineer</a:t>
            </a:r>
          </a:p>
          <a:p>
            <a:r>
              <a:rPr lang="en-US" dirty="0"/>
              <a:t>O’Neill School of Public and Environmental Affairs</a:t>
            </a:r>
          </a:p>
          <a:p>
            <a:r>
              <a:rPr lang="en-US" dirty="0"/>
              <a:t>http://go.iu.edu/2cr8</a:t>
            </a:r>
          </a:p>
        </p:txBody>
      </p:sp>
    </p:spTree>
    <p:extLst>
      <p:ext uri="{BB962C8B-B14F-4D97-AF65-F5344CB8AC3E}">
        <p14:creationId xmlns:p14="http://schemas.microsoft.com/office/powerpoint/2010/main" val="76594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D097-918B-46C4-9511-8BD8608AB05E}"/>
              </a:ext>
            </a:extLst>
          </p:cNvPr>
          <p:cNvSpPr>
            <a:spLocks noGrp="1"/>
          </p:cNvSpPr>
          <p:nvPr>
            <p:ph type="title"/>
          </p:nvPr>
        </p:nvSpPr>
        <p:spPr/>
        <p:txBody>
          <a:bodyPr/>
          <a:lstStyle/>
          <a:p>
            <a:r>
              <a:rPr lang="en-US" dirty="0"/>
              <a:t>Where to </a:t>
            </a:r>
            <a:r>
              <a:rPr lang="en-US" dirty="0" smtClean="0"/>
              <a:t>Start</a:t>
            </a:r>
            <a:endParaRPr lang="en-US" dirty="0"/>
          </a:p>
        </p:txBody>
      </p:sp>
      <p:sp>
        <p:nvSpPr>
          <p:cNvPr id="3" name="Content Placeholder 2">
            <a:extLst>
              <a:ext uri="{FF2B5EF4-FFF2-40B4-BE49-F238E27FC236}">
                <a16:creationId xmlns:a16="http://schemas.microsoft.com/office/drawing/2014/main" id="{8DFF0BFF-E698-456E-8703-284236993B53}"/>
              </a:ext>
            </a:extLst>
          </p:cNvPr>
          <p:cNvSpPr>
            <a:spLocks noGrp="1"/>
          </p:cNvSpPr>
          <p:nvPr>
            <p:ph idx="1"/>
          </p:nvPr>
        </p:nvSpPr>
        <p:spPr/>
        <p:txBody>
          <a:bodyPr>
            <a:normAutofit lnSpcReduction="10000"/>
          </a:bodyPr>
          <a:lstStyle/>
          <a:p>
            <a:r>
              <a:rPr lang="en-US" dirty="0"/>
              <a:t>Everyone has a different starting point</a:t>
            </a:r>
          </a:p>
          <a:p>
            <a:pPr lvl="1"/>
            <a:r>
              <a:rPr lang="en-US" dirty="0"/>
              <a:t>You don’t need to be a genius to become a developer.</a:t>
            </a:r>
          </a:p>
          <a:p>
            <a:pPr lvl="1"/>
            <a:r>
              <a:rPr lang="en-US" dirty="0"/>
              <a:t>You don’t need a degree in Computer Science (or related fields)</a:t>
            </a:r>
          </a:p>
          <a:p>
            <a:pPr lvl="1"/>
            <a:r>
              <a:rPr lang="en-US" dirty="0"/>
              <a:t>It’s never too late to start.</a:t>
            </a:r>
          </a:p>
          <a:p>
            <a:r>
              <a:rPr lang="en-US" dirty="0"/>
              <a:t>Learning to Code is easy.</a:t>
            </a:r>
          </a:p>
          <a:p>
            <a:pPr lvl="1"/>
            <a:r>
              <a:rPr lang="en-US" dirty="0"/>
              <a:t>Mastery is the hard part.</a:t>
            </a:r>
          </a:p>
          <a:p>
            <a:r>
              <a:rPr lang="en-US" dirty="0"/>
              <a:t>Math proficiency is not that big a deal</a:t>
            </a:r>
          </a:p>
          <a:p>
            <a:pPr lvl="1"/>
            <a:r>
              <a:rPr lang="en-US" dirty="0"/>
              <a:t>Understanding logic is the bigger deal</a:t>
            </a:r>
          </a:p>
          <a:p>
            <a:r>
              <a:rPr lang="en-US" dirty="0"/>
              <a:t>There is no ‘best’ language</a:t>
            </a:r>
          </a:p>
          <a:p>
            <a:pPr lvl="1"/>
            <a:r>
              <a:rPr lang="en-US" dirty="0"/>
              <a:t>Pick one that is used by the path you wish to take</a:t>
            </a:r>
          </a:p>
          <a:p>
            <a:endParaRPr lang="en-US" dirty="0"/>
          </a:p>
        </p:txBody>
      </p:sp>
    </p:spTree>
    <p:extLst>
      <p:ext uri="{BB962C8B-B14F-4D97-AF65-F5344CB8AC3E}">
        <p14:creationId xmlns:p14="http://schemas.microsoft.com/office/powerpoint/2010/main" val="348286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C23B-C9F4-479F-A6D2-AECEE3A93207}"/>
              </a:ext>
            </a:extLst>
          </p:cNvPr>
          <p:cNvSpPr>
            <a:spLocks noGrp="1"/>
          </p:cNvSpPr>
          <p:nvPr>
            <p:ph type="title"/>
          </p:nvPr>
        </p:nvSpPr>
        <p:spPr/>
        <p:txBody>
          <a:bodyPr/>
          <a:lstStyle/>
          <a:p>
            <a:r>
              <a:rPr lang="en-US" dirty="0" smtClean="0"/>
              <a:t>Development Paths</a:t>
            </a:r>
            <a:endParaRPr lang="en-US" dirty="0"/>
          </a:p>
        </p:txBody>
      </p:sp>
      <p:sp>
        <p:nvSpPr>
          <p:cNvPr id="3" name="Content Placeholder 2">
            <a:extLst>
              <a:ext uri="{FF2B5EF4-FFF2-40B4-BE49-F238E27FC236}">
                <a16:creationId xmlns:a16="http://schemas.microsoft.com/office/drawing/2014/main" id="{735F37FE-282E-45D7-A9DF-720FCCA8A590}"/>
              </a:ext>
            </a:extLst>
          </p:cNvPr>
          <p:cNvSpPr>
            <a:spLocks noGrp="1"/>
          </p:cNvSpPr>
          <p:nvPr>
            <p:ph idx="1"/>
          </p:nvPr>
        </p:nvSpPr>
        <p:spPr/>
        <p:txBody>
          <a:bodyPr numCol="2">
            <a:normAutofit fontScale="92500" lnSpcReduction="20000"/>
          </a:bodyPr>
          <a:lstStyle/>
          <a:p>
            <a:r>
              <a:rPr lang="en-US" dirty="0"/>
              <a:t>Front-end</a:t>
            </a:r>
          </a:p>
          <a:p>
            <a:r>
              <a:rPr lang="en-US" dirty="0"/>
              <a:t>Back-end</a:t>
            </a:r>
          </a:p>
          <a:p>
            <a:r>
              <a:rPr lang="en-US" dirty="0"/>
              <a:t>Full-stack</a:t>
            </a:r>
          </a:p>
          <a:p>
            <a:r>
              <a:rPr lang="en-US" dirty="0"/>
              <a:t>Mobile</a:t>
            </a:r>
          </a:p>
          <a:p>
            <a:r>
              <a:rPr lang="en-US" dirty="0"/>
              <a:t>Desktop</a:t>
            </a:r>
          </a:p>
          <a:p>
            <a:r>
              <a:rPr lang="en-US" dirty="0"/>
              <a:t>Server</a:t>
            </a:r>
          </a:p>
          <a:p>
            <a:r>
              <a:rPr lang="en-US" dirty="0"/>
              <a:t>Networking</a:t>
            </a:r>
          </a:p>
          <a:p>
            <a:r>
              <a:rPr lang="en-US" dirty="0"/>
              <a:t>Information Security</a:t>
            </a:r>
          </a:p>
          <a:p>
            <a:endParaRPr lang="en-US" dirty="0"/>
          </a:p>
          <a:p>
            <a:endParaRPr lang="en-US" dirty="0"/>
          </a:p>
          <a:p>
            <a:r>
              <a:rPr lang="en-US" dirty="0"/>
              <a:t>Data Science</a:t>
            </a:r>
          </a:p>
          <a:p>
            <a:r>
              <a:rPr lang="en-US" dirty="0"/>
              <a:t>Dev Ops</a:t>
            </a:r>
          </a:p>
          <a:p>
            <a:r>
              <a:rPr lang="en-US" dirty="0"/>
              <a:t>Embedded Systems</a:t>
            </a:r>
          </a:p>
          <a:p>
            <a:r>
              <a:rPr lang="en-US" dirty="0"/>
              <a:t>Machine Learning</a:t>
            </a:r>
          </a:p>
          <a:p>
            <a:r>
              <a:rPr lang="en-US" dirty="0"/>
              <a:t>Artificial Intelligence</a:t>
            </a:r>
          </a:p>
          <a:p>
            <a:r>
              <a:rPr lang="en-US" dirty="0"/>
              <a:t>Robotics</a:t>
            </a:r>
          </a:p>
          <a:p>
            <a:r>
              <a:rPr lang="en-US" dirty="0"/>
              <a:t>Intelligent Systems</a:t>
            </a:r>
          </a:p>
          <a:p>
            <a:r>
              <a:rPr lang="en-US" dirty="0"/>
              <a:t>Gaming</a:t>
            </a:r>
          </a:p>
          <a:p>
            <a:endParaRPr lang="en-US" dirty="0"/>
          </a:p>
        </p:txBody>
      </p:sp>
    </p:spTree>
    <p:extLst>
      <p:ext uri="{BB962C8B-B14F-4D97-AF65-F5344CB8AC3E}">
        <p14:creationId xmlns:p14="http://schemas.microsoft.com/office/powerpoint/2010/main" val="175946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BCA3-2113-4861-9287-61189A1B66A0}"/>
              </a:ext>
            </a:extLst>
          </p:cNvPr>
          <p:cNvSpPr>
            <a:spLocks noGrp="1"/>
          </p:cNvSpPr>
          <p:nvPr>
            <p:ph type="title"/>
          </p:nvPr>
        </p:nvSpPr>
        <p:spPr/>
        <p:txBody>
          <a:bodyPr/>
          <a:lstStyle/>
          <a:p>
            <a:r>
              <a:rPr lang="en-US" dirty="0"/>
              <a:t>What language to learn first?</a:t>
            </a:r>
          </a:p>
        </p:txBody>
      </p:sp>
      <p:sp>
        <p:nvSpPr>
          <p:cNvPr id="3" name="Content Placeholder 2">
            <a:extLst>
              <a:ext uri="{FF2B5EF4-FFF2-40B4-BE49-F238E27FC236}">
                <a16:creationId xmlns:a16="http://schemas.microsoft.com/office/drawing/2014/main" id="{E8F579B1-43D0-4218-BF98-A9490F630D3D}"/>
              </a:ext>
            </a:extLst>
          </p:cNvPr>
          <p:cNvSpPr>
            <a:spLocks noGrp="1"/>
          </p:cNvSpPr>
          <p:nvPr>
            <p:ph idx="1"/>
          </p:nvPr>
        </p:nvSpPr>
        <p:spPr/>
        <p:txBody>
          <a:bodyPr>
            <a:normAutofit fontScale="92500" lnSpcReduction="10000"/>
          </a:bodyPr>
          <a:lstStyle/>
          <a:p>
            <a:r>
              <a:rPr lang="en-US" dirty="0"/>
              <a:t>Depends on your path</a:t>
            </a:r>
          </a:p>
          <a:p>
            <a:r>
              <a:rPr lang="en-US" dirty="0"/>
              <a:t>Doesn’t really matter</a:t>
            </a:r>
          </a:p>
          <a:p>
            <a:r>
              <a:rPr lang="en-US" dirty="0"/>
              <a:t>Most languages have the same stuff</a:t>
            </a:r>
          </a:p>
          <a:p>
            <a:pPr lvl="1"/>
            <a:r>
              <a:rPr lang="en-US" dirty="0"/>
              <a:t>Data Types</a:t>
            </a:r>
          </a:p>
          <a:p>
            <a:pPr lvl="2"/>
            <a:r>
              <a:rPr lang="en-US" dirty="0"/>
              <a:t>strings, integers, floating point numbers</a:t>
            </a:r>
          </a:p>
          <a:p>
            <a:pPr lvl="1"/>
            <a:r>
              <a:rPr lang="en-US" dirty="0"/>
              <a:t>Variables</a:t>
            </a:r>
          </a:p>
          <a:p>
            <a:pPr lvl="2"/>
            <a:r>
              <a:rPr lang="en-US" dirty="0"/>
              <a:t>Data storage</a:t>
            </a:r>
          </a:p>
          <a:p>
            <a:pPr lvl="1"/>
            <a:r>
              <a:rPr lang="en-US" dirty="0"/>
              <a:t>Loops</a:t>
            </a:r>
          </a:p>
          <a:p>
            <a:pPr lvl="2"/>
            <a:r>
              <a:rPr lang="en-US" dirty="0"/>
              <a:t>For / While</a:t>
            </a:r>
          </a:p>
          <a:p>
            <a:pPr lvl="1"/>
            <a:r>
              <a:rPr lang="en-US" dirty="0"/>
              <a:t>Logical Branching</a:t>
            </a:r>
          </a:p>
          <a:p>
            <a:pPr lvl="2"/>
            <a:r>
              <a:rPr lang="en-US" dirty="0"/>
              <a:t>If / Else / Switch</a:t>
            </a:r>
          </a:p>
          <a:p>
            <a:pPr lvl="1"/>
            <a:r>
              <a:rPr lang="en-US" dirty="0"/>
              <a:t>Functions (Methods)</a:t>
            </a:r>
          </a:p>
        </p:txBody>
      </p:sp>
    </p:spTree>
    <p:extLst>
      <p:ext uri="{BB962C8B-B14F-4D97-AF65-F5344CB8AC3E}">
        <p14:creationId xmlns:p14="http://schemas.microsoft.com/office/powerpoint/2010/main" val="324301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B112-B78C-4D09-A966-B7C4F33D606F}"/>
              </a:ext>
            </a:extLst>
          </p:cNvPr>
          <p:cNvSpPr>
            <a:spLocks noGrp="1"/>
          </p:cNvSpPr>
          <p:nvPr>
            <p:ph type="title"/>
          </p:nvPr>
        </p:nvSpPr>
        <p:spPr/>
        <p:txBody>
          <a:bodyPr/>
          <a:lstStyle/>
          <a:p>
            <a:r>
              <a:rPr lang="en-US" dirty="0"/>
              <a:t>Examples of Languages used by Path</a:t>
            </a:r>
          </a:p>
        </p:txBody>
      </p:sp>
      <p:sp>
        <p:nvSpPr>
          <p:cNvPr id="3" name="Content Placeholder 2">
            <a:extLst>
              <a:ext uri="{FF2B5EF4-FFF2-40B4-BE49-F238E27FC236}">
                <a16:creationId xmlns:a16="http://schemas.microsoft.com/office/drawing/2014/main" id="{A9A24F1A-6ED5-4DAC-ACDB-4604158805F2}"/>
              </a:ext>
            </a:extLst>
          </p:cNvPr>
          <p:cNvSpPr>
            <a:spLocks noGrp="1"/>
          </p:cNvSpPr>
          <p:nvPr>
            <p:ph idx="1"/>
          </p:nvPr>
        </p:nvSpPr>
        <p:spPr/>
        <p:txBody>
          <a:bodyPr numCol="2">
            <a:normAutofit/>
          </a:bodyPr>
          <a:lstStyle/>
          <a:p>
            <a:r>
              <a:rPr lang="en-US" dirty="0"/>
              <a:t>Front-end</a:t>
            </a:r>
          </a:p>
          <a:p>
            <a:pPr lvl="1"/>
            <a:r>
              <a:rPr lang="en-US" dirty="0"/>
              <a:t>HTML / CSS / JavaScript</a:t>
            </a:r>
          </a:p>
          <a:p>
            <a:r>
              <a:rPr lang="en-US" dirty="0"/>
              <a:t>Back-end</a:t>
            </a:r>
          </a:p>
          <a:p>
            <a:pPr lvl="1"/>
            <a:r>
              <a:rPr lang="en-US" dirty="0"/>
              <a:t>PHP / SQL / JavaScript / Ruby / Python / Java</a:t>
            </a:r>
          </a:p>
          <a:p>
            <a:r>
              <a:rPr lang="en-US" dirty="0"/>
              <a:t>Mobile</a:t>
            </a:r>
          </a:p>
          <a:p>
            <a:pPr lvl="1"/>
            <a:r>
              <a:rPr lang="en-US" dirty="0"/>
              <a:t>Android (Kotlin or Java)</a:t>
            </a:r>
          </a:p>
          <a:p>
            <a:pPr lvl="1"/>
            <a:r>
              <a:rPr lang="en-US" dirty="0"/>
              <a:t>iOS (Swift)</a:t>
            </a:r>
          </a:p>
          <a:p>
            <a:r>
              <a:rPr lang="en-US" dirty="0"/>
              <a:t>Desktop (Windows)</a:t>
            </a:r>
          </a:p>
          <a:p>
            <a:pPr lvl="1"/>
            <a:r>
              <a:rPr lang="en-US" dirty="0"/>
              <a:t>C#</a:t>
            </a:r>
          </a:p>
          <a:p>
            <a:r>
              <a:rPr lang="en-US" dirty="0"/>
              <a:t>Data Science</a:t>
            </a:r>
          </a:p>
          <a:p>
            <a:pPr lvl="1"/>
            <a:r>
              <a:rPr lang="en-US" dirty="0"/>
              <a:t>Python / R / Julia</a:t>
            </a:r>
          </a:p>
          <a:p>
            <a:r>
              <a:rPr lang="en-US" dirty="0"/>
              <a:t>Embedded Systems</a:t>
            </a:r>
          </a:p>
          <a:p>
            <a:pPr lvl="1"/>
            <a:r>
              <a:rPr lang="en-US" dirty="0"/>
              <a:t>Rust or C</a:t>
            </a:r>
          </a:p>
          <a:p>
            <a:r>
              <a:rPr lang="en-US" dirty="0"/>
              <a:t>Machine Learning</a:t>
            </a:r>
          </a:p>
          <a:p>
            <a:pPr lvl="1"/>
            <a:r>
              <a:rPr lang="en-US" dirty="0"/>
              <a:t>Python / C++</a:t>
            </a:r>
          </a:p>
          <a:p>
            <a:r>
              <a:rPr lang="en-US" dirty="0"/>
              <a:t>Gaming</a:t>
            </a:r>
          </a:p>
          <a:p>
            <a:pPr lvl="1"/>
            <a:r>
              <a:rPr lang="en-US" dirty="0"/>
              <a:t>C++ or C#</a:t>
            </a:r>
          </a:p>
          <a:p>
            <a:endParaRPr lang="en-US" dirty="0"/>
          </a:p>
        </p:txBody>
      </p:sp>
    </p:spTree>
    <p:extLst>
      <p:ext uri="{BB962C8B-B14F-4D97-AF65-F5344CB8AC3E}">
        <p14:creationId xmlns:p14="http://schemas.microsoft.com/office/powerpoint/2010/main" val="254999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EA7E-DFA3-4A75-A02D-805EFC6DAD73}"/>
              </a:ext>
            </a:extLst>
          </p:cNvPr>
          <p:cNvSpPr>
            <a:spLocks noGrp="1"/>
          </p:cNvSpPr>
          <p:nvPr>
            <p:ph type="title"/>
          </p:nvPr>
        </p:nvSpPr>
        <p:spPr/>
        <p:txBody>
          <a:bodyPr/>
          <a:lstStyle/>
          <a:p>
            <a:r>
              <a:rPr lang="en-US" dirty="0"/>
              <a:t>Front-end Development Path</a:t>
            </a:r>
          </a:p>
        </p:txBody>
      </p:sp>
      <p:sp>
        <p:nvSpPr>
          <p:cNvPr id="3" name="Content Placeholder 2">
            <a:extLst>
              <a:ext uri="{FF2B5EF4-FFF2-40B4-BE49-F238E27FC236}">
                <a16:creationId xmlns:a16="http://schemas.microsoft.com/office/drawing/2014/main" id="{CF22670A-BFBE-44CF-AB1B-BB3F26FD6867}"/>
              </a:ext>
            </a:extLst>
          </p:cNvPr>
          <p:cNvSpPr>
            <a:spLocks noGrp="1"/>
          </p:cNvSpPr>
          <p:nvPr>
            <p:ph idx="1"/>
          </p:nvPr>
        </p:nvSpPr>
        <p:spPr/>
        <p:txBody>
          <a:bodyPr>
            <a:normAutofit lnSpcReduction="10000"/>
          </a:bodyPr>
          <a:lstStyle/>
          <a:p>
            <a:r>
              <a:rPr lang="en-US" dirty="0"/>
              <a:t>HTML / CSS / JavaScript</a:t>
            </a:r>
          </a:p>
          <a:p>
            <a:r>
              <a:rPr lang="en-US" dirty="0"/>
              <a:t>CSS Frameworks (Bootstrap)</a:t>
            </a:r>
          </a:p>
          <a:p>
            <a:r>
              <a:rPr lang="en-US" dirty="0"/>
              <a:t>UI/UX</a:t>
            </a:r>
          </a:p>
          <a:p>
            <a:r>
              <a:rPr lang="en-US" dirty="0"/>
              <a:t>Package Managers (</a:t>
            </a:r>
            <a:r>
              <a:rPr lang="en-US" dirty="0" err="1" smtClean="0"/>
              <a:t>npm</a:t>
            </a:r>
            <a:r>
              <a:rPr lang="en-US" dirty="0" smtClean="0"/>
              <a:t> – Node Package Manager)</a:t>
            </a:r>
            <a:endParaRPr lang="en-US" dirty="0"/>
          </a:p>
          <a:p>
            <a:r>
              <a:rPr lang="en-US" dirty="0"/>
              <a:t>Built Tools (Task Runners)</a:t>
            </a:r>
          </a:p>
          <a:p>
            <a:r>
              <a:rPr lang="en-US" dirty="0"/>
              <a:t>CSS </a:t>
            </a:r>
            <a:r>
              <a:rPr lang="en-US" dirty="0" smtClean="0"/>
              <a:t>Pre-processors</a:t>
            </a:r>
            <a:endParaRPr lang="en-US" dirty="0"/>
          </a:p>
          <a:p>
            <a:r>
              <a:rPr lang="en-US" dirty="0"/>
              <a:t>JS Framework (React / Angular / Vue)</a:t>
            </a:r>
          </a:p>
          <a:p>
            <a:endParaRPr lang="en-US" dirty="0"/>
          </a:p>
          <a:p>
            <a:r>
              <a:rPr lang="en-US" dirty="0">
                <a:hlinkClick r:id="rId3"/>
              </a:rPr>
              <a:t>https://roadmap.sh/frontend</a:t>
            </a:r>
            <a:endParaRPr lang="en-US" dirty="0"/>
          </a:p>
        </p:txBody>
      </p:sp>
    </p:spTree>
    <p:extLst>
      <p:ext uri="{BB962C8B-B14F-4D97-AF65-F5344CB8AC3E}">
        <p14:creationId xmlns:p14="http://schemas.microsoft.com/office/powerpoint/2010/main" val="106945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Five Things Every Developer Needs to Develop</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490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7927-B434-4ABC-95E9-253FD596D2EC}"/>
              </a:ext>
            </a:extLst>
          </p:cNvPr>
          <p:cNvSpPr>
            <a:spLocks noGrp="1"/>
          </p:cNvSpPr>
          <p:nvPr>
            <p:ph type="title"/>
          </p:nvPr>
        </p:nvSpPr>
        <p:spPr/>
        <p:txBody>
          <a:bodyPr/>
          <a:lstStyle/>
          <a:p>
            <a:r>
              <a:rPr lang="en-US" dirty="0"/>
              <a:t>Every Developer </a:t>
            </a:r>
            <a:r>
              <a:rPr lang="en-US" dirty="0" smtClean="0"/>
              <a:t>Needs to Develop… Communication </a:t>
            </a:r>
            <a:endParaRPr lang="en-US" dirty="0"/>
          </a:p>
        </p:txBody>
      </p:sp>
      <p:sp>
        <p:nvSpPr>
          <p:cNvPr id="3" name="Content Placeholder 2">
            <a:extLst>
              <a:ext uri="{FF2B5EF4-FFF2-40B4-BE49-F238E27FC236}">
                <a16:creationId xmlns:a16="http://schemas.microsoft.com/office/drawing/2014/main" id="{7896C411-9A91-41BE-BB0C-2294512F8EF2}"/>
              </a:ext>
            </a:extLst>
          </p:cNvPr>
          <p:cNvSpPr>
            <a:spLocks noGrp="1"/>
          </p:cNvSpPr>
          <p:nvPr>
            <p:ph idx="1"/>
          </p:nvPr>
        </p:nvSpPr>
        <p:spPr/>
        <p:txBody>
          <a:bodyPr numCol="1">
            <a:normAutofit/>
          </a:bodyPr>
          <a:lstStyle/>
          <a:p>
            <a:r>
              <a:rPr lang="en-US" dirty="0"/>
              <a:t>Interpersonal Communication</a:t>
            </a:r>
          </a:p>
          <a:p>
            <a:pPr lvl="1"/>
            <a:r>
              <a:rPr lang="en-US" dirty="0"/>
              <a:t>Dealing with Angry Users</a:t>
            </a:r>
          </a:p>
          <a:p>
            <a:r>
              <a:rPr lang="en-US" dirty="0"/>
              <a:t>Able to simplify complex ideas for non-technical</a:t>
            </a:r>
          </a:p>
          <a:p>
            <a:r>
              <a:rPr lang="en-US" dirty="0"/>
              <a:t>Collaboration</a:t>
            </a:r>
          </a:p>
          <a:p>
            <a:r>
              <a:rPr lang="en-US" dirty="0"/>
              <a:t>Designing (UX / UI</a:t>
            </a:r>
            <a:r>
              <a:rPr lang="en-US" dirty="0" smtClean="0"/>
              <a:t>)</a:t>
            </a:r>
          </a:p>
          <a:p>
            <a:pPr lvl="1"/>
            <a:r>
              <a:rPr lang="en-US" dirty="0" smtClean="0"/>
              <a:t>A11y</a:t>
            </a:r>
            <a:endParaRPr lang="en-US" dirty="0"/>
          </a:p>
        </p:txBody>
      </p:sp>
    </p:spTree>
    <p:extLst>
      <p:ext uri="{BB962C8B-B14F-4D97-AF65-F5344CB8AC3E}">
        <p14:creationId xmlns:p14="http://schemas.microsoft.com/office/powerpoint/2010/main" val="2850905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2995</TotalTime>
  <Words>1620</Words>
  <Application>Microsoft Office PowerPoint</Application>
  <PresentationFormat>Widescreen</PresentationFormat>
  <Paragraphs>335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Developing the Developer</vt:lpstr>
      <vt:lpstr>Overview</vt:lpstr>
      <vt:lpstr>Where to Start</vt:lpstr>
      <vt:lpstr>Development Paths</vt:lpstr>
      <vt:lpstr>What language to learn first?</vt:lpstr>
      <vt:lpstr>Examples of Languages used by Path</vt:lpstr>
      <vt:lpstr>Front-end Development Path</vt:lpstr>
      <vt:lpstr>Five Things Every Developer Needs to Develop</vt:lpstr>
      <vt:lpstr>Every Developer Needs to Develop… Communication </vt:lpstr>
      <vt:lpstr>Every Developer Needs to Develop… Practices</vt:lpstr>
      <vt:lpstr>Every Developer Needs to Develop… Practices</vt:lpstr>
      <vt:lpstr>Every Developer needs to Develop… Advanced Skills</vt:lpstr>
      <vt:lpstr>Every Developer Needs to Develop… Core Attributes</vt:lpstr>
      <vt:lpstr>Every Developer Needs to Develop… Acceptance</vt:lpstr>
      <vt:lpstr>Murphy’s Law</vt:lpstr>
      <vt:lpstr>Imposter Syndrome</vt:lpstr>
      <vt:lpstr>Getting the Job</vt:lpstr>
      <vt:lpstr>Resources - General</vt:lpstr>
      <vt:lpstr>Resources</vt:lpstr>
      <vt:lpstr>Resources</vt:lpstr>
      <vt:lpstr>Resources</vt:lpstr>
      <vt:lpstr>Resources - Books</vt:lpstr>
      <vt:lpstr>Questions?</vt:lpstr>
      <vt:lpstr>References</vt:lpstr>
      <vt:lpstr>Developing the 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the Developer</dc:title>
  <dc:creator>Templeton, Steve Warren</dc:creator>
  <cp:lastModifiedBy>Templeton, Steve Warren</cp:lastModifiedBy>
  <cp:revision>54</cp:revision>
  <dcterms:created xsi:type="dcterms:W3CDTF">2019-10-27T18:47:47Z</dcterms:created>
  <dcterms:modified xsi:type="dcterms:W3CDTF">2019-10-30T14:47:16Z</dcterms:modified>
</cp:coreProperties>
</file>