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2" r:id="rId3"/>
    <p:sldId id="281" r:id="rId4"/>
    <p:sldId id="263" r:id="rId5"/>
    <p:sldId id="282" r:id="rId6"/>
    <p:sldId id="264" r:id="rId7"/>
    <p:sldId id="265" r:id="rId8"/>
    <p:sldId id="283" r:id="rId9"/>
    <p:sldId id="266" r:id="rId10"/>
    <p:sldId id="267" r:id="rId11"/>
    <p:sldId id="257" r:id="rId12"/>
    <p:sldId id="258" r:id="rId13"/>
    <p:sldId id="268" r:id="rId14"/>
    <p:sldId id="259" r:id="rId15"/>
    <p:sldId id="260" r:id="rId16"/>
    <p:sldId id="261" r:id="rId17"/>
    <p:sldId id="284" r:id="rId18"/>
    <p:sldId id="269" r:id="rId19"/>
    <p:sldId id="285" r:id="rId20"/>
    <p:sldId id="270" r:id="rId21"/>
    <p:sldId id="271" r:id="rId22"/>
    <p:sldId id="272" r:id="rId23"/>
    <p:sldId id="273" r:id="rId24"/>
    <p:sldId id="274" r:id="rId25"/>
    <p:sldId id="275" r:id="rId26"/>
    <p:sldId id="276" r:id="rId27"/>
    <p:sldId id="286" r:id="rId28"/>
    <p:sldId id="277" r:id="rId29"/>
    <p:sldId id="278" r:id="rId30"/>
    <p:sldId id="279"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94650"/>
  </p:normalViewPr>
  <p:slideViewPr>
    <p:cSldViewPr snapToGrid="0">
      <p:cViewPr varScale="1">
        <p:scale>
          <a:sx n="95" d="100"/>
          <a:sy n="95" d="100"/>
        </p:scale>
        <p:origin x="21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76B24E-762C-4A4B-9008-CEA172B36B01}" type="datetimeFigureOut">
              <a:rPr lang="en-US" smtClean="0"/>
              <a:t>8/1/23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089EC-7BE4-6F4B-BE4C-8C7720626DC5}" type="slidenum">
              <a:rPr lang="en-US" smtClean="0"/>
              <a:t>‹#›</a:t>
            </a:fld>
            <a:endParaRPr lang="en-US"/>
          </a:p>
        </p:txBody>
      </p:sp>
    </p:spTree>
    <p:extLst>
      <p:ext uri="{BB962C8B-B14F-4D97-AF65-F5344CB8AC3E}">
        <p14:creationId xmlns:p14="http://schemas.microsoft.com/office/powerpoint/2010/main" val="306832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my review of the Google Data Analytics Project for </a:t>
            </a:r>
            <a:r>
              <a:rPr lang="en-US" dirty="0" err="1"/>
              <a:t>Cyclistic</a:t>
            </a:r>
            <a:r>
              <a:rPr lang="en-US" dirty="0"/>
              <a:t>. My name is Steven A. Monserrate, and I will be walking you through my thought process and recommendations for </a:t>
            </a:r>
            <a:r>
              <a:rPr lang="en-US" dirty="0" err="1"/>
              <a:t>Cyclistic</a:t>
            </a:r>
            <a:r>
              <a:rPr lang="en-US" dirty="0"/>
              <a:t>.</a:t>
            </a:r>
          </a:p>
        </p:txBody>
      </p:sp>
      <p:sp>
        <p:nvSpPr>
          <p:cNvPr id="4" name="Slide Number Placeholder 3"/>
          <p:cNvSpPr>
            <a:spLocks noGrp="1"/>
          </p:cNvSpPr>
          <p:nvPr>
            <p:ph type="sldNum" sz="quarter" idx="5"/>
          </p:nvPr>
        </p:nvSpPr>
        <p:spPr/>
        <p:txBody>
          <a:bodyPr/>
          <a:lstStyle/>
          <a:p>
            <a:fld id="{126089EC-7BE4-6F4B-BE4C-8C7720626DC5}" type="slidenum">
              <a:rPr lang="en-US" smtClean="0"/>
              <a:t>1</a:t>
            </a:fld>
            <a:endParaRPr lang="en-US"/>
          </a:p>
        </p:txBody>
      </p:sp>
    </p:spTree>
    <p:extLst>
      <p:ext uri="{BB962C8B-B14F-4D97-AF65-F5344CB8AC3E}">
        <p14:creationId xmlns:p14="http://schemas.microsoft.com/office/powerpoint/2010/main" val="3631763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public.tableau.com</a:t>
            </a:r>
            <a:r>
              <a:rPr lang="en-US" dirty="0"/>
              <a:t>/app/profile/</a:t>
            </a:r>
            <a:r>
              <a:rPr lang="en-US" dirty="0" err="1"/>
              <a:t>steven.monserrate</a:t>
            </a:r>
            <a:r>
              <a:rPr lang="en-US" dirty="0"/>
              <a:t>/viz/GoogleDataAnalyticsProject-Cyclisticpt_2/Sheet1</a:t>
            </a:r>
          </a:p>
          <a:p>
            <a:r>
              <a:rPr lang="en-US" dirty="0"/>
              <a:t>In the most popular month, April, casuals rode more than twice the length of members!</a:t>
            </a:r>
          </a:p>
        </p:txBody>
      </p:sp>
      <p:sp>
        <p:nvSpPr>
          <p:cNvPr id="4" name="Slide Number Placeholder 3"/>
          <p:cNvSpPr>
            <a:spLocks noGrp="1"/>
          </p:cNvSpPr>
          <p:nvPr>
            <p:ph type="sldNum" sz="quarter" idx="5"/>
          </p:nvPr>
        </p:nvSpPr>
        <p:spPr/>
        <p:txBody>
          <a:bodyPr/>
          <a:lstStyle/>
          <a:p>
            <a:fld id="{126089EC-7BE4-6F4B-BE4C-8C7720626DC5}" type="slidenum">
              <a:rPr lang="en-US" smtClean="0"/>
              <a:t>12</a:t>
            </a:fld>
            <a:endParaRPr lang="en-US"/>
          </a:p>
        </p:txBody>
      </p:sp>
    </p:spTree>
    <p:extLst>
      <p:ext uri="{BB962C8B-B14F-4D97-AF65-F5344CB8AC3E}">
        <p14:creationId xmlns:p14="http://schemas.microsoft.com/office/powerpoint/2010/main" val="1573779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I noticed that causals not only ride more frequently, but they take longer trip than our members. Casuals also seem to enjoy all three types of bikes, whereas members didn’t seem to care about bikes at all. Finally, casuals prefer to ride Sunday, compared to the members preferring Friday</a:t>
            </a:r>
          </a:p>
        </p:txBody>
      </p:sp>
      <p:sp>
        <p:nvSpPr>
          <p:cNvPr id="4" name="Slide Number Placeholder 3"/>
          <p:cNvSpPr>
            <a:spLocks noGrp="1"/>
          </p:cNvSpPr>
          <p:nvPr>
            <p:ph type="sldNum" sz="quarter" idx="5"/>
          </p:nvPr>
        </p:nvSpPr>
        <p:spPr/>
        <p:txBody>
          <a:bodyPr/>
          <a:lstStyle/>
          <a:p>
            <a:fld id="{126089EC-7BE4-6F4B-BE4C-8C7720626DC5}" type="slidenum">
              <a:rPr lang="en-US" smtClean="0"/>
              <a:t>13</a:t>
            </a:fld>
            <a:endParaRPr lang="en-US"/>
          </a:p>
        </p:txBody>
      </p:sp>
    </p:spTree>
    <p:extLst>
      <p:ext uri="{BB962C8B-B14F-4D97-AF65-F5344CB8AC3E}">
        <p14:creationId xmlns:p14="http://schemas.microsoft.com/office/powerpoint/2010/main" val="2518183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public.tableau.com</a:t>
            </a:r>
            <a:r>
              <a:rPr lang="en-US" dirty="0"/>
              <a:t>/app/profile/</a:t>
            </a:r>
            <a:r>
              <a:rPr lang="en-US" dirty="0" err="1"/>
              <a:t>steven.monserrate</a:t>
            </a:r>
            <a:r>
              <a:rPr lang="en-US" dirty="0"/>
              <a:t>/viz/GoogleDataAnalyticsProject-Cyclisticpt_3/Sheet2</a:t>
            </a:r>
          </a:p>
          <a:p>
            <a:r>
              <a:rPr lang="en-US" dirty="0"/>
              <a:t>In this graph, we see the difference between Casuals who rode Classic, Electric and Docked bikes. I found that Docked bikes had the longest duration of rides, but Electric bikes were much more frequently chosen.</a:t>
            </a:r>
          </a:p>
        </p:txBody>
      </p:sp>
      <p:sp>
        <p:nvSpPr>
          <p:cNvPr id="4" name="Slide Number Placeholder 3"/>
          <p:cNvSpPr>
            <a:spLocks noGrp="1"/>
          </p:cNvSpPr>
          <p:nvPr>
            <p:ph type="sldNum" sz="quarter" idx="5"/>
          </p:nvPr>
        </p:nvSpPr>
        <p:spPr/>
        <p:txBody>
          <a:bodyPr/>
          <a:lstStyle/>
          <a:p>
            <a:fld id="{126089EC-7BE4-6F4B-BE4C-8C7720626DC5}" type="slidenum">
              <a:rPr lang="en-US" smtClean="0"/>
              <a:t>14</a:t>
            </a:fld>
            <a:endParaRPr lang="en-US"/>
          </a:p>
        </p:txBody>
      </p:sp>
    </p:spTree>
    <p:extLst>
      <p:ext uri="{BB962C8B-B14F-4D97-AF65-F5344CB8AC3E}">
        <p14:creationId xmlns:p14="http://schemas.microsoft.com/office/powerpoint/2010/main" val="4217049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public.tableau.com</a:t>
            </a:r>
            <a:r>
              <a:rPr lang="en-US" dirty="0"/>
              <a:t>/app/profile/</a:t>
            </a:r>
            <a:r>
              <a:rPr lang="en-US" dirty="0" err="1"/>
              <a:t>steven.monserrate</a:t>
            </a:r>
            <a:r>
              <a:rPr lang="en-US" dirty="0"/>
              <a:t>/viz/GoogleDataAnalyticsProject-Cyclisticpt_4/Sheet3</a:t>
            </a:r>
          </a:p>
          <a:p>
            <a:r>
              <a:rPr lang="en-US" dirty="0"/>
              <a:t>For member riders, Electric bikes had both the longest and most frequent rides. Interestingly, members entirely avoided the Docked bikes!</a:t>
            </a:r>
          </a:p>
        </p:txBody>
      </p:sp>
      <p:sp>
        <p:nvSpPr>
          <p:cNvPr id="4" name="Slide Number Placeholder 3"/>
          <p:cNvSpPr>
            <a:spLocks noGrp="1"/>
          </p:cNvSpPr>
          <p:nvPr>
            <p:ph type="sldNum" sz="quarter" idx="5"/>
          </p:nvPr>
        </p:nvSpPr>
        <p:spPr/>
        <p:txBody>
          <a:bodyPr/>
          <a:lstStyle/>
          <a:p>
            <a:fld id="{126089EC-7BE4-6F4B-BE4C-8C7720626DC5}" type="slidenum">
              <a:rPr lang="en-US" smtClean="0"/>
              <a:t>15</a:t>
            </a:fld>
            <a:endParaRPr lang="en-US"/>
          </a:p>
        </p:txBody>
      </p:sp>
    </p:spTree>
    <p:extLst>
      <p:ext uri="{BB962C8B-B14F-4D97-AF65-F5344CB8AC3E}">
        <p14:creationId xmlns:p14="http://schemas.microsoft.com/office/powerpoint/2010/main" val="4000401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public.tableau.com</a:t>
            </a:r>
            <a:r>
              <a:rPr lang="en-US" dirty="0"/>
              <a:t>/app/profile/</a:t>
            </a:r>
            <a:r>
              <a:rPr lang="en-US" dirty="0" err="1"/>
              <a:t>steven.monserrate</a:t>
            </a:r>
            <a:r>
              <a:rPr lang="en-US" dirty="0"/>
              <a:t>/viz/GoogleDataAnalyticsProject-Cyclisticpt_5/Sheet4</a:t>
            </a:r>
          </a:p>
          <a:p>
            <a:r>
              <a:rPr lang="en-US" dirty="0"/>
              <a:t>Generally speaking, Casuals had the larger rides. There were a few months where members beat them out, but that was an exception and not the norm.</a:t>
            </a:r>
          </a:p>
        </p:txBody>
      </p:sp>
      <p:sp>
        <p:nvSpPr>
          <p:cNvPr id="4" name="Slide Number Placeholder 3"/>
          <p:cNvSpPr>
            <a:spLocks noGrp="1"/>
          </p:cNvSpPr>
          <p:nvPr>
            <p:ph type="sldNum" sz="quarter" idx="5"/>
          </p:nvPr>
        </p:nvSpPr>
        <p:spPr/>
        <p:txBody>
          <a:bodyPr/>
          <a:lstStyle/>
          <a:p>
            <a:fld id="{126089EC-7BE4-6F4B-BE4C-8C7720626DC5}" type="slidenum">
              <a:rPr lang="en-US" smtClean="0"/>
              <a:t>16</a:t>
            </a:fld>
            <a:endParaRPr lang="en-US"/>
          </a:p>
        </p:txBody>
      </p:sp>
    </p:spTree>
    <p:extLst>
      <p:ext uri="{BB962C8B-B14F-4D97-AF65-F5344CB8AC3E}">
        <p14:creationId xmlns:p14="http://schemas.microsoft.com/office/powerpoint/2010/main" val="3717562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collect all of my data, I downloaded the Excel sheets from </a:t>
            </a:r>
            <a:r>
              <a:rPr lang="en-US" dirty="0" err="1"/>
              <a:t>Cyclistic</a:t>
            </a:r>
            <a:r>
              <a:rPr lang="en-US" dirty="0"/>
              <a:t> that showed 7/22 – 6/23. I also needed to clean, edit, and remove any incorrect or impossible information</a:t>
            </a:r>
          </a:p>
        </p:txBody>
      </p:sp>
      <p:sp>
        <p:nvSpPr>
          <p:cNvPr id="4" name="Slide Number Placeholder 3"/>
          <p:cNvSpPr>
            <a:spLocks noGrp="1"/>
          </p:cNvSpPr>
          <p:nvPr>
            <p:ph type="sldNum" sz="quarter" idx="5"/>
          </p:nvPr>
        </p:nvSpPr>
        <p:spPr/>
        <p:txBody>
          <a:bodyPr/>
          <a:lstStyle/>
          <a:p>
            <a:fld id="{126089EC-7BE4-6F4B-BE4C-8C7720626DC5}" type="slidenum">
              <a:rPr lang="en-US" smtClean="0"/>
              <a:t>18</a:t>
            </a:fld>
            <a:endParaRPr lang="en-US"/>
          </a:p>
        </p:txBody>
      </p:sp>
    </p:spTree>
    <p:extLst>
      <p:ext uri="{BB962C8B-B14F-4D97-AF65-F5344CB8AC3E}">
        <p14:creationId xmlns:p14="http://schemas.microsoft.com/office/powerpoint/2010/main" val="2688760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BigQuery</a:t>
            </a:r>
            <a:r>
              <a:rPr lang="en-US" dirty="0"/>
              <a:t> was a hassle without the membership. I ended up having to split the .CSV files into 2 parts in order to upload certain months. Also, </a:t>
            </a:r>
            <a:r>
              <a:rPr lang="en-US" dirty="0" err="1"/>
              <a:t>BigQuery</a:t>
            </a:r>
            <a:r>
              <a:rPr lang="en-US" dirty="0"/>
              <a:t> found incorrect values that were initially overlooked. I deleted or corrected those as well. One common problem that I had was figuring out what to do with low values. Did someone really rent a bike for 0 or 1 seconds? Maybe? In the future I would consider deleting values under 2 minutes.</a:t>
            </a:r>
          </a:p>
        </p:txBody>
      </p:sp>
      <p:sp>
        <p:nvSpPr>
          <p:cNvPr id="4" name="Slide Number Placeholder 3"/>
          <p:cNvSpPr>
            <a:spLocks noGrp="1"/>
          </p:cNvSpPr>
          <p:nvPr>
            <p:ph type="sldNum" sz="quarter" idx="5"/>
          </p:nvPr>
        </p:nvSpPr>
        <p:spPr/>
        <p:txBody>
          <a:bodyPr/>
          <a:lstStyle/>
          <a:p>
            <a:fld id="{126089EC-7BE4-6F4B-BE4C-8C7720626DC5}" type="slidenum">
              <a:rPr lang="en-US" smtClean="0"/>
              <a:t>20</a:t>
            </a:fld>
            <a:endParaRPr lang="en-US"/>
          </a:p>
        </p:txBody>
      </p:sp>
    </p:spTree>
    <p:extLst>
      <p:ext uri="{BB962C8B-B14F-4D97-AF65-F5344CB8AC3E}">
        <p14:creationId xmlns:p14="http://schemas.microsoft.com/office/powerpoint/2010/main" val="765753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SQL only netted some returns, not all.</a:t>
            </a:r>
          </a:p>
        </p:txBody>
      </p:sp>
      <p:sp>
        <p:nvSpPr>
          <p:cNvPr id="4" name="Slide Number Placeholder 3"/>
          <p:cNvSpPr>
            <a:spLocks noGrp="1"/>
          </p:cNvSpPr>
          <p:nvPr>
            <p:ph type="sldNum" sz="quarter" idx="5"/>
          </p:nvPr>
        </p:nvSpPr>
        <p:spPr/>
        <p:txBody>
          <a:bodyPr/>
          <a:lstStyle/>
          <a:p>
            <a:fld id="{126089EC-7BE4-6F4B-BE4C-8C7720626DC5}" type="slidenum">
              <a:rPr lang="en-US" smtClean="0"/>
              <a:t>21</a:t>
            </a:fld>
            <a:endParaRPr lang="en-US"/>
          </a:p>
        </p:txBody>
      </p:sp>
    </p:spTree>
    <p:extLst>
      <p:ext uri="{BB962C8B-B14F-4D97-AF65-F5344CB8AC3E}">
        <p14:creationId xmlns:p14="http://schemas.microsoft.com/office/powerpoint/2010/main" val="2659764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codes were how I found the MAX and MIN ride lengths for the month</a:t>
            </a:r>
          </a:p>
        </p:txBody>
      </p:sp>
      <p:sp>
        <p:nvSpPr>
          <p:cNvPr id="4" name="Slide Number Placeholder 3"/>
          <p:cNvSpPr>
            <a:spLocks noGrp="1"/>
          </p:cNvSpPr>
          <p:nvPr>
            <p:ph type="sldNum" sz="quarter" idx="5"/>
          </p:nvPr>
        </p:nvSpPr>
        <p:spPr/>
        <p:txBody>
          <a:bodyPr/>
          <a:lstStyle/>
          <a:p>
            <a:fld id="{126089EC-7BE4-6F4B-BE4C-8C7720626DC5}" type="slidenum">
              <a:rPr lang="en-US" smtClean="0"/>
              <a:t>22</a:t>
            </a:fld>
            <a:endParaRPr lang="en-US"/>
          </a:p>
        </p:txBody>
      </p:sp>
    </p:spTree>
    <p:extLst>
      <p:ext uri="{BB962C8B-B14F-4D97-AF65-F5344CB8AC3E}">
        <p14:creationId xmlns:p14="http://schemas.microsoft.com/office/powerpoint/2010/main" val="3241731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codes were the same, but for members</a:t>
            </a:r>
          </a:p>
        </p:txBody>
      </p:sp>
      <p:sp>
        <p:nvSpPr>
          <p:cNvPr id="4" name="Slide Number Placeholder 3"/>
          <p:cNvSpPr>
            <a:spLocks noGrp="1"/>
          </p:cNvSpPr>
          <p:nvPr>
            <p:ph type="sldNum" sz="quarter" idx="5"/>
          </p:nvPr>
        </p:nvSpPr>
        <p:spPr/>
        <p:txBody>
          <a:bodyPr/>
          <a:lstStyle/>
          <a:p>
            <a:fld id="{126089EC-7BE4-6F4B-BE4C-8C7720626DC5}" type="slidenum">
              <a:rPr lang="en-US" smtClean="0"/>
              <a:t>23</a:t>
            </a:fld>
            <a:endParaRPr lang="en-US"/>
          </a:p>
        </p:txBody>
      </p:sp>
    </p:spTree>
    <p:extLst>
      <p:ext uri="{BB962C8B-B14F-4D97-AF65-F5344CB8AC3E}">
        <p14:creationId xmlns:p14="http://schemas.microsoft.com/office/powerpoint/2010/main" val="255866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index page gives you an idea of where to find all of my data, how I organized my presentation, and my thoughts on this project. If you are looking for something specific when referencing my project, I suggest that you start here.</a:t>
            </a:r>
          </a:p>
        </p:txBody>
      </p:sp>
      <p:sp>
        <p:nvSpPr>
          <p:cNvPr id="4" name="Slide Number Placeholder 3"/>
          <p:cNvSpPr>
            <a:spLocks noGrp="1"/>
          </p:cNvSpPr>
          <p:nvPr>
            <p:ph type="sldNum" sz="quarter" idx="5"/>
          </p:nvPr>
        </p:nvSpPr>
        <p:spPr/>
        <p:txBody>
          <a:bodyPr/>
          <a:lstStyle/>
          <a:p>
            <a:fld id="{126089EC-7BE4-6F4B-BE4C-8C7720626DC5}" type="slidenum">
              <a:rPr lang="en-US" smtClean="0"/>
              <a:t>2</a:t>
            </a:fld>
            <a:endParaRPr lang="en-US"/>
          </a:p>
        </p:txBody>
      </p:sp>
    </p:spTree>
    <p:extLst>
      <p:ext uri="{BB962C8B-B14F-4D97-AF65-F5344CB8AC3E}">
        <p14:creationId xmlns:p14="http://schemas.microsoft.com/office/powerpoint/2010/main" val="2589787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these codes helped me find the preferred bike type of both groups, and the most popular day to go riding (it was Sunday by a sizeable margin)</a:t>
            </a:r>
          </a:p>
        </p:txBody>
      </p:sp>
      <p:sp>
        <p:nvSpPr>
          <p:cNvPr id="4" name="Slide Number Placeholder 3"/>
          <p:cNvSpPr>
            <a:spLocks noGrp="1"/>
          </p:cNvSpPr>
          <p:nvPr>
            <p:ph type="sldNum" sz="quarter" idx="5"/>
          </p:nvPr>
        </p:nvSpPr>
        <p:spPr/>
        <p:txBody>
          <a:bodyPr/>
          <a:lstStyle/>
          <a:p>
            <a:fld id="{126089EC-7BE4-6F4B-BE4C-8C7720626DC5}" type="slidenum">
              <a:rPr lang="en-US" smtClean="0"/>
              <a:t>25</a:t>
            </a:fld>
            <a:endParaRPr lang="en-US"/>
          </a:p>
        </p:txBody>
      </p:sp>
    </p:spTree>
    <p:extLst>
      <p:ext uri="{BB962C8B-B14F-4D97-AF65-F5344CB8AC3E}">
        <p14:creationId xmlns:p14="http://schemas.microsoft.com/office/powerpoint/2010/main" val="1892720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lot of struggles, I was able to use Excel’s features to find the Averages for all three categories. I also made a separate Excel sheet to upload into Tableau</a:t>
            </a:r>
          </a:p>
        </p:txBody>
      </p:sp>
      <p:sp>
        <p:nvSpPr>
          <p:cNvPr id="4" name="Slide Number Placeholder 3"/>
          <p:cNvSpPr>
            <a:spLocks noGrp="1"/>
          </p:cNvSpPr>
          <p:nvPr>
            <p:ph type="sldNum" sz="quarter" idx="5"/>
          </p:nvPr>
        </p:nvSpPr>
        <p:spPr/>
        <p:txBody>
          <a:bodyPr/>
          <a:lstStyle/>
          <a:p>
            <a:fld id="{126089EC-7BE4-6F4B-BE4C-8C7720626DC5}" type="slidenum">
              <a:rPr lang="en-US" smtClean="0"/>
              <a:t>26</a:t>
            </a:fld>
            <a:endParaRPr lang="en-US"/>
          </a:p>
        </p:txBody>
      </p:sp>
    </p:spTree>
    <p:extLst>
      <p:ext uri="{BB962C8B-B14F-4D97-AF65-F5344CB8AC3E}">
        <p14:creationId xmlns:p14="http://schemas.microsoft.com/office/powerpoint/2010/main" val="475099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Tableau was a life saver and made awesome information graphics. I will definitely be using this service more in the future.</a:t>
            </a:r>
          </a:p>
        </p:txBody>
      </p:sp>
      <p:sp>
        <p:nvSpPr>
          <p:cNvPr id="4" name="Slide Number Placeholder 3"/>
          <p:cNvSpPr>
            <a:spLocks noGrp="1"/>
          </p:cNvSpPr>
          <p:nvPr>
            <p:ph type="sldNum" sz="quarter" idx="5"/>
          </p:nvPr>
        </p:nvSpPr>
        <p:spPr/>
        <p:txBody>
          <a:bodyPr/>
          <a:lstStyle/>
          <a:p>
            <a:fld id="{126089EC-7BE4-6F4B-BE4C-8C7720626DC5}" type="slidenum">
              <a:rPr lang="en-US" smtClean="0"/>
              <a:t>28</a:t>
            </a:fld>
            <a:endParaRPr lang="en-US"/>
          </a:p>
        </p:txBody>
      </p:sp>
    </p:spTree>
    <p:extLst>
      <p:ext uri="{BB962C8B-B14F-4D97-AF65-F5344CB8AC3E}">
        <p14:creationId xmlns:p14="http://schemas.microsoft.com/office/powerpoint/2010/main" val="2663547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for sure that members and casuals think and act very differently. Casuals tended to spend around an hour on docked bikes, and members didn’t ride them at all. The electric bikes were the most loved across the board, and casuals tended to rent the bikes longer than members</a:t>
            </a:r>
          </a:p>
        </p:txBody>
      </p:sp>
      <p:sp>
        <p:nvSpPr>
          <p:cNvPr id="4" name="Slide Number Placeholder 3"/>
          <p:cNvSpPr>
            <a:spLocks noGrp="1"/>
          </p:cNvSpPr>
          <p:nvPr>
            <p:ph type="sldNum" sz="quarter" idx="5"/>
          </p:nvPr>
        </p:nvSpPr>
        <p:spPr/>
        <p:txBody>
          <a:bodyPr/>
          <a:lstStyle/>
          <a:p>
            <a:fld id="{126089EC-7BE4-6F4B-BE4C-8C7720626DC5}" type="slidenum">
              <a:rPr lang="en-US" smtClean="0"/>
              <a:t>29</a:t>
            </a:fld>
            <a:endParaRPr lang="en-US"/>
          </a:p>
        </p:txBody>
      </p:sp>
    </p:spTree>
    <p:extLst>
      <p:ext uri="{BB962C8B-B14F-4D97-AF65-F5344CB8AC3E}">
        <p14:creationId xmlns:p14="http://schemas.microsoft.com/office/powerpoint/2010/main" val="2689503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way to coax casuals to become members is to offer them incentives. By discounting the popular electric bikes, advertising them as alternative modes of travel in Chicago, and putting Docked bikes behind a paywall, we could get more people interested in membership</a:t>
            </a:r>
          </a:p>
        </p:txBody>
      </p:sp>
      <p:sp>
        <p:nvSpPr>
          <p:cNvPr id="4" name="Slide Number Placeholder 3"/>
          <p:cNvSpPr>
            <a:spLocks noGrp="1"/>
          </p:cNvSpPr>
          <p:nvPr>
            <p:ph type="sldNum" sz="quarter" idx="5"/>
          </p:nvPr>
        </p:nvSpPr>
        <p:spPr/>
        <p:txBody>
          <a:bodyPr/>
          <a:lstStyle/>
          <a:p>
            <a:fld id="{126089EC-7BE4-6F4B-BE4C-8C7720626DC5}" type="slidenum">
              <a:rPr lang="en-US" smtClean="0"/>
              <a:t>30</a:t>
            </a:fld>
            <a:endParaRPr lang="en-US"/>
          </a:p>
        </p:txBody>
      </p:sp>
    </p:spTree>
    <p:extLst>
      <p:ext uri="{BB962C8B-B14F-4D97-AF65-F5344CB8AC3E}">
        <p14:creationId xmlns:p14="http://schemas.microsoft.com/office/powerpoint/2010/main" val="2490026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Advertising to non-members doesn’t need to be difficult. We can participate in various community events, sponsorships, and campaigns to garner more attention and involvement. Making our bikes part of a healthy lifestyle will result in them being seen as a reasonable expense.</a:t>
            </a:r>
          </a:p>
        </p:txBody>
      </p:sp>
      <p:sp>
        <p:nvSpPr>
          <p:cNvPr id="4" name="Slide Number Placeholder 3"/>
          <p:cNvSpPr>
            <a:spLocks noGrp="1"/>
          </p:cNvSpPr>
          <p:nvPr>
            <p:ph type="sldNum" sz="quarter" idx="5"/>
          </p:nvPr>
        </p:nvSpPr>
        <p:spPr/>
        <p:txBody>
          <a:bodyPr/>
          <a:lstStyle/>
          <a:p>
            <a:fld id="{126089EC-7BE4-6F4B-BE4C-8C7720626DC5}" type="slidenum">
              <a:rPr lang="en-US" smtClean="0"/>
              <a:t>31</a:t>
            </a:fld>
            <a:endParaRPr lang="en-US"/>
          </a:p>
        </p:txBody>
      </p:sp>
    </p:spTree>
    <p:extLst>
      <p:ext uri="{BB962C8B-B14F-4D97-AF65-F5344CB8AC3E}">
        <p14:creationId xmlns:p14="http://schemas.microsoft.com/office/powerpoint/2010/main" val="358907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my presentation on </a:t>
            </a:r>
            <a:r>
              <a:rPr lang="en-US" dirty="0" err="1"/>
              <a:t>Cyclistic</a:t>
            </a:r>
            <a:r>
              <a:rPr lang="en-US" dirty="0"/>
              <a:t>, the Bike Share Company of the Future! :D</a:t>
            </a:r>
          </a:p>
        </p:txBody>
      </p:sp>
      <p:sp>
        <p:nvSpPr>
          <p:cNvPr id="4" name="Slide Number Placeholder 3"/>
          <p:cNvSpPr>
            <a:spLocks noGrp="1"/>
          </p:cNvSpPr>
          <p:nvPr>
            <p:ph type="sldNum" sz="quarter" idx="5"/>
          </p:nvPr>
        </p:nvSpPr>
        <p:spPr/>
        <p:txBody>
          <a:bodyPr/>
          <a:lstStyle/>
          <a:p>
            <a:fld id="{126089EC-7BE4-6F4B-BE4C-8C7720626DC5}" type="slidenum">
              <a:rPr lang="en-US" smtClean="0"/>
              <a:t>3</a:t>
            </a:fld>
            <a:endParaRPr lang="en-US"/>
          </a:p>
        </p:txBody>
      </p:sp>
    </p:spTree>
    <p:extLst>
      <p:ext uri="{BB962C8B-B14F-4D97-AF65-F5344CB8AC3E}">
        <p14:creationId xmlns:p14="http://schemas.microsoft.com/office/powerpoint/2010/main" val="301005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Cyclistic</a:t>
            </a:r>
            <a:r>
              <a:rPr lang="en-US" dirty="0"/>
              <a:t> is an </a:t>
            </a:r>
            <a:r>
              <a:rPr lang="en-US" dirty="0" err="1"/>
              <a:t>Americna</a:t>
            </a:r>
            <a:r>
              <a:rPr lang="en-US" dirty="0"/>
              <a:t> bikeshare company based in the city of Chicago. Our business has tens of thousands of customers every month. These customers are divided into two separate groups, members, and non-members</a:t>
            </a:r>
          </a:p>
        </p:txBody>
      </p:sp>
      <p:sp>
        <p:nvSpPr>
          <p:cNvPr id="4" name="Slide Number Placeholder 3"/>
          <p:cNvSpPr>
            <a:spLocks noGrp="1"/>
          </p:cNvSpPr>
          <p:nvPr>
            <p:ph type="sldNum" sz="quarter" idx="5"/>
          </p:nvPr>
        </p:nvSpPr>
        <p:spPr/>
        <p:txBody>
          <a:bodyPr/>
          <a:lstStyle/>
          <a:p>
            <a:fld id="{126089EC-7BE4-6F4B-BE4C-8C7720626DC5}" type="slidenum">
              <a:rPr lang="en-US" smtClean="0"/>
              <a:t>4</a:t>
            </a:fld>
            <a:endParaRPr lang="en-US"/>
          </a:p>
        </p:txBody>
      </p:sp>
    </p:spTree>
    <p:extLst>
      <p:ext uri="{BB962C8B-B14F-4D97-AF65-F5344CB8AC3E}">
        <p14:creationId xmlns:p14="http://schemas.microsoft.com/office/powerpoint/2010/main" val="68392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meeting today will be reviewing problems that the company has had moving forward. As we will see in the next slide, </a:t>
            </a:r>
            <a:r>
              <a:rPr lang="en-US" dirty="0" err="1"/>
              <a:t>Cyclisitic</a:t>
            </a:r>
            <a:r>
              <a:rPr lang="en-US" dirty="0"/>
              <a:t> is interested in converting its non-member customers into members, and it wants to understand how to do that. My suggestions and thoughts are outlined in the slides continued.</a:t>
            </a:r>
          </a:p>
        </p:txBody>
      </p:sp>
      <p:sp>
        <p:nvSpPr>
          <p:cNvPr id="4" name="Slide Number Placeholder 3"/>
          <p:cNvSpPr>
            <a:spLocks noGrp="1"/>
          </p:cNvSpPr>
          <p:nvPr>
            <p:ph type="sldNum" sz="quarter" idx="5"/>
          </p:nvPr>
        </p:nvSpPr>
        <p:spPr/>
        <p:txBody>
          <a:bodyPr/>
          <a:lstStyle/>
          <a:p>
            <a:fld id="{126089EC-7BE4-6F4B-BE4C-8C7720626DC5}" type="slidenum">
              <a:rPr lang="en-US" smtClean="0"/>
              <a:t>5</a:t>
            </a:fld>
            <a:endParaRPr lang="en-US"/>
          </a:p>
        </p:txBody>
      </p:sp>
    </p:spTree>
    <p:extLst>
      <p:ext uri="{BB962C8B-B14F-4D97-AF65-F5344CB8AC3E}">
        <p14:creationId xmlns:p14="http://schemas.microsoft.com/office/powerpoint/2010/main" val="123609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a:t>
            </a:r>
            <a:r>
              <a:rPr lang="en-US" dirty="0" err="1"/>
              <a:t>Cyclisitic</a:t>
            </a:r>
            <a:r>
              <a:rPr lang="en-US" dirty="0"/>
              <a:t> has more casual riders than it does members. The company believes that converting casuals into members will help sustain it well into the future. In order to do this, we will need to figure out how both categories of customer act, as well as how to advertise our services to these potential members.</a:t>
            </a:r>
          </a:p>
        </p:txBody>
      </p:sp>
      <p:sp>
        <p:nvSpPr>
          <p:cNvPr id="4" name="Slide Number Placeholder 3"/>
          <p:cNvSpPr>
            <a:spLocks noGrp="1"/>
          </p:cNvSpPr>
          <p:nvPr>
            <p:ph type="sldNum" sz="quarter" idx="5"/>
          </p:nvPr>
        </p:nvSpPr>
        <p:spPr/>
        <p:txBody>
          <a:bodyPr/>
          <a:lstStyle/>
          <a:p>
            <a:fld id="{126089EC-7BE4-6F4B-BE4C-8C7720626DC5}" type="slidenum">
              <a:rPr lang="en-US" smtClean="0"/>
              <a:t>6</a:t>
            </a:fld>
            <a:endParaRPr lang="en-US"/>
          </a:p>
        </p:txBody>
      </p:sp>
    </p:spTree>
    <p:extLst>
      <p:ext uri="{BB962C8B-B14F-4D97-AF65-F5344CB8AC3E}">
        <p14:creationId xmlns:p14="http://schemas.microsoft.com/office/powerpoint/2010/main" val="116505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we will need to know how our casual and member riders act, why casuals would want to buy memberships, and how we can use media to influence our customers to subscribe to our membership service.</a:t>
            </a:r>
          </a:p>
        </p:txBody>
      </p:sp>
      <p:sp>
        <p:nvSpPr>
          <p:cNvPr id="4" name="Slide Number Placeholder 3"/>
          <p:cNvSpPr>
            <a:spLocks noGrp="1"/>
          </p:cNvSpPr>
          <p:nvPr>
            <p:ph type="sldNum" sz="quarter" idx="5"/>
          </p:nvPr>
        </p:nvSpPr>
        <p:spPr/>
        <p:txBody>
          <a:bodyPr/>
          <a:lstStyle/>
          <a:p>
            <a:fld id="{126089EC-7BE4-6F4B-BE4C-8C7720626DC5}" type="slidenum">
              <a:rPr lang="en-US" smtClean="0"/>
              <a:t>7</a:t>
            </a:fld>
            <a:endParaRPr lang="en-US"/>
          </a:p>
        </p:txBody>
      </p:sp>
    </p:spTree>
    <p:extLst>
      <p:ext uri="{BB962C8B-B14F-4D97-AF65-F5344CB8AC3E}">
        <p14:creationId xmlns:p14="http://schemas.microsoft.com/office/powerpoint/2010/main" val="118546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089EC-7BE4-6F4B-BE4C-8C7720626DC5}" type="slidenum">
              <a:rPr lang="en-US" smtClean="0"/>
              <a:t>10</a:t>
            </a:fld>
            <a:endParaRPr lang="en-US"/>
          </a:p>
        </p:txBody>
      </p:sp>
    </p:spTree>
    <p:extLst>
      <p:ext uri="{BB962C8B-B14F-4D97-AF65-F5344CB8AC3E}">
        <p14:creationId xmlns:p14="http://schemas.microsoft.com/office/powerpoint/2010/main" val="707454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public.tableau.com</a:t>
            </a:r>
            <a:r>
              <a:rPr lang="en-US" dirty="0"/>
              <a:t>/app/profile/</a:t>
            </a:r>
            <a:r>
              <a:rPr lang="en-US" dirty="0" err="1"/>
              <a:t>steven.monserrate</a:t>
            </a:r>
            <a:r>
              <a:rPr lang="en-US" dirty="0"/>
              <a:t>/viz/</a:t>
            </a:r>
            <a:r>
              <a:rPr lang="en-US" dirty="0" err="1"/>
              <a:t>GoogleDataAnalyticsProject-Cyclistic</a:t>
            </a:r>
            <a:r>
              <a:rPr lang="en-US" dirty="0"/>
              <a:t>/Sheet1</a:t>
            </a:r>
          </a:p>
          <a:p>
            <a:r>
              <a:rPr lang="en-US" dirty="0"/>
              <a:t>On average, customers of both varieties seemed to enjoy warmer months. The casual customers tend to ride longer than the members</a:t>
            </a:r>
          </a:p>
        </p:txBody>
      </p:sp>
      <p:sp>
        <p:nvSpPr>
          <p:cNvPr id="4" name="Slide Number Placeholder 3"/>
          <p:cNvSpPr>
            <a:spLocks noGrp="1"/>
          </p:cNvSpPr>
          <p:nvPr>
            <p:ph type="sldNum" sz="quarter" idx="5"/>
          </p:nvPr>
        </p:nvSpPr>
        <p:spPr/>
        <p:txBody>
          <a:bodyPr/>
          <a:lstStyle/>
          <a:p>
            <a:fld id="{126089EC-7BE4-6F4B-BE4C-8C7720626DC5}" type="slidenum">
              <a:rPr lang="en-US" smtClean="0"/>
              <a:t>11</a:t>
            </a:fld>
            <a:endParaRPr lang="en-US"/>
          </a:p>
        </p:txBody>
      </p:sp>
    </p:spTree>
    <p:extLst>
      <p:ext uri="{BB962C8B-B14F-4D97-AF65-F5344CB8AC3E}">
        <p14:creationId xmlns:p14="http://schemas.microsoft.com/office/powerpoint/2010/main" val="2803661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8/1/23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8/1/23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8/1/23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8/1/23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8/1/23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8/1/23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8/1/23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8/1/23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8/1/23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8/1/23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8/1/23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8/1/23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views/GoogleDataAnalyticsProject-Cyclistic/Sheet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3B840074-3011-45DA-9EA9-8CF6E90A0DC1}"/>
              </a:ext>
            </a:extLst>
          </p:cNvPr>
          <p:cNvSpPr>
            <a:spLocks noGrp="1"/>
          </p:cNvSpPr>
          <p:nvPr>
            <p:ph type="ctrTitle"/>
          </p:nvPr>
        </p:nvSpPr>
        <p:spPr/>
        <p:txBody>
          <a:bodyPr/>
          <a:lstStyle/>
          <a:p>
            <a:r>
              <a:rPr lang="en-us" dirty="0">
                <a:hlinkClick r:id="rId3"/>
              </a:rPr>
              <a:t>Google Data Analytics Project - Cyclistic</a:t>
            </a:r>
          </a:p>
        </p:txBody>
      </p:sp>
      <p:sp>
        <p:nvSpPr>
          <p:cNvPr id="3" name="slide1">
            <a:extLst>
              <a:ext uri="{FF2B5EF4-FFF2-40B4-BE49-F238E27FC236}">
                <a16:creationId xmlns:a16="http://schemas.microsoft.com/office/drawing/2014/main" id="{39E8144F-5374-4D1E-92B5-F67A932ACEF9}"/>
              </a:ext>
            </a:extLst>
          </p:cNvPr>
          <p:cNvSpPr>
            <a:spLocks noGrp="1"/>
          </p:cNvSpPr>
          <p:nvPr>
            <p:ph type="subTitle" idx="1"/>
          </p:nvPr>
        </p:nvSpPr>
        <p:spPr/>
        <p:txBody>
          <a:bodyPr/>
          <a:lstStyle/>
          <a:p>
            <a:r>
              <a:rPr lang="en-US" dirty="0"/>
              <a:t>Presented by Steven A. Monserrate</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0376-5F64-96C6-4185-319AA021B882}"/>
              </a:ext>
            </a:extLst>
          </p:cNvPr>
          <p:cNvSpPr>
            <a:spLocks noGrp="1"/>
          </p:cNvSpPr>
          <p:nvPr>
            <p:ph type="title"/>
          </p:nvPr>
        </p:nvSpPr>
        <p:spPr/>
        <p:txBody>
          <a:bodyPr/>
          <a:lstStyle/>
          <a:p>
            <a:r>
              <a:rPr lang="en-US" dirty="0"/>
              <a:t>Similarities</a:t>
            </a:r>
          </a:p>
        </p:txBody>
      </p:sp>
      <p:sp>
        <p:nvSpPr>
          <p:cNvPr id="3" name="Content Placeholder 2">
            <a:extLst>
              <a:ext uri="{FF2B5EF4-FFF2-40B4-BE49-F238E27FC236}">
                <a16:creationId xmlns:a16="http://schemas.microsoft.com/office/drawing/2014/main" id="{CEA5196A-2EC4-2354-23C0-6C539FCF0323}"/>
              </a:ext>
            </a:extLst>
          </p:cNvPr>
          <p:cNvSpPr>
            <a:spLocks noGrp="1"/>
          </p:cNvSpPr>
          <p:nvPr>
            <p:ph idx="1"/>
          </p:nvPr>
        </p:nvSpPr>
        <p:spPr/>
        <p:txBody>
          <a:bodyPr/>
          <a:lstStyle/>
          <a:p>
            <a:r>
              <a:rPr lang="en-US" dirty="0"/>
              <a:t>Riders tended to enjoy warmer months, especially April, May, June, and August</a:t>
            </a:r>
          </a:p>
          <a:p>
            <a:endParaRPr lang="en-US" dirty="0"/>
          </a:p>
          <a:p>
            <a:r>
              <a:rPr lang="en-US" dirty="0"/>
              <a:t>April was the most popular month of the year, boasting both longer and more frequent rides</a:t>
            </a:r>
          </a:p>
          <a:p>
            <a:endParaRPr lang="en-US" dirty="0"/>
          </a:p>
          <a:p>
            <a:r>
              <a:rPr lang="en-US" dirty="0"/>
              <a:t>The electric bikes were the most popular form of bikes, followed by classic and then docked</a:t>
            </a:r>
          </a:p>
        </p:txBody>
      </p:sp>
    </p:spTree>
    <p:extLst>
      <p:ext uri="{BB962C8B-B14F-4D97-AF65-F5344CB8AC3E}">
        <p14:creationId xmlns:p14="http://schemas.microsoft.com/office/powerpoint/2010/main" val="224239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12F821EA-6AA1-4548-B07F-9E9962BC1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404812"/>
            <a:ext cx="8239125" cy="60483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1042AA30-682D-4F27-B408-FED49DAEA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7627"/>
            <a:ext cx="12192000" cy="5362744"/>
          </a:xfrm>
          <a:prstGeom prst="rect">
            <a:avLst/>
          </a:prstGeom>
        </p:spPr>
      </p:pic>
    </p:spTree>
    <p:extLst>
      <p:ext uri="{BB962C8B-B14F-4D97-AF65-F5344CB8AC3E}">
        <p14:creationId xmlns:p14="http://schemas.microsoft.com/office/powerpoint/2010/main" val="366141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60DB-7801-F2C9-FADD-92F8BE69E4F2}"/>
              </a:ext>
            </a:extLst>
          </p:cNvPr>
          <p:cNvSpPr>
            <a:spLocks noGrp="1"/>
          </p:cNvSpPr>
          <p:nvPr>
            <p:ph type="title"/>
          </p:nvPr>
        </p:nvSpPr>
        <p:spPr/>
        <p:txBody>
          <a:bodyPr/>
          <a:lstStyle/>
          <a:p>
            <a:r>
              <a:rPr lang="en-US" dirty="0"/>
              <a:t>Differences</a:t>
            </a:r>
          </a:p>
        </p:txBody>
      </p:sp>
      <p:sp>
        <p:nvSpPr>
          <p:cNvPr id="3" name="Content Placeholder 2">
            <a:extLst>
              <a:ext uri="{FF2B5EF4-FFF2-40B4-BE49-F238E27FC236}">
                <a16:creationId xmlns:a16="http://schemas.microsoft.com/office/drawing/2014/main" id="{19507D39-BBB9-8F8A-5BFC-1574553B0F7F}"/>
              </a:ext>
            </a:extLst>
          </p:cNvPr>
          <p:cNvSpPr>
            <a:spLocks noGrp="1"/>
          </p:cNvSpPr>
          <p:nvPr>
            <p:ph idx="1"/>
          </p:nvPr>
        </p:nvSpPr>
        <p:spPr/>
        <p:txBody>
          <a:bodyPr/>
          <a:lstStyle/>
          <a:p>
            <a:r>
              <a:rPr lang="en-US" dirty="0"/>
              <a:t>Casuals have longer rides across the board</a:t>
            </a:r>
          </a:p>
          <a:p>
            <a:endParaRPr lang="en-US" dirty="0"/>
          </a:p>
          <a:p>
            <a:endParaRPr lang="en-US" dirty="0"/>
          </a:p>
          <a:p>
            <a:r>
              <a:rPr lang="en-US" dirty="0"/>
              <a:t>Members did not seem to ride docked bikes at all</a:t>
            </a:r>
          </a:p>
          <a:p>
            <a:endParaRPr lang="en-US" dirty="0"/>
          </a:p>
          <a:p>
            <a:endParaRPr lang="en-US" dirty="0"/>
          </a:p>
          <a:p>
            <a:r>
              <a:rPr lang="en-US" dirty="0"/>
              <a:t>The days of the week were vastly different, with members preferring day 5 and casuals day 7</a:t>
            </a:r>
          </a:p>
        </p:txBody>
      </p:sp>
    </p:spTree>
    <p:extLst>
      <p:ext uri="{BB962C8B-B14F-4D97-AF65-F5344CB8AC3E}">
        <p14:creationId xmlns:p14="http://schemas.microsoft.com/office/powerpoint/2010/main" val="116685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2">
            <a:extLst>
              <a:ext uri="{FF2B5EF4-FFF2-40B4-BE49-F238E27FC236}">
                <a16:creationId xmlns:a16="http://schemas.microsoft.com/office/drawing/2014/main" id="{34AF314E-B5C3-425A-9E76-7226E7553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59345"/>
            <a:ext cx="12192000" cy="3139309"/>
          </a:xfrm>
          <a:prstGeom prst="rect">
            <a:avLst/>
          </a:prstGeom>
        </p:spPr>
      </p:pic>
    </p:spTree>
    <p:extLst>
      <p:ext uri="{BB962C8B-B14F-4D97-AF65-F5344CB8AC3E}">
        <p14:creationId xmlns:p14="http://schemas.microsoft.com/office/powerpoint/2010/main" val="3859064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3">
            <a:extLst>
              <a:ext uri="{FF2B5EF4-FFF2-40B4-BE49-F238E27FC236}">
                <a16:creationId xmlns:a16="http://schemas.microsoft.com/office/drawing/2014/main" id="{0384DB55-97A4-441D-9D5E-F7DE319D4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3268"/>
            <a:ext cx="12192000" cy="2791463"/>
          </a:xfrm>
          <a:prstGeom prst="rect">
            <a:avLst/>
          </a:prstGeom>
        </p:spPr>
      </p:pic>
    </p:spTree>
    <p:extLst>
      <p:ext uri="{BB962C8B-B14F-4D97-AF65-F5344CB8AC3E}">
        <p14:creationId xmlns:p14="http://schemas.microsoft.com/office/powerpoint/2010/main" val="225196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4">
            <a:extLst>
              <a:ext uri="{FF2B5EF4-FFF2-40B4-BE49-F238E27FC236}">
                <a16:creationId xmlns:a16="http://schemas.microsoft.com/office/drawing/2014/main" id="{E0904CCA-A64B-40AC-A92C-30300DB05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137" y="404812"/>
            <a:ext cx="9229725" cy="6048375"/>
          </a:xfrm>
          <a:prstGeom prst="rect">
            <a:avLst/>
          </a:prstGeom>
        </p:spPr>
      </p:pic>
    </p:spTree>
    <p:extLst>
      <p:ext uri="{BB962C8B-B14F-4D97-AF65-F5344CB8AC3E}">
        <p14:creationId xmlns:p14="http://schemas.microsoft.com/office/powerpoint/2010/main" val="317506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1FC2-E194-7A4A-BFC5-75C88244330E}"/>
              </a:ext>
            </a:extLst>
          </p:cNvPr>
          <p:cNvSpPr>
            <a:spLocks noGrp="1"/>
          </p:cNvSpPr>
          <p:nvPr>
            <p:ph type="title"/>
          </p:nvPr>
        </p:nvSpPr>
        <p:spPr/>
        <p:txBody>
          <a:bodyPr/>
          <a:lstStyle/>
          <a:p>
            <a:r>
              <a:rPr lang="en-US" dirty="0"/>
              <a:t>The Data Collecting Process</a:t>
            </a:r>
          </a:p>
        </p:txBody>
      </p:sp>
      <p:pic>
        <p:nvPicPr>
          <p:cNvPr id="3074" name="Picture 2" descr="How Well Do Microsoft Apps Work on an iPad in 2022?">
            <a:extLst>
              <a:ext uri="{FF2B5EF4-FFF2-40B4-BE49-F238E27FC236}">
                <a16:creationId xmlns:a16="http://schemas.microsoft.com/office/drawing/2014/main" id="{9262A7D8-62CB-4F81-14B9-D16567E839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3137" y="1825625"/>
            <a:ext cx="5805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31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71CB4-E782-4B97-B2B5-5CDB9AD1D155}"/>
              </a:ext>
            </a:extLst>
          </p:cNvPr>
          <p:cNvSpPr>
            <a:spLocks noGrp="1"/>
          </p:cNvSpPr>
          <p:nvPr>
            <p:ph type="title"/>
          </p:nvPr>
        </p:nvSpPr>
        <p:spPr/>
        <p:txBody>
          <a:bodyPr/>
          <a:lstStyle/>
          <a:p>
            <a:r>
              <a:rPr lang="en-US" dirty="0"/>
              <a:t>The Data Collecting Process</a:t>
            </a:r>
          </a:p>
        </p:txBody>
      </p:sp>
      <p:sp>
        <p:nvSpPr>
          <p:cNvPr id="3" name="Content Placeholder 2">
            <a:extLst>
              <a:ext uri="{FF2B5EF4-FFF2-40B4-BE49-F238E27FC236}">
                <a16:creationId xmlns:a16="http://schemas.microsoft.com/office/drawing/2014/main" id="{028889A2-5647-5591-984F-02CB8B576AE0}"/>
              </a:ext>
            </a:extLst>
          </p:cNvPr>
          <p:cNvSpPr>
            <a:spLocks noGrp="1"/>
          </p:cNvSpPr>
          <p:nvPr>
            <p:ph idx="1"/>
          </p:nvPr>
        </p:nvSpPr>
        <p:spPr/>
        <p:txBody>
          <a:bodyPr/>
          <a:lstStyle/>
          <a:p>
            <a:r>
              <a:rPr lang="en-US" dirty="0"/>
              <a:t>Cleaning Excel Data, removing duplicates, 0 values, and impossible numbers</a:t>
            </a:r>
          </a:p>
          <a:p>
            <a:endParaRPr lang="en-US" dirty="0"/>
          </a:p>
          <a:p>
            <a:r>
              <a:rPr lang="en-US" dirty="0"/>
              <a:t>Reviewing data and categorizing it in more clear ways</a:t>
            </a:r>
          </a:p>
          <a:p>
            <a:endParaRPr lang="en-US" dirty="0"/>
          </a:p>
          <a:p>
            <a:endParaRPr lang="en-US" dirty="0"/>
          </a:p>
          <a:p>
            <a:r>
              <a:rPr lang="en-US" dirty="0"/>
              <a:t>Organizing spreadsheets so that they only reflected July 2022-June 2023</a:t>
            </a:r>
          </a:p>
        </p:txBody>
      </p:sp>
    </p:spTree>
    <p:extLst>
      <p:ext uri="{BB962C8B-B14F-4D97-AF65-F5344CB8AC3E}">
        <p14:creationId xmlns:p14="http://schemas.microsoft.com/office/powerpoint/2010/main" val="20770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0B35-68D5-3F1F-191C-3730AE76606B}"/>
              </a:ext>
            </a:extLst>
          </p:cNvPr>
          <p:cNvSpPr>
            <a:spLocks noGrp="1"/>
          </p:cNvSpPr>
          <p:nvPr>
            <p:ph type="title"/>
          </p:nvPr>
        </p:nvSpPr>
        <p:spPr/>
        <p:txBody>
          <a:bodyPr/>
          <a:lstStyle/>
          <a:p>
            <a:r>
              <a:rPr lang="en-US" dirty="0"/>
              <a:t>Uploading Information with SQL/</a:t>
            </a:r>
            <a:r>
              <a:rPr lang="en-US" dirty="0" err="1"/>
              <a:t>BigQuery</a:t>
            </a:r>
            <a:endParaRPr lang="en-US" dirty="0"/>
          </a:p>
        </p:txBody>
      </p:sp>
      <p:pic>
        <p:nvPicPr>
          <p:cNvPr id="4098" name="Picture 2" descr="Google BigQuery Console Simplified: The Ultimate Guide 101">
            <a:extLst>
              <a:ext uri="{FF2B5EF4-FFF2-40B4-BE49-F238E27FC236}">
                <a16:creationId xmlns:a16="http://schemas.microsoft.com/office/drawing/2014/main" id="{D36914A7-563B-1F47-B720-6046F69D4C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2000" y="2604294"/>
            <a:ext cx="5588000"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33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A538-1681-6312-C2D8-36536A24E52A}"/>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7B3E46A5-CDF5-D11D-BA11-CA7B41BBA73B}"/>
              </a:ext>
            </a:extLst>
          </p:cNvPr>
          <p:cNvSpPr>
            <a:spLocks noGrp="1"/>
          </p:cNvSpPr>
          <p:nvPr>
            <p:ph idx="1"/>
          </p:nvPr>
        </p:nvSpPr>
        <p:spPr/>
        <p:txBody>
          <a:bodyPr/>
          <a:lstStyle/>
          <a:p>
            <a:r>
              <a:rPr lang="en-US" dirty="0"/>
              <a:t>Introduction: 3-4</a:t>
            </a:r>
          </a:p>
          <a:p>
            <a:r>
              <a:rPr lang="en-US" dirty="0" err="1"/>
              <a:t>Cyclistic</a:t>
            </a:r>
            <a:r>
              <a:rPr lang="en-US" dirty="0"/>
              <a:t> Conference: 5-7</a:t>
            </a:r>
          </a:p>
          <a:p>
            <a:r>
              <a:rPr lang="en-US" dirty="0"/>
              <a:t>Casuals vs. Members: 8-16</a:t>
            </a:r>
          </a:p>
          <a:p>
            <a:r>
              <a:rPr lang="en-US" dirty="0"/>
              <a:t>The Data Collecting Process: 17-28</a:t>
            </a:r>
          </a:p>
          <a:p>
            <a:r>
              <a:rPr lang="en-US" dirty="0"/>
              <a:t>What We Know: 29</a:t>
            </a:r>
          </a:p>
          <a:p>
            <a:r>
              <a:rPr lang="en-US" dirty="0"/>
              <a:t>Why Would </a:t>
            </a:r>
            <a:r>
              <a:rPr lang="en-US" dirty="0" err="1"/>
              <a:t>Cyclistic</a:t>
            </a:r>
            <a:r>
              <a:rPr lang="en-US" dirty="0"/>
              <a:t> Casuals Become Members?: 30</a:t>
            </a:r>
          </a:p>
          <a:p>
            <a:r>
              <a:rPr lang="en-US" dirty="0"/>
              <a:t>Advertising to Non-Members: 31</a:t>
            </a:r>
          </a:p>
        </p:txBody>
      </p:sp>
    </p:spTree>
    <p:extLst>
      <p:ext uri="{BB962C8B-B14F-4D97-AF65-F5344CB8AC3E}">
        <p14:creationId xmlns:p14="http://schemas.microsoft.com/office/powerpoint/2010/main" val="1952749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5DBB-A693-E214-9086-9A28C1B46B0E}"/>
              </a:ext>
            </a:extLst>
          </p:cNvPr>
          <p:cNvSpPr>
            <a:spLocks noGrp="1"/>
          </p:cNvSpPr>
          <p:nvPr>
            <p:ph type="title"/>
          </p:nvPr>
        </p:nvSpPr>
        <p:spPr/>
        <p:txBody>
          <a:bodyPr/>
          <a:lstStyle/>
          <a:p>
            <a:r>
              <a:rPr lang="en-US" dirty="0"/>
              <a:t>Uploading Information with SQL</a:t>
            </a:r>
          </a:p>
        </p:txBody>
      </p:sp>
      <p:sp>
        <p:nvSpPr>
          <p:cNvPr id="3" name="Content Placeholder 2">
            <a:extLst>
              <a:ext uri="{FF2B5EF4-FFF2-40B4-BE49-F238E27FC236}">
                <a16:creationId xmlns:a16="http://schemas.microsoft.com/office/drawing/2014/main" id="{D820C93C-D885-F8F6-A29A-FB5E4BF4E434}"/>
              </a:ext>
            </a:extLst>
          </p:cNvPr>
          <p:cNvSpPr>
            <a:spLocks noGrp="1"/>
          </p:cNvSpPr>
          <p:nvPr>
            <p:ph idx="1"/>
          </p:nvPr>
        </p:nvSpPr>
        <p:spPr/>
        <p:txBody>
          <a:bodyPr/>
          <a:lstStyle/>
          <a:p>
            <a:r>
              <a:rPr lang="en-US" dirty="0"/>
              <a:t>Converted Excel sheets to .CSV files</a:t>
            </a:r>
          </a:p>
          <a:p>
            <a:endParaRPr lang="en-US" dirty="0"/>
          </a:p>
          <a:p>
            <a:endParaRPr lang="en-US" dirty="0"/>
          </a:p>
          <a:p>
            <a:r>
              <a:rPr lang="en-US" dirty="0"/>
              <a:t>Split .CSV files so that they could be uploaded to </a:t>
            </a:r>
            <a:r>
              <a:rPr lang="en-US" dirty="0" err="1"/>
              <a:t>Bigquery</a:t>
            </a:r>
            <a:endParaRPr lang="en-US" dirty="0"/>
          </a:p>
          <a:p>
            <a:endParaRPr lang="en-US" dirty="0"/>
          </a:p>
          <a:p>
            <a:endParaRPr lang="en-US" dirty="0"/>
          </a:p>
          <a:p>
            <a:r>
              <a:rPr lang="en-US" dirty="0"/>
              <a:t>Continued to clean missed problem cells and other necessities</a:t>
            </a:r>
          </a:p>
        </p:txBody>
      </p:sp>
    </p:spTree>
    <p:extLst>
      <p:ext uri="{BB962C8B-B14F-4D97-AF65-F5344CB8AC3E}">
        <p14:creationId xmlns:p14="http://schemas.microsoft.com/office/powerpoint/2010/main" val="89211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F5E2-BC7E-75F1-F4B3-C085E7EF2EE1}"/>
              </a:ext>
            </a:extLst>
          </p:cNvPr>
          <p:cNvSpPr>
            <a:spLocks noGrp="1"/>
          </p:cNvSpPr>
          <p:nvPr>
            <p:ph type="title"/>
          </p:nvPr>
        </p:nvSpPr>
        <p:spPr/>
        <p:txBody>
          <a:bodyPr/>
          <a:lstStyle/>
          <a:p>
            <a:r>
              <a:rPr lang="en-US" dirty="0"/>
              <a:t>SQL Coding</a:t>
            </a:r>
          </a:p>
        </p:txBody>
      </p:sp>
      <p:sp>
        <p:nvSpPr>
          <p:cNvPr id="3" name="Content Placeholder 2">
            <a:extLst>
              <a:ext uri="{FF2B5EF4-FFF2-40B4-BE49-F238E27FC236}">
                <a16:creationId xmlns:a16="http://schemas.microsoft.com/office/drawing/2014/main" id="{2976916C-F7EA-2FAB-D24B-7F2719619DF8}"/>
              </a:ext>
            </a:extLst>
          </p:cNvPr>
          <p:cNvSpPr>
            <a:spLocks noGrp="1"/>
          </p:cNvSpPr>
          <p:nvPr>
            <p:ph idx="1"/>
          </p:nvPr>
        </p:nvSpPr>
        <p:spPr/>
        <p:txBody>
          <a:bodyPr/>
          <a:lstStyle/>
          <a:p>
            <a:r>
              <a:rPr lang="en-US" dirty="0"/>
              <a:t>Developed various SQL queries to obtain information relating to popular times of travel, preferred bike types, and longest and shortest rides</a:t>
            </a:r>
          </a:p>
          <a:p>
            <a:endParaRPr lang="en-US" dirty="0"/>
          </a:p>
          <a:p>
            <a:r>
              <a:rPr lang="en-US" dirty="0"/>
              <a:t>Examples in following sheets</a:t>
            </a:r>
          </a:p>
        </p:txBody>
      </p:sp>
    </p:spTree>
    <p:extLst>
      <p:ext uri="{BB962C8B-B14F-4D97-AF65-F5344CB8AC3E}">
        <p14:creationId xmlns:p14="http://schemas.microsoft.com/office/powerpoint/2010/main" val="119956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7F2E-2721-1EA9-1B44-1D4539F0EAFB}"/>
              </a:ext>
            </a:extLst>
          </p:cNvPr>
          <p:cNvSpPr>
            <a:spLocks noGrp="1"/>
          </p:cNvSpPr>
          <p:nvPr>
            <p:ph type="title"/>
          </p:nvPr>
        </p:nvSpPr>
        <p:spPr/>
        <p:txBody>
          <a:bodyPr/>
          <a:lstStyle/>
          <a:p>
            <a:r>
              <a:rPr lang="en-US" dirty="0"/>
              <a:t>Examples Pt. 1</a:t>
            </a:r>
          </a:p>
        </p:txBody>
      </p:sp>
      <p:sp>
        <p:nvSpPr>
          <p:cNvPr id="3" name="Content Placeholder 2">
            <a:extLst>
              <a:ext uri="{FF2B5EF4-FFF2-40B4-BE49-F238E27FC236}">
                <a16:creationId xmlns:a16="http://schemas.microsoft.com/office/drawing/2014/main" id="{B9C7D0F1-5C0F-F8B5-594A-7ED35922A3F5}"/>
              </a:ext>
            </a:extLst>
          </p:cNvPr>
          <p:cNvSpPr>
            <a:spLocks noGrp="1"/>
          </p:cNvSpPr>
          <p:nvPr>
            <p:ph idx="1"/>
          </p:nvPr>
        </p:nvSpPr>
        <p:spPr/>
        <p:txBody>
          <a:bodyPr/>
          <a:lstStyle/>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r>
              <a:rPr lang="en-US" sz="1800" dirty="0">
                <a:latin typeface="Roboto Mono" pitchFamily="49" charset="0"/>
                <a:ea typeface="Times New Roman" panose="02020603050405020304" pitchFamily="18" charset="0"/>
              </a:rPr>
              <a:t>MAX Ride Length</a:t>
            </a: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SELECT</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ride_id</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member_casual</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ride_length</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From</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0D904F"/>
                </a:solidFill>
                <a:effectLst/>
                <a:latin typeface="Roboto Mono" pitchFamily="49" charset="0"/>
                <a:ea typeface="Times New Roman" panose="02020603050405020304" pitchFamily="18" charset="0"/>
              </a:rPr>
              <a:t>`Cyclistic_Bike_Data.April_2023_Trip_Data`</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WHERE</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800000"/>
                </a:solidFill>
                <a:effectLst/>
                <a:latin typeface="Roboto Mono" pitchFamily="49" charset="0"/>
                <a:ea typeface="Times New Roman" panose="02020603050405020304" pitchFamily="18" charset="0"/>
              </a:rPr>
              <a:t>member_casual</a:t>
            </a:r>
            <a:r>
              <a:rPr lang="en-US" sz="1800" dirty="0">
                <a:solidFill>
                  <a:srgbClr val="3A474E"/>
                </a:solidFill>
                <a:effectLst/>
                <a:latin typeface="Roboto Mono" pitchFamily="49" charset="0"/>
                <a:ea typeface="Times New Roman" panose="02020603050405020304" pitchFamily="18" charset="0"/>
              </a:rPr>
              <a:t> = </a:t>
            </a:r>
            <a:r>
              <a:rPr lang="en-US" sz="1800" dirty="0">
                <a:solidFill>
                  <a:srgbClr val="0D904F"/>
                </a:solidFill>
                <a:effectLst/>
                <a:latin typeface="Roboto Mono" pitchFamily="49" charset="0"/>
                <a:ea typeface="Times New Roman" panose="02020603050405020304" pitchFamily="18" charset="0"/>
              </a:rPr>
              <a:t>'member'</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ORDER</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BY</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ride_length</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DESC</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MIN for Annual by month</a:t>
            </a: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SELECT</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ride_id</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member_casual</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ride_length</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From</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0D904F"/>
                </a:solidFill>
                <a:effectLst/>
                <a:latin typeface="Roboto Mono" pitchFamily="49" charset="0"/>
                <a:ea typeface="Times New Roman" panose="02020603050405020304" pitchFamily="18" charset="0"/>
              </a:rPr>
              <a:t>`Cyclistic_Bike_Data.April_2023_Trip_Data`</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WHERE</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800000"/>
                </a:solidFill>
                <a:effectLst/>
                <a:latin typeface="Roboto Mono" pitchFamily="49" charset="0"/>
                <a:ea typeface="Times New Roman" panose="02020603050405020304" pitchFamily="18" charset="0"/>
              </a:rPr>
              <a:t>member_casual</a:t>
            </a:r>
            <a:r>
              <a:rPr lang="en-US" sz="1800" dirty="0">
                <a:solidFill>
                  <a:srgbClr val="3A474E"/>
                </a:solidFill>
                <a:effectLst/>
                <a:latin typeface="Roboto Mono" pitchFamily="49" charset="0"/>
                <a:ea typeface="Times New Roman" panose="02020603050405020304" pitchFamily="18" charset="0"/>
              </a:rPr>
              <a:t> = </a:t>
            </a:r>
            <a:r>
              <a:rPr lang="en-US" sz="1800" dirty="0">
                <a:solidFill>
                  <a:srgbClr val="0D904F"/>
                </a:solidFill>
                <a:effectLst/>
                <a:latin typeface="Roboto Mono" pitchFamily="49" charset="0"/>
                <a:ea typeface="Times New Roman" panose="02020603050405020304" pitchFamily="18" charset="0"/>
              </a:rPr>
              <a:t>'member'</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ORDER</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BY</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ride_length</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ASC</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40057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A7B2-8D8A-21D3-EFAC-78A026D90E81}"/>
              </a:ext>
            </a:extLst>
          </p:cNvPr>
          <p:cNvSpPr>
            <a:spLocks noGrp="1"/>
          </p:cNvSpPr>
          <p:nvPr>
            <p:ph type="title"/>
          </p:nvPr>
        </p:nvSpPr>
        <p:spPr/>
        <p:txBody>
          <a:bodyPr/>
          <a:lstStyle/>
          <a:p>
            <a:r>
              <a:rPr lang="en-US" dirty="0"/>
              <a:t>Examples Pt. 2</a:t>
            </a:r>
          </a:p>
        </p:txBody>
      </p:sp>
      <p:sp>
        <p:nvSpPr>
          <p:cNvPr id="3" name="Content Placeholder 2">
            <a:extLst>
              <a:ext uri="{FF2B5EF4-FFF2-40B4-BE49-F238E27FC236}">
                <a16:creationId xmlns:a16="http://schemas.microsoft.com/office/drawing/2014/main" id="{9C5EA506-F797-4C98-9C4F-3764D3134B0C}"/>
              </a:ext>
            </a:extLst>
          </p:cNvPr>
          <p:cNvSpPr>
            <a:spLocks noGrp="1"/>
          </p:cNvSpPr>
          <p:nvPr>
            <p:ph idx="1"/>
          </p:nvPr>
        </p:nvSpPr>
        <p:spPr/>
        <p:txBody>
          <a:bodyPr/>
          <a:lstStyle/>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SELECT</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ride_id</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member_casual</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ride_length</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From</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0D904F"/>
                </a:solidFill>
                <a:effectLst/>
                <a:latin typeface="Roboto Mono" pitchFamily="49" charset="0"/>
                <a:ea typeface="Times New Roman" panose="02020603050405020304" pitchFamily="18" charset="0"/>
              </a:rPr>
              <a:t>`Cyclistic_Bike_Data.April_2023_Trip_Data`</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WHERE</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800000"/>
                </a:solidFill>
                <a:effectLst/>
                <a:latin typeface="Roboto Mono" pitchFamily="49" charset="0"/>
                <a:ea typeface="Times New Roman" panose="02020603050405020304" pitchFamily="18" charset="0"/>
              </a:rPr>
              <a:t>member_casual</a:t>
            </a:r>
            <a:r>
              <a:rPr lang="en-US" sz="1800" dirty="0">
                <a:solidFill>
                  <a:srgbClr val="3A474E"/>
                </a:solidFill>
                <a:effectLst/>
                <a:latin typeface="Roboto Mono" pitchFamily="49" charset="0"/>
                <a:ea typeface="Times New Roman" panose="02020603050405020304" pitchFamily="18" charset="0"/>
              </a:rPr>
              <a:t> = </a:t>
            </a:r>
            <a:r>
              <a:rPr lang="en-US" sz="1800" dirty="0">
                <a:solidFill>
                  <a:srgbClr val="0D904F"/>
                </a:solidFill>
                <a:effectLst/>
                <a:latin typeface="Roboto Mono" pitchFamily="49" charset="0"/>
                <a:ea typeface="Times New Roman" panose="02020603050405020304" pitchFamily="18" charset="0"/>
              </a:rPr>
              <a:t>'member'</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AND</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800000"/>
                </a:solidFill>
                <a:effectLst/>
                <a:latin typeface="Roboto Mono" pitchFamily="49" charset="0"/>
                <a:ea typeface="Times New Roman" panose="02020603050405020304" pitchFamily="18" charset="0"/>
              </a:rPr>
              <a:t>ride_length</a:t>
            </a:r>
            <a:r>
              <a:rPr lang="en-US" sz="1800" dirty="0">
                <a:solidFill>
                  <a:srgbClr val="3A474E"/>
                </a:solidFill>
                <a:effectLst/>
                <a:latin typeface="Roboto Mono" pitchFamily="49" charset="0"/>
                <a:ea typeface="Times New Roman" panose="02020603050405020304" pitchFamily="18" charset="0"/>
              </a:rPr>
              <a:t> = </a:t>
            </a:r>
            <a:r>
              <a:rPr lang="en-US" sz="1800" dirty="0">
                <a:solidFill>
                  <a:srgbClr val="0D904F"/>
                </a:solidFill>
                <a:effectLst/>
                <a:latin typeface="Roboto Mono" pitchFamily="49" charset="0"/>
                <a:ea typeface="Times New Roman" panose="02020603050405020304" pitchFamily="18" charset="0"/>
              </a:rPr>
              <a:t>'00:00:02'</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ORDER</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BY</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ride_length</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ASC</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SELECT</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day_of_week</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member_casual</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FROM</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0D904F"/>
                </a:solidFill>
                <a:effectLst/>
                <a:latin typeface="Roboto Mono" pitchFamily="49" charset="0"/>
                <a:ea typeface="Times New Roman" panose="02020603050405020304" pitchFamily="18" charset="0"/>
              </a:rPr>
              <a:t>`Cyclistic_Bike_Data.April_2023_Trip_Data`</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WHERE</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800000"/>
                </a:solidFill>
                <a:effectLst/>
                <a:latin typeface="Roboto Mono" pitchFamily="49" charset="0"/>
                <a:ea typeface="Times New Roman" panose="02020603050405020304" pitchFamily="18" charset="0"/>
              </a:rPr>
              <a:t>day_of_week</a:t>
            </a:r>
            <a:r>
              <a:rPr lang="en-US" sz="1800" dirty="0">
                <a:solidFill>
                  <a:srgbClr val="3A474E"/>
                </a:solidFill>
                <a:effectLst/>
                <a:latin typeface="Roboto Mono" pitchFamily="49" charset="0"/>
                <a:ea typeface="Times New Roman" panose="02020603050405020304" pitchFamily="18" charset="0"/>
              </a:rPr>
              <a:t> = </a:t>
            </a:r>
            <a:r>
              <a:rPr lang="en-US" sz="1800" dirty="0">
                <a:solidFill>
                  <a:srgbClr val="F4511E"/>
                </a:solidFill>
                <a:effectLst/>
                <a:latin typeface="Roboto Mono" pitchFamily="49" charset="0"/>
                <a:ea typeface="Times New Roman" panose="02020603050405020304" pitchFamily="18" charset="0"/>
              </a:rPr>
              <a:t>1</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and</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800000"/>
                </a:solidFill>
                <a:effectLst/>
                <a:latin typeface="Roboto Mono" pitchFamily="49" charset="0"/>
                <a:ea typeface="Times New Roman" panose="02020603050405020304" pitchFamily="18" charset="0"/>
              </a:rPr>
              <a:t>member_casual</a:t>
            </a:r>
            <a:r>
              <a:rPr lang="en-US" sz="1800" dirty="0">
                <a:solidFill>
                  <a:srgbClr val="3A474E"/>
                </a:solidFill>
                <a:effectLst/>
                <a:latin typeface="Roboto Mono" pitchFamily="49" charset="0"/>
                <a:ea typeface="Times New Roman" panose="02020603050405020304" pitchFamily="18" charset="0"/>
              </a:rPr>
              <a:t> = </a:t>
            </a:r>
            <a:r>
              <a:rPr lang="en-US" sz="1800" dirty="0">
                <a:solidFill>
                  <a:srgbClr val="0D904F"/>
                </a:solidFill>
                <a:effectLst/>
                <a:latin typeface="Roboto Mono" pitchFamily="49" charset="0"/>
                <a:ea typeface="Times New Roman" panose="02020603050405020304" pitchFamily="18" charset="0"/>
              </a:rPr>
              <a:t>'member’</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p:txBody>
      </p:sp>
    </p:spTree>
    <p:extLst>
      <p:ext uri="{BB962C8B-B14F-4D97-AF65-F5344CB8AC3E}">
        <p14:creationId xmlns:p14="http://schemas.microsoft.com/office/powerpoint/2010/main" val="369614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1A99-B0DF-FC8F-6251-5786388207F7}"/>
              </a:ext>
            </a:extLst>
          </p:cNvPr>
          <p:cNvSpPr>
            <a:spLocks noGrp="1"/>
          </p:cNvSpPr>
          <p:nvPr>
            <p:ph type="title"/>
          </p:nvPr>
        </p:nvSpPr>
        <p:spPr/>
        <p:txBody>
          <a:bodyPr/>
          <a:lstStyle/>
          <a:p>
            <a:r>
              <a:rPr lang="en-US" dirty="0"/>
              <a:t>Examples Pt. 3</a:t>
            </a:r>
          </a:p>
        </p:txBody>
      </p:sp>
      <p:sp>
        <p:nvSpPr>
          <p:cNvPr id="3" name="Content Placeholder 2">
            <a:extLst>
              <a:ext uri="{FF2B5EF4-FFF2-40B4-BE49-F238E27FC236}">
                <a16:creationId xmlns:a16="http://schemas.microsoft.com/office/drawing/2014/main" id="{C2EC9FC5-510E-C35B-621E-B59695BB0DC4}"/>
              </a:ext>
            </a:extLst>
          </p:cNvPr>
          <p:cNvSpPr>
            <a:spLocks noGrp="1"/>
          </p:cNvSpPr>
          <p:nvPr>
            <p:ph idx="1"/>
          </p:nvPr>
        </p:nvSpPr>
        <p:spPr/>
        <p:txBody>
          <a:bodyPr>
            <a:normAutofit/>
          </a:bodyPr>
          <a:lstStyle/>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SELECT</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ride_length</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FROM</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0D904F"/>
                </a:solidFill>
                <a:effectLst/>
                <a:latin typeface="Roboto Mono" pitchFamily="49" charset="0"/>
                <a:ea typeface="Times New Roman" panose="02020603050405020304" pitchFamily="18" charset="0"/>
              </a:rPr>
              <a:t>`Cyclistic_Bike_Data.April_2023_Trip_Data`</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WHERE</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800000"/>
                </a:solidFill>
                <a:effectLst/>
                <a:latin typeface="Roboto Mono" pitchFamily="49" charset="0"/>
                <a:ea typeface="Times New Roman" panose="02020603050405020304" pitchFamily="18" charset="0"/>
              </a:rPr>
              <a:t>member_casual</a:t>
            </a:r>
            <a:r>
              <a:rPr lang="en-US" sz="1800" dirty="0">
                <a:solidFill>
                  <a:srgbClr val="3A474E"/>
                </a:solidFill>
                <a:effectLst/>
                <a:latin typeface="Roboto Mono" pitchFamily="49" charset="0"/>
                <a:ea typeface="Times New Roman" panose="02020603050405020304" pitchFamily="18" charset="0"/>
              </a:rPr>
              <a:t> = </a:t>
            </a:r>
            <a:r>
              <a:rPr lang="en-US" sz="1800" dirty="0">
                <a:solidFill>
                  <a:srgbClr val="0D904F"/>
                </a:solidFill>
                <a:effectLst/>
                <a:latin typeface="Roboto Mono" pitchFamily="49" charset="0"/>
                <a:ea typeface="Times New Roman" panose="02020603050405020304" pitchFamily="18" charset="0"/>
              </a:rPr>
              <a:t>'casual'</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ORDER</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BY</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ride_length</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DESC</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SELECT</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ride_length</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FROM</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0D904F"/>
                </a:solidFill>
                <a:effectLst/>
                <a:latin typeface="Roboto Mono" pitchFamily="49" charset="0"/>
                <a:ea typeface="Times New Roman" panose="02020603050405020304" pitchFamily="18" charset="0"/>
              </a:rPr>
              <a:t>`Cyclistic_Bike_Data.April_2023_Trip_Data`</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WHERE</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800000"/>
                </a:solidFill>
                <a:effectLst/>
                <a:latin typeface="Roboto Mono" pitchFamily="49" charset="0"/>
                <a:ea typeface="Times New Roman" panose="02020603050405020304" pitchFamily="18" charset="0"/>
              </a:rPr>
              <a:t>member_casual</a:t>
            </a:r>
            <a:r>
              <a:rPr lang="en-US" sz="1800" dirty="0">
                <a:solidFill>
                  <a:srgbClr val="3A474E"/>
                </a:solidFill>
                <a:effectLst/>
                <a:latin typeface="Roboto Mono" pitchFamily="49" charset="0"/>
                <a:ea typeface="Times New Roman" panose="02020603050405020304" pitchFamily="18" charset="0"/>
              </a:rPr>
              <a:t> = </a:t>
            </a:r>
            <a:r>
              <a:rPr lang="en-US" sz="1800" dirty="0">
                <a:solidFill>
                  <a:srgbClr val="0D904F"/>
                </a:solidFill>
                <a:effectLst/>
                <a:latin typeface="Roboto Mono" pitchFamily="49" charset="0"/>
                <a:ea typeface="Times New Roman" panose="02020603050405020304" pitchFamily="18" charset="0"/>
              </a:rPr>
              <a:t>'casual'</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ORDER</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BY</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ride_length</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ASC</a:t>
            </a: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p:txBody>
      </p:sp>
    </p:spTree>
    <p:extLst>
      <p:ext uri="{BB962C8B-B14F-4D97-AF65-F5344CB8AC3E}">
        <p14:creationId xmlns:p14="http://schemas.microsoft.com/office/powerpoint/2010/main" val="3593157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E8B5-080B-B0AF-5547-FC8668208FF4}"/>
              </a:ext>
            </a:extLst>
          </p:cNvPr>
          <p:cNvSpPr>
            <a:spLocks noGrp="1"/>
          </p:cNvSpPr>
          <p:nvPr>
            <p:ph type="title"/>
          </p:nvPr>
        </p:nvSpPr>
        <p:spPr/>
        <p:txBody>
          <a:bodyPr/>
          <a:lstStyle/>
          <a:p>
            <a:r>
              <a:rPr lang="en-US" dirty="0"/>
              <a:t>Examples Pt. 4</a:t>
            </a:r>
          </a:p>
        </p:txBody>
      </p:sp>
      <p:sp>
        <p:nvSpPr>
          <p:cNvPr id="3" name="Content Placeholder 2">
            <a:extLst>
              <a:ext uri="{FF2B5EF4-FFF2-40B4-BE49-F238E27FC236}">
                <a16:creationId xmlns:a16="http://schemas.microsoft.com/office/drawing/2014/main" id="{8F7BF410-3D8A-AFC0-7054-6F6EE17E8FF8}"/>
              </a:ext>
            </a:extLst>
          </p:cNvPr>
          <p:cNvSpPr>
            <a:spLocks noGrp="1"/>
          </p:cNvSpPr>
          <p:nvPr>
            <p:ph idx="1"/>
          </p:nvPr>
        </p:nvSpPr>
        <p:spPr/>
        <p:txBody>
          <a:bodyPr/>
          <a:lstStyle/>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SELECT</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ride_id</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rideable_type</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member_casual</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FROM</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000000"/>
                </a:solidFill>
                <a:effectLst/>
                <a:latin typeface="Roboto Mono" pitchFamily="49" charset="0"/>
                <a:ea typeface="Times New Roman" panose="02020603050405020304" pitchFamily="18" charset="0"/>
              </a:rPr>
              <a:t>Cyclistic_Bike_Data</a:t>
            </a:r>
            <a:r>
              <a:rPr lang="en-US" sz="1800" dirty="0">
                <a:solidFill>
                  <a:srgbClr val="3A474E"/>
                </a:solidFill>
                <a:effectLst/>
                <a:latin typeface="Roboto Mono" pitchFamily="49" charset="0"/>
                <a:ea typeface="Times New Roman" panose="02020603050405020304" pitchFamily="18" charset="0"/>
              </a:rPr>
              <a:t>.</a:t>
            </a:r>
            <a:r>
              <a:rPr lang="en-US" sz="1800" dirty="0">
                <a:solidFill>
                  <a:srgbClr val="000000"/>
                </a:solidFill>
                <a:effectLst/>
                <a:latin typeface="Roboto Mono" pitchFamily="49" charset="0"/>
                <a:ea typeface="Times New Roman" panose="02020603050405020304" pitchFamily="18" charset="0"/>
              </a:rPr>
              <a:t>April_2023_Trip_Data</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WHERE</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800000"/>
                </a:solidFill>
                <a:effectLst/>
                <a:latin typeface="Roboto Mono" pitchFamily="49" charset="0"/>
                <a:ea typeface="Times New Roman" panose="02020603050405020304" pitchFamily="18" charset="0"/>
              </a:rPr>
              <a:t>rideable_type</a:t>
            </a:r>
            <a:r>
              <a:rPr lang="en-US" sz="1800" dirty="0">
                <a:solidFill>
                  <a:srgbClr val="3A474E"/>
                </a:solidFill>
                <a:effectLst/>
                <a:latin typeface="Roboto Mono" pitchFamily="49" charset="0"/>
                <a:ea typeface="Times New Roman" panose="02020603050405020304" pitchFamily="18" charset="0"/>
              </a:rPr>
              <a:t> = </a:t>
            </a:r>
            <a:r>
              <a:rPr lang="en-US" sz="1800" dirty="0">
                <a:solidFill>
                  <a:srgbClr val="0D904F"/>
                </a:solidFill>
                <a:effectLst/>
                <a:latin typeface="Roboto Mono" pitchFamily="49" charset="0"/>
                <a:ea typeface="Times New Roman" panose="02020603050405020304" pitchFamily="18" charset="0"/>
              </a:rPr>
              <a:t>'</a:t>
            </a:r>
            <a:r>
              <a:rPr lang="en-US" sz="1800" dirty="0" err="1">
                <a:solidFill>
                  <a:srgbClr val="0D904F"/>
                </a:solidFill>
                <a:effectLst/>
                <a:latin typeface="Roboto Mono" pitchFamily="49" charset="0"/>
                <a:ea typeface="Times New Roman" panose="02020603050405020304" pitchFamily="18" charset="0"/>
              </a:rPr>
              <a:t>docked_bike</a:t>
            </a:r>
            <a:r>
              <a:rPr lang="en-US" sz="1800" dirty="0">
                <a:solidFill>
                  <a:srgbClr val="0D904F"/>
                </a:solidFill>
                <a:effectLst/>
                <a:latin typeface="Roboto Mono" pitchFamily="49" charset="0"/>
                <a:ea typeface="Times New Roman" panose="02020603050405020304" pitchFamily="18" charset="0"/>
              </a:rPr>
              <a:t>'</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and</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800000"/>
                </a:solidFill>
                <a:effectLst/>
                <a:latin typeface="Roboto Mono" pitchFamily="49" charset="0"/>
                <a:ea typeface="Times New Roman" panose="02020603050405020304" pitchFamily="18" charset="0"/>
              </a:rPr>
              <a:t>member_casual</a:t>
            </a:r>
            <a:r>
              <a:rPr lang="en-US" sz="1800" dirty="0">
                <a:solidFill>
                  <a:srgbClr val="3A474E"/>
                </a:solidFill>
                <a:effectLst/>
                <a:latin typeface="Roboto Mono" pitchFamily="49" charset="0"/>
                <a:ea typeface="Times New Roman" panose="02020603050405020304" pitchFamily="18" charset="0"/>
              </a:rPr>
              <a:t> = </a:t>
            </a:r>
            <a:r>
              <a:rPr lang="en-US" sz="1800" dirty="0">
                <a:solidFill>
                  <a:srgbClr val="0D904F"/>
                </a:solidFill>
                <a:effectLst/>
                <a:latin typeface="Roboto Mono" pitchFamily="49" charset="0"/>
                <a:ea typeface="Times New Roman" panose="02020603050405020304" pitchFamily="18" charset="0"/>
              </a:rPr>
              <a:t>'casual’</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latin typeface="Roboto Mono" pitchFamily="49" charset="0"/>
              <a:ea typeface="Times New Roman" panose="02020603050405020304" pitchFamily="18" charset="0"/>
            </a:endParaRPr>
          </a:p>
          <a:p>
            <a:pPr marL="0" marR="0">
              <a:lnSpc>
                <a:spcPts val="1350"/>
              </a:lnSpc>
              <a:spcBef>
                <a:spcPts val="0"/>
              </a:spcBef>
              <a:spcAft>
                <a:spcPts val="0"/>
              </a:spcAft>
            </a:pPr>
            <a:endParaRPr lang="en-US" sz="1800" dirty="0">
              <a:solidFill>
                <a:srgbClr val="3367D6"/>
              </a:solidFill>
              <a:effectLst/>
              <a:latin typeface="Roboto Mono" pitchFamily="49"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SELECT</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day_of_week</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000000"/>
                </a:solidFill>
                <a:effectLst/>
                <a:latin typeface="Roboto Mono" pitchFamily="49" charset="0"/>
                <a:ea typeface="Times New Roman" panose="02020603050405020304" pitchFamily="18" charset="0"/>
              </a:rPr>
              <a:t>member_casual</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FROM</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0D904F"/>
                </a:solidFill>
                <a:effectLst/>
                <a:latin typeface="Roboto Mono" pitchFamily="49" charset="0"/>
                <a:ea typeface="Times New Roman" panose="02020603050405020304" pitchFamily="18" charset="0"/>
              </a:rPr>
              <a:t>`Cyclistic_Bike_Data.April_2023_Trip_Data`</a:t>
            </a:r>
            <a:endParaRPr lang="en-US" sz="1800" dirty="0">
              <a:effectLst/>
              <a:latin typeface="Times New Roman" panose="02020603050405020304" pitchFamily="18" charset="0"/>
              <a:ea typeface="Times New Roman" panose="02020603050405020304" pitchFamily="18" charset="0"/>
            </a:endParaRPr>
          </a:p>
          <a:p>
            <a:pPr marL="0" marR="0">
              <a:lnSpc>
                <a:spcPts val="1350"/>
              </a:lnSpc>
              <a:spcBef>
                <a:spcPts val="0"/>
              </a:spcBef>
              <a:spcAft>
                <a:spcPts val="0"/>
              </a:spcAft>
            </a:pPr>
            <a:r>
              <a:rPr lang="en-US" sz="1800" dirty="0">
                <a:solidFill>
                  <a:srgbClr val="3367D6"/>
                </a:solidFill>
                <a:effectLst/>
                <a:latin typeface="Roboto Mono" pitchFamily="49" charset="0"/>
                <a:ea typeface="Times New Roman" panose="02020603050405020304" pitchFamily="18" charset="0"/>
              </a:rPr>
              <a:t>WHERE</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800000"/>
                </a:solidFill>
                <a:effectLst/>
                <a:latin typeface="Roboto Mono" pitchFamily="49" charset="0"/>
                <a:ea typeface="Times New Roman" panose="02020603050405020304" pitchFamily="18" charset="0"/>
              </a:rPr>
              <a:t>day_of_week</a:t>
            </a:r>
            <a:r>
              <a:rPr lang="en-US" sz="1800" dirty="0">
                <a:solidFill>
                  <a:srgbClr val="3A474E"/>
                </a:solidFill>
                <a:effectLst/>
                <a:latin typeface="Roboto Mono" pitchFamily="49" charset="0"/>
                <a:ea typeface="Times New Roman" panose="02020603050405020304" pitchFamily="18" charset="0"/>
              </a:rPr>
              <a:t> = </a:t>
            </a:r>
            <a:r>
              <a:rPr lang="en-US" sz="1800" dirty="0">
                <a:solidFill>
                  <a:srgbClr val="F4511E"/>
                </a:solidFill>
                <a:effectLst/>
                <a:latin typeface="Roboto Mono" pitchFamily="49" charset="0"/>
                <a:ea typeface="Times New Roman" panose="02020603050405020304" pitchFamily="18" charset="0"/>
              </a:rPr>
              <a:t>7</a:t>
            </a:r>
            <a:r>
              <a:rPr lang="en-US" sz="1800" dirty="0">
                <a:solidFill>
                  <a:srgbClr val="3A474E"/>
                </a:solidFill>
                <a:effectLst/>
                <a:latin typeface="Roboto Mono" pitchFamily="49" charset="0"/>
                <a:ea typeface="Times New Roman" panose="02020603050405020304" pitchFamily="18" charset="0"/>
              </a:rPr>
              <a:t> </a:t>
            </a:r>
            <a:r>
              <a:rPr lang="en-US" sz="1800" dirty="0">
                <a:solidFill>
                  <a:srgbClr val="3367D6"/>
                </a:solidFill>
                <a:effectLst/>
                <a:latin typeface="Roboto Mono" pitchFamily="49" charset="0"/>
                <a:ea typeface="Times New Roman" panose="02020603050405020304" pitchFamily="18" charset="0"/>
              </a:rPr>
              <a:t>and</a:t>
            </a:r>
            <a:r>
              <a:rPr lang="en-US" sz="1800" dirty="0">
                <a:solidFill>
                  <a:srgbClr val="3A474E"/>
                </a:solidFill>
                <a:effectLst/>
                <a:latin typeface="Roboto Mono" pitchFamily="49" charset="0"/>
                <a:ea typeface="Times New Roman" panose="02020603050405020304" pitchFamily="18" charset="0"/>
              </a:rPr>
              <a:t> </a:t>
            </a:r>
            <a:r>
              <a:rPr lang="en-US" sz="1800" dirty="0" err="1">
                <a:solidFill>
                  <a:srgbClr val="800000"/>
                </a:solidFill>
                <a:effectLst/>
                <a:latin typeface="Roboto Mono" pitchFamily="49" charset="0"/>
                <a:ea typeface="Times New Roman" panose="02020603050405020304" pitchFamily="18" charset="0"/>
              </a:rPr>
              <a:t>member_casual</a:t>
            </a:r>
            <a:r>
              <a:rPr lang="en-US" sz="1800" dirty="0">
                <a:solidFill>
                  <a:srgbClr val="3A474E"/>
                </a:solidFill>
                <a:effectLst/>
                <a:latin typeface="Roboto Mono" pitchFamily="49" charset="0"/>
                <a:ea typeface="Times New Roman" panose="02020603050405020304" pitchFamily="18" charset="0"/>
              </a:rPr>
              <a:t> = </a:t>
            </a:r>
            <a:r>
              <a:rPr lang="en-US" sz="1800" dirty="0">
                <a:solidFill>
                  <a:srgbClr val="0D904F"/>
                </a:solidFill>
                <a:effectLst/>
                <a:latin typeface="Roboto Mono" pitchFamily="49" charset="0"/>
                <a:ea typeface="Times New Roman" panose="02020603050405020304" pitchFamily="18" charset="0"/>
              </a:rPr>
              <a:t>'casual'</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45166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32EC-1128-B4DD-FF1A-F4E7B863580B}"/>
              </a:ext>
            </a:extLst>
          </p:cNvPr>
          <p:cNvSpPr>
            <a:spLocks noGrp="1"/>
          </p:cNvSpPr>
          <p:nvPr>
            <p:ph type="title"/>
          </p:nvPr>
        </p:nvSpPr>
        <p:spPr/>
        <p:txBody>
          <a:bodyPr/>
          <a:lstStyle/>
          <a:p>
            <a:r>
              <a:rPr lang="en-US" dirty="0"/>
              <a:t>Using Excel to Fill in the Blanks</a:t>
            </a:r>
          </a:p>
        </p:txBody>
      </p:sp>
      <p:sp>
        <p:nvSpPr>
          <p:cNvPr id="3" name="Content Placeholder 2">
            <a:extLst>
              <a:ext uri="{FF2B5EF4-FFF2-40B4-BE49-F238E27FC236}">
                <a16:creationId xmlns:a16="http://schemas.microsoft.com/office/drawing/2014/main" id="{24E3B42D-B7CB-F923-3F4E-AA9DA6CF4889}"/>
              </a:ext>
            </a:extLst>
          </p:cNvPr>
          <p:cNvSpPr>
            <a:spLocks noGrp="1"/>
          </p:cNvSpPr>
          <p:nvPr>
            <p:ph idx="1"/>
          </p:nvPr>
        </p:nvSpPr>
        <p:spPr/>
        <p:txBody>
          <a:bodyPr/>
          <a:lstStyle/>
          <a:p>
            <a:r>
              <a:rPr lang="en-US" dirty="0"/>
              <a:t>Certain pieces of information like the Average were inaccessible on SQL</a:t>
            </a:r>
          </a:p>
          <a:p>
            <a:endParaRPr lang="en-US" dirty="0"/>
          </a:p>
          <a:p>
            <a:r>
              <a:rPr lang="en-US" dirty="0"/>
              <a:t>Used Excel Columns and Tables to collect the Averages for riders</a:t>
            </a:r>
          </a:p>
          <a:p>
            <a:endParaRPr lang="en-US" dirty="0"/>
          </a:p>
          <a:p>
            <a:r>
              <a:rPr lang="en-US" dirty="0"/>
              <a:t>Also uploaded everything onto a separate Excel sheet to be uploaded into Tableau later</a:t>
            </a:r>
          </a:p>
        </p:txBody>
      </p:sp>
    </p:spTree>
    <p:extLst>
      <p:ext uri="{BB962C8B-B14F-4D97-AF65-F5344CB8AC3E}">
        <p14:creationId xmlns:p14="http://schemas.microsoft.com/office/powerpoint/2010/main" val="297624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A48F-8081-CD6A-9BA8-C68FAF6BB3BC}"/>
              </a:ext>
            </a:extLst>
          </p:cNvPr>
          <p:cNvSpPr>
            <a:spLocks noGrp="1"/>
          </p:cNvSpPr>
          <p:nvPr>
            <p:ph type="title"/>
          </p:nvPr>
        </p:nvSpPr>
        <p:spPr/>
        <p:txBody>
          <a:bodyPr/>
          <a:lstStyle/>
          <a:p>
            <a:r>
              <a:rPr lang="en-US" dirty="0"/>
              <a:t>Tableau</a:t>
            </a:r>
          </a:p>
        </p:txBody>
      </p:sp>
      <p:pic>
        <p:nvPicPr>
          <p:cNvPr id="5122" name="Picture 2" descr="Tableau - CRONUTS.DIGITAL">
            <a:extLst>
              <a:ext uri="{FF2B5EF4-FFF2-40B4-BE49-F238E27FC236}">
                <a16:creationId xmlns:a16="http://schemas.microsoft.com/office/drawing/2014/main" id="{9EE9A92C-E345-FDC5-3464-49F9732927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24169" y="2176079"/>
            <a:ext cx="3743661" cy="374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072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8CA3-C107-5327-163F-684D3DDD871D}"/>
              </a:ext>
            </a:extLst>
          </p:cNvPr>
          <p:cNvSpPr>
            <a:spLocks noGrp="1"/>
          </p:cNvSpPr>
          <p:nvPr>
            <p:ph type="title"/>
          </p:nvPr>
        </p:nvSpPr>
        <p:spPr/>
        <p:txBody>
          <a:bodyPr/>
          <a:lstStyle/>
          <a:p>
            <a:r>
              <a:rPr lang="en-US" dirty="0"/>
              <a:t>Tableau</a:t>
            </a:r>
          </a:p>
        </p:txBody>
      </p:sp>
      <p:sp>
        <p:nvSpPr>
          <p:cNvPr id="3" name="Content Placeholder 2">
            <a:extLst>
              <a:ext uri="{FF2B5EF4-FFF2-40B4-BE49-F238E27FC236}">
                <a16:creationId xmlns:a16="http://schemas.microsoft.com/office/drawing/2014/main" id="{90A641C5-E764-4A06-AE7B-082592283CA3}"/>
              </a:ext>
            </a:extLst>
          </p:cNvPr>
          <p:cNvSpPr>
            <a:spLocks noGrp="1"/>
          </p:cNvSpPr>
          <p:nvPr>
            <p:ph idx="1"/>
          </p:nvPr>
        </p:nvSpPr>
        <p:spPr/>
        <p:txBody>
          <a:bodyPr/>
          <a:lstStyle/>
          <a:p>
            <a:r>
              <a:rPr lang="en-US" dirty="0"/>
              <a:t>Used Tableau to make graphs and charts of data</a:t>
            </a:r>
          </a:p>
          <a:p>
            <a:endParaRPr lang="en-US" dirty="0"/>
          </a:p>
          <a:p>
            <a:r>
              <a:rPr lang="en-US" dirty="0"/>
              <a:t>Converted primary Excel chart into a .CSV for easier uploads</a:t>
            </a:r>
          </a:p>
        </p:txBody>
      </p:sp>
    </p:spTree>
    <p:extLst>
      <p:ext uri="{BB962C8B-B14F-4D97-AF65-F5344CB8AC3E}">
        <p14:creationId xmlns:p14="http://schemas.microsoft.com/office/powerpoint/2010/main" val="35975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30F2-231E-43E3-F38C-6B63315005D1}"/>
              </a:ext>
            </a:extLst>
          </p:cNvPr>
          <p:cNvSpPr>
            <a:spLocks noGrp="1"/>
          </p:cNvSpPr>
          <p:nvPr>
            <p:ph type="title"/>
          </p:nvPr>
        </p:nvSpPr>
        <p:spPr/>
        <p:txBody>
          <a:bodyPr/>
          <a:lstStyle/>
          <a:p>
            <a:r>
              <a:rPr lang="en-US" dirty="0"/>
              <a:t>What We Know Now</a:t>
            </a:r>
          </a:p>
        </p:txBody>
      </p:sp>
      <p:sp>
        <p:nvSpPr>
          <p:cNvPr id="3" name="Content Placeholder 2">
            <a:extLst>
              <a:ext uri="{FF2B5EF4-FFF2-40B4-BE49-F238E27FC236}">
                <a16:creationId xmlns:a16="http://schemas.microsoft.com/office/drawing/2014/main" id="{D5C03587-04FC-FEF4-5815-793286D883E9}"/>
              </a:ext>
            </a:extLst>
          </p:cNvPr>
          <p:cNvSpPr>
            <a:spLocks noGrp="1"/>
          </p:cNvSpPr>
          <p:nvPr>
            <p:ph idx="1"/>
          </p:nvPr>
        </p:nvSpPr>
        <p:spPr/>
        <p:txBody>
          <a:bodyPr>
            <a:normAutofit fontScale="92500" lnSpcReduction="10000"/>
          </a:bodyPr>
          <a:lstStyle/>
          <a:p>
            <a:r>
              <a:rPr lang="en-US" dirty="0" err="1"/>
              <a:t>Cyclistic</a:t>
            </a:r>
            <a:r>
              <a:rPr lang="en-US" dirty="0"/>
              <a:t> members do not used docked bikes</a:t>
            </a:r>
          </a:p>
          <a:p>
            <a:endParaRPr lang="en-US" dirty="0"/>
          </a:p>
          <a:p>
            <a:endParaRPr lang="en-US" dirty="0"/>
          </a:p>
          <a:p>
            <a:endParaRPr lang="en-US" dirty="0"/>
          </a:p>
          <a:p>
            <a:r>
              <a:rPr lang="en-US" dirty="0"/>
              <a:t>Both members and casuals prefer electric bikes the most</a:t>
            </a:r>
          </a:p>
          <a:p>
            <a:endParaRPr lang="en-US" dirty="0"/>
          </a:p>
          <a:p>
            <a:endParaRPr lang="en-US" dirty="0"/>
          </a:p>
          <a:p>
            <a:endParaRPr lang="en-US" dirty="0"/>
          </a:p>
          <a:p>
            <a:r>
              <a:rPr lang="en-US" dirty="0" err="1"/>
              <a:t>Cyclistic</a:t>
            </a:r>
            <a:r>
              <a:rPr lang="en-US" dirty="0"/>
              <a:t> casuals tend to have longer rental times than their member counterparts</a:t>
            </a:r>
          </a:p>
        </p:txBody>
      </p:sp>
    </p:spTree>
    <p:extLst>
      <p:ext uri="{BB962C8B-B14F-4D97-AF65-F5344CB8AC3E}">
        <p14:creationId xmlns:p14="http://schemas.microsoft.com/office/powerpoint/2010/main" val="75242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dissolv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C1343C-E325-C617-AE5F-447CB42DB9CC}"/>
              </a:ext>
            </a:extLst>
          </p:cNvPr>
          <p:cNvSpPr>
            <a:spLocks noGrp="1"/>
          </p:cNvSpPr>
          <p:nvPr>
            <p:ph type="title"/>
          </p:nvPr>
        </p:nvSpPr>
        <p:spPr/>
        <p:txBody>
          <a:bodyPr/>
          <a:lstStyle/>
          <a:p>
            <a:r>
              <a:rPr lang="en-US" dirty="0" err="1"/>
              <a:t>Cyclistic</a:t>
            </a:r>
            <a:r>
              <a:rPr lang="en-US" dirty="0"/>
              <a:t> Bike Share</a:t>
            </a:r>
          </a:p>
        </p:txBody>
      </p:sp>
      <p:pic>
        <p:nvPicPr>
          <p:cNvPr id="10" name="Picture Placeholder 9">
            <a:extLst>
              <a:ext uri="{FF2B5EF4-FFF2-40B4-BE49-F238E27FC236}">
                <a16:creationId xmlns:a16="http://schemas.microsoft.com/office/drawing/2014/main" id="{9A834328-BFB2-E7F2-1EE0-90678CDB3A77}"/>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6219" b="6219"/>
          <a:stretch>
            <a:fillRect/>
          </a:stretch>
        </p:blipFill>
        <p:spPr/>
      </p:pic>
      <p:sp>
        <p:nvSpPr>
          <p:cNvPr id="6" name="Text Placeholder 5">
            <a:extLst>
              <a:ext uri="{FF2B5EF4-FFF2-40B4-BE49-F238E27FC236}">
                <a16:creationId xmlns:a16="http://schemas.microsoft.com/office/drawing/2014/main" id="{4EA6C266-4EBE-E6C0-5F78-090B95B62B08}"/>
              </a:ext>
            </a:extLst>
          </p:cNvPr>
          <p:cNvSpPr>
            <a:spLocks noGrp="1"/>
          </p:cNvSpPr>
          <p:nvPr>
            <p:ph type="body" sz="half" idx="2"/>
          </p:nvPr>
        </p:nvSpPr>
        <p:spPr/>
        <p:txBody>
          <a:bodyPr/>
          <a:lstStyle/>
          <a:p>
            <a:r>
              <a:rPr lang="en-US" dirty="0"/>
              <a:t>The Bike Company of the Future!</a:t>
            </a:r>
          </a:p>
          <a:p>
            <a:endParaRPr lang="en-US" dirty="0"/>
          </a:p>
        </p:txBody>
      </p:sp>
    </p:spTree>
    <p:extLst>
      <p:ext uri="{BB962C8B-B14F-4D97-AF65-F5344CB8AC3E}">
        <p14:creationId xmlns:p14="http://schemas.microsoft.com/office/powerpoint/2010/main" val="321452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0B7A-36FD-38A3-59D5-70B53F700F37}"/>
              </a:ext>
            </a:extLst>
          </p:cNvPr>
          <p:cNvSpPr>
            <a:spLocks noGrp="1"/>
          </p:cNvSpPr>
          <p:nvPr>
            <p:ph type="title"/>
          </p:nvPr>
        </p:nvSpPr>
        <p:spPr/>
        <p:txBody>
          <a:bodyPr/>
          <a:lstStyle/>
          <a:p>
            <a:r>
              <a:rPr lang="en-US" dirty="0"/>
              <a:t>Why Would </a:t>
            </a:r>
            <a:r>
              <a:rPr lang="en-US" dirty="0" err="1"/>
              <a:t>Cyclistic</a:t>
            </a:r>
            <a:r>
              <a:rPr lang="en-US" dirty="0"/>
              <a:t> Casuals Become Members?</a:t>
            </a:r>
          </a:p>
        </p:txBody>
      </p:sp>
      <p:sp>
        <p:nvSpPr>
          <p:cNvPr id="3" name="Content Placeholder 2">
            <a:extLst>
              <a:ext uri="{FF2B5EF4-FFF2-40B4-BE49-F238E27FC236}">
                <a16:creationId xmlns:a16="http://schemas.microsoft.com/office/drawing/2014/main" id="{72A2D2C6-A8EE-5F10-2BD3-5F5272FB5CD2}"/>
              </a:ext>
            </a:extLst>
          </p:cNvPr>
          <p:cNvSpPr>
            <a:spLocks noGrp="1"/>
          </p:cNvSpPr>
          <p:nvPr>
            <p:ph idx="1"/>
          </p:nvPr>
        </p:nvSpPr>
        <p:spPr/>
        <p:txBody>
          <a:bodyPr/>
          <a:lstStyle/>
          <a:p>
            <a:r>
              <a:rPr lang="en-US" dirty="0"/>
              <a:t>Offer discounts and deals on electric bike rides</a:t>
            </a:r>
          </a:p>
          <a:p>
            <a:endParaRPr lang="en-US" dirty="0"/>
          </a:p>
          <a:p>
            <a:r>
              <a:rPr lang="en-US" dirty="0"/>
              <a:t>Incentivize the product as an easy way to get around Chicago, cheaper and safer than driving</a:t>
            </a:r>
          </a:p>
          <a:p>
            <a:endParaRPr lang="en-US" dirty="0"/>
          </a:p>
          <a:p>
            <a:r>
              <a:rPr lang="en-US" dirty="0"/>
              <a:t>Make docked bikes more appealing by making them either discounted or a member exclusive</a:t>
            </a:r>
          </a:p>
        </p:txBody>
      </p:sp>
    </p:spTree>
    <p:extLst>
      <p:ext uri="{BB962C8B-B14F-4D97-AF65-F5344CB8AC3E}">
        <p14:creationId xmlns:p14="http://schemas.microsoft.com/office/powerpoint/2010/main" val="7190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BAF4-0D22-CD90-B4EC-A897372A84FF}"/>
              </a:ext>
            </a:extLst>
          </p:cNvPr>
          <p:cNvSpPr>
            <a:spLocks noGrp="1"/>
          </p:cNvSpPr>
          <p:nvPr>
            <p:ph type="title"/>
          </p:nvPr>
        </p:nvSpPr>
        <p:spPr/>
        <p:txBody>
          <a:bodyPr/>
          <a:lstStyle/>
          <a:p>
            <a:r>
              <a:rPr lang="en-US" dirty="0"/>
              <a:t>Advertising to Non-Members</a:t>
            </a:r>
          </a:p>
        </p:txBody>
      </p:sp>
      <p:sp>
        <p:nvSpPr>
          <p:cNvPr id="3" name="Content Placeholder 2">
            <a:extLst>
              <a:ext uri="{FF2B5EF4-FFF2-40B4-BE49-F238E27FC236}">
                <a16:creationId xmlns:a16="http://schemas.microsoft.com/office/drawing/2014/main" id="{D945BC7F-14CD-6802-684D-0369F312C231}"/>
              </a:ext>
            </a:extLst>
          </p:cNvPr>
          <p:cNvSpPr>
            <a:spLocks noGrp="1"/>
          </p:cNvSpPr>
          <p:nvPr>
            <p:ph idx="1"/>
          </p:nvPr>
        </p:nvSpPr>
        <p:spPr/>
        <p:txBody>
          <a:bodyPr/>
          <a:lstStyle/>
          <a:p>
            <a:r>
              <a:rPr lang="en-US" dirty="0"/>
              <a:t>By participating in various health campaigns, and clean energy movements, </a:t>
            </a:r>
            <a:r>
              <a:rPr lang="en-US" dirty="0" err="1"/>
              <a:t>Cyclistic</a:t>
            </a:r>
            <a:r>
              <a:rPr lang="en-US" dirty="0"/>
              <a:t> can greatly impact its </a:t>
            </a:r>
            <a:r>
              <a:rPr lang="en-US" dirty="0" err="1"/>
              <a:t>marketshare</a:t>
            </a:r>
            <a:endParaRPr lang="en-US" dirty="0"/>
          </a:p>
          <a:p>
            <a:endParaRPr lang="en-US" dirty="0"/>
          </a:p>
          <a:p>
            <a:r>
              <a:rPr lang="en-US" dirty="0"/>
              <a:t>Participate as a sponsor in bike races in Chicago, giving awards and prizes to members who participate</a:t>
            </a:r>
          </a:p>
          <a:p>
            <a:endParaRPr lang="en-US" dirty="0"/>
          </a:p>
          <a:p>
            <a:r>
              <a:rPr lang="en-US" dirty="0"/>
              <a:t>Sponsoring eco-friendly movements and offering a way to clean up pollution in Chicago in a cheap and affordable way</a:t>
            </a:r>
          </a:p>
        </p:txBody>
      </p:sp>
    </p:spTree>
    <p:extLst>
      <p:ext uri="{BB962C8B-B14F-4D97-AF65-F5344CB8AC3E}">
        <p14:creationId xmlns:p14="http://schemas.microsoft.com/office/powerpoint/2010/main" val="31450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F5F9-3C08-9282-A5D4-CBD17ED1E702}"/>
              </a:ext>
            </a:extLst>
          </p:cNvPr>
          <p:cNvSpPr>
            <a:spLocks noGrp="1"/>
          </p:cNvSpPr>
          <p:nvPr>
            <p:ph type="title"/>
          </p:nvPr>
        </p:nvSpPr>
        <p:spPr/>
        <p:txBody>
          <a:bodyPr/>
          <a:lstStyle/>
          <a:p>
            <a:r>
              <a:rPr lang="en-US" dirty="0" err="1"/>
              <a:t>Cyclistic</a:t>
            </a:r>
            <a:r>
              <a:rPr lang="en-US" dirty="0"/>
              <a:t>: The Bike Company of the Future</a:t>
            </a:r>
          </a:p>
        </p:txBody>
      </p:sp>
      <p:sp>
        <p:nvSpPr>
          <p:cNvPr id="3" name="Content Placeholder 2">
            <a:extLst>
              <a:ext uri="{FF2B5EF4-FFF2-40B4-BE49-F238E27FC236}">
                <a16:creationId xmlns:a16="http://schemas.microsoft.com/office/drawing/2014/main" id="{0BACD128-792A-963F-E303-D3AF1A129B25}"/>
              </a:ext>
            </a:extLst>
          </p:cNvPr>
          <p:cNvSpPr>
            <a:spLocks noGrp="1"/>
          </p:cNvSpPr>
          <p:nvPr>
            <p:ph idx="1"/>
          </p:nvPr>
        </p:nvSpPr>
        <p:spPr/>
        <p:txBody>
          <a:bodyPr/>
          <a:lstStyle/>
          <a:p>
            <a:r>
              <a:rPr lang="en-US" dirty="0" err="1"/>
              <a:t>Cyclistic</a:t>
            </a:r>
            <a:r>
              <a:rPr lang="en-US" dirty="0"/>
              <a:t> is an American bikeshare company based in the city of Chicago, IL</a:t>
            </a:r>
          </a:p>
          <a:p>
            <a:endParaRPr lang="en-US" dirty="0"/>
          </a:p>
          <a:p>
            <a:endParaRPr lang="en-US" dirty="0"/>
          </a:p>
          <a:p>
            <a:r>
              <a:rPr lang="en-US" dirty="0" err="1"/>
              <a:t>Cyclistic</a:t>
            </a:r>
            <a:r>
              <a:rPr lang="en-US" dirty="0"/>
              <a:t> has tens of thousands of customers every month</a:t>
            </a:r>
          </a:p>
          <a:p>
            <a:endParaRPr lang="en-US" dirty="0"/>
          </a:p>
          <a:p>
            <a:endParaRPr lang="en-US" dirty="0"/>
          </a:p>
          <a:p>
            <a:r>
              <a:rPr lang="en-US" dirty="0"/>
              <a:t>Customers are divided into two groups, members and non-members</a:t>
            </a:r>
          </a:p>
        </p:txBody>
      </p:sp>
    </p:spTree>
    <p:extLst>
      <p:ext uri="{BB962C8B-B14F-4D97-AF65-F5344CB8AC3E}">
        <p14:creationId xmlns:p14="http://schemas.microsoft.com/office/powerpoint/2010/main" val="158886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4989-E01E-FCFC-7973-B3BEC87EA148}"/>
              </a:ext>
            </a:extLst>
          </p:cNvPr>
          <p:cNvSpPr>
            <a:spLocks noGrp="1"/>
          </p:cNvSpPr>
          <p:nvPr>
            <p:ph type="title"/>
          </p:nvPr>
        </p:nvSpPr>
        <p:spPr/>
        <p:txBody>
          <a:bodyPr/>
          <a:lstStyle/>
          <a:p>
            <a:r>
              <a:rPr lang="en-US" dirty="0" err="1"/>
              <a:t>Cyclistic</a:t>
            </a:r>
            <a:r>
              <a:rPr lang="en-US" dirty="0"/>
              <a:t> Conference</a:t>
            </a:r>
          </a:p>
        </p:txBody>
      </p:sp>
      <p:pic>
        <p:nvPicPr>
          <p:cNvPr id="1026" name="Picture 2" descr="Business People Meeting At Table In Conference Room Stock Photo - Download  Image Now - iStock">
            <a:extLst>
              <a:ext uri="{FF2B5EF4-FFF2-40B4-BE49-F238E27FC236}">
                <a16:creationId xmlns:a16="http://schemas.microsoft.com/office/drawing/2014/main" id="{716AC9FA-B6BE-0C9D-9B27-85043956CED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7"/>
            <a:ext cx="10515599" cy="411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17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BE40-82C8-8132-CDF2-06292C0BDA9E}"/>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821EFE3A-1127-11B1-7B59-699D25AA001A}"/>
              </a:ext>
            </a:extLst>
          </p:cNvPr>
          <p:cNvSpPr>
            <a:spLocks noGrp="1"/>
          </p:cNvSpPr>
          <p:nvPr>
            <p:ph idx="1"/>
          </p:nvPr>
        </p:nvSpPr>
        <p:spPr/>
        <p:txBody>
          <a:bodyPr/>
          <a:lstStyle/>
          <a:p>
            <a:r>
              <a:rPr lang="en-US" dirty="0" err="1"/>
              <a:t>Cyclistic</a:t>
            </a:r>
            <a:r>
              <a:rPr lang="en-US" dirty="0"/>
              <a:t> believes that its future is based on converting casual riders to subscribed service members</a:t>
            </a:r>
          </a:p>
          <a:p>
            <a:endParaRPr lang="en-US" dirty="0"/>
          </a:p>
          <a:p>
            <a:endParaRPr lang="en-US" dirty="0"/>
          </a:p>
          <a:p>
            <a:r>
              <a:rPr lang="en-US" dirty="0" err="1"/>
              <a:t>Cyclistic</a:t>
            </a:r>
            <a:r>
              <a:rPr lang="en-US" dirty="0"/>
              <a:t> needs to know how members and non-members act</a:t>
            </a:r>
          </a:p>
          <a:p>
            <a:endParaRPr lang="en-US" dirty="0"/>
          </a:p>
          <a:p>
            <a:endParaRPr lang="en-US" dirty="0"/>
          </a:p>
          <a:p>
            <a:r>
              <a:rPr lang="en-US" dirty="0" err="1"/>
              <a:t>Cyclistic</a:t>
            </a:r>
            <a:r>
              <a:rPr lang="en-US" dirty="0"/>
              <a:t> also needs to know how to advertise its services to these potential members</a:t>
            </a:r>
          </a:p>
        </p:txBody>
      </p:sp>
    </p:spTree>
    <p:extLst>
      <p:ext uri="{BB962C8B-B14F-4D97-AF65-F5344CB8AC3E}">
        <p14:creationId xmlns:p14="http://schemas.microsoft.com/office/powerpoint/2010/main" val="233897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2"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2"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2"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769B-571A-32BB-4E92-DDB1EFD1A7F6}"/>
              </a:ext>
            </a:extLst>
          </p:cNvPr>
          <p:cNvSpPr>
            <a:spLocks noGrp="1"/>
          </p:cNvSpPr>
          <p:nvPr>
            <p:ph type="title"/>
          </p:nvPr>
        </p:nvSpPr>
        <p:spPr/>
        <p:txBody>
          <a:bodyPr/>
          <a:lstStyle/>
          <a:p>
            <a:r>
              <a:rPr lang="en-US" dirty="0"/>
              <a:t>The Mini Questions</a:t>
            </a:r>
          </a:p>
        </p:txBody>
      </p:sp>
      <p:sp>
        <p:nvSpPr>
          <p:cNvPr id="3" name="Content Placeholder 2">
            <a:extLst>
              <a:ext uri="{FF2B5EF4-FFF2-40B4-BE49-F238E27FC236}">
                <a16:creationId xmlns:a16="http://schemas.microsoft.com/office/drawing/2014/main" id="{2F4B7C4D-10A0-D558-6C0C-CEE952B20502}"/>
              </a:ext>
            </a:extLst>
          </p:cNvPr>
          <p:cNvSpPr>
            <a:spLocks noGrp="1"/>
          </p:cNvSpPr>
          <p:nvPr>
            <p:ph idx="1"/>
          </p:nvPr>
        </p:nvSpPr>
        <p:spPr/>
        <p:txBody>
          <a:bodyPr/>
          <a:lstStyle/>
          <a:p>
            <a:r>
              <a:rPr lang="en-US" dirty="0"/>
              <a:t>How do casual and member riders act differently?</a:t>
            </a:r>
          </a:p>
          <a:p>
            <a:endParaRPr lang="en-US" dirty="0"/>
          </a:p>
          <a:p>
            <a:endParaRPr lang="en-US" dirty="0"/>
          </a:p>
          <a:p>
            <a:r>
              <a:rPr lang="en-US" dirty="0"/>
              <a:t>Why would casual riders buy </a:t>
            </a:r>
            <a:r>
              <a:rPr lang="en-US" dirty="0" err="1"/>
              <a:t>Cyclistic</a:t>
            </a:r>
            <a:r>
              <a:rPr lang="en-US" dirty="0"/>
              <a:t> memberships?</a:t>
            </a:r>
          </a:p>
          <a:p>
            <a:endParaRPr lang="en-US" dirty="0"/>
          </a:p>
          <a:p>
            <a:endParaRPr lang="en-US" dirty="0"/>
          </a:p>
          <a:p>
            <a:r>
              <a:rPr lang="en-US" dirty="0"/>
              <a:t>How can </a:t>
            </a:r>
            <a:r>
              <a:rPr lang="en-US" dirty="0" err="1"/>
              <a:t>Cyclistic</a:t>
            </a:r>
            <a:r>
              <a:rPr lang="en-US" dirty="0"/>
              <a:t> use media to influence its non-members to become members?</a:t>
            </a:r>
          </a:p>
        </p:txBody>
      </p:sp>
    </p:spTree>
    <p:extLst>
      <p:ext uri="{BB962C8B-B14F-4D97-AF65-F5344CB8AC3E}">
        <p14:creationId xmlns:p14="http://schemas.microsoft.com/office/powerpoint/2010/main" val="54265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24D6-F5D4-6B13-D0B0-B3B30D1C71C6}"/>
              </a:ext>
            </a:extLst>
          </p:cNvPr>
          <p:cNvSpPr>
            <a:spLocks noGrp="1"/>
          </p:cNvSpPr>
          <p:nvPr>
            <p:ph type="title"/>
          </p:nvPr>
        </p:nvSpPr>
        <p:spPr/>
        <p:txBody>
          <a:bodyPr/>
          <a:lstStyle/>
          <a:p>
            <a:r>
              <a:rPr lang="en-US" dirty="0"/>
              <a:t>Casuals Vs. Members</a:t>
            </a:r>
          </a:p>
        </p:txBody>
      </p:sp>
      <p:pic>
        <p:nvPicPr>
          <p:cNvPr id="2050" name="Picture 2" descr="Mountain Bike Rider Sunset Free Stock Photo - Public Domain Pictures">
            <a:extLst>
              <a:ext uri="{FF2B5EF4-FFF2-40B4-BE49-F238E27FC236}">
                <a16:creationId xmlns:a16="http://schemas.microsoft.com/office/drawing/2014/main" id="{DC128300-08B3-DC51-F9FD-A559E4FD17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59000"/>
            <a:ext cx="3898900" cy="40696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oyalty-Free photo: Silhouette of Person Riding on Commuter Bike | PickPik">
            <a:extLst>
              <a:ext uri="{FF2B5EF4-FFF2-40B4-BE49-F238E27FC236}">
                <a16:creationId xmlns:a16="http://schemas.microsoft.com/office/drawing/2014/main" id="{D5F567DC-0D11-7215-DB81-6755773D0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63" y="2159000"/>
            <a:ext cx="4511637" cy="406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7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strips(down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strips(downLeft)">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4085-9D32-72C5-5F58-0BFC9B34A0A1}"/>
              </a:ext>
            </a:extLst>
          </p:cNvPr>
          <p:cNvSpPr>
            <a:spLocks noGrp="1"/>
          </p:cNvSpPr>
          <p:nvPr>
            <p:ph type="title"/>
          </p:nvPr>
        </p:nvSpPr>
        <p:spPr/>
        <p:txBody>
          <a:bodyPr/>
          <a:lstStyle/>
          <a:p>
            <a:r>
              <a:rPr lang="en-US" dirty="0"/>
              <a:t>Casual Riders vs Member Riders</a:t>
            </a:r>
          </a:p>
        </p:txBody>
      </p:sp>
      <p:sp>
        <p:nvSpPr>
          <p:cNvPr id="3" name="Content Placeholder 2">
            <a:extLst>
              <a:ext uri="{FF2B5EF4-FFF2-40B4-BE49-F238E27FC236}">
                <a16:creationId xmlns:a16="http://schemas.microsoft.com/office/drawing/2014/main" id="{63DA84ED-1EED-4DCC-0DF3-43FB08CCD3CD}"/>
              </a:ext>
            </a:extLst>
          </p:cNvPr>
          <p:cNvSpPr>
            <a:spLocks noGrp="1"/>
          </p:cNvSpPr>
          <p:nvPr>
            <p:ph idx="1"/>
          </p:nvPr>
        </p:nvSpPr>
        <p:spPr/>
        <p:txBody>
          <a:bodyPr/>
          <a:lstStyle/>
          <a:p>
            <a:r>
              <a:rPr lang="en-US" dirty="0"/>
              <a:t>There are differences and similarities between both casual and member riders</a:t>
            </a:r>
          </a:p>
          <a:p>
            <a:endParaRPr lang="en-US" dirty="0"/>
          </a:p>
          <a:p>
            <a:r>
              <a:rPr lang="en-US" dirty="0"/>
              <a:t>Understanding these difference and similarities shows us how to grow our membership</a:t>
            </a:r>
          </a:p>
          <a:p>
            <a:endParaRPr lang="en-US" dirty="0"/>
          </a:p>
          <a:p>
            <a:r>
              <a:rPr lang="en-US" dirty="0"/>
              <a:t>Understanding the bike patterns also allows us to learn how to effectively advertise to each group</a:t>
            </a:r>
          </a:p>
        </p:txBody>
      </p:sp>
    </p:spTree>
    <p:extLst>
      <p:ext uri="{BB962C8B-B14F-4D97-AF65-F5344CB8AC3E}">
        <p14:creationId xmlns:p14="http://schemas.microsoft.com/office/powerpoint/2010/main" val="395080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2856</TotalTime>
  <Words>1994</Words>
  <Application>Microsoft Macintosh PowerPoint</Application>
  <PresentationFormat>Widescreen</PresentationFormat>
  <Paragraphs>235</Paragraphs>
  <Slides>31</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Roboto Mono</vt:lpstr>
      <vt:lpstr>Times New Roman</vt:lpstr>
      <vt:lpstr>Office Theme</vt:lpstr>
      <vt:lpstr>Google Data Analytics Project - Cyclistic</vt:lpstr>
      <vt:lpstr>Index</vt:lpstr>
      <vt:lpstr>Cyclistic Bike Share</vt:lpstr>
      <vt:lpstr>Cyclistic: The Bike Company of the Future</vt:lpstr>
      <vt:lpstr>Cyclistic Conference</vt:lpstr>
      <vt:lpstr>The Problem</vt:lpstr>
      <vt:lpstr>The Mini Questions</vt:lpstr>
      <vt:lpstr>Casuals Vs. Members</vt:lpstr>
      <vt:lpstr>Casual Riders vs Member Riders</vt:lpstr>
      <vt:lpstr>Similarities</vt:lpstr>
      <vt:lpstr>PowerPoint Presentation</vt:lpstr>
      <vt:lpstr>PowerPoint Presentation</vt:lpstr>
      <vt:lpstr>Differences</vt:lpstr>
      <vt:lpstr>PowerPoint Presentation</vt:lpstr>
      <vt:lpstr>PowerPoint Presentation</vt:lpstr>
      <vt:lpstr>PowerPoint Presentation</vt:lpstr>
      <vt:lpstr>The Data Collecting Process</vt:lpstr>
      <vt:lpstr>The Data Collecting Process</vt:lpstr>
      <vt:lpstr>Uploading Information with SQL/BigQuery</vt:lpstr>
      <vt:lpstr>Uploading Information with SQL</vt:lpstr>
      <vt:lpstr>SQL Coding</vt:lpstr>
      <vt:lpstr>Examples Pt. 1</vt:lpstr>
      <vt:lpstr>Examples Pt. 2</vt:lpstr>
      <vt:lpstr>Examples Pt. 3</vt:lpstr>
      <vt:lpstr>Examples Pt. 4</vt:lpstr>
      <vt:lpstr>Using Excel to Fill in the Blanks</vt:lpstr>
      <vt:lpstr>Tableau</vt:lpstr>
      <vt:lpstr>Tableau</vt:lpstr>
      <vt:lpstr>What We Know Now</vt:lpstr>
      <vt:lpstr>Why Would Cyclistic Casuals Become Members?</vt:lpstr>
      <vt:lpstr>Advertising to Non-Members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Data Analytics Project - Cyclistic</dc:title>
  <dc:creator/>
  <cp:lastModifiedBy>smonserrate39@outlook.com</cp:lastModifiedBy>
  <cp:revision>1</cp:revision>
  <dcterms:created xsi:type="dcterms:W3CDTF">2023-08-01T18:15:24Z</dcterms:created>
  <dcterms:modified xsi:type="dcterms:W3CDTF">2023-08-03T17:51:50Z</dcterms:modified>
</cp:coreProperties>
</file>