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65" r:id="rId6"/>
    <p:sldId id="275" r:id="rId7"/>
    <p:sldId id="276" r:id="rId8"/>
    <p:sldId id="278" r:id="rId9"/>
    <p:sldId id="287" r:id="rId10"/>
    <p:sldId id="288" r:id="rId11"/>
    <p:sldId id="289" r:id="rId12"/>
    <p:sldId id="277" r:id="rId13"/>
    <p:sldId id="279" r:id="rId14"/>
    <p:sldId id="280" r:id="rId15"/>
    <p:sldId id="281" r:id="rId16"/>
    <p:sldId id="283" r:id="rId17"/>
    <p:sldId id="284" r:id="rId18"/>
    <p:sldId id="304" r:id="rId19"/>
    <p:sldId id="307" r:id="rId20"/>
    <p:sldId id="309" r:id="rId21"/>
    <p:sldId id="310" r:id="rId22"/>
    <p:sldId id="305" r:id="rId23"/>
    <p:sldId id="306" r:id="rId24"/>
    <p:sldId id="311" r:id="rId25"/>
    <p:sldId id="312" r:id="rId26"/>
    <p:sldId id="308" r:id="rId27"/>
    <p:sldId id="313" r:id="rId28"/>
    <p:sldId id="286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85" r:id="rId37"/>
    <p:sldId id="298" r:id="rId38"/>
    <p:sldId id="299" r:id="rId39"/>
    <p:sldId id="300" r:id="rId40"/>
    <p:sldId id="301" r:id="rId41"/>
    <p:sldId id="314" r:id="rId42"/>
    <p:sldId id="297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384" y="-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AA38CBC9-AC6B-457D-9F63-4D1AB8E7793E}">
      <dgm:prSet phldrT="[文本]"/>
      <dgm:spPr/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SQDS</a:t>
          </a:r>
          <a:endParaRPr lang="zh-CN" dirty="0">
            <a:latin typeface="+mj-ea"/>
            <a:ea typeface="+mj-ea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50789F86-D3CE-4C0B-B830-60161BD38E85}">
      <dgm:prSet phldrT="[文本]" custT="1"/>
      <dgm:spPr/>
      <dgm:t>
        <a:bodyPr/>
        <a:lstStyle/>
        <a:p>
          <a:r>
            <a:rPr lang="en-US" altLang="zh-CN" sz="1200" b="1" dirty="0" smtClean="0">
              <a:latin typeface="+mj-ea"/>
              <a:ea typeface="+mj-ea"/>
            </a:rPr>
            <a:t>Class</a:t>
          </a:r>
          <a:endParaRPr lang="zh-CN" sz="1200" b="1" dirty="0">
            <a:latin typeface="+mj-ea"/>
            <a:ea typeface="+mj-ea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87E6D3C0-9C36-4C9B-9EE4-FCB2F172CF62}">
      <dgm:prSet phldrT="[文本]" custT="1"/>
      <dgm:spPr/>
      <dgm:t>
        <a:bodyPr/>
        <a:lstStyle/>
        <a:p>
          <a:r>
            <a:rPr lang="en-US" altLang="zh-CN" sz="1050" b="1" dirty="0" smtClean="0">
              <a:latin typeface="+mj-ea"/>
              <a:ea typeface="+mj-ea"/>
            </a:rPr>
            <a:t>Individual</a:t>
          </a:r>
          <a:endParaRPr lang="zh-CN" sz="1050" b="1" dirty="0">
            <a:latin typeface="+mj-ea"/>
            <a:ea typeface="+mj-ea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20EB584B-A7B7-43D9-BF6A-2C9338C05B4D}">
      <dgm:prSet phldrT="[文本]" custT="1"/>
      <dgm:spPr/>
      <dgm:t>
        <a:bodyPr/>
        <a:lstStyle/>
        <a:p>
          <a:r>
            <a:rPr lang="en-US" altLang="zh-CN" sz="1200" b="1" dirty="0" smtClean="0">
              <a:latin typeface="+mj-ea"/>
              <a:ea typeface="+mj-ea"/>
            </a:rPr>
            <a:t>Referent</a:t>
          </a:r>
          <a:endParaRPr lang="zh-CN" sz="1200" b="1" dirty="0">
            <a:latin typeface="+mj-ea"/>
            <a:ea typeface="+mj-ea"/>
          </a:endParaRPr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7E2B8B4E-293F-43EE-AB7D-6598814ECB3C}">
      <dgm:prSet phldrT="[文本]" custT="1"/>
      <dgm:spPr/>
      <dgm:t>
        <a:bodyPr/>
        <a:lstStyle/>
        <a:p>
          <a:r>
            <a:rPr lang="en-US" altLang="zh-CN" sz="1200" b="1" dirty="0" smtClean="0">
              <a:latin typeface="+mj-ea"/>
              <a:ea typeface="+mj-ea"/>
            </a:rPr>
            <a:t>Relation</a:t>
          </a:r>
          <a:endParaRPr lang="zh-CN" sz="1200" b="1" dirty="0">
            <a:latin typeface="+mj-ea"/>
            <a:ea typeface="+mj-ea"/>
          </a:endParaRPr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zh-CN">
            <a:latin typeface="+mj-ea"/>
            <a:ea typeface="+mj-ea"/>
          </a:endParaRPr>
        </a:p>
      </dgm:t>
    </dgm:pt>
    <dgm:pt modelId="{BCDDE1AB-CC9B-48F0-9032-9CEF4EAD4020}">
      <dgm:prSet phldrT="[文本]" custT="1"/>
      <dgm:spPr/>
      <dgm:t>
        <a:bodyPr/>
        <a:lstStyle/>
        <a:p>
          <a:r>
            <a:rPr lang="en-US" altLang="zh-CN" sz="1200" b="1" dirty="0" smtClean="0">
              <a:latin typeface="+mj-ea"/>
              <a:ea typeface="+mj-ea"/>
            </a:rPr>
            <a:t>State</a:t>
          </a:r>
          <a:endParaRPr lang="zh-CN" sz="1200" b="1" dirty="0">
            <a:latin typeface="+mj-ea"/>
            <a:ea typeface="+mj-ea"/>
          </a:endParaRPr>
        </a:p>
      </dgm:t>
    </dgm:pt>
    <dgm:pt modelId="{DBB91EAB-C756-434B-BC44-9D82303F9690}" type="parTrans" cxnId="{2ACB0F6D-240B-4099-9E90-004E16FAA143}">
      <dgm:prSet/>
      <dgm:spPr/>
      <dgm:t>
        <a:bodyPr/>
        <a:lstStyle/>
        <a:p>
          <a:endParaRPr lang="zh-CN" altLang="en-US"/>
        </a:p>
      </dgm:t>
    </dgm:pt>
    <dgm:pt modelId="{DE0FA78B-5197-4C14-8EFD-AD1E17D86B4D}" type="sibTrans" cxnId="{2ACB0F6D-240B-4099-9E90-004E16FAA143}">
      <dgm:prSet/>
      <dgm:spPr/>
      <dgm:t>
        <a:bodyPr/>
        <a:lstStyle/>
        <a:p>
          <a:endParaRPr lang="zh-CN" altLang="en-US"/>
        </a:p>
      </dgm:t>
    </dgm:pt>
    <dgm:pt modelId="{4A60D27F-3CFA-45B2-A1D6-7971DFB7BFDF}">
      <dgm:prSet phldrT="[文本]" custT="1"/>
      <dgm:spPr/>
      <dgm:t>
        <a:bodyPr/>
        <a:lstStyle/>
        <a:p>
          <a:r>
            <a:rPr lang="en-US" altLang="zh-CN" sz="1200" b="1" dirty="0" smtClean="0">
              <a:latin typeface="+mj-ea"/>
              <a:ea typeface="+mj-ea"/>
            </a:rPr>
            <a:t>Process</a:t>
          </a:r>
          <a:endParaRPr lang="zh-CN" sz="1200" b="1" dirty="0">
            <a:latin typeface="+mj-ea"/>
            <a:ea typeface="+mj-ea"/>
          </a:endParaRPr>
        </a:p>
      </dgm:t>
    </dgm:pt>
    <dgm:pt modelId="{80EBE0AF-2986-4141-ACFF-FF5BFA92D540}" type="parTrans" cxnId="{ED23E51E-9C82-4FA4-B1E5-CE1D8C8A7885}">
      <dgm:prSet/>
      <dgm:spPr/>
      <dgm:t>
        <a:bodyPr/>
        <a:lstStyle/>
        <a:p>
          <a:endParaRPr lang="zh-CN" altLang="en-US"/>
        </a:p>
      </dgm:t>
    </dgm:pt>
    <dgm:pt modelId="{73E7B496-4CBD-4BEF-B1F7-0332071C0382}" type="sibTrans" cxnId="{ED23E51E-9C82-4FA4-B1E5-CE1D8C8A7885}">
      <dgm:prSet/>
      <dgm:spPr/>
      <dgm:t>
        <a:bodyPr/>
        <a:lstStyle/>
        <a:p>
          <a:endParaRPr lang="zh-CN" alt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zh-CN"/>
        </a:p>
      </dgm:t>
    </dgm:pt>
    <dgm:pt modelId="{0B9D5D8D-AE9B-4E3C-8081-7E5A4C702F02}" type="pres">
      <dgm:prSet presAssocID="{50789F86-D3CE-4C0B-B830-60161BD38E8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6"/>
      <dgm:spPr/>
      <dgm:t>
        <a:bodyPr/>
        <a:lstStyle/>
        <a:p>
          <a:endParaRPr lang="zh-CN"/>
        </a:p>
      </dgm:t>
    </dgm:pt>
    <dgm:pt modelId="{1C226D9E-C8BD-43C0-B5A7-66592C02513E}" type="pres">
      <dgm:prSet presAssocID="{87E6D3C0-9C36-4C9B-9EE4-FCB2F172CF6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6"/>
      <dgm:spPr/>
      <dgm:t>
        <a:bodyPr/>
        <a:lstStyle/>
        <a:p>
          <a:endParaRPr lang="zh-CN"/>
        </a:p>
      </dgm:t>
    </dgm:pt>
    <dgm:pt modelId="{29DFD080-5F1B-4B82-A3B2-DA9D6DF3694E}" type="pres">
      <dgm:prSet presAssocID="{20EB584B-A7B7-43D9-BF6A-2C9338C05B4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6"/>
      <dgm:spPr/>
      <dgm:t>
        <a:bodyPr/>
        <a:lstStyle/>
        <a:p>
          <a:endParaRPr lang="zh-CN"/>
        </a:p>
      </dgm:t>
    </dgm:pt>
    <dgm:pt modelId="{B3F8C3C3-65FB-486F-82C0-A8478B7022B9}" type="pres">
      <dgm:prSet presAssocID="{7E2B8B4E-293F-43EE-AB7D-6598814ECB3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6"/>
      <dgm:spPr/>
      <dgm:t>
        <a:bodyPr/>
        <a:lstStyle/>
        <a:p>
          <a:endParaRPr lang="zh-CN"/>
        </a:p>
      </dgm:t>
    </dgm:pt>
    <dgm:pt modelId="{57013AA4-0269-4778-A488-F8569C0747BB}" type="pres">
      <dgm:prSet presAssocID="{BCDDE1AB-CC9B-48F0-9032-9CEF4EAD402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8343BF-E584-4E0C-A058-BCC6102DEE40}" type="pres">
      <dgm:prSet presAssocID="{BCDDE1AB-CC9B-48F0-9032-9CEF4EAD4020}" presName="dummy" presStyleCnt="0"/>
      <dgm:spPr/>
    </dgm:pt>
    <dgm:pt modelId="{D33738BB-1755-4EF8-B0EE-6A54DB8D07B1}" type="pres">
      <dgm:prSet presAssocID="{DE0FA78B-5197-4C14-8EFD-AD1E17D86B4D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8722392A-F9A9-4F93-BDD2-8B03DB1C1C7A}" type="pres">
      <dgm:prSet presAssocID="{4A60D27F-3CFA-45B2-A1D6-7971DFB7BF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F102E-5E06-4E2F-9CB3-CF498B68FCF0}" type="pres">
      <dgm:prSet presAssocID="{4A60D27F-3CFA-45B2-A1D6-7971DFB7BFDF}" presName="dummy" presStyleCnt="0"/>
      <dgm:spPr/>
    </dgm:pt>
    <dgm:pt modelId="{496F3420-DC73-46A5-87BC-6302A5F8E888}" type="pres">
      <dgm:prSet presAssocID="{73E7B496-4CBD-4BEF-B1F7-0332071C0382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B2F04BA0-FFF7-42C4-BB50-873B20CBEB35}" type="presOf" srcId="{87E6D3C0-9C36-4C9B-9EE4-FCB2F172CF62}" destId="{1C226D9E-C8BD-43C0-B5A7-66592C02513E}" srcOrd="0" destOrd="0" presId="urn:microsoft.com/office/officeart/2005/8/layout/radial6"/>
    <dgm:cxn modelId="{DE238074-30C7-42CC-AF47-569EBF6E7F76}" type="presOf" srcId="{B8060F7B-9920-4F24-BE71-F0E4E3B7B934}" destId="{B0C37B97-914B-49F2-84E5-94B39EF2352F}" srcOrd="0" destOrd="0" presId="urn:microsoft.com/office/officeart/2005/8/layout/radial6"/>
    <dgm:cxn modelId="{497533F5-D3B2-4576-A8D6-F4EDB99F4CD8}" type="presOf" srcId="{73E7B496-4CBD-4BEF-B1F7-0332071C0382}" destId="{496F3420-DC73-46A5-87BC-6302A5F8E888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EACB552F-3E7E-45A8-84A5-CD440E373803}" type="presOf" srcId="{50789F86-D3CE-4C0B-B830-60161BD38E85}" destId="{0B9D5D8D-AE9B-4E3C-8081-7E5A4C702F02}" srcOrd="0" destOrd="0" presId="urn:microsoft.com/office/officeart/2005/8/layout/radial6"/>
    <dgm:cxn modelId="{699FADB2-E17A-45C9-83FC-2201324FF971}" type="presOf" srcId="{20EB584B-A7B7-43D9-BF6A-2C9338C05B4D}" destId="{29DFD080-5F1B-4B82-A3B2-DA9D6DF3694E}" srcOrd="0" destOrd="0" presId="urn:microsoft.com/office/officeart/2005/8/layout/radial6"/>
    <dgm:cxn modelId="{37B6753B-52E2-47C0-8EEA-929E0966984C}" type="presOf" srcId="{7E2B8B4E-293F-43EE-AB7D-6598814ECB3C}" destId="{B3F8C3C3-65FB-486F-82C0-A8478B7022B9}" srcOrd="0" destOrd="0" presId="urn:microsoft.com/office/officeart/2005/8/layout/radial6"/>
    <dgm:cxn modelId="{39BF0FBD-B988-4D23-989D-76DFBDD84AE3}" type="presOf" srcId="{AA38CBC9-AC6B-457D-9F63-4D1AB8E7793E}" destId="{D2BB9C9C-582A-4226-99A2-A6A4B7AD887A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D23E51E-9C82-4FA4-B1E5-CE1D8C8A7885}" srcId="{AA38CBC9-AC6B-457D-9F63-4D1AB8E7793E}" destId="{4A60D27F-3CFA-45B2-A1D6-7971DFB7BFDF}" srcOrd="5" destOrd="0" parTransId="{80EBE0AF-2986-4141-ACFF-FF5BFA92D540}" sibTransId="{73E7B496-4CBD-4BEF-B1F7-0332071C0382}"/>
    <dgm:cxn modelId="{B758E3A6-D9E1-46BE-885C-66297C18F75E}" type="presOf" srcId="{5C1F42F6-070E-4EBA-8EBC-C32D27C49363}" destId="{22CB3940-637A-4C32-AB7F-CFAD929A59AB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983F3BFE-23BE-41AA-AA86-D39E4FC6E36E}" type="presOf" srcId="{DE0FA78B-5197-4C14-8EFD-AD1E17D86B4D}" destId="{D33738BB-1755-4EF8-B0EE-6A54DB8D07B1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7B29A14-A379-44C8-A225-6D08BBC545C6}" type="presOf" srcId="{4A60D27F-3CFA-45B2-A1D6-7971DFB7BFDF}" destId="{8722392A-F9A9-4F93-BDD2-8B03DB1C1C7A}" srcOrd="0" destOrd="0" presId="urn:microsoft.com/office/officeart/2005/8/layout/radial6"/>
    <dgm:cxn modelId="{CC27A306-E5C3-413F-8A37-58CB4E455E02}" type="presOf" srcId="{03860152-2A6F-476F-91FD-CBA9D7B26338}" destId="{FADEA337-AD34-4422-B53A-01423AF1AC8F}" srcOrd="0" destOrd="0" presId="urn:microsoft.com/office/officeart/2005/8/layout/radial6"/>
    <dgm:cxn modelId="{2ACB0F6D-240B-4099-9E90-004E16FAA143}" srcId="{AA38CBC9-AC6B-457D-9F63-4D1AB8E7793E}" destId="{BCDDE1AB-CC9B-48F0-9032-9CEF4EAD4020}" srcOrd="4" destOrd="0" parTransId="{DBB91EAB-C756-434B-BC44-9D82303F9690}" sibTransId="{DE0FA78B-5197-4C14-8EFD-AD1E17D86B4D}"/>
    <dgm:cxn modelId="{CBCC18FF-2156-4C9B-B11A-0942203BC5C0}" type="presOf" srcId="{BCDDE1AB-CC9B-48F0-9032-9CEF4EAD4020}" destId="{57013AA4-0269-4778-A488-F8569C0747BB}" srcOrd="0" destOrd="0" presId="urn:microsoft.com/office/officeart/2005/8/layout/radial6"/>
    <dgm:cxn modelId="{DBDD8929-1375-46D3-973A-99E20FF7017A}" type="presOf" srcId="{B04B74A7-039D-46F2-A30E-0D07E04CAE1A}" destId="{53B5DF5F-8B8B-41EF-8531-276CBECDCAB4}" srcOrd="0" destOrd="0" presId="urn:microsoft.com/office/officeart/2005/8/layout/radial6"/>
    <dgm:cxn modelId="{F755AB40-817E-4406-8A75-EF5EBD451877}" type="presOf" srcId="{775D1C29-7B88-46A3-9FAD-95EFDC006E81}" destId="{65DE7562-7D1C-4B0F-8927-12F8E6C5F5AF}" srcOrd="0" destOrd="0" presId="urn:microsoft.com/office/officeart/2005/8/layout/radial6"/>
    <dgm:cxn modelId="{ED9F26D1-222D-40D0-AD66-AFE273C3A5A6}" type="presParOf" srcId="{B0C37B97-914B-49F2-84E5-94B39EF2352F}" destId="{D2BB9C9C-582A-4226-99A2-A6A4B7AD887A}" srcOrd="0" destOrd="0" presId="urn:microsoft.com/office/officeart/2005/8/layout/radial6"/>
    <dgm:cxn modelId="{75D78E59-F4EC-4BD6-84B4-2B90B4F8546B}" type="presParOf" srcId="{B0C37B97-914B-49F2-84E5-94B39EF2352F}" destId="{0B9D5D8D-AE9B-4E3C-8081-7E5A4C702F02}" srcOrd="1" destOrd="0" presId="urn:microsoft.com/office/officeart/2005/8/layout/radial6"/>
    <dgm:cxn modelId="{94611C90-D35D-4E2C-8963-95A735DFD1EF}" type="presParOf" srcId="{B0C37B97-914B-49F2-84E5-94B39EF2352F}" destId="{E8755371-EE00-4D9C-9546-B5D2DEB3691D}" srcOrd="2" destOrd="0" presId="urn:microsoft.com/office/officeart/2005/8/layout/radial6"/>
    <dgm:cxn modelId="{4C77A6EA-380F-4340-8A30-96E713C37EF4}" type="presParOf" srcId="{B0C37B97-914B-49F2-84E5-94B39EF2352F}" destId="{65DE7562-7D1C-4B0F-8927-12F8E6C5F5AF}" srcOrd="3" destOrd="0" presId="urn:microsoft.com/office/officeart/2005/8/layout/radial6"/>
    <dgm:cxn modelId="{7292841F-D6D1-4906-84AC-BEA4B4DA81F6}" type="presParOf" srcId="{B0C37B97-914B-49F2-84E5-94B39EF2352F}" destId="{1C226D9E-C8BD-43C0-B5A7-66592C02513E}" srcOrd="4" destOrd="0" presId="urn:microsoft.com/office/officeart/2005/8/layout/radial6"/>
    <dgm:cxn modelId="{4D7D61EE-570F-49C7-B6DF-BAF21228E06B}" type="presParOf" srcId="{B0C37B97-914B-49F2-84E5-94B39EF2352F}" destId="{2E93314B-ED13-4B02-B199-BBF658DCCBEE}" srcOrd="5" destOrd="0" presId="urn:microsoft.com/office/officeart/2005/8/layout/radial6"/>
    <dgm:cxn modelId="{8E1683AC-8CA1-43CB-92A9-F9BDB73D9656}" type="presParOf" srcId="{B0C37B97-914B-49F2-84E5-94B39EF2352F}" destId="{22CB3940-637A-4C32-AB7F-CFAD929A59AB}" srcOrd="6" destOrd="0" presId="urn:microsoft.com/office/officeart/2005/8/layout/radial6"/>
    <dgm:cxn modelId="{30867872-5AB1-43A7-B872-8BF48296E3A9}" type="presParOf" srcId="{B0C37B97-914B-49F2-84E5-94B39EF2352F}" destId="{29DFD080-5F1B-4B82-A3B2-DA9D6DF3694E}" srcOrd="7" destOrd="0" presId="urn:microsoft.com/office/officeart/2005/8/layout/radial6"/>
    <dgm:cxn modelId="{6A48F5C3-7E28-47C1-81AC-8F3BB49DFE98}" type="presParOf" srcId="{B0C37B97-914B-49F2-84E5-94B39EF2352F}" destId="{3C0BB87F-E2C7-4D7C-BF8F-45EA9A4A93F1}" srcOrd="8" destOrd="0" presId="urn:microsoft.com/office/officeart/2005/8/layout/radial6"/>
    <dgm:cxn modelId="{2E920F99-5716-4C8F-9885-30C80CCC8DBE}" type="presParOf" srcId="{B0C37B97-914B-49F2-84E5-94B39EF2352F}" destId="{53B5DF5F-8B8B-41EF-8531-276CBECDCAB4}" srcOrd="9" destOrd="0" presId="urn:microsoft.com/office/officeart/2005/8/layout/radial6"/>
    <dgm:cxn modelId="{887BD63B-FA3A-4CA0-8E51-6BBEDFED2DD9}" type="presParOf" srcId="{B0C37B97-914B-49F2-84E5-94B39EF2352F}" destId="{B3F8C3C3-65FB-486F-82C0-A8478B7022B9}" srcOrd="10" destOrd="0" presId="urn:microsoft.com/office/officeart/2005/8/layout/radial6"/>
    <dgm:cxn modelId="{A07D1AA1-1FBE-4D95-8DDA-DDA2C5AF84AF}" type="presParOf" srcId="{B0C37B97-914B-49F2-84E5-94B39EF2352F}" destId="{655FDCB9-5F59-4F26-9EF0-749F42DEA7F0}" srcOrd="11" destOrd="0" presId="urn:microsoft.com/office/officeart/2005/8/layout/radial6"/>
    <dgm:cxn modelId="{25743DAE-93EB-4F1A-91CB-292726313133}" type="presParOf" srcId="{B0C37B97-914B-49F2-84E5-94B39EF2352F}" destId="{FADEA337-AD34-4422-B53A-01423AF1AC8F}" srcOrd="12" destOrd="0" presId="urn:microsoft.com/office/officeart/2005/8/layout/radial6"/>
    <dgm:cxn modelId="{956DFD30-C99F-4E68-87A3-44CD653362A9}" type="presParOf" srcId="{B0C37B97-914B-49F2-84E5-94B39EF2352F}" destId="{57013AA4-0269-4778-A488-F8569C0747BB}" srcOrd="13" destOrd="0" presId="urn:microsoft.com/office/officeart/2005/8/layout/radial6"/>
    <dgm:cxn modelId="{1A935E71-8D52-4D2F-A626-4A40CE5ED6FD}" type="presParOf" srcId="{B0C37B97-914B-49F2-84E5-94B39EF2352F}" destId="{1E8343BF-E584-4E0C-A058-BCC6102DEE40}" srcOrd="14" destOrd="0" presId="urn:microsoft.com/office/officeart/2005/8/layout/radial6"/>
    <dgm:cxn modelId="{C80EF863-20C4-48C7-85EB-1E62ACCA2439}" type="presParOf" srcId="{B0C37B97-914B-49F2-84E5-94B39EF2352F}" destId="{D33738BB-1755-4EF8-B0EE-6A54DB8D07B1}" srcOrd="15" destOrd="0" presId="urn:microsoft.com/office/officeart/2005/8/layout/radial6"/>
    <dgm:cxn modelId="{F10A1CB0-E6BF-4FDA-969B-20B285A8AEF2}" type="presParOf" srcId="{B0C37B97-914B-49F2-84E5-94B39EF2352F}" destId="{8722392A-F9A9-4F93-BDD2-8B03DB1C1C7A}" srcOrd="16" destOrd="0" presId="urn:microsoft.com/office/officeart/2005/8/layout/radial6"/>
    <dgm:cxn modelId="{8D4E6E6B-4C2E-44C3-8B64-E837E7C1A724}" type="presParOf" srcId="{B0C37B97-914B-49F2-84E5-94B39EF2352F}" destId="{6ADF102E-5E06-4E2F-9CB3-CF498B68FCF0}" srcOrd="17" destOrd="0" presId="urn:microsoft.com/office/officeart/2005/8/layout/radial6"/>
    <dgm:cxn modelId="{C3626127-0538-4D34-B205-CB0E048686D2}" type="presParOf" srcId="{B0C37B97-914B-49F2-84E5-94B39EF2352F}" destId="{496F3420-DC73-46A5-87BC-6302A5F8E888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6F3420-DC73-46A5-87BC-6302A5F8E888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2600000"/>
            <a:gd name="adj2" fmla="val 16200000"/>
            <a:gd name="adj3" fmla="val 449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38BB-1755-4EF8-B0EE-6A54DB8D07B1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9000000"/>
            <a:gd name="adj2" fmla="val 12600000"/>
            <a:gd name="adj3" fmla="val 449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EA337-AD34-4422-B53A-01423AF1AC8F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5400000"/>
            <a:gd name="adj2" fmla="val 9000000"/>
            <a:gd name="adj3" fmla="val 449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800000"/>
            <a:gd name="adj2" fmla="val 5400000"/>
            <a:gd name="adj3" fmla="val 449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9800000"/>
            <a:gd name="adj2" fmla="val 1800000"/>
            <a:gd name="adj3" fmla="val 449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6200000"/>
            <a:gd name="adj2" fmla="val 19800000"/>
            <a:gd name="adj3" fmla="val 449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401716" y="1370760"/>
          <a:ext cx="1449479" cy="14494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latin typeface="+mj-ea"/>
              <a:ea typeface="+mj-ea"/>
            </a:rPr>
            <a:t>SQDS</a:t>
          </a:r>
          <a:endParaRPr lang="zh-CN" sz="2700" kern="1200" dirty="0">
            <a:latin typeface="+mj-ea"/>
            <a:ea typeface="+mj-ea"/>
          </a:endParaRPr>
        </a:p>
      </dsp:txBody>
      <dsp:txXfrm>
        <a:off x="1401716" y="1370760"/>
        <a:ext cx="1449479" cy="1449479"/>
      </dsp:txXfrm>
    </dsp:sp>
    <dsp:sp modelId="{0B9D5D8D-AE9B-4E3C-8081-7E5A4C702F02}">
      <dsp:nvSpPr>
        <dsp:cNvPr id="0" name=""/>
        <dsp:cNvSpPr/>
      </dsp:nvSpPr>
      <dsp:spPr>
        <a:xfrm>
          <a:off x="1619138" y="396"/>
          <a:ext cx="1014635" cy="1014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+mj-ea"/>
              <a:ea typeface="+mj-ea"/>
            </a:rPr>
            <a:t>Class</a:t>
          </a:r>
          <a:endParaRPr lang="zh-CN" sz="1200" b="1" kern="1200" dirty="0">
            <a:latin typeface="+mj-ea"/>
            <a:ea typeface="+mj-ea"/>
          </a:endParaRPr>
        </a:p>
      </dsp:txBody>
      <dsp:txXfrm>
        <a:off x="1619138" y="396"/>
        <a:ext cx="1014635" cy="1014635"/>
      </dsp:txXfrm>
    </dsp:sp>
    <dsp:sp modelId="{1C226D9E-C8BD-43C0-B5A7-66592C02513E}">
      <dsp:nvSpPr>
        <dsp:cNvPr id="0" name=""/>
        <dsp:cNvSpPr/>
      </dsp:nvSpPr>
      <dsp:spPr>
        <a:xfrm>
          <a:off x="2994201" y="794289"/>
          <a:ext cx="1014635" cy="10146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b="1" kern="1200" dirty="0" smtClean="0">
              <a:latin typeface="+mj-ea"/>
              <a:ea typeface="+mj-ea"/>
            </a:rPr>
            <a:t>Individual</a:t>
          </a:r>
          <a:endParaRPr lang="zh-CN" sz="1050" b="1" kern="1200" dirty="0">
            <a:latin typeface="+mj-ea"/>
            <a:ea typeface="+mj-ea"/>
          </a:endParaRPr>
        </a:p>
      </dsp:txBody>
      <dsp:txXfrm>
        <a:off x="2994201" y="794289"/>
        <a:ext cx="1014635" cy="1014635"/>
      </dsp:txXfrm>
    </dsp:sp>
    <dsp:sp modelId="{29DFD080-5F1B-4B82-A3B2-DA9D6DF3694E}">
      <dsp:nvSpPr>
        <dsp:cNvPr id="0" name=""/>
        <dsp:cNvSpPr/>
      </dsp:nvSpPr>
      <dsp:spPr>
        <a:xfrm>
          <a:off x="2994201" y="2382075"/>
          <a:ext cx="1014635" cy="10146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+mj-ea"/>
              <a:ea typeface="+mj-ea"/>
            </a:rPr>
            <a:t>Referent</a:t>
          </a:r>
          <a:endParaRPr lang="zh-CN" sz="1200" b="1" kern="1200" dirty="0">
            <a:latin typeface="+mj-ea"/>
            <a:ea typeface="+mj-ea"/>
          </a:endParaRPr>
        </a:p>
      </dsp:txBody>
      <dsp:txXfrm>
        <a:off x="2994201" y="2382075"/>
        <a:ext cx="1014635" cy="1014635"/>
      </dsp:txXfrm>
    </dsp:sp>
    <dsp:sp modelId="{B3F8C3C3-65FB-486F-82C0-A8478B7022B9}">
      <dsp:nvSpPr>
        <dsp:cNvPr id="0" name=""/>
        <dsp:cNvSpPr/>
      </dsp:nvSpPr>
      <dsp:spPr>
        <a:xfrm>
          <a:off x="1619138" y="3175967"/>
          <a:ext cx="1014635" cy="10146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+mj-ea"/>
              <a:ea typeface="+mj-ea"/>
            </a:rPr>
            <a:t>Relation</a:t>
          </a:r>
          <a:endParaRPr lang="zh-CN" sz="1200" b="1" kern="1200" dirty="0">
            <a:latin typeface="+mj-ea"/>
            <a:ea typeface="+mj-ea"/>
          </a:endParaRPr>
        </a:p>
      </dsp:txBody>
      <dsp:txXfrm>
        <a:off x="1619138" y="3175967"/>
        <a:ext cx="1014635" cy="1014635"/>
      </dsp:txXfrm>
    </dsp:sp>
    <dsp:sp modelId="{57013AA4-0269-4778-A488-F8569C0747BB}">
      <dsp:nvSpPr>
        <dsp:cNvPr id="0" name=""/>
        <dsp:cNvSpPr/>
      </dsp:nvSpPr>
      <dsp:spPr>
        <a:xfrm>
          <a:off x="244076" y="2382075"/>
          <a:ext cx="1014635" cy="10146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+mj-ea"/>
              <a:ea typeface="+mj-ea"/>
            </a:rPr>
            <a:t>State</a:t>
          </a:r>
          <a:endParaRPr lang="zh-CN" sz="1200" b="1" kern="1200" dirty="0">
            <a:latin typeface="+mj-ea"/>
            <a:ea typeface="+mj-ea"/>
          </a:endParaRPr>
        </a:p>
      </dsp:txBody>
      <dsp:txXfrm>
        <a:off x="244076" y="2382075"/>
        <a:ext cx="1014635" cy="1014635"/>
      </dsp:txXfrm>
    </dsp:sp>
    <dsp:sp modelId="{8722392A-F9A9-4F93-BDD2-8B03DB1C1C7A}">
      <dsp:nvSpPr>
        <dsp:cNvPr id="0" name=""/>
        <dsp:cNvSpPr/>
      </dsp:nvSpPr>
      <dsp:spPr>
        <a:xfrm>
          <a:off x="244076" y="794289"/>
          <a:ext cx="1014635" cy="1014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+mj-ea"/>
              <a:ea typeface="+mj-ea"/>
            </a:rPr>
            <a:t>Process</a:t>
          </a:r>
          <a:endParaRPr lang="zh-CN" sz="1200" b="1" kern="1200" dirty="0">
            <a:latin typeface="+mj-ea"/>
            <a:ea typeface="+mj-ea"/>
          </a:endParaRPr>
        </a:p>
      </dsp:txBody>
      <dsp:txXfrm>
        <a:off x="244076" y="794289"/>
        <a:ext cx="1014635" cy="1014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4CE221E-83ED-4F6C-BA5F-3F9E6FDB6953}" type="datetimeFigureOut">
              <a:rPr lang="en-US" altLang="zh-CN"/>
              <a:pPr/>
              <a:t>11/18/2016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A4CBEF8-5CDE-472B-839B-B8BB0C881006}" type="slidenum">
              <a:rPr 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97853E5F-CE67-483C-A264-F17AC70E9CA2}" type="datetimeFigureOut">
              <a:rPr/>
              <a:pPr/>
              <a:t>2012/8/27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zh-CN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66475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6680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8824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42915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zh-CN" sz="54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zh-CN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70133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41370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00078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9071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4415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zh-CN"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/>
              <a:pPr/>
              <a:t>2012/8/27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0171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zh-CN"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4196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3E0FA9E5-6744-4841-888F-9E7CC0C2B7EC}" type="datetimeFigureOut">
              <a:rPr lang="en-US" altLang="zh-CN" smtClean="0"/>
              <a:pPr/>
              <a:t>11/18/2016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AAEAE4A8-A6E5-453E-B946-FB774B73F4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3600" b="1" kern="1200">
          <a:solidFill>
            <a:schemeClr val="accent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20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18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16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file:///E:\2016&#31185;&#30740;&#24037;&#20316;\Papers\Dr.Boehm\AA-SQs%20Balancing\Images\New%20Interfaces.vsd\Drawing\~&#39029;-1\&#30697;&#24418;.1158" TargetMode="External"/><Relationship Id="rId4" Type="http://schemas.openxmlformats.org/officeDocument/2006/relationships/oleObject" Target="file:///E:\2016&#31185;&#30740;&#24037;&#20316;\Papers\Dr.Boehm\AA-SQs%20Balancing\Images\New%20Interfaces.vsd\Drawing\~&#39029;-1\&#30697;&#24418;.1947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非功能需求研究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张璇</a:t>
            </a:r>
            <a:endParaRPr lang="en-US" altLang="zh-CN" dirty="0" smtClean="0"/>
          </a:p>
          <a:p>
            <a:r>
              <a:rPr lang="zh-CN" altLang="en-US" dirty="0" smtClean="0"/>
              <a:t>云南大学</a:t>
            </a:r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332656"/>
            <a:ext cx="8686801" cy="591344"/>
          </a:xfrm>
        </p:spPr>
        <p:txBody>
          <a:bodyPr/>
          <a:lstStyle/>
          <a:p>
            <a:r>
              <a:rPr lang="en-US" altLang="zh-CN" dirty="0" smtClean="0"/>
              <a:t>SQs ontology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(IDEF 5 ontology structure)</a:t>
            </a:r>
            <a:endParaRPr lang="zh-C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240949140"/>
              </p:ext>
            </p:extLst>
          </p:nvPr>
        </p:nvGraphicFramePr>
        <p:xfrm>
          <a:off x="765820" y="1052736"/>
          <a:ext cx="10657184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09"/>
                <a:gridCol w="1981223"/>
                <a:gridCol w="7973152"/>
              </a:tblGrid>
              <a:tr h="495300">
                <a:tc>
                  <a:txBody>
                    <a:bodyPr/>
                    <a:lstStyle/>
                    <a:p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Elements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Explaination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Class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hierarchies: SQ end objectives and means-ends relationships of child-class.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Individual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Variatio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n by Referents, States, Processes, and Relations.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zh-CN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Referent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Sources of variation by context: Product Q.; Q. In Use</a:t>
                      </a:r>
                      <a:endParaRPr lang="en-US" altLang="zh-CN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e.g.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Mean Time Between Failures (MBTF)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for reliability...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State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Internal (beta-test); External (rural, temperate, sunny)</a:t>
                      </a:r>
                    </a:p>
                    <a:p>
                      <a:pPr algn="l"/>
                      <a:r>
                        <a:rPr lang="en-US" altLang="zh-CN" b="0" dirty="0" smtClean="0">
                          <a:latin typeface="+mn-ea"/>
                          <a:ea typeface="+mn-ea"/>
                        </a:rPr>
                        <a:t>e.g. 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Liveness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 (live &amp;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not-live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), message-delivery (full-delivery &amp; partial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-delivery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), message-accuracy, response time (5-sec)...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Process</a:t>
                      </a:r>
                      <a:endParaRPr lang="zh-CN" altLang="zh-CN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Operational scenarios (normal vs. crisis; experts vs. novices)</a:t>
                      </a:r>
                    </a:p>
                    <a:p>
                      <a:pPr algn="l"/>
                      <a:r>
                        <a:rPr lang="en-US" altLang="zh-CN" b="0" dirty="0" smtClean="0">
                          <a:latin typeface="+mn-ea"/>
                          <a:ea typeface="+mn-ea"/>
                        </a:rPr>
                        <a:t>e.g. 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Maintainability: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Detection, Preparation for Maintenance, Localization and Isolation, Disassembly, Repair or Removal and Replacement, Reassembly, Alignment and Adjustment, Condition Verification and Checkout.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6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Relation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Impact of other SQs </a:t>
                      </a:r>
                      <a:r>
                        <a:rPr lang="en-US" altLang="zh-CN" b="0" dirty="0" smtClean="0"/>
                        <a:t>(</a:t>
                      </a: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Conflicts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 &amp; Synergies)</a:t>
                      </a:r>
                      <a:endParaRPr lang="zh-CN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226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133656" cy="663352"/>
          </a:xfrm>
        </p:spPr>
        <p:txBody>
          <a:bodyPr/>
          <a:lstStyle/>
          <a:p>
            <a:r>
              <a:rPr lang="en-US" altLang="zh-CN" dirty="0" smtClean="0"/>
              <a:t>Product Quality View of Changeability</a:t>
            </a:r>
            <a:endParaRPr lang="zh-CN" dirty="0"/>
          </a:p>
        </p:txBody>
      </p: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1053852" y="1268760"/>
            <a:ext cx="8686801" cy="1872208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Changeability (PQ): Ability to become different product</a:t>
            </a:r>
          </a:p>
          <a:p>
            <a:pPr lvl="1"/>
            <a:r>
              <a:rPr lang="en-US" altLang="zh-CN" sz="1600" b="1" dirty="0" smtClean="0"/>
              <a:t>Swiss Army Knife, Brick Useful but not Changeable</a:t>
            </a:r>
          </a:p>
          <a:p>
            <a:r>
              <a:rPr lang="en-US" altLang="zh-CN" sz="1600" b="1" dirty="0" smtClean="0"/>
              <a:t>Changeability (Q in Use): Ability to accommodate changes in use</a:t>
            </a:r>
          </a:p>
          <a:p>
            <a:pPr lvl="1"/>
            <a:r>
              <a:rPr lang="en-US" altLang="zh-CN" sz="1600" b="1" dirty="0" smtClean="0"/>
              <a:t>Swiss Army Knife does not change as a product but is Changeable</a:t>
            </a:r>
          </a:p>
          <a:p>
            <a:pPr lvl="1"/>
            <a:r>
              <a:rPr lang="en-US" altLang="zh-CN" sz="1600" b="1" dirty="0" smtClean="0"/>
              <a:t>Brick is Changeable in Use (Can help build a wall or break a window?)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988849" y="3356992"/>
            <a:ext cx="16267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Changeability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02240" y="3787593"/>
            <a:ext cx="12606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Adaptability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3151" y="3733994"/>
            <a:ext cx="16730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Maintainability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02240" y="4501454"/>
            <a:ext cx="197965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400" b="1" dirty="0" smtClean="0"/>
              <a:t>Self-</a:t>
            </a:r>
            <a:r>
              <a:rPr lang="en-US" sz="1400" b="1" dirty="0" err="1" smtClean="0"/>
              <a:t>Diagnosability</a:t>
            </a:r>
            <a:endParaRPr lang="en-US" sz="1400" b="1" dirty="0"/>
          </a:p>
          <a:p>
            <a:pPr marL="214313" indent="-214313">
              <a:buFont typeface="Arial" charset="0"/>
              <a:buChar char="•"/>
            </a:pPr>
            <a:r>
              <a:rPr lang="en-US" sz="1400" b="1" dirty="0" smtClean="0"/>
              <a:t>Self-Modifiability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400" b="1" dirty="0" smtClean="0"/>
              <a:t>Self-Testability</a:t>
            </a:r>
            <a:endParaRPr lang="en-US" sz="1400" b="1" dirty="0"/>
          </a:p>
          <a:p>
            <a:pPr marL="214313" indent="-214313">
              <a:buFont typeface="Arial" charset="0"/>
              <a:buChar char="•"/>
            </a:pPr>
            <a:endParaRPr lang="en-US" sz="1400" b="1" dirty="0"/>
          </a:p>
        </p:txBody>
      </p:sp>
      <p:cxnSp>
        <p:nvCxnSpPr>
          <p:cNvPr id="7" name="Straight Arrow Connector 10"/>
          <p:cNvCxnSpPr>
            <a:endCxn id="3" idx="1"/>
          </p:cNvCxnSpPr>
          <p:nvPr/>
        </p:nvCxnSpPr>
        <p:spPr>
          <a:xfrm flipV="1">
            <a:off x="3062852" y="3541658"/>
            <a:ext cx="925997" cy="243209"/>
          </a:xfrm>
          <a:prstGeom prst="straightConnector1">
            <a:avLst/>
          </a:prstGeom>
          <a:ln w="44450" cmpd="sng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>
            <a:off x="5615554" y="3665659"/>
            <a:ext cx="1163918" cy="139569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88107" y="3705350"/>
            <a:ext cx="92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Internal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47353" y="3419067"/>
            <a:ext cx="92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External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50196" y="4326809"/>
            <a:ext cx="1514661" cy="338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Modifiability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88423" y="4326807"/>
            <a:ext cx="1294279" cy="30777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Repairability</a:t>
            </a:r>
            <a:endParaRPr lang="en-US" sz="1400" b="1" dirty="0"/>
          </a:p>
        </p:txBody>
      </p:sp>
      <p:cxnSp>
        <p:nvCxnSpPr>
          <p:cNvPr id="13" name="Straight Connector 24"/>
          <p:cNvCxnSpPr/>
          <p:nvPr/>
        </p:nvCxnSpPr>
        <p:spPr>
          <a:xfrm>
            <a:off x="8101763" y="4126147"/>
            <a:ext cx="974166" cy="200661"/>
          </a:xfrm>
          <a:prstGeom prst="line">
            <a:avLst/>
          </a:prstGeom>
          <a:ln w="47625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70812" y="3881424"/>
            <a:ext cx="8875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Defects</a:t>
            </a:r>
            <a:endParaRPr lang="en-US" sz="1400" b="1" dirty="0"/>
          </a:p>
        </p:txBody>
      </p:sp>
      <p:cxnSp>
        <p:nvCxnSpPr>
          <p:cNvPr id="15" name="Straight Connector 27"/>
          <p:cNvCxnSpPr/>
          <p:nvPr/>
        </p:nvCxnSpPr>
        <p:spPr>
          <a:xfrm flipV="1">
            <a:off x="5664857" y="4064592"/>
            <a:ext cx="1114615" cy="283001"/>
          </a:xfrm>
          <a:prstGeom prst="line">
            <a:avLst/>
          </a:prstGeom>
          <a:ln w="508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0683" y="4225955"/>
            <a:ext cx="94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Changes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53183" y="4766073"/>
            <a:ext cx="1109381" cy="30777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Testability</a:t>
            </a:r>
            <a:endParaRPr lang="en-US" sz="1400" b="1" dirty="0"/>
          </a:p>
        </p:txBody>
      </p:sp>
      <p:cxnSp>
        <p:nvCxnSpPr>
          <p:cNvPr id="18" name="Straight Connector 31"/>
          <p:cNvCxnSpPr>
            <a:endCxn id="4" idx="2"/>
          </p:cNvCxnSpPr>
          <p:nvPr/>
        </p:nvCxnSpPr>
        <p:spPr>
          <a:xfrm flipH="1" flipV="1">
            <a:off x="2432547" y="4126147"/>
            <a:ext cx="19049" cy="35454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5"/>
          <p:cNvCxnSpPr>
            <a:stCxn id="17" idx="3"/>
            <a:endCxn id="12" idx="1"/>
          </p:cNvCxnSpPr>
          <p:nvPr/>
        </p:nvCxnSpPr>
        <p:spPr>
          <a:xfrm flipV="1">
            <a:off x="7462564" y="4480696"/>
            <a:ext cx="725859" cy="439266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/>
          <p:cNvCxnSpPr>
            <a:stCxn id="17" idx="1"/>
          </p:cNvCxnSpPr>
          <p:nvPr/>
        </p:nvCxnSpPr>
        <p:spPr>
          <a:xfrm flipH="1" flipV="1">
            <a:off x="5664857" y="4549299"/>
            <a:ext cx="688326" cy="370663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40"/>
          <p:cNvCxnSpPr/>
          <p:nvPr/>
        </p:nvCxnSpPr>
        <p:spPr>
          <a:xfrm>
            <a:off x="1941337" y="5650850"/>
            <a:ext cx="727262" cy="0"/>
          </a:xfrm>
          <a:prstGeom prst="line">
            <a:avLst/>
          </a:prstGeom>
          <a:ln w="47625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2"/>
          <p:cNvCxnSpPr/>
          <p:nvPr/>
        </p:nvCxnSpPr>
        <p:spPr>
          <a:xfrm flipH="1" flipV="1">
            <a:off x="2015101" y="5824571"/>
            <a:ext cx="646580" cy="1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5519" y="5696814"/>
            <a:ext cx="128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Means </a:t>
            </a:r>
            <a:r>
              <a:rPr lang="en-US" sz="1200" b="1" dirty="0" smtClean="0"/>
              <a:t>to End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84584" y="5509681"/>
            <a:ext cx="112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Subclass </a:t>
            </a:r>
            <a:r>
              <a:rPr lang="en-US" sz="1200" b="1" dirty="0" smtClean="0"/>
              <a:t>of</a:t>
            </a:r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50196" y="4898670"/>
            <a:ext cx="17369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200" b="1" dirty="0"/>
              <a:t>Understandability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b="1" dirty="0"/>
              <a:t>Modularity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b="1" dirty="0"/>
              <a:t>Scalability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b="1" dirty="0"/>
              <a:t>Portability</a:t>
            </a:r>
          </a:p>
        </p:txBody>
      </p:sp>
      <p:cxnSp>
        <p:nvCxnSpPr>
          <p:cNvPr id="26" name="Straight Connector 53"/>
          <p:cNvCxnSpPr>
            <a:endCxn id="11" idx="2"/>
          </p:cNvCxnSpPr>
          <p:nvPr/>
        </p:nvCxnSpPr>
        <p:spPr>
          <a:xfrm flipH="1" flipV="1">
            <a:off x="4907527" y="4665363"/>
            <a:ext cx="3176" cy="233307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29301" y="4990196"/>
            <a:ext cx="16719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200" b="1" dirty="0" err="1"/>
              <a:t>Diagnosability</a:t>
            </a:r>
            <a:endParaRPr lang="en-US" sz="1200" b="1" dirty="0"/>
          </a:p>
          <a:p>
            <a:pPr marL="214313" indent="-214313">
              <a:buFont typeface="Arial" charset="0"/>
              <a:buChar char="•"/>
            </a:pPr>
            <a:r>
              <a:rPr lang="en-US" sz="1200" b="1" dirty="0"/>
              <a:t>Accessibility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b="1" dirty="0"/>
              <a:t>Restorability</a:t>
            </a:r>
          </a:p>
        </p:txBody>
      </p:sp>
      <p:cxnSp>
        <p:nvCxnSpPr>
          <p:cNvPr id="28" name="Straight Connector 56"/>
          <p:cNvCxnSpPr>
            <a:endCxn id="12" idx="2"/>
          </p:cNvCxnSpPr>
          <p:nvPr/>
        </p:nvCxnSpPr>
        <p:spPr>
          <a:xfrm flipV="1">
            <a:off x="8783456" y="4634584"/>
            <a:ext cx="52107" cy="408491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90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冲突非功能需求权衡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Conflicts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20" y="533400"/>
            <a:ext cx="3754760" cy="1524000"/>
          </a:xfrm>
        </p:spPr>
        <p:txBody>
          <a:bodyPr/>
          <a:lstStyle/>
          <a:p>
            <a:r>
              <a:rPr lang="en-US" altLang="zh-CN" dirty="0" smtClean="0"/>
              <a:t>Conflicts</a:t>
            </a:r>
            <a:endParaRPr lang="zh-CN" dirty="0"/>
          </a:p>
        </p:txBody>
      </p:sp>
      <p:pic>
        <p:nvPicPr>
          <p:cNvPr id="5" name="图片占位符 4" descr="Conflicts and Synergies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4083568" y="53530"/>
            <a:ext cx="8049318" cy="680447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20" y="2209800"/>
            <a:ext cx="3970784" cy="3810000"/>
          </a:xfrm>
        </p:spPr>
        <p:txBody>
          <a:bodyPr/>
          <a:lstStyle/>
          <a:p>
            <a:pPr marL="265113" indent="-265113">
              <a:buFont typeface="Wingdings" pitchFamily="2" charset="2"/>
              <a:buChar char="l"/>
            </a:pPr>
            <a:r>
              <a:rPr lang="en-US" altLang="zh-CN" dirty="0" smtClean="0"/>
              <a:t>Come from Strategies.</a:t>
            </a:r>
          </a:p>
          <a:p>
            <a:pPr marL="265113" indent="-265113">
              <a:buFont typeface="Wingdings" pitchFamily="2" charset="2"/>
              <a:buChar char="l"/>
            </a:pPr>
            <a:r>
              <a:rPr lang="en-US" altLang="zh-CN" dirty="0" smtClean="0"/>
              <a:t>Different projects.</a:t>
            </a:r>
          </a:p>
          <a:p>
            <a:pPr marL="265113" indent="-265113">
              <a:buFont typeface="Wingdings" pitchFamily="2" charset="2"/>
              <a:buChar char="l"/>
            </a:pPr>
            <a:r>
              <a:rPr lang="en-US" altLang="zh-CN" dirty="0" smtClean="0"/>
              <a:t>7x7 Synergies and Conflicts Matrix.</a:t>
            </a:r>
          </a:p>
          <a:p>
            <a:pPr marL="265113" indent="-265113">
              <a:buFont typeface="Wingdings" pitchFamily="2" charset="2"/>
              <a:buChar char="l"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260055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285784" cy="663352"/>
          </a:xfrm>
        </p:spPr>
        <p:txBody>
          <a:bodyPr/>
          <a:lstStyle/>
          <a:p>
            <a:r>
              <a:rPr lang="en-US" altLang="zh-CN" dirty="0" smtClean="0"/>
              <a:t>Example of SQ Value Conflicts: Security IPT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12738">
              <a:buFont typeface="Wingdings" pitchFamily="2" charset="2"/>
              <a:buChar char="l"/>
            </a:pPr>
            <a:r>
              <a:rPr lang="en-US" altLang="zh-CN" b="1" dirty="0" smtClean="0"/>
              <a:t>Single-agent key distribution; single data copy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Reliability: single points of failure</a:t>
            </a:r>
          </a:p>
          <a:p>
            <a:pPr marL="357188" indent="-312738">
              <a:buFont typeface="Wingdings" pitchFamily="2" charset="2"/>
              <a:buChar char="l"/>
            </a:pPr>
            <a:r>
              <a:rPr lang="en-US" altLang="zh-CN" b="1" dirty="0" smtClean="0"/>
              <a:t>Elaborate multilayer defense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Performance: 50% overhead; real-time deadline problems</a:t>
            </a:r>
          </a:p>
          <a:p>
            <a:pPr marL="357188" indent="-312738">
              <a:buFont typeface="Wingdings" pitchFamily="2" charset="2"/>
              <a:buChar char="l"/>
            </a:pPr>
            <a:r>
              <a:rPr lang="en-US" altLang="zh-CN" b="1" dirty="0" smtClean="0"/>
              <a:t>Elaborate authentication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Usability: delays, delegation problems; GUI complexity</a:t>
            </a:r>
          </a:p>
          <a:p>
            <a:pPr marL="357188" indent="-312738">
              <a:buFont typeface="Wingdings" pitchFamily="2" charset="2"/>
              <a:buChar char="l"/>
            </a:pPr>
            <a:r>
              <a:rPr lang="en-US" altLang="zh-CN" b="1" dirty="0" smtClean="0"/>
              <a:t>Everything at highest level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b="1" dirty="0" smtClean="0"/>
              <a:t>Modifiability: overly complex changes, recertification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6890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260648"/>
            <a:ext cx="10069760" cy="735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Conflict Identification and Resolution for Software Attribute </a:t>
            </a:r>
            <a:r>
              <a:rPr lang="en-US" altLang="zh-CN" dirty="0" smtClean="0"/>
              <a:t>Requirements —— </a:t>
            </a:r>
            <a:r>
              <a:rPr lang="en-US" altLang="zh-CN" dirty="0" smtClean="0"/>
              <a:t>Hoh In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7948" y="1099865"/>
            <a:ext cx="7992888" cy="549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916" y="404664"/>
            <a:ext cx="8686801" cy="1066800"/>
          </a:xfrm>
        </p:spPr>
        <p:txBody>
          <a:bodyPr/>
          <a:lstStyle/>
          <a:p>
            <a:r>
              <a:rPr lang="en-US" altLang="zh-CN" dirty="0" smtClean="0"/>
              <a:t>Strategies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908" y="1700808"/>
            <a:ext cx="947968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301" y="30162"/>
            <a:ext cx="7641519" cy="682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260648"/>
            <a:ext cx="1006976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Quality Attribute Strategies and Relations</a:t>
            </a:r>
            <a:endParaRPr lang="zh-CN" alt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7941" y="1034839"/>
            <a:ext cx="7408919" cy="577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756" y="533400"/>
            <a:ext cx="8686801" cy="1066800"/>
          </a:xfrm>
        </p:spPr>
        <p:txBody>
          <a:bodyPr/>
          <a:lstStyle/>
          <a:p>
            <a:r>
              <a:rPr lang="en-US" altLang="zh-CN" dirty="0" smtClean="0"/>
              <a:t>Formalization of </a:t>
            </a:r>
            <a:r>
              <a:rPr lang="en-US" altLang="zh-CN" dirty="0" smtClean="0"/>
              <a:t>Strategies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0806" y="260648"/>
            <a:ext cx="556227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61954"/>
            <a:ext cx="6742484" cy="294915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8802" y="3789040"/>
            <a:ext cx="6624282" cy="290626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研究方向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可信软件需求建模及可满足性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冲突非功能需求权衡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实现非功能需求策略的编织（软件过程）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非功能需求本体知识库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需求</a:t>
            </a:r>
            <a:r>
              <a:rPr lang="zh-CN" altLang="en-US" dirty="0" smtClean="0"/>
              <a:t>变更影响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188640"/>
            <a:ext cx="8686801" cy="792088"/>
          </a:xfrm>
        </p:spPr>
        <p:txBody>
          <a:bodyPr/>
          <a:lstStyle/>
          <a:p>
            <a:r>
              <a:rPr lang="en-US" altLang="zh-CN" dirty="0" smtClean="0"/>
              <a:t>Tradeoff analysis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908" y="1075556"/>
            <a:ext cx="8208912" cy="5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Base</a:t>
            </a:r>
            <a:endParaRPr lang="zh-CN" alt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734" y="2060848"/>
            <a:ext cx="1029523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796" y="548680"/>
            <a:ext cx="8686801" cy="1066800"/>
          </a:xfrm>
        </p:spPr>
        <p:txBody>
          <a:bodyPr/>
          <a:lstStyle/>
          <a:p>
            <a:r>
              <a:rPr lang="en-US" altLang="zh-CN" dirty="0" smtClean="0"/>
              <a:t>QARCC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6703" y="238164"/>
            <a:ext cx="9060317" cy="542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332656"/>
            <a:ext cx="8686801" cy="1267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Performance/Dependability trades via Monitoring &amp; Control strategy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416" y="1700808"/>
            <a:ext cx="9179147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533400"/>
            <a:ext cx="2448273" cy="33276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 smtClean="0"/>
              <a:t>QARCC</a:t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S-COST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8108" y="188640"/>
            <a:ext cx="7848872" cy="631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IS-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204" y="1727656"/>
            <a:ext cx="7886611" cy="504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2484" y="404664"/>
            <a:ext cx="4449689" cy="663352"/>
          </a:xfrm>
        </p:spPr>
        <p:txBody>
          <a:bodyPr/>
          <a:lstStyle/>
          <a:p>
            <a:r>
              <a:rPr lang="en-US" altLang="zh-CN" dirty="0" smtClean="0"/>
              <a:t>Global View</a:t>
            </a:r>
            <a:endParaRPr lang="zh-CN" dirty="0"/>
          </a:p>
        </p:txBody>
      </p:sp>
      <p:pic>
        <p:nvPicPr>
          <p:cNvPr id="3" name="图片 2" descr="TRM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192" y="152920"/>
            <a:ext cx="4691084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90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476672"/>
            <a:ext cx="8686801" cy="879376"/>
          </a:xfrm>
        </p:spPr>
        <p:txBody>
          <a:bodyPr/>
          <a:lstStyle/>
          <a:p>
            <a:r>
              <a:rPr lang="zh-CN" altLang="en-US" dirty="0" smtClean="0"/>
              <a:t>向后推理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784" y="1518245"/>
            <a:ext cx="47625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276" y="44624"/>
            <a:ext cx="72850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166420" y="5157192"/>
            <a:ext cx="4449689" cy="663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Global View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6220" y="1484784"/>
            <a:ext cx="4320480" cy="33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213776" cy="663352"/>
          </a:xfrm>
        </p:spPr>
        <p:txBody>
          <a:bodyPr/>
          <a:lstStyle/>
          <a:p>
            <a:r>
              <a:rPr lang="en-US" altLang="zh-CN" dirty="0" smtClean="0"/>
              <a:t>Tradeoff Analysis of Strategies for </a:t>
            </a:r>
            <a:r>
              <a:rPr lang="en-US" altLang="zh-CN" dirty="0" smtClean="0"/>
              <a:t>SQs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01924" y="1700808"/>
            <a:ext cx="3733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Zhu’s Tradeoff Analysis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884" y="5157192"/>
            <a:ext cx="9028162" cy="75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79376"/>
          </a:xfrm>
        </p:spPr>
        <p:txBody>
          <a:bodyPr/>
          <a:lstStyle/>
          <a:p>
            <a:r>
              <a:rPr lang="en-US" altLang="zh-CN" dirty="0" smtClean="0"/>
              <a:t>Our </a:t>
            </a:r>
            <a:r>
              <a:rPr lang="en-US" altLang="zh-CN" dirty="0" smtClean="0"/>
              <a:t>Tradeoff Analysis</a:t>
            </a:r>
            <a:endParaRPr lang="zh-CN" altLang="en-US" dirty="0"/>
          </a:p>
        </p:txBody>
      </p:sp>
      <p:pic>
        <p:nvPicPr>
          <p:cNvPr id="4" name="内容占位符 3" descr="English-Example of stratege cost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0884" y="1916832"/>
            <a:ext cx="4860032" cy="3816424"/>
          </a:xfrm>
          <a:prstGeom prst="rect">
            <a:avLst/>
          </a:prstGeom>
        </p:spPr>
      </p:pic>
      <p:pic>
        <p:nvPicPr>
          <p:cNvPr id="5" name="内容占位符 3" descr="English-Cost of strategies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380" y="1916832"/>
            <a:ext cx="4211960" cy="3672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79376"/>
          </a:xfrm>
        </p:spPr>
        <p:txBody>
          <a:bodyPr/>
          <a:lstStyle/>
          <a:p>
            <a:r>
              <a:rPr lang="en-US" altLang="zh-CN" dirty="0" smtClean="0"/>
              <a:t>Optimize Tradeoff</a:t>
            </a:r>
            <a:endParaRPr lang="zh-CN" altLang="en-US" dirty="0"/>
          </a:p>
        </p:txBody>
      </p:sp>
      <p:pic>
        <p:nvPicPr>
          <p:cNvPr id="3" name="内容占位符 3" descr="English-Example of stratege cost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844" y="1916832"/>
            <a:ext cx="4248472" cy="3672408"/>
          </a:xfrm>
          <a:prstGeom prst="rect">
            <a:avLst/>
          </a:prstGeom>
        </p:spPr>
      </p:pic>
      <p:pic>
        <p:nvPicPr>
          <p:cNvPr id="4" name="图片 3" descr="English-Trade-off cost of strategies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6380" y="1772816"/>
            <a:ext cx="4680520" cy="3816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非功能需求分解模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4652" y="1628800"/>
            <a:ext cx="3601212" cy="47632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09540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可信软件需求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9836" y="1844824"/>
            <a:ext cx="8280920" cy="4824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SzPct val="60000"/>
              <a:buFont typeface="Wingdings" pitchFamily="2" charset="2"/>
              <a:buChar char="l"/>
            </a:pPr>
            <a:r>
              <a:rPr lang="zh-CN" altLang="en-US" sz="2000" dirty="0" smtClean="0"/>
              <a:t>   基于面向目标需求工程方法建模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l"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非功能需求分解模型</a:t>
            </a:r>
            <a:endParaRPr lang="en-US" altLang="zh-CN" sz="20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ISO/IEC 25010</a:t>
            </a:r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TCSEC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Trusted Computer System Evaluation Criteria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DoD</a:t>
            </a:r>
            <a:r>
              <a:rPr lang="en-US" altLang="zh-CN" sz="1600" dirty="0" smtClean="0"/>
              <a:t> 85]</a:t>
            </a:r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Dependability</a:t>
            </a:r>
            <a:r>
              <a:rPr lang="zh-CN" altLang="zh-CN" sz="1600" dirty="0" smtClean="0"/>
              <a:t>在</a:t>
            </a:r>
            <a:r>
              <a:rPr lang="en-US" altLang="zh-CN" sz="1600" dirty="0" smtClean="0"/>
              <a:t>IEC 60090-191</a:t>
            </a:r>
            <a:r>
              <a:rPr lang="zh-CN" altLang="zh-CN" sz="1600" dirty="0" smtClean="0"/>
              <a:t>中定义</a:t>
            </a:r>
            <a:r>
              <a:rPr lang="en-US" altLang="zh-CN" sz="1600" dirty="0" smtClean="0"/>
              <a:t>[IEC 90]</a:t>
            </a:r>
            <a:endParaRPr lang="zh-CN" altLang="zh-CN" sz="16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TSM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Trusted Software methodology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[Amoroso 94]</a:t>
            </a:r>
            <a:endParaRPr lang="zh-CN" altLang="zh-CN" sz="16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Microsoft [Howard 02, Howard 06]</a:t>
            </a:r>
            <a:endParaRPr lang="zh-CN" altLang="zh-CN" sz="16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TCG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Trustworthy Computing Group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[TCG 07]</a:t>
            </a:r>
            <a:endParaRPr lang="zh-CN" altLang="zh-CN" sz="16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err="1" smtClean="0"/>
              <a:t>Littlewood</a:t>
            </a:r>
            <a:r>
              <a:rPr lang="zh-CN" altLang="zh-CN" sz="1600" dirty="0" smtClean="0"/>
              <a:t>，</a:t>
            </a:r>
            <a:r>
              <a:rPr lang="en-US" altLang="zh-CN" sz="1600" dirty="0" err="1" smtClean="0"/>
              <a:t>Strigine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Schmidt [</a:t>
            </a:r>
            <a:r>
              <a:rPr lang="en-US" altLang="zh-CN" sz="1600" dirty="0" err="1" smtClean="0"/>
              <a:t>Littlewood</a:t>
            </a:r>
            <a:r>
              <a:rPr lang="en-US" altLang="zh-CN" sz="1600" dirty="0" smtClean="0"/>
              <a:t> 00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Schmidt 03]</a:t>
            </a:r>
            <a:endParaRPr lang="zh-CN" altLang="zh-CN" sz="16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DARPA’s CHATS (Defense Advanced Research Projects Agency’s </a:t>
            </a:r>
            <a:r>
              <a:rPr lang="en-US" altLang="zh-CN" sz="1600" dirty="0" err="1" smtClean="0"/>
              <a:t>Composable</a:t>
            </a:r>
            <a:r>
              <a:rPr lang="en-US" altLang="zh-CN" sz="1600" dirty="0" smtClean="0"/>
              <a:t> High-Assurance Trustworthy Systems) [Neumann 04]</a:t>
            </a:r>
            <a:endParaRPr lang="zh-CN" altLang="zh-CN" sz="16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NSS2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the second National Software Summit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[NSS2 05]</a:t>
            </a:r>
            <a:endParaRPr lang="zh-CN" altLang="zh-CN" sz="16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err="1" smtClean="0"/>
              <a:t>TrustSoft</a:t>
            </a:r>
            <a:r>
              <a:rPr lang="zh-CN" altLang="zh-CN" sz="1600" dirty="0" smtClean="0"/>
              <a:t>（</a:t>
            </a:r>
            <a:r>
              <a:rPr lang="en-US" altLang="zh-CN" sz="1600" dirty="0" err="1" smtClean="0"/>
              <a:t>TrustSoft</a:t>
            </a:r>
            <a:r>
              <a:rPr lang="en-US" altLang="zh-CN" sz="1600" dirty="0" smtClean="0"/>
              <a:t> Graduate School in University of Oldenburg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[Bernstein 05, </a:t>
            </a:r>
            <a:r>
              <a:rPr lang="en-US" altLang="zh-CN" sz="1600" dirty="0" err="1" smtClean="0"/>
              <a:t>Hasselbring</a:t>
            </a:r>
            <a:r>
              <a:rPr lang="en-US" altLang="zh-CN" sz="1600" dirty="0" smtClean="0"/>
              <a:t> 06]</a:t>
            </a:r>
            <a:endParaRPr lang="zh-CN" altLang="zh-CN" sz="16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COMPSAC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International Computer Software and Applications Conference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[Miller 06]</a:t>
            </a:r>
            <a:endParaRPr lang="zh-CN" altLang="zh-CN" sz="1600" dirty="0" smtClean="0"/>
          </a:p>
          <a:p>
            <a:pPr marL="630238" lvl="1" indent="-173038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ICSP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International Conference on Software Process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 [Yang 09]</a:t>
            </a:r>
            <a:endParaRPr lang="zh-CN" altLang="zh-CN" sz="1600" dirty="0" smtClean="0"/>
          </a:p>
        </p:txBody>
      </p:sp>
      <p:pic>
        <p:nvPicPr>
          <p:cNvPr id="8" name="图片 7" descr="可信软件需求定义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2324" y="476672"/>
            <a:ext cx="3717036" cy="22494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30516" y="1052736"/>
            <a:ext cx="1224136" cy="288032"/>
          </a:xfrm>
          <a:prstGeom prst="rect">
            <a:avLst/>
          </a:prstGeom>
          <a:solidFill>
            <a:schemeClr val="accent2">
              <a:lumMod val="75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055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07368"/>
          </a:xfrm>
        </p:spPr>
        <p:txBody>
          <a:bodyPr/>
          <a:lstStyle/>
          <a:p>
            <a:r>
              <a:rPr lang="en-US" altLang="zh-CN" dirty="0" smtClean="0"/>
              <a:t>Optimize Tradeoff</a:t>
            </a:r>
            <a:endParaRPr lang="zh-CN" altLang="en-US" dirty="0"/>
          </a:p>
        </p:txBody>
      </p:sp>
      <p:pic>
        <p:nvPicPr>
          <p:cNvPr id="4" name="内容占位符 3" descr="English-Trade-off cost of strategies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07" y="2492896"/>
            <a:ext cx="3816424" cy="3096344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4728" y="1340767"/>
            <a:ext cx="4352172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Impact of Changes</a:t>
            </a:r>
            <a:endParaRPr lang="zh-CN" altLang="en-US" dirty="0"/>
          </a:p>
        </p:txBody>
      </p:sp>
      <p:pic>
        <p:nvPicPr>
          <p:cNvPr id="3" name="内容占位符 7" descr="English- New constraints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02932" y="1916832"/>
            <a:ext cx="4427984" cy="3456384"/>
          </a:xfrm>
          <a:prstGeom prst="rect">
            <a:avLst/>
          </a:prstGeom>
        </p:spPr>
      </p:pic>
      <p:pic>
        <p:nvPicPr>
          <p:cNvPr id="4" name="图片 3" descr="English-Progress in Trade-off cost of strategies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332" y="1988840"/>
            <a:ext cx="4536504" cy="345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Categories of Strategies</a:t>
            </a:r>
            <a:endParaRPr lang="zh-CN" altLang="en-US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828" y="2348879"/>
            <a:ext cx="10472274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6526460" y="5373216"/>
          <a:ext cx="2001837" cy="1111250"/>
        </p:xfrm>
        <a:graphic>
          <a:graphicData uri="http://schemas.openxmlformats.org/presentationml/2006/ole">
            <p:oleObj spid="_x0000_s2050" name="Visio" r:id="rId4" imgW="2001932" imgH="1111817" progId="Visio.Drawing.11">
              <p:link updateAutomatic="1"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174532" y="1052736"/>
          <a:ext cx="1471613" cy="1111250"/>
        </p:xfrm>
        <a:graphic>
          <a:graphicData uri="http://schemas.openxmlformats.org/presentationml/2006/ole">
            <p:oleObj spid="_x0000_s2051" name="Visio" r:id="rId5" imgW="1471622" imgH="1111817" progId="Visio.Drawing.11">
              <p:link updateAutomatic="1"/>
            </p:oleObj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 flipV="1">
            <a:off x="8326660" y="1988840"/>
            <a:ext cx="1368152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7678588" y="4365104"/>
            <a:ext cx="576064" cy="11521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820" y="533400"/>
            <a:ext cx="10357792" cy="51933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Helvetica" charset="0"/>
              </a:rPr>
              <a:t>Software Ownership Cost vs. Reliability——Boehm</a:t>
            </a:r>
            <a:endParaRPr lang="zh-CN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6231458" y="3223990"/>
            <a:ext cx="1409700" cy="300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031308" y="3250977"/>
            <a:ext cx="1174750" cy="273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067945" y="3346227"/>
            <a:ext cx="354013" cy="3619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739083" y="2284190"/>
            <a:ext cx="1304925" cy="7048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31458" y="3524027"/>
            <a:ext cx="1409700" cy="650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031308" y="2989040"/>
            <a:ext cx="1200150" cy="5476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129858" y="3422427"/>
            <a:ext cx="231775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3723208" y="3955827"/>
            <a:ext cx="1243012" cy="45402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1033" y="1350740"/>
            <a:ext cx="6859587" cy="3776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761183" y="5127402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761183" y="135074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697808" y="5035327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034483" y="5035327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229870" y="5035327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637983" y="5035327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373833" y="4443190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0.8</a:t>
            </a:r>
            <a:endParaRPr lang="en-US" sz="2400" b="1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429520" y="5313140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Very</a:t>
            </a:r>
          </a:p>
          <a:p>
            <a:pPr eaLnBrk="1" hangingPunct="1"/>
            <a:r>
              <a:rPr lang="en-US" b="1">
                <a:latin typeface="Helvetica" charset="0"/>
              </a:rPr>
              <a:t>Low</a:t>
            </a:r>
            <a:endParaRPr lang="en-US" sz="2400" b="1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766195" y="5313140"/>
            <a:ext cx="492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Low</a:t>
            </a:r>
            <a:endParaRPr lang="en-US" sz="2400" b="1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880620" y="5313140"/>
            <a:ext cx="785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Nominal</a:t>
            </a:r>
            <a:endParaRPr lang="en-US" sz="2400" b="1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66520" y="5313140"/>
            <a:ext cx="523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High</a:t>
            </a:r>
            <a:endParaRPr lang="en-US" sz="2400" b="1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8738120" y="5403627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Very</a:t>
            </a:r>
          </a:p>
          <a:p>
            <a:pPr eaLnBrk="1" hangingPunct="1"/>
            <a:r>
              <a:rPr lang="en-US" b="1">
                <a:latin typeface="Helvetica" charset="0"/>
              </a:rPr>
              <a:t>High</a:t>
            </a:r>
            <a:endParaRPr lang="en-US" sz="2400" b="1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987358" y="5052790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73833" y="3909790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0.9</a:t>
            </a:r>
            <a:endParaRPr lang="en-US" sz="2400" b="1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361133" y="3376390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1.0</a:t>
            </a:r>
            <a:endParaRPr lang="en-US" sz="2400" b="1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361133" y="2842990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1.1</a:t>
            </a:r>
            <a:endParaRPr lang="en-US" sz="2400" b="1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361133" y="2309590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1.2</a:t>
            </a:r>
            <a:endParaRPr lang="en-US" sz="2400" b="1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361133" y="1699990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1.3</a:t>
            </a:r>
            <a:endParaRPr lang="en-US" sz="2400" b="1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361133" y="1196752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1.4</a:t>
            </a:r>
            <a:endParaRPr lang="en-US" sz="2400" b="1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404620" y="266201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chemeClr val="accent1"/>
                </a:solidFill>
                <a:latin typeface="Helvetica" charset="0"/>
              </a:rPr>
              <a:t>1.10</a:t>
            </a:r>
            <a:endParaRPr lang="en-US" sz="1000" b="1">
              <a:latin typeface="Helvetica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866208" y="3971702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chemeClr val="accent1"/>
                </a:solidFill>
                <a:latin typeface="Helvetica" charset="0"/>
              </a:rPr>
              <a:t>0.92</a:t>
            </a:r>
            <a:endParaRPr lang="en-US" sz="1000" b="1">
              <a:latin typeface="Helvetica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650183" y="4336827"/>
            <a:ext cx="152400" cy="1555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8763520" y="174761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chemeClr val="accent1"/>
                </a:solidFill>
                <a:latin typeface="Helvetica" charset="0"/>
              </a:rPr>
              <a:t>1.26</a:t>
            </a:r>
            <a:endParaRPr lang="en-US" sz="1000" b="1">
              <a:latin typeface="Helvetica" charset="0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526358" y="447494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chemeClr val="accent1"/>
                </a:solidFill>
                <a:latin typeface="Helvetica" charset="0"/>
              </a:rPr>
              <a:t>0.82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959870" y="3849465"/>
            <a:ext cx="152400" cy="1555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164783" y="3449415"/>
            <a:ext cx="152400" cy="1555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7560195" y="2916015"/>
            <a:ext cx="152400" cy="1555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900045" y="1974627"/>
            <a:ext cx="152400" cy="1555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232420" y="2112498"/>
            <a:ext cx="13112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Helvetica" charset="0"/>
              </a:rPr>
              <a:t>Relative Cost to Develop, </a:t>
            </a:r>
            <a:r>
              <a:rPr lang="en-US" sz="1800" b="1">
                <a:solidFill>
                  <a:srgbClr val="FF0000"/>
                </a:solidFill>
                <a:latin typeface="Helvetica" charset="0"/>
              </a:rPr>
              <a:t>Maintain</a:t>
            </a:r>
            <a:r>
              <a:rPr lang="en-US" sz="1800" b="1">
                <a:latin typeface="Helvetica" charset="0"/>
              </a:rPr>
              <a:t>,</a:t>
            </a:r>
            <a:endParaRPr lang="en-US" sz="1800" b="1">
              <a:solidFill>
                <a:srgbClr val="FF0000"/>
              </a:solidFill>
              <a:latin typeface="Helvetica" charset="0"/>
            </a:endParaRPr>
          </a:p>
          <a:p>
            <a:pPr eaLnBrk="1" hangingPunct="1"/>
            <a:r>
              <a:rPr lang="en-US" sz="1800" b="1">
                <a:latin typeface="Helvetica" charset="0"/>
              </a:rPr>
              <a:t>Own and</a:t>
            </a:r>
          </a:p>
          <a:p>
            <a:pPr eaLnBrk="1" hangingPunct="1"/>
            <a:r>
              <a:rPr lang="en-US" sz="1800" b="1">
                <a:latin typeface="Helvetica" charset="0"/>
              </a:rPr>
              <a:t>Operate</a:t>
            </a: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5018608" y="3511327"/>
            <a:ext cx="1225550" cy="4175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6244158" y="2989040"/>
            <a:ext cx="1409700" cy="53498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V="1">
            <a:off x="7628458" y="2054002"/>
            <a:ext cx="1358900" cy="93503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4383608" y="567747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Helvetica" charset="0"/>
              </a:rPr>
              <a:t>COCOMO II RELY Rating</a:t>
            </a: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670820" y="2203227"/>
            <a:ext cx="152400" cy="155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3540645" y="235721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rgbClr val="FF0000"/>
                </a:solidFill>
                <a:latin typeface="Helvetica" charset="0"/>
              </a:rPr>
              <a:t>1.23</a:t>
            </a:r>
            <a:endParaRPr lang="en-US" sz="1000" b="1">
              <a:latin typeface="Helvetica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966220" y="2927127"/>
            <a:ext cx="152400" cy="155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4829695" y="272234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rgbClr val="FF0000"/>
                </a:solidFill>
                <a:latin typeface="Helvetica" charset="0"/>
              </a:rPr>
              <a:t>1.10</a:t>
            </a:r>
            <a:endParaRPr lang="en-US" sz="1000" b="1">
              <a:latin typeface="Helvetica" charset="0"/>
            </a:endParaRP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7571308" y="3508152"/>
            <a:ext cx="152400" cy="155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7404620" y="363674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rgbClr val="FF0000"/>
                </a:solidFill>
                <a:latin typeface="Helvetica" charset="0"/>
              </a:rPr>
              <a:t>0.99</a:t>
            </a:r>
            <a:endParaRPr lang="en-US" sz="1000" b="1">
              <a:latin typeface="Helvetica" charset="0"/>
            </a:endParaRP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8728595" y="319541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rgbClr val="FF0000"/>
                </a:solidFill>
                <a:latin typeface="Helvetica" charset="0"/>
              </a:rPr>
              <a:t>1.07</a:t>
            </a:r>
            <a:endParaRPr lang="en-US" sz="1000" b="1">
              <a:latin typeface="Helvetica" charset="0"/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8852420" y="3038252"/>
            <a:ext cx="152400" cy="155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7641158" y="3119215"/>
            <a:ext cx="1290637" cy="469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3518420" y="296681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chemeClr val="accent2"/>
                </a:solidFill>
                <a:latin typeface="Helvetica" charset="0"/>
              </a:rPr>
              <a:t>1.11</a:t>
            </a:r>
            <a:endParaRPr lang="en-US" sz="1000" b="1">
              <a:latin typeface="Helvetica" charset="0"/>
            </a:endParaRP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813820" y="327161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chemeClr val="accent2"/>
                </a:solidFill>
                <a:latin typeface="Helvetica" charset="0"/>
              </a:rPr>
              <a:t>1.05</a:t>
            </a:r>
            <a:endParaRPr lang="en-US" sz="1000" b="1">
              <a:latin typeface="Helvetica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3658120" y="2836640"/>
            <a:ext cx="152400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4966220" y="3190652"/>
            <a:ext cx="152400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7580833" y="3130327"/>
            <a:ext cx="152400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9081020" y="224445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chemeClr val="accent2"/>
                </a:solidFill>
                <a:latin typeface="Helvetica" charset="0"/>
              </a:rPr>
              <a:t>70% </a:t>
            </a:r>
            <a:r>
              <a:rPr lang="en-US" sz="1000" b="1" dirty="0" err="1">
                <a:solidFill>
                  <a:schemeClr val="accent2"/>
                </a:solidFill>
                <a:latin typeface="Helvetica" charset="0"/>
              </a:rPr>
              <a:t>Maint</a:t>
            </a:r>
            <a:r>
              <a:rPr lang="en-US" sz="1000" b="1" dirty="0">
                <a:solidFill>
                  <a:schemeClr val="accent2"/>
                </a:solidFill>
                <a:latin typeface="Helvetica" charset="0"/>
              </a:rPr>
              <a:t>.</a:t>
            </a:r>
            <a:endParaRPr lang="en-US" sz="1000" b="1" dirty="0">
              <a:latin typeface="Helvetica" charset="0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8901633" y="2382615"/>
            <a:ext cx="152400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3726383" y="2911252"/>
            <a:ext cx="1292225" cy="3397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7653858" y="2454052"/>
            <a:ext cx="1317625" cy="7572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7433195" y="325574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chemeClr val="accent2"/>
                </a:solidFill>
                <a:latin typeface="Helvetica" charset="0"/>
              </a:rPr>
              <a:t>1.07</a:t>
            </a:r>
            <a:endParaRPr lang="en-US" sz="1000" b="1">
              <a:latin typeface="Helvetica" charset="0"/>
            </a:endParaRP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8728595" y="250961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solidFill>
                  <a:schemeClr val="accent2"/>
                </a:solidFill>
                <a:latin typeface="Helvetica" charset="0"/>
              </a:rPr>
              <a:t>1.20</a:t>
            </a:r>
            <a:endParaRPr lang="en-US" sz="1000" b="1">
              <a:latin typeface="Helvetica" charset="0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5251970" y="1479327"/>
            <a:ext cx="3752850" cy="3543300"/>
          </a:xfrm>
          <a:custGeom>
            <a:avLst/>
            <a:gdLst>
              <a:gd name="T0" fmla="*/ 0 w 2364"/>
              <a:gd name="T1" fmla="*/ 0 h 2232"/>
              <a:gd name="T2" fmla="*/ 2147483647 w 2364"/>
              <a:gd name="T3" fmla="*/ 2147483647 h 2232"/>
              <a:gd name="T4" fmla="*/ 2147483647 w 2364"/>
              <a:gd name="T5" fmla="*/ 2147483647 h 2232"/>
              <a:gd name="T6" fmla="*/ 2147483647 w 2364"/>
              <a:gd name="T7" fmla="*/ 2147483647 h 2232"/>
              <a:gd name="T8" fmla="*/ 0 60000 65536"/>
              <a:gd name="T9" fmla="*/ 0 60000 65536"/>
              <a:gd name="T10" fmla="*/ 0 60000 65536"/>
              <a:gd name="T11" fmla="*/ 0 60000 65536"/>
              <a:gd name="T12" fmla="*/ 0 w 2364"/>
              <a:gd name="T13" fmla="*/ 0 h 2232"/>
              <a:gd name="T14" fmla="*/ 2364 w 2364"/>
              <a:gd name="T15" fmla="*/ 2232 h 2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4" h="2232">
                <a:moveTo>
                  <a:pt x="0" y="0"/>
                </a:moveTo>
                <a:lnTo>
                  <a:pt x="624" y="1296"/>
                </a:lnTo>
                <a:lnTo>
                  <a:pt x="1500" y="1992"/>
                </a:lnTo>
                <a:lnTo>
                  <a:pt x="2364" y="223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7557020" y="4565427"/>
            <a:ext cx="152400" cy="1555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8915920" y="4943252"/>
            <a:ext cx="152400" cy="1555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7585595" y="439874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latin typeface="Helvetica" charset="0"/>
              </a:rPr>
              <a:t>0.76</a:t>
            </a: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8928620" y="456701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latin typeface="Helvetica" charset="0"/>
              </a:rPr>
              <a:t>0.69</a:t>
            </a:r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4509020" y="1442815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>
                <a:latin typeface="Helvetica" charset="0"/>
              </a:rPr>
              <a:t>VL = 2.55</a:t>
            </a:r>
          </a:p>
          <a:p>
            <a:pPr eaLnBrk="1" hangingPunct="1"/>
            <a:r>
              <a:rPr lang="en-US" sz="1000" b="1">
                <a:latin typeface="Helvetica" charset="0"/>
              </a:rPr>
              <a:t>   L = 1.52</a:t>
            </a:r>
          </a:p>
        </p:txBody>
      </p:sp>
      <p:sp>
        <p:nvSpPr>
          <p:cNvPr id="72" name="Text Box 71"/>
          <p:cNvSpPr txBox="1">
            <a:spLocks noChangeArrowheads="1"/>
          </p:cNvSpPr>
          <p:nvPr/>
        </p:nvSpPr>
        <p:spPr bwMode="auto">
          <a:xfrm>
            <a:off x="5501208" y="1401540"/>
            <a:ext cx="3732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Helvetica" charset="0"/>
              </a:rPr>
              <a:t>Operational-defect cost at Nominal dependability</a:t>
            </a:r>
          </a:p>
          <a:p>
            <a:pPr eaLnBrk="1" hangingPunct="1"/>
            <a:r>
              <a:rPr lang="en-US" b="1">
                <a:latin typeface="Helvetica" charset="0"/>
              </a:rPr>
              <a:t>= Software life cycle cost</a:t>
            </a:r>
          </a:p>
        </p:txBody>
      </p: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3137420" y="3170015"/>
            <a:ext cx="124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Helvetica" charset="0"/>
              </a:rPr>
              <a:t>Operational -</a:t>
            </a:r>
          </a:p>
          <a:p>
            <a:pPr eaLnBrk="1" hangingPunct="1"/>
            <a:r>
              <a:rPr lang="en-US" b="1" dirty="0">
                <a:latin typeface="Helvetica" charset="0"/>
              </a:rPr>
              <a:t>defect cost = 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837069" y="6104571"/>
            <a:ext cx="785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MTBF (hours)       1                     10                300                 10,000           300,000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6890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35360"/>
          </a:xfrm>
        </p:spPr>
        <p:txBody>
          <a:bodyPr/>
          <a:lstStyle/>
          <a:p>
            <a:r>
              <a:rPr lang="en-US" altLang="zh-CN" dirty="0" smtClean="0"/>
              <a:t>“More access interfaces” strategy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93812" y="1540728"/>
          <a:ext cx="10476657" cy="4480560"/>
        </p:xfrm>
        <a:graphic>
          <a:graphicData uri="http://schemas.openxmlformats.org/drawingml/2006/table">
            <a:tbl>
              <a:tblPr/>
              <a:tblGrid>
                <a:gridCol w="455961"/>
                <a:gridCol w="6648483"/>
                <a:gridCol w="1082905"/>
                <a:gridCol w="808383"/>
                <a:gridCol w="1480925"/>
              </a:tblGrid>
              <a:tr h="348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Solutions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Attack surface 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Normalization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Values in objective function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100" baseline="-250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One entry point and one exit point for root method with authenticated access right.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Two entry point and one exit point for authenticated method with authenticated access right.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Adding protocol SSL and socket.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Three data items with root access right and three with authenticated access right.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9.18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11.5941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100" baseline="-250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One entry point and one exit point for root method with authenticated access right.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Four entry point and two exit point for authenticated method with authenticated access right.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Adding protocol SSL and socket. 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Three data items with root access right and six with authenticated access right.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13.18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4.77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5.9736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100" baseline="-250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Two entry point and one exit point for root method with authenticated access right. 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Four entry point and two exit point for authenticated method with authenticated access right.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Adding protocol SSL and socket. 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Six data items with root access right and six with authenticated access right.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15.45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4.07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1.615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100" baseline="-250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Three entry point and two exit point for root Method with authenticated access right.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Six entry point and two exit point for authenticated method with authenticated access right.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Adding protocol SSL and socket. 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Three data items with root access right and three with authenticated access right.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20.18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1.62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6.91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2251" marR="5225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332656"/>
            <a:ext cx="8686801" cy="1267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“More access interfaces</a:t>
            </a:r>
            <a:r>
              <a:rPr lang="en-US" altLang="zh-CN" dirty="0" smtClean="0"/>
              <a:t>”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“Redundancy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内容占位符 3" descr="English-case-add interface&amp;redundancy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8148" y="1772816"/>
            <a:ext cx="4680520" cy="4464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476672"/>
            <a:ext cx="9065954" cy="220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English-case-authenticatio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510" y="2924944"/>
            <a:ext cx="3888432" cy="2880320"/>
          </a:xfrm>
          <a:prstGeom prst="rect">
            <a:avLst/>
          </a:prstGeom>
        </p:spPr>
      </p:pic>
      <p:pic>
        <p:nvPicPr>
          <p:cNvPr id="5" name="图片 4" descr="English-case-authentication-change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8998" y="2924944"/>
            <a:ext cx="3744416" cy="273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5212" y="1828800"/>
            <a:ext cx="9637712" cy="4191000"/>
          </a:xfrm>
        </p:spPr>
        <p:txBody>
          <a:bodyPr>
            <a:normAutofit/>
          </a:bodyPr>
          <a:lstStyle/>
          <a:p>
            <a:pPr marL="538163" indent="-493713">
              <a:buFont typeface="Wingdings" pitchFamily="2" charset="2"/>
              <a:buChar char="l"/>
            </a:pPr>
            <a:r>
              <a:rPr lang="en-US" altLang="zh-CN" sz="2800" dirty="0" smtClean="0"/>
              <a:t>The tradeoff result relies on the 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metrics</a:t>
            </a:r>
            <a:r>
              <a:rPr lang="en-US" altLang="zh-CN" sz="2800" dirty="0" smtClean="0"/>
              <a:t> of strategies, but it is risky that the metrics may be difficult to acquire, or be subject to error or a degree of estimation.</a:t>
            </a:r>
          </a:p>
          <a:p>
            <a:pPr marL="538163" indent="-493713">
              <a:buFont typeface="Wingdings" pitchFamily="2" charset="2"/>
              <a:buChar char="l"/>
            </a:pPr>
            <a:r>
              <a:rPr lang="en-US" altLang="zh-CN" sz="2800" dirty="0" smtClean="0"/>
              <a:t>Further validation should be conducted, including more appropriate metrics and 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more accurate measurements</a:t>
            </a:r>
            <a:r>
              <a:rPr lang="en-US" altLang="zh-CN" sz="2800" dirty="0" smtClean="0"/>
              <a:t>. Also, our framework should be used in more variety of realistic cases. </a:t>
            </a:r>
            <a:endParaRPr lang="zh-CN" alt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10429798" cy="4407768"/>
          </a:xfrm>
        </p:spPr>
        <p:txBody>
          <a:bodyPr>
            <a:normAutofit/>
          </a:bodyPr>
          <a:lstStyle/>
          <a:p>
            <a:pPr marL="87313" indent="-42863">
              <a:lnSpc>
                <a:spcPct val="100000"/>
              </a:lnSpc>
            </a:pPr>
            <a:r>
              <a:rPr lang="en-US" altLang="zh-CN" sz="4400" dirty="0" smtClean="0"/>
              <a:t>3. </a:t>
            </a:r>
            <a:r>
              <a:rPr lang="zh-CN" altLang="en-US" sz="4400" dirty="0" smtClean="0"/>
              <a:t>过程方面编织</a:t>
            </a:r>
            <a:r>
              <a:rPr lang="en-US" altLang="zh-CN" sz="4400" dirty="0" smtClean="0"/>
              <a:t>——AOP</a:t>
            </a:r>
            <a:r>
              <a:rPr lang="zh-CN" altLang="en-US" sz="4400" dirty="0" smtClean="0"/>
              <a:t>（</a:t>
            </a:r>
            <a:r>
              <a:rPr lang="zh-CN" altLang="en-US" sz="4400" dirty="0" smtClean="0"/>
              <a:t>软件过程</a:t>
            </a:r>
            <a:r>
              <a:rPr lang="zh-CN" altLang="en-US" sz="4400" dirty="0" smtClean="0"/>
              <a:t>）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4. </a:t>
            </a:r>
            <a:r>
              <a:rPr lang="zh-CN" altLang="en-US" sz="4400" dirty="0" smtClean="0"/>
              <a:t>非</a:t>
            </a:r>
            <a:r>
              <a:rPr lang="zh-CN" altLang="en-US" sz="4400" dirty="0" smtClean="0"/>
              <a:t>功能需求本体</a:t>
            </a:r>
            <a:r>
              <a:rPr lang="zh-CN" altLang="en-US" sz="4400" dirty="0" smtClean="0"/>
              <a:t>知识库</a:t>
            </a:r>
            <a:r>
              <a:rPr lang="en-US" altLang="zh-CN" sz="4400" dirty="0" smtClean="0"/>
              <a:t>Wiki tool</a:t>
            </a:r>
            <a:br>
              <a:rPr lang="en-US" altLang="zh-CN" sz="4400" dirty="0" smtClean="0"/>
            </a:b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5. </a:t>
            </a:r>
            <a:r>
              <a:rPr lang="zh-CN" altLang="en-US" sz="4400" dirty="0" smtClean="0"/>
              <a:t>需求</a:t>
            </a:r>
            <a:r>
              <a:rPr lang="zh-CN" altLang="en-US" sz="4400" dirty="0" smtClean="0"/>
              <a:t>变更</a:t>
            </a:r>
            <a:r>
              <a:rPr lang="zh-CN" altLang="en-US" sz="4400" dirty="0" smtClean="0"/>
              <a:t>影响</a:t>
            </a:r>
            <a:endParaRPr lang="zh-CN" sz="4400" dirty="0"/>
          </a:p>
        </p:txBody>
      </p:sp>
    </p:spTree>
    <p:extLst>
      <p:ext uri="{BB962C8B-B14F-4D97-AF65-F5344CB8AC3E}">
        <p14:creationId xmlns:p14="http://schemas.microsoft.com/office/powerpoint/2010/main" xmlns="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非常</a:t>
            </a:r>
            <a:r>
              <a:rPr lang="zh-CN" altLang="en-US" dirty="0" smtClean="0"/>
              <a:t>感谢！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可信软件非功能需求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ISO/IEC 25010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标准定义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统一分解、定义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Conflicts &amp; Synergies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There is nothing permanent except Change</a:t>
            </a:r>
            <a:endParaRPr 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240949140"/>
              </p:ext>
            </p:extLst>
          </p:nvPr>
        </p:nvGraphicFramePr>
        <p:xfrm>
          <a:off x="5446340" y="1288996"/>
          <a:ext cx="6156000" cy="4660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/>
                <a:gridCol w="2988000"/>
                <a:gridCol w="1584000"/>
              </a:tblGrid>
              <a:tr h="495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Times New Roman"/>
                          <a:ea typeface="宋体"/>
                          <a:cs typeface="Times New Roman"/>
                        </a:rPr>
                        <a:t>来源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可信软件非功能需求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TCSEC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Security (confidentiality, authenticity, accountability)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1985-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Dependability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Reliability (availability), safety,</a:t>
                      </a:r>
                      <a:r>
                        <a:rPr lang="en-US" sz="1200" kern="100">
                          <a:solidFill>
                            <a:srgbClr val="FFC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security 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1990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TSM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Security, reliability (availability)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1994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Microsoft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Reliability, security, privacy, business integrity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2002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TCG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Security, maintainability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2003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Littlewood, Schmidt 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Reliability, safety, robustness, availability, security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2003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DARPA’s CHATS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Security (integrity, confidentiality, authentication, authorization, accountability), reliability (fault tolerance), performance (Time-behavior, capacity), survivability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2004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NSS2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Security, safety, reliability, survivability, performance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2005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TrustSoft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Correctness, safety, quality of service (performance, reliability, availability), security, privacy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2005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COMPSAC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Availability, reliability, security, survivability, recoverability, confidentiality, integrity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2006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ICSP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Functionality, reliability, safety, usability, security, portability, maintainability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2009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226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0" y="533400"/>
            <a:ext cx="8917633" cy="1066800"/>
          </a:xfrm>
        </p:spPr>
        <p:txBody>
          <a:bodyPr/>
          <a:lstStyle/>
          <a:p>
            <a:r>
              <a:rPr lang="en-US" altLang="zh-CN" dirty="0" smtClean="0"/>
              <a:t>The need for a System Qualities (SQs) ontology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844" y="1828799"/>
            <a:ext cx="4669160" cy="68580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Critical nature of SQs</a:t>
            </a:r>
            <a:endParaRPr 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844" y="2590800"/>
            <a:ext cx="4669160" cy="34290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Or non-functional requirements; </a:t>
            </a:r>
            <a:r>
              <a:rPr lang="en-US" altLang="zh-CN" dirty="0" err="1" smtClean="0"/>
              <a:t>ilities</a:t>
            </a:r>
            <a:endParaRPr lang="en-US" altLang="zh-CN" dirty="0" smtClean="0"/>
          </a:p>
          <a:p>
            <a:pPr marL="274320" lvl="1">
              <a:spcBef>
                <a:spcPts val="1800"/>
              </a:spcBef>
            </a:pPr>
            <a:r>
              <a:rPr lang="en-US" altLang="zh-CN" sz="2000" dirty="0" smtClean="0"/>
              <a:t>Major source of project overruns, failures</a:t>
            </a:r>
          </a:p>
          <a:p>
            <a:pPr marL="274320" lvl="1">
              <a:spcBef>
                <a:spcPts val="1800"/>
              </a:spcBef>
            </a:pPr>
            <a:r>
              <a:rPr lang="en-US" altLang="zh-CN" sz="2000" dirty="0" smtClean="0"/>
              <a:t>Significant source of stakeholder value conflicts</a:t>
            </a:r>
          </a:p>
          <a:p>
            <a:pPr marL="274320" lvl="1">
              <a:spcBef>
                <a:spcPts val="1800"/>
              </a:spcBef>
            </a:pPr>
            <a:r>
              <a:rPr lang="en-US" altLang="zh-CN" sz="2000" dirty="0" smtClean="0"/>
              <a:t>Poorly defined, understood</a:t>
            </a:r>
          </a:p>
          <a:p>
            <a:pPr marL="274320" lvl="1">
              <a:spcBef>
                <a:spcPts val="1800"/>
              </a:spcBef>
            </a:pPr>
            <a:r>
              <a:rPr lang="en-US" altLang="zh-CN" sz="2000" dirty="0" smtClean="0"/>
              <a:t>Underemphasized in life cycle management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02892" y="1828799"/>
            <a:ext cx="4972040" cy="68580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Need for SQs ontology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02892" y="2590800"/>
            <a:ext cx="4972040" cy="3429000"/>
          </a:xfrm>
        </p:spPr>
        <p:txBody>
          <a:bodyPr/>
          <a:lstStyle/>
          <a:p>
            <a:r>
              <a:rPr lang="en-US" altLang="zh-CN" dirty="0" smtClean="0"/>
              <a:t>Oversimplified one-size-fits all definitions</a:t>
            </a:r>
          </a:p>
          <a:p>
            <a:r>
              <a:rPr lang="en-US" altLang="zh-CN" dirty="0" smtClean="0"/>
              <a:t>Proliferation of definitions, as with Resilience</a:t>
            </a:r>
          </a:p>
          <a:p>
            <a:pPr marL="274320" lvl="1">
              <a:spcBef>
                <a:spcPts val="1800"/>
              </a:spcBef>
            </a:pPr>
            <a:r>
              <a:rPr lang="en-US" altLang="zh-CN" sz="2000" dirty="0" smtClean="0"/>
              <a:t>Weak understanding of inter-SQ relationships</a:t>
            </a:r>
          </a:p>
        </p:txBody>
      </p:sp>
    </p:spTree>
    <p:extLst>
      <p:ext uri="{BB962C8B-B14F-4D97-AF65-F5344CB8AC3E}">
        <p14:creationId xmlns:p14="http://schemas.microsoft.com/office/powerpoint/2010/main" xmlns="" val="8318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285784" cy="663352"/>
          </a:xfrm>
        </p:spPr>
        <p:txBody>
          <a:bodyPr/>
          <a:lstStyle/>
          <a:p>
            <a:r>
              <a:rPr lang="en-US" altLang="zh-CN" dirty="0" smtClean="0"/>
              <a:t>Proliferation of Definitions: Resilience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3812" y="1340768"/>
            <a:ext cx="10801200" cy="4896544"/>
          </a:xfrm>
        </p:spPr>
        <p:txBody>
          <a:bodyPr>
            <a:normAutofit/>
          </a:bodyPr>
          <a:lstStyle/>
          <a:p>
            <a:pPr marL="357188" indent="-312738"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Wikipedia</a:t>
            </a:r>
            <a:r>
              <a:rPr lang="en-US" altLang="zh-CN" b="1" dirty="0" smtClean="0"/>
              <a:t> Resilience variants: Climate, Ecology, Energy Development, Engineering and Construction, Network, Organizational, Psychological, Soil</a:t>
            </a:r>
          </a:p>
          <a:p>
            <a:r>
              <a:rPr lang="en-US" altLang="zh-CN" b="1" dirty="0" smtClean="0"/>
              <a:t>Ecology and Society Organization Resilience variants: Original-ecological, Extended-ecological, Walker et al. list, </a:t>
            </a:r>
            <a:r>
              <a:rPr lang="en-US" altLang="zh-CN" b="1" dirty="0" err="1" smtClean="0"/>
              <a:t>Folke</a:t>
            </a:r>
            <a:r>
              <a:rPr lang="en-US" altLang="zh-CN" b="1" dirty="0" smtClean="0"/>
              <a:t> et al. list; Systemic-heuristic, Operational, Sociological, Ecological-economic, Social-ecological system, Metaphoric, Sustainability-related</a:t>
            </a:r>
          </a:p>
          <a:p>
            <a:r>
              <a:rPr lang="en-US" altLang="zh-CN" b="1" dirty="0" smtClean="0"/>
              <a:t>Variants in resilience outcomes</a:t>
            </a:r>
          </a:p>
          <a:p>
            <a:pPr lvl="1"/>
            <a:r>
              <a:rPr lang="en-US" altLang="zh-CN" b="1" dirty="0" smtClean="0"/>
              <a:t>Returning to original state; Restoring or improving original state; Maintaining same relationships among state variables; Maintaining desired services; Maintaining an acceptable level of service; Retaining essentially the same function, structure, and feedbacks; Absorbing disturbances; Coping with disturbances; Self-organizing; Learning and adaptation; Creating lasting value</a:t>
            </a:r>
          </a:p>
          <a:p>
            <a:pPr lvl="1"/>
            <a:r>
              <a:rPr lang="en-US" altLang="zh-CN" b="1" dirty="0" smtClean="0"/>
              <a:t>Source of serious cross-discipline collaboration problems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6890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Set-Based &amp; SQs-Aware </a:t>
            </a:r>
            <a:r>
              <a:rPr lang="en-US" altLang="zh-CN" dirty="0" smtClean="0"/>
              <a:t>Life </a:t>
            </a:r>
            <a:r>
              <a:rPr lang="en-US" altLang="zh-CN" dirty="0" smtClean="0"/>
              <a:t>Cycle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65212" y="1828800"/>
            <a:ext cx="9565704" cy="4191000"/>
          </a:xfrm>
        </p:spPr>
        <p:txBody>
          <a:bodyPr>
            <a:normAutofit/>
          </a:bodyPr>
          <a:lstStyle/>
          <a:p>
            <a:pPr marL="363538" indent="-319088">
              <a:buFont typeface="Wingdings" pitchFamily="2" charset="2"/>
              <a:buChar char="l"/>
            </a:pPr>
            <a:r>
              <a:rPr lang="en-US" altLang="zh-CN" sz="2800" b="1" dirty="0" smtClean="0"/>
              <a:t>Incremental SQ definition and evolution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600" b="1" dirty="0" smtClean="0"/>
              <a:t>Based on Incremental Commitment Spiral Model</a:t>
            </a:r>
          </a:p>
          <a:p>
            <a:pPr marL="457200" lvl="1" indent="0">
              <a:buNone/>
            </a:pPr>
            <a:endParaRPr lang="en-US" altLang="zh-CN" sz="2600" b="1" dirty="0" smtClean="0"/>
          </a:p>
          <a:p>
            <a:pPr marL="363538" indent="-319088">
              <a:buFont typeface="Wingdings" pitchFamily="2" charset="2"/>
              <a:buChar char="l"/>
            </a:pPr>
            <a:r>
              <a:rPr lang="en-US" altLang="zh-CN" sz="2800" b="1" dirty="0" smtClean="0"/>
              <a:t>Set-based SQ requirements ranges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600" b="1" dirty="0" smtClean="0"/>
              <a:t>Resulting from stakeholder negotiation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600" b="1" dirty="0" smtClean="0"/>
              <a:t>Decreasing with growth in feasibility evidence</a:t>
            </a:r>
          </a:p>
          <a:p>
            <a:pPr lvl="1"/>
            <a:endParaRPr lang="en-US" altLang="zh-CN" sz="2600" b="1" dirty="0" smtClean="0"/>
          </a:p>
          <a:p>
            <a:pPr marL="363538" indent="-319088">
              <a:buFont typeface="Wingdings" pitchFamily="2" charset="2"/>
              <a:buChar char="l"/>
            </a:pPr>
            <a:r>
              <a:rPr lang="en-US" altLang="zh-CN" sz="2800" b="1" dirty="0" smtClean="0"/>
              <a:t>SQ evidence development </a:t>
            </a:r>
            <a:r>
              <a:rPr lang="en-US" altLang="zh-CN" sz="2800" b="1" dirty="0" smtClean="0"/>
              <a:t>process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6890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63352"/>
          </a:xfrm>
        </p:spPr>
        <p:txBody>
          <a:bodyPr/>
          <a:lstStyle/>
          <a:p>
            <a:r>
              <a:rPr lang="en-US" altLang="zh-CN" dirty="0" smtClean="0"/>
              <a:t>Set-Based SQs Convergence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4572" y="1844824"/>
            <a:ext cx="3672408" cy="3886944"/>
          </a:xfrm>
        </p:spPr>
        <p:txBody>
          <a:bodyPr/>
          <a:lstStyle/>
          <a:p>
            <a:r>
              <a:rPr lang="en-US" altLang="zh-CN" dirty="0" smtClean="0"/>
              <a:t>Phase 1: rough</a:t>
            </a:r>
          </a:p>
          <a:p>
            <a:r>
              <a:rPr lang="en-US" altLang="zh-CN" dirty="0" smtClean="0"/>
              <a:t>Phase 2: improved</a:t>
            </a:r>
          </a:p>
          <a:p>
            <a:r>
              <a:rPr lang="en-US" altLang="zh-CN" dirty="0" smtClean="0"/>
              <a:t>Phase 3: good</a:t>
            </a:r>
            <a:endParaRPr lang="zh-CN" altLang="en-US" dirty="0"/>
          </a:p>
        </p:txBody>
      </p:sp>
      <p:cxnSp>
        <p:nvCxnSpPr>
          <p:cNvPr id="4" name="Straight Connector 5"/>
          <p:cNvCxnSpPr/>
          <p:nvPr/>
        </p:nvCxnSpPr>
        <p:spPr>
          <a:xfrm>
            <a:off x="1639879" y="2112525"/>
            <a:ext cx="20169" cy="2680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"/>
          <p:cNvCxnSpPr/>
          <p:nvPr/>
        </p:nvCxnSpPr>
        <p:spPr>
          <a:xfrm>
            <a:off x="1646603" y="4814641"/>
            <a:ext cx="6423210" cy="18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5820" y="2901644"/>
            <a:ext cx="71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Effective ness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53625" y="4859868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8" name="Rectangle 11"/>
          <p:cNvSpPr/>
          <p:nvPr/>
        </p:nvSpPr>
        <p:spPr>
          <a:xfrm>
            <a:off x="3201977" y="2297191"/>
            <a:ext cx="2958353" cy="18921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/>
          <p:cNvSpPr/>
          <p:nvPr/>
        </p:nvSpPr>
        <p:spPr>
          <a:xfrm>
            <a:off x="3699519" y="2750542"/>
            <a:ext cx="1922929" cy="10354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/>
          <p:cNvSpPr/>
          <p:nvPr/>
        </p:nvSpPr>
        <p:spPr>
          <a:xfrm>
            <a:off x="4120860" y="3086719"/>
            <a:ext cx="1165412" cy="4034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86272" y="1927859"/>
            <a:ext cx="157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Phase 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7877" y="2409284"/>
            <a:ext cx="110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79448" y="2790883"/>
            <a:ext cx="1075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Phase 3</a:t>
            </a:r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1628673" y="2136260"/>
            <a:ext cx="1062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Desired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1695907" y="3974220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Acceptable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3080954" y="4272433"/>
            <a:ext cx="887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Acceptable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5366954" y="438000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Desired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35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SQs Ontology from Dr Boehm</a:t>
            </a:r>
            <a:endParaRPr lang="zh-CN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693812" y="1556792"/>
            <a:ext cx="6480720" cy="47525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dirty="0" smtClean="0"/>
              <a:t>Enable more effective </a:t>
            </a:r>
            <a:r>
              <a:rPr lang="en-US" altLang="zh-CN" sz="2200" dirty="0" smtClean="0">
                <a:solidFill>
                  <a:srgbClr val="00B0F0"/>
                </a:solidFill>
              </a:rPr>
              <a:t>collaboration</a:t>
            </a:r>
            <a:r>
              <a:rPr lang="en-US" altLang="zh-CN" sz="2200" dirty="0" smtClean="0"/>
              <a:t> across stakeholders from </a:t>
            </a:r>
            <a:r>
              <a:rPr lang="en-US" altLang="zh-CN" sz="2200" dirty="0" smtClean="0">
                <a:solidFill>
                  <a:srgbClr val="00B0F0"/>
                </a:solidFill>
              </a:rPr>
              <a:t>different disciplines</a:t>
            </a:r>
            <a:endParaRPr lang="zh-CN" sz="2200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 smtClean="0"/>
              <a:t>Non-functional </a:t>
            </a:r>
            <a:r>
              <a:rPr lang="en-US" altLang="zh-CN" sz="2200" dirty="0" smtClean="0"/>
              <a:t>Requirements as Qualities, with a Spice of Ontology——Jennifer </a:t>
            </a:r>
            <a:r>
              <a:rPr lang="en-US" altLang="zh-CN" sz="2200" dirty="0" err="1" smtClean="0"/>
              <a:t>Horkoff</a:t>
            </a:r>
            <a:r>
              <a:rPr lang="en-US" altLang="zh-CN" sz="2200" dirty="0" smtClean="0"/>
              <a:t>, John </a:t>
            </a:r>
            <a:r>
              <a:rPr lang="en-US" altLang="zh-CN" sz="2200" dirty="0" err="1" smtClean="0"/>
              <a:t>Mylopoulos</a:t>
            </a:r>
            <a:r>
              <a:rPr lang="en-US" altLang="zh-CN" sz="2200" dirty="0" smtClean="0"/>
              <a:t> (University of Trento)</a:t>
            </a:r>
          </a:p>
          <a:p>
            <a:pPr>
              <a:lnSpc>
                <a:spcPct val="100000"/>
              </a:lnSpc>
            </a:pPr>
            <a:r>
              <a:rPr lang="en-US" altLang="zh-CN" sz="2200" dirty="0" err="1" smtClean="0"/>
              <a:t>Varibility</a:t>
            </a:r>
            <a:r>
              <a:rPr lang="en-US" altLang="zh-CN" sz="2200" dirty="0" smtClean="0"/>
              <a:t> for Qualities in Software Architecture——</a:t>
            </a:r>
            <a:r>
              <a:rPr lang="en-US" altLang="zh-CN" sz="2200" dirty="0" err="1" smtClean="0"/>
              <a:t>Azadeh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Alebrahim</a:t>
            </a:r>
            <a:r>
              <a:rPr lang="en-US" altLang="zh-CN" sz="2200" dirty="0" smtClean="0"/>
              <a:t>, Germany</a:t>
            </a:r>
            <a:endParaRPr lang="zh-CN" altLang="zh-CN" sz="22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695792602"/>
              </p:ext>
            </p:extLst>
          </p:nvPr>
        </p:nvGraphicFramePr>
        <p:xfrm>
          <a:off x="70260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FR-YNU张璇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>企业中的决策不是黑色和白色的。也存在灰色区域，就像此模板的设计一样，背景中采用办公室窗户格。宝蓝色文本和彩色强调线形成对照，使人们关注您的内容，如示例列表、图表、表格和 SmartArt 所示。此演示文稿采用宽屏 (16x9) 格式。 
</APDescription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835478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2012-05-11T02:03:00+00:00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469707</Value>
    </PublishStatusLookup>
    <APAuthor xmlns="905c3888-6285-45d0-bd76-60a9ac2d738c">
      <UserInfo>
        <DisplayName>REDMOND\v-vaddu</DisplayName>
        <AccountId>2567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TP102895241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  <LocMarketGroupTiers2 xmlns="905c3888-6285-45d0-bd76-60a9ac2d73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5F5358-D174-472F-A3D1-C1F5B703B1EC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2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748A66-3624-43C9-8426-EDFFE3B10D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NFR-YNU张璇</Template>
  <TotalTime>0</TotalTime>
  <Words>1450</Words>
  <Application>Microsoft Office PowerPoint</Application>
  <PresentationFormat>自定义</PresentationFormat>
  <Paragraphs>288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NFR-YNU张璇</vt:lpstr>
      <vt:lpstr>E:\2016科研工作\Papers\Dr.Boehm\AA-SQs Balancing\Images\New Interfaces.vsd\Drawing\~页-1\矩形.1947</vt:lpstr>
      <vt:lpstr>E:\2016科研工作\Papers\Dr.Boehm\AA-SQs Balancing\Images\New Interfaces.vsd\Drawing\~页-1\矩形.1158</vt:lpstr>
      <vt:lpstr>非功能需求研究</vt:lpstr>
      <vt:lpstr>研究方向</vt:lpstr>
      <vt:lpstr>1. 可信软件需求</vt:lpstr>
      <vt:lpstr>可信软件非功能需求</vt:lpstr>
      <vt:lpstr>The need for a System Qualities (SQs) ontology</vt:lpstr>
      <vt:lpstr>Proliferation of Definitions: Resilience</vt:lpstr>
      <vt:lpstr>Set-Based &amp; SQs-Aware Life Cycle</vt:lpstr>
      <vt:lpstr>Set-Based SQs Convergence</vt:lpstr>
      <vt:lpstr>SQs Ontology from Dr Boehm</vt:lpstr>
      <vt:lpstr>SQs ontology (IDEF 5 ontology structure)</vt:lpstr>
      <vt:lpstr>Product Quality View of Changeability</vt:lpstr>
      <vt:lpstr>2. 冲突非功能需求权衡</vt:lpstr>
      <vt:lpstr>Conflicts</vt:lpstr>
      <vt:lpstr>Example of SQ Value Conflicts: Security IPT</vt:lpstr>
      <vt:lpstr>Conflict Identification and Resolution for Software Attribute Requirements —— Hoh In</vt:lpstr>
      <vt:lpstr>Strategies</vt:lpstr>
      <vt:lpstr>幻灯片 17</vt:lpstr>
      <vt:lpstr>Quality Attribute Strategies and Relations</vt:lpstr>
      <vt:lpstr>Formalization of Strategies</vt:lpstr>
      <vt:lpstr>Tradeoff analysis</vt:lpstr>
      <vt:lpstr>Knowledge Base</vt:lpstr>
      <vt:lpstr>QARCC</vt:lpstr>
      <vt:lpstr>Performance/Dependability trades via Monitoring &amp; Control strategy</vt:lpstr>
      <vt:lpstr>QARCC &amp; S-COST</vt:lpstr>
      <vt:lpstr>Global View</vt:lpstr>
      <vt:lpstr>向后推理</vt:lpstr>
      <vt:lpstr>Tradeoff Analysis of Strategies for SQs</vt:lpstr>
      <vt:lpstr>Our Tradeoff Analysis</vt:lpstr>
      <vt:lpstr>Optimize Tradeoff</vt:lpstr>
      <vt:lpstr>Optimize Tradeoff</vt:lpstr>
      <vt:lpstr>Impact of Changes</vt:lpstr>
      <vt:lpstr>Categories of Strategies</vt:lpstr>
      <vt:lpstr>Software Ownership Cost vs. Reliability——Boehm</vt:lpstr>
      <vt:lpstr>“More access interfaces” strategy</vt:lpstr>
      <vt:lpstr>“More access interfaces” “Redundancy design”</vt:lpstr>
      <vt:lpstr>幻灯片 36</vt:lpstr>
      <vt:lpstr>limitations</vt:lpstr>
      <vt:lpstr>3. 过程方面编织——AOP（软件过程）  4. 非功能需求本体知识库Wiki tool  5. 需求变更影响</vt:lpstr>
      <vt:lpstr>非常感谢！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2016-11-17T21:50:13Z</dcterms:created>
  <dcterms:modified xsi:type="dcterms:W3CDTF">2016-11-18T23:40:45Z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