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6858000" cx="12192000"/>
  <p:notesSz cx="7103725" cy="10234275"/>
  <p:embeddedFontLst>
    <p:embeddedFont>
      <p:font typeface="Inter"/>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7">
          <p15:clr>
            <a:srgbClr val="A4A3A4"/>
          </p15:clr>
        </p15:guide>
        <p15:guide id="2" pos="3813">
          <p15:clr>
            <a:srgbClr val="A4A3A4"/>
          </p15:clr>
        </p15:guide>
      </p15:sldGuideLst>
    </p:ext>
    <p:ext uri="GoogleSlidesCustomDataVersion2">
      <go:slidesCustomData xmlns:go="http://customooxmlschemas.google.com/" r:id="rId30" roundtripDataSignature="AMtx7mjgLcpJTz3b0Ud6VniB61/5tcmw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28AF423-CAB4-4C31-BC65-657808DB3C48}">
  <a:tblStyle styleId="{A28AF423-CAB4-4C31-BC65-657808DB3C4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6"/>
          </a:solidFill>
        </a:fill>
      </a:tcStyle>
    </a:wholeTbl>
    <a:band1H>
      <a:tcTxStyle/>
      <a:tcStyle>
        <a:fill>
          <a:solidFill>
            <a:srgbClr val="CED5EC"/>
          </a:solidFill>
        </a:fill>
      </a:tcStyle>
    </a:band1H>
    <a:band2H>
      <a:tcTxStyle/>
    </a:band2H>
    <a:band1V>
      <a:tcTxStyle/>
      <a:tcStyle>
        <a:fill>
          <a:solidFill>
            <a:srgbClr val="CED5E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7" orient="horz"/>
        <p:guide pos="3813"/>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Inter-regular.fntdata"/><Relationship Id="rId25" Type="http://schemas.openxmlformats.org/officeDocument/2006/relationships/slide" Target="slides/slide18.xml"/><Relationship Id="rId28" Type="http://schemas.openxmlformats.org/officeDocument/2006/relationships/font" Target="fonts/Inter-italic.fntdata"/><Relationship Id="rId27" Type="http://schemas.openxmlformats.org/officeDocument/2006/relationships/font" Target="fonts/Inter-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Inter-boldItalic.fntdata"/><Relationship Id="rId7" Type="http://schemas.openxmlformats.org/officeDocument/2006/relationships/notesMaster" Target="notesMasters/notesMaster1.xml"/><Relationship Id="rId8" Type="http://schemas.openxmlformats.org/officeDocument/2006/relationships/slide" Target="slides/slide1.xml"/><Relationship Id="rId3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indent="-228600" lvl="1" marL="914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2pPr>
            <a:lvl3pPr indent="-228600" lvl="2" marL="1371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3pPr>
            <a:lvl4pPr indent="-228600" lvl="3" marL="1828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4pPr>
            <a:lvl5pPr indent="-228600" lvl="4" marL="22860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5pPr>
            <a:lvl6pPr indent="-228600" lvl="5" marL="27432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6pPr>
            <a:lvl7pPr indent="-228600" lvl="6" marL="32004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7pPr>
            <a:lvl8pPr indent="-228600" lvl="7" marL="36576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8pPr>
            <a:lvl9pPr indent="-228600" lvl="8" marL="411480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SimSun"/>
                <a:ea typeface="SimSun"/>
                <a:cs typeface="SimSun"/>
                <a:sym typeface="SimSun"/>
              </a:defRPr>
            </a:lvl1pPr>
            <a:lvl2pPr lvl="1"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2pPr>
            <a:lvl3pPr lvl="2"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3pPr>
            <a:lvl4pPr lvl="3"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4pPr>
            <a:lvl5pPr lvl="4"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5pPr>
            <a:lvl6pPr lvl="5"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6pPr>
            <a:lvl7pPr lvl="6"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7pPr>
            <a:lvl8pPr lvl="7"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8pPr>
            <a:lvl9pPr lvl="8" marR="0" rtl="0" algn="l">
              <a:spcBef>
                <a:spcPts val="0"/>
              </a:spcBef>
              <a:spcAft>
                <a:spcPts val="0"/>
              </a:spcAft>
              <a:buSzPts val="1400"/>
              <a:buNone/>
              <a:defRPr b="0" i="0" sz="1800" u="none" cap="none" strike="noStrik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SimSun"/>
                <a:ea typeface="SimSun"/>
                <a:cs typeface="SimSun"/>
                <a:sym typeface="SimSun"/>
              </a:rPr>
              <a:t>‹#›</a:t>
            </a:fld>
            <a:endParaRPr b="0" i="0" sz="1200" u="none" cap="none" strike="noStrike">
              <a:solidFill>
                <a:schemeClr val="dk1"/>
              </a:solidFill>
              <a:latin typeface="SimSun"/>
              <a:ea typeface="SimSun"/>
              <a:cs typeface="SimSun"/>
              <a:sym typeface="SimSu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2:notes"/>
          <p:cNvSpPr txBox="1"/>
          <p:nvPr>
            <p:ph idx="1" type="body"/>
          </p:nvPr>
        </p:nvSpPr>
        <p:spPr>
          <a:xfrm>
            <a:off x="711200" y="4926013"/>
            <a:ext cx="5683250" cy="40290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txBox="1"/>
          <p:nvPr>
            <p:ph idx="12" type="sldNum"/>
          </p:nvPr>
        </p:nvSpPr>
        <p:spPr>
          <a:xfrm>
            <a:off x="4024313" y="9721850"/>
            <a:ext cx="3078162" cy="51276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3b83113e11_17_464: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3b83113e11_17_464: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lnSpc>
                <a:spcPct val="138000"/>
              </a:lnSpc>
              <a:spcBef>
                <a:spcPts val="0"/>
              </a:spcBef>
              <a:spcAft>
                <a:spcPts val="0"/>
              </a:spcAft>
              <a:buClr>
                <a:schemeClr val="dk1"/>
              </a:buClr>
              <a:buSzPts val="1100"/>
              <a:buFont typeface="Arial"/>
              <a:buNone/>
            </a:pPr>
            <a:r>
              <a:rPr lang="en-US" sz="1100">
                <a:latin typeface="Times New Roman"/>
                <a:ea typeface="Times New Roman"/>
                <a:cs typeface="Times New Roman"/>
                <a:sym typeface="Times New Roman"/>
              </a:rPr>
              <a:t>1. Cost Per Advertiser The cost per advertiser remains relatively stable, indicating that operational costs are well-aligned with the number of advertisers. No extreme fluctuations, meaning there is an efficient balance between spending and revenue generation.</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 2. Agent Efficiency (Advertisers Per Agent) The number of advertisers per agent remains within a consistent range, suggesting an optimized workload distribution. This consistency prevents overloading agents while ensuring that advertisers receive adequate support.</a:t>
            </a:r>
            <a:br>
              <a:rPr lang="en-US" sz="1100">
                <a:latin typeface="Times New Roman"/>
                <a:ea typeface="Times New Roman"/>
                <a:cs typeface="Times New Roman"/>
                <a:sym typeface="Times New Roman"/>
              </a:rPr>
            </a:br>
            <a:r>
              <a:rPr lang="en-US" sz="1100">
                <a:latin typeface="Times New Roman"/>
                <a:ea typeface="Times New Roman"/>
                <a:cs typeface="Times New Roman"/>
                <a:sym typeface="Times New Roman"/>
              </a:rPr>
              <a:t> =&gt; No major spikes or dips in cost per advertiser or agent efficiency, reinforcing the idea that the US market operates with strategic cost control and resource management.</a:t>
            </a:r>
            <a:endParaRPr sz="11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49" name="Google Shape;449;g33b83113e11_17_464: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3b83113e11_17_49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3b83113e11_17_49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g33b83113e11_17_49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3b83113e11_17_52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3b83113e11_17_527: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g33b83113e11_17_527: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3b83113e11_17_9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3" name="Google Shape;553;g33b83113e11_17_97:notes"/>
          <p:cNvSpPr txBox="1"/>
          <p:nvPr>
            <p:ph idx="1" type="body"/>
          </p:nvPr>
        </p:nvSpPr>
        <p:spPr>
          <a:xfrm>
            <a:off x="711200" y="4926013"/>
            <a:ext cx="5683200" cy="40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g33b83113e11_17_97:notes"/>
          <p:cNvSpPr txBox="1"/>
          <p:nvPr>
            <p:ph idx="12" type="sldNum"/>
          </p:nvPr>
        </p:nvSpPr>
        <p:spPr>
          <a:xfrm>
            <a:off x="4024313" y="9721850"/>
            <a:ext cx="3078300" cy="51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3b83113e11_17_129: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g33b83113e11_17_129:notes"/>
          <p:cNvSpPr txBox="1"/>
          <p:nvPr>
            <p:ph idx="1" type="body"/>
          </p:nvPr>
        </p:nvSpPr>
        <p:spPr>
          <a:xfrm>
            <a:off x="711200" y="4926013"/>
            <a:ext cx="5683200" cy="40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7" name="Google Shape;577;g33b83113e11_17_129:notes"/>
          <p:cNvSpPr txBox="1"/>
          <p:nvPr>
            <p:ph idx="12" type="sldNum"/>
          </p:nvPr>
        </p:nvSpPr>
        <p:spPr>
          <a:xfrm>
            <a:off x="4024313" y="9721850"/>
            <a:ext cx="3078300" cy="51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3b83113e11_17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8" name="Google Shape;618;g33b83113e11_17_0:notes"/>
          <p:cNvSpPr txBox="1"/>
          <p:nvPr>
            <p:ph idx="1" type="body"/>
          </p:nvPr>
        </p:nvSpPr>
        <p:spPr>
          <a:xfrm>
            <a:off x="711200" y="4926013"/>
            <a:ext cx="5683200" cy="40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33b83113e11_17_0:notes"/>
          <p:cNvSpPr txBox="1"/>
          <p:nvPr>
            <p:ph idx="12" type="sldNum"/>
          </p:nvPr>
        </p:nvSpPr>
        <p:spPr>
          <a:xfrm>
            <a:off x="4024313" y="9721850"/>
            <a:ext cx="3078300" cy="51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33b83113e11_3_450:notes"/>
          <p:cNvSpPr/>
          <p:nvPr>
            <p:ph idx="2" type="sldImg"/>
          </p:nvPr>
        </p:nvSpPr>
        <p:spPr>
          <a:xfrm>
            <a:off x="482578" y="1279484"/>
            <a:ext cx="61401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g33b83113e11_3_450:notes"/>
          <p:cNvSpPr txBox="1"/>
          <p:nvPr>
            <p:ph idx="1" type="body"/>
          </p:nvPr>
        </p:nvSpPr>
        <p:spPr>
          <a:xfrm>
            <a:off x="711167" y="4925857"/>
            <a:ext cx="5682900" cy="4029000"/>
          </a:xfrm>
          <a:prstGeom prst="rect">
            <a:avLst/>
          </a:prstGeom>
          <a:noFill/>
          <a:ln>
            <a:noFill/>
          </a:ln>
        </p:spPr>
        <p:txBody>
          <a:bodyPr anchorCtr="0" anchor="t" bIns="45775" lIns="91550" spcFirstLastPara="1" rIns="91550" wrap="square" tIns="45775">
            <a:noAutofit/>
          </a:bodyPr>
          <a:lstStyle/>
          <a:p>
            <a:pPr indent="0" lvl="0" marL="0" rtl="0" algn="l">
              <a:lnSpc>
                <a:spcPct val="100000"/>
              </a:lnSpc>
              <a:spcBef>
                <a:spcPts val="0"/>
              </a:spcBef>
              <a:spcAft>
                <a:spcPts val="0"/>
              </a:spcAft>
              <a:buSzPts val="1400"/>
              <a:buNone/>
            </a:pPr>
            <a:r>
              <a:t/>
            </a:r>
            <a:endParaRPr sz="1400"/>
          </a:p>
        </p:txBody>
      </p:sp>
      <p:sp>
        <p:nvSpPr>
          <p:cNvPr id="651" name="Google Shape;651;g33b83113e11_3_450:notes"/>
          <p:cNvSpPr txBox="1"/>
          <p:nvPr>
            <p:ph idx="12" type="sldNum"/>
          </p:nvPr>
        </p:nvSpPr>
        <p:spPr>
          <a:xfrm>
            <a:off x="4024129" y="9721541"/>
            <a:ext cx="3078300" cy="512700"/>
          </a:xfrm>
          <a:prstGeom prst="rect">
            <a:avLst/>
          </a:prstGeom>
          <a:noFill/>
          <a:ln>
            <a:noFill/>
          </a:ln>
        </p:spPr>
        <p:txBody>
          <a:bodyPr anchorCtr="0" anchor="b" bIns="45775" lIns="91550" spcFirstLastPara="1" rIns="91550" wrap="square" tIns="45775">
            <a:noAutofit/>
          </a:bodyPr>
          <a:lstStyle/>
          <a:p>
            <a:pPr indent="0" lvl="0" marL="0" marR="0" rtl="0" algn="r">
              <a:lnSpc>
                <a:spcPct val="100000"/>
              </a:lnSpc>
              <a:spcBef>
                <a:spcPts val="0"/>
              </a:spcBef>
              <a:spcAft>
                <a:spcPts val="0"/>
              </a:spcAft>
              <a:buClr>
                <a:srgbClr val="000000"/>
              </a:buClr>
              <a:buSzPts val="1200"/>
              <a:buFont typeface="SimSun"/>
              <a:buNone/>
            </a:pPr>
            <a:fld id="{00000000-1234-1234-1234-123412341234}" type="slidenum">
              <a:rPr b="0" i="0" lang="en-US" sz="1200" u="none" cap="none" strike="noStrike">
                <a:solidFill>
                  <a:srgbClr val="000000"/>
                </a:solidFill>
                <a:latin typeface="SimSun"/>
                <a:ea typeface="SimSun"/>
                <a:cs typeface="SimSun"/>
                <a:sym typeface="SimSun"/>
              </a:rPr>
              <a:t>‹#›</a:t>
            </a:fld>
            <a:endParaRPr b="0" i="0" sz="1200" u="none" cap="none" strike="noStrike">
              <a:solidFill>
                <a:srgbClr val="000000"/>
              </a:solidFill>
              <a:latin typeface="SimSun"/>
              <a:ea typeface="SimSun"/>
              <a:cs typeface="SimSun"/>
              <a:sym typeface="SimSu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3b83113e11_3_280:notes"/>
          <p:cNvSpPr/>
          <p:nvPr>
            <p:ph idx="2" type="sldImg"/>
          </p:nvPr>
        </p:nvSpPr>
        <p:spPr>
          <a:xfrm>
            <a:off x="482578" y="1279484"/>
            <a:ext cx="61401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0" name="Google Shape;670;g33b83113e11_3_280:notes"/>
          <p:cNvSpPr txBox="1"/>
          <p:nvPr>
            <p:ph idx="1" type="body"/>
          </p:nvPr>
        </p:nvSpPr>
        <p:spPr>
          <a:xfrm>
            <a:off x="711167" y="4925857"/>
            <a:ext cx="5682900" cy="4029000"/>
          </a:xfrm>
          <a:prstGeom prst="rect">
            <a:avLst/>
          </a:prstGeom>
          <a:noFill/>
          <a:ln>
            <a:noFill/>
          </a:ln>
        </p:spPr>
        <p:txBody>
          <a:bodyPr anchorCtr="0" anchor="t" bIns="45775" lIns="91550" spcFirstLastPara="1" rIns="91550" wrap="square" tIns="45775">
            <a:noAutofit/>
          </a:bodyPr>
          <a:lstStyle/>
          <a:p>
            <a:pPr indent="0" lvl="0" marL="0" rtl="0" algn="l">
              <a:lnSpc>
                <a:spcPct val="100000"/>
              </a:lnSpc>
              <a:spcBef>
                <a:spcPts val="0"/>
              </a:spcBef>
              <a:spcAft>
                <a:spcPts val="0"/>
              </a:spcAft>
              <a:buSzPts val="1400"/>
              <a:buNone/>
            </a:pPr>
            <a:r>
              <a:t/>
            </a:r>
            <a:endParaRPr sz="1400"/>
          </a:p>
        </p:txBody>
      </p:sp>
      <p:sp>
        <p:nvSpPr>
          <p:cNvPr id="671" name="Google Shape;671;g33b83113e11_3_280:notes"/>
          <p:cNvSpPr txBox="1"/>
          <p:nvPr>
            <p:ph idx="12" type="sldNum"/>
          </p:nvPr>
        </p:nvSpPr>
        <p:spPr>
          <a:xfrm>
            <a:off x="4024129" y="9721541"/>
            <a:ext cx="3078300" cy="512700"/>
          </a:xfrm>
          <a:prstGeom prst="rect">
            <a:avLst/>
          </a:prstGeom>
          <a:noFill/>
          <a:ln>
            <a:noFill/>
          </a:ln>
        </p:spPr>
        <p:txBody>
          <a:bodyPr anchorCtr="0" anchor="b" bIns="45775" lIns="91550" spcFirstLastPara="1" rIns="91550" wrap="square" tIns="45775">
            <a:noAutofit/>
          </a:bodyPr>
          <a:lstStyle/>
          <a:p>
            <a:pPr indent="0" lvl="0" marL="0" marR="0" rtl="0" algn="r">
              <a:lnSpc>
                <a:spcPct val="100000"/>
              </a:lnSpc>
              <a:spcBef>
                <a:spcPts val="0"/>
              </a:spcBef>
              <a:spcAft>
                <a:spcPts val="0"/>
              </a:spcAft>
              <a:buClr>
                <a:srgbClr val="000000"/>
              </a:buClr>
              <a:buSzPts val="1200"/>
              <a:buFont typeface="SimSun"/>
              <a:buNone/>
            </a:pPr>
            <a:fld id="{00000000-1234-1234-1234-123412341234}" type="slidenum">
              <a:rPr b="0" i="0" lang="en-US" sz="1200" u="none" cap="none" strike="noStrike">
                <a:solidFill>
                  <a:srgbClr val="000000"/>
                </a:solidFill>
                <a:latin typeface="SimSun"/>
                <a:ea typeface="SimSun"/>
                <a:cs typeface="SimSun"/>
                <a:sym typeface="SimSun"/>
              </a:rPr>
              <a:t>‹#›</a:t>
            </a:fld>
            <a:endParaRPr b="0" i="0" sz="1200" u="none" cap="none" strike="noStrike">
              <a:solidFill>
                <a:srgbClr val="000000"/>
              </a:solidFill>
              <a:latin typeface="SimSun"/>
              <a:ea typeface="SimSun"/>
              <a:cs typeface="SimSun"/>
              <a:sym typeface="SimSu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3b83113e11_3_365:notes"/>
          <p:cNvSpPr/>
          <p:nvPr>
            <p:ph idx="2" type="sldImg"/>
          </p:nvPr>
        </p:nvSpPr>
        <p:spPr>
          <a:xfrm>
            <a:off x="482578" y="1279484"/>
            <a:ext cx="61401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g33b83113e11_3_365:notes"/>
          <p:cNvSpPr txBox="1"/>
          <p:nvPr>
            <p:ph idx="1" type="body"/>
          </p:nvPr>
        </p:nvSpPr>
        <p:spPr>
          <a:xfrm>
            <a:off x="711167" y="4925857"/>
            <a:ext cx="5682900" cy="4029000"/>
          </a:xfrm>
          <a:prstGeom prst="rect">
            <a:avLst/>
          </a:prstGeom>
          <a:noFill/>
          <a:ln>
            <a:noFill/>
          </a:ln>
        </p:spPr>
        <p:txBody>
          <a:bodyPr anchorCtr="0" anchor="t" bIns="45775" lIns="91550" spcFirstLastPara="1" rIns="91550" wrap="square" tIns="45775">
            <a:noAutofit/>
          </a:bodyPr>
          <a:lstStyle/>
          <a:p>
            <a:pPr indent="0" lvl="0" marL="0" rtl="0" algn="l">
              <a:lnSpc>
                <a:spcPct val="100000"/>
              </a:lnSpc>
              <a:spcBef>
                <a:spcPts val="0"/>
              </a:spcBef>
              <a:spcAft>
                <a:spcPts val="0"/>
              </a:spcAft>
              <a:buSzPts val="1400"/>
              <a:buNone/>
            </a:pPr>
            <a:r>
              <a:t/>
            </a:r>
            <a:endParaRPr sz="1400"/>
          </a:p>
        </p:txBody>
      </p:sp>
      <p:sp>
        <p:nvSpPr>
          <p:cNvPr id="691" name="Google Shape;691;g33b83113e11_3_365:notes"/>
          <p:cNvSpPr txBox="1"/>
          <p:nvPr>
            <p:ph idx="12" type="sldNum"/>
          </p:nvPr>
        </p:nvSpPr>
        <p:spPr>
          <a:xfrm>
            <a:off x="4024129" y="9721541"/>
            <a:ext cx="3078300" cy="512700"/>
          </a:xfrm>
          <a:prstGeom prst="rect">
            <a:avLst/>
          </a:prstGeom>
          <a:noFill/>
          <a:ln>
            <a:noFill/>
          </a:ln>
        </p:spPr>
        <p:txBody>
          <a:bodyPr anchorCtr="0" anchor="b" bIns="45775" lIns="91550" spcFirstLastPara="1" rIns="91550" wrap="square" tIns="45775">
            <a:noAutofit/>
          </a:bodyPr>
          <a:lstStyle/>
          <a:p>
            <a:pPr indent="0" lvl="0" marL="0" marR="0" rtl="0" algn="r">
              <a:lnSpc>
                <a:spcPct val="100000"/>
              </a:lnSpc>
              <a:spcBef>
                <a:spcPts val="0"/>
              </a:spcBef>
              <a:spcAft>
                <a:spcPts val="0"/>
              </a:spcAft>
              <a:buClr>
                <a:srgbClr val="000000"/>
              </a:buClr>
              <a:buSzPts val="1200"/>
              <a:buFont typeface="SimSun"/>
              <a:buNone/>
            </a:pPr>
            <a:fld id="{00000000-1234-1234-1234-123412341234}" type="slidenum">
              <a:rPr b="0" i="0" lang="en-US" sz="1200" u="none" cap="none" strike="noStrike">
                <a:solidFill>
                  <a:srgbClr val="000000"/>
                </a:solidFill>
                <a:latin typeface="SimSun"/>
                <a:ea typeface="SimSun"/>
                <a:cs typeface="SimSun"/>
                <a:sym typeface="SimSun"/>
              </a:rPr>
              <a:t>‹#›</a:t>
            </a:fld>
            <a:endParaRPr b="0" i="0" sz="1200" u="none" cap="none" strike="noStrike">
              <a:solidFill>
                <a:srgbClr val="000000"/>
              </a:solidFill>
              <a:latin typeface="SimSun"/>
              <a:ea typeface="SimSun"/>
              <a:cs typeface="SimSun"/>
              <a:sym typeface="SimSu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b83113e11_11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33b83113e11_11_0:notes"/>
          <p:cNvSpPr txBox="1"/>
          <p:nvPr>
            <p:ph idx="1" type="body"/>
          </p:nvPr>
        </p:nvSpPr>
        <p:spPr>
          <a:xfrm>
            <a:off x="711200" y="4926013"/>
            <a:ext cx="5683200" cy="40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33b83113e11_11_0:notes"/>
          <p:cNvSpPr txBox="1"/>
          <p:nvPr>
            <p:ph idx="12" type="sldNum"/>
          </p:nvPr>
        </p:nvSpPr>
        <p:spPr>
          <a:xfrm>
            <a:off x="4024313" y="9721850"/>
            <a:ext cx="3078300" cy="51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b83113e11_3_7:notes"/>
          <p:cNvSpPr/>
          <p:nvPr>
            <p:ph idx="2" type="sldImg"/>
          </p:nvPr>
        </p:nvSpPr>
        <p:spPr>
          <a:xfrm>
            <a:off x="482578" y="1279484"/>
            <a:ext cx="61401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33b83113e11_3_7:notes"/>
          <p:cNvSpPr txBox="1"/>
          <p:nvPr>
            <p:ph idx="1" type="body"/>
          </p:nvPr>
        </p:nvSpPr>
        <p:spPr>
          <a:xfrm>
            <a:off x="711167" y="4925857"/>
            <a:ext cx="5682900" cy="4029000"/>
          </a:xfrm>
          <a:prstGeom prst="rect">
            <a:avLst/>
          </a:prstGeom>
          <a:noFill/>
          <a:ln>
            <a:noFill/>
          </a:ln>
        </p:spPr>
        <p:txBody>
          <a:bodyPr anchorCtr="0" anchor="t" bIns="45775" lIns="91550" spcFirstLastPara="1" rIns="91550" wrap="square" tIns="45775">
            <a:noAutofit/>
          </a:bodyPr>
          <a:lstStyle/>
          <a:p>
            <a:pPr indent="0" lvl="0" marL="0" rtl="0" algn="l">
              <a:lnSpc>
                <a:spcPct val="100000"/>
              </a:lnSpc>
              <a:spcBef>
                <a:spcPts val="0"/>
              </a:spcBef>
              <a:spcAft>
                <a:spcPts val="0"/>
              </a:spcAft>
              <a:buSzPts val="1400"/>
              <a:buNone/>
            </a:pPr>
            <a:r>
              <a:t/>
            </a:r>
            <a:endParaRPr sz="1400"/>
          </a:p>
        </p:txBody>
      </p:sp>
      <p:sp>
        <p:nvSpPr>
          <p:cNvPr id="198" name="Google Shape;198;g33b83113e11_3_7:notes"/>
          <p:cNvSpPr txBox="1"/>
          <p:nvPr>
            <p:ph idx="12" type="sldNum"/>
          </p:nvPr>
        </p:nvSpPr>
        <p:spPr>
          <a:xfrm>
            <a:off x="4024129" y="9721541"/>
            <a:ext cx="3078300" cy="512700"/>
          </a:xfrm>
          <a:prstGeom prst="rect">
            <a:avLst/>
          </a:prstGeom>
          <a:noFill/>
          <a:ln>
            <a:noFill/>
          </a:ln>
        </p:spPr>
        <p:txBody>
          <a:bodyPr anchorCtr="0" anchor="b" bIns="45775" lIns="91550" spcFirstLastPara="1" rIns="91550" wrap="square" tIns="45775">
            <a:noAutofit/>
          </a:bodyPr>
          <a:lstStyle/>
          <a:p>
            <a:pPr indent="0" lvl="0" marL="0" marR="0" rtl="0" algn="r">
              <a:lnSpc>
                <a:spcPct val="100000"/>
              </a:lnSpc>
              <a:spcBef>
                <a:spcPts val="0"/>
              </a:spcBef>
              <a:spcAft>
                <a:spcPts val="0"/>
              </a:spcAft>
              <a:buClr>
                <a:srgbClr val="000000"/>
              </a:buClr>
              <a:buSzPts val="1200"/>
              <a:buFont typeface="SimSun"/>
              <a:buNone/>
            </a:pPr>
            <a:fld id="{00000000-1234-1234-1234-123412341234}" type="slidenum">
              <a:rPr b="0" i="0" lang="en-US" sz="1200" u="none" cap="none" strike="noStrike">
                <a:solidFill>
                  <a:srgbClr val="000000"/>
                </a:solidFill>
                <a:latin typeface="SimSun"/>
                <a:ea typeface="SimSun"/>
                <a:cs typeface="SimSun"/>
                <a:sym typeface="SimSun"/>
              </a:rPr>
              <a:t>‹#›</a:t>
            </a:fld>
            <a:endParaRPr b="0" i="0" sz="1200" u="none" cap="none" strike="noStrike">
              <a:solidFill>
                <a:srgbClr val="000000"/>
              </a:solidFill>
              <a:latin typeface="SimSun"/>
              <a:ea typeface="SimSun"/>
              <a:cs typeface="SimSun"/>
              <a:sym typeface="SimSu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b83113e11_17_573:notes"/>
          <p:cNvSpPr txBox="1"/>
          <p:nvPr>
            <p:ph idx="1" type="body"/>
          </p:nvPr>
        </p:nvSpPr>
        <p:spPr>
          <a:xfrm>
            <a:off x="710372" y="4925245"/>
            <a:ext cx="5682900" cy="4029900"/>
          </a:xfrm>
          <a:prstGeom prst="rect">
            <a:avLst/>
          </a:prstGeom>
          <a:noFill/>
          <a:ln>
            <a:noFill/>
          </a:ln>
        </p:spPr>
        <p:txBody>
          <a:bodyPr anchorCtr="0" anchor="t" bIns="48600" lIns="97250" spcFirstLastPara="1" rIns="97250" wrap="square" tIns="48600">
            <a:noAutofit/>
          </a:bodyPr>
          <a:lstStyle/>
          <a:p>
            <a:pPr indent="0" lvl="0" marL="0" rtl="0" algn="l">
              <a:lnSpc>
                <a:spcPct val="100000"/>
              </a:lnSpc>
              <a:spcBef>
                <a:spcPts val="0"/>
              </a:spcBef>
              <a:spcAft>
                <a:spcPts val="0"/>
              </a:spcAft>
              <a:buSzPts val="1500"/>
              <a:buNone/>
            </a:pPr>
            <a:r>
              <a:t/>
            </a:r>
            <a:endParaRPr/>
          </a:p>
        </p:txBody>
      </p:sp>
      <p:sp>
        <p:nvSpPr>
          <p:cNvPr id="226" name="Google Shape;226;g33b83113e11_17_573:notes"/>
          <p:cNvSpPr/>
          <p:nvPr>
            <p:ph idx="2" type="sldImg"/>
          </p:nvPr>
        </p:nvSpPr>
        <p:spPr>
          <a:xfrm>
            <a:off x="710372" y="1279284"/>
            <a:ext cx="5682900" cy="34542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b83113e11_11_10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3b83113e11_11_107:notes"/>
          <p:cNvSpPr txBox="1"/>
          <p:nvPr>
            <p:ph idx="1" type="body"/>
          </p:nvPr>
        </p:nvSpPr>
        <p:spPr>
          <a:xfrm>
            <a:off x="711200" y="4926013"/>
            <a:ext cx="5683200" cy="4029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3b83113e11_11_107:notes"/>
          <p:cNvSpPr txBox="1"/>
          <p:nvPr>
            <p:ph idx="12" type="sldNum"/>
          </p:nvPr>
        </p:nvSpPr>
        <p:spPr>
          <a:xfrm>
            <a:off x="4024313" y="9721850"/>
            <a:ext cx="3078300" cy="512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3b83113e11_17_251: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3b83113e11_17_251: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3b83113e11_17_34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3b83113e11_17_346: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33b83113e11_17_346: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3b83113e11_17_39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3b83113e11_17_393: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g33b83113e11_17_393: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3b83113e11_17_428: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3b83113e11_17_428:notes"/>
          <p:cNvSpPr txBox="1"/>
          <p:nvPr>
            <p:ph idx="1" type="body"/>
          </p:nvPr>
        </p:nvSpPr>
        <p:spPr>
          <a:xfrm>
            <a:off x="711200" y="4926013"/>
            <a:ext cx="5683200" cy="4029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g33b83113e11_17_428:notes"/>
          <p:cNvSpPr txBox="1"/>
          <p:nvPr>
            <p:ph idx="12" type="sldNum"/>
          </p:nvPr>
        </p:nvSpPr>
        <p:spPr>
          <a:xfrm>
            <a:off x="4024313" y="9721850"/>
            <a:ext cx="3078300" cy="512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322962"/>
            <a:ext cx="9144000" cy="2187001"/>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71" name="Shape 71"/>
        <p:cNvGrpSpPr/>
        <p:nvPr/>
      </p:nvGrpSpPr>
      <p:grpSpPr>
        <a:xfrm>
          <a:off x="0" y="0"/>
          <a:ext cx="0" cy="0"/>
          <a:chOff x="0" y="0"/>
          <a:chExt cx="0" cy="0"/>
        </a:xfrm>
      </p:grpSpPr>
      <p:sp>
        <p:nvSpPr>
          <p:cNvPr id="72" name="Google Shape;7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5" name="Google Shape;75;p13"/>
          <p:cNvSpPr txBox="1"/>
          <p:nvPr>
            <p:ph idx="1" type="body"/>
          </p:nvPr>
        </p:nvSpPr>
        <p:spPr>
          <a:xfrm>
            <a:off x="838200" y="551543"/>
            <a:ext cx="10515600" cy="555897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82" name="Shape 82"/>
        <p:cNvGrpSpPr/>
        <p:nvPr/>
      </p:nvGrpSpPr>
      <p:grpSpPr>
        <a:xfrm>
          <a:off x="0" y="0"/>
          <a:ext cx="0" cy="0"/>
          <a:chOff x="0" y="0"/>
          <a:chExt cx="0" cy="0"/>
        </a:xfrm>
      </p:grpSpPr>
      <p:sp>
        <p:nvSpPr>
          <p:cNvPr id="83" name="Google Shape;83;g33b83113e11_7_169"/>
          <p:cNvSpPr txBox="1"/>
          <p:nvPr>
            <p:ph type="ctrTitle"/>
          </p:nvPr>
        </p:nvSpPr>
        <p:spPr>
          <a:xfrm>
            <a:off x="1524000" y="1322962"/>
            <a:ext cx="9144000" cy="2187000"/>
          </a:xfrm>
          <a:prstGeom prst="rect">
            <a:avLst/>
          </a:prstGeom>
          <a:noFill/>
          <a:ln>
            <a:noFill/>
          </a:ln>
        </p:spPr>
        <p:txBody>
          <a:bodyPr anchorCtr="0" anchor="b" bIns="45700" lIns="91425" spcFirstLastPara="1" rIns="91425" wrap="square" tIns="45700">
            <a:normAutofit/>
          </a:bodyPr>
          <a:lstStyle>
            <a:lvl1pPr lvl="0" algn="ctr">
              <a:lnSpc>
                <a:spcPct val="13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g33b83113e11_7_16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g33b83113e11_7_16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g33b83113e11_7_16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g33b83113e11_7_169"/>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3F3F3F"/>
              </a:buClr>
              <a:buSzPts val="2400"/>
              <a:buNone/>
              <a:defRPr sz="2400">
                <a:solidFill>
                  <a:srgbClr val="3F3F3F"/>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88" name="Shape 88"/>
        <p:cNvGrpSpPr/>
        <p:nvPr/>
      </p:nvGrpSpPr>
      <p:grpSpPr>
        <a:xfrm>
          <a:off x="0" y="0"/>
          <a:ext cx="0" cy="0"/>
          <a:chOff x="0" y="0"/>
          <a:chExt cx="0" cy="0"/>
        </a:xfrm>
      </p:grpSpPr>
      <p:sp>
        <p:nvSpPr>
          <p:cNvPr id="89" name="Google Shape;89;g33b83113e11_7_175"/>
          <p:cNvSpPr txBox="1"/>
          <p:nvPr>
            <p:ph type="title"/>
          </p:nvPr>
        </p:nvSpPr>
        <p:spPr>
          <a:xfrm>
            <a:off x="647700" y="25844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g33b83113e11_7_175"/>
          <p:cNvSpPr txBox="1"/>
          <p:nvPr>
            <p:ph idx="1" type="body"/>
          </p:nvPr>
        </p:nvSpPr>
        <p:spPr>
          <a:xfrm>
            <a:off x="6477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33b83113e11_7_17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g33b83113e11_7_17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g33b83113e11_7_17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94" name="Shape 94"/>
        <p:cNvGrpSpPr/>
        <p:nvPr/>
      </p:nvGrpSpPr>
      <p:grpSpPr>
        <a:xfrm>
          <a:off x="0" y="0"/>
          <a:ext cx="0" cy="0"/>
          <a:chOff x="0" y="0"/>
          <a:chExt cx="0" cy="0"/>
        </a:xfrm>
      </p:grpSpPr>
      <p:sp>
        <p:nvSpPr>
          <p:cNvPr id="95" name="Google Shape;95;g33b83113e11_7_181"/>
          <p:cNvSpPr txBox="1"/>
          <p:nvPr>
            <p:ph type="title"/>
          </p:nvPr>
        </p:nvSpPr>
        <p:spPr>
          <a:xfrm>
            <a:off x="831849" y="469127"/>
            <a:ext cx="10308000" cy="4093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g33b83113e11_7_181"/>
          <p:cNvSpPr txBox="1"/>
          <p:nvPr>
            <p:ph idx="1" type="body"/>
          </p:nvPr>
        </p:nvSpPr>
        <p:spPr>
          <a:xfrm>
            <a:off x="831850" y="4610028"/>
            <a:ext cx="10308000" cy="647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97" name="Google Shape;97;g33b83113e11_7_1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33b83113e11_7_1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g33b83113e11_7_1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100" name="Shape 100"/>
        <p:cNvGrpSpPr/>
        <p:nvPr/>
      </p:nvGrpSpPr>
      <p:grpSpPr>
        <a:xfrm>
          <a:off x="0" y="0"/>
          <a:ext cx="0" cy="0"/>
          <a:chOff x="0" y="0"/>
          <a:chExt cx="0" cy="0"/>
        </a:xfrm>
      </p:grpSpPr>
      <p:sp>
        <p:nvSpPr>
          <p:cNvPr id="101" name="Google Shape;101;g33b83113e11_7_187"/>
          <p:cNvSpPr txBox="1"/>
          <p:nvPr>
            <p:ph type="title"/>
          </p:nvPr>
        </p:nvSpPr>
        <p:spPr>
          <a:xfrm>
            <a:off x="647700" y="25844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g33b83113e11_7_187"/>
          <p:cNvSpPr txBox="1"/>
          <p:nvPr>
            <p:ph idx="1" type="body"/>
          </p:nvPr>
        </p:nvSpPr>
        <p:spPr>
          <a:xfrm>
            <a:off x="647700" y="1825625"/>
            <a:ext cx="5181600" cy="4351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g33b83113e11_7_187"/>
          <p:cNvSpPr txBox="1"/>
          <p:nvPr>
            <p:ph idx="2" type="body"/>
          </p:nvPr>
        </p:nvSpPr>
        <p:spPr>
          <a:xfrm>
            <a:off x="5981700" y="1825625"/>
            <a:ext cx="5181600" cy="43512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g33b83113e11_7_18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g33b83113e11_7_18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g33b83113e11_7_18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107" name="Shape 107"/>
        <p:cNvGrpSpPr/>
        <p:nvPr/>
      </p:nvGrpSpPr>
      <p:grpSpPr>
        <a:xfrm>
          <a:off x="0" y="0"/>
          <a:ext cx="0" cy="0"/>
          <a:chOff x="0" y="0"/>
          <a:chExt cx="0" cy="0"/>
        </a:xfrm>
      </p:grpSpPr>
      <p:sp>
        <p:nvSpPr>
          <p:cNvPr id="108" name="Google Shape;108;g33b83113e11_7_194"/>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g33b83113e11_7_194"/>
          <p:cNvSpPr txBox="1"/>
          <p:nvPr>
            <p:ph idx="1" type="body"/>
          </p:nvPr>
        </p:nvSpPr>
        <p:spPr>
          <a:xfrm>
            <a:off x="839788" y="1744961"/>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g33b83113e11_7_194"/>
          <p:cNvSpPr txBox="1"/>
          <p:nvPr>
            <p:ph idx="2" type="body"/>
          </p:nvPr>
        </p:nvSpPr>
        <p:spPr>
          <a:xfrm>
            <a:off x="839788" y="2615609"/>
            <a:ext cx="5157900" cy="357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g33b83113e11_7_194"/>
          <p:cNvSpPr txBox="1"/>
          <p:nvPr>
            <p:ph idx="3" type="body"/>
          </p:nvPr>
        </p:nvSpPr>
        <p:spPr>
          <a:xfrm>
            <a:off x="6172200" y="1744961"/>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2" name="Google Shape;112;g33b83113e11_7_194"/>
          <p:cNvSpPr txBox="1"/>
          <p:nvPr>
            <p:ph idx="4" type="body"/>
          </p:nvPr>
        </p:nvSpPr>
        <p:spPr>
          <a:xfrm>
            <a:off x="6172200" y="2615609"/>
            <a:ext cx="5183100" cy="3574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g33b83113e11_7_19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33b83113e11_7_19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g33b83113e11_7_19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116" name="Shape 116"/>
        <p:cNvGrpSpPr/>
        <p:nvPr/>
      </p:nvGrpSpPr>
      <p:grpSpPr>
        <a:xfrm>
          <a:off x="0" y="0"/>
          <a:ext cx="0" cy="0"/>
          <a:chOff x="0" y="0"/>
          <a:chExt cx="0" cy="0"/>
        </a:xfrm>
      </p:grpSpPr>
      <p:sp>
        <p:nvSpPr>
          <p:cNvPr id="117" name="Google Shape;117;g33b83113e11_7_203"/>
          <p:cNvSpPr txBox="1"/>
          <p:nvPr>
            <p:ph type="title"/>
          </p:nvPr>
        </p:nvSpPr>
        <p:spPr>
          <a:xfrm>
            <a:off x="838200" y="2766219"/>
            <a:ext cx="10515600" cy="13257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g33b83113e11_7_20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g33b83113e11_7_20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g33b83113e11_7_20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121" name="Shape 121"/>
        <p:cNvGrpSpPr/>
        <p:nvPr/>
      </p:nvGrpSpPr>
      <p:grpSpPr>
        <a:xfrm>
          <a:off x="0" y="0"/>
          <a:ext cx="0" cy="0"/>
          <a:chOff x="0" y="0"/>
          <a:chExt cx="0" cy="0"/>
        </a:xfrm>
      </p:grpSpPr>
      <p:sp>
        <p:nvSpPr>
          <p:cNvPr id="122" name="Google Shape;122;g33b83113e11_7_20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g33b83113e11_7_20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g33b83113e11_7_20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125" name="Shape 125"/>
        <p:cNvGrpSpPr/>
        <p:nvPr/>
      </p:nvGrpSpPr>
      <p:grpSpPr>
        <a:xfrm>
          <a:off x="0" y="0"/>
          <a:ext cx="0" cy="0"/>
          <a:chOff x="0" y="0"/>
          <a:chExt cx="0" cy="0"/>
        </a:xfrm>
      </p:grpSpPr>
      <p:sp>
        <p:nvSpPr>
          <p:cNvPr id="126" name="Google Shape;126;g33b83113e11_7_212"/>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g33b83113e11_7_212"/>
          <p:cNvSpPr/>
          <p:nvPr>
            <p:ph idx="2" type="pic"/>
          </p:nvPr>
        </p:nvSpPr>
        <p:spPr>
          <a:xfrm>
            <a:off x="5184000" y="766354"/>
            <a:ext cx="5817300" cy="5094300"/>
          </a:xfrm>
          <a:prstGeom prst="rect">
            <a:avLst/>
          </a:prstGeom>
          <a:noFill/>
          <a:ln>
            <a:noFill/>
          </a:ln>
        </p:spPr>
      </p:sp>
      <p:sp>
        <p:nvSpPr>
          <p:cNvPr id="128" name="Google Shape;128;g33b83113e11_7_212"/>
          <p:cNvSpPr txBox="1"/>
          <p:nvPr>
            <p:ph idx="1" type="body"/>
          </p:nvPr>
        </p:nvSpPr>
        <p:spPr>
          <a:xfrm>
            <a:off x="651827" y="2057400"/>
            <a:ext cx="41652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9" name="Google Shape;129;g33b83113e11_7_2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g33b83113e11_7_2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g33b83113e11_7_2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132" name="Shape 132"/>
        <p:cNvGrpSpPr/>
        <p:nvPr/>
      </p:nvGrpSpPr>
      <p:grpSpPr>
        <a:xfrm>
          <a:off x="0" y="0"/>
          <a:ext cx="0" cy="0"/>
          <a:chOff x="0" y="0"/>
          <a:chExt cx="0" cy="0"/>
        </a:xfrm>
      </p:grpSpPr>
      <p:sp>
        <p:nvSpPr>
          <p:cNvPr id="133" name="Google Shape;133;g33b83113e11_7_219"/>
          <p:cNvSpPr txBox="1"/>
          <p:nvPr>
            <p:ph type="title"/>
          </p:nvPr>
        </p:nvSpPr>
        <p:spPr>
          <a:xfrm rot="5400000">
            <a:off x="7683150" y="2506375"/>
            <a:ext cx="5811900" cy="152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g33b83113e11_7_219"/>
          <p:cNvSpPr txBox="1"/>
          <p:nvPr>
            <p:ph idx="1" type="body"/>
          </p:nvPr>
        </p:nvSpPr>
        <p:spPr>
          <a:xfrm rot="5400000">
            <a:off x="2372208" y="-1168925"/>
            <a:ext cx="5811900" cy="8880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g33b83113e11_7_21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g33b83113e11_7_21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g33b83113e11_7_21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6477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p:cSld name="内容">
    <p:spTree>
      <p:nvGrpSpPr>
        <p:cNvPr id="138" name="Shape 138"/>
        <p:cNvGrpSpPr/>
        <p:nvPr/>
      </p:nvGrpSpPr>
      <p:grpSpPr>
        <a:xfrm>
          <a:off x="0" y="0"/>
          <a:ext cx="0" cy="0"/>
          <a:chOff x="0" y="0"/>
          <a:chExt cx="0" cy="0"/>
        </a:xfrm>
      </p:grpSpPr>
      <p:sp>
        <p:nvSpPr>
          <p:cNvPr id="139" name="Google Shape;139;g33b83113e11_7_22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g33b83113e11_7_22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33b83113e11_7_2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g33b83113e11_7_225"/>
          <p:cNvSpPr txBox="1"/>
          <p:nvPr>
            <p:ph idx="1" type="body"/>
          </p:nvPr>
        </p:nvSpPr>
        <p:spPr>
          <a:xfrm>
            <a:off x="838200" y="551543"/>
            <a:ext cx="10515600" cy="5559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831849" y="469127"/>
            <a:ext cx="10307927" cy="409334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
          <p:cNvSpPr txBox="1"/>
          <p:nvPr>
            <p:ph idx="1" type="body"/>
          </p:nvPr>
        </p:nvSpPr>
        <p:spPr>
          <a:xfrm>
            <a:off x="831850" y="4610028"/>
            <a:ext cx="10307926" cy="6475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647700" y="25844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b="0" i="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 type="body"/>
          </p:nvPr>
        </p:nvSpPr>
        <p:spPr>
          <a:xfrm>
            <a:off x="647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7"/>
          <p:cNvSpPr txBox="1"/>
          <p:nvPr>
            <p:ph idx="2" type="body"/>
          </p:nvPr>
        </p:nvSpPr>
        <p:spPr>
          <a:xfrm>
            <a:off x="5981700" y="1825625"/>
            <a:ext cx="5181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Char char="•"/>
              <a:defRPr sz="2800">
                <a:solidFill>
                  <a:srgbClr val="3F3F3F"/>
                </a:solidFill>
              </a:defRPr>
            </a:lvl1pPr>
            <a:lvl2pPr indent="-381000" lvl="1" marL="914400" algn="l">
              <a:lnSpc>
                <a:spcPct val="90000"/>
              </a:lnSpc>
              <a:spcBef>
                <a:spcPts val="500"/>
              </a:spcBef>
              <a:spcAft>
                <a:spcPts val="0"/>
              </a:spcAft>
              <a:buClr>
                <a:srgbClr val="3F3F3F"/>
              </a:buClr>
              <a:buSzPts val="2400"/>
              <a:buChar char="•"/>
              <a:defRPr sz="2400">
                <a:solidFill>
                  <a:srgbClr val="3F3F3F"/>
                </a:solidFill>
              </a:defRPr>
            </a:lvl2pPr>
            <a:lvl3pPr indent="-355600" lvl="2" marL="1371600" algn="l">
              <a:lnSpc>
                <a:spcPct val="90000"/>
              </a:lnSpc>
              <a:spcBef>
                <a:spcPts val="500"/>
              </a:spcBef>
              <a:spcAft>
                <a:spcPts val="0"/>
              </a:spcAft>
              <a:buClr>
                <a:srgbClr val="3F3F3F"/>
              </a:buClr>
              <a:buSzPts val="2000"/>
              <a:buChar char="•"/>
              <a:defRPr sz="2000">
                <a:solidFill>
                  <a:srgbClr val="3F3F3F"/>
                </a:solidFill>
              </a:defRPr>
            </a:lvl3pPr>
            <a:lvl4pPr indent="-342900" lvl="3" marL="1828800" algn="l">
              <a:lnSpc>
                <a:spcPct val="90000"/>
              </a:lnSpc>
              <a:spcBef>
                <a:spcPts val="500"/>
              </a:spcBef>
              <a:spcAft>
                <a:spcPts val="0"/>
              </a:spcAft>
              <a:buClr>
                <a:srgbClr val="3F3F3F"/>
              </a:buClr>
              <a:buSzPts val="1800"/>
              <a:buChar char="•"/>
              <a:defRPr sz="1800">
                <a:solidFill>
                  <a:srgbClr val="3F3F3F"/>
                </a:solidFill>
              </a:defRPr>
            </a:lvl4pPr>
            <a:lvl5pPr indent="-342900" lvl="4" marL="2286000" algn="l">
              <a:lnSpc>
                <a:spcPct val="90000"/>
              </a:lnSpc>
              <a:spcBef>
                <a:spcPts val="500"/>
              </a:spcBef>
              <a:spcAft>
                <a:spcPts val="0"/>
              </a:spcAft>
              <a:buClr>
                <a:srgbClr val="3F3F3F"/>
              </a:buClr>
              <a:buSzPts val="1800"/>
              <a:buChar char="•"/>
              <a:defRPr sz="18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
          <p:cNvSpPr txBox="1"/>
          <p:nvPr>
            <p:ph idx="1" type="body"/>
          </p:nvPr>
        </p:nvSpPr>
        <p:spPr>
          <a:xfrm>
            <a:off x="839788" y="1744961"/>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8"/>
          <p:cNvSpPr txBox="1"/>
          <p:nvPr>
            <p:ph idx="2" type="body"/>
          </p:nvPr>
        </p:nvSpPr>
        <p:spPr>
          <a:xfrm>
            <a:off x="839788" y="2615609"/>
            <a:ext cx="5157787"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8"/>
          <p:cNvSpPr txBox="1"/>
          <p:nvPr>
            <p:ph idx="3" type="body"/>
          </p:nvPr>
        </p:nvSpPr>
        <p:spPr>
          <a:xfrm>
            <a:off x="6172200" y="1744961"/>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b="0" sz="28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8"/>
          <p:cNvSpPr txBox="1"/>
          <p:nvPr>
            <p:ph idx="4" type="body"/>
          </p:nvPr>
        </p:nvSpPr>
        <p:spPr>
          <a:xfrm>
            <a:off x="6172200" y="2615609"/>
            <a:ext cx="5183188" cy="357405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838200" y="2766219"/>
            <a:ext cx="10515600"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4400"/>
              <a:buFont typeface="Calibri"/>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11"/>
          <p:cNvSpPr txBox="1"/>
          <p:nvPr>
            <p:ph type="title"/>
          </p:nvPr>
        </p:nvSpPr>
        <p:spPr>
          <a:xfrm>
            <a:off x="646747" y="127000"/>
            <a:ext cx="4165200" cy="1600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1"/>
          <p:cNvSpPr/>
          <p:nvPr>
            <p:ph idx="2" type="pic"/>
          </p:nvPr>
        </p:nvSpPr>
        <p:spPr>
          <a:xfrm>
            <a:off x="5184000" y="766354"/>
            <a:ext cx="5817375" cy="5094446"/>
          </a:xfrm>
          <a:prstGeom prst="rect">
            <a:avLst/>
          </a:prstGeom>
          <a:noFill/>
          <a:ln>
            <a:noFill/>
          </a:ln>
        </p:spPr>
      </p:sp>
      <p:sp>
        <p:nvSpPr>
          <p:cNvPr id="61" name="Google Shape;61;p11"/>
          <p:cNvSpPr txBox="1"/>
          <p:nvPr>
            <p:ph idx="1" type="body"/>
          </p:nvPr>
        </p:nvSpPr>
        <p:spPr>
          <a:xfrm>
            <a:off x="651827" y="2057400"/>
            <a:ext cx="4165200"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65" name="Shape 65"/>
        <p:cNvGrpSpPr/>
        <p:nvPr/>
      </p:nvGrpSpPr>
      <p:grpSpPr>
        <a:xfrm>
          <a:off x="0" y="0"/>
          <a:ext cx="0" cy="0"/>
          <a:chOff x="0" y="0"/>
          <a:chExt cx="0" cy="0"/>
        </a:xfrm>
      </p:grpSpPr>
      <p:sp>
        <p:nvSpPr>
          <p:cNvPr id="66" name="Google Shape;66;p12"/>
          <p:cNvSpPr txBox="1"/>
          <p:nvPr>
            <p:ph type="title"/>
          </p:nvPr>
        </p:nvSpPr>
        <p:spPr>
          <a:xfrm rot="5400000">
            <a:off x="7683223" y="2506386"/>
            <a:ext cx="5811838" cy="152931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Calibri"/>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2"/>
          <p:cNvSpPr txBox="1"/>
          <p:nvPr>
            <p:ph idx="1" type="body"/>
          </p:nvPr>
        </p:nvSpPr>
        <p:spPr>
          <a:xfrm rot="5400000">
            <a:off x="2372260" y="-1168935"/>
            <a:ext cx="5811838" cy="887995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rm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sp>
        <p:nvSpPr>
          <p:cNvPr id="77" name="Google Shape;77;g33b83113e11_7_16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Google Shape;78;g33b83113e11_7_16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9" name="Google Shape;79;g33b83113e11_7_16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rm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0" name="Google Shape;80;g33b83113e11_7_1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1" name="Google Shape;81;g33b83113e11_7_1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nvSpPr>
        <p:spPr>
          <a:xfrm>
            <a:off x="3717300" y="1682150"/>
            <a:ext cx="6470100" cy="1103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500">
                <a:solidFill>
                  <a:schemeClr val="dk1"/>
                </a:solidFill>
                <a:latin typeface="Times"/>
                <a:ea typeface="Times"/>
                <a:cs typeface="Times"/>
                <a:sym typeface="Times"/>
              </a:rPr>
              <a:t>Hi, I'm </a:t>
            </a:r>
            <a:r>
              <a:rPr b="1" lang="en-US" sz="5500">
                <a:solidFill>
                  <a:schemeClr val="dk1"/>
                </a:solidFill>
                <a:latin typeface="Times"/>
                <a:ea typeface="Times"/>
                <a:cs typeface="Times"/>
                <a:sym typeface="Times"/>
              </a:rPr>
              <a:t>DeepAnalytics</a:t>
            </a:r>
            <a:r>
              <a:rPr lang="en-US" sz="1100">
                <a:solidFill>
                  <a:schemeClr val="dk1"/>
                </a:solidFill>
                <a:latin typeface="Times New Roman"/>
                <a:ea typeface="Times New Roman"/>
                <a:cs typeface="Times New Roman"/>
                <a:sym typeface="Times New Roman"/>
              </a:rPr>
              <a:t>, not DeepSeek</a:t>
            </a:r>
            <a:endParaRPr sz="1100">
              <a:solidFill>
                <a:schemeClr val="dk1"/>
              </a:solidFill>
              <a:latin typeface="Times New Roman"/>
              <a:ea typeface="Times New Roman"/>
              <a:cs typeface="Times New Roman"/>
              <a:sym typeface="Times New Roman"/>
            </a:endParaRPr>
          </a:p>
        </p:txBody>
      </p:sp>
      <p:pic>
        <p:nvPicPr>
          <p:cNvPr id="149" name="Google Shape;149;p2"/>
          <p:cNvPicPr preferRelativeResize="0"/>
          <p:nvPr/>
        </p:nvPicPr>
        <p:blipFill rotWithShape="1">
          <a:blip r:embed="rId3">
            <a:alphaModFix/>
          </a:blip>
          <a:srcRect b="0" l="0" r="0" t="0"/>
          <a:stretch/>
        </p:blipFill>
        <p:spPr>
          <a:xfrm>
            <a:off x="1591945" y="2538095"/>
            <a:ext cx="9138285" cy="1649095"/>
          </a:xfrm>
          <a:prstGeom prst="rect">
            <a:avLst/>
          </a:prstGeom>
          <a:noFill/>
          <a:ln>
            <a:noFill/>
          </a:ln>
        </p:spPr>
      </p:pic>
      <p:sp>
        <p:nvSpPr>
          <p:cNvPr id="150" name="Google Shape;150;p2"/>
          <p:cNvSpPr txBox="1"/>
          <p:nvPr/>
        </p:nvSpPr>
        <p:spPr>
          <a:xfrm>
            <a:off x="1943100" y="4486275"/>
            <a:ext cx="8863200" cy="901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Team Member: Evelyn Liang, Huei-Sin Liu, Jim Cao, Jingwen Zhang, Qilian Wu, Shelly Wei, </a:t>
            </a:r>
            <a:r>
              <a:rPr lang="en-US" sz="2000">
                <a:solidFill>
                  <a:schemeClr val="dk1"/>
                </a:solidFill>
                <a:latin typeface="Times New Roman"/>
                <a:ea typeface="Times New Roman"/>
                <a:cs typeface="Times New Roman"/>
                <a:sym typeface="Times New Roman"/>
              </a:rPr>
              <a:t>Corey Lin </a:t>
            </a:r>
            <a:endParaRPr sz="2000">
              <a:solidFill>
                <a:schemeClr val="dk1"/>
              </a:solidFill>
              <a:latin typeface="Times New Roman"/>
              <a:ea typeface="Times New Roman"/>
              <a:cs typeface="Times New Roman"/>
              <a:sym typeface="Times New Roman"/>
            </a:endParaRPr>
          </a:p>
        </p:txBody>
      </p:sp>
      <p:pic>
        <p:nvPicPr>
          <p:cNvPr id="151" name="Google Shape;151;p2"/>
          <p:cNvPicPr preferRelativeResize="0"/>
          <p:nvPr/>
        </p:nvPicPr>
        <p:blipFill>
          <a:blip r:embed="rId4">
            <a:alphaModFix/>
          </a:blip>
          <a:stretch>
            <a:fillRect/>
          </a:stretch>
        </p:blipFill>
        <p:spPr>
          <a:xfrm>
            <a:off x="2165000" y="1181000"/>
            <a:ext cx="1357125" cy="1357100"/>
          </a:xfrm>
          <a:prstGeom prst="rect">
            <a:avLst/>
          </a:prstGeom>
          <a:noFill/>
          <a:ln>
            <a:noFill/>
          </a:ln>
        </p:spPr>
      </p:pic>
      <p:sp>
        <p:nvSpPr>
          <p:cNvPr id="152" name="Google Shape;152;p2"/>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33b83113e11_17_464"/>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52" name="Google Shape;452;g33b83113e11_17_464"/>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53" name="Google Shape;453;g33b83113e11_17_464"/>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54" name="Google Shape;454;g33b83113e11_17_464"/>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55" name="Google Shape;455;g33b83113e11_17_464"/>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56" name="Google Shape;456;g33b83113e11_17_464"/>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457" name="Google Shape;457;g33b83113e11_17_464"/>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458" name="Google Shape;458;g33b83113e11_17_464"/>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459" name="Google Shape;459;g33b83113e11_17_464"/>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460" name="Google Shape;460;g33b83113e11_17_464"/>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61" name="Google Shape;461;g33b83113e11_17_464"/>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462" name="Google Shape;462;g33b83113e11_17_464"/>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pic>
        <p:nvPicPr>
          <p:cNvPr id="463" name="Google Shape;463;g33b83113e11_17_464"/>
          <p:cNvPicPr preferRelativeResize="0"/>
          <p:nvPr/>
        </p:nvPicPr>
        <p:blipFill>
          <a:blip r:embed="rId3">
            <a:alphaModFix/>
          </a:blip>
          <a:stretch>
            <a:fillRect/>
          </a:stretch>
        </p:blipFill>
        <p:spPr>
          <a:xfrm>
            <a:off x="319000" y="1753625"/>
            <a:ext cx="5386475" cy="4751550"/>
          </a:xfrm>
          <a:prstGeom prst="rect">
            <a:avLst/>
          </a:prstGeom>
          <a:noFill/>
          <a:ln>
            <a:noFill/>
          </a:ln>
        </p:spPr>
      </p:pic>
      <p:sp>
        <p:nvSpPr>
          <p:cNvPr id="464" name="Google Shape;464;g33b83113e11_17_464"/>
          <p:cNvSpPr txBox="1"/>
          <p:nvPr/>
        </p:nvSpPr>
        <p:spPr>
          <a:xfrm>
            <a:off x="6447150" y="1677425"/>
            <a:ext cx="5082600" cy="2786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1. </a:t>
            </a:r>
            <a:r>
              <a:rPr lang="en-US" sz="1300">
                <a:solidFill>
                  <a:schemeClr val="dk1"/>
                </a:solidFill>
                <a:latin typeface="Times New Roman"/>
                <a:ea typeface="Times New Roman"/>
                <a:cs typeface="Times New Roman"/>
                <a:sym typeface="Times New Roman"/>
              </a:rPr>
              <a:t>Cost Per Advertiser: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Operational costs are well-aligned with advertiser volume, ensuring a </a:t>
            </a:r>
            <a:r>
              <a:rPr b="1" lang="en-US" sz="1300">
                <a:solidFill>
                  <a:schemeClr val="dk1"/>
                </a:solidFill>
                <a:latin typeface="Times New Roman"/>
                <a:ea typeface="Times New Roman"/>
                <a:cs typeface="Times New Roman"/>
                <a:sym typeface="Times New Roman"/>
              </a:rPr>
              <a:t>balanced spend-to-revenue ratio</a:t>
            </a:r>
            <a:r>
              <a:rPr lang="en-US"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 2. Agent Efficiency: </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The number of advertisers per agent remains within a consistent range, suggesting an </a:t>
            </a:r>
            <a:r>
              <a:rPr b="1" lang="en-US" sz="1300">
                <a:solidFill>
                  <a:schemeClr val="dk1"/>
                </a:solidFill>
                <a:latin typeface="Times New Roman"/>
                <a:ea typeface="Times New Roman"/>
                <a:cs typeface="Times New Roman"/>
                <a:sym typeface="Times New Roman"/>
              </a:rPr>
              <a:t>optimized workload distribution</a:t>
            </a:r>
            <a:r>
              <a:rPr lang="en-US" sz="1300">
                <a:solidFill>
                  <a:schemeClr val="dk1"/>
                </a:solidFill>
                <a:latin typeface="Times New Roman"/>
                <a:ea typeface="Times New Roman"/>
                <a:cs typeface="Times New Roman"/>
                <a:sym typeface="Times New Roman"/>
              </a:rPr>
              <a:t>. This consistency prevents overloading agents while ensuring that advertisers receive adequate support.</a:t>
            </a:r>
            <a:endParaRPr sz="13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300">
              <a:solidFill>
                <a:schemeClr val="dk1"/>
              </a:solidFill>
              <a:latin typeface="Times New Roman"/>
              <a:ea typeface="Times New Roman"/>
              <a:cs typeface="Times New Roman"/>
              <a:sym typeface="Times New Roman"/>
            </a:endParaRPr>
          </a:p>
        </p:txBody>
      </p:sp>
      <p:grpSp>
        <p:nvGrpSpPr>
          <p:cNvPr id="465" name="Google Shape;465;g33b83113e11_17_464"/>
          <p:cNvGrpSpPr/>
          <p:nvPr/>
        </p:nvGrpSpPr>
        <p:grpSpPr>
          <a:xfrm rot="-5400000">
            <a:off x="3556749" y="3778450"/>
            <a:ext cx="4771911" cy="217778"/>
            <a:chOff x="577188" y="2945223"/>
            <a:chExt cx="4536900" cy="217800"/>
          </a:xfrm>
        </p:grpSpPr>
        <p:cxnSp>
          <p:nvCxnSpPr>
            <p:cNvPr id="466" name="Google Shape;466;g33b83113e11_17_464"/>
            <p:cNvCxnSpPr/>
            <p:nvPr/>
          </p:nvCxnSpPr>
          <p:spPr>
            <a:xfrm>
              <a:off x="577188" y="3052127"/>
              <a:ext cx="4536900" cy="0"/>
            </a:xfrm>
            <a:prstGeom prst="straightConnector1">
              <a:avLst/>
            </a:prstGeom>
            <a:noFill/>
            <a:ln cap="flat" cmpd="sng" w="12700">
              <a:solidFill>
                <a:srgbClr val="7F7F7F"/>
              </a:solidFill>
              <a:prstDash val="dash"/>
              <a:miter lim="800000"/>
              <a:headEnd len="sm" w="sm" type="none"/>
              <a:tailEnd len="sm" w="sm" type="none"/>
            </a:ln>
          </p:spPr>
        </p:cxnSp>
        <p:sp>
          <p:nvSpPr>
            <p:cNvPr id="467" name="Google Shape;467;g33b83113e11_17_464"/>
            <p:cNvSpPr/>
            <p:nvPr/>
          </p:nvSpPr>
          <p:spPr>
            <a:xfrm rot="5400000">
              <a:off x="2854988" y="2898723"/>
              <a:ext cx="217800" cy="310800"/>
            </a:xfrm>
            <a:prstGeom prst="chevron">
              <a:avLst>
                <a:gd fmla="val 53704"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a:ea typeface="Times"/>
                <a:cs typeface="Times"/>
                <a:sym typeface="Times"/>
              </a:endParaRPr>
            </a:p>
          </p:txBody>
        </p:sp>
      </p:grpSp>
      <p:sp>
        <p:nvSpPr>
          <p:cNvPr id="468" name="Google Shape;468;g33b83113e11_17_464"/>
          <p:cNvSpPr txBox="1"/>
          <p:nvPr/>
        </p:nvSpPr>
        <p:spPr>
          <a:xfrm>
            <a:off x="152400" y="303530"/>
            <a:ext cx="5849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Data Analysis - Visualization</a:t>
            </a:r>
            <a:endParaRPr b="1" i="0" sz="2800" u="none" cap="none" strike="noStrike">
              <a:solidFill>
                <a:srgbClr val="2E5083"/>
              </a:solidFill>
              <a:latin typeface="Times"/>
              <a:ea typeface="Times"/>
              <a:cs typeface="Times"/>
              <a:sym typeface="Times"/>
            </a:endParaRPr>
          </a:p>
        </p:txBody>
      </p:sp>
      <p:sp>
        <p:nvSpPr>
          <p:cNvPr id="469" name="Google Shape;469;g33b83113e11_17_464"/>
          <p:cNvSpPr txBox="1"/>
          <p:nvPr/>
        </p:nvSpPr>
        <p:spPr>
          <a:xfrm>
            <a:off x="177800" y="754380"/>
            <a:ext cx="6696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000">
                <a:solidFill>
                  <a:schemeClr val="dk1"/>
                </a:solidFill>
                <a:latin typeface="Times"/>
                <a:ea typeface="Times"/>
                <a:cs typeface="Times"/>
                <a:sym typeface="Times"/>
              </a:rPr>
              <a:t>Personnel Efficiency Analysis</a:t>
            </a:r>
            <a:endParaRPr b="1" i="0" sz="2000" u="none" cap="none" strike="noStrike">
              <a:solidFill>
                <a:schemeClr val="dk1"/>
              </a:solidFill>
              <a:latin typeface="Times"/>
              <a:ea typeface="Times"/>
              <a:cs typeface="Times"/>
              <a:sym typeface="Times"/>
            </a:endParaRPr>
          </a:p>
        </p:txBody>
      </p:sp>
      <p:cxnSp>
        <p:nvCxnSpPr>
          <p:cNvPr id="470" name="Google Shape;470;g33b83113e11_17_464"/>
          <p:cNvCxnSpPr/>
          <p:nvPr/>
        </p:nvCxnSpPr>
        <p:spPr>
          <a:xfrm>
            <a:off x="319011" y="1607960"/>
            <a:ext cx="5141400" cy="0"/>
          </a:xfrm>
          <a:prstGeom prst="straightConnector1">
            <a:avLst/>
          </a:prstGeom>
          <a:noFill/>
          <a:ln cap="flat" cmpd="sng" w="9525">
            <a:solidFill>
              <a:srgbClr val="1D1D1D"/>
            </a:solidFill>
            <a:prstDash val="solid"/>
            <a:round/>
            <a:headEnd len="med" w="med" type="none"/>
            <a:tailEnd len="med" w="med" type="none"/>
          </a:ln>
        </p:spPr>
      </p:cxnSp>
      <p:sp>
        <p:nvSpPr>
          <p:cNvPr id="471" name="Google Shape;471;g33b83113e11_17_464"/>
          <p:cNvSpPr txBox="1"/>
          <p:nvPr/>
        </p:nvSpPr>
        <p:spPr>
          <a:xfrm>
            <a:off x="1028925" y="1226550"/>
            <a:ext cx="3772500" cy="2769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b="1" lang="en-US" sz="1500">
                <a:solidFill>
                  <a:srgbClr val="888888"/>
                </a:solidFill>
                <a:latin typeface="Times New Roman"/>
                <a:ea typeface="Times New Roman"/>
                <a:cs typeface="Times New Roman"/>
                <a:sym typeface="Times New Roman"/>
              </a:rPr>
              <a:t>Cost and Agent Efficiency</a:t>
            </a:r>
            <a:endParaRPr b="1" sz="1500">
              <a:solidFill>
                <a:srgbClr val="888888"/>
              </a:solidFill>
              <a:latin typeface="Times New Roman"/>
              <a:ea typeface="Times New Roman"/>
              <a:cs typeface="Times New Roman"/>
              <a:sym typeface="Times New Roman"/>
            </a:endParaRPr>
          </a:p>
          <a:p>
            <a:pPr indent="0" lvl="0" marL="0" rtl="0" algn="l">
              <a:spcBef>
                <a:spcPts val="0"/>
              </a:spcBef>
              <a:spcAft>
                <a:spcPts val="0"/>
              </a:spcAft>
              <a:buNone/>
            </a:pPr>
            <a:r>
              <a:t/>
            </a:r>
            <a:endParaRPr b="1" sz="1200">
              <a:solidFill>
                <a:srgbClr val="888888"/>
              </a:solidFill>
              <a:latin typeface="Times New Roman"/>
              <a:ea typeface="Times New Roman"/>
              <a:cs typeface="Times New Roman"/>
              <a:sym typeface="Times New Roman"/>
            </a:endParaRPr>
          </a:p>
        </p:txBody>
      </p:sp>
      <p:sp>
        <p:nvSpPr>
          <p:cNvPr id="472" name="Google Shape;472;g33b83113e11_17_464"/>
          <p:cNvSpPr txBox="1"/>
          <p:nvPr/>
        </p:nvSpPr>
        <p:spPr>
          <a:xfrm>
            <a:off x="6447150" y="4878450"/>
            <a:ext cx="4859100" cy="98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300">
                <a:solidFill>
                  <a:schemeClr val="dk1"/>
                </a:solidFill>
                <a:latin typeface="Times New Roman"/>
                <a:ea typeface="Times New Roman"/>
                <a:cs typeface="Times New Roman"/>
                <a:sym typeface="Times New Roman"/>
              </a:rPr>
              <a:t>No major spikes or dips in cost per advertiser or agent efficiency, reinforcing the idea that the US market operates with strategic cost control and resource management.</a:t>
            </a:r>
            <a:endParaRPr sz="1300">
              <a:solidFill>
                <a:schemeClr val="dk1"/>
              </a:solidFill>
              <a:latin typeface="Calibri"/>
              <a:ea typeface="Calibri"/>
              <a:cs typeface="Calibri"/>
              <a:sym typeface="Calibri"/>
            </a:endParaRPr>
          </a:p>
        </p:txBody>
      </p:sp>
      <p:cxnSp>
        <p:nvCxnSpPr>
          <p:cNvPr id="473" name="Google Shape;473;g33b83113e11_17_464"/>
          <p:cNvCxnSpPr/>
          <p:nvPr/>
        </p:nvCxnSpPr>
        <p:spPr>
          <a:xfrm>
            <a:off x="6346300" y="4552075"/>
            <a:ext cx="5106000" cy="0"/>
          </a:xfrm>
          <a:prstGeom prst="straightConnector1">
            <a:avLst/>
          </a:prstGeom>
          <a:noFill/>
          <a:ln cap="flat" cmpd="sng" w="12700">
            <a:solidFill>
              <a:srgbClr val="7F7F7F"/>
            </a:solidFill>
            <a:prstDash val="dash"/>
            <a:miter lim="800000"/>
            <a:headEnd len="sm" w="sm" type="none"/>
            <a:tailEnd len="sm" w="sm" type="none"/>
          </a:ln>
        </p:spPr>
      </p:cxnSp>
      <p:sp>
        <p:nvSpPr>
          <p:cNvPr id="474" name="Google Shape;474;g33b83113e11_17_464"/>
          <p:cNvSpPr/>
          <p:nvPr/>
        </p:nvSpPr>
        <p:spPr>
          <a:xfrm rot="5400000">
            <a:off x="8923191" y="4392439"/>
            <a:ext cx="217800" cy="327000"/>
          </a:xfrm>
          <a:prstGeom prst="chevron">
            <a:avLst>
              <a:gd fmla="val 53704"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a:ea typeface="Times"/>
              <a:cs typeface="Times"/>
              <a:sym typeface="Times"/>
            </a:endParaRPr>
          </a:p>
        </p:txBody>
      </p:sp>
      <p:sp>
        <p:nvSpPr>
          <p:cNvPr id="475" name="Google Shape;475;g33b83113e11_17_464"/>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10</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g33b83113e11_17_496"/>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82" name="Google Shape;482;g33b83113e11_17_496"/>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83" name="Google Shape;483;g33b83113e11_17_496"/>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84" name="Google Shape;484;g33b83113e11_17_496"/>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85" name="Google Shape;485;g33b83113e11_17_496"/>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86" name="Google Shape;486;g33b83113e11_17_496"/>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487" name="Google Shape;487;g33b83113e11_17_496"/>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488" name="Google Shape;488;g33b83113e11_17_496"/>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489" name="Google Shape;489;g33b83113e11_17_496"/>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490" name="Google Shape;490;g33b83113e11_17_496"/>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91" name="Google Shape;491;g33b83113e11_17_496"/>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492" name="Google Shape;492;g33b83113e11_17_496"/>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cxnSp>
        <p:nvCxnSpPr>
          <p:cNvPr id="493" name="Google Shape;493;g33b83113e11_17_496"/>
          <p:cNvCxnSpPr/>
          <p:nvPr/>
        </p:nvCxnSpPr>
        <p:spPr>
          <a:xfrm>
            <a:off x="6102000" y="1759475"/>
            <a:ext cx="0" cy="4421400"/>
          </a:xfrm>
          <a:prstGeom prst="straightConnector1">
            <a:avLst/>
          </a:prstGeom>
          <a:noFill/>
          <a:ln cap="flat" cmpd="sng" w="9525">
            <a:solidFill>
              <a:srgbClr val="1D1D1D"/>
            </a:solidFill>
            <a:prstDash val="solid"/>
            <a:round/>
            <a:headEnd len="med" w="med" type="none"/>
            <a:tailEnd len="med" w="med" type="none"/>
          </a:ln>
        </p:spPr>
      </p:cxnSp>
      <p:cxnSp>
        <p:nvCxnSpPr>
          <p:cNvPr id="494" name="Google Shape;494;g33b83113e11_17_496"/>
          <p:cNvCxnSpPr/>
          <p:nvPr/>
        </p:nvCxnSpPr>
        <p:spPr>
          <a:xfrm>
            <a:off x="547611" y="1684160"/>
            <a:ext cx="5141400" cy="0"/>
          </a:xfrm>
          <a:prstGeom prst="straightConnector1">
            <a:avLst/>
          </a:prstGeom>
          <a:noFill/>
          <a:ln cap="flat" cmpd="sng" w="9525">
            <a:solidFill>
              <a:srgbClr val="1D1D1D"/>
            </a:solidFill>
            <a:prstDash val="solid"/>
            <a:round/>
            <a:headEnd len="med" w="med" type="none"/>
            <a:tailEnd len="med" w="med" type="none"/>
          </a:ln>
        </p:spPr>
      </p:cxnSp>
      <p:cxnSp>
        <p:nvCxnSpPr>
          <p:cNvPr id="495" name="Google Shape;495;g33b83113e11_17_496"/>
          <p:cNvCxnSpPr/>
          <p:nvPr/>
        </p:nvCxnSpPr>
        <p:spPr>
          <a:xfrm>
            <a:off x="6461411" y="1684160"/>
            <a:ext cx="5141400" cy="0"/>
          </a:xfrm>
          <a:prstGeom prst="straightConnector1">
            <a:avLst/>
          </a:prstGeom>
          <a:noFill/>
          <a:ln cap="flat" cmpd="sng" w="9525">
            <a:solidFill>
              <a:srgbClr val="1D1D1D"/>
            </a:solidFill>
            <a:prstDash val="solid"/>
            <a:round/>
            <a:headEnd len="med" w="med" type="none"/>
            <a:tailEnd len="med" w="med" type="none"/>
          </a:ln>
        </p:spPr>
      </p:cxnSp>
      <p:sp>
        <p:nvSpPr>
          <p:cNvPr id="496" name="Google Shape;496;g33b83113e11_17_496"/>
          <p:cNvSpPr txBox="1"/>
          <p:nvPr/>
        </p:nvSpPr>
        <p:spPr>
          <a:xfrm>
            <a:off x="1257525" y="1302750"/>
            <a:ext cx="3772500" cy="2769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Scenario A - Mid-Year Peak</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
        <p:nvSpPr>
          <p:cNvPr id="497" name="Google Shape;497;g33b83113e11_17_496"/>
          <p:cNvSpPr txBox="1"/>
          <p:nvPr/>
        </p:nvSpPr>
        <p:spPr>
          <a:xfrm>
            <a:off x="7145850" y="1341550"/>
            <a:ext cx="3772500" cy="276900"/>
          </a:xfrm>
          <a:prstGeom prst="rect">
            <a:avLst/>
          </a:prstGeom>
          <a:noFill/>
          <a:ln>
            <a:noFill/>
          </a:ln>
        </p:spPr>
        <p:txBody>
          <a:bodyPr anchorCtr="0" anchor="t" bIns="91425" lIns="91425" spcFirstLastPara="1" rIns="91425" wrap="square" tIns="91425">
            <a:noAutofit/>
          </a:bodyPr>
          <a:lstStyle/>
          <a:p>
            <a:pPr indent="0" lvl="0" marL="0" rtl="0" algn="ctr">
              <a:lnSpc>
                <a:spcPct val="120000"/>
              </a:lnSpc>
              <a:spcBef>
                <a:spcPts val="0"/>
              </a:spcBef>
              <a:spcAft>
                <a:spcPts val="0"/>
              </a:spcAft>
              <a:buNone/>
            </a:pPr>
            <a:r>
              <a:rPr lang="en-US" sz="1500">
                <a:solidFill>
                  <a:schemeClr val="dk1"/>
                </a:solidFill>
                <a:latin typeface="Times New Roman"/>
                <a:ea typeface="Times New Roman"/>
                <a:cs typeface="Times New Roman"/>
                <a:sym typeface="Times New Roman"/>
              </a:rPr>
              <a:t>Scenario B - Late Year Peak</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pic>
        <p:nvPicPr>
          <p:cNvPr id="498" name="Google Shape;498;g33b83113e11_17_496"/>
          <p:cNvPicPr preferRelativeResize="0"/>
          <p:nvPr/>
        </p:nvPicPr>
        <p:blipFill rotWithShape="1">
          <a:blip r:embed="rId3">
            <a:alphaModFix/>
          </a:blip>
          <a:srcRect b="4379" l="0" r="0" t="-4380"/>
          <a:stretch/>
        </p:blipFill>
        <p:spPr>
          <a:xfrm>
            <a:off x="266450" y="1754286"/>
            <a:ext cx="5349526" cy="1738939"/>
          </a:xfrm>
          <a:prstGeom prst="rect">
            <a:avLst/>
          </a:prstGeom>
          <a:noFill/>
          <a:ln>
            <a:noFill/>
          </a:ln>
        </p:spPr>
      </p:pic>
      <p:sp>
        <p:nvSpPr>
          <p:cNvPr id="499" name="Google Shape;499;g33b83113e11_17_496"/>
          <p:cNvSpPr/>
          <p:nvPr/>
        </p:nvSpPr>
        <p:spPr>
          <a:xfrm>
            <a:off x="1985100" y="1900700"/>
            <a:ext cx="1214700" cy="1218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Inter"/>
              <a:ea typeface="Inter"/>
              <a:cs typeface="Inter"/>
              <a:sym typeface="Inter"/>
            </a:endParaRPr>
          </a:p>
        </p:txBody>
      </p:sp>
      <p:pic>
        <p:nvPicPr>
          <p:cNvPr id="500" name="Google Shape;500;g33b83113e11_17_496"/>
          <p:cNvPicPr preferRelativeResize="0"/>
          <p:nvPr/>
        </p:nvPicPr>
        <p:blipFill>
          <a:blip r:embed="rId4">
            <a:alphaModFix/>
          </a:blip>
          <a:stretch>
            <a:fillRect/>
          </a:stretch>
        </p:blipFill>
        <p:spPr>
          <a:xfrm>
            <a:off x="547600" y="3709050"/>
            <a:ext cx="5068375" cy="2471801"/>
          </a:xfrm>
          <a:prstGeom prst="rect">
            <a:avLst/>
          </a:prstGeom>
          <a:noFill/>
          <a:ln>
            <a:noFill/>
          </a:ln>
        </p:spPr>
      </p:pic>
      <p:pic>
        <p:nvPicPr>
          <p:cNvPr id="501" name="Google Shape;501;g33b83113e11_17_496"/>
          <p:cNvPicPr preferRelativeResize="0"/>
          <p:nvPr/>
        </p:nvPicPr>
        <p:blipFill>
          <a:blip r:embed="rId5">
            <a:alphaModFix/>
          </a:blip>
          <a:stretch>
            <a:fillRect/>
          </a:stretch>
        </p:blipFill>
        <p:spPr>
          <a:xfrm>
            <a:off x="6461400" y="1900700"/>
            <a:ext cx="5141401" cy="1592525"/>
          </a:xfrm>
          <a:prstGeom prst="rect">
            <a:avLst/>
          </a:prstGeom>
          <a:noFill/>
          <a:ln>
            <a:noFill/>
          </a:ln>
        </p:spPr>
      </p:pic>
      <p:sp>
        <p:nvSpPr>
          <p:cNvPr id="502" name="Google Shape;502;g33b83113e11_17_496"/>
          <p:cNvSpPr/>
          <p:nvPr/>
        </p:nvSpPr>
        <p:spPr>
          <a:xfrm>
            <a:off x="9590700" y="1961500"/>
            <a:ext cx="1067400" cy="1100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Inter"/>
              <a:ea typeface="Inter"/>
              <a:cs typeface="Inter"/>
              <a:sym typeface="Inter"/>
            </a:endParaRPr>
          </a:p>
        </p:txBody>
      </p:sp>
      <p:pic>
        <p:nvPicPr>
          <p:cNvPr id="503" name="Google Shape;503;g33b83113e11_17_496"/>
          <p:cNvPicPr preferRelativeResize="0"/>
          <p:nvPr/>
        </p:nvPicPr>
        <p:blipFill>
          <a:blip r:embed="rId6">
            <a:alphaModFix/>
          </a:blip>
          <a:stretch>
            <a:fillRect/>
          </a:stretch>
        </p:blipFill>
        <p:spPr>
          <a:xfrm>
            <a:off x="6693175" y="3709050"/>
            <a:ext cx="4909626" cy="2471801"/>
          </a:xfrm>
          <a:prstGeom prst="rect">
            <a:avLst/>
          </a:prstGeom>
          <a:noFill/>
          <a:ln>
            <a:noFill/>
          </a:ln>
        </p:spPr>
      </p:pic>
      <p:sp>
        <p:nvSpPr>
          <p:cNvPr id="504" name="Google Shape;504;g33b83113e11_17_496"/>
          <p:cNvSpPr txBox="1"/>
          <p:nvPr/>
        </p:nvSpPr>
        <p:spPr>
          <a:xfrm>
            <a:off x="152400" y="303525"/>
            <a:ext cx="5949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Discussion - </a:t>
            </a:r>
            <a:r>
              <a:rPr b="1" lang="en-US" sz="2800">
                <a:solidFill>
                  <a:srgbClr val="204F98"/>
                </a:solidFill>
                <a:latin typeface="Times New Roman"/>
                <a:ea typeface="Times New Roman"/>
                <a:cs typeface="Times New Roman"/>
                <a:sym typeface="Times New Roman"/>
              </a:rPr>
              <a:t>Sensitivity Analysis</a:t>
            </a:r>
            <a:endParaRPr b="1" sz="2800">
              <a:solidFill>
                <a:srgbClr val="2E5083"/>
              </a:solidFill>
              <a:latin typeface="Times"/>
              <a:ea typeface="Times"/>
              <a:cs typeface="Times"/>
              <a:sym typeface="Times"/>
            </a:endParaRPr>
          </a:p>
        </p:txBody>
      </p:sp>
      <p:sp>
        <p:nvSpPr>
          <p:cNvPr id="505" name="Google Shape;505;g33b83113e11_17_496"/>
          <p:cNvSpPr txBox="1"/>
          <p:nvPr/>
        </p:nvSpPr>
        <p:spPr>
          <a:xfrm>
            <a:off x="177800" y="754380"/>
            <a:ext cx="11424900" cy="4002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Clr>
                <a:schemeClr val="dk1"/>
              </a:buClr>
              <a:buSzPts val="1100"/>
              <a:buFont typeface="Arial"/>
              <a:buNone/>
            </a:pPr>
            <a:r>
              <a:rPr b="1" lang="en-US" sz="2000">
                <a:solidFill>
                  <a:srgbClr val="1D1D1D"/>
                </a:solidFill>
                <a:latin typeface="Times New Roman"/>
                <a:ea typeface="Times New Roman"/>
                <a:cs typeface="Times New Roman"/>
                <a:sym typeface="Times New Roman"/>
              </a:rPr>
              <a:t>Same Annual Total, Different Monthly Distribution → Different Strategy</a:t>
            </a:r>
            <a:endParaRPr b="1" sz="2000">
              <a:solidFill>
                <a:schemeClr val="dk1"/>
              </a:solidFill>
              <a:latin typeface="Times"/>
              <a:ea typeface="Times"/>
              <a:cs typeface="Times"/>
              <a:sym typeface="Times"/>
            </a:endParaRPr>
          </a:p>
        </p:txBody>
      </p:sp>
      <p:sp>
        <p:nvSpPr>
          <p:cNvPr id="506" name="Google Shape;506;g33b83113e11_17_496"/>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11</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g33b83113e11_17_527"/>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13" name="Google Shape;513;g33b83113e11_17_527"/>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14" name="Google Shape;514;g33b83113e11_17_527"/>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15" name="Google Shape;515;g33b83113e11_17_527"/>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16" name="Google Shape;516;g33b83113e11_17_527"/>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17" name="Google Shape;517;g33b83113e11_17_527"/>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518" name="Google Shape;518;g33b83113e11_17_527"/>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519" name="Google Shape;519;g33b83113e11_17_527"/>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520" name="Google Shape;520;g33b83113e11_17_527"/>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521" name="Google Shape;521;g33b83113e11_17_527"/>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522" name="Google Shape;522;g33b83113e11_17_527"/>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523" name="Google Shape;523;g33b83113e11_17_527"/>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cxnSp>
        <p:nvCxnSpPr>
          <p:cNvPr id="524" name="Google Shape;524;g33b83113e11_17_527"/>
          <p:cNvCxnSpPr/>
          <p:nvPr/>
        </p:nvCxnSpPr>
        <p:spPr>
          <a:xfrm>
            <a:off x="357200" y="1795800"/>
            <a:ext cx="1177500" cy="0"/>
          </a:xfrm>
          <a:prstGeom prst="straightConnector1">
            <a:avLst/>
          </a:prstGeom>
          <a:noFill/>
          <a:ln cap="flat" cmpd="sng" w="9525">
            <a:solidFill>
              <a:srgbClr val="1D1D1D"/>
            </a:solidFill>
            <a:prstDash val="solid"/>
            <a:round/>
            <a:headEnd len="med" w="med" type="none"/>
            <a:tailEnd len="med" w="med" type="none"/>
          </a:ln>
        </p:spPr>
      </p:cxnSp>
      <p:sp>
        <p:nvSpPr>
          <p:cNvPr id="525" name="Google Shape;525;g33b83113e11_17_527"/>
          <p:cNvSpPr txBox="1"/>
          <p:nvPr/>
        </p:nvSpPr>
        <p:spPr>
          <a:xfrm>
            <a:off x="-584400" y="13587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US" sz="1800">
                <a:solidFill>
                  <a:srgbClr val="888888"/>
                </a:solidFill>
                <a:latin typeface="Times New Roman"/>
                <a:ea typeface="Times New Roman"/>
                <a:cs typeface="Times New Roman"/>
                <a:sym typeface="Times New Roman"/>
              </a:rPr>
              <a:t>Comparison</a:t>
            </a:r>
            <a:endParaRPr b="1" sz="1700">
              <a:solidFill>
                <a:srgbClr val="888888"/>
              </a:solidFill>
            </a:endParaRPr>
          </a:p>
        </p:txBody>
      </p:sp>
      <p:sp>
        <p:nvSpPr>
          <p:cNvPr id="526" name="Google Shape;526;g33b83113e11_17_527"/>
          <p:cNvSpPr/>
          <p:nvPr/>
        </p:nvSpPr>
        <p:spPr>
          <a:xfrm>
            <a:off x="342900" y="2544450"/>
            <a:ext cx="2290500" cy="18117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100"/>
              <a:buFont typeface="Times New Roman"/>
              <a:buNone/>
            </a:pPr>
            <a:r>
              <a:t/>
            </a:r>
            <a:endParaRPr b="1" sz="1400">
              <a:solidFill>
                <a:schemeClr val="lt1"/>
              </a:solidFill>
              <a:latin typeface="Times New Roman"/>
              <a:ea typeface="Times New Roman"/>
              <a:cs typeface="Times New Roman"/>
              <a:sym typeface="Times New Roman"/>
            </a:endParaRPr>
          </a:p>
        </p:txBody>
      </p:sp>
      <p:sp>
        <p:nvSpPr>
          <p:cNvPr id="527" name="Google Shape;527;g33b83113e11_17_527"/>
          <p:cNvSpPr/>
          <p:nvPr/>
        </p:nvSpPr>
        <p:spPr>
          <a:xfrm>
            <a:off x="342900" y="4631725"/>
            <a:ext cx="2290500" cy="18117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100"/>
              <a:buFont typeface="Times New Roman"/>
              <a:buNone/>
            </a:pPr>
            <a:r>
              <a:t/>
            </a:r>
            <a:endParaRPr b="1" sz="1400">
              <a:solidFill>
                <a:schemeClr val="lt1"/>
              </a:solidFill>
              <a:latin typeface="Times New Roman"/>
              <a:ea typeface="Times New Roman"/>
              <a:cs typeface="Times New Roman"/>
              <a:sym typeface="Times New Roman"/>
            </a:endParaRPr>
          </a:p>
        </p:txBody>
      </p:sp>
      <p:sp>
        <p:nvSpPr>
          <p:cNvPr id="528" name="Google Shape;528;g33b83113e11_17_527"/>
          <p:cNvSpPr/>
          <p:nvPr/>
        </p:nvSpPr>
        <p:spPr>
          <a:xfrm>
            <a:off x="3121632" y="1934855"/>
            <a:ext cx="25740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529" name="Google Shape;529;g33b83113e11_17_527"/>
          <p:cNvSpPr/>
          <p:nvPr/>
        </p:nvSpPr>
        <p:spPr>
          <a:xfrm>
            <a:off x="5788625" y="1934850"/>
            <a:ext cx="25740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530" name="Google Shape;530;g33b83113e11_17_527"/>
          <p:cNvSpPr/>
          <p:nvPr/>
        </p:nvSpPr>
        <p:spPr>
          <a:xfrm>
            <a:off x="3121624" y="2557549"/>
            <a:ext cx="2574000" cy="19011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531" name="Google Shape;531;g33b83113e11_17_527"/>
          <p:cNvSpPr/>
          <p:nvPr/>
        </p:nvSpPr>
        <p:spPr>
          <a:xfrm>
            <a:off x="3113924" y="4566049"/>
            <a:ext cx="2574000" cy="19011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532" name="Google Shape;532;g33b83113e11_17_527"/>
          <p:cNvSpPr/>
          <p:nvPr/>
        </p:nvSpPr>
        <p:spPr>
          <a:xfrm>
            <a:off x="5788624" y="2557549"/>
            <a:ext cx="2574000" cy="19011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533" name="Google Shape;533;g33b83113e11_17_527"/>
          <p:cNvSpPr/>
          <p:nvPr/>
        </p:nvSpPr>
        <p:spPr>
          <a:xfrm>
            <a:off x="5788624" y="4538749"/>
            <a:ext cx="2574000" cy="19011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534" name="Google Shape;534;g33b83113e11_17_527"/>
          <p:cNvSpPr txBox="1"/>
          <p:nvPr/>
        </p:nvSpPr>
        <p:spPr>
          <a:xfrm>
            <a:off x="701400" y="3167400"/>
            <a:ext cx="1573500" cy="5232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US" sz="1200">
                <a:solidFill>
                  <a:srgbClr val="FFFFFF"/>
                </a:solidFill>
                <a:latin typeface="Times New Roman"/>
                <a:ea typeface="Times New Roman"/>
                <a:cs typeface="Times New Roman"/>
                <a:sym typeface="Times New Roman"/>
              </a:rPr>
              <a:t>High Sensitive Model</a:t>
            </a:r>
            <a:endParaRPr sz="2800">
              <a:solidFill>
                <a:schemeClr val="dk1"/>
              </a:solidFill>
              <a:latin typeface="Times New Roman"/>
              <a:ea typeface="Times New Roman"/>
              <a:cs typeface="Times New Roman"/>
              <a:sym typeface="Times New Roman"/>
            </a:endParaRPr>
          </a:p>
        </p:txBody>
      </p:sp>
      <p:sp>
        <p:nvSpPr>
          <p:cNvPr id="535" name="Google Shape;535;g33b83113e11_17_527"/>
          <p:cNvSpPr txBox="1"/>
          <p:nvPr/>
        </p:nvSpPr>
        <p:spPr>
          <a:xfrm>
            <a:off x="701400" y="5227700"/>
            <a:ext cx="1573500" cy="5232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US" sz="1200">
                <a:solidFill>
                  <a:srgbClr val="FFFFFF"/>
                </a:solidFill>
                <a:latin typeface="Times New Roman"/>
                <a:ea typeface="Times New Roman"/>
                <a:cs typeface="Times New Roman"/>
                <a:sym typeface="Times New Roman"/>
              </a:rPr>
              <a:t>Low Sensitive Model</a:t>
            </a:r>
            <a:endParaRPr sz="2800">
              <a:solidFill>
                <a:schemeClr val="dk1"/>
              </a:solidFill>
              <a:latin typeface="Times New Roman"/>
              <a:ea typeface="Times New Roman"/>
              <a:cs typeface="Times New Roman"/>
              <a:sym typeface="Times New Roman"/>
            </a:endParaRPr>
          </a:p>
        </p:txBody>
      </p:sp>
      <p:sp>
        <p:nvSpPr>
          <p:cNvPr id="536" name="Google Shape;536;g33b83113e11_17_527"/>
          <p:cNvSpPr txBox="1"/>
          <p:nvPr/>
        </p:nvSpPr>
        <p:spPr>
          <a:xfrm>
            <a:off x="3380700" y="2790425"/>
            <a:ext cx="2061300" cy="1482900"/>
          </a:xfrm>
          <a:prstGeom prst="rect">
            <a:avLst/>
          </a:prstGeom>
          <a:noFill/>
          <a:ln>
            <a:noFill/>
          </a:ln>
        </p:spPr>
        <p:txBody>
          <a:bodyPr anchorCtr="0" anchor="ctr" bIns="91425" lIns="91425" spcFirstLastPara="1" rIns="91425" wrap="square" tIns="91425">
            <a:noAutofit/>
          </a:bodyPr>
          <a:lstStyle/>
          <a:p>
            <a:pPr indent="0" lvl="0" marL="0" rtl="0" algn="ctr">
              <a:lnSpc>
                <a:spcPct val="138000"/>
              </a:lnSpc>
              <a:spcBef>
                <a:spcPts val="0"/>
              </a:spcBef>
              <a:spcAft>
                <a:spcPts val="1200"/>
              </a:spcAft>
              <a:buNone/>
            </a:pPr>
            <a:r>
              <a:rPr lang="en-US" sz="1200">
                <a:solidFill>
                  <a:schemeClr val="dk1"/>
                </a:solidFill>
                <a:latin typeface="Times New Roman"/>
                <a:ea typeface="Times New Roman"/>
                <a:cs typeface="Times New Roman"/>
                <a:sym typeface="Times New Roman"/>
              </a:rPr>
              <a:t>Sensitive to demand changes, it will hire and fire agents frequently</a:t>
            </a:r>
            <a:endParaRPr sz="2800">
              <a:solidFill>
                <a:schemeClr val="dk1"/>
              </a:solidFill>
              <a:latin typeface="Calibri"/>
              <a:ea typeface="Calibri"/>
              <a:cs typeface="Calibri"/>
              <a:sym typeface="Calibri"/>
            </a:endParaRPr>
          </a:p>
        </p:txBody>
      </p:sp>
      <p:sp>
        <p:nvSpPr>
          <p:cNvPr id="537" name="Google Shape;537;g33b83113e11_17_527"/>
          <p:cNvSpPr txBox="1"/>
          <p:nvPr/>
        </p:nvSpPr>
        <p:spPr>
          <a:xfrm>
            <a:off x="3349850" y="4747850"/>
            <a:ext cx="2061300" cy="1482900"/>
          </a:xfrm>
          <a:prstGeom prst="rect">
            <a:avLst/>
          </a:prstGeom>
          <a:noFill/>
          <a:ln>
            <a:noFill/>
          </a:ln>
        </p:spPr>
        <p:txBody>
          <a:bodyPr anchorCtr="0" anchor="ctr" bIns="91425" lIns="91425" spcFirstLastPara="1" rIns="91425" wrap="square" tIns="91425">
            <a:noAutofit/>
          </a:bodyPr>
          <a:lstStyle/>
          <a:p>
            <a:pPr indent="0" lvl="0" marL="0" rtl="0" algn="ctr">
              <a:lnSpc>
                <a:spcPct val="138000"/>
              </a:lnSpc>
              <a:spcBef>
                <a:spcPts val="0"/>
              </a:spcBef>
              <a:spcAft>
                <a:spcPts val="120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Less sensitive to demand changes, it tends to keep a certain number of agents on standb</a:t>
            </a:r>
            <a:r>
              <a:rPr lang="en-US" sz="1200">
                <a:solidFill>
                  <a:schemeClr val="dk1"/>
                </a:solidFill>
                <a:latin typeface="Times New Roman"/>
                <a:ea typeface="Times New Roman"/>
                <a:cs typeface="Times New Roman"/>
                <a:sym typeface="Times New Roman"/>
              </a:rPr>
              <a:t>y</a:t>
            </a:r>
            <a:endParaRPr sz="1100">
              <a:solidFill>
                <a:schemeClr val="dk1"/>
              </a:solidFill>
            </a:endParaRPr>
          </a:p>
        </p:txBody>
      </p:sp>
      <p:sp>
        <p:nvSpPr>
          <p:cNvPr id="538" name="Google Shape;538;g33b83113e11_17_527"/>
          <p:cNvSpPr txBox="1"/>
          <p:nvPr/>
        </p:nvSpPr>
        <p:spPr>
          <a:xfrm>
            <a:off x="6004688" y="2780350"/>
            <a:ext cx="2061300" cy="1482900"/>
          </a:xfrm>
          <a:prstGeom prst="rect">
            <a:avLst/>
          </a:prstGeom>
          <a:noFill/>
          <a:ln>
            <a:noFill/>
          </a:ln>
        </p:spPr>
        <p:txBody>
          <a:bodyPr anchorCtr="0" anchor="ctr" bIns="91425" lIns="91425" spcFirstLastPara="1" rIns="91425" wrap="square" tIns="91425">
            <a:noAutofit/>
          </a:bodyPr>
          <a:lstStyle/>
          <a:p>
            <a:pPr indent="0" lvl="0" marL="0" rtl="0" algn="ctr">
              <a:lnSpc>
                <a:spcPct val="138000"/>
              </a:lnSpc>
              <a:spcBef>
                <a:spcPts val="1200"/>
              </a:spcBef>
              <a:spcAft>
                <a:spcPts val="1200"/>
              </a:spcAft>
              <a:buNone/>
            </a:pPr>
            <a:r>
              <a:rPr lang="en-US" sz="1200">
                <a:solidFill>
                  <a:schemeClr val="dk1"/>
                </a:solidFill>
                <a:latin typeface="Times New Roman"/>
                <a:ea typeface="Times New Roman"/>
                <a:cs typeface="Times New Roman"/>
                <a:sym typeface="Times New Roman"/>
              </a:rPr>
              <a:t>Leading to</a:t>
            </a:r>
            <a:br>
              <a:rPr lang="en-US" sz="1200">
                <a:solidFill>
                  <a:schemeClr val="dk1"/>
                </a:solidFill>
                <a:latin typeface="Times New Roman"/>
                <a:ea typeface="Times New Roman"/>
                <a:cs typeface="Times New Roman"/>
                <a:sym typeface="Times New Roman"/>
              </a:rPr>
            </a:br>
            <a:r>
              <a:rPr lang="en-US" sz="1200">
                <a:solidFill>
                  <a:schemeClr val="dk1"/>
                </a:solidFill>
                <a:latin typeface="Times New Roman"/>
                <a:ea typeface="Times New Roman"/>
                <a:cs typeface="Times New Roman"/>
                <a:sym typeface="Times New Roman"/>
              </a:rPr>
              <a:t>higher costs and risks</a:t>
            </a:r>
            <a:endParaRPr sz="2800">
              <a:solidFill>
                <a:schemeClr val="dk1"/>
              </a:solidFill>
              <a:latin typeface="Calibri"/>
              <a:ea typeface="Calibri"/>
              <a:cs typeface="Calibri"/>
              <a:sym typeface="Calibri"/>
            </a:endParaRPr>
          </a:p>
        </p:txBody>
      </p:sp>
      <p:sp>
        <p:nvSpPr>
          <p:cNvPr id="539" name="Google Shape;539;g33b83113e11_17_527"/>
          <p:cNvSpPr txBox="1"/>
          <p:nvPr/>
        </p:nvSpPr>
        <p:spPr>
          <a:xfrm>
            <a:off x="6044963" y="4747850"/>
            <a:ext cx="2061300" cy="1482900"/>
          </a:xfrm>
          <a:prstGeom prst="rect">
            <a:avLst/>
          </a:prstGeom>
          <a:noFill/>
          <a:ln>
            <a:noFill/>
          </a:ln>
        </p:spPr>
        <p:txBody>
          <a:bodyPr anchorCtr="0" anchor="ctr" bIns="91425" lIns="91425" spcFirstLastPara="1" rIns="91425" wrap="square" tIns="91425">
            <a:noAutofit/>
          </a:bodyPr>
          <a:lstStyle/>
          <a:p>
            <a:pPr indent="0" lvl="0" marL="0" rtl="0" algn="ctr">
              <a:lnSpc>
                <a:spcPct val="138000"/>
              </a:lnSpc>
              <a:spcBef>
                <a:spcPts val="1200"/>
              </a:spcBef>
              <a:spcAft>
                <a:spcPts val="1200"/>
              </a:spcAft>
              <a:buNone/>
            </a:pPr>
            <a:r>
              <a:rPr lang="en-US" sz="1200">
                <a:solidFill>
                  <a:schemeClr val="dk1"/>
                </a:solidFill>
                <a:latin typeface="Times New Roman"/>
                <a:ea typeface="Times New Roman"/>
                <a:cs typeface="Times New Roman"/>
                <a:sym typeface="Times New Roman"/>
              </a:rPr>
              <a:t>Ensuring service quality and avoiding waiting costs</a:t>
            </a:r>
            <a:endParaRPr sz="2800">
              <a:solidFill>
                <a:schemeClr val="dk1"/>
              </a:solidFill>
              <a:latin typeface="Times New Roman"/>
              <a:ea typeface="Times New Roman"/>
              <a:cs typeface="Times New Roman"/>
              <a:sym typeface="Times New Roman"/>
            </a:endParaRPr>
          </a:p>
        </p:txBody>
      </p:sp>
      <p:cxnSp>
        <p:nvCxnSpPr>
          <p:cNvPr id="540" name="Google Shape;540;g33b83113e11_17_527"/>
          <p:cNvCxnSpPr/>
          <p:nvPr/>
        </p:nvCxnSpPr>
        <p:spPr>
          <a:xfrm>
            <a:off x="9055450" y="3218100"/>
            <a:ext cx="959100" cy="0"/>
          </a:xfrm>
          <a:prstGeom prst="straightConnector1">
            <a:avLst/>
          </a:prstGeom>
          <a:noFill/>
          <a:ln cap="flat" cmpd="sng" w="9525">
            <a:solidFill>
              <a:srgbClr val="1D1D1D"/>
            </a:solidFill>
            <a:prstDash val="solid"/>
            <a:round/>
            <a:headEnd len="med" w="med" type="none"/>
            <a:tailEnd len="med" w="med" type="none"/>
          </a:ln>
        </p:spPr>
      </p:cxnSp>
      <p:sp>
        <p:nvSpPr>
          <p:cNvPr id="541" name="Google Shape;541;g33b83113e11_17_527"/>
          <p:cNvSpPr txBox="1"/>
          <p:nvPr/>
        </p:nvSpPr>
        <p:spPr>
          <a:xfrm>
            <a:off x="9028625" y="3464425"/>
            <a:ext cx="2803800" cy="20346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Times"/>
              <a:buChar char="●"/>
            </a:pPr>
            <a:r>
              <a:rPr lang="en-US" sz="1200">
                <a:solidFill>
                  <a:schemeClr val="dk1"/>
                </a:solidFill>
                <a:latin typeface="Times"/>
                <a:ea typeface="Times"/>
                <a:cs typeface="Times"/>
                <a:sym typeface="Times"/>
              </a:rPr>
              <a:t>Our model avoids frequent hire/fire actions due to minor monthly changes.</a:t>
            </a:r>
            <a:endParaRPr sz="1200">
              <a:solidFill>
                <a:schemeClr val="dk1"/>
              </a:solidFill>
              <a:latin typeface="Times"/>
              <a:ea typeface="Times"/>
              <a:cs typeface="Times"/>
              <a:sym typeface="Times"/>
            </a:endParaRPr>
          </a:p>
          <a:p>
            <a:pPr indent="0" lvl="0" marL="457200" rtl="0" algn="l">
              <a:lnSpc>
                <a:spcPct val="115000"/>
              </a:lnSpc>
              <a:spcBef>
                <a:spcPts val="0"/>
              </a:spcBef>
              <a:spcAft>
                <a:spcPts val="0"/>
              </a:spcAft>
              <a:buNone/>
            </a:pPr>
            <a:r>
              <a:t/>
            </a:r>
            <a:endParaRPr b="1"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Char char="●"/>
            </a:pPr>
            <a:r>
              <a:rPr lang="en-US" sz="1200">
                <a:solidFill>
                  <a:schemeClr val="dk1"/>
                </a:solidFill>
                <a:latin typeface="Times"/>
                <a:ea typeface="Times"/>
                <a:cs typeface="Times"/>
                <a:sym typeface="Times"/>
              </a:rPr>
              <a:t>It takes a low-sensitivity, comprehensive approach based on seasonality and long-term trends to minimize total costs.</a:t>
            </a:r>
            <a:endParaRPr sz="1200">
              <a:solidFill>
                <a:schemeClr val="dk1"/>
              </a:solidFill>
              <a:latin typeface="Times"/>
              <a:ea typeface="Times"/>
              <a:cs typeface="Times"/>
              <a:sym typeface="Times"/>
            </a:endParaRPr>
          </a:p>
        </p:txBody>
      </p:sp>
      <p:sp>
        <p:nvSpPr>
          <p:cNvPr id="542" name="Google Shape;542;g33b83113e11_17_527"/>
          <p:cNvSpPr txBox="1"/>
          <p:nvPr/>
        </p:nvSpPr>
        <p:spPr>
          <a:xfrm>
            <a:off x="8016125" y="2806500"/>
            <a:ext cx="3000000" cy="461700"/>
          </a:xfrm>
          <a:prstGeom prst="rect">
            <a:avLst/>
          </a:prstGeom>
          <a:noFill/>
          <a:ln>
            <a:noFill/>
          </a:ln>
        </p:spPr>
        <p:txBody>
          <a:bodyPr anchorCtr="0" anchor="t" bIns="91425" lIns="91425" spcFirstLastPara="1" rIns="91425" wrap="square" tIns="91425">
            <a:spAutoFit/>
          </a:bodyPr>
          <a:lstStyle/>
          <a:p>
            <a:pPr indent="0" lvl="0" marL="0" rtl="0" algn="ctr">
              <a:lnSpc>
                <a:spcPct val="120000"/>
              </a:lnSpc>
              <a:spcBef>
                <a:spcPts val="0"/>
              </a:spcBef>
              <a:spcAft>
                <a:spcPts val="0"/>
              </a:spcAft>
              <a:buNone/>
            </a:pPr>
            <a:r>
              <a:rPr b="1" lang="en-US" sz="1800">
                <a:solidFill>
                  <a:srgbClr val="888888"/>
                </a:solidFill>
                <a:latin typeface="Times New Roman"/>
                <a:ea typeface="Times New Roman"/>
                <a:cs typeface="Times New Roman"/>
                <a:sym typeface="Times New Roman"/>
              </a:rPr>
              <a:t>Insights</a:t>
            </a:r>
            <a:endParaRPr b="1" sz="1700">
              <a:solidFill>
                <a:srgbClr val="888888"/>
              </a:solidFill>
            </a:endParaRPr>
          </a:p>
        </p:txBody>
      </p:sp>
      <p:grpSp>
        <p:nvGrpSpPr>
          <p:cNvPr id="543" name="Google Shape;543;g33b83113e11_17_527"/>
          <p:cNvGrpSpPr/>
          <p:nvPr/>
        </p:nvGrpSpPr>
        <p:grpSpPr>
          <a:xfrm rot="-5400000">
            <a:off x="6482586" y="4028298"/>
            <a:ext cx="4534632" cy="242433"/>
            <a:chOff x="577188" y="2945223"/>
            <a:chExt cx="4536900" cy="217800"/>
          </a:xfrm>
        </p:grpSpPr>
        <p:cxnSp>
          <p:nvCxnSpPr>
            <p:cNvPr id="544" name="Google Shape;544;g33b83113e11_17_527"/>
            <p:cNvCxnSpPr/>
            <p:nvPr/>
          </p:nvCxnSpPr>
          <p:spPr>
            <a:xfrm>
              <a:off x="577188" y="3052127"/>
              <a:ext cx="4536900" cy="0"/>
            </a:xfrm>
            <a:prstGeom prst="straightConnector1">
              <a:avLst/>
            </a:prstGeom>
            <a:noFill/>
            <a:ln cap="flat" cmpd="sng" w="12700">
              <a:solidFill>
                <a:srgbClr val="7F7F7F"/>
              </a:solidFill>
              <a:prstDash val="dash"/>
              <a:miter lim="800000"/>
              <a:headEnd len="sm" w="sm" type="none"/>
              <a:tailEnd len="sm" w="sm" type="none"/>
            </a:ln>
          </p:spPr>
        </p:cxnSp>
        <p:sp>
          <p:nvSpPr>
            <p:cNvPr id="545" name="Google Shape;545;g33b83113e11_17_527"/>
            <p:cNvSpPr/>
            <p:nvPr/>
          </p:nvSpPr>
          <p:spPr>
            <a:xfrm rot="5400000">
              <a:off x="2854988" y="2898723"/>
              <a:ext cx="217800" cy="310800"/>
            </a:xfrm>
            <a:prstGeom prst="chevron">
              <a:avLst>
                <a:gd fmla="val 53704"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a:ea typeface="Times"/>
                <a:cs typeface="Times"/>
                <a:sym typeface="Times"/>
              </a:endParaRPr>
            </a:p>
          </p:txBody>
        </p:sp>
      </p:grpSp>
      <p:sp>
        <p:nvSpPr>
          <p:cNvPr id="546" name="Google Shape;546;g33b83113e11_17_527"/>
          <p:cNvSpPr txBox="1"/>
          <p:nvPr/>
        </p:nvSpPr>
        <p:spPr>
          <a:xfrm>
            <a:off x="152400" y="303525"/>
            <a:ext cx="59496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Discussion - </a:t>
            </a:r>
            <a:r>
              <a:rPr b="1" lang="en-US" sz="2800">
                <a:solidFill>
                  <a:srgbClr val="204F98"/>
                </a:solidFill>
                <a:latin typeface="Times New Roman"/>
                <a:ea typeface="Times New Roman"/>
                <a:cs typeface="Times New Roman"/>
                <a:sym typeface="Times New Roman"/>
              </a:rPr>
              <a:t>Sensitivity Analysis</a:t>
            </a:r>
            <a:endParaRPr b="1" sz="2800">
              <a:solidFill>
                <a:srgbClr val="2E5083"/>
              </a:solidFill>
              <a:latin typeface="Times"/>
              <a:ea typeface="Times"/>
              <a:cs typeface="Times"/>
              <a:sym typeface="Times"/>
            </a:endParaRPr>
          </a:p>
        </p:txBody>
      </p:sp>
      <p:sp>
        <p:nvSpPr>
          <p:cNvPr id="547" name="Google Shape;547;g33b83113e11_17_527"/>
          <p:cNvSpPr txBox="1"/>
          <p:nvPr/>
        </p:nvSpPr>
        <p:spPr>
          <a:xfrm>
            <a:off x="177800" y="754380"/>
            <a:ext cx="114249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2000"/>
              <a:buFont typeface="Times"/>
              <a:buNone/>
            </a:pPr>
            <a:r>
              <a:rPr b="1" lang="en-US" sz="2000">
                <a:solidFill>
                  <a:schemeClr val="dk1"/>
                </a:solidFill>
                <a:latin typeface="Times"/>
                <a:ea typeface="Times"/>
                <a:cs typeface="Times"/>
                <a:sym typeface="Times"/>
              </a:rPr>
              <a:t>Trade-off Between Idle Cost and Re-Hiring Cost</a:t>
            </a:r>
            <a:endParaRPr b="1" sz="2000">
              <a:solidFill>
                <a:srgbClr val="1D1D1D"/>
              </a:solidFill>
              <a:latin typeface="Times New Roman"/>
              <a:ea typeface="Times New Roman"/>
              <a:cs typeface="Times New Roman"/>
              <a:sym typeface="Times New Roman"/>
            </a:endParaRPr>
          </a:p>
        </p:txBody>
      </p:sp>
      <p:sp>
        <p:nvSpPr>
          <p:cNvPr id="548" name="Google Shape;548;g33b83113e11_17_527"/>
          <p:cNvSpPr txBox="1"/>
          <p:nvPr/>
        </p:nvSpPr>
        <p:spPr>
          <a:xfrm>
            <a:off x="3624600" y="1974500"/>
            <a:ext cx="1573500" cy="5232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US" sz="1200">
                <a:solidFill>
                  <a:srgbClr val="FFFFFF"/>
                </a:solidFill>
                <a:latin typeface="Times New Roman"/>
                <a:ea typeface="Times New Roman"/>
                <a:cs typeface="Times New Roman"/>
                <a:sym typeface="Times New Roman"/>
              </a:rPr>
              <a:t>Action</a:t>
            </a:r>
            <a:endParaRPr sz="2800">
              <a:solidFill>
                <a:schemeClr val="dk1"/>
              </a:solidFill>
              <a:latin typeface="Times New Roman"/>
              <a:ea typeface="Times New Roman"/>
              <a:cs typeface="Times New Roman"/>
              <a:sym typeface="Times New Roman"/>
            </a:endParaRPr>
          </a:p>
        </p:txBody>
      </p:sp>
      <p:sp>
        <p:nvSpPr>
          <p:cNvPr id="549" name="Google Shape;549;g33b83113e11_17_527"/>
          <p:cNvSpPr txBox="1"/>
          <p:nvPr/>
        </p:nvSpPr>
        <p:spPr>
          <a:xfrm>
            <a:off x="6223000" y="1954250"/>
            <a:ext cx="1573500" cy="523200"/>
          </a:xfrm>
          <a:prstGeom prst="rect">
            <a:avLst/>
          </a:prstGeom>
          <a:noFill/>
          <a:ln>
            <a:noFill/>
          </a:ln>
        </p:spPr>
        <p:txBody>
          <a:bodyPr anchorCtr="0" anchor="ctr" bIns="91425" lIns="91425" spcFirstLastPara="1" rIns="91425" wrap="square" tIns="91425">
            <a:noAutofit/>
          </a:bodyPr>
          <a:lstStyle/>
          <a:p>
            <a:pPr indent="0" lvl="0" marL="0" rtl="0" algn="ctr">
              <a:lnSpc>
                <a:spcPct val="120000"/>
              </a:lnSpc>
              <a:spcBef>
                <a:spcPts val="0"/>
              </a:spcBef>
              <a:spcAft>
                <a:spcPts val="0"/>
              </a:spcAft>
              <a:buNone/>
            </a:pPr>
            <a:r>
              <a:rPr b="1" lang="en-US" sz="1200">
                <a:solidFill>
                  <a:srgbClr val="FFFFFF"/>
                </a:solidFill>
                <a:latin typeface="Times New Roman"/>
                <a:ea typeface="Times New Roman"/>
                <a:cs typeface="Times New Roman"/>
                <a:sym typeface="Times New Roman"/>
              </a:rPr>
              <a:t>Impact</a:t>
            </a:r>
            <a:endParaRPr sz="2800">
              <a:solidFill>
                <a:schemeClr val="dk1"/>
              </a:solidFill>
              <a:latin typeface="Times New Roman"/>
              <a:ea typeface="Times New Roman"/>
              <a:cs typeface="Times New Roman"/>
              <a:sym typeface="Times New Roman"/>
            </a:endParaRPr>
          </a:p>
        </p:txBody>
      </p:sp>
      <p:sp>
        <p:nvSpPr>
          <p:cNvPr id="550" name="Google Shape;550;g33b83113e11_17_527"/>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12</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pic>
        <p:nvPicPr>
          <p:cNvPr id="556" name="Google Shape;556;g33b83113e11_17_97"/>
          <p:cNvPicPr preferRelativeResize="0"/>
          <p:nvPr/>
        </p:nvPicPr>
        <p:blipFill>
          <a:blip r:embed="rId3">
            <a:alphaModFix/>
          </a:blip>
          <a:stretch>
            <a:fillRect/>
          </a:stretch>
        </p:blipFill>
        <p:spPr>
          <a:xfrm>
            <a:off x="2546075" y="437050"/>
            <a:ext cx="10025676" cy="6420950"/>
          </a:xfrm>
          <a:prstGeom prst="rect">
            <a:avLst/>
          </a:prstGeom>
          <a:noFill/>
          <a:ln>
            <a:noFill/>
          </a:ln>
        </p:spPr>
      </p:pic>
      <p:sp>
        <p:nvSpPr>
          <p:cNvPr id="557" name="Google Shape;557;g33b83113e11_17_97"/>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8" name="Google Shape;558;g33b83113e11_17_97"/>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59" name="Google Shape;559;g33b83113e11_17_97"/>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0" name="Google Shape;560;g33b83113e11_17_97"/>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1" name="Google Shape;561;g33b83113e11_17_97"/>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2" name="Google Shape;562;g33b83113e11_17_97"/>
          <p:cNvSpPr txBox="1"/>
          <p:nvPr/>
        </p:nvSpPr>
        <p:spPr>
          <a:xfrm>
            <a:off x="152400" y="303525"/>
            <a:ext cx="400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Recommendation</a:t>
            </a:r>
            <a:endParaRPr b="1" i="0" sz="2800" u="none" cap="none" strike="noStrike">
              <a:solidFill>
                <a:srgbClr val="2E5083"/>
              </a:solidFill>
              <a:latin typeface="Times"/>
              <a:ea typeface="Times"/>
              <a:cs typeface="Times"/>
              <a:sym typeface="Times"/>
            </a:endParaRPr>
          </a:p>
        </p:txBody>
      </p:sp>
      <p:sp>
        <p:nvSpPr>
          <p:cNvPr id="563" name="Google Shape;563;g33b83113e11_17_97"/>
          <p:cNvSpPr txBox="1"/>
          <p:nvPr/>
        </p:nvSpPr>
        <p:spPr>
          <a:xfrm>
            <a:off x="152400" y="760038"/>
            <a:ext cx="764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000">
                <a:solidFill>
                  <a:schemeClr val="dk1"/>
                </a:solidFill>
                <a:latin typeface="Times"/>
                <a:ea typeface="Times"/>
                <a:cs typeface="Times"/>
                <a:sym typeface="Times"/>
              </a:rPr>
              <a:t>Dynamic Programming (DP) Algorithm</a:t>
            </a:r>
            <a:endParaRPr b="1" i="0" sz="2000" u="none" cap="none" strike="noStrike">
              <a:solidFill>
                <a:schemeClr val="dk1"/>
              </a:solidFill>
              <a:latin typeface="Times"/>
              <a:ea typeface="Times"/>
              <a:cs typeface="Times"/>
              <a:sym typeface="Times"/>
            </a:endParaRPr>
          </a:p>
        </p:txBody>
      </p:sp>
      <p:sp>
        <p:nvSpPr>
          <p:cNvPr id="564" name="Google Shape;564;g33b83113e11_17_97"/>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565" name="Google Shape;565;g33b83113e11_17_97"/>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566" name="Google Shape;566;g33b83113e11_17_97"/>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567" name="Google Shape;567;g33b83113e11_17_97"/>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568" name="Google Shape;568;g33b83113e11_17_97"/>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69" name="Google Shape;569;g33b83113e11_17_97"/>
          <p:cNvSpPr txBox="1"/>
          <p:nvPr/>
        </p:nvSpPr>
        <p:spPr>
          <a:xfrm>
            <a:off x="1936750" y="-13325"/>
            <a:ext cx="1994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570" name="Google Shape;570;g33b83113e11_17_97"/>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571" name="Google Shape;571;g33b83113e11_17_97"/>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13</a:t>
            </a:r>
            <a:endParaRPr b="0" i="0" sz="1200" u="none" cap="none" strike="noStrike">
              <a:solidFill>
                <a:srgbClr val="757070"/>
              </a:solidFill>
              <a:latin typeface="Arial"/>
              <a:ea typeface="Arial"/>
              <a:cs typeface="Arial"/>
              <a:sym typeface="Arial"/>
            </a:endParaRPr>
          </a:p>
        </p:txBody>
      </p:sp>
      <p:sp>
        <p:nvSpPr>
          <p:cNvPr id="572" name="Google Shape;572;g33b83113e11_17_97"/>
          <p:cNvSpPr txBox="1"/>
          <p:nvPr/>
        </p:nvSpPr>
        <p:spPr>
          <a:xfrm>
            <a:off x="152400" y="1295675"/>
            <a:ext cx="3778500" cy="178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Times New Roman"/>
              <a:buChar char="●"/>
            </a:pPr>
            <a:r>
              <a:rPr b="1" lang="en-US" sz="1700">
                <a:solidFill>
                  <a:schemeClr val="dk1"/>
                </a:solidFill>
                <a:latin typeface="Times New Roman"/>
                <a:ea typeface="Times New Roman"/>
                <a:cs typeface="Times New Roman"/>
                <a:sym typeface="Times New Roman"/>
              </a:rPr>
              <a:t>Validation of Previous LP Model</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US" sz="1700">
                <a:solidFill>
                  <a:schemeClr val="dk1"/>
                </a:solidFill>
                <a:latin typeface="Times New Roman"/>
                <a:ea typeface="Times New Roman"/>
                <a:cs typeface="Times New Roman"/>
                <a:sym typeface="Times New Roman"/>
              </a:rPr>
              <a:t>Introducing Hire/Fire Limits</a:t>
            </a:r>
            <a:endParaRPr b="1" sz="17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b="1" lang="en-US" sz="1700">
                <a:solidFill>
                  <a:schemeClr val="dk1"/>
                </a:solidFill>
                <a:latin typeface="Times New Roman"/>
                <a:ea typeface="Times New Roman"/>
                <a:cs typeface="Times New Roman"/>
                <a:sym typeface="Times New Roman"/>
              </a:rPr>
              <a:t>Consistent Findings with </a:t>
            </a:r>
            <a:r>
              <a:rPr b="1" lang="en-US" sz="1700">
                <a:solidFill>
                  <a:schemeClr val="dk1"/>
                </a:solidFill>
                <a:latin typeface="Times New Roman"/>
                <a:ea typeface="Times New Roman"/>
                <a:cs typeface="Times New Roman"/>
                <a:sym typeface="Times New Roman"/>
              </a:rPr>
              <a:t>Previous</a:t>
            </a:r>
            <a:r>
              <a:rPr b="1" lang="en-US" sz="1700">
                <a:solidFill>
                  <a:schemeClr val="dk1"/>
                </a:solidFill>
                <a:latin typeface="Times New Roman"/>
                <a:ea typeface="Times New Roman"/>
                <a:cs typeface="Times New Roman"/>
                <a:sym typeface="Times New Roman"/>
              </a:rPr>
              <a:t> LP Model</a:t>
            </a:r>
            <a:endParaRPr b="1" sz="1700">
              <a:solidFill>
                <a:schemeClr val="dk1"/>
              </a:solidFill>
              <a:latin typeface="Times New Roman"/>
              <a:ea typeface="Times New Roman"/>
              <a:cs typeface="Times New Roman"/>
              <a:sym typeface="Times New Roman"/>
            </a:endParaRPr>
          </a:p>
        </p:txBody>
      </p:sp>
      <p:sp>
        <p:nvSpPr>
          <p:cNvPr id="573" name="Google Shape;573;g33b83113e11_17_97"/>
          <p:cNvSpPr txBox="1"/>
          <p:nvPr/>
        </p:nvSpPr>
        <p:spPr>
          <a:xfrm>
            <a:off x="5069350" y="1650375"/>
            <a:ext cx="5326800" cy="3740400"/>
          </a:xfrm>
          <a:prstGeom prst="rect">
            <a:avLst/>
          </a:prstGeom>
          <a:solidFill>
            <a:srgbClr val="FFFFFF">
              <a:alpha val="58859"/>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State</a:t>
            </a:r>
            <a:r>
              <a:rPr lang="en-US" sz="1800">
                <a:solidFill>
                  <a:schemeClr val="dk1"/>
                </a:solidFill>
                <a:latin typeface="Calibri"/>
                <a:ea typeface="Calibri"/>
                <a:cs typeface="Calibri"/>
                <a:sym typeface="Calibri"/>
              </a:rPr>
              <a:t> keeps track of:</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Number of active agents</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Advertisers waiting to be assigned</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Advertisers currently being serviced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US" sz="1800">
                <a:solidFill>
                  <a:schemeClr val="dk1"/>
                </a:solidFill>
                <a:latin typeface="Calibri"/>
                <a:ea typeface="Calibri"/>
                <a:cs typeface="Calibri"/>
                <a:sym typeface="Calibri"/>
              </a:rPr>
              <a:t>Decisions</a:t>
            </a:r>
            <a:r>
              <a:rPr lang="en-US" sz="1800">
                <a:solidFill>
                  <a:schemeClr val="dk1"/>
                </a:solidFill>
                <a:latin typeface="Calibri"/>
                <a:ea typeface="Calibri"/>
                <a:cs typeface="Calibri"/>
                <a:sym typeface="Calibri"/>
              </a:rPr>
              <a:t> on each month:</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How many agents to hire/fire</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How many arriving or waiting advertisers to assign</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rtl="0" algn="l">
              <a:spcBef>
                <a:spcPts val="0"/>
              </a:spcBef>
              <a:spcAft>
                <a:spcPts val="0"/>
              </a:spcAft>
              <a:buNone/>
            </a:pPr>
            <a:r>
              <a:rPr b="1" lang="en-US" sz="1800">
                <a:solidFill>
                  <a:schemeClr val="dk1"/>
                </a:solidFill>
                <a:latin typeface="Calibri"/>
                <a:ea typeface="Calibri"/>
                <a:cs typeface="Calibri"/>
                <a:sym typeface="Calibri"/>
              </a:rPr>
              <a:t>State Transitions</a:t>
            </a:r>
            <a:r>
              <a:rPr lang="en-US" sz="1800">
                <a:solidFill>
                  <a:schemeClr val="dk1"/>
                </a:solidFill>
                <a:latin typeface="Calibri"/>
                <a:ea typeface="Calibri"/>
                <a:cs typeface="Calibri"/>
                <a:sym typeface="Calibri"/>
              </a:rPr>
              <a:t> (Month t → t+1)</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The training pipeline end for newly hired agents.</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Advertisers in service progress one month further. </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The waiting queue ages by one month. </a:t>
            </a:r>
            <a:endParaRPr sz="1800">
              <a:solidFill>
                <a:schemeClr val="dk1"/>
              </a:solidFill>
              <a:latin typeface="Calibri"/>
              <a:ea typeface="Calibri"/>
              <a:cs typeface="Calibri"/>
              <a:sym typeface="Calibri"/>
            </a:endParaRPr>
          </a:p>
          <a:p>
            <a:pPr indent="-298450" lvl="0" marL="457200" rtl="0" algn="l">
              <a:spcBef>
                <a:spcPts val="0"/>
              </a:spcBef>
              <a:spcAft>
                <a:spcPts val="0"/>
              </a:spcAft>
              <a:buClr>
                <a:schemeClr val="dk1"/>
              </a:buClr>
              <a:buSzPts val="1100"/>
              <a:buFont typeface="Calibri"/>
              <a:buChar char="●"/>
            </a:pPr>
            <a:r>
              <a:rPr lang="en-US" sz="1800">
                <a:solidFill>
                  <a:schemeClr val="dk1"/>
                </a:solidFill>
                <a:latin typeface="Calibri"/>
                <a:ea typeface="Calibri"/>
                <a:cs typeface="Calibri"/>
                <a:sym typeface="Calibri"/>
              </a:rPr>
              <a:t>Costs and revenues are realized.</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g33b83113e11_17_129"/>
          <p:cNvSpPr txBox="1"/>
          <p:nvPr/>
        </p:nvSpPr>
        <p:spPr>
          <a:xfrm>
            <a:off x="1385675" y="3621663"/>
            <a:ext cx="10293900" cy="623400"/>
          </a:xfrm>
          <a:prstGeom prst="rect">
            <a:avLst/>
          </a:prstGeom>
          <a:noFill/>
          <a:ln>
            <a:noFill/>
          </a:ln>
        </p:spPr>
        <p:txBody>
          <a:bodyPr anchorCtr="0" anchor="t" bIns="45700" lIns="91425" spcFirstLastPara="1" rIns="91425" wrap="square" tIns="45700">
            <a:spAutoFit/>
          </a:bodyPr>
          <a:lstStyle/>
          <a:p>
            <a:pPr indent="-152400" lvl="0" marL="171450" marR="0" rtl="0" algn="l">
              <a:lnSpc>
                <a:spcPct val="130000"/>
              </a:lnSpc>
              <a:spcBef>
                <a:spcPts val="0"/>
              </a:spcBef>
              <a:spcAft>
                <a:spcPts val="0"/>
              </a:spcAft>
              <a:buClr>
                <a:schemeClr val="dk1"/>
              </a:buClr>
              <a:buSzPts val="1500"/>
              <a:buFont typeface="Arial"/>
              <a:buChar char="•"/>
            </a:pPr>
            <a:r>
              <a:rPr lang="en-US" sz="1500">
                <a:solidFill>
                  <a:schemeClr val="dk1"/>
                </a:solidFill>
                <a:latin typeface="Times"/>
                <a:ea typeface="Times"/>
                <a:cs typeface="Times"/>
                <a:sym typeface="Times"/>
              </a:rPr>
              <a:t>Limited data can cause inaccurate demand forecasts.</a:t>
            </a:r>
            <a:endParaRPr sz="1500">
              <a:solidFill>
                <a:schemeClr val="dk1"/>
              </a:solidFill>
              <a:latin typeface="Times"/>
              <a:ea typeface="Times"/>
              <a:cs typeface="Times"/>
              <a:sym typeface="Times"/>
            </a:endParaRPr>
          </a:p>
          <a:p>
            <a:pPr indent="-152400" lvl="0" marL="171450" marR="0" rtl="0" algn="l">
              <a:lnSpc>
                <a:spcPct val="130000"/>
              </a:lnSpc>
              <a:spcBef>
                <a:spcPts val="0"/>
              </a:spcBef>
              <a:spcAft>
                <a:spcPts val="0"/>
              </a:spcAft>
              <a:buClr>
                <a:schemeClr val="dk1"/>
              </a:buClr>
              <a:buSzPts val="1500"/>
              <a:buFont typeface="Arial"/>
              <a:buChar char="•"/>
            </a:pPr>
            <a:r>
              <a:rPr lang="en-US" sz="1500">
                <a:solidFill>
                  <a:schemeClr val="dk1"/>
                </a:solidFill>
                <a:latin typeface="Times"/>
                <a:ea typeface="Times"/>
                <a:cs typeface="Times"/>
                <a:sym typeface="Times"/>
              </a:rPr>
              <a:t>Decision made before knowing exact future demand. &amp; </a:t>
            </a:r>
            <a:r>
              <a:rPr lang="en-US" sz="1500">
                <a:solidFill>
                  <a:schemeClr val="dk1"/>
                </a:solidFill>
                <a:latin typeface="Times"/>
                <a:ea typeface="Times"/>
                <a:cs typeface="Times"/>
                <a:sym typeface="Times"/>
              </a:rPr>
              <a:t>T</a:t>
            </a:r>
            <a:r>
              <a:rPr lang="en-US" sz="1500">
                <a:solidFill>
                  <a:schemeClr val="dk1"/>
                </a:solidFill>
                <a:latin typeface="Times"/>
                <a:ea typeface="Times"/>
                <a:cs typeface="Times"/>
                <a:sym typeface="Times"/>
              </a:rPr>
              <a:t>rade-off between short-term (waiting time) and long-term (revenue).</a:t>
            </a:r>
            <a:endParaRPr sz="1500">
              <a:solidFill>
                <a:schemeClr val="dk1"/>
              </a:solidFill>
              <a:latin typeface="Times"/>
              <a:ea typeface="Times"/>
              <a:cs typeface="Times"/>
              <a:sym typeface="Times"/>
            </a:endParaRPr>
          </a:p>
        </p:txBody>
      </p:sp>
      <p:cxnSp>
        <p:nvCxnSpPr>
          <p:cNvPr id="580" name="Google Shape;580;g33b83113e11_17_129"/>
          <p:cNvCxnSpPr/>
          <p:nvPr/>
        </p:nvCxnSpPr>
        <p:spPr>
          <a:xfrm>
            <a:off x="304799" y="1544320"/>
            <a:ext cx="11078100" cy="0"/>
          </a:xfrm>
          <a:prstGeom prst="straightConnector1">
            <a:avLst/>
          </a:prstGeom>
          <a:noFill/>
          <a:ln cap="flat" cmpd="sng" w="12700">
            <a:solidFill>
              <a:srgbClr val="BFBFBF"/>
            </a:solidFill>
            <a:prstDash val="solid"/>
            <a:miter lim="800000"/>
            <a:headEnd len="sm" w="sm" type="none"/>
            <a:tailEnd len="sm" w="sm" type="none"/>
          </a:ln>
        </p:spPr>
      </p:cxnSp>
      <p:sp>
        <p:nvSpPr>
          <p:cNvPr id="581" name="Google Shape;581;g33b83113e11_17_129"/>
          <p:cNvSpPr txBox="1"/>
          <p:nvPr/>
        </p:nvSpPr>
        <p:spPr>
          <a:xfrm>
            <a:off x="283975" y="1154575"/>
            <a:ext cx="3133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5A5A5"/>
                </a:solidFill>
                <a:latin typeface="Times"/>
                <a:ea typeface="Times"/>
                <a:cs typeface="Times"/>
                <a:sym typeface="Times"/>
              </a:rPr>
              <a:t>An alternative w</a:t>
            </a:r>
            <a:r>
              <a:rPr b="1" lang="en-US" sz="1800">
                <a:solidFill>
                  <a:srgbClr val="A5A5A5"/>
                </a:solidFill>
                <a:latin typeface="Times"/>
                <a:ea typeface="Times"/>
                <a:cs typeface="Times"/>
                <a:sym typeface="Times"/>
              </a:rPr>
              <a:t>a</a:t>
            </a:r>
            <a:r>
              <a:rPr b="1" lang="en-US" sz="1800">
                <a:solidFill>
                  <a:srgbClr val="A5A5A5"/>
                </a:solidFill>
                <a:latin typeface="Times"/>
                <a:ea typeface="Times"/>
                <a:cs typeface="Times"/>
                <a:sym typeface="Times"/>
              </a:rPr>
              <a:t>y</a:t>
            </a:r>
            <a:endParaRPr b="1" sz="1800">
              <a:solidFill>
                <a:srgbClr val="A5A5A5"/>
              </a:solidFill>
              <a:latin typeface="Times"/>
              <a:ea typeface="Times"/>
              <a:cs typeface="Times"/>
              <a:sym typeface="Times"/>
            </a:endParaRPr>
          </a:p>
        </p:txBody>
      </p:sp>
      <p:sp>
        <p:nvSpPr>
          <p:cNvPr id="582" name="Google Shape;582;g33b83113e11_17_129"/>
          <p:cNvSpPr txBox="1"/>
          <p:nvPr/>
        </p:nvSpPr>
        <p:spPr>
          <a:xfrm>
            <a:off x="1385680" y="5906824"/>
            <a:ext cx="8974200" cy="658800"/>
          </a:xfrm>
          <a:prstGeom prst="rect">
            <a:avLst/>
          </a:prstGeom>
          <a:noFill/>
          <a:ln>
            <a:noFill/>
          </a:ln>
        </p:spPr>
        <p:txBody>
          <a:bodyPr anchorCtr="0" anchor="t" bIns="45700" lIns="91425" spcFirstLastPara="1" rIns="91425" wrap="square" tIns="45700">
            <a:spAutoFit/>
          </a:bodyPr>
          <a:lstStyle/>
          <a:p>
            <a:pPr indent="-158750" lvl="0" marL="171450" marR="0" rtl="0" algn="l">
              <a:lnSpc>
                <a:spcPct val="130000"/>
              </a:lnSpc>
              <a:spcBef>
                <a:spcPts val="0"/>
              </a:spcBef>
              <a:spcAft>
                <a:spcPts val="0"/>
              </a:spcAft>
              <a:buClr>
                <a:schemeClr val="dk1"/>
              </a:buClr>
              <a:buSzPts val="1600"/>
              <a:buFont typeface="Arial"/>
              <a:buChar char="•"/>
            </a:pPr>
            <a:r>
              <a:rPr lang="en-US" sz="1600">
                <a:solidFill>
                  <a:schemeClr val="dk1"/>
                </a:solidFill>
                <a:latin typeface="Times"/>
                <a:ea typeface="Times"/>
                <a:cs typeface="Times"/>
                <a:sym typeface="Times"/>
              </a:rPr>
              <a:t>More complex: Requires real-time/near real-time data and computational resources.</a:t>
            </a:r>
            <a:endParaRPr sz="1600">
              <a:solidFill>
                <a:schemeClr val="dk1"/>
              </a:solidFill>
              <a:latin typeface="Times"/>
              <a:ea typeface="Times"/>
              <a:cs typeface="Times"/>
              <a:sym typeface="Times"/>
            </a:endParaRPr>
          </a:p>
          <a:p>
            <a:pPr indent="-158750" lvl="0" marL="171450" marR="0" rtl="0" algn="l">
              <a:lnSpc>
                <a:spcPct val="130000"/>
              </a:lnSpc>
              <a:spcBef>
                <a:spcPts val="0"/>
              </a:spcBef>
              <a:spcAft>
                <a:spcPts val="0"/>
              </a:spcAft>
              <a:buClr>
                <a:schemeClr val="dk1"/>
              </a:buClr>
              <a:buSzPts val="1600"/>
              <a:buFont typeface="Arial"/>
              <a:buChar char="•"/>
            </a:pPr>
            <a:r>
              <a:rPr lang="en-US" sz="1600">
                <a:solidFill>
                  <a:schemeClr val="dk1"/>
                </a:solidFill>
                <a:latin typeface="Times"/>
                <a:ea typeface="Times"/>
                <a:cs typeface="Times"/>
                <a:sym typeface="Times"/>
              </a:rPr>
              <a:t>Implementation demands accurate, up-to-date data management.</a:t>
            </a:r>
            <a:endParaRPr sz="1600">
              <a:solidFill>
                <a:schemeClr val="dk1"/>
              </a:solidFill>
              <a:latin typeface="Times"/>
              <a:ea typeface="Times"/>
              <a:cs typeface="Times"/>
              <a:sym typeface="Times"/>
            </a:endParaRPr>
          </a:p>
        </p:txBody>
      </p:sp>
      <p:sp>
        <p:nvSpPr>
          <p:cNvPr id="583" name="Google Shape;583;g33b83113e11_17_129"/>
          <p:cNvSpPr/>
          <p:nvPr/>
        </p:nvSpPr>
        <p:spPr>
          <a:xfrm>
            <a:off x="284162" y="3615029"/>
            <a:ext cx="1096500" cy="6141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584" name="Google Shape;584;g33b83113e11_17_129"/>
          <p:cNvSpPr/>
          <p:nvPr/>
        </p:nvSpPr>
        <p:spPr>
          <a:xfrm>
            <a:off x="284162" y="4315742"/>
            <a:ext cx="1096500" cy="6465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585" name="Google Shape;585;g33b83113e11_17_129"/>
          <p:cNvSpPr/>
          <p:nvPr/>
        </p:nvSpPr>
        <p:spPr>
          <a:xfrm>
            <a:off x="296387" y="5913274"/>
            <a:ext cx="1084500" cy="6459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586" name="Google Shape;586;g33b83113e11_17_129"/>
          <p:cNvSpPr txBox="1"/>
          <p:nvPr/>
        </p:nvSpPr>
        <p:spPr>
          <a:xfrm>
            <a:off x="302534" y="3636646"/>
            <a:ext cx="10722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latin typeface="Times"/>
                <a:ea typeface="Times"/>
                <a:cs typeface="Times"/>
                <a:sym typeface="Times"/>
              </a:rPr>
              <a:t>Motivation &amp; Purpose</a:t>
            </a:r>
            <a:endParaRPr b="1">
              <a:solidFill>
                <a:schemeClr val="lt1"/>
              </a:solidFill>
              <a:latin typeface="Times"/>
              <a:ea typeface="Times"/>
              <a:cs typeface="Times"/>
              <a:sym typeface="Times"/>
            </a:endParaRPr>
          </a:p>
        </p:txBody>
      </p:sp>
      <p:sp>
        <p:nvSpPr>
          <p:cNvPr id="587" name="Google Shape;587;g33b83113e11_17_129"/>
          <p:cNvSpPr txBox="1"/>
          <p:nvPr/>
        </p:nvSpPr>
        <p:spPr>
          <a:xfrm>
            <a:off x="278344" y="4455154"/>
            <a:ext cx="109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a:ea typeface="Times"/>
                <a:cs typeface="Times"/>
                <a:sym typeface="Times"/>
              </a:rPr>
              <a:t>Approach</a:t>
            </a:r>
            <a:endParaRPr b="1" sz="1400">
              <a:solidFill>
                <a:schemeClr val="lt1"/>
              </a:solidFill>
              <a:latin typeface="Times"/>
              <a:ea typeface="Times"/>
              <a:cs typeface="Times"/>
              <a:sym typeface="Times"/>
            </a:endParaRPr>
          </a:p>
        </p:txBody>
      </p:sp>
      <p:sp>
        <p:nvSpPr>
          <p:cNvPr id="588" name="Google Shape;588;g33b83113e11_17_129"/>
          <p:cNvSpPr txBox="1"/>
          <p:nvPr/>
        </p:nvSpPr>
        <p:spPr>
          <a:xfrm>
            <a:off x="295165" y="6065841"/>
            <a:ext cx="10851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lt1"/>
                </a:solidFill>
                <a:latin typeface="Times"/>
                <a:ea typeface="Times"/>
                <a:cs typeface="Times"/>
                <a:sym typeface="Times"/>
              </a:rPr>
              <a:t>Challenges</a:t>
            </a:r>
            <a:endParaRPr b="1" sz="1400">
              <a:solidFill>
                <a:schemeClr val="lt1"/>
              </a:solidFill>
              <a:latin typeface="Times"/>
              <a:ea typeface="Times"/>
              <a:cs typeface="Times"/>
              <a:sym typeface="Times"/>
            </a:endParaRPr>
          </a:p>
        </p:txBody>
      </p:sp>
      <p:cxnSp>
        <p:nvCxnSpPr>
          <p:cNvPr id="589" name="Google Shape;589;g33b83113e11_17_129"/>
          <p:cNvCxnSpPr/>
          <p:nvPr/>
        </p:nvCxnSpPr>
        <p:spPr>
          <a:xfrm>
            <a:off x="274381" y="4271806"/>
            <a:ext cx="10649700" cy="0"/>
          </a:xfrm>
          <a:prstGeom prst="straightConnector1">
            <a:avLst/>
          </a:prstGeom>
          <a:noFill/>
          <a:ln cap="flat" cmpd="sng" w="12700">
            <a:solidFill>
              <a:srgbClr val="BFBFBF"/>
            </a:solidFill>
            <a:prstDash val="solid"/>
            <a:miter lim="800000"/>
            <a:headEnd len="sm" w="sm" type="none"/>
            <a:tailEnd len="sm" w="sm" type="none"/>
          </a:ln>
        </p:spPr>
      </p:cxnSp>
      <p:cxnSp>
        <p:nvCxnSpPr>
          <p:cNvPr id="590" name="Google Shape;590;g33b83113e11_17_129"/>
          <p:cNvCxnSpPr/>
          <p:nvPr/>
        </p:nvCxnSpPr>
        <p:spPr>
          <a:xfrm flipH="1" rot="10800000">
            <a:off x="283969" y="5791397"/>
            <a:ext cx="10568400" cy="54300"/>
          </a:xfrm>
          <a:prstGeom prst="straightConnector1">
            <a:avLst/>
          </a:prstGeom>
          <a:noFill/>
          <a:ln cap="flat" cmpd="sng" w="12700">
            <a:solidFill>
              <a:srgbClr val="BFBFBF"/>
            </a:solidFill>
            <a:prstDash val="solid"/>
            <a:miter lim="800000"/>
            <a:headEnd len="sm" w="sm" type="none"/>
            <a:tailEnd len="sm" w="sm" type="none"/>
          </a:ln>
        </p:spPr>
      </p:cxnSp>
      <p:sp>
        <p:nvSpPr>
          <p:cNvPr id="591" name="Google Shape;591;g33b83113e11_17_129"/>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2" name="Google Shape;592;g33b83113e11_17_129"/>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3" name="Google Shape;593;g33b83113e11_17_129"/>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4" name="Google Shape;594;g33b83113e11_17_129"/>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5" name="Google Shape;595;g33b83113e11_17_129"/>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596" name="Google Shape;596;g33b83113e11_17_129"/>
          <p:cNvSpPr txBox="1"/>
          <p:nvPr/>
        </p:nvSpPr>
        <p:spPr>
          <a:xfrm>
            <a:off x="177800" y="754380"/>
            <a:ext cx="971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400">
                <a:solidFill>
                  <a:schemeClr val="dk1"/>
                </a:solidFill>
                <a:latin typeface="Times"/>
                <a:ea typeface="Times"/>
                <a:cs typeface="Times"/>
                <a:sym typeface="Times"/>
              </a:rPr>
              <a:t>Two-Stage Optimization can solve some limitations</a:t>
            </a:r>
            <a:endParaRPr b="1" i="0" sz="2400" u="none" cap="none" strike="noStrike">
              <a:solidFill>
                <a:schemeClr val="dk1"/>
              </a:solidFill>
              <a:latin typeface="Times"/>
              <a:ea typeface="Times"/>
              <a:cs typeface="Times"/>
              <a:sym typeface="Times"/>
            </a:endParaRPr>
          </a:p>
        </p:txBody>
      </p:sp>
      <p:sp>
        <p:nvSpPr>
          <p:cNvPr id="597" name="Google Shape;597;g33b83113e11_17_129"/>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598" name="Google Shape;598;g33b83113e11_17_129"/>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599" name="Google Shape;599;g33b83113e11_17_129"/>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600" name="Google Shape;600;g33b83113e11_17_129"/>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601" name="Google Shape;601;g33b83113e11_17_129"/>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02" name="Google Shape;602;g33b83113e11_17_129"/>
          <p:cNvSpPr txBox="1"/>
          <p:nvPr/>
        </p:nvSpPr>
        <p:spPr>
          <a:xfrm>
            <a:off x="1936750" y="-13325"/>
            <a:ext cx="1994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603" name="Google Shape;603;g33b83113e11_17_129"/>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604" name="Google Shape;604;g33b83113e11_17_129"/>
          <p:cNvSpPr txBox="1"/>
          <p:nvPr/>
        </p:nvSpPr>
        <p:spPr>
          <a:xfrm>
            <a:off x="1385687" y="4318705"/>
            <a:ext cx="10569000" cy="623400"/>
          </a:xfrm>
          <a:prstGeom prst="rect">
            <a:avLst/>
          </a:prstGeom>
          <a:noFill/>
          <a:ln>
            <a:noFill/>
          </a:ln>
        </p:spPr>
        <p:txBody>
          <a:bodyPr anchorCtr="0" anchor="t" bIns="45700" lIns="91425" spcFirstLastPara="1" rIns="91425" wrap="square" tIns="45700">
            <a:spAutoFit/>
          </a:bodyPr>
          <a:lstStyle/>
          <a:p>
            <a:pPr indent="-152400" lvl="0" marL="171450" marR="0" rtl="0" algn="l">
              <a:lnSpc>
                <a:spcPct val="130000"/>
              </a:lnSpc>
              <a:spcBef>
                <a:spcPts val="0"/>
              </a:spcBef>
              <a:spcAft>
                <a:spcPts val="0"/>
              </a:spcAft>
              <a:buClr>
                <a:schemeClr val="dk1"/>
              </a:buClr>
              <a:buSzPts val="1500"/>
              <a:buFont typeface="Arial"/>
              <a:buChar char="•"/>
            </a:pPr>
            <a:r>
              <a:rPr b="1" lang="en-US" sz="1500">
                <a:solidFill>
                  <a:schemeClr val="dk1"/>
                </a:solidFill>
                <a:latin typeface="Times"/>
                <a:ea typeface="Times"/>
                <a:cs typeface="Times"/>
                <a:sym typeface="Times"/>
              </a:rPr>
              <a:t>Stage 1 (Strategic Staffing)</a:t>
            </a:r>
            <a:r>
              <a:rPr lang="en-US" sz="1500">
                <a:solidFill>
                  <a:schemeClr val="dk1"/>
                </a:solidFill>
                <a:latin typeface="Times"/>
                <a:ea typeface="Times"/>
                <a:cs typeface="Times"/>
                <a:sym typeface="Times"/>
              </a:rPr>
              <a:t>: Plan monthly agent numbers over 12 months to maximize revenue under uncertainty.</a:t>
            </a:r>
            <a:endParaRPr sz="1500">
              <a:solidFill>
                <a:schemeClr val="dk1"/>
              </a:solidFill>
              <a:latin typeface="Times"/>
              <a:ea typeface="Times"/>
              <a:cs typeface="Times"/>
              <a:sym typeface="Times"/>
            </a:endParaRPr>
          </a:p>
          <a:p>
            <a:pPr indent="-152400" lvl="0" marL="171450" marR="0" rtl="0" algn="l">
              <a:lnSpc>
                <a:spcPct val="130000"/>
              </a:lnSpc>
              <a:spcBef>
                <a:spcPts val="0"/>
              </a:spcBef>
              <a:spcAft>
                <a:spcPts val="0"/>
              </a:spcAft>
              <a:buClr>
                <a:schemeClr val="dk1"/>
              </a:buClr>
              <a:buSzPts val="1500"/>
              <a:buFont typeface="Arial"/>
              <a:buChar char="•"/>
            </a:pPr>
            <a:r>
              <a:rPr b="1" lang="en-US" sz="1500">
                <a:solidFill>
                  <a:schemeClr val="dk1"/>
                </a:solidFill>
                <a:latin typeface="Times"/>
                <a:ea typeface="Times"/>
                <a:cs typeface="Times"/>
                <a:sym typeface="Times"/>
              </a:rPr>
              <a:t>Stage 2 (Adaptive Assignment)</a:t>
            </a:r>
            <a:r>
              <a:rPr lang="en-US" sz="1500">
                <a:solidFill>
                  <a:schemeClr val="dk1"/>
                </a:solidFill>
                <a:latin typeface="Times"/>
                <a:ea typeface="Times"/>
                <a:cs typeface="Times"/>
                <a:sym typeface="Times"/>
              </a:rPr>
              <a:t>: Assign actual incoming advertisers to minimize wait and maximize uplift (prioritize high-budget).</a:t>
            </a:r>
            <a:endParaRPr sz="1500">
              <a:solidFill>
                <a:schemeClr val="dk1"/>
              </a:solidFill>
              <a:latin typeface="Times"/>
              <a:ea typeface="Times"/>
              <a:cs typeface="Times"/>
              <a:sym typeface="Times"/>
            </a:endParaRPr>
          </a:p>
        </p:txBody>
      </p:sp>
      <p:cxnSp>
        <p:nvCxnSpPr>
          <p:cNvPr id="605" name="Google Shape;605;g33b83113e11_17_129"/>
          <p:cNvCxnSpPr/>
          <p:nvPr/>
        </p:nvCxnSpPr>
        <p:spPr>
          <a:xfrm flipH="1" rot="10800000">
            <a:off x="274189" y="4988999"/>
            <a:ext cx="10568400" cy="54300"/>
          </a:xfrm>
          <a:prstGeom prst="straightConnector1">
            <a:avLst/>
          </a:prstGeom>
          <a:noFill/>
          <a:ln cap="flat" cmpd="sng" w="12700">
            <a:solidFill>
              <a:srgbClr val="BFBFBF"/>
            </a:solidFill>
            <a:prstDash val="solid"/>
            <a:miter lim="800000"/>
            <a:headEnd len="sm" w="sm" type="none"/>
            <a:tailEnd len="sm" w="sm" type="none"/>
          </a:ln>
        </p:spPr>
      </p:cxnSp>
      <p:sp>
        <p:nvSpPr>
          <p:cNvPr id="606" name="Google Shape;606;g33b83113e11_17_129"/>
          <p:cNvSpPr/>
          <p:nvPr/>
        </p:nvSpPr>
        <p:spPr>
          <a:xfrm>
            <a:off x="278049" y="5118139"/>
            <a:ext cx="1096500" cy="6465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607" name="Google Shape;607;g33b83113e11_17_129"/>
          <p:cNvSpPr txBox="1"/>
          <p:nvPr/>
        </p:nvSpPr>
        <p:spPr>
          <a:xfrm>
            <a:off x="289766" y="5263446"/>
            <a:ext cx="10959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a:ea typeface="Times"/>
                <a:cs typeface="Times"/>
                <a:sym typeface="Times"/>
              </a:rPr>
              <a:t>Advantages</a:t>
            </a:r>
            <a:endParaRPr b="1" sz="1400">
              <a:solidFill>
                <a:schemeClr val="lt1"/>
              </a:solidFill>
              <a:latin typeface="Times"/>
              <a:ea typeface="Times"/>
              <a:cs typeface="Times"/>
              <a:sym typeface="Times"/>
            </a:endParaRPr>
          </a:p>
        </p:txBody>
      </p:sp>
      <p:sp>
        <p:nvSpPr>
          <p:cNvPr id="608" name="Google Shape;608;g33b83113e11_17_129"/>
          <p:cNvSpPr txBox="1"/>
          <p:nvPr/>
        </p:nvSpPr>
        <p:spPr>
          <a:xfrm>
            <a:off x="1385686" y="5087960"/>
            <a:ext cx="10569000" cy="658800"/>
          </a:xfrm>
          <a:prstGeom prst="rect">
            <a:avLst/>
          </a:prstGeom>
          <a:noFill/>
          <a:ln>
            <a:noFill/>
          </a:ln>
        </p:spPr>
        <p:txBody>
          <a:bodyPr anchorCtr="0" anchor="t" bIns="45700" lIns="91425" spcFirstLastPara="1" rIns="91425" wrap="square" tIns="45700">
            <a:spAutoFit/>
          </a:bodyPr>
          <a:lstStyle/>
          <a:p>
            <a:pPr indent="-158750" lvl="0" marL="171450" marR="0" rtl="0" algn="l">
              <a:lnSpc>
                <a:spcPct val="130000"/>
              </a:lnSpc>
              <a:spcBef>
                <a:spcPts val="0"/>
              </a:spcBef>
              <a:spcAft>
                <a:spcPts val="0"/>
              </a:spcAft>
              <a:buClr>
                <a:schemeClr val="dk1"/>
              </a:buClr>
              <a:buSzPts val="1600"/>
              <a:buFont typeface="Arial"/>
              <a:buChar char="•"/>
            </a:pPr>
            <a:r>
              <a:rPr lang="en-US" sz="1600">
                <a:solidFill>
                  <a:schemeClr val="dk1"/>
                </a:solidFill>
                <a:latin typeface="Times"/>
                <a:ea typeface="Times"/>
                <a:cs typeface="Times"/>
                <a:sym typeface="Times"/>
              </a:rPr>
              <a:t>Increase</a:t>
            </a:r>
            <a:r>
              <a:rPr lang="en-US" sz="1600">
                <a:solidFill>
                  <a:schemeClr val="dk1"/>
                </a:solidFill>
                <a:latin typeface="Times"/>
                <a:ea typeface="Times"/>
                <a:cs typeface="Times"/>
                <a:sym typeface="Times"/>
              </a:rPr>
              <a:t> forecast </a:t>
            </a:r>
            <a:r>
              <a:rPr lang="en-US" sz="1600">
                <a:solidFill>
                  <a:schemeClr val="dk1"/>
                </a:solidFill>
                <a:latin typeface="Times"/>
                <a:ea typeface="Times"/>
                <a:cs typeface="Times"/>
                <a:sym typeface="Times"/>
              </a:rPr>
              <a:t>accuracy</a:t>
            </a:r>
            <a:r>
              <a:rPr lang="en-US" sz="1600">
                <a:solidFill>
                  <a:schemeClr val="dk1"/>
                </a:solidFill>
                <a:latin typeface="Times"/>
                <a:ea typeface="Times"/>
                <a:cs typeface="Times"/>
                <a:sym typeface="Times"/>
              </a:rPr>
              <a:t>, more adaptive and responsive.</a:t>
            </a:r>
            <a:endParaRPr sz="1600">
              <a:solidFill>
                <a:schemeClr val="dk1"/>
              </a:solidFill>
              <a:latin typeface="Times"/>
              <a:ea typeface="Times"/>
              <a:cs typeface="Times"/>
              <a:sym typeface="Times"/>
            </a:endParaRPr>
          </a:p>
          <a:p>
            <a:pPr indent="-158750" lvl="0" marL="171450" marR="0" rtl="0" algn="l">
              <a:lnSpc>
                <a:spcPct val="130000"/>
              </a:lnSpc>
              <a:spcBef>
                <a:spcPts val="0"/>
              </a:spcBef>
              <a:spcAft>
                <a:spcPts val="0"/>
              </a:spcAft>
              <a:buClr>
                <a:schemeClr val="dk1"/>
              </a:buClr>
              <a:buSzPts val="1600"/>
              <a:buFont typeface="Arial"/>
              <a:buChar char="•"/>
            </a:pPr>
            <a:r>
              <a:rPr lang="en-US" sz="1600">
                <a:solidFill>
                  <a:schemeClr val="dk1"/>
                </a:solidFill>
                <a:latin typeface="Times"/>
                <a:ea typeface="Times"/>
                <a:cs typeface="Times"/>
                <a:sym typeface="Times"/>
              </a:rPr>
              <a:t>Maximizes returns by focusing on high-value advertisers.</a:t>
            </a:r>
            <a:endParaRPr sz="1600">
              <a:solidFill>
                <a:schemeClr val="dk1"/>
              </a:solidFill>
              <a:latin typeface="Times"/>
              <a:ea typeface="Times"/>
              <a:cs typeface="Times"/>
              <a:sym typeface="Times"/>
            </a:endParaRPr>
          </a:p>
        </p:txBody>
      </p:sp>
      <p:sp>
        <p:nvSpPr>
          <p:cNvPr id="609" name="Google Shape;609;g33b83113e11_17_129"/>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14</a:t>
            </a:r>
            <a:endParaRPr b="0" i="0" sz="1200" u="none" cap="none" strike="noStrike">
              <a:solidFill>
                <a:srgbClr val="757070"/>
              </a:solidFill>
              <a:latin typeface="Arial"/>
              <a:ea typeface="Arial"/>
              <a:cs typeface="Arial"/>
              <a:sym typeface="Arial"/>
            </a:endParaRPr>
          </a:p>
        </p:txBody>
      </p:sp>
      <p:sp>
        <p:nvSpPr>
          <p:cNvPr id="610" name="Google Shape;610;g33b83113e11_17_129"/>
          <p:cNvSpPr/>
          <p:nvPr/>
        </p:nvSpPr>
        <p:spPr>
          <a:xfrm>
            <a:off x="2587975" y="1934075"/>
            <a:ext cx="2458800" cy="1128900"/>
          </a:xfrm>
          <a:prstGeom prst="roundRect">
            <a:avLst>
              <a:gd fmla="val 16667" name="adj"/>
            </a:avLst>
          </a:prstGeom>
          <a:solidFill>
            <a:srgbClr val="8BB6CF">
              <a:alpha val="455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900"/>
              <a:t>Stage 1</a:t>
            </a:r>
            <a:endParaRPr b="1" sz="1900"/>
          </a:p>
          <a:p>
            <a:pPr indent="0" lvl="0" marL="0" rtl="0" algn="ctr">
              <a:spcBef>
                <a:spcPts val="0"/>
              </a:spcBef>
              <a:spcAft>
                <a:spcPts val="0"/>
              </a:spcAft>
              <a:buNone/>
            </a:pPr>
            <a:r>
              <a:rPr lang="en-US"/>
              <a:t>Optimal yearly staffing plan</a:t>
            </a:r>
            <a:endParaRPr/>
          </a:p>
          <a:p>
            <a:pPr indent="0" lvl="0" marL="0" rtl="0" algn="ctr">
              <a:spcBef>
                <a:spcPts val="0"/>
              </a:spcBef>
              <a:spcAft>
                <a:spcPts val="0"/>
              </a:spcAft>
              <a:buNone/>
            </a:pPr>
            <a:r>
              <a:rPr lang="en-US"/>
              <a:t>Maximize revenue</a:t>
            </a:r>
            <a:endParaRPr/>
          </a:p>
        </p:txBody>
      </p:sp>
      <p:sp>
        <p:nvSpPr>
          <p:cNvPr id="611" name="Google Shape;611;g33b83113e11_17_129"/>
          <p:cNvSpPr/>
          <p:nvPr/>
        </p:nvSpPr>
        <p:spPr>
          <a:xfrm>
            <a:off x="7526225" y="1934075"/>
            <a:ext cx="2701200" cy="1128900"/>
          </a:xfrm>
          <a:prstGeom prst="roundRect">
            <a:avLst>
              <a:gd fmla="val 16667" name="adj"/>
            </a:avLst>
          </a:prstGeom>
          <a:solidFill>
            <a:srgbClr val="8BB6CF">
              <a:alpha val="4557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800"/>
              <a:t>Stage 2</a:t>
            </a:r>
            <a:endParaRPr b="1" sz="1800"/>
          </a:p>
          <a:p>
            <a:pPr indent="0" lvl="0" marL="0" rtl="0" algn="ctr">
              <a:spcBef>
                <a:spcPts val="0"/>
              </a:spcBef>
              <a:spcAft>
                <a:spcPts val="0"/>
              </a:spcAft>
              <a:buNone/>
            </a:pPr>
            <a:r>
              <a:rPr lang="en-US"/>
              <a:t>Decide advertisers to assign</a:t>
            </a:r>
            <a:endParaRPr/>
          </a:p>
          <a:p>
            <a:pPr indent="0" lvl="0" marL="0" rtl="0" algn="ctr">
              <a:spcBef>
                <a:spcPts val="0"/>
              </a:spcBef>
              <a:spcAft>
                <a:spcPts val="0"/>
              </a:spcAft>
              <a:buNone/>
            </a:pPr>
            <a:r>
              <a:rPr lang="en-US"/>
              <a:t>minimize waiting time</a:t>
            </a:r>
            <a:endParaRPr/>
          </a:p>
        </p:txBody>
      </p:sp>
      <p:sp>
        <p:nvSpPr>
          <p:cNvPr id="612" name="Google Shape;612;g33b83113e11_17_129"/>
          <p:cNvSpPr txBox="1"/>
          <p:nvPr/>
        </p:nvSpPr>
        <p:spPr>
          <a:xfrm>
            <a:off x="1566800" y="2231838"/>
            <a:ext cx="1072200" cy="645900"/>
          </a:xfrm>
          <a:prstGeom prst="rect">
            <a:avLst/>
          </a:prstGeom>
          <a:noFill/>
          <a:ln>
            <a:noFill/>
          </a:ln>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rPr b="1" lang="en-US">
                <a:solidFill>
                  <a:schemeClr val="dk1"/>
                </a:solidFill>
              </a:rPr>
              <a:t>Current </a:t>
            </a:r>
            <a:endParaRPr b="1">
              <a:solidFill>
                <a:schemeClr val="dk1"/>
              </a:solidFill>
            </a:endParaRPr>
          </a:p>
          <a:p>
            <a:pPr indent="0" lvl="0" marL="0" rtl="0" algn="l">
              <a:lnSpc>
                <a:spcPct val="60000"/>
              </a:lnSpc>
              <a:spcBef>
                <a:spcPts val="0"/>
              </a:spcBef>
              <a:spcAft>
                <a:spcPts val="0"/>
              </a:spcAft>
              <a:buNone/>
            </a:pPr>
            <a:r>
              <a:t/>
            </a:r>
            <a:endParaRPr b="1">
              <a:solidFill>
                <a:schemeClr val="dk1"/>
              </a:solidFill>
            </a:endParaRPr>
          </a:p>
          <a:p>
            <a:pPr indent="0" lvl="0" marL="0" rtl="0" algn="l">
              <a:lnSpc>
                <a:spcPct val="60000"/>
              </a:lnSpc>
              <a:spcBef>
                <a:spcPts val="0"/>
              </a:spcBef>
              <a:spcAft>
                <a:spcPts val="0"/>
              </a:spcAft>
              <a:buNone/>
            </a:pPr>
            <a:r>
              <a:rPr b="1" lang="en-US">
                <a:solidFill>
                  <a:schemeClr val="dk1"/>
                </a:solidFill>
              </a:rPr>
              <a:t>Data</a:t>
            </a:r>
            <a:endParaRPr b="1">
              <a:solidFill>
                <a:schemeClr val="dk1"/>
              </a:solidFill>
            </a:endParaRPr>
          </a:p>
        </p:txBody>
      </p:sp>
      <p:sp>
        <p:nvSpPr>
          <p:cNvPr id="613" name="Google Shape;613;g33b83113e11_17_129"/>
          <p:cNvSpPr txBox="1"/>
          <p:nvPr/>
        </p:nvSpPr>
        <p:spPr>
          <a:xfrm>
            <a:off x="5144550" y="2155400"/>
            <a:ext cx="2512500" cy="623400"/>
          </a:xfrm>
          <a:prstGeom prst="rect">
            <a:avLst/>
          </a:prstGeom>
          <a:noFill/>
          <a:ln>
            <a:noFill/>
          </a:ln>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b="1" lang="en-US">
                <a:solidFill>
                  <a:schemeClr val="dk1"/>
                </a:solidFill>
              </a:rPr>
              <a:t>Real advertiser sign-ups</a:t>
            </a:r>
            <a:endParaRPr b="1">
              <a:solidFill>
                <a:schemeClr val="dk1"/>
              </a:solidFill>
            </a:endParaRPr>
          </a:p>
          <a:p>
            <a:pPr indent="0" lvl="0" marL="0" rtl="0" algn="l">
              <a:lnSpc>
                <a:spcPct val="70000"/>
              </a:lnSpc>
              <a:spcBef>
                <a:spcPts val="0"/>
              </a:spcBef>
              <a:spcAft>
                <a:spcPts val="0"/>
              </a:spcAft>
              <a:buNone/>
            </a:pPr>
            <a:r>
              <a:t/>
            </a:r>
            <a:endParaRPr b="1">
              <a:solidFill>
                <a:schemeClr val="dk1"/>
              </a:solidFill>
            </a:endParaRPr>
          </a:p>
          <a:p>
            <a:pPr indent="0" lvl="0" marL="0" rtl="0" algn="l">
              <a:lnSpc>
                <a:spcPct val="70000"/>
              </a:lnSpc>
              <a:spcBef>
                <a:spcPts val="0"/>
              </a:spcBef>
              <a:spcAft>
                <a:spcPts val="0"/>
              </a:spcAft>
              <a:buNone/>
            </a:pPr>
            <a:r>
              <a:rPr b="1" lang="en-US">
                <a:solidFill>
                  <a:schemeClr val="dk1"/>
                </a:solidFill>
              </a:rPr>
              <a:t>observed each month</a:t>
            </a:r>
            <a:endParaRPr b="1">
              <a:solidFill>
                <a:schemeClr val="dk1"/>
              </a:solidFill>
            </a:endParaRPr>
          </a:p>
        </p:txBody>
      </p:sp>
      <p:cxnSp>
        <p:nvCxnSpPr>
          <p:cNvPr id="614" name="Google Shape;614;g33b83113e11_17_129"/>
          <p:cNvCxnSpPr/>
          <p:nvPr/>
        </p:nvCxnSpPr>
        <p:spPr>
          <a:xfrm>
            <a:off x="1664525" y="2495225"/>
            <a:ext cx="898200" cy="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g33b83113e11_17_129"/>
          <p:cNvCxnSpPr/>
          <p:nvPr/>
        </p:nvCxnSpPr>
        <p:spPr>
          <a:xfrm>
            <a:off x="5046825" y="2471700"/>
            <a:ext cx="24477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33b83113e11_17_0"/>
          <p:cNvSpPr/>
          <p:nvPr/>
        </p:nvSpPr>
        <p:spPr>
          <a:xfrm>
            <a:off x="331470" y="1646584"/>
            <a:ext cx="877500" cy="646200"/>
          </a:xfrm>
          <a:prstGeom prst="homePlate">
            <a:avLst>
              <a:gd fmla="val 29565" name="adj"/>
            </a:avLst>
          </a:prstGeom>
          <a:solidFill>
            <a:srgbClr val="343E6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lt1"/>
                </a:solidFill>
                <a:latin typeface="Calibri"/>
                <a:ea typeface="Calibri"/>
                <a:cs typeface="Calibri"/>
                <a:sym typeface="Calibri"/>
              </a:rPr>
              <a:t>1</a:t>
            </a:r>
            <a:endParaRPr b="1" sz="2400">
              <a:solidFill>
                <a:schemeClr val="lt1"/>
              </a:solidFill>
              <a:latin typeface="Calibri"/>
              <a:ea typeface="Calibri"/>
              <a:cs typeface="Calibri"/>
              <a:sym typeface="Calibri"/>
            </a:endParaRPr>
          </a:p>
        </p:txBody>
      </p:sp>
      <p:sp>
        <p:nvSpPr>
          <p:cNvPr id="622" name="Google Shape;622;g33b83113e11_17_0"/>
          <p:cNvSpPr/>
          <p:nvPr/>
        </p:nvSpPr>
        <p:spPr>
          <a:xfrm>
            <a:off x="331470" y="2417989"/>
            <a:ext cx="877500" cy="646200"/>
          </a:xfrm>
          <a:prstGeom prst="homePlate">
            <a:avLst>
              <a:gd fmla="val 29565" name="adj"/>
            </a:avLst>
          </a:prstGeom>
          <a:solidFill>
            <a:srgbClr val="8C46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2</a:t>
            </a:r>
            <a:endParaRPr sz="2400">
              <a:solidFill>
                <a:schemeClr val="lt1"/>
              </a:solidFill>
              <a:latin typeface="Calibri"/>
              <a:ea typeface="Calibri"/>
              <a:cs typeface="Calibri"/>
              <a:sym typeface="Calibri"/>
            </a:endParaRPr>
          </a:p>
        </p:txBody>
      </p:sp>
      <p:sp>
        <p:nvSpPr>
          <p:cNvPr id="623" name="Google Shape;623;g33b83113e11_17_0"/>
          <p:cNvSpPr/>
          <p:nvPr/>
        </p:nvSpPr>
        <p:spPr>
          <a:xfrm>
            <a:off x="351790" y="3189394"/>
            <a:ext cx="877500" cy="646200"/>
          </a:xfrm>
          <a:prstGeom prst="homePlate">
            <a:avLst>
              <a:gd fmla="val 29565" name="adj"/>
            </a:avLst>
          </a:prstGeom>
          <a:solidFill>
            <a:srgbClr val="7B799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3</a:t>
            </a:r>
            <a:endParaRPr sz="2400">
              <a:solidFill>
                <a:schemeClr val="lt1"/>
              </a:solidFill>
              <a:latin typeface="Calibri"/>
              <a:ea typeface="Calibri"/>
              <a:cs typeface="Calibri"/>
              <a:sym typeface="Calibri"/>
            </a:endParaRPr>
          </a:p>
        </p:txBody>
      </p:sp>
      <p:sp>
        <p:nvSpPr>
          <p:cNvPr id="624" name="Google Shape;624;g33b83113e11_17_0"/>
          <p:cNvSpPr/>
          <p:nvPr/>
        </p:nvSpPr>
        <p:spPr>
          <a:xfrm>
            <a:off x="351790" y="3941483"/>
            <a:ext cx="877500" cy="646200"/>
          </a:xfrm>
          <a:prstGeom prst="homePlate">
            <a:avLst>
              <a:gd fmla="val 29565" name="adj"/>
            </a:avLst>
          </a:prstGeom>
          <a:solidFill>
            <a:srgbClr val="A770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4</a:t>
            </a:r>
            <a:endParaRPr sz="2400">
              <a:solidFill>
                <a:schemeClr val="lt1"/>
              </a:solidFill>
              <a:latin typeface="Calibri"/>
              <a:ea typeface="Calibri"/>
              <a:cs typeface="Calibri"/>
              <a:sym typeface="Calibri"/>
            </a:endParaRPr>
          </a:p>
        </p:txBody>
      </p:sp>
      <p:sp>
        <p:nvSpPr>
          <p:cNvPr id="625" name="Google Shape;625;g33b83113e11_17_0"/>
          <p:cNvSpPr/>
          <p:nvPr/>
        </p:nvSpPr>
        <p:spPr>
          <a:xfrm>
            <a:off x="351790" y="4680611"/>
            <a:ext cx="877500" cy="646200"/>
          </a:xfrm>
          <a:prstGeom prst="homePlate">
            <a:avLst>
              <a:gd fmla="val 29565" name="adj"/>
            </a:avLst>
          </a:prstGeom>
          <a:solidFill>
            <a:srgbClr val="388A8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5</a:t>
            </a:r>
            <a:endParaRPr sz="2400">
              <a:solidFill>
                <a:schemeClr val="lt1"/>
              </a:solidFill>
              <a:latin typeface="Calibri"/>
              <a:ea typeface="Calibri"/>
              <a:cs typeface="Calibri"/>
              <a:sym typeface="Calibri"/>
            </a:endParaRPr>
          </a:p>
        </p:txBody>
      </p:sp>
      <p:sp>
        <p:nvSpPr>
          <p:cNvPr id="626" name="Google Shape;626;g33b83113e11_17_0"/>
          <p:cNvSpPr/>
          <p:nvPr/>
        </p:nvSpPr>
        <p:spPr>
          <a:xfrm>
            <a:off x="351790" y="5469529"/>
            <a:ext cx="877500" cy="646200"/>
          </a:xfrm>
          <a:prstGeom prst="homePlate">
            <a:avLst>
              <a:gd fmla="val 29565" name="adj"/>
            </a:avLst>
          </a:prstGeom>
          <a:solidFill>
            <a:srgbClr val="6EA9A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lt1"/>
                </a:solidFill>
                <a:latin typeface="Calibri"/>
                <a:ea typeface="Calibri"/>
                <a:cs typeface="Calibri"/>
                <a:sym typeface="Calibri"/>
              </a:rPr>
              <a:t>6</a:t>
            </a:r>
            <a:endParaRPr sz="2400">
              <a:solidFill>
                <a:schemeClr val="lt1"/>
              </a:solidFill>
              <a:latin typeface="Calibri"/>
              <a:ea typeface="Calibri"/>
              <a:cs typeface="Calibri"/>
              <a:sym typeface="Calibri"/>
            </a:endParaRPr>
          </a:p>
        </p:txBody>
      </p:sp>
      <p:sp>
        <p:nvSpPr>
          <p:cNvPr id="627" name="Google Shape;627;g33b83113e11_17_0"/>
          <p:cNvSpPr txBox="1"/>
          <p:nvPr/>
        </p:nvSpPr>
        <p:spPr>
          <a:xfrm>
            <a:off x="1580515" y="1602105"/>
            <a:ext cx="1002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Google’s dedicated advertising agents enhance advertiser success by offering personalized support, optimizing budget allocation, and improving campaign performance. </a:t>
            </a:r>
            <a:endParaRPr b="1" sz="1800">
              <a:solidFill>
                <a:schemeClr val="dk1"/>
              </a:solidFill>
              <a:latin typeface="Times"/>
              <a:ea typeface="Times"/>
              <a:cs typeface="Times"/>
              <a:sym typeface="Times"/>
            </a:endParaRPr>
          </a:p>
        </p:txBody>
      </p:sp>
      <p:sp>
        <p:nvSpPr>
          <p:cNvPr id="628" name="Google Shape;628;g33b83113e11_17_0"/>
          <p:cNvSpPr txBox="1"/>
          <p:nvPr/>
        </p:nvSpPr>
        <p:spPr>
          <a:xfrm>
            <a:off x="1580515" y="2541270"/>
            <a:ext cx="10022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A flexible staffing strategy is implemented to adjust to advertiser demand fluctuations.</a:t>
            </a:r>
            <a:endParaRPr b="1" sz="1800">
              <a:solidFill>
                <a:schemeClr val="dk1"/>
              </a:solidFill>
              <a:latin typeface="Times"/>
              <a:ea typeface="Times"/>
              <a:cs typeface="Times"/>
              <a:sym typeface="Times"/>
            </a:endParaRPr>
          </a:p>
        </p:txBody>
      </p:sp>
      <p:sp>
        <p:nvSpPr>
          <p:cNvPr id="629" name="Google Shape;629;g33b83113e11_17_0"/>
          <p:cNvSpPr txBox="1"/>
          <p:nvPr/>
        </p:nvSpPr>
        <p:spPr>
          <a:xfrm>
            <a:off x="1564005" y="3312795"/>
            <a:ext cx="10022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We aimed to minimize staffing costs while ensuring timely advertiser support.</a:t>
            </a:r>
            <a:endParaRPr b="1" sz="1800">
              <a:solidFill>
                <a:schemeClr val="dk1"/>
              </a:solidFill>
              <a:latin typeface="Times"/>
              <a:ea typeface="Times"/>
              <a:cs typeface="Times"/>
              <a:sym typeface="Times"/>
            </a:endParaRPr>
          </a:p>
        </p:txBody>
      </p:sp>
      <p:sp>
        <p:nvSpPr>
          <p:cNvPr id="630" name="Google Shape;630;g33b83113e11_17_0"/>
          <p:cNvSpPr txBox="1"/>
          <p:nvPr/>
        </p:nvSpPr>
        <p:spPr>
          <a:xfrm>
            <a:off x="1548765" y="4093210"/>
            <a:ext cx="1039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The model is highly sensitive to initial agent staffing, impacting early-month firing costs.</a:t>
            </a:r>
            <a:endParaRPr b="1" sz="1800">
              <a:solidFill>
                <a:schemeClr val="dk1"/>
              </a:solidFill>
              <a:latin typeface="Times"/>
              <a:ea typeface="Times"/>
              <a:cs typeface="Times"/>
              <a:sym typeface="Times"/>
            </a:endParaRPr>
          </a:p>
        </p:txBody>
      </p:sp>
      <p:sp>
        <p:nvSpPr>
          <p:cNvPr id="631" name="Google Shape;631;g33b83113e11_17_0"/>
          <p:cNvSpPr txBox="1"/>
          <p:nvPr/>
        </p:nvSpPr>
        <p:spPr>
          <a:xfrm>
            <a:off x="1546860" y="4690110"/>
            <a:ext cx="102234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We proposed a Two-Stage Optimization, A proposed enhancement involves separating strategic long-term staffing from real-time advertiser assignment,</a:t>
            </a:r>
            <a:endParaRPr b="1" sz="1800">
              <a:solidFill>
                <a:schemeClr val="dk1"/>
              </a:solidFill>
              <a:latin typeface="Times"/>
              <a:ea typeface="Times"/>
              <a:cs typeface="Times"/>
              <a:sym typeface="Times"/>
            </a:endParaRPr>
          </a:p>
        </p:txBody>
      </p:sp>
      <p:sp>
        <p:nvSpPr>
          <p:cNvPr id="632" name="Google Shape;632;g33b83113e11_17_0"/>
          <p:cNvSpPr txBox="1"/>
          <p:nvPr/>
        </p:nvSpPr>
        <p:spPr>
          <a:xfrm>
            <a:off x="1503680" y="5561965"/>
            <a:ext cx="10023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a:ea typeface="Times"/>
                <a:cs typeface="Times"/>
                <a:sym typeface="Times"/>
              </a:rPr>
              <a:t>An alternative DP model was developed to validate the LP results.</a:t>
            </a:r>
            <a:endParaRPr b="1" sz="1800">
              <a:solidFill>
                <a:schemeClr val="dk1"/>
              </a:solidFill>
              <a:latin typeface="Times"/>
              <a:ea typeface="Times"/>
              <a:cs typeface="Times"/>
              <a:sym typeface="Times"/>
            </a:endParaRPr>
          </a:p>
        </p:txBody>
      </p:sp>
      <p:sp>
        <p:nvSpPr>
          <p:cNvPr id="633" name="Google Shape;633;g33b83113e11_17_0"/>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4" name="Google Shape;634;g33b83113e11_17_0"/>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5" name="Google Shape;635;g33b83113e11_17_0"/>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6" name="Google Shape;636;g33b83113e11_17_0"/>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7" name="Google Shape;637;g33b83113e11_17_0"/>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38" name="Google Shape;638;g33b83113e11_17_0"/>
          <p:cNvSpPr txBox="1"/>
          <p:nvPr/>
        </p:nvSpPr>
        <p:spPr>
          <a:xfrm>
            <a:off x="152400" y="303530"/>
            <a:ext cx="32964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Conclusion</a:t>
            </a:r>
            <a:endParaRPr b="1" i="0" sz="2800" u="none" cap="none" strike="noStrike">
              <a:solidFill>
                <a:srgbClr val="2E5083"/>
              </a:solidFill>
              <a:latin typeface="Times"/>
              <a:ea typeface="Times"/>
              <a:cs typeface="Times"/>
              <a:sym typeface="Times"/>
            </a:endParaRPr>
          </a:p>
        </p:txBody>
      </p:sp>
      <p:sp>
        <p:nvSpPr>
          <p:cNvPr id="639" name="Google Shape;639;g33b83113e11_17_0"/>
          <p:cNvSpPr txBox="1"/>
          <p:nvPr/>
        </p:nvSpPr>
        <p:spPr>
          <a:xfrm>
            <a:off x="177800" y="754380"/>
            <a:ext cx="9890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i="0" lang="en-US" sz="2000" u="none" cap="none" strike="noStrike">
                <a:solidFill>
                  <a:schemeClr val="dk1"/>
                </a:solidFill>
                <a:latin typeface="Times"/>
                <a:ea typeface="Times"/>
                <a:cs typeface="Times"/>
                <a:sym typeface="Times"/>
              </a:rPr>
              <a:t>A well-balanced approach is proposed to solve the limitations </a:t>
            </a:r>
            <a:endParaRPr b="1" i="0" sz="2000" u="none" cap="none" strike="noStrike">
              <a:solidFill>
                <a:schemeClr val="dk1"/>
              </a:solidFill>
              <a:latin typeface="Times"/>
              <a:ea typeface="Times"/>
              <a:cs typeface="Times"/>
              <a:sym typeface="Times"/>
            </a:endParaRPr>
          </a:p>
        </p:txBody>
      </p:sp>
      <p:sp>
        <p:nvSpPr>
          <p:cNvPr id="640" name="Google Shape;640;g33b83113e11_17_0"/>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641" name="Google Shape;641;g33b83113e11_17_0"/>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642" name="Google Shape;642;g33b83113e11_17_0"/>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643" name="Google Shape;643;g33b83113e11_17_0"/>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644" name="Google Shape;644;g33b83113e11_17_0"/>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645" name="Google Shape;645;g33b83113e11_17_0"/>
          <p:cNvSpPr txBox="1"/>
          <p:nvPr/>
        </p:nvSpPr>
        <p:spPr>
          <a:xfrm>
            <a:off x="1936750" y="-13325"/>
            <a:ext cx="1994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646" name="Google Shape;646;g33b83113e11_17_0"/>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647" name="Google Shape;647;g33b83113e11_17_0"/>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15</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g33b83113e11_3_450"/>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54" name="Google Shape;654;g33b83113e11_3_450"/>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55" name="Google Shape;655;g33b83113e11_3_450"/>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56" name="Google Shape;656;g33b83113e11_3_450"/>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57" name="Google Shape;657;g33b83113e11_3_450"/>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58" name="Google Shape;658;g33b83113e11_3_450"/>
          <p:cNvSpPr txBox="1"/>
          <p:nvPr/>
        </p:nvSpPr>
        <p:spPr>
          <a:xfrm>
            <a:off x="152400" y="303525"/>
            <a:ext cx="190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Appendix</a:t>
            </a:r>
            <a:endParaRPr b="1" i="0" sz="2800" u="none" cap="none" strike="noStrike">
              <a:solidFill>
                <a:srgbClr val="2E5083"/>
              </a:solidFill>
              <a:latin typeface="Times"/>
              <a:ea typeface="Times"/>
              <a:cs typeface="Times"/>
              <a:sym typeface="Times"/>
            </a:endParaRPr>
          </a:p>
        </p:txBody>
      </p:sp>
      <p:sp>
        <p:nvSpPr>
          <p:cNvPr id="659" name="Google Shape;659;g33b83113e11_3_450"/>
          <p:cNvSpPr txBox="1"/>
          <p:nvPr/>
        </p:nvSpPr>
        <p:spPr>
          <a:xfrm>
            <a:off x="130933" y="866667"/>
            <a:ext cx="11684700" cy="571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000" u="none" cap="none" strike="noStrike">
                <a:solidFill>
                  <a:schemeClr val="dk1"/>
                </a:solidFill>
                <a:latin typeface="Times New Roman"/>
                <a:ea typeface="Times New Roman"/>
                <a:cs typeface="Times New Roman"/>
                <a:sym typeface="Times New Roman"/>
              </a:rPr>
              <a:t>Assu</a:t>
            </a:r>
            <a:r>
              <a:rPr b="1" lang="en-US" sz="1000">
                <a:solidFill>
                  <a:schemeClr val="dk1"/>
                </a:solidFill>
                <a:latin typeface="Times New Roman"/>
                <a:ea typeface="Times New Roman"/>
                <a:cs typeface="Times New Roman"/>
                <a:sym typeface="Times New Roman"/>
              </a:rPr>
              <a:t>mptions</a:t>
            </a:r>
            <a:endParaRPr b="1"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We define that an advertiser qualifies for Google’s agent support if their annual budget exceeds a country-specific threshold. Advertisers that do not meet this criterion are excluded.</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We define that each Google agent can concurrently manage up to 10 advertisers.</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Advertisers unassigned after 60 days are automatically removed from the waiting pool.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If agent capacity is available, an agent is assigned.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If no agent capacity is available, the advertisers waits up to 60 days in the pool.</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New hires need 1 month to become operational.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Terminations require 1 month’s notice before taking effect and firing an agent will incur a cost of 40% of the agent’s annual salary.</a:t>
            </a:r>
            <a:endParaRPr>
              <a:solidFill>
                <a:schemeClr val="dk1"/>
              </a:solidFill>
              <a:latin typeface="Times New Roman"/>
              <a:ea typeface="Times New Roman"/>
              <a:cs typeface="Times New Roman"/>
              <a:sym typeface="Times New Roman"/>
            </a:endParaRPr>
          </a:p>
          <a:p>
            <a:pPr indent="-279400" lvl="0" marL="342900" marR="0" rtl="0" algn="l">
              <a:lnSpc>
                <a:spcPct val="100000"/>
              </a:lnSpc>
              <a:spcBef>
                <a:spcPts val="0"/>
              </a:spcBef>
              <a:spcAft>
                <a:spcPts val="0"/>
              </a:spcAft>
              <a:buClr>
                <a:srgbClr val="000000"/>
              </a:buClr>
              <a:buSzPts val="1100"/>
              <a:buFont typeface="Arial"/>
              <a:buNone/>
            </a:pPr>
            <a:r>
              <a:t/>
            </a:r>
            <a:endParaRPr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Additional Assumption for Our Model: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The first key assumption is the revenue uplift from providing agent support to eligible advertisers. We model this uplift using a probability distribution based on the varying levels of advertisers’ responses given in the problem set. We calculate the weighted average of the outcome using the formula below to get an expected revenue uplift of 13.5%. This represents that advertisers receiving support are expected to increase their annual advertising budget by 13.5%, on average. </a:t>
            </a:r>
            <a:endParaRPr>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br>
              <a:rPr i="0" lang="en-US" sz="1000" u="none" cap="none" strike="noStrike">
                <a:solidFill>
                  <a:schemeClr val="dk1"/>
                </a:solidFill>
                <a:latin typeface="Times New Roman"/>
                <a:ea typeface="Times New Roman"/>
                <a:cs typeface="Times New Roman"/>
                <a:sym typeface="Times New Roman"/>
              </a:rPr>
            </a:br>
            <a:r>
              <a:rPr i="0" lang="en-US" sz="1000" u="none" cap="none" strike="noStrike">
                <a:solidFill>
                  <a:schemeClr val="dk1"/>
                </a:solidFill>
                <a:latin typeface="Times New Roman"/>
                <a:ea typeface="Times New Roman"/>
                <a:cs typeface="Times New Roman"/>
                <a:sym typeface="Times New Roman"/>
              </a:rPr>
              <a:t>Expected Uplift=∑(Uplift Percentage×Probability)</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i="0" lang="en-US" sz="1000" u="none" cap="none" strike="noStrike">
                <a:solidFill>
                  <a:schemeClr val="dk1"/>
                </a:solidFill>
                <a:latin typeface="Times New Roman"/>
                <a:ea typeface="Times New Roman"/>
                <a:cs typeface="Times New Roman"/>
                <a:sym typeface="Times New Roman"/>
              </a:rPr>
            </a:br>
            <a:r>
              <a:rPr i="0" lang="en-US" sz="1000" u="none" cap="none" strike="noStrike">
                <a:solidFill>
                  <a:schemeClr val="dk1"/>
                </a:solidFill>
                <a:latin typeface="Times New Roman"/>
                <a:ea typeface="Times New Roman"/>
                <a:cs typeface="Times New Roman"/>
                <a:sym typeface="Times New Roman"/>
              </a:rPr>
              <a:t>The second additional assumption is that advertisers graduate exactly 2 months after being assigned to an agent. According to the original information from the problem set, advertisers receive support for 60 days before graduating. We assume that all months have 30 days for simplicity and consistency with other time assumptions: such as the 1-month ramp-up time for new hires and the 1-month notice period for firing agents.</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The third assumption is that Google only hires or fires agents on the first day of each month. In addition, Google can only choose to hire agents or only choose to hire on that day. Google can’t fire and hire agents simultaneously. This constraint ensures that staffing adjustments are mutually exclusive within a given month. The exclusivity of hiring and firing decisions also simplifies the model by preventing overlapping actions that could complicate the optimization process.</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000" u="none" cap="none" strike="noStrike">
                <a:solidFill>
                  <a:schemeClr val="dk1"/>
                </a:solidFill>
                <a:latin typeface="Times New Roman"/>
                <a:ea typeface="Times New Roman"/>
                <a:cs typeface="Times New Roman"/>
                <a:sym typeface="Times New Roman"/>
              </a:rPr>
              <a:t>Our last additional assumption is to have a waiting cost penalty. The penalty represents the opportunity cost incurred when advertisers are left waiting in the pool for agent support. When advertisers are not assigned to an agent promptly, they may delay their advertising spend, leading to potential revenue loss for Google. This penalty quantifies the financial impact of delayed support and is a critical component of the optimization model. The waiting cost penalty is calculated based on the number of advertisers waiting in the pool (W[m]), their average monthly budget, and the expected revenue uplift from the third key assumption. Here is the formula we use: </a:t>
            </a:r>
            <a:endParaRPr>
              <a:solidFill>
                <a:schemeClr val="dk1"/>
              </a:solidFill>
              <a:latin typeface="Times New Roman"/>
              <a:ea typeface="Times New Roman"/>
              <a:cs typeface="Times New Roman"/>
              <a:sym typeface="Times New Roman"/>
            </a:endParaRPr>
          </a:p>
          <a:p>
            <a:pPr indent="0" lvl="0" marL="0" marR="0" rtl="0" algn="ctr">
              <a:lnSpc>
                <a:spcPct val="100000"/>
              </a:lnSpc>
              <a:spcBef>
                <a:spcPts val="300"/>
              </a:spcBef>
              <a:spcAft>
                <a:spcPts val="0"/>
              </a:spcAft>
              <a:buNone/>
            </a:pPr>
            <a:br>
              <a:rPr i="0" lang="en-US" sz="1000" u="none" cap="none" strike="noStrike">
                <a:solidFill>
                  <a:schemeClr val="dk1"/>
                </a:solidFill>
                <a:latin typeface="Times New Roman"/>
                <a:ea typeface="Times New Roman"/>
                <a:cs typeface="Times New Roman"/>
                <a:sym typeface="Times New Roman"/>
              </a:rPr>
            </a:br>
            <a:r>
              <a:rPr i="0" lang="en-US" sz="1000" u="none" cap="none" strike="noStrike">
                <a:solidFill>
                  <a:schemeClr val="dk1"/>
                </a:solidFill>
                <a:latin typeface="Times New Roman"/>
                <a:ea typeface="Times New Roman"/>
                <a:cs typeface="Times New Roman"/>
                <a:sym typeface="Times New Roman"/>
              </a:rPr>
              <a:t>Waiting Cost Penalty=</a:t>
            </a:r>
            <a:r>
              <a:rPr i="1" lang="en-US" sz="1000" u="none" cap="none" strike="noStrike">
                <a:solidFill>
                  <a:schemeClr val="dk1"/>
                </a:solidFill>
                <a:latin typeface="Times New Roman"/>
                <a:ea typeface="Times New Roman"/>
                <a:cs typeface="Times New Roman"/>
                <a:sym typeface="Times New Roman"/>
              </a:rPr>
              <a:t>W</a:t>
            </a:r>
            <a:r>
              <a:rPr i="0" lang="en-US" sz="1000" u="none" cap="none" strike="noStrike">
                <a:solidFill>
                  <a:schemeClr val="dk1"/>
                </a:solidFill>
                <a:latin typeface="Times New Roman"/>
                <a:ea typeface="Times New Roman"/>
                <a:cs typeface="Times New Roman"/>
                <a:sym typeface="Times New Roman"/>
              </a:rPr>
              <a:t>[</a:t>
            </a:r>
            <a:r>
              <a:rPr i="1" lang="en-US" sz="1000" u="none" cap="none" strike="noStrike">
                <a:solidFill>
                  <a:schemeClr val="dk1"/>
                </a:solidFill>
                <a:latin typeface="Times New Roman"/>
                <a:ea typeface="Times New Roman"/>
                <a:cs typeface="Times New Roman"/>
                <a:sym typeface="Times New Roman"/>
              </a:rPr>
              <a:t>m</a:t>
            </a:r>
            <a:r>
              <a:rPr i="0" lang="en-US" sz="1000" u="none" cap="none" strike="noStrike">
                <a:solidFill>
                  <a:schemeClr val="dk1"/>
                </a:solidFill>
                <a:latin typeface="Times New Roman"/>
                <a:ea typeface="Times New Roman"/>
                <a:cs typeface="Times New Roman"/>
                <a:sym typeface="Times New Roman"/>
              </a:rPr>
              <a:t>]×[(Average Budget/12)*Expected Uplift]</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br>
              <a:rPr i="0" lang="en-US" sz="1000" u="none" cap="none" strike="noStrike">
                <a:solidFill>
                  <a:schemeClr val="dk1"/>
                </a:solidFill>
                <a:latin typeface="Times New Roman"/>
                <a:ea typeface="Times New Roman"/>
                <a:cs typeface="Times New Roman"/>
                <a:sym typeface="Times New Roman"/>
              </a:rPr>
            </a:br>
            <a:r>
              <a:rPr i="0" lang="en-US" sz="1000" u="none" cap="none" strike="noStrike">
                <a:solidFill>
                  <a:schemeClr val="dk1"/>
                </a:solidFill>
                <a:latin typeface="Times New Roman"/>
                <a:ea typeface="Times New Roman"/>
                <a:cs typeface="Times New Roman"/>
                <a:sym typeface="Times New Roman"/>
              </a:rPr>
              <a:t>Where: </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i="1" lang="en-US" sz="1000" u="none" cap="none" strike="noStrike">
                <a:solidFill>
                  <a:schemeClr val="dk1"/>
                </a:solidFill>
                <a:latin typeface="Times New Roman"/>
                <a:ea typeface="Times New Roman"/>
                <a:cs typeface="Times New Roman"/>
                <a:sym typeface="Times New Roman"/>
              </a:rPr>
              <a:t>W</a:t>
            </a:r>
            <a:r>
              <a:rPr i="0" lang="en-US" sz="1000" u="none" cap="none" strike="noStrike">
                <a:solidFill>
                  <a:schemeClr val="dk1"/>
                </a:solidFill>
                <a:latin typeface="Times New Roman"/>
                <a:ea typeface="Times New Roman"/>
                <a:cs typeface="Times New Roman"/>
                <a:sym typeface="Times New Roman"/>
              </a:rPr>
              <a:t>[</a:t>
            </a:r>
            <a:r>
              <a:rPr i="1" lang="en-US" sz="1000" u="none" cap="none" strike="noStrike">
                <a:solidFill>
                  <a:schemeClr val="dk1"/>
                </a:solidFill>
                <a:latin typeface="Times New Roman"/>
                <a:ea typeface="Times New Roman"/>
                <a:cs typeface="Times New Roman"/>
                <a:sym typeface="Times New Roman"/>
              </a:rPr>
              <a:t>m</a:t>
            </a:r>
            <a:r>
              <a:rPr i="0" lang="en-US" sz="1000" u="none" cap="none" strike="noStrike">
                <a:solidFill>
                  <a:schemeClr val="dk1"/>
                </a:solidFill>
                <a:latin typeface="Times New Roman"/>
                <a:ea typeface="Times New Roman"/>
                <a:cs typeface="Times New Roman"/>
                <a:sym typeface="Times New Roman"/>
              </a:rPr>
              <a:t>]: Number of advertisers waiting in the pool in month m</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i="0" lang="en-US" sz="1000" u="none" cap="none" strike="noStrike">
                <a:solidFill>
                  <a:schemeClr val="dk1"/>
                </a:solidFill>
                <a:latin typeface="Times New Roman"/>
                <a:ea typeface="Times New Roman"/>
                <a:cs typeface="Times New Roman"/>
                <a:sym typeface="Times New Roman"/>
              </a:rPr>
              <a:t>Average Budget: The average annual advertising budget of eligible advertisers.</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i="0" lang="en-US" sz="1000" u="none" cap="none" strike="noStrike">
                <a:solidFill>
                  <a:schemeClr val="dk1"/>
                </a:solidFill>
                <a:latin typeface="Times New Roman"/>
                <a:ea typeface="Times New Roman"/>
                <a:cs typeface="Times New Roman"/>
                <a:sym typeface="Times New Roman"/>
              </a:rPr>
              <a:t>Average Budget/12: The average monthly budget of an advertiser</a:t>
            </a:r>
            <a:endParaRPr>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rPr i="0" lang="en-US" sz="1000" u="none" cap="none" strike="noStrike">
                <a:solidFill>
                  <a:schemeClr val="dk1"/>
                </a:solidFill>
                <a:latin typeface="Times New Roman"/>
                <a:ea typeface="Times New Roman"/>
                <a:cs typeface="Times New Roman"/>
                <a:sym typeface="Times New Roman"/>
              </a:rPr>
              <a:t>Expected Uplift: The expected revenue uplift (13.5% or 0.135)</a:t>
            </a:r>
            <a:endParaRPr i="0" sz="1000" u="none" cap="none" strike="noStrike">
              <a:solidFill>
                <a:schemeClr val="dk1"/>
              </a:solidFill>
              <a:latin typeface="Times New Roman"/>
              <a:ea typeface="Times New Roman"/>
              <a:cs typeface="Times New Roman"/>
              <a:sym typeface="Times New Roman"/>
            </a:endParaRPr>
          </a:p>
        </p:txBody>
      </p:sp>
      <p:sp>
        <p:nvSpPr>
          <p:cNvPr id="660" name="Google Shape;660;g33b83113e11_3_450"/>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661" name="Google Shape;661;g33b83113e11_3_450"/>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662" name="Google Shape;662;g33b83113e11_3_450"/>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663" name="Google Shape;663;g33b83113e11_3_450"/>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664" name="Google Shape;664;g33b83113e11_3_450"/>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65" name="Google Shape;665;g33b83113e11_3_450"/>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666" name="Google Shape;666;g33b83113e11_3_450"/>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667" name="Google Shape;667;g33b83113e11_3_450"/>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a:t>
            </a:r>
            <a:r>
              <a:rPr b="0" i="0" lang="en-US" sz="1200" u="none" cap="none" strike="noStrike">
                <a:solidFill>
                  <a:srgbClr val="757070"/>
                </a:solidFill>
                <a:latin typeface="Arial"/>
                <a:ea typeface="Arial"/>
                <a:cs typeface="Arial"/>
                <a:sym typeface="Arial"/>
              </a:rPr>
              <a:t>6</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33b83113e11_3_280"/>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74" name="Google Shape;674;g33b83113e11_3_280"/>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75" name="Google Shape;675;g33b83113e11_3_280"/>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76" name="Google Shape;676;g33b83113e11_3_280"/>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77" name="Google Shape;677;g33b83113e11_3_280"/>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78" name="Google Shape;678;g33b83113e11_3_280"/>
          <p:cNvSpPr txBox="1"/>
          <p:nvPr/>
        </p:nvSpPr>
        <p:spPr>
          <a:xfrm>
            <a:off x="152400" y="303525"/>
            <a:ext cx="190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Appendix</a:t>
            </a:r>
            <a:endParaRPr b="1" i="0" sz="2800" u="none" cap="none" strike="noStrike">
              <a:solidFill>
                <a:srgbClr val="2E5083"/>
              </a:solidFill>
              <a:latin typeface="Times"/>
              <a:ea typeface="Times"/>
              <a:cs typeface="Times"/>
              <a:sym typeface="Times"/>
            </a:endParaRPr>
          </a:p>
        </p:txBody>
      </p:sp>
      <p:sp>
        <p:nvSpPr>
          <p:cNvPr id="679" name="Google Shape;679;g33b83113e11_3_280"/>
          <p:cNvSpPr txBox="1"/>
          <p:nvPr/>
        </p:nvSpPr>
        <p:spPr>
          <a:xfrm>
            <a:off x="152400" y="1048823"/>
            <a:ext cx="11916900" cy="608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dk1"/>
                </a:solidFill>
                <a:latin typeface="Times New Roman"/>
                <a:ea typeface="Times New Roman"/>
                <a:cs typeface="Times New Roman"/>
                <a:sym typeface="Times New Roman"/>
              </a:rPr>
              <a:t>Objective and Decision Variables</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The objective of the optimization model is to minimize the total cost associated with agent staffing while ensuring timely support for advertisers.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The total cost includes the following components: </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Agent Salaries: The monthly cost of maintaining the available agents.</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Firing Costs: The cost incurred when firing agents, which is 40% of their annual salary.</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Revenue Uplift: The expected increase in advertising spend from advertisers who receive support.</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Waiting Cost Penalty: The opportunity cost of advertisers waiting in the pool without support.</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br>
              <a:rPr i="0" lang="en-US" sz="1100" u="none" cap="none" strike="noStrike">
                <a:solidFill>
                  <a:schemeClr val="dk1"/>
                </a:solidFill>
                <a:latin typeface="Times New Roman"/>
                <a:ea typeface="Times New Roman"/>
                <a:cs typeface="Times New Roman"/>
                <a:sym typeface="Times New Roman"/>
              </a:rPr>
            </a:br>
            <a:r>
              <a:rPr i="0" lang="en-US" sz="1100" u="none" cap="none" strike="noStrike">
                <a:solidFill>
                  <a:schemeClr val="dk1"/>
                </a:solidFill>
                <a:latin typeface="Times New Roman"/>
                <a:ea typeface="Times New Roman"/>
                <a:cs typeface="Times New Roman"/>
                <a:sym typeface="Times New Roman"/>
              </a:rPr>
              <a:t>The objective function is formulated as follows: </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300"/>
              </a:spcBef>
              <a:spcAft>
                <a:spcPts val="0"/>
              </a:spcAft>
              <a:buNone/>
            </a:pPr>
            <a:br>
              <a:rPr i="0" lang="en-US" sz="1100" u="none" cap="none" strike="noStrike">
                <a:solidFill>
                  <a:schemeClr val="dk1"/>
                </a:solidFill>
                <a:latin typeface="Times New Roman"/>
                <a:ea typeface="Times New Roman"/>
                <a:cs typeface="Times New Roman"/>
                <a:sym typeface="Times New Roman"/>
              </a:rPr>
            </a:br>
            <a:r>
              <a:rPr i="0" lang="en-US" sz="1100" u="none" cap="none" strike="noStrike">
                <a:solidFill>
                  <a:schemeClr val="dk1"/>
                </a:solidFill>
                <a:latin typeface="Times New Roman"/>
                <a:ea typeface="Times New Roman"/>
                <a:cs typeface="Times New Roman"/>
                <a:sym typeface="Times New Roman"/>
              </a:rPr>
              <a:t>Minimize: Σₘ(</a:t>
            </a:r>
            <a:r>
              <a:rPr i="1" lang="en-US" sz="1100" u="none" cap="none" strike="noStrike">
                <a:solidFill>
                  <a:schemeClr val="dk1"/>
                </a:solidFill>
                <a:latin typeface="Times New Roman"/>
                <a:ea typeface="Times New Roman"/>
                <a:cs typeface="Times New Roman"/>
                <a:sym typeface="Times New Roman"/>
              </a:rPr>
              <a:t>A</a:t>
            </a:r>
            <a:r>
              <a:rPr i="0" lang="en-US" sz="1100" u="none" cap="none" strike="noStrike">
                <a:solidFill>
                  <a:schemeClr val="dk1"/>
                </a:solidFill>
                <a:latin typeface="Times New Roman"/>
                <a:ea typeface="Times New Roman"/>
                <a:cs typeface="Times New Roman"/>
                <a:sym typeface="Times New Roman"/>
              </a:rPr>
              <a:t>[</a:t>
            </a:r>
            <a:r>
              <a:rPr i="1" lang="en-US" sz="1100" u="none" cap="none" strike="noStrike">
                <a:solidFill>
                  <a:schemeClr val="dk1"/>
                </a:solidFill>
                <a:latin typeface="Times New Roman"/>
                <a:ea typeface="Times New Roman"/>
                <a:cs typeface="Times New Roman"/>
                <a:sym typeface="Times New Roman"/>
              </a:rPr>
              <a:t>m</a:t>
            </a:r>
            <a:r>
              <a:rPr i="0" lang="en-US" sz="1100" u="none" cap="none" strike="noStrike">
                <a:solidFill>
                  <a:schemeClr val="dk1"/>
                </a:solidFill>
                <a:latin typeface="Times New Roman"/>
                <a:ea typeface="Times New Roman"/>
                <a:cs typeface="Times New Roman"/>
                <a:sym typeface="Times New Roman"/>
              </a:rPr>
              <a:t>]×monthly salary+</a:t>
            </a:r>
            <a:r>
              <a:rPr i="1" lang="en-US" sz="1100" u="none" cap="none" strike="noStrike">
                <a:solidFill>
                  <a:schemeClr val="dk1"/>
                </a:solidFill>
                <a:latin typeface="Times New Roman"/>
                <a:ea typeface="Times New Roman"/>
                <a:cs typeface="Times New Roman"/>
                <a:sym typeface="Times New Roman"/>
              </a:rPr>
              <a:t>F</a:t>
            </a:r>
            <a:r>
              <a:rPr i="0" lang="en-US" sz="1100" u="none" cap="none" strike="noStrike">
                <a:solidFill>
                  <a:schemeClr val="dk1"/>
                </a:solidFill>
                <a:latin typeface="Times New Roman"/>
                <a:ea typeface="Times New Roman"/>
                <a:cs typeface="Times New Roman"/>
                <a:sym typeface="Times New Roman"/>
              </a:rPr>
              <a:t>[</a:t>
            </a:r>
            <a:r>
              <a:rPr i="1" lang="en-US" sz="1100" u="none" cap="none" strike="noStrike">
                <a:solidFill>
                  <a:schemeClr val="dk1"/>
                </a:solidFill>
                <a:latin typeface="Times New Roman"/>
                <a:ea typeface="Times New Roman"/>
                <a:cs typeface="Times New Roman"/>
                <a:sym typeface="Times New Roman"/>
              </a:rPr>
              <a:t>m</a:t>
            </a:r>
            <a:r>
              <a:rPr i="0" lang="en-US" sz="1100" u="none" cap="none" strike="noStrike">
                <a:solidFill>
                  <a:schemeClr val="dk1"/>
                </a:solidFill>
                <a:latin typeface="Times New Roman"/>
                <a:ea typeface="Times New Roman"/>
                <a:cs typeface="Times New Roman"/>
                <a:sym typeface="Times New Roman"/>
              </a:rPr>
              <a:t>]×firing cost−</a:t>
            </a:r>
            <a:r>
              <a:rPr i="1" lang="en-US" sz="1100" u="none" cap="none" strike="noStrike">
                <a:solidFill>
                  <a:schemeClr val="dk1"/>
                </a:solidFill>
                <a:latin typeface="Times New Roman"/>
                <a:ea typeface="Times New Roman"/>
                <a:cs typeface="Times New Roman"/>
                <a:sym typeface="Times New Roman"/>
              </a:rPr>
              <a:t>S</a:t>
            </a:r>
            <a:r>
              <a:rPr i="0" lang="en-US" sz="1100" u="none" cap="none" strike="noStrike">
                <a:solidFill>
                  <a:schemeClr val="dk1"/>
                </a:solidFill>
                <a:latin typeface="Times New Roman"/>
                <a:ea typeface="Times New Roman"/>
                <a:cs typeface="Times New Roman"/>
                <a:sym typeface="Times New Roman"/>
              </a:rPr>
              <a:t>[</a:t>
            </a:r>
            <a:r>
              <a:rPr i="1" lang="en-US" sz="1100" u="none" cap="none" strike="noStrike">
                <a:solidFill>
                  <a:schemeClr val="dk1"/>
                </a:solidFill>
                <a:latin typeface="Times New Roman"/>
                <a:ea typeface="Times New Roman"/>
                <a:cs typeface="Times New Roman"/>
                <a:sym typeface="Times New Roman"/>
              </a:rPr>
              <a:t>m</a:t>
            </a:r>
            <a:r>
              <a:rPr i="0" lang="en-US" sz="1100" u="none" cap="none" strike="noStrike">
                <a:solidFill>
                  <a:schemeClr val="dk1"/>
                </a:solidFill>
                <a:latin typeface="Times New Roman"/>
                <a:ea typeface="Times New Roman"/>
                <a:cs typeface="Times New Roman"/>
                <a:sym typeface="Times New Roman"/>
              </a:rPr>
              <a:t>]×revenue uplift+</a:t>
            </a:r>
            <a:r>
              <a:rPr i="1" lang="en-US" sz="1100" u="none" cap="none" strike="noStrike">
                <a:solidFill>
                  <a:schemeClr val="dk1"/>
                </a:solidFill>
                <a:latin typeface="Times New Roman"/>
                <a:ea typeface="Times New Roman"/>
                <a:cs typeface="Times New Roman"/>
                <a:sym typeface="Times New Roman"/>
              </a:rPr>
              <a:t>W</a:t>
            </a:r>
            <a:r>
              <a:rPr i="0" lang="en-US" sz="1100" u="none" cap="none" strike="noStrike">
                <a:solidFill>
                  <a:schemeClr val="dk1"/>
                </a:solidFill>
                <a:latin typeface="Times New Roman"/>
                <a:ea typeface="Times New Roman"/>
                <a:cs typeface="Times New Roman"/>
                <a:sym typeface="Times New Roman"/>
              </a:rPr>
              <a:t>[</a:t>
            </a:r>
            <a:r>
              <a:rPr i="1" lang="en-US" sz="1100" u="none" cap="none" strike="noStrike">
                <a:solidFill>
                  <a:schemeClr val="dk1"/>
                </a:solidFill>
                <a:latin typeface="Times New Roman"/>
                <a:ea typeface="Times New Roman"/>
                <a:cs typeface="Times New Roman"/>
                <a:sym typeface="Times New Roman"/>
              </a:rPr>
              <a:t>m</a:t>
            </a:r>
            <a:r>
              <a:rPr i="0" lang="en-US" sz="1100" u="none" cap="none" strike="noStrike">
                <a:solidFill>
                  <a:schemeClr val="dk1"/>
                </a:solidFill>
                <a:latin typeface="Times New Roman"/>
                <a:ea typeface="Times New Roman"/>
                <a:cs typeface="Times New Roman"/>
                <a:sym typeface="Times New Roman"/>
              </a:rPr>
              <a:t>]×waiting cost penalty)</a:t>
            </a:r>
            <a:endParaRPr sz="1500">
              <a:solidFill>
                <a:schemeClr val="dk1"/>
              </a:solidFill>
              <a:latin typeface="Times New Roman"/>
              <a:ea typeface="Times New Roman"/>
              <a:cs typeface="Times New Roman"/>
              <a:sym typeface="Times New Roman"/>
            </a:endParaRPr>
          </a:p>
          <a:p>
            <a:pPr indent="0" lvl="0" marL="0" marR="0" rtl="0" algn="ctr">
              <a:lnSpc>
                <a:spcPct val="100000"/>
              </a:lnSpc>
              <a:spcBef>
                <a:spcPts val="300"/>
              </a:spcBef>
              <a:spcAft>
                <a:spcPts val="0"/>
              </a:spcAft>
              <a:buNone/>
            </a:pPr>
            <a:r>
              <a:t/>
            </a:r>
            <a:endParaRPr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Our optimization model employs several decision variables to dynamically manage agent staffing and advertiser support over time. These variables are central to the model's ability to balance costs, agent capacity, and advertiser demand. These decision variables include: </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br>
              <a:rPr i="0" lang="en-US" sz="1100" u="none" cap="none" strike="noStrike">
                <a:solidFill>
                  <a:schemeClr val="dk1"/>
                </a:solidFill>
                <a:latin typeface="Times New Roman"/>
                <a:ea typeface="Times New Roman"/>
                <a:cs typeface="Times New Roman"/>
                <a:sym typeface="Times New Roman"/>
              </a:rPr>
            </a:br>
            <a:r>
              <a:rPr i="0" lang="en-US" sz="1100" u="none" cap="none" strike="noStrike">
                <a:solidFill>
                  <a:schemeClr val="dk1"/>
                </a:solidFill>
                <a:latin typeface="Times New Roman"/>
                <a:ea typeface="Times New Roman"/>
                <a:cs typeface="Times New Roman"/>
                <a:sym typeface="Times New Roman"/>
              </a:rPr>
              <a:t>Available Agents (A[m]): The number of agents available to support advertisers in month m</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New Hires (N[m]): The number of agents hired at the beginning of the month m</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Fired Agents (F[m]): The number of agents fired at the beginning of the month m</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Assigned Advertisers (S[m]): The number of advertisers assigned to agents in month m</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Waiting Advertisers (W[m]): The number of advertisers in the waiting pool in month m</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Dropped Advertisers (D[m]): The number of advertisers removed from the waiting pool after 60 days without support</a:t>
            </a:r>
            <a:endParaRPr sz="1500">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i="0" lang="en-US" sz="1100" u="none" cap="none" strike="noStrike">
                <a:solidFill>
                  <a:schemeClr val="dk1"/>
                </a:solidFill>
                <a:latin typeface="Times New Roman"/>
                <a:ea typeface="Times New Roman"/>
                <a:cs typeface="Times New Roman"/>
                <a:sym typeface="Times New Roman"/>
              </a:rPr>
              <a:t>Graduated Advertisers (G[m]): The number of advertisers who complete their 60-day support period and free up agent capacity in month m</a:t>
            </a:r>
            <a:endParaRPr sz="1500">
              <a:solidFill>
                <a:schemeClr val="dk1"/>
              </a:solidFill>
              <a:latin typeface="Times New Roman"/>
              <a:ea typeface="Times New Roman"/>
              <a:cs typeface="Times New Roman"/>
              <a:sym typeface="Times New Roman"/>
            </a:endParaRPr>
          </a:p>
          <a:p>
            <a:pPr indent="0" lvl="0" marL="0" marR="0" rtl="0" algn="l">
              <a:lnSpc>
                <a:spcPct val="100000"/>
              </a:lnSpc>
              <a:spcBef>
                <a:spcPts val="300"/>
              </a:spcBef>
              <a:spcAft>
                <a:spcPts val="0"/>
              </a:spcAft>
              <a:buNone/>
            </a:pPr>
            <a:r>
              <a:t/>
            </a:r>
            <a:endParaRPr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i="0" lang="en-US" sz="2000" u="none" cap="none" strike="noStrike">
                <a:solidFill>
                  <a:schemeClr val="dk1"/>
                </a:solidFill>
                <a:latin typeface="Times New Roman"/>
                <a:ea typeface="Times New Roman"/>
                <a:cs typeface="Times New Roman"/>
                <a:sym typeface="Times New Roman"/>
              </a:rPr>
            </a:br>
            <a:br>
              <a:rPr i="0" lang="en-US" sz="2000" u="none" cap="none" strike="noStrike">
                <a:solidFill>
                  <a:schemeClr val="dk1"/>
                </a:solidFill>
                <a:latin typeface="Times New Roman"/>
                <a:ea typeface="Times New Roman"/>
                <a:cs typeface="Times New Roman"/>
                <a:sym typeface="Times New Roman"/>
              </a:rPr>
            </a:br>
            <a:endParaRPr i="0" sz="2000" u="none" cap="none" strike="noStrike">
              <a:solidFill>
                <a:schemeClr val="dk1"/>
              </a:solidFill>
              <a:latin typeface="Times New Roman"/>
              <a:ea typeface="Times New Roman"/>
              <a:cs typeface="Times New Roman"/>
              <a:sym typeface="Times New Roman"/>
            </a:endParaRPr>
          </a:p>
        </p:txBody>
      </p:sp>
      <p:sp>
        <p:nvSpPr>
          <p:cNvPr id="680" name="Google Shape;680;g33b83113e11_3_280"/>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681" name="Google Shape;681;g33b83113e11_3_280"/>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682" name="Google Shape;682;g33b83113e11_3_280"/>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683" name="Google Shape;683;g33b83113e11_3_280"/>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684" name="Google Shape;684;g33b83113e11_3_280"/>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85" name="Google Shape;685;g33b83113e11_3_280"/>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686" name="Google Shape;686;g33b83113e11_3_280"/>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687" name="Google Shape;687;g33b83113e11_3_280"/>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17</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g33b83113e11_3_365"/>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94" name="Google Shape;694;g33b83113e11_3_365"/>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95" name="Google Shape;695;g33b83113e11_3_365"/>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96" name="Google Shape;696;g33b83113e11_3_365"/>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97" name="Google Shape;697;g33b83113e11_3_365"/>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698" name="Google Shape;698;g33b83113e11_3_365"/>
          <p:cNvSpPr txBox="1"/>
          <p:nvPr/>
        </p:nvSpPr>
        <p:spPr>
          <a:xfrm>
            <a:off x="152400" y="303525"/>
            <a:ext cx="19053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Appendix</a:t>
            </a:r>
            <a:endParaRPr b="1" i="0" sz="2800" u="none" cap="none" strike="noStrike">
              <a:solidFill>
                <a:srgbClr val="2E5083"/>
              </a:solidFill>
              <a:latin typeface="Times"/>
              <a:ea typeface="Times"/>
              <a:cs typeface="Times"/>
              <a:sym typeface="Times"/>
            </a:endParaRPr>
          </a:p>
        </p:txBody>
      </p:sp>
      <p:sp>
        <p:nvSpPr>
          <p:cNvPr id="699" name="Google Shape;699;g33b83113e11_3_365"/>
          <p:cNvSpPr txBox="1"/>
          <p:nvPr/>
        </p:nvSpPr>
        <p:spPr>
          <a:xfrm>
            <a:off x="122370" y="760821"/>
            <a:ext cx="11928000" cy="601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100" u="none" cap="none" strike="noStrike">
                <a:solidFill>
                  <a:schemeClr val="dk1"/>
                </a:solidFill>
                <a:latin typeface="Times New Roman"/>
                <a:ea typeface="Times New Roman"/>
                <a:cs typeface="Times New Roman"/>
                <a:sym typeface="Times New Roman"/>
              </a:rPr>
              <a:t>Constraints </a:t>
            </a:r>
            <a:endParaRPr sz="1500">
              <a:solidFill>
                <a:schemeClr val="dk1"/>
              </a:solidFil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Waiting Pool Dynamics (W[m])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W[m] = W_prev + advertiser_data['Advertisers'][m] - S[m] - D[m]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W[m] represents the number of advertisers in the waiting pool at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W_prev is the waiting pool from the previous month.</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advertiser_data['Advertisers'][m] is the number of new advertisers arriving in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S[m] is the number of advertisers assigned to agents in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D[m] is the number of advertisers dropped from the waiting pool in month m</a:t>
            </a:r>
            <a:endParaRPr sz="1500">
              <a:solidFill>
                <a:schemeClr val="dk1"/>
              </a:solidFill>
            </a:endParaRPr>
          </a:p>
          <a:p>
            <a:pPr indent="0" lvl="1" marL="45720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W[m] &gt;= 0</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Dropped Advertisers (D[m])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if m &gt;= 2: prob += D[m] == W[m-2] else: prob += D[m] == 0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Graduated Advertisers (G[m])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if m &gt;= 2: prob += G[m] == S[m-2] else: prob += G[m] == 0  </a:t>
            </a:r>
            <a:endParaRPr sz="1500">
              <a:solidFill>
                <a:schemeClr val="dk1"/>
              </a:solidFill>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Hiring/Firing Constraints (N[m], F[m])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prob += N[m] &lt;= A[m]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N[m] represents the number of agents hired in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A[m] represents the total number of agents available in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*The number of agents hired cannot exceed the total number of agents available.</a:t>
            </a:r>
            <a:endParaRPr b="0" i="0" sz="11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prob += F[m] &lt;= A[m]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F[m] represents the number of agents fired in month 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*The number of agents fired cannot exceed the total number of agents available.</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Required Agents Capacity (A[m])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prob += A[m] * 10 &gt;= S[m] + S_prev</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Agent Availability Dynamics (A[m+1])</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if m &lt; n_months - 1: prob += A[m+1] == A[m] + N[m] - F[m]</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Total Agent Count (T[m])</a:t>
            </a:r>
            <a:endParaRPr sz="1500">
              <a:solidFill>
                <a:schemeClr val="dk1"/>
              </a:solidFill>
            </a:endParaRPr>
          </a:p>
          <a:p>
            <a:pPr indent="0" lvl="0" marL="0" marR="0" rtl="0" algn="ctr">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   if m == 0: prob += T[m] == A[m] + N[m] else: prob += T[m] == T[m-1] + N[m] - F[m-1]</a:t>
            </a:r>
            <a:endParaRPr b="0" i="0" sz="1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100" u="none" cap="none" strike="noStrike">
                <a:solidFill>
                  <a:schemeClr val="dk1"/>
                </a:solidFill>
                <a:latin typeface="Times New Roman"/>
                <a:ea typeface="Times New Roman"/>
                <a:cs typeface="Times New Roman"/>
                <a:sym typeface="Times New Roman"/>
              </a:rPr>
              <a:t>*T[m] represents the total number of agents either able to support clients or agents that are not able to support clients.</a:t>
            </a:r>
            <a:endParaRPr b="0" i="0" sz="1100" u="none" cap="none" strike="noStrike">
              <a:solidFill>
                <a:schemeClr val="dk1"/>
              </a:solidFill>
              <a:latin typeface="Times New Roman"/>
              <a:ea typeface="Times New Roman"/>
              <a:cs typeface="Times New Roman"/>
              <a:sym typeface="Times New Roman"/>
            </a:endParaRPr>
          </a:p>
        </p:txBody>
      </p:sp>
      <p:sp>
        <p:nvSpPr>
          <p:cNvPr id="700" name="Google Shape;700;g33b83113e11_3_365"/>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701" name="Google Shape;701;g33b83113e11_3_365"/>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702" name="Google Shape;702;g33b83113e11_3_365"/>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703" name="Google Shape;703;g33b83113e11_3_365"/>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704" name="Google Shape;704;g33b83113e11_3_365"/>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705" name="Google Shape;705;g33b83113e11_3_365"/>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706" name="Google Shape;706;g33b83113e11_3_365"/>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707" name="Google Shape;707;g33b83113e11_3_365"/>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18</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3b83113e11_11_0"/>
          <p:cNvSpPr txBox="1"/>
          <p:nvPr/>
        </p:nvSpPr>
        <p:spPr>
          <a:xfrm>
            <a:off x="1454150" y="1570990"/>
            <a:ext cx="7150800" cy="10974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Clr>
                <a:schemeClr val="dk1"/>
              </a:buClr>
              <a:buSzPts val="1200"/>
              <a:buFont typeface="Arial"/>
              <a:buNone/>
            </a:pPr>
            <a:r>
              <a:rPr lang="en-US" sz="1200">
                <a:solidFill>
                  <a:schemeClr val="dk1"/>
                </a:solidFill>
                <a:latin typeface="Times"/>
                <a:ea typeface="Times"/>
                <a:cs typeface="Times"/>
                <a:sym typeface="Times"/>
              </a:rPr>
              <a:t>Develop a dynamic month-by-month staffing plan for Google’s advertiser support agents in 2025. Balance:</a:t>
            </a:r>
            <a:endParaRPr sz="1200">
              <a:solidFill>
                <a:schemeClr val="dk1"/>
              </a:solidFill>
              <a:latin typeface="Times"/>
              <a:ea typeface="Times"/>
              <a:cs typeface="Times"/>
              <a:sym typeface="Times"/>
            </a:endParaRPr>
          </a:p>
          <a:p>
            <a:pPr indent="0" lvl="0" marL="0" marR="0" rtl="0" algn="l">
              <a:lnSpc>
                <a:spcPct val="130000"/>
              </a:lnSpc>
              <a:spcBef>
                <a:spcPts val="0"/>
              </a:spcBef>
              <a:spcAft>
                <a:spcPts val="0"/>
              </a:spcAft>
              <a:buClr>
                <a:schemeClr val="dk1"/>
              </a:buClr>
              <a:buSzPts val="500"/>
              <a:buFont typeface="Arial"/>
              <a:buNone/>
            </a:pPr>
            <a:r>
              <a:t/>
            </a:r>
            <a:endParaRPr b="1" sz="500">
              <a:solidFill>
                <a:schemeClr val="dk1"/>
              </a:solidFill>
              <a:latin typeface="Times"/>
              <a:ea typeface="Times"/>
              <a:cs typeface="Times"/>
              <a:sym typeface="Times"/>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a:ea typeface="Times"/>
                <a:cs typeface="Times"/>
                <a:sym typeface="Times"/>
              </a:rPr>
              <a:t>Cost efficiency</a:t>
            </a:r>
            <a:r>
              <a:rPr lang="en-US" sz="1200">
                <a:solidFill>
                  <a:schemeClr val="dk1"/>
                </a:solidFill>
                <a:latin typeface="Times"/>
                <a:ea typeface="Times"/>
                <a:cs typeface="Times"/>
                <a:sym typeface="Times"/>
              </a:rPr>
              <a:t> by minimizing idle agents.</a:t>
            </a:r>
            <a:endParaRPr sz="1200">
              <a:solidFill>
                <a:schemeClr val="dk1"/>
              </a:solidFill>
              <a:latin typeface="Times"/>
              <a:ea typeface="Times"/>
              <a:cs typeface="Times"/>
              <a:sym typeface="Times"/>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a:ea typeface="Times"/>
                <a:cs typeface="Times"/>
                <a:sym typeface="Times"/>
              </a:rPr>
              <a:t>Timely advertiser support</a:t>
            </a:r>
            <a:r>
              <a:rPr lang="en-US" sz="1200">
                <a:solidFill>
                  <a:schemeClr val="dk1"/>
                </a:solidFill>
                <a:latin typeface="Times"/>
                <a:ea typeface="Times"/>
                <a:cs typeface="Times"/>
                <a:sym typeface="Times"/>
              </a:rPr>
              <a:t> by reducing waiting times and maximizing revenue uplift.</a:t>
            </a:r>
            <a:endParaRPr sz="1200">
              <a:solidFill>
                <a:schemeClr val="dk1"/>
              </a:solidFill>
              <a:latin typeface="Times"/>
              <a:ea typeface="Times"/>
              <a:cs typeface="Times"/>
              <a:sym typeface="Times"/>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a:ea typeface="Times"/>
                <a:cs typeface="Times"/>
                <a:sym typeface="Times"/>
              </a:rPr>
              <a:t>Scalability </a:t>
            </a:r>
            <a:r>
              <a:rPr lang="en-US" sz="1200">
                <a:solidFill>
                  <a:schemeClr val="dk1"/>
                </a:solidFill>
                <a:latin typeface="Times"/>
                <a:ea typeface="Times"/>
                <a:cs typeface="Times"/>
                <a:sym typeface="Times"/>
              </a:rPr>
              <a:t>by adjusting agent number based on market fluctuations while adhering to hiring/firing constraints.</a:t>
            </a:r>
            <a:endParaRPr sz="1200">
              <a:solidFill>
                <a:schemeClr val="dk1"/>
              </a:solidFill>
              <a:latin typeface="Times"/>
              <a:ea typeface="Times"/>
              <a:cs typeface="Times"/>
              <a:sym typeface="Times"/>
            </a:endParaRPr>
          </a:p>
        </p:txBody>
      </p:sp>
      <p:cxnSp>
        <p:nvCxnSpPr>
          <p:cNvPr id="159" name="Google Shape;159;g33b83113e11_11_0"/>
          <p:cNvCxnSpPr/>
          <p:nvPr/>
        </p:nvCxnSpPr>
        <p:spPr>
          <a:xfrm>
            <a:off x="304799" y="1544320"/>
            <a:ext cx="8060100" cy="0"/>
          </a:xfrm>
          <a:prstGeom prst="straightConnector1">
            <a:avLst/>
          </a:prstGeom>
          <a:noFill/>
          <a:ln cap="flat" cmpd="sng" w="12700">
            <a:solidFill>
              <a:srgbClr val="BFBFBF"/>
            </a:solidFill>
            <a:prstDash val="solid"/>
            <a:miter lim="800000"/>
            <a:headEnd len="sm" w="sm" type="none"/>
            <a:tailEnd len="sm" w="sm" type="none"/>
          </a:ln>
        </p:spPr>
      </p:cxnSp>
      <p:cxnSp>
        <p:nvCxnSpPr>
          <p:cNvPr id="160" name="Google Shape;160;g33b83113e11_11_0"/>
          <p:cNvCxnSpPr/>
          <p:nvPr/>
        </p:nvCxnSpPr>
        <p:spPr>
          <a:xfrm>
            <a:off x="8859946" y="1544320"/>
            <a:ext cx="2997300" cy="0"/>
          </a:xfrm>
          <a:prstGeom prst="straightConnector1">
            <a:avLst/>
          </a:prstGeom>
          <a:noFill/>
          <a:ln cap="flat" cmpd="sng" w="12700">
            <a:solidFill>
              <a:srgbClr val="BFBFBF"/>
            </a:solidFill>
            <a:prstDash val="solid"/>
            <a:miter lim="800000"/>
            <a:headEnd len="sm" w="sm" type="none"/>
            <a:tailEnd len="sm" w="sm" type="none"/>
          </a:ln>
        </p:spPr>
      </p:cxnSp>
      <p:sp>
        <p:nvSpPr>
          <p:cNvPr id="161" name="Google Shape;161;g33b83113e11_11_0"/>
          <p:cNvSpPr txBox="1"/>
          <p:nvPr/>
        </p:nvSpPr>
        <p:spPr>
          <a:xfrm>
            <a:off x="204470" y="1193800"/>
            <a:ext cx="325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5A5A5"/>
                </a:solidFill>
                <a:latin typeface="Times"/>
                <a:ea typeface="Times"/>
                <a:cs typeface="Times"/>
                <a:sym typeface="Times"/>
              </a:rPr>
              <a:t>Deep Dive into the Case</a:t>
            </a:r>
            <a:endParaRPr b="1" sz="1800">
              <a:solidFill>
                <a:srgbClr val="A5A5A5"/>
              </a:solidFill>
              <a:latin typeface="Times"/>
              <a:ea typeface="Times"/>
              <a:cs typeface="Times"/>
              <a:sym typeface="Times"/>
            </a:endParaRPr>
          </a:p>
        </p:txBody>
      </p:sp>
      <p:sp>
        <p:nvSpPr>
          <p:cNvPr id="162" name="Google Shape;162;g33b83113e11_11_0"/>
          <p:cNvSpPr txBox="1"/>
          <p:nvPr/>
        </p:nvSpPr>
        <p:spPr>
          <a:xfrm>
            <a:off x="8783897" y="1140071"/>
            <a:ext cx="325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5A5A5"/>
                </a:solidFill>
                <a:latin typeface="Times"/>
                <a:ea typeface="Times"/>
                <a:cs typeface="Times"/>
                <a:sym typeface="Times"/>
              </a:rPr>
              <a:t>Insights</a:t>
            </a:r>
            <a:endParaRPr b="1" sz="1800">
              <a:solidFill>
                <a:srgbClr val="A5A5A5"/>
              </a:solidFill>
              <a:latin typeface="Times"/>
              <a:ea typeface="Times"/>
              <a:cs typeface="Times"/>
              <a:sym typeface="Times"/>
            </a:endParaRPr>
          </a:p>
        </p:txBody>
      </p:sp>
      <p:sp>
        <p:nvSpPr>
          <p:cNvPr id="163" name="Google Shape;163;g33b83113e11_11_0"/>
          <p:cNvSpPr txBox="1"/>
          <p:nvPr/>
        </p:nvSpPr>
        <p:spPr>
          <a:xfrm>
            <a:off x="1476375" y="2797175"/>
            <a:ext cx="7115700" cy="24381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Advertiser Eligibility:</a:t>
            </a:r>
            <a:r>
              <a:rPr lang="en-US" sz="1200">
                <a:solidFill>
                  <a:schemeClr val="dk1"/>
                </a:solidFill>
                <a:latin typeface="Times New Roman"/>
                <a:ea typeface="Times New Roman"/>
                <a:cs typeface="Times New Roman"/>
                <a:sym typeface="Times New Roman"/>
              </a:rPr>
              <a:t> An advertiser qualifies for Google’s agent support if their annual budget exceeds a country-specific thrCountryeshold. Advertisers that do not meet this criterion are excluded.  </a:t>
            </a:r>
            <a:endParaRPr sz="1200">
              <a:solidFill>
                <a:schemeClr val="dk1"/>
              </a:solidFill>
              <a:latin typeface="Times New Roman"/>
              <a:ea typeface="Times New Roman"/>
              <a:cs typeface="Times New Roman"/>
              <a:sym typeface="Times New Roman"/>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Agent Capacity:</a:t>
            </a:r>
            <a:r>
              <a:rPr lang="en-US" sz="1200">
                <a:solidFill>
                  <a:schemeClr val="dk1"/>
                </a:solidFill>
                <a:latin typeface="Times New Roman"/>
                <a:ea typeface="Times New Roman"/>
                <a:cs typeface="Times New Roman"/>
                <a:sym typeface="Times New Roman"/>
              </a:rPr>
              <a:t> Each Google agent can concurrently manage up to 10 advertisers.  </a:t>
            </a:r>
            <a:endParaRPr sz="1200">
              <a:solidFill>
                <a:schemeClr val="dk1"/>
              </a:solidFill>
              <a:latin typeface="Times New Roman"/>
              <a:ea typeface="Times New Roman"/>
              <a:cs typeface="Times New Roman"/>
              <a:sym typeface="Times New Roman"/>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Queue Management: </a:t>
            </a:r>
            <a:r>
              <a:rPr lang="en-US" sz="1200">
                <a:solidFill>
                  <a:schemeClr val="dk1"/>
                </a:solidFill>
                <a:latin typeface="Times New Roman"/>
                <a:ea typeface="Times New Roman"/>
                <a:cs typeface="Times New Roman"/>
                <a:sym typeface="Times New Roman"/>
              </a:rPr>
              <a:t>Advertisers unassigned after </a:t>
            </a:r>
            <a:r>
              <a:rPr b="1" lang="en-US" sz="1200">
                <a:solidFill>
                  <a:schemeClr val="dk1"/>
                </a:solidFill>
                <a:latin typeface="Times New Roman"/>
                <a:ea typeface="Times New Roman"/>
                <a:cs typeface="Times New Roman"/>
                <a:sym typeface="Times New Roman"/>
              </a:rPr>
              <a:t>60 </a:t>
            </a:r>
            <a:r>
              <a:rPr lang="en-US" sz="1200">
                <a:solidFill>
                  <a:schemeClr val="dk1"/>
                </a:solidFill>
                <a:latin typeface="Times New Roman"/>
                <a:ea typeface="Times New Roman"/>
                <a:cs typeface="Times New Roman"/>
                <a:sym typeface="Times New Roman"/>
              </a:rPr>
              <a:t>days are automatically removed from the waiting pool.  </a:t>
            </a:r>
            <a:endParaRPr sz="1200">
              <a:solidFill>
                <a:schemeClr val="dk1"/>
              </a:solidFill>
              <a:latin typeface="Times New Roman"/>
              <a:ea typeface="Times New Roman"/>
              <a:cs typeface="Times New Roman"/>
              <a:sym typeface="Times New Roman"/>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Agent Assignment:</a:t>
            </a:r>
            <a:r>
              <a:rPr lang="en-US" sz="1200">
                <a:solidFill>
                  <a:schemeClr val="dk1"/>
                </a:solidFill>
                <a:latin typeface="Times New Roman"/>
                <a:ea typeface="Times New Roman"/>
                <a:cs typeface="Times New Roman"/>
                <a:sym typeface="Times New Roman"/>
              </a:rPr>
              <a:t> If agent capacity is available, an agent is assigned.  </a:t>
            </a:r>
            <a:endParaRPr sz="1200">
              <a:solidFill>
                <a:schemeClr val="dk1"/>
              </a:solidFill>
              <a:latin typeface="Times New Roman"/>
              <a:ea typeface="Times New Roman"/>
              <a:cs typeface="Times New Roman"/>
              <a:sym typeface="Times New Roman"/>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Waiting Period: </a:t>
            </a:r>
            <a:r>
              <a:rPr lang="en-US" sz="1200">
                <a:solidFill>
                  <a:schemeClr val="dk1"/>
                </a:solidFill>
                <a:latin typeface="Times New Roman"/>
                <a:ea typeface="Times New Roman"/>
                <a:cs typeface="Times New Roman"/>
                <a:sym typeface="Times New Roman"/>
              </a:rPr>
              <a:t>If no agent capacity is available, the advertiser waits up to 60 days in the pool.  </a:t>
            </a:r>
            <a:endParaRPr sz="1200">
              <a:solidFill>
                <a:schemeClr val="dk1"/>
              </a:solidFill>
              <a:latin typeface="Times New Roman"/>
              <a:ea typeface="Times New Roman"/>
              <a:cs typeface="Times New Roman"/>
              <a:sym typeface="Times New Roman"/>
            </a:endParaRPr>
          </a:p>
          <a:p>
            <a:pPr indent="-171450" lvl="0" marL="171450" marR="0" rtl="0" algn="l">
              <a:lnSpc>
                <a:spcPct val="130000"/>
              </a:lnSpc>
              <a:spcBef>
                <a:spcPts val="0"/>
              </a:spcBef>
              <a:spcAft>
                <a:spcPts val="0"/>
              </a:spcAft>
              <a:buClr>
                <a:schemeClr val="dk1"/>
              </a:buClr>
              <a:buSzPts val="1200"/>
              <a:buFont typeface="Arial"/>
              <a:buChar char="•"/>
            </a:pPr>
            <a:r>
              <a:rPr b="1" lang="en-US" sz="1200">
                <a:solidFill>
                  <a:schemeClr val="dk1"/>
                </a:solidFill>
                <a:latin typeface="Times New Roman"/>
                <a:ea typeface="Times New Roman"/>
                <a:cs typeface="Times New Roman"/>
                <a:sym typeface="Times New Roman"/>
              </a:rPr>
              <a:t>Operational Time Lags:</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       New Hires:</a:t>
            </a:r>
            <a:r>
              <a:rPr b="1" lang="en-US" sz="1200">
                <a:solidFill>
                  <a:schemeClr val="dk1"/>
                </a:solidFill>
                <a:latin typeface="Times New Roman"/>
                <a:ea typeface="Times New Roman"/>
                <a:cs typeface="Times New Roman"/>
                <a:sym typeface="Times New Roman"/>
              </a:rPr>
              <a:t> </a:t>
            </a:r>
            <a:r>
              <a:rPr lang="en-US" sz="1200">
                <a:solidFill>
                  <a:schemeClr val="dk1"/>
                </a:solidFill>
                <a:latin typeface="Times New Roman"/>
                <a:ea typeface="Times New Roman"/>
                <a:cs typeface="Times New Roman"/>
                <a:sym typeface="Times New Roman"/>
              </a:rPr>
              <a:t>New hires take 1 month to become operational.  </a:t>
            </a:r>
            <a:endParaRPr sz="1200">
              <a:solidFill>
                <a:schemeClr val="dk1"/>
              </a:solidFill>
              <a:latin typeface="Times New Roman"/>
              <a:ea typeface="Times New Roman"/>
              <a:cs typeface="Times New Roman"/>
              <a:sym typeface="Times New Roman"/>
            </a:endParaRPr>
          </a:p>
          <a:p>
            <a:pPr indent="0" lvl="0" marL="0" marR="0" rtl="0" algn="l">
              <a:lnSpc>
                <a:spcPct val="130000"/>
              </a:lnSpc>
              <a:spcBef>
                <a:spcPts val="0"/>
              </a:spcBef>
              <a:spcAft>
                <a:spcPts val="0"/>
              </a:spcAft>
              <a:buClr>
                <a:schemeClr val="dk1"/>
              </a:buClr>
              <a:buSzPts val="1200"/>
              <a:buFont typeface="Arial"/>
              <a:buNone/>
            </a:pPr>
            <a:r>
              <a:rPr lang="en-US" sz="1200">
                <a:solidFill>
                  <a:schemeClr val="dk1"/>
                </a:solidFill>
                <a:latin typeface="Times New Roman"/>
                <a:ea typeface="Times New Roman"/>
                <a:cs typeface="Times New Roman"/>
                <a:sym typeface="Times New Roman"/>
              </a:rPr>
              <a:t>       Fire: Fires require 1 month’s notice before taking effect, and firing an agent incurs a cost of 40% of the agent’s annual salary.</a:t>
            </a:r>
            <a:endParaRPr sz="1200">
              <a:solidFill>
                <a:schemeClr val="dk1"/>
              </a:solidFill>
              <a:latin typeface="Times New Roman"/>
              <a:ea typeface="Times New Roman"/>
              <a:cs typeface="Times New Roman"/>
              <a:sym typeface="Times New Roman"/>
            </a:endParaRPr>
          </a:p>
        </p:txBody>
      </p:sp>
      <p:sp>
        <p:nvSpPr>
          <p:cNvPr id="164" name="Google Shape;164;g33b83113e11_11_0"/>
          <p:cNvSpPr txBox="1"/>
          <p:nvPr/>
        </p:nvSpPr>
        <p:spPr>
          <a:xfrm>
            <a:off x="1469097" y="5322375"/>
            <a:ext cx="6999300" cy="9975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30000"/>
              </a:lnSpc>
              <a:spcBef>
                <a:spcPts val="0"/>
              </a:spcBef>
              <a:spcAft>
                <a:spcPts val="0"/>
              </a:spcAft>
              <a:buClr>
                <a:srgbClr val="000000"/>
              </a:buClr>
              <a:buSzPts val="1200"/>
              <a:buFont typeface="Arial"/>
              <a:buChar char="•"/>
            </a:pPr>
            <a:r>
              <a:rPr b="1" lang="en-US" sz="1200">
                <a:solidFill>
                  <a:srgbClr val="000000"/>
                </a:solidFill>
                <a:latin typeface="Times"/>
                <a:ea typeface="Times"/>
                <a:cs typeface="Times"/>
                <a:sym typeface="Times"/>
              </a:rPr>
              <a:t>Advertiser Sign-ups 2023-2024</a:t>
            </a:r>
            <a:r>
              <a:rPr lang="en-US" sz="1200">
                <a:solidFill>
                  <a:srgbClr val="000000"/>
                </a:solidFill>
                <a:latin typeface="Times"/>
                <a:ea typeface="Times"/>
                <a:cs typeface="Times"/>
                <a:sym typeface="Times"/>
              </a:rPr>
              <a:t> covers Advertiser_ID, Country, Sign_Up_Date, Projected_Annual_Budget</a:t>
            </a:r>
            <a:endParaRPr sz="1200">
              <a:solidFill>
                <a:srgbClr val="000000"/>
              </a:solidFill>
              <a:latin typeface="Times"/>
              <a:ea typeface="Times"/>
              <a:cs typeface="Times"/>
              <a:sym typeface="Times"/>
            </a:endParaRPr>
          </a:p>
          <a:p>
            <a:pPr indent="-171450" lvl="0" marL="171450" marR="0" rtl="0" algn="l">
              <a:lnSpc>
                <a:spcPct val="130000"/>
              </a:lnSpc>
              <a:spcBef>
                <a:spcPts val="0"/>
              </a:spcBef>
              <a:spcAft>
                <a:spcPts val="0"/>
              </a:spcAft>
              <a:buClr>
                <a:srgbClr val="000000"/>
              </a:buClr>
              <a:buSzPts val="1200"/>
              <a:buFont typeface="Arial"/>
              <a:buChar char="•"/>
            </a:pPr>
            <a:r>
              <a:rPr b="1" lang="en-US" sz="1200">
                <a:solidFill>
                  <a:srgbClr val="000000"/>
                </a:solidFill>
                <a:latin typeface="Times"/>
                <a:ea typeface="Times"/>
                <a:cs typeface="Times"/>
                <a:sym typeface="Times"/>
              </a:rPr>
              <a:t>Agent Salary and Eligibility Threshold </a:t>
            </a:r>
            <a:r>
              <a:rPr lang="en-US" sz="1200">
                <a:solidFill>
                  <a:srgbClr val="000000"/>
                </a:solidFill>
                <a:latin typeface="Times"/>
                <a:ea typeface="Times"/>
                <a:cs typeface="Times"/>
                <a:sym typeface="Times"/>
              </a:rPr>
              <a:t>covers Country, Annual_Agent_Salary_USD, Advertiser_Eligibility_Threshold_USD</a:t>
            </a:r>
            <a:endParaRPr sz="1200">
              <a:solidFill>
                <a:srgbClr val="000000"/>
              </a:solidFill>
              <a:latin typeface="Times"/>
              <a:ea typeface="Times"/>
              <a:cs typeface="Times"/>
              <a:sym typeface="Times"/>
            </a:endParaRPr>
          </a:p>
          <a:p>
            <a:pPr indent="-171450" lvl="0" marL="171450" marR="0" rtl="0" algn="l">
              <a:lnSpc>
                <a:spcPct val="130000"/>
              </a:lnSpc>
              <a:spcBef>
                <a:spcPts val="0"/>
              </a:spcBef>
              <a:spcAft>
                <a:spcPts val="0"/>
              </a:spcAft>
              <a:buClr>
                <a:srgbClr val="000000"/>
              </a:buClr>
              <a:buSzPts val="1200"/>
              <a:buFont typeface="Arial"/>
              <a:buChar char="•"/>
            </a:pPr>
            <a:r>
              <a:rPr b="1" lang="en-US" sz="1200">
                <a:solidFill>
                  <a:srgbClr val="000000"/>
                </a:solidFill>
                <a:latin typeface="Times"/>
                <a:ea typeface="Times"/>
                <a:cs typeface="Times"/>
                <a:sym typeface="Times"/>
              </a:rPr>
              <a:t>Existing Agent Staffing</a:t>
            </a:r>
            <a:r>
              <a:rPr lang="en-US" sz="1200">
                <a:solidFill>
                  <a:srgbClr val="000000"/>
                </a:solidFill>
                <a:latin typeface="Times"/>
                <a:ea typeface="Times"/>
                <a:cs typeface="Times"/>
                <a:sym typeface="Times"/>
              </a:rPr>
              <a:t> covers Country, Existing_Agent_Count</a:t>
            </a:r>
            <a:endParaRPr sz="1200">
              <a:solidFill>
                <a:srgbClr val="000000"/>
              </a:solidFill>
              <a:latin typeface="Times"/>
              <a:ea typeface="Times"/>
              <a:cs typeface="Times"/>
              <a:sym typeface="Times"/>
            </a:endParaRPr>
          </a:p>
        </p:txBody>
      </p:sp>
      <p:sp>
        <p:nvSpPr>
          <p:cNvPr id="165" name="Google Shape;165;g33b83113e11_11_0"/>
          <p:cNvSpPr txBox="1"/>
          <p:nvPr/>
        </p:nvSpPr>
        <p:spPr>
          <a:xfrm>
            <a:off x="8822665" y="1634270"/>
            <a:ext cx="3213600" cy="37116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600"/>
              <a:buFont typeface="Arial"/>
              <a:buNone/>
            </a:pPr>
            <a:r>
              <a:rPr b="1" lang="en-US" sz="1600">
                <a:solidFill>
                  <a:schemeClr val="dk1"/>
                </a:solidFill>
                <a:latin typeface="Times"/>
                <a:ea typeface="Times"/>
                <a:cs typeface="Times"/>
                <a:sym typeface="Times"/>
              </a:rPr>
              <a:t>Issue of the data question:</a:t>
            </a:r>
            <a:endParaRPr b="1" sz="1600">
              <a:solidFill>
                <a:schemeClr val="dk1"/>
              </a:solidFill>
              <a:latin typeface="Times"/>
              <a:ea typeface="Times"/>
              <a:cs typeface="Times"/>
              <a:sym typeface="Times"/>
            </a:endParaRPr>
          </a:p>
          <a:p>
            <a:pPr indent="0" lvl="0" marL="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184150" lvl="0" marL="285750" marR="0" rtl="0" algn="l">
              <a:lnSpc>
                <a:spcPct val="150000"/>
              </a:lnSpc>
              <a:spcBef>
                <a:spcPts val="0"/>
              </a:spcBef>
              <a:spcAft>
                <a:spcPts val="0"/>
              </a:spcAft>
              <a:buClr>
                <a:schemeClr val="dk1"/>
              </a:buClr>
              <a:buSzPts val="1600"/>
              <a:buFont typeface="Arial"/>
              <a:buNone/>
            </a:pPr>
            <a:r>
              <a:t/>
            </a:r>
            <a:endParaRPr sz="1600">
              <a:solidFill>
                <a:schemeClr val="dk1"/>
              </a:solidFill>
              <a:latin typeface="Times"/>
              <a:ea typeface="Times"/>
              <a:cs typeface="Times"/>
              <a:sym typeface="Times"/>
            </a:endParaRPr>
          </a:p>
          <a:p>
            <a:pPr indent="0" lvl="0" marL="0" marR="0" rtl="0" algn="l">
              <a:lnSpc>
                <a:spcPct val="150000"/>
              </a:lnSpc>
              <a:spcBef>
                <a:spcPts val="0"/>
              </a:spcBef>
              <a:spcAft>
                <a:spcPts val="0"/>
              </a:spcAft>
              <a:buClr>
                <a:schemeClr val="dk1"/>
              </a:buClr>
              <a:buSzPts val="1600"/>
              <a:buFont typeface="Arial"/>
              <a:buNone/>
            </a:pPr>
            <a:r>
              <a:t/>
            </a:r>
            <a:endParaRPr b="1" sz="1600">
              <a:solidFill>
                <a:schemeClr val="dk1"/>
              </a:solidFill>
              <a:latin typeface="Times"/>
              <a:ea typeface="Times"/>
              <a:cs typeface="Times"/>
              <a:sym typeface="Times"/>
            </a:endParaRPr>
          </a:p>
          <a:p>
            <a:pPr indent="0" lvl="0" marL="0" marR="0" rtl="0" algn="l">
              <a:lnSpc>
                <a:spcPct val="150000"/>
              </a:lnSpc>
              <a:spcBef>
                <a:spcPts val="0"/>
              </a:spcBef>
              <a:spcAft>
                <a:spcPts val="0"/>
              </a:spcAft>
              <a:buClr>
                <a:schemeClr val="dk1"/>
              </a:buClr>
              <a:buSzPts val="1600"/>
              <a:buFont typeface="Arial"/>
              <a:buNone/>
            </a:pPr>
            <a:r>
              <a:rPr b="1" lang="en-US" sz="1600">
                <a:solidFill>
                  <a:schemeClr val="dk1"/>
                </a:solidFill>
                <a:latin typeface="Times"/>
                <a:ea typeface="Times"/>
                <a:cs typeface="Times"/>
                <a:sym typeface="Times"/>
              </a:rPr>
              <a:t>Need of the data question:</a:t>
            </a:r>
            <a:endParaRPr b="1" sz="1600">
              <a:solidFill>
                <a:schemeClr val="dk1"/>
              </a:solidFill>
              <a:latin typeface="Times"/>
              <a:ea typeface="Times"/>
              <a:cs typeface="Times"/>
              <a:sym typeface="Times"/>
            </a:endParaRPr>
          </a:p>
        </p:txBody>
      </p:sp>
      <p:grpSp>
        <p:nvGrpSpPr>
          <p:cNvPr id="166" name="Google Shape;166;g33b83113e11_11_0"/>
          <p:cNvGrpSpPr/>
          <p:nvPr/>
        </p:nvGrpSpPr>
        <p:grpSpPr>
          <a:xfrm rot="-5400000">
            <a:off x="6231674" y="3911350"/>
            <a:ext cx="4771911" cy="217778"/>
            <a:chOff x="577188" y="2945223"/>
            <a:chExt cx="4536900" cy="217800"/>
          </a:xfrm>
        </p:grpSpPr>
        <p:cxnSp>
          <p:nvCxnSpPr>
            <p:cNvPr id="167" name="Google Shape;167;g33b83113e11_11_0"/>
            <p:cNvCxnSpPr/>
            <p:nvPr/>
          </p:nvCxnSpPr>
          <p:spPr>
            <a:xfrm>
              <a:off x="577188" y="3052127"/>
              <a:ext cx="4536900" cy="0"/>
            </a:xfrm>
            <a:prstGeom prst="straightConnector1">
              <a:avLst/>
            </a:prstGeom>
            <a:noFill/>
            <a:ln cap="flat" cmpd="sng" w="12700">
              <a:solidFill>
                <a:srgbClr val="7F7F7F"/>
              </a:solidFill>
              <a:prstDash val="dash"/>
              <a:miter lim="800000"/>
              <a:headEnd len="sm" w="sm" type="none"/>
              <a:tailEnd len="sm" w="sm" type="none"/>
            </a:ln>
          </p:spPr>
        </p:cxnSp>
        <p:sp>
          <p:nvSpPr>
            <p:cNvPr id="168" name="Google Shape;168;g33b83113e11_11_0"/>
            <p:cNvSpPr/>
            <p:nvPr/>
          </p:nvSpPr>
          <p:spPr>
            <a:xfrm rot="5400000">
              <a:off x="2854988" y="2898723"/>
              <a:ext cx="217800" cy="310800"/>
            </a:xfrm>
            <a:prstGeom prst="chevron">
              <a:avLst>
                <a:gd fmla="val 53704"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a:ea typeface="Times"/>
                <a:cs typeface="Times"/>
                <a:sym typeface="Times"/>
              </a:endParaRPr>
            </a:p>
          </p:txBody>
        </p:sp>
      </p:grpSp>
      <p:sp>
        <p:nvSpPr>
          <p:cNvPr id="169" name="Google Shape;169;g33b83113e11_11_0"/>
          <p:cNvSpPr/>
          <p:nvPr/>
        </p:nvSpPr>
        <p:spPr>
          <a:xfrm>
            <a:off x="314960" y="1656715"/>
            <a:ext cx="1139100" cy="10203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170" name="Google Shape;170;g33b83113e11_11_0"/>
          <p:cNvSpPr/>
          <p:nvPr/>
        </p:nvSpPr>
        <p:spPr>
          <a:xfrm>
            <a:off x="314960" y="2820670"/>
            <a:ext cx="1139100" cy="23121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171" name="Google Shape;171;g33b83113e11_11_0"/>
          <p:cNvSpPr/>
          <p:nvPr/>
        </p:nvSpPr>
        <p:spPr>
          <a:xfrm>
            <a:off x="327660" y="5386705"/>
            <a:ext cx="1126500" cy="10731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imes"/>
              <a:ea typeface="Times"/>
              <a:cs typeface="Times"/>
              <a:sym typeface="Times"/>
            </a:endParaRPr>
          </a:p>
        </p:txBody>
      </p:sp>
      <p:sp>
        <p:nvSpPr>
          <p:cNvPr id="172" name="Google Shape;172;g33b83113e11_11_0"/>
          <p:cNvSpPr txBox="1"/>
          <p:nvPr/>
        </p:nvSpPr>
        <p:spPr>
          <a:xfrm>
            <a:off x="335915" y="1906905"/>
            <a:ext cx="11139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a:ea typeface="Times"/>
                <a:cs typeface="Times"/>
                <a:sym typeface="Times"/>
              </a:rPr>
              <a:t>Developed</a:t>
            </a:r>
            <a:endParaRPr b="1" sz="1400">
              <a:solidFill>
                <a:schemeClr val="lt1"/>
              </a:solidFill>
              <a:latin typeface="Times"/>
              <a:ea typeface="Times"/>
              <a:cs typeface="Times"/>
              <a:sym typeface="Times"/>
            </a:endParaRPr>
          </a:p>
          <a:p>
            <a:pPr indent="0" lvl="0" marL="0" marR="0" rtl="0" algn="ctr">
              <a:spcBef>
                <a:spcPts val="0"/>
              </a:spcBef>
              <a:spcAft>
                <a:spcPts val="0"/>
              </a:spcAft>
              <a:buNone/>
            </a:pPr>
            <a:r>
              <a:rPr b="1" lang="en-US" sz="1400">
                <a:solidFill>
                  <a:schemeClr val="lt1"/>
                </a:solidFill>
                <a:latin typeface="Times"/>
                <a:ea typeface="Times"/>
                <a:cs typeface="Times"/>
                <a:sym typeface="Times"/>
              </a:rPr>
              <a:t>Objective</a:t>
            </a:r>
            <a:endParaRPr b="1" sz="1400">
              <a:solidFill>
                <a:schemeClr val="lt1"/>
              </a:solidFill>
              <a:latin typeface="Times"/>
              <a:ea typeface="Times"/>
              <a:cs typeface="Times"/>
              <a:sym typeface="Times"/>
            </a:endParaRPr>
          </a:p>
        </p:txBody>
      </p:sp>
      <p:sp>
        <p:nvSpPr>
          <p:cNvPr id="173" name="Google Shape;173;g33b83113e11_11_0"/>
          <p:cNvSpPr txBox="1"/>
          <p:nvPr/>
        </p:nvSpPr>
        <p:spPr>
          <a:xfrm>
            <a:off x="326390" y="3646805"/>
            <a:ext cx="11385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a:ea typeface="Times"/>
                <a:cs typeface="Times"/>
                <a:sym typeface="Times"/>
              </a:rPr>
              <a:t>Developed</a:t>
            </a:r>
            <a:endParaRPr b="1" sz="1400">
              <a:solidFill>
                <a:schemeClr val="lt1"/>
              </a:solidFill>
              <a:latin typeface="Times"/>
              <a:ea typeface="Times"/>
              <a:cs typeface="Times"/>
              <a:sym typeface="Times"/>
            </a:endParaRPr>
          </a:p>
          <a:p>
            <a:pPr indent="0" lvl="0" marL="0" marR="0" rtl="0" algn="ctr">
              <a:spcBef>
                <a:spcPts val="0"/>
              </a:spcBef>
              <a:spcAft>
                <a:spcPts val="0"/>
              </a:spcAft>
              <a:buNone/>
            </a:pPr>
            <a:r>
              <a:rPr b="1" lang="en-US" sz="1400">
                <a:solidFill>
                  <a:schemeClr val="lt1"/>
                </a:solidFill>
                <a:latin typeface="Times"/>
                <a:ea typeface="Times"/>
                <a:cs typeface="Times"/>
                <a:sym typeface="Times"/>
              </a:rPr>
              <a:t>Assumption</a:t>
            </a:r>
            <a:endParaRPr b="1" sz="1400">
              <a:solidFill>
                <a:schemeClr val="lt1"/>
              </a:solidFill>
              <a:latin typeface="Times"/>
              <a:ea typeface="Times"/>
              <a:cs typeface="Times"/>
              <a:sym typeface="Times"/>
            </a:endParaRPr>
          </a:p>
        </p:txBody>
      </p:sp>
      <p:sp>
        <p:nvSpPr>
          <p:cNvPr id="174" name="Google Shape;174;g33b83113e11_11_0"/>
          <p:cNvSpPr txBox="1"/>
          <p:nvPr/>
        </p:nvSpPr>
        <p:spPr>
          <a:xfrm>
            <a:off x="370205" y="5674995"/>
            <a:ext cx="1003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Times"/>
                <a:ea typeface="Times"/>
                <a:cs typeface="Times"/>
                <a:sym typeface="Times"/>
              </a:rPr>
              <a:t>Data Structure</a:t>
            </a:r>
            <a:endParaRPr b="1" sz="1400">
              <a:solidFill>
                <a:schemeClr val="lt1"/>
              </a:solidFill>
              <a:latin typeface="Times"/>
              <a:ea typeface="Times"/>
              <a:cs typeface="Times"/>
              <a:sym typeface="Times"/>
            </a:endParaRPr>
          </a:p>
        </p:txBody>
      </p:sp>
      <p:cxnSp>
        <p:nvCxnSpPr>
          <p:cNvPr id="175" name="Google Shape;175;g33b83113e11_11_0"/>
          <p:cNvCxnSpPr/>
          <p:nvPr/>
        </p:nvCxnSpPr>
        <p:spPr>
          <a:xfrm>
            <a:off x="304799" y="2747689"/>
            <a:ext cx="8107800" cy="0"/>
          </a:xfrm>
          <a:prstGeom prst="straightConnector1">
            <a:avLst/>
          </a:prstGeom>
          <a:noFill/>
          <a:ln cap="flat" cmpd="sng" w="12700">
            <a:solidFill>
              <a:srgbClr val="BFBFBF"/>
            </a:solidFill>
            <a:prstDash val="solid"/>
            <a:miter lim="800000"/>
            <a:headEnd len="sm" w="sm" type="none"/>
            <a:tailEnd len="sm" w="sm" type="none"/>
          </a:ln>
        </p:spPr>
      </p:cxnSp>
      <p:cxnSp>
        <p:nvCxnSpPr>
          <p:cNvPr id="176" name="Google Shape;176;g33b83113e11_11_0"/>
          <p:cNvCxnSpPr/>
          <p:nvPr/>
        </p:nvCxnSpPr>
        <p:spPr>
          <a:xfrm>
            <a:off x="314760" y="5274453"/>
            <a:ext cx="7978500" cy="0"/>
          </a:xfrm>
          <a:prstGeom prst="straightConnector1">
            <a:avLst/>
          </a:prstGeom>
          <a:noFill/>
          <a:ln cap="flat" cmpd="sng" w="12700">
            <a:solidFill>
              <a:srgbClr val="BFBFBF"/>
            </a:solidFill>
            <a:prstDash val="solid"/>
            <a:miter lim="800000"/>
            <a:headEnd len="sm" w="sm" type="none"/>
            <a:tailEnd len="sm" w="sm" type="none"/>
          </a:ln>
        </p:spPr>
      </p:cxnSp>
      <p:sp>
        <p:nvSpPr>
          <p:cNvPr id="177" name="Google Shape;177;g33b83113e11_11_0"/>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8" name="Google Shape;178;g33b83113e11_11_0"/>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79" name="Google Shape;179;g33b83113e11_11_0"/>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0" name="Google Shape;180;g33b83113e11_11_0"/>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1" name="Google Shape;181;g33b83113e11_11_0"/>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2" name="Google Shape;182;g33b83113e11_11_0"/>
          <p:cNvSpPr txBox="1"/>
          <p:nvPr/>
        </p:nvSpPr>
        <p:spPr>
          <a:xfrm>
            <a:off x="152400" y="303525"/>
            <a:ext cx="7461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Statement of Problem &amp; Justification</a:t>
            </a:r>
            <a:endParaRPr b="1" i="0" sz="2800" u="none" cap="none" strike="noStrike">
              <a:solidFill>
                <a:srgbClr val="2E5083"/>
              </a:solidFill>
              <a:latin typeface="Times"/>
              <a:ea typeface="Times"/>
              <a:cs typeface="Times"/>
              <a:sym typeface="Times"/>
            </a:endParaRPr>
          </a:p>
        </p:txBody>
      </p:sp>
      <p:sp>
        <p:nvSpPr>
          <p:cNvPr id="183" name="Google Shape;183;g33b83113e11_11_0"/>
          <p:cNvSpPr txBox="1"/>
          <p:nvPr/>
        </p:nvSpPr>
        <p:spPr>
          <a:xfrm>
            <a:off x="177800" y="754380"/>
            <a:ext cx="6696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i="0" lang="en-US" sz="2000" u="none" cap="none" strike="noStrike">
                <a:solidFill>
                  <a:schemeClr val="dk1"/>
                </a:solidFill>
                <a:latin typeface="Times"/>
                <a:ea typeface="Times"/>
                <a:cs typeface="Times"/>
                <a:sym typeface="Times"/>
              </a:rPr>
              <a:t>Overview of the problem and data details</a:t>
            </a:r>
            <a:endParaRPr b="1" i="0" sz="2000" u="none" cap="none" strike="noStrike">
              <a:solidFill>
                <a:schemeClr val="dk1"/>
              </a:solidFill>
              <a:latin typeface="Times"/>
              <a:ea typeface="Times"/>
              <a:cs typeface="Times"/>
              <a:sym typeface="Times"/>
            </a:endParaRPr>
          </a:p>
        </p:txBody>
      </p:sp>
      <p:sp>
        <p:nvSpPr>
          <p:cNvPr id="184" name="Google Shape;184;g33b83113e11_11_0"/>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185" name="Google Shape;185;g33b83113e11_11_0"/>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186" name="Google Shape;186;g33b83113e11_11_0"/>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187" name="Google Shape;187;g33b83113e11_11_0"/>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188" name="Google Shape;188;g33b83113e11_11_0"/>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 name="Google Shape;189;g33b83113e11_11_0"/>
          <p:cNvSpPr txBox="1"/>
          <p:nvPr/>
        </p:nvSpPr>
        <p:spPr>
          <a:xfrm>
            <a:off x="1936750" y="-13325"/>
            <a:ext cx="206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190" name="Google Shape;190;g33b83113e11_11_0"/>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191" name="Google Shape;191;g33b83113e11_11_0"/>
          <p:cNvSpPr txBox="1"/>
          <p:nvPr/>
        </p:nvSpPr>
        <p:spPr>
          <a:xfrm>
            <a:off x="8912225" y="2048510"/>
            <a:ext cx="2697600" cy="99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3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The provided datasets don’t cover the </a:t>
            </a:r>
            <a:r>
              <a:rPr lang="en-US" sz="1200">
                <a:solidFill>
                  <a:schemeClr val="dk1"/>
                </a:solidFill>
                <a:latin typeface="Times"/>
                <a:ea typeface="Times"/>
                <a:cs typeface="Times"/>
                <a:sym typeface="Times"/>
              </a:rPr>
              <a:t>available</a:t>
            </a:r>
            <a:r>
              <a:rPr lang="en-US" sz="1200">
                <a:solidFill>
                  <a:schemeClr val="dk1"/>
                </a:solidFill>
                <a:latin typeface="Times"/>
                <a:ea typeface="Times"/>
                <a:cs typeface="Times"/>
                <a:sym typeface="Times"/>
              </a:rPr>
              <a:t> number of agents in Nov. and Dec. in 2024 and Jan. and Feb in 2026.</a:t>
            </a:r>
            <a:endParaRPr sz="1200">
              <a:solidFill>
                <a:schemeClr val="dk1"/>
              </a:solidFill>
              <a:latin typeface="Times"/>
              <a:ea typeface="Times"/>
              <a:cs typeface="Times"/>
              <a:sym typeface="Times"/>
            </a:endParaRPr>
          </a:p>
        </p:txBody>
      </p:sp>
      <p:sp>
        <p:nvSpPr>
          <p:cNvPr id="192" name="Google Shape;192;g33b83113e11_11_0"/>
          <p:cNvSpPr txBox="1"/>
          <p:nvPr/>
        </p:nvSpPr>
        <p:spPr>
          <a:xfrm>
            <a:off x="8908415" y="3251835"/>
            <a:ext cx="2697600" cy="99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3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Let the optimization cannot cover the full period, </a:t>
            </a:r>
            <a:r>
              <a:rPr b="1" lang="en-US" sz="1200">
                <a:solidFill>
                  <a:srgbClr val="FF0000"/>
                </a:solidFill>
                <a:latin typeface="Times"/>
                <a:ea typeface="Times"/>
                <a:cs typeface="Times"/>
                <a:sym typeface="Times"/>
              </a:rPr>
              <a:t>leading to 0 assigned advertiser in jan 2025, potentially</a:t>
            </a:r>
            <a:endParaRPr b="1" sz="1200">
              <a:solidFill>
                <a:srgbClr val="FF0000"/>
              </a:solidFill>
              <a:latin typeface="Times"/>
              <a:ea typeface="Times"/>
              <a:cs typeface="Times"/>
              <a:sym typeface="Times"/>
            </a:endParaRPr>
          </a:p>
        </p:txBody>
      </p:sp>
      <p:sp>
        <p:nvSpPr>
          <p:cNvPr id="193" name="Google Shape;193;g33b83113e11_11_0"/>
          <p:cNvSpPr txBox="1"/>
          <p:nvPr/>
        </p:nvSpPr>
        <p:spPr>
          <a:xfrm>
            <a:off x="8920480" y="4941570"/>
            <a:ext cx="2926200" cy="12375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3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Need to predict or simulate the following data:</a:t>
            </a:r>
            <a:endParaRPr sz="1200">
              <a:solidFill>
                <a:schemeClr val="dk1"/>
              </a:solidFill>
              <a:latin typeface="Times"/>
              <a:ea typeface="Times"/>
              <a:cs typeface="Times"/>
              <a:sym typeface="Times"/>
            </a:endParaRPr>
          </a:p>
          <a:p>
            <a:pPr indent="0" lvl="0" marL="0" marR="0" rtl="0" algn="l">
              <a:lnSpc>
                <a:spcPct val="130000"/>
              </a:lnSpc>
              <a:spcBef>
                <a:spcPts val="0"/>
              </a:spcBef>
              <a:spcAft>
                <a:spcPts val="0"/>
              </a:spcAft>
              <a:buClr>
                <a:srgbClr val="FF0000"/>
              </a:buClr>
              <a:buSzPts val="1200"/>
              <a:buFont typeface="Arial"/>
              <a:buNone/>
            </a:pPr>
            <a:r>
              <a:rPr b="1" lang="en-US" sz="1200">
                <a:solidFill>
                  <a:srgbClr val="FF0000"/>
                </a:solidFill>
                <a:latin typeface="Times"/>
                <a:ea typeface="Times"/>
                <a:cs typeface="Times"/>
                <a:sym typeface="Times"/>
              </a:rPr>
              <a:t>       </a:t>
            </a:r>
            <a:r>
              <a:rPr b="1" lang="en-US" sz="1200">
                <a:solidFill>
                  <a:schemeClr val="dk1"/>
                </a:solidFill>
                <a:latin typeface="Times"/>
                <a:ea typeface="Times"/>
                <a:cs typeface="Times"/>
                <a:sym typeface="Times"/>
              </a:rPr>
              <a:t>Sign_Up_Month</a:t>
            </a:r>
            <a:endParaRPr b="1" sz="1200">
              <a:solidFill>
                <a:schemeClr val="dk1"/>
              </a:solidFill>
              <a:latin typeface="Times"/>
              <a:ea typeface="Times"/>
              <a:cs typeface="Times"/>
              <a:sym typeface="Times"/>
            </a:endParaRPr>
          </a:p>
          <a:p>
            <a:pPr indent="0" lvl="0" marL="0" marR="0" rtl="0" algn="l">
              <a:lnSpc>
                <a:spcPct val="130000"/>
              </a:lnSpc>
              <a:spcBef>
                <a:spcPts val="0"/>
              </a:spcBef>
              <a:spcAft>
                <a:spcPts val="0"/>
              </a:spcAft>
              <a:buClr>
                <a:schemeClr val="dk1"/>
              </a:buClr>
              <a:buSzPts val="1200"/>
              <a:buFont typeface="Arial"/>
              <a:buNone/>
            </a:pPr>
            <a:r>
              <a:rPr b="1" lang="en-US" sz="1200">
                <a:solidFill>
                  <a:schemeClr val="dk1"/>
                </a:solidFill>
                <a:latin typeface="Times"/>
                <a:ea typeface="Times"/>
                <a:cs typeface="Times"/>
                <a:sym typeface="Times"/>
              </a:rPr>
              <a:t>       Advertiser_Count_Per_Month</a:t>
            </a:r>
            <a:endParaRPr b="1" sz="1200">
              <a:solidFill>
                <a:schemeClr val="dk1"/>
              </a:solidFill>
              <a:latin typeface="Times"/>
              <a:ea typeface="Times"/>
              <a:cs typeface="Times"/>
              <a:sym typeface="Times"/>
            </a:endParaRPr>
          </a:p>
          <a:p>
            <a:pPr indent="0" lvl="0" marL="0" marR="0" rtl="0" algn="l">
              <a:lnSpc>
                <a:spcPct val="130000"/>
              </a:lnSpc>
              <a:spcBef>
                <a:spcPts val="0"/>
              </a:spcBef>
              <a:spcAft>
                <a:spcPts val="0"/>
              </a:spcAft>
              <a:buClr>
                <a:schemeClr val="dk1"/>
              </a:buClr>
              <a:buSzPts val="1200"/>
              <a:buFont typeface="Arial"/>
              <a:buNone/>
            </a:pPr>
            <a:r>
              <a:rPr b="1" lang="en-US" sz="1200">
                <a:solidFill>
                  <a:schemeClr val="dk1"/>
                </a:solidFill>
                <a:latin typeface="Times"/>
                <a:ea typeface="Times"/>
                <a:cs typeface="Times"/>
                <a:sym typeface="Times"/>
              </a:rPr>
              <a:t>       Avg_Budget_Per_Advertiser</a:t>
            </a:r>
            <a:endParaRPr b="1" sz="1200">
              <a:solidFill>
                <a:schemeClr val="dk1"/>
              </a:solidFill>
              <a:latin typeface="Times"/>
              <a:ea typeface="Times"/>
              <a:cs typeface="Times"/>
              <a:sym typeface="Times"/>
            </a:endParaRPr>
          </a:p>
        </p:txBody>
      </p:sp>
      <p:sp>
        <p:nvSpPr>
          <p:cNvPr id="194" name="Google Shape;194;g33b83113e11_11_0"/>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2</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3b83113e11_3_7"/>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01" name="Google Shape;201;g33b83113e11_3_7"/>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02" name="Google Shape;202;g33b83113e11_3_7"/>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03" name="Google Shape;203;g33b83113e11_3_7"/>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04" name="Google Shape;204;g33b83113e11_3_7"/>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05" name="Google Shape;205;g33b83113e11_3_7"/>
          <p:cNvSpPr txBox="1"/>
          <p:nvPr/>
        </p:nvSpPr>
        <p:spPr>
          <a:xfrm>
            <a:off x="152400" y="303525"/>
            <a:ext cx="64428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Statement of Problem</a:t>
            </a:r>
            <a:endParaRPr b="1" i="0" sz="2800" u="none" cap="none" strike="noStrike">
              <a:solidFill>
                <a:srgbClr val="2E5083"/>
              </a:solidFill>
              <a:latin typeface="Times"/>
              <a:ea typeface="Times"/>
              <a:cs typeface="Times"/>
              <a:sym typeface="Times"/>
            </a:endParaRPr>
          </a:p>
        </p:txBody>
      </p:sp>
      <p:sp>
        <p:nvSpPr>
          <p:cNvPr id="206" name="Google Shape;206;g33b83113e11_3_7"/>
          <p:cNvSpPr txBox="1"/>
          <p:nvPr/>
        </p:nvSpPr>
        <p:spPr>
          <a:xfrm>
            <a:off x="7053773" y="1449798"/>
            <a:ext cx="4779900" cy="3478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t/>
            </a:r>
            <a:endParaRPr b="1" i="0" sz="2000" u="none" cap="none" strike="noStrike">
              <a:solidFill>
                <a:schemeClr val="dk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Seasonality </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        - Low number of Advertisers in Q1</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        - Gradual increase/recovery in Q3</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        - Surge in Q4</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i="0" sz="2000" u="none" cap="none" strike="noStrike">
              <a:solidFill>
                <a:schemeClr val="dk1"/>
              </a:solidFill>
              <a:latin typeface="Times New Roman"/>
              <a:ea typeface="Times New Roman"/>
              <a:cs typeface="Times New Roman"/>
              <a:sym typeface="Times New Roman"/>
            </a:endParaRPr>
          </a:p>
          <a:p>
            <a:pPr indent="-444500" lvl="0" marL="457200" marR="0" rtl="0" algn="l">
              <a:lnSpc>
                <a:spcPct val="10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Trend</a:t>
            </a:r>
            <a:endParaRPr sz="15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i="0" lang="en-US" sz="2000" u="none" cap="none" strike="noStrike">
                <a:solidFill>
                  <a:schemeClr val="dk1"/>
                </a:solidFill>
                <a:latin typeface="Times New Roman"/>
                <a:ea typeface="Times New Roman"/>
                <a:cs typeface="Times New Roman"/>
                <a:sym typeface="Times New Roman"/>
              </a:rPr>
              <a:t>        - Potential Downward Trend</a:t>
            </a:r>
            <a:endParaRPr sz="1500">
              <a:latin typeface="Times New Roman"/>
              <a:ea typeface="Times New Roman"/>
              <a:cs typeface="Times New Roman"/>
              <a:sym typeface="Times New Roman"/>
            </a:endParaRPr>
          </a:p>
          <a:p>
            <a:pPr indent="-317500" lvl="6" marL="457200" marR="0" rtl="0" algn="l">
              <a:lnSpc>
                <a:spcPct val="100000"/>
              </a:lnSpc>
              <a:spcBef>
                <a:spcPts val="0"/>
              </a:spcBef>
              <a:spcAft>
                <a:spcPts val="0"/>
              </a:spcAft>
              <a:buClr>
                <a:schemeClr val="dk1"/>
              </a:buClr>
              <a:buSzPts val="2000"/>
              <a:buFont typeface="Arial"/>
              <a:buNone/>
            </a:pPr>
            <a:r>
              <a:t/>
            </a:r>
            <a:endParaRPr i="0" sz="2000" u="none" cap="none" strike="noStrike">
              <a:solidFill>
                <a:schemeClr val="dk1"/>
              </a:solidFill>
              <a:latin typeface="Times New Roman"/>
              <a:ea typeface="Times New Roman"/>
              <a:cs typeface="Times New Roman"/>
              <a:sym typeface="Times New Roman"/>
            </a:endParaRPr>
          </a:p>
          <a:p>
            <a:pPr indent="0" lvl="4" marL="0" marR="0" rtl="0" algn="l">
              <a:lnSpc>
                <a:spcPct val="100000"/>
              </a:lnSpc>
              <a:spcBef>
                <a:spcPts val="0"/>
              </a:spcBef>
              <a:spcAft>
                <a:spcPts val="0"/>
              </a:spcAft>
              <a:buNone/>
            </a:pPr>
            <a:r>
              <a:t/>
            </a:r>
            <a:endParaRPr i="0" sz="2000" u="none" cap="none" strike="noStrike">
              <a:solidFill>
                <a:schemeClr val="dk1"/>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chemeClr val="dk1"/>
              </a:buClr>
              <a:buSzPts val="2000"/>
              <a:buFont typeface="Arial"/>
              <a:buNone/>
            </a:pPr>
            <a:r>
              <a:t/>
            </a:r>
            <a:endParaRPr i="0" sz="2000" u="none" cap="none" strike="noStrike">
              <a:solidFill>
                <a:schemeClr val="dk1"/>
              </a:solidFill>
              <a:latin typeface="Times New Roman"/>
              <a:ea typeface="Times New Roman"/>
              <a:cs typeface="Times New Roman"/>
              <a:sym typeface="Times New Roman"/>
            </a:endParaRPr>
          </a:p>
        </p:txBody>
      </p:sp>
      <p:sp>
        <p:nvSpPr>
          <p:cNvPr id="207" name="Google Shape;207;g33b83113e11_3_7"/>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208" name="Google Shape;208;g33b83113e11_3_7"/>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209" name="Google Shape;209;g33b83113e11_3_7"/>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210" name="Google Shape;210;g33b83113e11_3_7"/>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211" name="Google Shape;211;g33b83113e11_3_7"/>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12" name="Google Shape;212;g33b83113e11_3_7"/>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213" name="Google Shape;213;g33b83113e11_3_7"/>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214" name="Google Shape;214;g33b83113e11_3_7"/>
          <p:cNvSpPr txBox="1"/>
          <p:nvPr/>
        </p:nvSpPr>
        <p:spPr>
          <a:xfrm>
            <a:off x="678509" y="2046331"/>
            <a:ext cx="1383600" cy="38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chemeClr val="lt1"/>
                </a:solidFill>
                <a:latin typeface="Calibri"/>
                <a:ea typeface="Calibri"/>
                <a:cs typeface="Calibri"/>
                <a:sym typeface="Calibri"/>
              </a:rPr>
              <a:t>xxx</a:t>
            </a:r>
            <a:endParaRPr b="1" i="0" sz="1900" u="none" cap="none" strike="noStrike">
              <a:solidFill>
                <a:schemeClr val="lt1"/>
              </a:solidFill>
              <a:latin typeface="Calibri"/>
              <a:ea typeface="Calibri"/>
              <a:cs typeface="Calibri"/>
              <a:sym typeface="Calibri"/>
            </a:endParaRPr>
          </a:p>
        </p:txBody>
      </p:sp>
      <p:pic>
        <p:nvPicPr>
          <p:cNvPr descr="A graph with a line and a line&#10;&#10;AI-generated content may be incorrect." id="215" name="Google Shape;215;g33b83113e11_3_7"/>
          <p:cNvPicPr preferRelativeResize="0"/>
          <p:nvPr/>
        </p:nvPicPr>
        <p:blipFill rotWithShape="1">
          <a:blip r:embed="rId3">
            <a:alphaModFix/>
          </a:blip>
          <a:srcRect b="0" l="0" r="0" t="0"/>
          <a:stretch/>
        </p:blipFill>
        <p:spPr>
          <a:xfrm>
            <a:off x="156210" y="1334516"/>
            <a:ext cx="6438900" cy="3708400"/>
          </a:xfrm>
          <a:prstGeom prst="rect">
            <a:avLst/>
          </a:prstGeom>
          <a:noFill/>
          <a:ln>
            <a:noFill/>
          </a:ln>
        </p:spPr>
      </p:pic>
      <p:cxnSp>
        <p:nvCxnSpPr>
          <p:cNvPr id="216" name="Google Shape;216;g33b83113e11_3_7"/>
          <p:cNvCxnSpPr/>
          <p:nvPr/>
        </p:nvCxnSpPr>
        <p:spPr>
          <a:xfrm>
            <a:off x="3461657" y="2230981"/>
            <a:ext cx="228900" cy="740400"/>
          </a:xfrm>
          <a:prstGeom prst="straightConnector1">
            <a:avLst/>
          </a:prstGeom>
          <a:noFill/>
          <a:ln cap="flat" cmpd="sng" w="9525">
            <a:solidFill>
              <a:srgbClr val="426FC9"/>
            </a:solidFill>
            <a:prstDash val="solid"/>
            <a:round/>
            <a:headEnd len="sm" w="sm" type="none"/>
            <a:tailEnd len="sm" w="sm" type="none"/>
          </a:ln>
        </p:spPr>
      </p:cxnSp>
      <p:sp>
        <p:nvSpPr>
          <p:cNvPr id="217" name="Google Shape;217;g33b83113e11_3_7"/>
          <p:cNvSpPr txBox="1"/>
          <p:nvPr/>
        </p:nvSpPr>
        <p:spPr>
          <a:xfrm>
            <a:off x="177799" y="754380"/>
            <a:ext cx="46557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i="0" lang="en-US" sz="2000" u="none" cap="none" strike="noStrike">
                <a:solidFill>
                  <a:schemeClr val="dk1"/>
                </a:solidFill>
                <a:latin typeface="Times"/>
                <a:ea typeface="Times"/>
                <a:cs typeface="Times"/>
                <a:sym typeface="Times"/>
              </a:rPr>
              <a:t>Exploratory Data Analysis</a:t>
            </a:r>
            <a:endParaRPr b="1" i="0" sz="2000" u="none" cap="none" strike="noStrike">
              <a:solidFill>
                <a:schemeClr val="dk1"/>
              </a:solidFill>
              <a:latin typeface="Times"/>
              <a:ea typeface="Times"/>
              <a:cs typeface="Times"/>
              <a:sym typeface="Times"/>
            </a:endParaRPr>
          </a:p>
        </p:txBody>
      </p:sp>
      <p:cxnSp>
        <p:nvCxnSpPr>
          <p:cNvPr id="218" name="Google Shape;218;g33b83113e11_3_7"/>
          <p:cNvCxnSpPr/>
          <p:nvPr/>
        </p:nvCxnSpPr>
        <p:spPr>
          <a:xfrm>
            <a:off x="0" y="5138057"/>
            <a:ext cx="12192000" cy="0"/>
          </a:xfrm>
          <a:prstGeom prst="straightConnector1">
            <a:avLst/>
          </a:prstGeom>
          <a:noFill/>
          <a:ln cap="flat" cmpd="sng" w="38100">
            <a:solidFill>
              <a:schemeClr val="dk1"/>
            </a:solidFill>
            <a:prstDash val="solid"/>
            <a:round/>
            <a:headEnd len="sm" w="sm" type="none"/>
            <a:tailEnd len="sm" w="sm" type="none"/>
          </a:ln>
          <a:effectLst>
            <a:outerShdw blurRad="40000" rotWithShape="0" dir="5400000" dist="23000">
              <a:srgbClr val="000000">
                <a:alpha val="34900"/>
              </a:srgbClr>
            </a:outerShdw>
          </a:effectLst>
        </p:spPr>
      </p:cxnSp>
      <p:sp>
        <p:nvSpPr>
          <p:cNvPr id="219" name="Google Shape;219;g33b83113e11_3_7"/>
          <p:cNvSpPr/>
          <p:nvPr/>
        </p:nvSpPr>
        <p:spPr>
          <a:xfrm>
            <a:off x="420652" y="5500834"/>
            <a:ext cx="2630700" cy="1034100"/>
          </a:xfrm>
          <a:prstGeom prst="rect">
            <a:avLst/>
          </a:prstGeom>
          <a:solidFill>
            <a:schemeClr val="lt1"/>
          </a:solidFill>
          <a:ln cap="flat" cmpd="sng" w="25400">
            <a:solidFill>
              <a:srgbClr val="3042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US" sz="1500" u="none" cap="none" strike="noStrike">
                <a:solidFill>
                  <a:schemeClr val="dk1"/>
                </a:solidFill>
                <a:latin typeface="Times New Roman"/>
                <a:ea typeface="Times New Roman"/>
                <a:cs typeface="Times New Roman"/>
                <a:sym typeface="Times New Roman"/>
              </a:rPr>
              <a:t>Prediction</a:t>
            </a:r>
            <a:endParaRPr sz="1500">
              <a:latin typeface="Times New Roman"/>
              <a:ea typeface="Times New Roman"/>
              <a:cs typeface="Times New Roman"/>
              <a:sym typeface="Times New Roman"/>
            </a:endParaRPr>
          </a:p>
        </p:txBody>
      </p:sp>
      <p:sp>
        <p:nvSpPr>
          <p:cNvPr id="220" name="Google Shape;220;g33b83113e11_3_7"/>
          <p:cNvSpPr/>
          <p:nvPr/>
        </p:nvSpPr>
        <p:spPr>
          <a:xfrm>
            <a:off x="9140600" y="5500833"/>
            <a:ext cx="2630700" cy="1034100"/>
          </a:xfrm>
          <a:prstGeom prst="rect">
            <a:avLst/>
          </a:prstGeom>
          <a:solidFill>
            <a:schemeClr val="lt1"/>
          </a:solidFill>
          <a:ln cap="flat" cmpd="sng" w="25400">
            <a:solidFill>
              <a:srgbClr val="30427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i="0" lang="en-US" sz="1500" u="none" cap="none" strike="noStrike">
                <a:solidFill>
                  <a:schemeClr val="dk1"/>
                </a:solidFill>
                <a:latin typeface="Times New Roman"/>
                <a:ea typeface="Times New Roman"/>
                <a:cs typeface="Times New Roman"/>
                <a:sym typeface="Times New Roman"/>
              </a:rPr>
              <a:t>Optimization</a:t>
            </a:r>
            <a:endParaRPr sz="1500">
              <a:latin typeface="Times New Roman"/>
              <a:ea typeface="Times New Roman"/>
              <a:cs typeface="Times New Roman"/>
              <a:sym typeface="Times New Roman"/>
            </a:endParaRPr>
          </a:p>
        </p:txBody>
      </p:sp>
      <p:cxnSp>
        <p:nvCxnSpPr>
          <p:cNvPr id="221" name="Google Shape;221;g33b83113e11_3_7"/>
          <p:cNvCxnSpPr>
            <a:stCxn id="219" idx="3"/>
            <a:endCxn id="220" idx="1"/>
          </p:cNvCxnSpPr>
          <p:nvPr/>
        </p:nvCxnSpPr>
        <p:spPr>
          <a:xfrm>
            <a:off x="3051352" y="6017884"/>
            <a:ext cx="6089100" cy="0"/>
          </a:xfrm>
          <a:prstGeom prst="straightConnector1">
            <a:avLst/>
          </a:prstGeom>
          <a:noFill/>
          <a:ln cap="flat" cmpd="sng" w="28575">
            <a:solidFill>
              <a:srgbClr val="304273"/>
            </a:solidFill>
            <a:prstDash val="solid"/>
            <a:round/>
            <a:headEnd len="sm" w="sm" type="none"/>
            <a:tailEnd len="med" w="med" type="triangle"/>
          </a:ln>
        </p:spPr>
      </p:cxnSp>
      <p:sp>
        <p:nvSpPr>
          <p:cNvPr id="222" name="Google Shape;222;g33b83113e11_3_7"/>
          <p:cNvSpPr/>
          <p:nvPr/>
        </p:nvSpPr>
        <p:spPr>
          <a:xfrm rot="5400000">
            <a:off x="5987091" y="4974539"/>
            <a:ext cx="217800" cy="327000"/>
          </a:xfrm>
          <a:prstGeom prst="chevron">
            <a:avLst>
              <a:gd fmla="val 53704" name="adj"/>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Times"/>
              <a:ea typeface="Times"/>
              <a:cs typeface="Times"/>
              <a:sym typeface="Times"/>
            </a:endParaRPr>
          </a:p>
        </p:txBody>
      </p:sp>
      <p:sp>
        <p:nvSpPr>
          <p:cNvPr id="223" name="Google Shape;223;g33b83113e11_3_7"/>
          <p:cNvSpPr txBox="1"/>
          <p:nvPr>
            <p:ph idx="12" type="sldNum"/>
          </p:nvPr>
        </p:nvSpPr>
        <p:spPr>
          <a:xfrm>
            <a:off x="9220200" y="6508750"/>
            <a:ext cx="2743200" cy="365100"/>
          </a:xfrm>
          <a:prstGeom prst="rect">
            <a:avLst/>
          </a:prstGeom>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3b83113e11_17_573"/>
          <p:cNvSpPr txBox="1"/>
          <p:nvPr/>
        </p:nvSpPr>
        <p:spPr>
          <a:xfrm>
            <a:off x="4500660" y="3923414"/>
            <a:ext cx="4305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Times New Roman"/>
                <a:ea typeface="Times New Roman"/>
                <a:cs typeface="Times New Roman"/>
                <a:sym typeface="Times New Roman"/>
              </a:rPr>
              <a:t>Out-of-sample validation</a:t>
            </a:r>
            <a:endParaRPr b="0" i="0" sz="1400" u="none" cap="none" strike="noStrike">
              <a:solidFill>
                <a:srgbClr val="000000"/>
              </a:solidFill>
              <a:latin typeface="Arial"/>
              <a:ea typeface="Arial"/>
              <a:cs typeface="Arial"/>
              <a:sym typeface="Arial"/>
            </a:endParaRPr>
          </a:p>
        </p:txBody>
      </p:sp>
      <p:sp>
        <p:nvSpPr>
          <p:cNvPr id="229" name="Google Shape;229;g33b83113e11_17_573"/>
          <p:cNvSpPr/>
          <p:nvPr/>
        </p:nvSpPr>
        <p:spPr>
          <a:xfrm rot="10800000">
            <a:off x="1421311" y="2776517"/>
            <a:ext cx="968100" cy="263700"/>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g33b83113e11_17_573"/>
          <p:cNvSpPr/>
          <p:nvPr/>
        </p:nvSpPr>
        <p:spPr>
          <a:xfrm>
            <a:off x="817742" y="1607486"/>
            <a:ext cx="2175300" cy="1026000"/>
          </a:xfrm>
          <a:prstGeom prst="roundRect">
            <a:avLst>
              <a:gd fmla="val 11793" name="adj"/>
            </a:avLst>
          </a:prstGeom>
          <a:solidFill>
            <a:srgbClr val="D8D8D8"/>
          </a:solidFill>
          <a:ln>
            <a:noFill/>
          </a:ln>
        </p:spPr>
        <p:txBody>
          <a:bodyPr anchorCtr="0" anchor="ctr" bIns="45700" lIns="91425" spcFirstLastPara="1" rIns="91425" wrap="square" tIns="45700">
            <a:noAutofit/>
          </a:bodyPr>
          <a:lstStyle/>
          <a:p>
            <a:pPr indent="0" lvl="1" marL="0" rtl="0" algn="ctr">
              <a:spcBef>
                <a:spcPts val="0"/>
              </a:spcBef>
              <a:spcAft>
                <a:spcPts val="0"/>
              </a:spcAft>
              <a:buClr>
                <a:schemeClr val="dk1"/>
              </a:buClr>
              <a:buFont typeface="Arial"/>
              <a:buNone/>
            </a:pPr>
            <a:r>
              <a:rPr lang="en-US" sz="1600">
                <a:solidFill>
                  <a:schemeClr val="dk1"/>
                </a:solidFill>
                <a:latin typeface="Times New Roman"/>
                <a:ea typeface="Times New Roman"/>
                <a:cs typeface="Times New Roman"/>
                <a:sym typeface="Times New Roman"/>
              </a:rPr>
              <a:t>Data Validity Check &amp; Growth Rate Analysis</a:t>
            </a:r>
            <a:endParaRPr b="0" i="0" sz="1200" u="none" cap="none" strike="noStrike">
              <a:solidFill>
                <a:schemeClr val="dk1"/>
              </a:solidFill>
              <a:latin typeface="Times New Roman"/>
              <a:ea typeface="Times New Roman"/>
              <a:cs typeface="Times New Roman"/>
              <a:sym typeface="Times New Roman"/>
            </a:endParaRPr>
          </a:p>
        </p:txBody>
      </p:sp>
      <p:sp>
        <p:nvSpPr>
          <p:cNvPr id="231" name="Google Shape;231;g33b83113e11_17_573"/>
          <p:cNvSpPr/>
          <p:nvPr/>
        </p:nvSpPr>
        <p:spPr>
          <a:xfrm>
            <a:off x="817742" y="3183180"/>
            <a:ext cx="2175300" cy="1026000"/>
          </a:xfrm>
          <a:prstGeom prst="roundRect">
            <a:avLst>
              <a:gd fmla="val 11793" name="adj"/>
            </a:avLst>
          </a:prstGeom>
          <a:solidFill>
            <a:srgbClr val="D8D8D8"/>
          </a:solidFill>
          <a:ln>
            <a:noFill/>
          </a:ln>
        </p:spPr>
        <p:txBody>
          <a:bodyPr anchorCtr="0" anchor="ctr" bIns="45700" lIns="91425" spcFirstLastPara="1" rIns="91425" wrap="square" tIns="45700">
            <a:noAutofit/>
          </a:bodyPr>
          <a:lstStyle/>
          <a:p>
            <a:pPr indent="0" lvl="1" marL="0" rtl="0" algn="ctr">
              <a:spcBef>
                <a:spcPts val="0"/>
              </a:spcBef>
              <a:spcAft>
                <a:spcPts val="0"/>
              </a:spcAft>
              <a:buClr>
                <a:schemeClr val="dk1"/>
              </a:buClr>
              <a:buFont typeface="Arial"/>
              <a:buNone/>
            </a:pPr>
            <a:r>
              <a:rPr lang="en-US" sz="1600">
                <a:solidFill>
                  <a:schemeClr val="dk2"/>
                </a:solidFill>
                <a:latin typeface="Times New Roman"/>
                <a:ea typeface="Times New Roman"/>
                <a:cs typeface="Times New Roman"/>
                <a:sym typeface="Times New Roman"/>
              </a:rPr>
              <a:t>Performance of Two Time-Series Models</a:t>
            </a:r>
            <a:endParaRPr b="0" i="0" sz="1200" u="none" cap="none" strike="noStrike">
              <a:solidFill>
                <a:schemeClr val="dk2"/>
              </a:solidFill>
              <a:latin typeface="Times New Roman"/>
              <a:ea typeface="Times New Roman"/>
              <a:cs typeface="Times New Roman"/>
              <a:sym typeface="Times New Roman"/>
            </a:endParaRPr>
          </a:p>
        </p:txBody>
      </p:sp>
      <p:sp>
        <p:nvSpPr>
          <p:cNvPr id="232" name="Google Shape;232;g33b83113e11_17_573"/>
          <p:cNvSpPr/>
          <p:nvPr/>
        </p:nvSpPr>
        <p:spPr>
          <a:xfrm>
            <a:off x="817742" y="4758874"/>
            <a:ext cx="2175300" cy="1026000"/>
          </a:xfrm>
          <a:prstGeom prst="roundRect">
            <a:avLst>
              <a:gd fmla="val 11793" name="adj"/>
            </a:avLst>
          </a:prstGeom>
          <a:solidFill>
            <a:srgbClr val="113355"/>
          </a:solidFill>
          <a:ln>
            <a:noFill/>
          </a:ln>
        </p:spPr>
        <p:txBody>
          <a:bodyPr anchorCtr="0" anchor="ctr" bIns="45700" lIns="91425" spcFirstLastPara="1" rIns="91425" wrap="square" tIns="45700">
            <a:noAutofit/>
          </a:bodyPr>
          <a:lstStyle/>
          <a:p>
            <a:pPr indent="0" lvl="1" marL="0" rtl="0" algn="ctr">
              <a:spcBef>
                <a:spcPts val="0"/>
              </a:spcBef>
              <a:spcAft>
                <a:spcPts val="0"/>
              </a:spcAft>
              <a:buClr>
                <a:schemeClr val="dk1"/>
              </a:buClr>
              <a:buFont typeface="Arial"/>
              <a:buNone/>
            </a:pPr>
            <a:r>
              <a:rPr b="1" lang="en-US" sz="1600">
                <a:solidFill>
                  <a:schemeClr val="lt1"/>
                </a:solidFill>
                <a:latin typeface="Times New Roman"/>
                <a:ea typeface="Times New Roman"/>
                <a:cs typeface="Times New Roman"/>
                <a:sym typeface="Times New Roman"/>
              </a:rPr>
              <a:t>Use Simple Prediction Model</a:t>
            </a:r>
            <a:r>
              <a:rPr b="1" lang="en-US" sz="2000">
                <a:solidFill>
                  <a:schemeClr val="lt1"/>
                </a:solidFill>
                <a:latin typeface="Times New Roman"/>
                <a:ea typeface="Times New Roman"/>
                <a:cs typeface="Times New Roman"/>
                <a:sym typeface="Times New Roman"/>
              </a:rPr>
              <a:t> </a:t>
            </a:r>
            <a:endParaRPr b="1" sz="1800">
              <a:solidFill>
                <a:schemeClr val="lt1"/>
              </a:solidFill>
              <a:latin typeface="Times New Roman"/>
              <a:ea typeface="Times New Roman"/>
              <a:cs typeface="Times New Roman"/>
              <a:sym typeface="Times New Roman"/>
            </a:endParaRPr>
          </a:p>
        </p:txBody>
      </p:sp>
      <p:sp>
        <p:nvSpPr>
          <p:cNvPr id="233" name="Google Shape;233;g33b83113e11_17_573"/>
          <p:cNvSpPr/>
          <p:nvPr/>
        </p:nvSpPr>
        <p:spPr>
          <a:xfrm rot="10800000">
            <a:off x="1421310" y="4354938"/>
            <a:ext cx="968100" cy="263700"/>
          </a:xfrm>
          <a:prstGeom prst="triangl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cxnSp>
        <p:nvCxnSpPr>
          <p:cNvPr id="234" name="Google Shape;234;g33b83113e11_17_573"/>
          <p:cNvCxnSpPr>
            <a:stCxn id="232" idx="3"/>
            <a:endCxn id="235" idx="1"/>
          </p:cNvCxnSpPr>
          <p:nvPr/>
        </p:nvCxnSpPr>
        <p:spPr>
          <a:xfrm flipH="1" rot="10800000">
            <a:off x="2993042" y="2475574"/>
            <a:ext cx="1453500" cy="2796300"/>
          </a:xfrm>
          <a:prstGeom prst="straightConnector1">
            <a:avLst/>
          </a:prstGeom>
          <a:noFill/>
          <a:ln cap="flat" cmpd="sng" w="19050">
            <a:solidFill>
              <a:srgbClr val="113355"/>
            </a:solidFill>
            <a:prstDash val="solid"/>
            <a:miter lim="800000"/>
            <a:headEnd len="sm" w="sm" type="none"/>
            <a:tailEnd len="sm" w="sm" type="none"/>
          </a:ln>
        </p:spPr>
      </p:cxnSp>
      <p:cxnSp>
        <p:nvCxnSpPr>
          <p:cNvPr id="236" name="Google Shape;236;g33b83113e11_17_573"/>
          <p:cNvCxnSpPr>
            <a:stCxn id="232" idx="3"/>
            <a:endCxn id="237" idx="1"/>
          </p:cNvCxnSpPr>
          <p:nvPr/>
        </p:nvCxnSpPr>
        <p:spPr>
          <a:xfrm flipH="1" rot="10800000">
            <a:off x="2993042" y="5129374"/>
            <a:ext cx="1453500" cy="142500"/>
          </a:xfrm>
          <a:prstGeom prst="straightConnector1">
            <a:avLst/>
          </a:prstGeom>
          <a:noFill/>
          <a:ln cap="flat" cmpd="sng" w="19050">
            <a:solidFill>
              <a:srgbClr val="113355"/>
            </a:solidFill>
            <a:prstDash val="solid"/>
            <a:miter lim="800000"/>
            <a:headEnd len="sm" w="sm" type="none"/>
            <a:tailEnd len="sm" w="sm" type="none"/>
          </a:ln>
        </p:spPr>
      </p:cxnSp>
      <p:sp>
        <p:nvSpPr>
          <p:cNvPr id="238" name="Google Shape;238;g33b83113e11_17_573"/>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4</a:t>
            </a:r>
            <a:endParaRPr b="0" i="0" sz="1200" u="none" cap="none" strike="noStrike">
              <a:solidFill>
                <a:srgbClr val="757070"/>
              </a:solidFill>
              <a:latin typeface="Arial"/>
              <a:ea typeface="Arial"/>
              <a:cs typeface="Arial"/>
              <a:sym typeface="Arial"/>
            </a:endParaRPr>
          </a:p>
        </p:txBody>
      </p:sp>
      <p:sp>
        <p:nvSpPr>
          <p:cNvPr id="239" name="Google Shape;239;g33b83113e11_17_573"/>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40" name="Google Shape;240;g33b83113e11_17_573"/>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41" name="Google Shape;241;g33b83113e11_17_573"/>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42" name="Google Shape;242;g33b83113e11_17_573"/>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43" name="Google Shape;243;g33b83113e11_17_573"/>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44" name="Google Shape;244;g33b83113e11_17_573"/>
          <p:cNvSpPr txBox="1"/>
          <p:nvPr/>
        </p:nvSpPr>
        <p:spPr>
          <a:xfrm>
            <a:off x="152400" y="303525"/>
            <a:ext cx="608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Study Design &amp; Method</a:t>
            </a:r>
            <a:endParaRPr b="1" i="0" sz="2800" u="none" cap="none" strike="noStrike">
              <a:solidFill>
                <a:srgbClr val="2E5083"/>
              </a:solidFill>
              <a:latin typeface="Times"/>
              <a:ea typeface="Times"/>
              <a:cs typeface="Times"/>
              <a:sym typeface="Times"/>
            </a:endParaRPr>
          </a:p>
        </p:txBody>
      </p:sp>
      <p:sp>
        <p:nvSpPr>
          <p:cNvPr id="245" name="Google Shape;245;g33b83113e11_17_573"/>
          <p:cNvSpPr txBox="1"/>
          <p:nvPr/>
        </p:nvSpPr>
        <p:spPr>
          <a:xfrm>
            <a:off x="177800" y="754375"/>
            <a:ext cx="10881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i="0" lang="en-US" sz="2000" u="none" cap="none" strike="noStrike">
                <a:solidFill>
                  <a:schemeClr val="dk1"/>
                </a:solidFill>
                <a:latin typeface="Times"/>
                <a:ea typeface="Times"/>
                <a:cs typeface="Times"/>
                <a:sym typeface="Times"/>
              </a:rPr>
              <a:t>Prediction using simple </a:t>
            </a:r>
            <a:r>
              <a:rPr b="1" lang="en-US" sz="2000">
                <a:solidFill>
                  <a:schemeClr val="dk1"/>
                </a:solidFill>
                <a:latin typeface="Times"/>
                <a:ea typeface="Times"/>
                <a:cs typeface="Times"/>
                <a:sym typeface="Times"/>
              </a:rPr>
              <a:t>prediction model instead of SARIMA and PROPHET</a:t>
            </a:r>
            <a:endParaRPr b="1" i="0" sz="2000" u="none" cap="none" strike="noStrike">
              <a:solidFill>
                <a:schemeClr val="dk1"/>
              </a:solidFill>
              <a:latin typeface="Times"/>
              <a:ea typeface="Times"/>
              <a:cs typeface="Times"/>
              <a:sym typeface="Times"/>
            </a:endParaRPr>
          </a:p>
        </p:txBody>
      </p:sp>
      <p:sp>
        <p:nvSpPr>
          <p:cNvPr id="246" name="Google Shape;246;g33b83113e11_17_573"/>
          <p:cNvSpPr txBox="1"/>
          <p:nvPr/>
        </p:nvSpPr>
        <p:spPr>
          <a:xfrm>
            <a:off x="41033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247" name="Google Shape;247;g33b83113e11_17_573"/>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248" name="Google Shape;248;g33b83113e11_17_573"/>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249" name="Google Shape;249;g33b83113e11_17_573"/>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250" name="Google Shape;250;g33b83113e11_17_573"/>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251" name="Google Shape;251;g33b83113e11_17_573"/>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252" name="Google Shape;252;g33b83113e11_17_573"/>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graphicFrame>
        <p:nvGraphicFramePr>
          <p:cNvPr id="253" name="Google Shape;253;g33b83113e11_17_573"/>
          <p:cNvGraphicFramePr/>
          <p:nvPr/>
        </p:nvGraphicFramePr>
        <p:xfrm>
          <a:off x="4579438" y="1737114"/>
          <a:ext cx="3000000" cy="3000000"/>
        </p:xfrm>
        <a:graphic>
          <a:graphicData uri="http://schemas.openxmlformats.org/drawingml/2006/table">
            <a:tbl>
              <a:tblPr bandRow="1" firstRow="1">
                <a:noFill/>
                <a:tableStyleId>{A28AF423-CAB4-4C31-BC65-657808DB3C48}</a:tableStyleId>
              </a:tblPr>
              <a:tblGrid>
                <a:gridCol w="2282250"/>
                <a:gridCol w="2282250"/>
                <a:gridCol w="2282250"/>
              </a:tblGrid>
              <a:tr h="658875">
                <a:tc>
                  <a:txBody>
                    <a:bodyPr/>
                    <a:lstStyle/>
                    <a:p>
                      <a:pPr indent="0" lvl="0" marL="0" marR="0" rtl="0" algn="l">
                        <a:lnSpc>
                          <a:spcPct val="100000"/>
                        </a:lnSpc>
                        <a:spcBef>
                          <a:spcPts val="0"/>
                        </a:spcBef>
                        <a:spcAft>
                          <a:spcPts val="0"/>
                        </a:spcAft>
                        <a:buNone/>
                      </a:pPr>
                      <a:r>
                        <a:t/>
                      </a:r>
                      <a:endParaRPr sz="1500" u="none" cap="none" strike="noStrike"/>
                    </a:p>
                  </a:txBody>
                  <a:tcPr marT="45725" marB="45725" marR="91475" marL="91475">
                    <a:lnR cap="flat" cmpd="sng" w="127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103355"/>
                    </a:solidFill>
                  </a:tcPr>
                </a:tc>
                <a:tc>
                  <a:txBody>
                    <a:bodyPr/>
                    <a:lstStyle/>
                    <a:p>
                      <a:pPr indent="0" lvl="0" marL="0" marR="0" rtl="0" algn="ctr">
                        <a:lnSpc>
                          <a:spcPct val="100000"/>
                        </a:lnSpc>
                        <a:spcBef>
                          <a:spcPts val="0"/>
                        </a:spcBef>
                        <a:spcAft>
                          <a:spcPts val="0"/>
                        </a:spcAft>
                        <a:buNone/>
                      </a:pPr>
                      <a:r>
                        <a:rPr b="0" lang="en-US" sz="2000" u="none" cap="none" strike="noStrike">
                          <a:solidFill>
                            <a:schemeClr val="lt1"/>
                          </a:solidFill>
                          <a:latin typeface="Times New Roman"/>
                          <a:ea typeface="Times New Roman"/>
                          <a:cs typeface="Times New Roman"/>
                          <a:sym typeface="Times New Roman"/>
                        </a:rPr>
                        <a:t>SARIMA</a:t>
                      </a:r>
                      <a:endParaRPr sz="1500"/>
                    </a:p>
                    <a:p>
                      <a:pPr indent="0" lvl="0" marL="0" marR="0" rtl="0" algn="ctr">
                        <a:lnSpc>
                          <a:spcPct val="100000"/>
                        </a:lnSpc>
                        <a:spcBef>
                          <a:spcPts val="0"/>
                        </a:spcBef>
                        <a:spcAft>
                          <a:spcPts val="0"/>
                        </a:spcAft>
                        <a:buNone/>
                      </a:pPr>
                      <a:r>
                        <a:rPr b="0" lang="en-US" sz="2000" u="none" cap="none" strike="noStrike">
                          <a:solidFill>
                            <a:schemeClr val="lt1"/>
                          </a:solidFill>
                          <a:latin typeface="Times New Roman"/>
                          <a:ea typeface="Times New Roman"/>
                          <a:cs typeface="Times New Roman"/>
                          <a:sym typeface="Times New Roman"/>
                        </a:rPr>
                        <a:t>(1,1,1) (1,1,1,12)</a:t>
                      </a:r>
                      <a:endParaRPr sz="1500"/>
                    </a:p>
                  </a:txBody>
                  <a:tcPr marT="45725" marB="45725" marR="91475" marL="9147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103355"/>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0" lang="en-US" sz="2000" u="none" cap="none" strike="noStrike">
                          <a:solidFill>
                            <a:schemeClr val="lt1"/>
                          </a:solidFill>
                          <a:latin typeface="Times New Roman"/>
                          <a:ea typeface="Times New Roman"/>
                          <a:cs typeface="Times New Roman"/>
                          <a:sym typeface="Times New Roman"/>
                        </a:rPr>
                        <a:t>PROPHET</a:t>
                      </a:r>
                      <a:endParaRPr sz="1500" u="none" cap="none" strike="noStrike"/>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B cap="flat" cmpd="sng" w="38100">
                      <a:solidFill>
                        <a:schemeClr val="dk1"/>
                      </a:solidFill>
                      <a:prstDash val="solid"/>
                      <a:round/>
                      <a:headEnd len="sm" w="sm" type="none"/>
                      <a:tailEnd len="sm" w="sm" type="none"/>
                    </a:lnB>
                    <a:solidFill>
                      <a:srgbClr val="103355"/>
                    </a:solidFill>
                  </a:tcPr>
                </a:tc>
              </a:tr>
              <a:tr h="3402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Times New Roman"/>
                          <a:ea typeface="Times New Roman"/>
                          <a:cs typeface="Times New Roman"/>
                          <a:sym typeface="Times New Roman"/>
                        </a:rPr>
                        <a:t>R-Squared </a:t>
                      </a:r>
                      <a:endParaRPr sz="1500" u="none" cap="none" strike="noStrike"/>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1" lang="en-US" sz="2000" u="none" cap="none" strike="noStrike">
                          <a:solidFill>
                            <a:srgbClr val="FF0000"/>
                          </a:solidFill>
                          <a:latin typeface="Times New Roman"/>
                          <a:ea typeface="Times New Roman"/>
                          <a:cs typeface="Times New Roman"/>
                          <a:sym typeface="Times New Roman"/>
                        </a:rPr>
                        <a:t>-0.74</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b="1" lang="en-US" sz="2000" u="none" cap="none" strike="noStrike">
                          <a:solidFill>
                            <a:srgbClr val="FF0000"/>
                          </a:solidFill>
                          <a:latin typeface="Times New Roman"/>
                          <a:ea typeface="Times New Roman"/>
                          <a:cs typeface="Times New Roman"/>
                          <a:sym typeface="Times New Roman"/>
                        </a:rPr>
                        <a:t>-1.27</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3402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latin typeface="Times New Roman"/>
                          <a:ea typeface="Times New Roman"/>
                          <a:cs typeface="Times New Roman"/>
                          <a:sym typeface="Times New Roman"/>
                        </a:rPr>
                        <a:t>MSE</a:t>
                      </a:r>
                      <a:endParaRPr sz="1500" u="none" cap="none" strike="noStrike"/>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92672.45</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65446.16</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3402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latin typeface="Times New Roman"/>
                          <a:ea typeface="Times New Roman"/>
                          <a:cs typeface="Times New Roman"/>
                          <a:sym typeface="Times New Roman"/>
                        </a:rPr>
                        <a:t>RMSE</a:t>
                      </a:r>
                      <a:endParaRPr sz="1500" u="none" cap="none" strike="noStrike"/>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304.42</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None/>
                      </a:pPr>
                      <a:r>
                        <a:rPr lang="en-US" sz="2000" u="none" cap="none" strike="noStrike">
                          <a:latin typeface="Times New Roman"/>
                          <a:ea typeface="Times New Roman"/>
                          <a:cs typeface="Times New Roman"/>
                          <a:sym typeface="Times New Roman"/>
                        </a:rPr>
                        <a:t>255.82</a:t>
                      </a:r>
                      <a:endParaRPr sz="1500"/>
                    </a:p>
                  </a:txBody>
                  <a:tcPr marT="45725" marB="45725" marR="91475" marL="9147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bl>
          </a:graphicData>
        </a:graphic>
      </p:graphicFrame>
      <p:sp>
        <p:nvSpPr>
          <p:cNvPr id="254" name="Google Shape;254;g33b83113e11_17_573"/>
          <p:cNvSpPr/>
          <p:nvPr/>
        </p:nvSpPr>
        <p:spPr>
          <a:xfrm>
            <a:off x="4389450" y="1435449"/>
            <a:ext cx="7513200" cy="2287500"/>
          </a:xfrm>
          <a:prstGeom prst="rect">
            <a:avLst/>
          </a:prstGeom>
          <a:solidFill>
            <a:srgbClr val="F2F2F2">
              <a:alpha val="70590"/>
            </a:srgbClr>
          </a:solidFill>
          <a:ln>
            <a:noFill/>
          </a:ln>
          <a:effectLst>
            <a:outerShdw blurRad="2540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255" name="Google Shape;255;g33b83113e11_17_573"/>
          <p:cNvPicPr preferRelativeResize="0"/>
          <p:nvPr/>
        </p:nvPicPr>
        <p:blipFill>
          <a:blip r:embed="rId3">
            <a:alphaModFix/>
          </a:blip>
          <a:stretch>
            <a:fillRect/>
          </a:stretch>
        </p:blipFill>
        <p:spPr>
          <a:xfrm>
            <a:off x="4503250" y="3998300"/>
            <a:ext cx="6080701" cy="1267799"/>
          </a:xfrm>
          <a:prstGeom prst="rect">
            <a:avLst/>
          </a:prstGeom>
          <a:noFill/>
          <a:ln>
            <a:noFill/>
          </a:ln>
        </p:spPr>
      </p:pic>
      <p:pic>
        <p:nvPicPr>
          <p:cNvPr id="256" name="Google Shape;256;g33b83113e11_17_573"/>
          <p:cNvPicPr preferRelativeResize="0"/>
          <p:nvPr/>
        </p:nvPicPr>
        <p:blipFill>
          <a:blip r:embed="rId4">
            <a:alphaModFix/>
          </a:blip>
          <a:stretch>
            <a:fillRect/>
          </a:stretch>
        </p:blipFill>
        <p:spPr>
          <a:xfrm>
            <a:off x="4450200" y="5093400"/>
            <a:ext cx="7043466" cy="1267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3b83113e11_11_107"/>
          <p:cNvSpPr/>
          <p:nvPr/>
        </p:nvSpPr>
        <p:spPr>
          <a:xfrm>
            <a:off x="548640" y="1459230"/>
            <a:ext cx="3669000" cy="4914900"/>
          </a:xfrm>
          <a:prstGeom prst="rect">
            <a:avLst/>
          </a:prstGeom>
          <a:solidFill>
            <a:srgbClr val="F2F2F2"/>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3" name="Google Shape;263;g33b83113e11_11_107"/>
          <p:cNvCxnSpPr/>
          <p:nvPr/>
        </p:nvCxnSpPr>
        <p:spPr>
          <a:xfrm>
            <a:off x="259080" y="6374130"/>
            <a:ext cx="11765400" cy="0"/>
          </a:xfrm>
          <a:prstGeom prst="straightConnector1">
            <a:avLst/>
          </a:prstGeom>
          <a:noFill/>
          <a:ln cap="flat" cmpd="sng" w="28575">
            <a:solidFill>
              <a:srgbClr val="D8D8D8"/>
            </a:solidFill>
            <a:prstDash val="solid"/>
            <a:miter lim="800000"/>
            <a:headEnd len="sm" w="sm" type="none"/>
            <a:tailEnd len="sm" w="sm" type="none"/>
          </a:ln>
        </p:spPr>
      </p:cxnSp>
      <p:sp>
        <p:nvSpPr>
          <p:cNvPr id="264" name="Google Shape;264;g33b83113e11_11_107"/>
          <p:cNvSpPr/>
          <p:nvPr/>
        </p:nvSpPr>
        <p:spPr>
          <a:xfrm>
            <a:off x="1432560" y="2672715"/>
            <a:ext cx="2785200" cy="3701400"/>
          </a:xfrm>
          <a:prstGeom prst="rect">
            <a:avLst/>
          </a:prstGeom>
          <a:solidFill>
            <a:srgbClr val="395989"/>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g33b83113e11_11_107"/>
          <p:cNvSpPr/>
          <p:nvPr/>
        </p:nvSpPr>
        <p:spPr>
          <a:xfrm>
            <a:off x="2169795" y="3403600"/>
            <a:ext cx="2047800" cy="2970600"/>
          </a:xfrm>
          <a:prstGeom prst="rect">
            <a:avLst/>
          </a:prstGeom>
          <a:solidFill>
            <a:schemeClr val="accent1"/>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g33b83113e11_11_107"/>
          <p:cNvSpPr/>
          <p:nvPr/>
        </p:nvSpPr>
        <p:spPr>
          <a:xfrm>
            <a:off x="2907665" y="3991610"/>
            <a:ext cx="1311900" cy="2382600"/>
          </a:xfrm>
          <a:prstGeom prst="rect">
            <a:avLst/>
          </a:prstGeom>
          <a:solidFill>
            <a:srgbClr val="C00000"/>
          </a:solidFill>
          <a:ln cap="flat" cmpd="sng" w="1270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7" name="Google Shape;267;g33b83113e11_11_107"/>
          <p:cNvSpPr/>
          <p:nvPr/>
        </p:nvSpPr>
        <p:spPr>
          <a:xfrm>
            <a:off x="2718436" y="3816700"/>
            <a:ext cx="502800" cy="502800"/>
          </a:xfrm>
          <a:prstGeom prst="ellipse">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p:txBody>
      </p:sp>
      <p:sp>
        <p:nvSpPr>
          <p:cNvPr id="268" name="Google Shape;268;g33b83113e11_11_107"/>
          <p:cNvSpPr/>
          <p:nvPr/>
        </p:nvSpPr>
        <p:spPr>
          <a:xfrm>
            <a:off x="1956434" y="3159760"/>
            <a:ext cx="502800" cy="502800"/>
          </a:xfrm>
          <a:prstGeom prst="ellipse">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269" name="Google Shape;269;g33b83113e11_11_107"/>
          <p:cNvSpPr/>
          <p:nvPr/>
        </p:nvSpPr>
        <p:spPr>
          <a:xfrm>
            <a:off x="1227963" y="2474596"/>
            <a:ext cx="502800" cy="502800"/>
          </a:xfrm>
          <a:prstGeom prst="ellipse">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3</a:t>
            </a:r>
            <a:endParaRPr sz="2400">
              <a:solidFill>
                <a:schemeClr val="dk1"/>
              </a:solidFill>
              <a:latin typeface="Calibri"/>
              <a:ea typeface="Calibri"/>
              <a:cs typeface="Calibri"/>
              <a:sym typeface="Calibri"/>
            </a:endParaRPr>
          </a:p>
        </p:txBody>
      </p:sp>
      <p:sp>
        <p:nvSpPr>
          <p:cNvPr id="270" name="Google Shape;270;g33b83113e11_11_107"/>
          <p:cNvSpPr/>
          <p:nvPr/>
        </p:nvSpPr>
        <p:spPr>
          <a:xfrm>
            <a:off x="382905" y="1234439"/>
            <a:ext cx="502800" cy="502800"/>
          </a:xfrm>
          <a:prstGeom prst="ellipse">
            <a:avLst/>
          </a:prstGeom>
          <a:solidFill>
            <a:schemeClr val="lt1"/>
          </a:soli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p:txBody>
      </p:sp>
      <p:sp>
        <p:nvSpPr>
          <p:cNvPr id="271" name="Google Shape;271;g33b83113e11_11_107"/>
          <p:cNvSpPr/>
          <p:nvPr/>
        </p:nvSpPr>
        <p:spPr>
          <a:xfrm>
            <a:off x="4217670" y="3992880"/>
            <a:ext cx="2701200" cy="2350800"/>
          </a:xfrm>
          <a:prstGeom prst="rect">
            <a:avLst/>
          </a:prstGeom>
          <a:noFill/>
          <a:ln cap="flat" cmpd="sng" w="19050">
            <a:solidFill>
              <a:srgbClr val="BFBFB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 name="Google Shape;272;g33b83113e11_11_107"/>
          <p:cNvSpPr/>
          <p:nvPr/>
        </p:nvSpPr>
        <p:spPr>
          <a:xfrm>
            <a:off x="4217670" y="3403600"/>
            <a:ext cx="4377600" cy="2970600"/>
          </a:xfrm>
          <a:prstGeom prst="rect">
            <a:avLst/>
          </a:prstGeom>
          <a:noFill/>
          <a:ln cap="flat" cmpd="sng" w="19050">
            <a:solidFill>
              <a:srgbClr val="5B9BD5"/>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 name="Google Shape;273;g33b83113e11_11_107"/>
          <p:cNvSpPr/>
          <p:nvPr/>
        </p:nvSpPr>
        <p:spPr>
          <a:xfrm>
            <a:off x="4232910" y="2672080"/>
            <a:ext cx="6082800" cy="3688200"/>
          </a:xfrm>
          <a:prstGeom prst="rect">
            <a:avLst/>
          </a:prstGeom>
          <a:noFill/>
          <a:ln cap="flat" cmpd="sng" w="19050">
            <a:solidFill>
              <a:srgbClr val="39598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33b83113e11_11_107"/>
          <p:cNvSpPr/>
          <p:nvPr/>
        </p:nvSpPr>
        <p:spPr>
          <a:xfrm>
            <a:off x="4217670" y="1459865"/>
            <a:ext cx="7653000" cy="4916700"/>
          </a:xfrm>
          <a:prstGeom prst="rect">
            <a:avLst/>
          </a:prstGeom>
          <a:noFill/>
          <a:ln cap="flat" cmpd="sng" w="19050">
            <a:solidFill>
              <a:srgbClr val="BFBFBF"/>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g33b83113e11_11_107"/>
          <p:cNvSpPr txBox="1"/>
          <p:nvPr/>
        </p:nvSpPr>
        <p:spPr>
          <a:xfrm rot="-5400000">
            <a:off x="-349175" y="4393585"/>
            <a:ext cx="25761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Constraints</a:t>
            </a:r>
            <a:endParaRPr b="1" sz="2400">
              <a:solidFill>
                <a:schemeClr val="dk1"/>
              </a:solidFill>
              <a:latin typeface="Times New Roman"/>
              <a:ea typeface="Times New Roman"/>
              <a:cs typeface="Times New Roman"/>
              <a:sym typeface="Times New Roman"/>
            </a:endParaRPr>
          </a:p>
        </p:txBody>
      </p:sp>
      <p:sp>
        <p:nvSpPr>
          <p:cNvPr id="276" name="Google Shape;276;g33b83113e11_11_107"/>
          <p:cNvSpPr txBox="1"/>
          <p:nvPr/>
        </p:nvSpPr>
        <p:spPr>
          <a:xfrm rot="-5400000">
            <a:off x="219745" y="4103985"/>
            <a:ext cx="3091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Decision </a:t>
            </a:r>
            <a:r>
              <a:rPr b="1" lang="en-US" sz="2400">
                <a:solidFill>
                  <a:schemeClr val="lt1"/>
                </a:solidFill>
                <a:latin typeface="Times New Roman"/>
                <a:ea typeface="Times New Roman"/>
                <a:cs typeface="Times New Roman"/>
                <a:sym typeface="Times New Roman"/>
              </a:rPr>
              <a:t>Variables</a:t>
            </a:r>
            <a:endParaRPr b="1" sz="2400">
              <a:solidFill>
                <a:schemeClr val="lt1"/>
              </a:solidFill>
              <a:latin typeface="Times New Roman"/>
              <a:ea typeface="Times New Roman"/>
              <a:cs typeface="Times New Roman"/>
              <a:sym typeface="Times New Roman"/>
            </a:endParaRPr>
          </a:p>
        </p:txBody>
      </p:sp>
      <p:sp>
        <p:nvSpPr>
          <p:cNvPr id="277" name="Google Shape;277;g33b83113e11_11_107"/>
          <p:cNvSpPr txBox="1"/>
          <p:nvPr/>
        </p:nvSpPr>
        <p:spPr>
          <a:xfrm rot="-5400000">
            <a:off x="1457947" y="4574473"/>
            <a:ext cx="20778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Assumptions</a:t>
            </a:r>
            <a:endParaRPr b="1" sz="2400">
              <a:solidFill>
                <a:schemeClr val="lt1"/>
              </a:solidFill>
              <a:latin typeface="Times New Roman"/>
              <a:ea typeface="Times New Roman"/>
              <a:cs typeface="Times New Roman"/>
              <a:sym typeface="Times New Roman"/>
            </a:endParaRPr>
          </a:p>
        </p:txBody>
      </p:sp>
      <p:sp>
        <p:nvSpPr>
          <p:cNvPr id="278" name="Google Shape;278;g33b83113e11_11_107"/>
          <p:cNvSpPr txBox="1"/>
          <p:nvPr/>
        </p:nvSpPr>
        <p:spPr>
          <a:xfrm rot="-5400000">
            <a:off x="2388900" y="4394175"/>
            <a:ext cx="23514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Objective</a:t>
            </a:r>
            <a:endParaRPr b="1" sz="2400">
              <a:solidFill>
                <a:schemeClr val="lt1"/>
              </a:solidFill>
              <a:latin typeface="Times New Roman"/>
              <a:ea typeface="Times New Roman"/>
              <a:cs typeface="Times New Roman"/>
              <a:sym typeface="Times New Roman"/>
            </a:endParaRPr>
          </a:p>
        </p:txBody>
      </p:sp>
      <p:sp>
        <p:nvSpPr>
          <p:cNvPr id="279" name="Google Shape;279;g33b83113e11_11_107"/>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0" name="Google Shape;280;g33b83113e11_11_107"/>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1" name="Google Shape;281;g33b83113e11_11_107"/>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2" name="Google Shape;282;g33b83113e11_11_107"/>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3" name="Google Shape;283;g33b83113e11_11_107"/>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84" name="Google Shape;284;g33b83113e11_11_107"/>
          <p:cNvSpPr txBox="1"/>
          <p:nvPr/>
        </p:nvSpPr>
        <p:spPr>
          <a:xfrm>
            <a:off x="152400" y="303525"/>
            <a:ext cx="49275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i="0" lang="en-US" sz="2800" u="none" cap="none" strike="noStrike">
                <a:solidFill>
                  <a:srgbClr val="2E5083"/>
                </a:solidFill>
                <a:latin typeface="Times"/>
                <a:ea typeface="Times"/>
                <a:cs typeface="Times"/>
                <a:sym typeface="Times"/>
              </a:rPr>
              <a:t>Study Design &amp; Method</a:t>
            </a:r>
            <a:endParaRPr b="1" i="0" sz="2800" u="none" cap="none" strike="noStrike">
              <a:solidFill>
                <a:srgbClr val="2E5083"/>
              </a:solidFill>
              <a:latin typeface="Times"/>
              <a:ea typeface="Times"/>
              <a:cs typeface="Times"/>
              <a:sym typeface="Times"/>
            </a:endParaRPr>
          </a:p>
        </p:txBody>
      </p:sp>
      <p:sp>
        <p:nvSpPr>
          <p:cNvPr id="285" name="Google Shape;285;g33b83113e11_11_107"/>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286" name="Google Shape;286;g33b83113e11_11_107"/>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287" name="Google Shape;287;g33b83113e11_11_107"/>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288" name="Google Shape;288;g33b83113e11_11_107"/>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289" name="Google Shape;289;g33b83113e11_11_107"/>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90" name="Google Shape;290;g33b83113e11_11_107"/>
          <p:cNvSpPr txBox="1"/>
          <p:nvPr/>
        </p:nvSpPr>
        <p:spPr>
          <a:xfrm>
            <a:off x="1936750" y="-13325"/>
            <a:ext cx="2060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291" name="Google Shape;291;g33b83113e11_11_107"/>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292" name="Google Shape;292;g33b83113e11_11_107"/>
          <p:cNvSpPr txBox="1"/>
          <p:nvPr/>
        </p:nvSpPr>
        <p:spPr>
          <a:xfrm>
            <a:off x="4314190" y="2766060"/>
            <a:ext cx="2060700" cy="498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2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Available Agents (A[m])</a:t>
            </a:r>
            <a:endParaRPr sz="1200">
              <a:solidFill>
                <a:schemeClr val="dk1"/>
              </a:solidFill>
              <a:latin typeface="Times"/>
              <a:ea typeface="Times"/>
              <a:cs typeface="Times"/>
              <a:sym typeface="Times"/>
            </a:endParaRPr>
          </a:p>
          <a:p>
            <a:pPr indent="-171450" lvl="0" marL="171450" marR="0" rtl="0" algn="l">
              <a:lnSpc>
                <a:spcPct val="12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New Hires (N[m])</a:t>
            </a:r>
            <a:endParaRPr sz="1200">
              <a:solidFill>
                <a:schemeClr val="dk1"/>
              </a:solidFill>
              <a:latin typeface="Times"/>
              <a:ea typeface="Times"/>
              <a:cs typeface="Times"/>
              <a:sym typeface="Times"/>
            </a:endParaRPr>
          </a:p>
        </p:txBody>
      </p:sp>
      <p:sp>
        <p:nvSpPr>
          <p:cNvPr id="293" name="Google Shape;293;g33b83113e11_11_107"/>
          <p:cNvSpPr txBox="1"/>
          <p:nvPr/>
        </p:nvSpPr>
        <p:spPr>
          <a:xfrm>
            <a:off x="8024500" y="2728600"/>
            <a:ext cx="2217600" cy="618600"/>
          </a:xfrm>
          <a:prstGeom prst="rect">
            <a:avLst/>
          </a:prstGeom>
          <a:solidFill>
            <a:schemeClr val="lt1"/>
          </a:solidFill>
          <a:ln>
            <a:noFill/>
          </a:ln>
        </p:spPr>
        <p:txBody>
          <a:bodyPr anchorCtr="0" anchor="t" bIns="45700" lIns="91425" spcFirstLastPara="1" rIns="91425" wrap="square" tIns="45700">
            <a:noAutofit/>
          </a:bodyPr>
          <a:lstStyle/>
          <a:p>
            <a:pPr indent="-171450" lvl="0" marL="171450" marR="0" rtl="0" algn="l">
              <a:lnSpc>
                <a:spcPct val="11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Waiting Advertisers (W[m])</a:t>
            </a:r>
            <a:endParaRPr sz="1200">
              <a:solidFill>
                <a:schemeClr val="dk1"/>
              </a:solidFill>
              <a:latin typeface="Times"/>
              <a:ea typeface="Times"/>
              <a:cs typeface="Times"/>
              <a:sym typeface="Times"/>
            </a:endParaRPr>
          </a:p>
          <a:p>
            <a:pPr indent="-171450" lvl="0" marL="171450" marR="0" rtl="0" algn="l">
              <a:lnSpc>
                <a:spcPct val="11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Dropped Advertisers (D[m])</a:t>
            </a:r>
            <a:endParaRPr sz="1200">
              <a:solidFill>
                <a:schemeClr val="dk1"/>
              </a:solidFill>
              <a:latin typeface="Times"/>
              <a:ea typeface="Times"/>
              <a:cs typeface="Times"/>
              <a:sym typeface="Times"/>
            </a:endParaRPr>
          </a:p>
          <a:p>
            <a:pPr indent="-171450" lvl="0" marL="171450" marR="0" rtl="0" algn="l">
              <a:lnSpc>
                <a:spcPct val="11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Graduated Advertisers (G[m])</a:t>
            </a:r>
            <a:endParaRPr sz="1200">
              <a:solidFill>
                <a:schemeClr val="dk1"/>
              </a:solidFill>
              <a:latin typeface="Times"/>
              <a:ea typeface="Times"/>
              <a:cs typeface="Times"/>
              <a:sym typeface="Times"/>
            </a:endParaRPr>
          </a:p>
        </p:txBody>
      </p:sp>
      <p:sp>
        <p:nvSpPr>
          <p:cNvPr id="294" name="Google Shape;294;g33b83113e11_11_107"/>
          <p:cNvSpPr txBox="1"/>
          <p:nvPr/>
        </p:nvSpPr>
        <p:spPr>
          <a:xfrm>
            <a:off x="6099175" y="2754625"/>
            <a:ext cx="2169300" cy="498600"/>
          </a:xfrm>
          <a:prstGeom prst="rect">
            <a:avLst/>
          </a:prstGeom>
          <a:noFill/>
          <a:ln>
            <a:noFill/>
          </a:ln>
        </p:spPr>
        <p:txBody>
          <a:bodyPr anchorCtr="0" anchor="t" bIns="45700" lIns="91425" spcFirstLastPara="1" rIns="91425" wrap="square" tIns="45700">
            <a:spAutoFit/>
          </a:bodyPr>
          <a:lstStyle/>
          <a:p>
            <a:pPr indent="-171450" lvl="0" marL="171450" marR="0" rtl="0" algn="l">
              <a:lnSpc>
                <a:spcPct val="12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Fired Agents (F[m])</a:t>
            </a:r>
            <a:endParaRPr sz="1200">
              <a:solidFill>
                <a:schemeClr val="dk1"/>
              </a:solidFill>
              <a:latin typeface="Times"/>
              <a:ea typeface="Times"/>
              <a:cs typeface="Times"/>
              <a:sym typeface="Times"/>
            </a:endParaRPr>
          </a:p>
          <a:p>
            <a:pPr indent="-171450" lvl="0" marL="171450" marR="0" rtl="0" algn="l">
              <a:lnSpc>
                <a:spcPct val="12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Assigned Advertisers (S[m])</a:t>
            </a:r>
            <a:endParaRPr sz="1200">
              <a:solidFill>
                <a:schemeClr val="dk1"/>
              </a:solidFill>
              <a:latin typeface="Times"/>
              <a:ea typeface="Times"/>
              <a:cs typeface="Times"/>
              <a:sym typeface="Times"/>
            </a:endParaRPr>
          </a:p>
        </p:txBody>
      </p:sp>
      <p:sp>
        <p:nvSpPr>
          <p:cNvPr id="295" name="Google Shape;295;g33b83113e11_11_107"/>
          <p:cNvSpPr txBox="1"/>
          <p:nvPr/>
        </p:nvSpPr>
        <p:spPr>
          <a:xfrm>
            <a:off x="6936740" y="3975100"/>
            <a:ext cx="2865900" cy="10701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chemeClr val="dk1"/>
              </a:buClr>
              <a:buSzPts val="1200"/>
              <a:buFont typeface="Arial"/>
              <a:buNone/>
            </a:pPr>
            <a:r>
              <a:rPr b="1" lang="en-US" sz="1200">
                <a:solidFill>
                  <a:schemeClr val="dk1"/>
                </a:solidFill>
                <a:latin typeface="Times"/>
                <a:ea typeface="Times"/>
                <a:cs typeface="Times"/>
                <a:sym typeface="Times"/>
              </a:rPr>
              <a:t>1. Revenue Uplift from Agent Support: 13.5% on average</a:t>
            </a:r>
            <a:endParaRPr b="1" sz="1200">
              <a:solidFill>
                <a:schemeClr val="dk1"/>
              </a:solidFill>
              <a:latin typeface="Times"/>
              <a:ea typeface="Times"/>
              <a:cs typeface="Times"/>
              <a:sym typeface="Times"/>
            </a:endParaRPr>
          </a:p>
          <a:p>
            <a:pPr indent="-171450" lvl="0" marL="171450" marR="0" rtl="0" algn="ctr">
              <a:lnSpc>
                <a:spcPct val="13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Expected Uplift=∑(Uplift Percentage×Probability)</a:t>
            </a:r>
            <a:endParaRPr b="1" sz="1200">
              <a:solidFill>
                <a:schemeClr val="dk1"/>
              </a:solidFill>
              <a:latin typeface="Times"/>
              <a:ea typeface="Times"/>
              <a:cs typeface="Times"/>
              <a:sym typeface="Times"/>
            </a:endParaRPr>
          </a:p>
        </p:txBody>
      </p:sp>
      <p:sp>
        <p:nvSpPr>
          <p:cNvPr id="296" name="Google Shape;296;g33b83113e11_11_107"/>
          <p:cNvSpPr txBox="1"/>
          <p:nvPr/>
        </p:nvSpPr>
        <p:spPr>
          <a:xfrm>
            <a:off x="7463790" y="6903720"/>
            <a:ext cx="4728300" cy="2769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200"/>
              <a:buFont typeface="Arial"/>
              <a:buNone/>
            </a:pPr>
            <a:r>
              <a:t/>
            </a:r>
            <a:endParaRPr sz="1200">
              <a:solidFill>
                <a:schemeClr val="dk1"/>
              </a:solidFill>
              <a:latin typeface="Times"/>
              <a:ea typeface="Times"/>
              <a:cs typeface="Times"/>
              <a:sym typeface="Times"/>
            </a:endParaRPr>
          </a:p>
        </p:txBody>
      </p:sp>
      <p:sp>
        <p:nvSpPr>
          <p:cNvPr id="297" name="Google Shape;297;g33b83113e11_11_107"/>
          <p:cNvSpPr txBox="1"/>
          <p:nvPr/>
        </p:nvSpPr>
        <p:spPr>
          <a:xfrm>
            <a:off x="6938010" y="5128260"/>
            <a:ext cx="3117900" cy="794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30000"/>
              </a:lnSpc>
              <a:spcBef>
                <a:spcPts val="0"/>
              </a:spcBef>
              <a:spcAft>
                <a:spcPts val="0"/>
              </a:spcAft>
              <a:buClr>
                <a:schemeClr val="dk1"/>
              </a:buClr>
              <a:buSzPts val="1200"/>
              <a:buFont typeface="Arial"/>
              <a:buNone/>
            </a:pPr>
            <a:r>
              <a:rPr b="1" lang="en-US" sz="1200">
                <a:solidFill>
                  <a:schemeClr val="dk1"/>
                </a:solidFill>
                <a:latin typeface="Times"/>
                <a:ea typeface="Times"/>
                <a:cs typeface="Times"/>
                <a:sym typeface="Times"/>
              </a:rPr>
              <a:t>2. Waiting Cost Penalty: </a:t>
            </a:r>
            <a:endParaRPr b="1" sz="1200">
              <a:solidFill>
                <a:schemeClr val="dk1"/>
              </a:solidFill>
              <a:latin typeface="Times"/>
              <a:ea typeface="Times"/>
              <a:cs typeface="Times"/>
              <a:sym typeface="Times"/>
            </a:endParaRPr>
          </a:p>
          <a:p>
            <a:pPr indent="0" lvl="0" marL="0" marR="0" rtl="0" algn="ctr">
              <a:lnSpc>
                <a:spcPct val="130000"/>
              </a:lnSpc>
              <a:spcBef>
                <a:spcPts val="0"/>
              </a:spcBef>
              <a:spcAft>
                <a:spcPts val="0"/>
              </a:spcAft>
              <a:buClr>
                <a:schemeClr val="dk1"/>
              </a:buClr>
              <a:buSzPts val="1200"/>
              <a:buFont typeface="Arial"/>
              <a:buNone/>
            </a:pPr>
            <a:r>
              <a:rPr b="1" lang="en-US" sz="1200">
                <a:solidFill>
                  <a:schemeClr val="dk1"/>
                </a:solidFill>
                <a:latin typeface="Times"/>
                <a:ea typeface="Times"/>
                <a:cs typeface="Times"/>
                <a:sym typeface="Times"/>
              </a:rPr>
              <a:t>the opportunity cost = potential revenue loss</a:t>
            </a:r>
            <a:endParaRPr b="1" sz="1200">
              <a:solidFill>
                <a:schemeClr val="dk1"/>
              </a:solidFill>
              <a:latin typeface="Times"/>
              <a:ea typeface="Times"/>
              <a:cs typeface="Times"/>
              <a:sym typeface="Times"/>
            </a:endParaRPr>
          </a:p>
          <a:p>
            <a:pPr indent="-171450" lvl="0" marL="171450" marR="0" rtl="0" algn="ctr">
              <a:lnSpc>
                <a:spcPct val="130000"/>
              </a:lnSpc>
              <a:spcBef>
                <a:spcPts val="0"/>
              </a:spcBef>
              <a:spcAft>
                <a:spcPts val="0"/>
              </a:spcAft>
              <a:buClr>
                <a:schemeClr val="dk1"/>
              </a:buClr>
              <a:buSzPts val="1200"/>
              <a:buFont typeface="Arial"/>
              <a:buChar char="•"/>
            </a:pPr>
            <a:r>
              <a:rPr lang="en-US" sz="1200">
                <a:solidFill>
                  <a:schemeClr val="dk1"/>
                </a:solidFill>
                <a:latin typeface="Times"/>
                <a:ea typeface="Times"/>
                <a:cs typeface="Times"/>
                <a:sym typeface="Times"/>
              </a:rPr>
              <a:t>Waiting Cost Penalty=W[m]×[(Average Budget/12)*Expected Uplift]</a:t>
            </a:r>
            <a:endParaRPr b="1" sz="1200">
              <a:solidFill>
                <a:schemeClr val="dk1"/>
              </a:solidFill>
              <a:latin typeface="Times"/>
              <a:ea typeface="Times"/>
              <a:cs typeface="Times"/>
              <a:sym typeface="Times"/>
            </a:endParaRPr>
          </a:p>
        </p:txBody>
      </p:sp>
      <p:sp>
        <p:nvSpPr>
          <p:cNvPr id="298" name="Google Shape;298;g33b83113e11_11_107"/>
          <p:cNvSpPr txBox="1"/>
          <p:nvPr/>
        </p:nvSpPr>
        <p:spPr>
          <a:xfrm>
            <a:off x="4285615" y="3517900"/>
            <a:ext cx="4169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400"/>
              <a:buFont typeface="Arial"/>
              <a:buNone/>
            </a:pPr>
            <a:r>
              <a:rPr b="1" lang="en-US" sz="1200">
                <a:solidFill>
                  <a:schemeClr val="dk1"/>
                </a:solidFill>
                <a:latin typeface="Times"/>
                <a:ea typeface="Times"/>
                <a:cs typeface="Times"/>
                <a:sym typeface="Times"/>
              </a:rPr>
              <a:t>There are two more main additional assumptions:</a:t>
            </a:r>
            <a:endParaRPr b="1" sz="1200">
              <a:solidFill>
                <a:schemeClr val="dk1"/>
              </a:solidFill>
              <a:latin typeface="Times"/>
              <a:ea typeface="Times"/>
              <a:cs typeface="Times"/>
              <a:sym typeface="Times"/>
            </a:endParaRPr>
          </a:p>
        </p:txBody>
      </p:sp>
      <p:sp>
        <p:nvSpPr>
          <p:cNvPr id="299" name="Google Shape;299;g33b83113e11_11_107"/>
          <p:cNvSpPr txBox="1"/>
          <p:nvPr/>
        </p:nvSpPr>
        <p:spPr>
          <a:xfrm>
            <a:off x="4331335" y="4686935"/>
            <a:ext cx="2784600" cy="14283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US" sz="1400">
                <a:solidFill>
                  <a:schemeClr val="dk1"/>
                </a:solidFill>
                <a:latin typeface="Times"/>
                <a:ea typeface="Times"/>
                <a:cs typeface="Times"/>
                <a:sym typeface="Times"/>
              </a:rPr>
              <a:t>Minimize: </a:t>
            </a:r>
            <a:endParaRPr sz="1400">
              <a:solidFill>
                <a:schemeClr val="dk1"/>
              </a:solidFill>
              <a:latin typeface="Times"/>
              <a:ea typeface="Times"/>
              <a:cs typeface="Times"/>
              <a:sym typeface="Times"/>
            </a:endParaRPr>
          </a:p>
          <a:p>
            <a:pPr indent="0" lvl="0" marL="0" marR="0" rtl="0" algn="l">
              <a:lnSpc>
                <a:spcPct val="130000"/>
              </a:lnSpc>
              <a:spcBef>
                <a:spcPts val="0"/>
              </a:spcBef>
              <a:spcAft>
                <a:spcPts val="0"/>
              </a:spcAft>
              <a:buNone/>
            </a:pPr>
            <a:r>
              <a:rPr lang="en-US" sz="1400">
                <a:solidFill>
                  <a:schemeClr val="dk1"/>
                </a:solidFill>
                <a:latin typeface="Times"/>
                <a:ea typeface="Times"/>
                <a:cs typeface="Times"/>
                <a:sym typeface="Times"/>
              </a:rPr>
              <a:t>Σ(A[m]×monthly salary</a:t>
            </a:r>
            <a:endParaRPr sz="1400">
              <a:solidFill>
                <a:schemeClr val="dk1"/>
              </a:solidFill>
              <a:latin typeface="Times"/>
              <a:ea typeface="Times"/>
              <a:cs typeface="Times"/>
              <a:sym typeface="Times"/>
            </a:endParaRPr>
          </a:p>
          <a:p>
            <a:pPr indent="0" lvl="0" marL="0" marR="0" rtl="0" algn="l">
              <a:lnSpc>
                <a:spcPct val="130000"/>
              </a:lnSpc>
              <a:spcBef>
                <a:spcPts val="0"/>
              </a:spcBef>
              <a:spcAft>
                <a:spcPts val="0"/>
              </a:spcAft>
              <a:buNone/>
            </a:pPr>
            <a:r>
              <a:rPr lang="en-US" sz="1400">
                <a:solidFill>
                  <a:schemeClr val="dk1"/>
                </a:solidFill>
                <a:latin typeface="Times"/>
                <a:ea typeface="Times"/>
                <a:cs typeface="Times"/>
                <a:sym typeface="Times"/>
              </a:rPr>
              <a:t>+F[m]×firing cost</a:t>
            </a:r>
            <a:endParaRPr sz="1400">
              <a:solidFill>
                <a:schemeClr val="dk1"/>
              </a:solidFill>
              <a:latin typeface="Times"/>
              <a:ea typeface="Times"/>
              <a:cs typeface="Times"/>
              <a:sym typeface="Times"/>
            </a:endParaRPr>
          </a:p>
          <a:p>
            <a:pPr indent="0" lvl="0" marL="0" marR="0" rtl="0" algn="l">
              <a:lnSpc>
                <a:spcPct val="130000"/>
              </a:lnSpc>
              <a:spcBef>
                <a:spcPts val="0"/>
              </a:spcBef>
              <a:spcAft>
                <a:spcPts val="0"/>
              </a:spcAft>
              <a:buNone/>
            </a:pPr>
            <a:r>
              <a:rPr lang="en-US" sz="1400">
                <a:solidFill>
                  <a:schemeClr val="dk1"/>
                </a:solidFill>
                <a:latin typeface="Times"/>
                <a:ea typeface="Times"/>
                <a:cs typeface="Times"/>
                <a:sym typeface="Times"/>
              </a:rPr>
              <a:t>−S[m]×revenue uplift</a:t>
            </a:r>
            <a:endParaRPr sz="1400">
              <a:solidFill>
                <a:schemeClr val="dk1"/>
              </a:solidFill>
              <a:latin typeface="Times"/>
              <a:ea typeface="Times"/>
              <a:cs typeface="Times"/>
              <a:sym typeface="Times"/>
            </a:endParaRPr>
          </a:p>
          <a:p>
            <a:pPr indent="0" lvl="0" marL="0" marR="0" rtl="0" algn="l">
              <a:lnSpc>
                <a:spcPct val="130000"/>
              </a:lnSpc>
              <a:spcBef>
                <a:spcPts val="0"/>
              </a:spcBef>
              <a:spcAft>
                <a:spcPts val="0"/>
              </a:spcAft>
              <a:buNone/>
            </a:pPr>
            <a:r>
              <a:rPr lang="en-US" sz="1400">
                <a:solidFill>
                  <a:schemeClr val="dk1"/>
                </a:solidFill>
                <a:highlight>
                  <a:srgbClr val="FFFF00"/>
                </a:highlight>
                <a:latin typeface="Times"/>
                <a:ea typeface="Times"/>
                <a:cs typeface="Times"/>
                <a:sym typeface="Times"/>
              </a:rPr>
              <a:t>+W[m]×waiting cost penalty</a:t>
            </a:r>
            <a:r>
              <a:rPr lang="en-US" sz="1400">
                <a:solidFill>
                  <a:schemeClr val="dk1"/>
                </a:solidFill>
                <a:latin typeface="Times"/>
                <a:ea typeface="Times"/>
                <a:cs typeface="Times"/>
                <a:sym typeface="Times"/>
              </a:rPr>
              <a:t>)</a:t>
            </a:r>
            <a:endParaRPr sz="1400">
              <a:solidFill>
                <a:schemeClr val="dk1"/>
              </a:solidFill>
              <a:latin typeface="Times"/>
              <a:ea typeface="Times"/>
              <a:cs typeface="Times"/>
              <a:sym typeface="Times"/>
            </a:endParaRPr>
          </a:p>
        </p:txBody>
      </p:sp>
      <p:sp>
        <p:nvSpPr>
          <p:cNvPr id="300" name="Google Shape;300;g33b83113e11_11_107"/>
          <p:cNvSpPr txBox="1"/>
          <p:nvPr/>
        </p:nvSpPr>
        <p:spPr>
          <a:xfrm>
            <a:off x="4332605" y="4070985"/>
            <a:ext cx="2307600" cy="5664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400"/>
              <a:buFont typeface="Arial"/>
              <a:buNone/>
            </a:pPr>
            <a:r>
              <a:rPr b="1" lang="en-US" sz="1400">
                <a:solidFill>
                  <a:schemeClr val="dk1"/>
                </a:solidFill>
                <a:latin typeface="Times"/>
                <a:ea typeface="Times"/>
                <a:cs typeface="Times"/>
                <a:sym typeface="Times"/>
              </a:rPr>
              <a:t>Trade-off between profit and reducing waiting time:</a:t>
            </a:r>
            <a:endParaRPr b="1" sz="1400">
              <a:solidFill>
                <a:schemeClr val="dk1"/>
              </a:solidFill>
              <a:latin typeface="Times"/>
              <a:ea typeface="Times"/>
              <a:cs typeface="Times"/>
              <a:sym typeface="Times"/>
            </a:endParaRPr>
          </a:p>
        </p:txBody>
      </p:sp>
      <p:sp>
        <p:nvSpPr>
          <p:cNvPr id="301" name="Google Shape;301;g33b83113e11_11_107"/>
          <p:cNvSpPr txBox="1"/>
          <p:nvPr/>
        </p:nvSpPr>
        <p:spPr>
          <a:xfrm>
            <a:off x="2266315" y="2810510"/>
            <a:ext cx="1945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lt1"/>
              </a:buClr>
              <a:buSzPts val="1400"/>
              <a:buFont typeface="Arial"/>
              <a:buNone/>
            </a:pPr>
            <a:r>
              <a:rPr b="1" lang="en-US" sz="1400">
                <a:solidFill>
                  <a:schemeClr val="lt1"/>
                </a:solidFill>
                <a:latin typeface="Times"/>
                <a:ea typeface="Times"/>
                <a:cs typeface="Times"/>
                <a:sym typeface="Times"/>
              </a:rPr>
              <a:t>7 decision variables:</a:t>
            </a:r>
            <a:endParaRPr b="1" sz="1400">
              <a:solidFill>
                <a:schemeClr val="lt1"/>
              </a:solidFill>
              <a:latin typeface="Times"/>
              <a:ea typeface="Times"/>
              <a:cs typeface="Times"/>
              <a:sym typeface="Times"/>
            </a:endParaRPr>
          </a:p>
        </p:txBody>
      </p:sp>
      <p:sp>
        <p:nvSpPr>
          <p:cNvPr id="302" name="Google Shape;302;g33b83113e11_11_107"/>
          <p:cNvSpPr txBox="1"/>
          <p:nvPr/>
        </p:nvSpPr>
        <p:spPr>
          <a:xfrm>
            <a:off x="2746999" y="1894850"/>
            <a:ext cx="1311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20000"/>
              </a:lnSpc>
              <a:spcBef>
                <a:spcPts val="0"/>
              </a:spcBef>
              <a:spcAft>
                <a:spcPts val="0"/>
              </a:spcAft>
              <a:buClr>
                <a:schemeClr val="dk1"/>
              </a:buClr>
              <a:buSzPts val="1400"/>
              <a:buFont typeface="Arial"/>
              <a:buNone/>
            </a:pPr>
            <a:r>
              <a:rPr b="1" lang="en-US" sz="1400">
                <a:solidFill>
                  <a:schemeClr val="dk1"/>
                </a:solidFill>
                <a:latin typeface="Times"/>
                <a:ea typeface="Times"/>
                <a:cs typeface="Times"/>
                <a:sym typeface="Times"/>
              </a:rPr>
              <a:t>7 </a:t>
            </a:r>
            <a:r>
              <a:rPr b="1" lang="en-US">
                <a:solidFill>
                  <a:schemeClr val="dk1"/>
                </a:solidFill>
                <a:latin typeface="Times"/>
                <a:ea typeface="Times"/>
                <a:cs typeface="Times"/>
                <a:sym typeface="Times"/>
              </a:rPr>
              <a:t>constraints</a:t>
            </a:r>
            <a:r>
              <a:rPr b="1" lang="en-US" sz="1400">
                <a:solidFill>
                  <a:schemeClr val="dk1"/>
                </a:solidFill>
                <a:latin typeface="Times"/>
                <a:ea typeface="Times"/>
                <a:cs typeface="Times"/>
                <a:sym typeface="Times"/>
              </a:rPr>
              <a:t>:</a:t>
            </a:r>
            <a:endParaRPr b="1" sz="1400">
              <a:solidFill>
                <a:schemeClr val="dk1"/>
              </a:solidFill>
              <a:latin typeface="Times"/>
              <a:ea typeface="Times"/>
              <a:cs typeface="Times"/>
              <a:sym typeface="Times"/>
            </a:endParaRPr>
          </a:p>
        </p:txBody>
      </p:sp>
      <p:sp>
        <p:nvSpPr>
          <p:cNvPr id="303" name="Google Shape;303;g33b83113e11_11_107"/>
          <p:cNvSpPr txBox="1"/>
          <p:nvPr/>
        </p:nvSpPr>
        <p:spPr>
          <a:xfrm>
            <a:off x="7023735" y="1496060"/>
            <a:ext cx="3669000" cy="10527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4. Hiring/Firing Constraints (N[m], F[m]) Constraint</a:t>
            </a:r>
            <a:endParaRPr sz="1200">
              <a:solidFill>
                <a:schemeClr val="dk1"/>
              </a:solidFill>
              <a:latin typeface="Times"/>
              <a:ea typeface="Times"/>
              <a:cs typeface="Times"/>
              <a:sym typeface="Times"/>
            </a:endParaRPr>
          </a:p>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5. Required Agents Capacity (A[m]) Constraint</a:t>
            </a:r>
            <a:endParaRPr sz="1200">
              <a:solidFill>
                <a:schemeClr val="dk1"/>
              </a:solidFill>
              <a:latin typeface="Times"/>
              <a:ea typeface="Times"/>
              <a:cs typeface="Times"/>
              <a:sym typeface="Times"/>
            </a:endParaRPr>
          </a:p>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6. Agent Availability Dynamics (A[m+1])</a:t>
            </a:r>
            <a:endParaRPr sz="1200">
              <a:solidFill>
                <a:schemeClr val="dk1"/>
              </a:solidFill>
              <a:latin typeface="Times"/>
              <a:ea typeface="Times"/>
              <a:cs typeface="Times"/>
              <a:sym typeface="Times"/>
            </a:endParaRPr>
          </a:p>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7. Total Agent Count (T[m])</a:t>
            </a:r>
            <a:endParaRPr sz="1200">
              <a:solidFill>
                <a:schemeClr val="dk1"/>
              </a:solidFill>
              <a:latin typeface="Times"/>
              <a:ea typeface="Times"/>
              <a:cs typeface="Times"/>
              <a:sym typeface="Times"/>
            </a:endParaRPr>
          </a:p>
        </p:txBody>
      </p:sp>
      <p:sp>
        <p:nvSpPr>
          <p:cNvPr id="304" name="Google Shape;304;g33b83113e11_11_107"/>
          <p:cNvSpPr txBox="1"/>
          <p:nvPr/>
        </p:nvSpPr>
        <p:spPr>
          <a:xfrm>
            <a:off x="4294505" y="1549400"/>
            <a:ext cx="2988900" cy="7941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1. Waiting Pool Dynamics (W[m])</a:t>
            </a:r>
            <a:endParaRPr sz="1200">
              <a:solidFill>
                <a:schemeClr val="dk1"/>
              </a:solidFill>
              <a:latin typeface="Times"/>
              <a:ea typeface="Times"/>
              <a:cs typeface="Times"/>
              <a:sym typeface="Times"/>
            </a:endParaRPr>
          </a:p>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2. Dropped Advertisers (D[m])</a:t>
            </a:r>
            <a:endParaRPr sz="1200">
              <a:solidFill>
                <a:schemeClr val="dk1"/>
              </a:solidFill>
              <a:latin typeface="Times"/>
              <a:ea typeface="Times"/>
              <a:cs typeface="Times"/>
              <a:sym typeface="Times"/>
            </a:endParaRPr>
          </a:p>
          <a:p>
            <a:pPr indent="0" lvl="0" marL="0" marR="0" rtl="0" algn="l">
              <a:lnSpc>
                <a:spcPct val="140000"/>
              </a:lnSpc>
              <a:spcBef>
                <a:spcPts val="0"/>
              </a:spcBef>
              <a:spcAft>
                <a:spcPts val="0"/>
              </a:spcAft>
              <a:buNone/>
            </a:pPr>
            <a:r>
              <a:rPr lang="en-US" sz="1200">
                <a:solidFill>
                  <a:schemeClr val="dk1"/>
                </a:solidFill>
                <a:latin typeface="Times"/>
                <a:ea typeface="Times"/>
                <a:cs typeface="Times"/>
                <a:sym typeface="Times"/>
              </a:rPr>
              <a:t>3. Graduated Advertisers (G[m])</a:t>
            </a:r>
            <a:endParaRPr sz="1200">
              <a:solidFill>
                <a:schemeClr val="dk1"/>
              </a:solidFill>
              <a:latin typeface="Times"/>
              <a:ea typeface="Times"/>
              <a:cs typeface="Times"/>
              <a:sym typeface="Times"/>
            </a:endParaRPr>
          </a:p>
        </p:txBody>
      </p:sp>
      <p:sp>
        <p:nvSpPr>
          <p:cNvPr id="305" name="Google Shape;305;g33b83113e11_11_107"/>
          <p:cNvSpPr txBox="1"/>
          <p:nvPr/>
        </p:nvSpPr>
        <p:spPr>
          <a:xfrm>
            <a:off x="723265" y="2186940"/>
            <a:ext cx="33204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a:ea typeface="Times"/>
                <a:cs typeface="Times"/>
                <a:sym typeface="Times"/>
              </a:rPr>
              <a:t>See more math formulation in Appendix</a:t>
            </a:r>
            <a:endParaRPr b="1" sz="1400">
              <a:solidFill>
                <a:schemeClr val="dk1"/>
              </a:solidFill>
              <a:latin typeface="Times"/>
              <a:ea typeface="Times"/>
              <a:cs typeface="Times"/>
              <a:sym typeface="Times"/>
            </a:endParaRPr>
          </a:p>
        </p:txBody>
      </p:sp>
      <p:sp>
        <p:nvSpPr>
          <p:cNvPr id="306" name="Google Shape;306;g33b83113e11_11_107"/>
          <p:cNvSpPr txBox="1"/>
          <p:nvPr/>
        </p:nvSpPr>
        <p:spPr>
          <a:xfrm>
            <a:off x="164475" y="754375"/>
            <a:ext cx="990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imes"/>
              <a:buNone/>
            </a:pPr>
            <a:r>
              <a:rPr b="1" lang="en-US" sz="2000">
                <a:solidFill>
                  <a:srgbClr val="000000"/>
                </a:solidFill>
                <a:latin typeface="Times"/>
                <a:ea typeface="Times"/>
                <a:cs typeface="Times"/>
                <a:sym typeface="Times"/>
              </a:rPr>
              <a:t>Why LP not ILP or other heuristic algorithm, while balancing profit and waiting time?</a:t>
            </a:r>
            <a:endParaRPr i="0" sz="2000" u="none" cap="none" strike="noStrike">
              <a:solidFill>
                <a:srgbClr val="000000"/>
              </a:solidFill>
              <a:latin typeface="Times"/>
              <a:ea typeface="Times"/>
              <a:cs typeface="Times"/>
              <a:sym typeface="Times"/>
            </a:endParaRPr>
          </a:p>
        </p:txBody>
      </p:sp>
      <p:sp>
        <p:nvSpPr>
          <p:cNvPr id="307" name="Google Shape;307;g33b83113e11_11_107"/>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5</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3b83113e11_17_251"/>
          <p:cNvSpPr/>
          <p:nvPr/>
        </p:nvSpPr>
        <p:spPr>
          <a:xfrm>
            <a:off x="282575" y="1830070"/>
            <a:ext cx="1375500" cy="10191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100"/>
              <a:buFont typeface="Times New Roman"/>
              <a:buNone/>
            </a:pPr>
            <a:r>
              <a:rPr b="1" lang="en-US" sz="1400">
                <a:solidFill>
                  <a:schemeClr val="lt1"/>
                </a:solidFill>
                <a:latin typeface="Times New Roman"/>
                <a:ea typeface="Times New Roman"/>
                <a:cs typeface="Times New Roman"/>
                <a:sym typeface="Times New Roman"/>
              </a:rPr>
              <a:t>Sensitivity to Initial Conditions</a:t>
            </a:r>
            <a:endParaRPr b="1" sz="1400">
              <a:solidFill>
                <a:schemeClr val="lt1"/>
              </a:solidFill>
              <a:latin typeface="Times New Roman"/>
              <a:ea typeface="Times New Roman"/>
              <a:cs typeface="Times New Roman"/>
              <a:sym typeface="Times New Roman"/>
            </a:endParaRPr>
          </a:p>
        </p:txBody>
      </p:sp>
      <p:cxnSp>
        <p:nvCxnSpPr>
          <p:cNvPr id="313" name="Google Shape;313;g33b83113e11_17_251"/>
          <p:cNvCxnSpPr/>
          <p:nvPr/>
        </p:nvCxnSpPr>
        <p:spPr>
          <a:xfrm>
            <a:off x="275989" y="1712405"/>
            <a:ext cx="10102200" cy="0"/>
          </a:xfrm>
          <a:prstGeom prst="straightConnector1">
            <a:avLst/>
          </a:prstGeom>
          <a:noFill/>
          <a:ln cap="flat" cmpd="sng" w="12700">
            <a:solidFill>
              <a:srgbClr val="BFBFBF"/>
            </a:solidFill>
            <a:prstDash val="solid"/>
            <a:miter lim="800000"/>
            <a:headEnd len="sm" w="sm" type="none"/>
            <a:tailEnd len="sm" w="sm" type="none"/>
          </a:ln>
        </p:spPr>
      </p:cxnSp>
      <p:sp>
        <p:nvSpPr>
          <p:cNvPr id="314" name="Google Shape;314;g33b83113e11_17_251"/>
          <p:cNvSpPr txBox="1"/>
          <p:nvPr/>
        </p:nvSpPr>
        <p:spPr>
          <a:xfrm>
            <a:off x="207150" y="1338995"/>
            <a:ext cx="6696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A5A5A5"/>
                </a:solidFill>
                <a:latin typeface="Times"/>
                <a:ea typeface="Times"/>
                <a:cs typeface="Times"/>
                <a:sym typeface="Times"/>
              </a:rPr>
              <a:t>Deep Dive into the model building</a:t>
            </a:r>
            <a:endParaRPr b="1" sz="1800">
              <a:solidFill>
                <a:srgbClr val="A5A5A5"/>
              </a:solidFill>
              <a:latin typeface="Times"/>
              <a:ea typeface="Times"/>
              <a:cs typeface="Times"/>
              <a:sym typeface="Times"/>
            </a:endParaRPr>
          </a:p>
        </p:txBody>
      </p:sp>
      <p:sp>
        <p:nvSpPr>
          <p:cNvPr id="315" name="Google Shape;315;g33b83113e11_17_251"/>
          <p:cNvSpPr/>
          <p:nvPr/>
        </p:nvSpPr>
        <p:spPr>
          <a:xfrm>
            <a:off x="282575" y="3201670"/>
            <a:ext cx="1375500" cy="13386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100"/>
              <a:buFont typeface="Times New Roman"/>
              <a:buNone/>
            </a:pPr>
            <a:r>
              <a:rPr b="1" lang="en-US" sz="1400">
                <a:solidFill>
                  <a:schemeClr val="lt1"/>
                </a:solidFill>
                <a:latin typeface="Times New Roman"/>
                <a:ea typeface="Times New Roman"/>
                <a:cs typeface="Times New Roman"/>
                <a:sym typeface="Times New Roman"/>
              </a:rPr>
              <a:t>Demand-Driven Staffing Adjustments</a:t>
            </a:r>
            <a:endParaRPr b="1" sz="1400">
              <a:solidFill>
                <a:schemeClr val="lt1"/>
              </a:solidFill>
              <a:latin typeface="Times New Roman"/>
              <a:ea typeface="Times New Roman"/>
              <a:cs typeface="Times New Roman"/>
              <a:sym typeface="Times New Roman"/>
            </a:endParaRPr>
          </a:p>
        </p:txBody>
      </p:sp>
      <p:sp>
        <p:nvSpPr>
          <p:cNvPr id="316" name="Google Shape;316;g33b83113e11_17_251"/>
          <p:cNvSpPr/>
          <p:nvPr/>
        </p:nvSpPr>
        <p:spPr>
          <a:xfrm>
            <a:off x="282575" y="4932680"/>
            <a:ext cx="1375500" cy="1221600"/>
          </a:xfrm>
          <a:prstGeom prst="rect">
            <a:avLst/>
          </a:prstGeom>
          <a:solidFill>
            <a:srgbClr val="004975"/>
          </a:solidFill>
          <a:ln cap="flat" cmpd="sng" w="12700">
            <a:solidFill>
              <a:srgbClr val="3454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100"/>
              <a:buFont typeface="Times New Roman"/>
              <a:buNone/>
            </a:pPr>
            <a:r>
              <a:rPr b="1" lang="en-US" sz="1400">
                <a:solidFill>
                  <a:schemeClr val="lt1"/>
                </a:solidFill>
                <a:latin typeface="Times New Roman"/>
                <a:ea typeface="Times New Roman"/>
                <a:cs typeface="Times New Roman"/>
                <a:sym typeface="Times New Roman"/>
              </a:rPr>
              <a:t>The Waiting Pool: A Cost Trade-off</a:t>
            </a:r>
            <a:endParaRPr b="1" sz="1400">
              <a:solidFill>
                <a:schemeClr val="lt1"/>
              </a:solidFill>
              <a:latin typeface="Times New Roman"/>
              <a:ea typeface="Times New Roman"/>
              <a:cs typeface="Times New Roman"/>
              <a:sym typeface="Times New Roman"/>
            </a:endParaRPr>
          </a:p>
        </p:txBody>
      </p:sp>
      <p:cxnSp>
        <p:nvCxnSpPr>
          <p:cNvPr id="317" name="Google Shape;317;g33b83113e11_17_251"/>
          <p:cNvCxnSpPr/>
          <p:nvPr/>
        </p:nvCxnSpPr>
        <p:spPr>
          <a:xfrm>
            <a:off x="313194" y="3019175"/>
            <a:ext cx="10065300" cy="0"/>
          </a:xfrm>
          <a:prstGeom prst="straightConnector1">
            <a:avLst/>
          </a:prstGeom>
          <a:noFill/>
          <a:ln cap="flat" cmpd="sng" w="12700">
            <a:solidFill>
              <a:srgbClr val="BFBFBF"/>
            </a:solidFill>
            <a:prstDash val="solid"/>
            <a:miter lim="800000"/>
            <a:headEnd len="sm" w="sm" type="none"/>
            <a:tailEnd len="sm" w="sm" type="none"/>
          </a:ln>
        </p:spPr>
      </p:cxnSp>
      <p:cxnSp>
        <p:nvCxnSpPr>
          <p:cNvPr id="318" name="Google Shape;318;g33b83113e11_17_251"/>
          <p:cNvCxnSpPr/>
          <p:nvPr/>
        </p:nvCxnSpPr>
        <p:spPr>
          <a:xfrm>
            <a:off x="325259" y="4736680"/>
            <a:ext cx="10041300" cy="0"/>
          </a:xfrm>
          <a:prstGeom prst="straightConnector1">
            <a:avLst/>
          </a:prstGeom>
          <a:noFill/>
          <a:ln cap="flat" cmpd="sng" w="12700">
            <a:solidFill>
              <a:srgbClr val="BFBFBF"/>
            </a:solidFill>
            <a:prstDash val="solid"/>
            <a:miter lim="800000"/>
            <a:headEnd len="sm" w="sm" type="none"/>
            <a:tailEnd len="sm" w="sm" type="none"/>
          </a:ln>
        </p:spPr>
      </p:cxnSp>
      <p:sp>
        <p:nvSpPr>
          <p:cNvPr id="319" name="Google Shape;319;g33b83113e11_17_251"/>
          <p:cNvSpPr txBox="1"/>
          <p:nvPr/>
        </p:nvSpPr>
        <p:spPr>
          <a:xfrm>
            <a:off x="1671320" y="1798955"/>
            <a:ext cx="8718600" cy="10683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55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The model prioritizes </a:t>
            </a:r>
            <a:r>
              <a:rPr b="1" lang="en-US" sz="1400">
                <a:solidFill>
                  <a:schemeClr val="dk1"/>
                </a:solidFill>
                <a:latin typeface="Times New Roman"/>
                <a:ea typeface="Times New Roman"/>
                <a:cs typeface="Times New Roman"/>
                <a:sym typeface="Times New Roman"/>
              </a:rPr>
              <a:t>cost minimization</a:t>
            </a:r>
            <a:r>
              <a:rPr lang="en-US" sz="1400">
                <a:solidFill>
                  <a:schemeClr val="dk1"/>
                </a:solidFill>
                <a:latin typeface="Times New Roman"/>
                <a:ea typeface="Times New Roman"/>
                <a:cs typeface="Times New Roman"/>
                <a:sym typeface="Times New Roman"/>
              </a:rPr>
              <a:t>. Firing is a necessary adjustment when agents aren't needed.</a:t>
            </a:r>
            <a:endParaRPr sz="1400">
              <a:solidFill>
                <a:schemeClr val="dk1"/>
              </a:solidFill>
              <a:latin typeface="Times New Roman"/>
              <a:ea typeface="Times New Roman"/>
              <a:cs typeface="Times New Roman"/>
              <a:sym typeface="Times New Roman"/>
            </a:endParaRPr>
          </a:p>
          <a:p>
            <a:pPr indent="-304800" lvl="0" marL="457200" marR="0" rtl="0" algn="l">
              <a:lnSpc>
                <a:spcPct val="155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The large initial firing cost impacts overall performance, even with later recovery.</a:t>
            </a:r>
            <a:endParaRPr sz="1400">
              <a:solidFill>
                <a:schemeClr val="dk1"/>
              </a:solidFill>
              <a:latin typeface="Times New Roman"/>
              <a:ea typeface="Times New Roman"/>
              <a:cs typeface="Times New Roman"/>
              <a:sym typeface="Times New Roman"/>
            </a:endParaRPr>
          </a:p>
          <a:p>
            <a:pPr indent="-304800" lvl="0" marL="457200" marR="0" rtl="0" algn="l">
              <a:lnSpc>
                <a:spcPct val="155000"/>
              </a:lnSpc>
              <a:spcBef>
                <a:spcPts val="0"/>
              </a:spcBef>
              <a:spcAft>
                <a:spcPts val="0"/>
              </a:spcAft>
              <a:buClr>
                <a:schemeClr val="dk1"/>
              </a:buClr>
              <a:buSzPts val="1200"/>
              <a:buFont typeface="Times New Roman"/>
              <a:buChar char="-"/>
            </a:pPr>
            <a:r>
              <a:rPr b="1" lang="en-US" sz="1400">
                <a:solidFill>
                  <a:schemeClr val="dk1"/>
                </a:solidFill>
                <a:latin typeface="Times New Roman"/>
                <a:ea typeface="Times New Roman"/>
                <a:cs typeface="Times New Roman"/>
                <a:sym typeface="Times New Roman"/>
              </a:rPr>
              <a:t>Takeaway:</a:t>
            </a:r>
            <a:r>
              <a:rPr lang="en-US" sz="1400">
                <a:solidFill>
                  <a:schemeClr val="dk1"/>
                </a:solidFill>
                <a:latin typeface="Times New Roman"/>
                <a:ea typeface="Times New Roman"/>
                <a:cs typeface="Times New Roman"/>
                <a:sym typeface="Times New Roman"/>
              </a:rPr>
              <a:t> Precise initial agent calibration is crucial for accurate and cost-effective modeling.</a:t>
            </a:r>
            <a:endParaRPr sz="1400">
              <a:solidFill>
                <a:schemeClr val="dk1"/>
              </a:solidFill>
              <a:latin typeface="Times New Roman"/>
              <a:ea typeface="Times New Roman"/>
              <a:cs typeface="Times New Roman"/>
              <a:sym typeface="Times New Roman"/>
            </a:endParaRPr>
          </a:p>
        </p:txBody>
      </p:sp>
      <p:sp>
        <p:nvSpPr>
          <p:cNvPr id="320" name="Google Shape;320;g33b83113e11_17_251"/>
          <p:cNvSpPr txBox="1"/>
          <p:nvPr/>
        </p:nvSpPr>
        <p:spPr>
          <a:xfrm>
            <a:off x="1671320" y="3354070"/>
            <a:ext cx="8225700" cy="10899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60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Higher demand months = increased staffing (hiring or retention).</a:t>
            </a:r>
            <a:endParaRPr sz="1400">
              <a:solidFill>
                <a:schemeClr val="dk1"/>
              </a:solidFill>
              <a:latin typeface="Times New Roman"/>
              <a:ea typeface="Times New Roman"/>
              <a:cs typeface="Times New Roman"/>
              <a:sym typeface="Times New Roman"/>
            </a:endParaRPr>
          </a:p>
          <a:p>
            <a:pPr indent="-304800" lvl="0" marL="457200" marR="0" rtl="0" algn="l">
              <a:lnSpc>
                <a:spcPct val="160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Lower demand months = potential firing.</a:t>
            </a:r>
            <a:endParaRPr sz="1400">
              <a:solidFill>
                <a:schemeClr val="dk1"/>
              </a:solidFill>
              <a:latin typeface="Times New Roman"/>
              <a:ea typeface="Times New Roman"/>
              <a:cs typeface="Times New Roman"/>
              <a:sym typeface="Times New Roman"/>
            </a:endParaRPr>
          </a:p>
          <a:p>
            <a:pPr indent="-304800" lvl="0" marL="457200" marR="0" rtl="0" algn="l">
              <a:lnSpc>
                <a:spcPct val="160000"/>
              </a:lnSpc>
              <a:spcBef>
                <a:spcPts val="0"/>
              </a:spcBef>
              <a:spcAft>
                <a:spcPts val="0"/>
              </a:spcAft>
              <a:buClr>
                <a:schemeClr val="dk1"/>
              </a:buClr>
              <a:buSzPts val="1200"/>
              <a:buFont typeface="Times New Roman"/>
              <a:buChar char="-"/>
            </a:pPr>
            <a:r>
              <a:rPr b="1" lang="en-US" sz="1400">
                <a:solidFill>
                  <a:schemeClr val="dk1"/>
                </a:solidFill>
                <a:latin typeface="Times New Roman"/>
                <a:ea typeface="Times New Roman"/>
                <a:cs typeface="Times New Roman"/>
                <a:sym typeface="Times New Roman"/>
              </a:rPr>
              <a:t>Takeaway:</a:t>
            </a:r>
            <a:r>
              <a:rPr lang="en-US" sz="1400">
                <a:solidFill>
                  <a:schemeClr val="dk1"/>
                </a:solidFill>
                <a:latin typeface="Times New Roman"/>
                <a:ea typeface="Times New Roman"/>
                <a:cs typeface="Times New Roman"/>
                <a:sym typeface="Times New Roman"/>
              </a:rPr>
              <a:t> The model ensures sufficient agent capacity to handle both current and past demand.</a:t>
            </a:r>
            <a:endParaRPr sz="1400">
              <a:solidFill>
                <a:schemeClr val="dk1"/>
              </a:solidFill>
              <a:latin typeface="Times New Roman"/>
              <a:ea typeface="Times New Roman"/>
              <a:cs typeface="Times New Roman"/>
              <a:sym typeface="Times New Roman"/>
            </a:endParaRPr>
          </a:p>
        </p:txBody>
      </p:sp>
      <p:sp>
        <p:nvSpPr>
          <p:cNvPr id="321" name="Google Shape;321;g33b83113e11_17_251"/>
          <p:cNvSpPr txBox="1"/>
          <p:nvPr/>
        </p:nvSpPr>
        <p:spPr>
          <a:xfrm>
            <a:off x="1671320" y="4979670"/>
            <a:ext cx="9678000" cy="11328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70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If hiring is too expensive, the model tolerates a waiting pool.</a:t>
            </a:r>
            <a:endParaRPr sz="1400">
              <a:solidFill>
                <a:schemeClr val="dk1"/>
              </a:solidFill>
              <a:latin typeface="Times New Roman"/>
              <a:ea typeface="Times New Roman"/>
              <a:cs typeface="Times New Roman"/>
              <a:sym typeface="Times New Roman"/>
            </a:endParaRPr>
          </a:p>
          <a:p>
            <a:pPr indent="-304800" lvl="0" marL="457200" marR="0" rtl="0" algn="l">
              <a:lnSpc>
                <a:spcPct val="170000"/>
              </a:lnSpc>
              <a:spcBef>
                <a:spcPts val="0"/>
              </a:spcBef>
              <a:spcAft>
                <a:spcPts val="0"/>
              </a:spcAft>
              <a:buClr>
                <a:schemeClr val="dk1"/>
              </a:buClr>
              <a:buSzPts val="1200"/>
              <a:buFont typeface="Times New Roman"/>
              <a:buChar char="-"/>
            </a:pPr>
            <a:r>
              <a:rPr lang="en-US" sz="1400">
                <a:solidFill>
                  <a:schemeClr val="dk1"/>
                </a:solidFill>
                <a:latin typeface="Times New Roman"/>
                <a:ea typeface="Times New Roman"/>
                <a:cs typeface="Times New Roman"/>
                <a:sym typeface="Times New Roman"/>
              </a:rPr>
              <a:t>This reflects the opportunity cost: the model weighs the penalty of delayed onboarding against the cost of immediate hiring.</a:t>
            </a:r>
            <a:endParaRPr sz="1400">
              <a:solidFill>
                <a:schemeClr val="dk1"/>
              </a:solidFill>
              <a:latin typeface="Times New Roman"/>
              <a:ea typeface="Times New Roman"/>
              <a:cs typeface="Times New Roman"/>
              <a:sym typeface="Times New Roman"/>
            </a:endParaRPr>
          </a:p>
          <a:p>
            <a:pPr indent="-304800" lvl="0" marL="457200" marR="0" rtl="0" algn="l">
              <a:lnSpc>
                <a:spcPct val="170000"/>
              </a:lnSpc>
              <a:spcBef>
                <a:spcPts val="0"/>
              </a:spcBef>
              <a:spcAft>
                <a:spcPts val="0"/>
              </a:spcAft>
              <a:buClr>
                <a:schemeClr val="dk1"/>
              </a:buClr>
              <a:buSzPts val="1200"/>
              <a:buFont typeface="Times New Roman"/>
              <a:buChar char="-"/>
            </a:pPr>
            <a:r>
              <a:rPr b="1" lang="en-US" sz="1400">
                <a:solidFill>
                  <a:schemeClr val="dk1"/>
                </a:solidFill>
                <a:latin typeface="Times New Roman"/>
                <a:ea typeface="Times New Roman"/>
                <a:cs typeface="Times New Roman"/>
                <a:sym typeface="Times New Roman"/>
              </a:rPr>
              <a:t>Takeaway:</a:t>
            </a:r>
            <a:r>
              <a:rPr lang="en-US" sz="1400">
                <a:solidFill>
                  <a:schemeClr val="dk1"/>
                </a:solidFill>
                <a:latin typeface="Times New Roman"/>
                <a:ea typeface="Times New Roman"/>
                <a:cs typeface="Times New Roman"/>
                <a:sym typeface="Times New Roman"/>
              </a:rPr>
              <a:t> The model demonstrates a sophisticated understanding of cost trade-offs.</a:t>
            </a:r>
            <a:endParaRPr sz="1400">
              <a:solidFill>
                <a:schemeClr val="dk1"/>
              </a:solidFill>
              <a:latin typeface="Times New Roman"/>
              <a:ea typeface="Times New Roman"/>
              <a:cs typeface="Times New Roman"/>
              <a:sym typeface="Times New Roman"/>
            </a:endParaRPr>
          </a:p>
        </p:txBody>
      </p:sp>
      <p:sp>
        <p:nvSpPr>
          <p:cNvPr id="322" name="Google Shape;322;g33b83113e11_17_251"/>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3" name="Google Shape;323;g33b83113e11_17_251"/>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4" name="Google Shape;324;g33b83113e11_17_251"/>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5" name="Google Shape;325;g33b83113e11_17_251"/>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6" name="Google Shape;326;g33b83113e11_17_251"/>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27" name="Google Shape;327;g33b83113e11_17_251"/>
          <p:cNvSpPr txBox="1"/>
          <p:nvPr/>
        </p:nvSpPr>
        <p:spPr>
          <a:xfrm>
            <a:off x="152400" y="303525"/>
            <a:ext cx="37782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Data Analysis</a:t>
            </a:r>
            <a:endParaRPr b="1" i="0" sz="2800" u="none" cap="none" strike="noStrike">
              <a:solidFill>
                <a:srgbClr val="2E5083"/>
              </a:solidFill>
              <a:latin typeface="Times"/>
              <a:ea typeface="Times"/>
              <a:cs typeface="Times"/>
              <a:sym typeface="Times"/>
            </a:endParaRPr>
          </a:p>
        </p:txBody>
      </p:sp>
      <p:sp>
        <p:nvSpPr>
          <p:cNvPr id="328" name="Google Shape;328;g33b83113e11_17_251"/>
          <p:cNvSpPr txBox="1"/>
          <p:nvPr/>
        </p:nvSpPr>
        <p:spPr>
          <a:xfrm>
            <a:off x="177800" y="754380"/>
            <a:ext cx="114249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000">
                <a:solidFill>
                  <a:schemeClr val="dk1"/>
                </a:solidFill>
                <a:latin typeface="Times"/>
                <a:ea typeface="Times"/>
                <a:cs typeface="Times"/>
                <a:sym typeface="Times"/>
              </a:rPr>
              <a:t>Optimizing Staffing Costs: Key Insights &amp; Implications</a:t>
            </a:r>
            <a:endParaRPr b="1" i="0" sz="2000" u="none" cap="none" strike="noStrike">
              <a:solidFill>
                <a:schemeClr val="dk1"/>
              </a:solidFill>
              <a:latin typeface="Times"/>
              <a:ea typeface="Times"/>
              <a:cs typeface="Times"/>
              <a:sym typeface="Times"/>
            </a:endParaRPr>
          </a:p>
        </p:txBody>
      </p:sp>
      <p:sp>
        <p:nvSpPr>
          <p:cNvPr id="329" name="Google Shape;329;g33b83113e11_17_251"/>
          <p:cNvSpPr txBox="1"/>
          <p:nvPr/>
        </p:nvSpPr>
        <p:spPr>
          <a:xfrm>
            <a:off x="4103370" y="-17145"/>
            <a:ext cx="14364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3. Data Analysis</a:t>
            </a:r>
            <a:endParaRPr b="1" sz="1200">
              <a:solidFill>
                <a:schemeClr val="lt1"/>
              </a:solidFill>
              <a:latin typeface="Times"/>
              <a:ea typeface="Times"/>
              <a:cs typeface="Times"/>
              <a:sym typeface="Times"/>
            </a:endParaRPr>
          </a:p>
        </p:txBody>
      </p:sp>
      <p:sp>
        <p:nvSpPr>
          <p:cNvPr id="330" name="Google Shape;330;g33b83113e11_17_251"/>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lt1"/>
                </a:solidFill>
                <a:latin typeface="Times"/>
                <a:ea typeface="Times"/>
                <a:cs typeface="Times"/>
                <a:sym typeface="Times"/>
              </a:rPr>
              <a:t>4. Discussion</a:t>
            </a:r>
            <a:endParaRPr b="1" sz="1200">
              <a:solidFill>
                <a:schemeClr val="lt1"/>
              </a:solidFill>
              <a:latin typeface="Times"/>
              <a:ea typeface="Times"/>
              <a:cs typeface="Times"/>
              <a:sym typeface="Times"/>
            </a:endParaRPr>
          </a:p>
        </p:txBody>
      </p:sp>
      <p:sp>
        <p:nvSpPr>
          <p:cNvPr id="331" name="Google Shape;331;g33b83113e11_17_251"/>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5. Recommendation</a:t>
            </a:r>
            <a:endParaRPr b="1" sz="1200">
              <a:solidFill>
                <a:schemeClr val="dk1"/>
              </a:solidFill>
              <a:latin typeface="Times"/>
              <a:ea typeface="Times"/>
              <a:cs typeface="Times"/>
              <a:sym typeface="Times"/>
            </a:endParaRPr>
          </a:p>
        </p:txBody>
      </p:sp>
      <p:sp>
        <p:nvSpPr>
          <p:cNvPr id="332" name="Google Shape;332;g33b83113e11_17_251"/>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a:ea typeface="Times"/>
                <a:cs typeface="Times"/>
                <a:sym typeface="Times"/>
              </a:rPr>
              <a:t>6. Conclusion </a:t>
            </a:r>
            <a:endParaRPr b="1" sz="1200">
              <a:solidFill>
                <a:schemeClr val="dk1"/>
              </a:solidFill>
              <a:latin typeface="Times"/>
              <a:ea typeface="Times"/>
              <a:cs typeface="Times"/>
              <a:sym typeface="Times"/>
            </a:endParaRPr>
          </a:p>
        </p:txBody>
      </p:sp>
      <p:sp>
        <p:nvSpPr>
          <p:cNvPr id="333" name="Google Shape;333;g33b83113e11_17_251"/>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34" name="Google Shape;334;g33b83113e11_17_251"/>
          <p:cNvSpPr txBox="1"/>
          <p:nvPr/>
        </p:nvSpPr>
        <p:spPr>
          <a:xfrm>
            <a:off x="1936750" y="-13335"/>
            <a:ext cx="1905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a:t>
            </a:r>
            <a:r>
              <a:rPr b="1" lang="en-US" sz="1200">
                <a:solidFill>
                  <a:schemeClr val="lt1"/>
                </a:solidFill>
                <a:latin typeface="Times"/>
                <a:ea typeface="Times"/>
                <a:cs typeface="Times"/>
                <a:sym typeface="Times"/>
              </a:rPr>
              <a:t>Study Design &amp; Method</a:t>
            </a:r>
            <a:endParaRPr b="1" i="0" sz="1300" u="none" cap="none" strike="noStrike">
              <a:solidFill>
                <a:srgbClr val="FFFFFF"/>
              </a:solidFill>
              <a:latin typeface="Times"/>
              <a:ea typeface="Times"/>
              <a:cs typeface="Times"/>
              <a:sym typeface="Times"/>
            </a:endParaRPr>
          </a:p>
        </p:txBody>
      </p:sp>
      <p:sp>
        <p:nvSpPr>
          <p:cNvPr id="335" name="Google Shape;335;g33b83113e11_17_251"/>
          <p:cNvSpPr txBox="1"/>
          <p:nvPr/>
        </p:nvSpPr>
        <p:spPr>
          <a:xfrm>
            <a:off x="71120" y="-18415"/>
            <a:ext cx="1758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lang="en-US" sz="1200">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336" name="Google Shape;336;g33b83113e11_17_251"/>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cap="none" strike="noStrike">
                <a:solidFill>
                  <a:srgbClr val="757070"/>
                </a:solidFill>
                <a:latin typeface="Arial"/>
                <a:ea typeface="Arial"/>
                <a:cs typeface="Arial"/>
                <a:sym typeface="Arial"/>
              </a:rPr>
              <a:t>6</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3b83113e11_17_346"/>
          <p:cNvSpPr/>
          <p:nvPr/>
        </p:nvSpPr>
        <p:spPr>
          <a:xfrm>
            <a:off x="9305287" y="4317047"/>
            <a:ext cx="2574000" cy="15729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43" name="Google Shape;343;g33b83113e11_17_346"/>
          <p:cNvSpPr/>
          <p:nvPr/>
        </p:nvSpPr>
        <p:spPr>
          <a:xfrm>
            <a:off x="3693390" y="4317049"/>
            <a:ext cx="2574000" cy="15729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300">
              <a:solidFill>
                <a:srgbClr val="FFFFFF"/>
              </a:solidFill>
              <a:latin typeface="Calibri"/>
              <a:ea typeface="Calibri"/>
              <a:cs typeface="Calibri"/>
              <a:sym typeface="Calibri"/>
            </a:endParaRPr>
          </a:p>
        </p:txBody>
      </p:sp>
      <p:sp>
        <p:nvSpPr>
          <p:cNvPr id="344" name="Google Shape;344;g33b83113e11_17_346"/>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45" name="Google Shape;345;g33b83113e11_17_346"/>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46" name="Google Shape;346;g33b83113e11_17_346"/>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47" name="Google Shape;347;g33b83113e11_17_346"/>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48" name="Google Shape;348;g33b83113e11_17_346"/>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49" name="Google Shape;349;g33b83113e11_17_346"/>
          <p:cNvSpPr txBox="1"/>
          <p:nvPr/>
        </p:nvSpPr>
        <p:spPr>
          <a:xfrm>
            <a:off x="152400" y="303525"/>
            <a:ext cx="608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Data Analysis- Limitations</a:t>
            </a:r>
            <a:endParaRPr b="1" i="0" sz="2800" u="none" cap="none" strike="noStrike">
              <a:solidFill>
                <a:srgbClr val="2E5083"/>
              </a:solidFill>
              <a:latin typeface="Times"/>
              <a:ea typeface="Times"/>
              <a:cs typeface="Times"/>
              <a:sym typeface="Times"/>
            </a:endParaRPr>
          </a:p>
        </p:txBody>
      </p:sp>
      <p:sp>
        <p:nvSpPr>
          <p:cNvPr id="350" name="Google Shape;350;g33b83113e11_17_346"/>
          <p:cNvSpPr txBox="1"/>
          <p:nvPr/>
        </p:nvSpPr>
        <p:spPr>
          <a:xfrm>
            <a:off x="177800" y="754375"/>
            <a:ext cx="82431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000">
                <a:solidFill>
                  <a:schemeClr val="dk1"/>
                </a:solidFill>
                <a:latin typeface="Times New Roman"/>
                <a:ea typeface="Times New Roman"/>
                <a:cs typeface="Times New Roman"/>
                <a:sym typeface="Times New Roman"/>
              </a:rPr>
              <a:t>Guiding us in interpreting results and planning for future refinements.</a:t>
            </a:r>
            <a:r>
              <a:rPr b="1" lang="en-US" sz="2000">
                <a:solidFill>
                  <a:schemeClr val="dk1"/>
                </a:solidFill>
                <a:latin typeface="Times New Roman"/>
                <a:ea typeface="Times New Roman"/>
                <a:cs typeface="Times New Roman"/>
                <a:sym typeface="Times New Roman"/>
              </a:rPr>
              <a:t> </a:t>
            </a:r>
            <a:endParaRPr b="1" i="0" sz="2000" u="none" cap="none" strike="noStrike">
              <a:solidFill>
                <a:schemeClr val="dk1"/>
              </a:solidFill>
              <a:latin typeface="Times New Roman"/>
              <a:ea typeface="Times New Roman"/>
              <a:cs typeface="Times New Roman"/>
              <a:sym typeface="Times New Roman"/>
            </a:endParaRPr>
          </a:p>
        </p:txBody>
      </p:sp>
      <p:sp>
        <p:nvSpPr>
          <p:cNvPr id="351" name="Google Shape;351;g33b83113e11_17_346"/>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352" name="Google Shape;352;g33b83113e11_17_346"/>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353" name="Google Shape;353;g33b83113e11_17_346"/>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354" name="Google Shape;354;g33b83113e11_17_346"/>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355" name="Google Shape;355;g33b83113e11_17_346"/>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56" name="Google Shape;356;g33b83113e11_17_346"/>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357" name="Google Shape;357;g33b83113e11_17_346"/>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358" name="Google Shape;358;g33b83113e11_17_346"/>
          <p:cNvSpPr txBox="1"/>
          <p:nvPr/>
        </p:nvSpPr>
        <p:spPr>
          <a:xfrm>
            <a:off x="1307238" y="889625"/>
            <a:ext cx="5459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rgbClr val="2E5083"/>
              </a:solidFill>
              <a:latin typeface="Times"/>
              <a:ea typeface="Times"/>
              <a:cs typeface="Times"/>
              <a:sym typeface="Times"/>
            </a:endParaRPr>
          </a:p>
        </p:txBody>
      </p:sp>
      <p:sp>
        <p:nvSpPr>
          <p:cNvPr id="359" name="Google Shape;359;g33b83113e11_17_346"/>
          <p:cNvSpPr/>
          <p:nvPr/>
        </p:nvSpPr>
        <p:spPr>
          <a:xfrm>
            <a:off x="904124" y="2280049"/>
            <a:ext cx="2574000" cy="19011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60" name="Google Shape;360;g33b83113e11_17_346"/>
          <p:cNvSpPr/>
          <p:nvPr/>
        </p:nvSpPr>
        <p:spPr>
          <a:xfrm>
            <a:off x="884957" y="1566380"/>
            <a:ext cx="25740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361" name="Google Shape;361;g33b83113e11_17_346"/>
          <p:cNvSpPr txBox="1"/>
          <p:nvPr/>
        </p:nvSpPr>
        <p:spPr>
          <a:xfrm>
            <a:off x="1044467" y="1663543"/>
            <a:ext cx="2255100" cy="3078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rgbClr val="000000"/>
              </a:buClr>
              <a:buSzPts val="1100"/>
              <a:buFont typeface="Arial"/>
              <a:buNone/>
            </a:pPr>
            <a:r>
              <a:rPr b="1" lang="en-US">
                <a:solidFill>
                  <a:srgbClr val="FFFFFF"/>
                </a:solidFill>
                <a:latin typeface="Times New Roman"/>
                <a:ea typeface="Times New Roman"/>
                <a:cs typeface="Times New Roman"/>
                <a:sym typeface="Times New Roman"/>
              </a:rPr>
              <a:t>Temporal Granularity</a:t>
            </a:r>
            <a:endParaRPr b="1">
              <a:solidFill>
                <a:srgbClr val="FFFFFF"/>
              </a:solidFill>
              <a:latin typeface="Times New Roman"/>
              <a:ea typeface="Times New Roman"/>
              <a:cs typeface="Times New Roman"/>
              <a:sym typeface="Times New Roman"/>
            </a:endParaRPr>
          </a:p>
        </p:txBody>
      </p:sp>
      <p:sp>
        <p:nvSpPr>
          <p:cNvPr id="362" name="Google Shape;362;g33b83113e11_17_346"/>
          <p:cNvSpPr/>
          <p:nvPr/>
        </p:nvSpPr>
        <p:spPr>
          <a:xfrm>
            <a:off x="3698132" y="2280039"/>
            <a:ext cx="2574000" cy="19335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63" name="Google Shape;363;g33b83113e11_17_346"/>
          <p:cNvSpPr/>
          <p:nvPr/>
        </p:nvSpPr>
        <p:spPr>
          <a:xfrm>
            <a:off x="3678988" y="1566380"/>
            <a:ext cx="25740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364" name="Google Shape;364;g33b83113e11_17_346"/>
          <p:cNvSpPr txBox="1"/>
          <p:nvPr/>
        </p:nvSpPr>
        <p:spPr>
          <a:xfrm>
            <a:off x="3669296" y="1679609"/>
            <a:ext cx="26124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rgbClr val="FFFFFF"/>
                </a:solidFill>
                <a:latin typeface="Times New Roman"/>
                <a:ea typeface="Times New Roman"/>
                <a:cs typeface="Times New Roman"/>
                <a:sym typeface="Times New Roman"/>
              </a:rPr>
              <a:t>Unbounded Hiring/Firing</a:t>
            </a:r>
            <a:endParaRPr b="1">
              <a:solidFill>
                <a:srgbClr val="FFFFFF"/>
              </a:solidFill>
              <a:latin typeface="Times New Roman"/>
              <a:ea typeface="Times New Roman"/>
              <a:cs typeface="Times New Roman"/>
              <a:sym typeface="Times New Roman"/>
            </a:endParaRPr>
          </a:p>
        </p:txBody>
      </p:sp>
      <p:sp>
        <p:nvSpPr>
          <p:cNvPr id="365" name="Google Shape;365;g33b83113e11_17_346"/>
          <p:cNvSpPr/>
          <p:nvPr/>
        </p:nvSpPr>
        <p:spPr>
          <a:xfrm>
            <a:off x="6511320" y="2280050"/>
            <a:ext cx="2574000" cy="19335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66" name="Google Shape;366;g33b83113e11_17_346"/>
          <p:cNvSpPr/>
          <p:nvPr/>
        </p:nvSpPr>
        <p:spPr>
          <a:xfrm>
            <a:off x="6492163" y="1566380"/>
            <a:ext cx="25740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367" name="Google Shape;367;g33b83113e11_17_346"/>
          <p:cNvSpPr txBox="1"/>
          <p:nvPr/>
        </p:nvSpPr>
        <p:spPr>
          <a:xfrm>
            <a:off x="6646892" y="1679609"/>
            <a:ext cx="2255100" cy="3078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rgbClr val="000000"/>
              </a:buClr>
              <a:buSzPts val="1100"/>
              <a:buFont typeface="Arial"/>
              <a:buNone/>
            </a:pPr>
            <a:r>
              <a:rPr b="1" lang="en-US">
                <a:solidFill>
                  <a:srgbClr val="FFFFFF"/>
                </a:solidFill>
                <a:latin typeface="Times New Roman"/>
                <a:ea typeface="Times New Roman"/>
                <a:cs typeface="Times New Roman"/>
                <a:sym typeface="Times New Roman"/>
              </a:rPr>
              <a:t>Limited Historical Data</a:t>
            </a:r>
            <a:endParaRPr b="1">
              <a:solidFill>
                <a:srgbClr val="FFFFFF"/>
              </a:solidFill>
              <a:latin typeface="Times New Roman"/>
              <a:ea typeface="Times New Roman"/>
              <a:cs typeface="Times New Roman"/>
              <a:sym typeface="Times New Roman"/>
            </a:endParaRPr>
          </a:p>
        </p:txBody>
      </p:sp>
      <p:sp>
        <p:nvSpPr>
          <p:cNvPr id="368" name="Google Shape;368;g33b83113e11_17_346"/>
          <p:cNvSpPr/>
          <p:nvPr/>
        </p:nvSpPr>
        <p:spPr>
          <a:xfrm>
            <a:off x="9324507" y="2280038"/>
            <a:ext cx="2574000" cy="19335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69" name="Google Shape;369;g33b83113e11_17_346"/>
          <p:cNvSpPr/>
          <p:nvPr/>
        </p:nvSpPr>
        <p:spPr>
          <a:xfrm>
            <a:off x="9266975" y="1566380"/>
            <a:ext cx="2612400" cy="5700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a:solidFill>
                <a:srgbClr val="FFFFFF"/>
              </a:solidFill>
              <a:latin typeface="Calibri"/>
              <a:ea typeface="Calibri"/>
              <a:cs typeface="Calibri"/>
              <a:sym typeface="Calibri"/>
            </a:endParaRPr>
          </a:p>
        </p:txBody>
      </p:sp>
      <p:sp>
        <p:nvSpPr>
          <p:cNvPr id="370" name="Google Shape;370;g33b83113e11_17_346"/>
          <p:cNvSpPr txBox="1"/>
          <p:nvPr/>
        </p:nvSpPr>
        <p:spPr>
          <a:xfrm>
            <a:off x="9391388" y="1574048"/>
            <a:ext cx="2363700" cy="555600"/>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Clr>
                <a:srgbClr val="000000"/>
              </a:buClr>
              <a:buSzPts val="1100"/>
              <a:buFont typeface="Arial"/>
              <a:buNone/>
            </a:pPr>
            <a:r>
              <a:rPr b="1" lang="en-US">
                <a:solidFill>
                  <a:srgbClr val="FFFFFF"/>
                </a:solidFill>
                <a:latin typeface="Times New Roman"/>
                <a:ea typeface="Times New Roman"/>
                <a:cs typeface="Times New Roman"/>
                <a:sym typeface="Times New Roman"/>
              </a:rPr>
              <a:t>Linear Programming Constraints</a:t>
            </a:r>
            <a:endParaRPr b="1">
              <a:solidFill>
                <a:srgbClr val="FFFFFF"/>
              </a:solidFill>
              <a:latin typeface="Times New Roman"/>
              <a:ea typeface="Times New Roman"/>
              <a:cs typeface="Times New Roman"/>
              <a:sym typeface="Times New Roman"/>
            </a:endParaRPr>
          </a:p>
        </p:txBody>
      </p:sp>
      <p:sp>
        <p:nvSpPr>
          <p:cNvPr id="371" name="Google Shape;371;g33b83113e11_17_346"/>
          <p:cNvSpPr txBox="1"/>
          <p:nvPr/>
        </p:nvSpPr>
        <p:spPr>
          <a:xfrm>
            <a:off x="942562" y="2631943"/>
            <a:ext cx="2535900" cy="107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The model uses </a:t>
            </a:r>
            <a:r>
              <a:rPr b="1" lang="en-US" sz="1300">
                <a:solidFill>
                  <a:srgbClr val="000000"/>
                </a:solidFill>
                <a:latin typeface="Times New Roman"/>
                <a:ea typeface="Times New Roman"/>
                <a:cs typeface="Times New Roman"/>
                <a:sym typeface="Times New Roman"/>
              </a:rPr>
              <a:t>monthly intervals</a:t>
            </a:r>
            <a:r>
              <a:rPr lang="en-US" sz="1300">
                <a:solidFill>
                  <a:srgbClr val="000000"/>
                </a:solidFill>
                <a:latin typeface="Times New Roman"/>
                <a:ea typeface="Times New Roman"/>
                <a:cs typeface="Times New Roman"/>
                <a:sym typeface="Times New Roman"/>
              </a:rPr>
              <a:t>, which may miss </a:t>
            </a:r>
            <a:r>
              <a:rPr b="1" lang="en-US" sz="1300">
                <a:solidFill>
                  <a:srgbClr val="000000"/>
                </a:solidFill>
                <a:latin typeface="Times New Roman"/>
                <a:ea typeface="Times New Roman"/>
                <a:cs typeface="Times New Roman"/>
                <a:sym typeface="Times New Roman"/>
              </a:rPr>
              <a:t>daily fluctuations</a:t>
            </a:r>
            <a:r>
              <a:rPr lang="en-US" sz="1300">
                <a:solidFill>
                  <a:srgbClr val="000000"/>
                </a:solidFill>
                <a:latin typeface="Times New Roman"/>
                <a:ea typeface="Times New Roman"/>
                <a:cs typeface="Times New Roman"/>
                <a:sym typeface="Times New Roman"/>
              </a:rPr>
              <a:t> in advertiser demand and agent availability.</a:t>
            </a:r>
            <a:endParaRPr sz="1300">
              <a:latin typeface="Times New Roman"/>
              <a:ea typeface="Times New Roman"/>
              <a:cs typeface="Times New Roman"/>
              <a:sym typeface="Times New Roman"/>
            </a:endParaRPr>
          </a:p>
        </p:txBody>
      </p:sp>
      <p:sp>
        <p:nvSpPr>
          <p:cNvPr id="372" name="Google Shape;372;g33b83113e11_17_346"/>
          <p:cNvSpPr txBox="1"/>
          <p:nvPr/>
        </p:nvSpPr>
        <p:spPr>
          <a:xfrm>
            <a:off x="3707698" y="2413523"/>
            <a:ext cx="2574000" cy="168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None/>
            </a:pPr>
            <a:r>
              <a:rPr lang="en-US" sz="1300">
                <a:solidFill>
                  <a:srgbClr val="000000"/>
                </a:solidFill>
                <a:latin typeface="Times New Roman"/>
                <a:ea typeface="Times New Roman"/>
                <a:cs typeface="Times New Roman"/>
                <a:sym typeface="Times New Roman"/>
              </a:rPr>
              <a:t>The model assumes </a:t>
            </a:r>
            <a:r>
              <a:rPr b="1" lang="en-US" sz="1300">
                <a:solidFill>
                  <a:srgbClr val="000000"/>
                </a:solidFill>
                <a:latin typeface="Times New Roman"/>
                <a:ea typeface="Times New Roman"/>
                <a:cs typeface="Times New Roman"/>
                <a:sym typeface="Times New Roman"/>
              </a:rPr>
              <a:t>unrestricted hiring and firing</a:t>
            </a:r>
            <a:r>
              <a:rPr lang="en-US" sz="1300">
                <a:solidFill>
                  <a:srgbClr val="000000"/>
                </a:solidFill>
                <a:latin typeface="Times New Roman"/>
                <a:ea typeface="Times New Roman"/>
                <a:cs typeface="Times New Roman"/>
                <a:sym typeface="Times New Roman"/>
              </a:rPr>
              <a:t>, which is unrealistic.</a:t>
            </a:r>
            <a:endParaRPr sz="1300">
              <a:solidFill>
                <a:srgbClr val="00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None/>
            </a:pPr>
            <a:r>
              <a:rPr b="1" lang="en-US" sz="1300">
                <a:solidFill>
                  <a:srgbClr val="000000"/>
                </a:solidFill>
                <a:latin typeface="Times New Roman"/>
                <a:ea typeface="Times New Roman"/>
                <a:cs typeface="Times New Roman"/>
                <a:sym typeface="Times New Roman"/>
              </a:rPr>
              <a:t>Real-world constraints</a:t>
            </a:r>
            <a:r>
              <a:rPr lang="en-US" sz="1300">
                <a:solidFill>
                  <a:srgbClr val="000000"/>
                </a:solidFill>
                <a:latin typeface="Times New Roman"/>
                <a:ea typeface="Times New Roman"/>
                <a:cs typeface="Times New Roman"/>
                <a:sym typeface="Times New Roman"/>
              </a:rPr>
              <a:t> include financial limits, training periods, and employee well-being.</a:t>
            </a:r>
            <a:endParaRPr sz="1300">
              <a:latin typeface="Times New Roman"/>
              <a:ea typeface="Times New Roman"/>
              <a:cs typeface="Times New Roman"/>
              <a:sym typeface="Times New Roman"/>
            </a:endParaRPr>
          </a:p>
        </p:txBody>
      </p:sp>
      <p:sp>
        <p:nvSpPr>
          <p:cNvPr id="373" name="Google Shape;373;g33b83113e11_17_346"/>
          <p:cNvSpPr txBox="1"/>
          <p:nvPr/>
        </p:nvSpPr>
        <p:spPr>
          <a:xfrm>
            <a:off x="6511325" y="2531073"/>
            <a:ext cx="25740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The model relies on </a:t>
            </a:r>
            <a:r>
              <a:rPr b="1" lang="en-US" sz="1300">
                <a:solidFill>
                  <a:srgbClr val="000000"/>
                </a:solidFill>
                <a:latin typeface="Times New Roman"/>
                <a:ea typeface="Times New Roman"/>
                <a:cs typeface="Times New Roman"/>
                <a:sym typeface="Times New Roman"/>
              </a:rPr>
              <a:t>only two years of data</a:t>
            </a:r>
            <a:r>
              <a:rPr lang="en-US" sz="1300">
                <a:solidFill>
                  <a:srgbClr val="000000"/>
                </a:solidFill>
                <a:latin typeface="Times New Roman"/>
                <a:ea typeface="Times New Roman"/>
                <a:cs typeface="Times New Roman"/>
                <a:sym typeface="Times New Roman"/>
              </a:rPr>
              <a:t>, which may not capture </a:t>
            </a:r>
            <a:r>
              <a:rPr b="1" lang="en-US" sz="1300">
                <a:solidFill>
                  <a:srgbClr val="000000"/>
                </a:solidFill>
                <a:latin typeface="Times New Roman"/>
                <a:ea typeface="Times New Roman"/>
                <a:cs typeface="Times New Roman"/>
                <a:sym typeface="Times New Roman"/>
              </a:rPr>
              <a:t>long-term trends, seasonality, or exceptional events</a:t>
            </a:r>
            <a:r>
              <a:rPr lang="en-US" sz="1300">
                <a:solidFill>
                  <a:srgbClr val="000000"/>
                </a:solidFill>
                <a:latin typeface="Times New Roman"/>
                <a:ea typeface="Times New Roman"/>
                <a:cs typeface="Times New Roman"/>
                <a:sym typeface="Times New Roman"/>
              </a:rPr>
              <a:t> (e.g., economic shifts, pandemics).</a:t>
            </a:r>
            <a:endParaRPr sz="1300"/>
          </a:p>
        </p:txBody>
      </p:sp>
      <p:sp>
        <p:nvSpPr>
          <p:cNvPr id="374" name="Google Shape;374;g33b83113e11_17_346"/>
          <p:cNvSpPr txBox="1"/>
          <p:nvPr/>
        </p:nvSpPr>
        <p:spPr>
          <a:xfrm>
            <a:off x="9314981" y="2531073"/>
            <a:ext cx="2574000" cy="1305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300">
                <a:solidFill>
                  <a:srgbClr val="000000"/>
                </a:solidFill>
                <a:latin typeface="Times New Roman"/>
                <a:ea typeface="Times New Roman"/>
                <a:cs typeface="Times New Roman"/>
                <a:sym typeface="Times New Roman"/>
              </a:rPr>
              <a:t>Real-world relationships</a:t>
            </a:r>
            <a:r>
              <a:rPr lang="en-US" sz="1300">
                <a:solidFill>
                  <a:srgbClr val="000000"/>
                </a:solidFill>
                <a:latin typeface="Times New Roman"/>
                <a:ea typeface="Times New Roman"/>
                <a:cs typeface="Times New Roman"/>
                <a:sym typeface="Times New Roman"/>
              </a:rPr>
              <a:t> (e.g., learning curves, economies of scale) are often </a:t>
            </a:r>
            <a:r>
              <a:rPr b="1" lang="en-US" sz="1300">
                <a:solidFill>
                  <a:srgbClr val="000000"/>
                </a:solidFill>
                <a:latin typeface="Times New Roman"/>
                <a:ea typeface="Times New Roman"/>
                <a:cs typeface="Times New Roman"/>
                <a:sym typeface="Times New Roman"/>
              </a:rPr>
              <a:t>non-linear</a:t>
            </a:r>
            <a:r>
              <a:rPr lang="en-US" sz="1300">
                <a:solidFill>
                  <a:srgbClr val="000000"/>
                </a:solidFill>
                <a:latin typeface="Times New Roman"/>
                <a:ea typeface="Times New Roman"/>
                <a:cs typeface="Times New Roman"/>
                <a:sym typeface="Times New Roman"/>
              </a:rPr>
              <a:t>, but the model uses a </a:t>
            </a:r>
            <a:r>
              <a:rPr b="1" lang="en-US" sz="1300">
                <a:solidFill>
                  <a:srgbClr val="000000"/>
                </a:solidFill>
                <a:latin typeface="Times New Roman"/>
                <a:ea typeface="Times New Roman"/>
                <a:cs typeface="Times New Roman"/>
                <a:sym typeface="Times New Roman"/>
              </a:rPr>
              <a:t>linear programming (LP) approach</a:t>
            </a:r>
            <a:r>
              <a:rPr lang="en-US" sz="1300">
                <a:solidFill>
                  <a:srgbClr val="000000"/>
                </a:solidFill>
                <a:latin typeface="Times New Roman"/>
                <a:ea typeface="Times New Roman"/>
                <a:cs typeface="Times New Roman"/>
                <a:sym typeface="Times New Roman"/>
              </a:rPr>
              <a:t>.</a:t>
            </a:r>
            <a:endParaRPr sz="1300"/>
          </a:p>
        </p:txBody>
      </p:sp>
      <p:sp>
        <p:nvSpPr>
          <p:cNvPr id="375" name="Google Shape;375;g33b83113e11_17_346"/>
          <p:cNvSpPr/>
          <p:nvPr/>
        </p:nvSpPr>
        <p:spPr>
          <a:xfrm>
            <a:off x="923318" y="4317059"/>
            <a:ext cx="2535900" cy="15729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76" name="Google Shape;376;g33b83113e11_17_346"/>
          <p:cNvSpPr txBox="1"/>
          <p:nvPr/>
        </p:nvSpPr>
        <p:spPr>
          <a:xfrm>
            <a:off x="3712565" y="4708465"/>
            <a:ext cx="2574000" cy="615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Some recommendations may be impractical or unsustainable.</a:t>
            </a:r>
            <a:endParaRPr sz="1300"/>
          </a:p>
        </p:txBody>
      </p:sp>
      <p:sp>
        <p:nvSpPr>
          <p:cNvPr id="377" name="Google Shape;377;g33b83113e11_17_346"/>
          <p:cNvSpPr txBox="1"/>
          <p:nvPr/>
        </p:nvSpPr>
        <p:spPr>
          <a:xfrm>
            <a:off x="923436" y="4599533"/>
            <a:ext cx="25740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Short-term variations crucial for operational efficiency might be overlooked.</a:t>
            </a:r>
            <a:endParaRPr sz="1300">
              <a:latin typeface="Times New Roman"/>
              <a:ea typeface="Times New Roman"/>
              <a:cs typeface="Times New Roman"/>
              <a:sym typeface="Times New Roman"/>
            </a:endParaRPr>
          </a:p>
        </p:txBody>
      </p:sp>
      <p:sp>
        <p:nvSpPr>
          <p:cNvPr id="378" name="Google Shape;378;g33b83113e11_17_346"/>
          <p:cNvSpPr/>
          <p:nvPr/>
        </p:nvSpPr>
        <p:spPr>
          <a:xfrm>
            <a:off x="6499363" y="4317038"/>
            <a:ext cx="2574000" cy="1572900"/>
          </a:xfrm>
          <a:prstGeom prst="rect">
            <a:avLst/>
          </a:prstGeom>
          <a:noFill/>
          <a:ln cap="flat" cmpd="sng" w="19050">
            <a:solidFill>
              <a:srgbClr val="BFBFB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rgbClr val="FFFFFF"/>
              </a:solidFill>
              <a:latin typeface="Calibri"/>
              <a:ea typeface="Calibri"/>
              <a:cs typeface="Calibri"/>
              <a:sym typeface="Calibri"/>
            </a:endParaRPr>
          </a:p>
        </p:txBody>
      </p:sp>
      <p:sp>
        <p:nvSpPr>
          <p:cNvPr id="379" name="Google Shape;379;g33b83113e11_17_346"/>
          <p:cNvSpPr txBox="1"/>
          <p:nvPr/>
        </p:nvSpPr>
        <p:spPr>
          <a:xfrm>
            <a:off x="6508930" y="4696170"/>
            <a:ext cx="25740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Predictions may be skewed if past data isn't fully representative of future conditions.</a:t>
            </a:r>
            <a:endParaRPr sz="1300"/>
          </a:p>
        </p:txBody>
      </p:sp>
      <p:sp>
        <p:nvSpPr>
          <p:cNvPr id="380" name="Google Shape;380;g33b83113e11_17_346"/>
          <p:cNvSpPr txBox="1"/>
          <p:nvPr/>
        </p:nvSpPr>
        <p:spPr>
          <a:xfrm>
            <a:off x="9305321" y="4714494"/>
            <a:ext cx="25740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US" sz="1300">
                <a:solidFill>
                  <a:srgbClr val="000000"/>
                </a:solidFill>
                <a:latin typeface="Times New Roman"/>
                <a:ea typeface="Times New Roman"/>
                <a:cs typeface="Times New Roman"/>
                <a:sym typeface="Times New Roman"/>
              </a:rPr>
              <a:t>Some complexities of real-world scenarios may not be accurately represented.</a:t>
            </a:r>
            <a:endParaRPr sz="1300"/>
          </a:p>
        </p:txBody>
      </p:sp>
      <p:sp>
        <p:nvSpPr>
          <p:cNvPr id="381" name="Google Shape;381;g33b83113e11_17_346"/>
          <p:cNvSpPr/>
          <p:nvPr/>
        </p:nvSpPr>
        <p:spPr>
          <a:xfrm rot="5400000">
            <a:off x="-309355" y="4893164"/>
            <a:ext cx="1611600" cy="4527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2" name="Google Shape;382;g33b83113e11_17_346"/>
          <p:cNvSpPr/>
          <p:nvPr/>
        </p:nvSpPr>
        <p:spPr>
          <a:xfrm rot="5400000">
            <a:off x="-456955" y="3007097"/>
            <a:ext cx="1906800" cy="452700"/>
          </a:xfrm>
          <a:prstGeom prst="rect">
            <a:avLst/>
          </a:prstGeom>
          <a:solidFill>
            <a:srgbClr val="0049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3" name="Google Shape;383;g33b83113e11_17_346"/>
          <p:cNvSpPr txBox="1"/>
          <p:nvPr/>
        </p:nvSpPr>
        <p:spPr>
          <a:xfrm rot="-5400000">
            <a:off x="-388785" y="4957875"/>
            <a:ext cx="1731300" cy="323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b="1" lang="en-US" sz="1500">
                <a:solidFill>
                  <a:srgbClr val="FFFFFF"/>
                </a:solidFill>
                <a:latin typeface="Times New Roman"/>
                <a:ea typeface="Times New Roman"/>
                <a:cs typeface="Times New Roman"/>
                <a:sym typeface="Times New Roman"/>
              </a:rPr>
              <a:t>Impact</a:t>
            </a:r>
            <a:endParaRPr b="1" sz="1500">
              <a:solidFill>
                <a:srgbClr val="FFFFFF"/>
              </a:solidFill>
              <a:latin typeface="Times New Roman"/>
              <a:ea typeface="Times New Roman"/>
              <a:cs typeface="Times New Roman"/>
              <a:sym typeface="Times New Roman"/>
            </a:endParaRPr>
          </a:p>
        </p:txBody>
      </p:sp>
      <p:sp>
        <p:nvSpPr>
          <p:cNvPr id="384" name="Google Shape;384;g33b83113e11_17_346"/>
          <p:cNvSpPr txBox="1"/>
          <p:nvPr/>
        </p:nvSpPr>
        <p:spPr>
          <a:xfrm rot="-5400000">
            <a:off x="-388796" y="3068856"/>
            <a:ext cx="1731300" cy="3231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SzPts val="1100"/>
              <a:buNone/>
            </a:pPr>
            <a:r>
              <a:rPr b="1" lang="en-US" sz="1500">
                <a:solidFill>
                  <a:srgbClr val="FFFFFF"/>
                </a:solidFill>
                <a:latin typeface="Times New Roman"/>
                <a:ea typeface="Times New Roman"/>
                <a:cs typeface="Times New Roman"/>
                <a:sym typeface="Times New Roman"/>
              </a:rPr>
              <a:t>Aspect</a:t>
            </a:r>
            <a:endParaRPr b="1" sz="1500">
              <a:solidFill>
                <a:srgbClr val="FFFFFF"/>
              </a:solidFill>
              <a:latin typeface="Times New Roman"/>
              <a:ea typeface="Times New Roman"/>
              <a:cs typeface="Times New Roman"/>
              <a:sym typeface="Times New Roman"/>
            </a:endParaRPr>
          </a:p>
        </p:txBody>
      </p:sp>
      <p:sp>
        <p:nvSpPr>
          <p:cNvPr id="385" name="Google Shape;385;g33b83113e11_17_346"/>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7</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3b83113e11_17_393"/>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92" name="Google Shape;392;g33b83113e11_17_393"/>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93" name="Google Shape;393;g33b83113e11_17_393"/>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94" name="Google Shape;394;g33b83113e11_17_393"/>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95" name="Google Shape;395;g33b83113e11_17_393"/>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396" name="Google Shape;396;g33b83113e11_17_393"/>
          <p:cNvSpPr txBox="1"/>
          <p:nvPr/>
        </p:nvSpPr>
        <p:spPr>
          <a:xfrm>
            <a:off x="152400" y="303525"/>
            <a:ext cx="608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Data Analysis - Visualization</a:t>
            </a:r>
            <a:endParaRPr b="1" i="0" sz="2800" u="none" cap="none" strike="noStrike">
              <a:solidFill>
                <a:srgbClr val="2E5083"/>
              </a:solidFill>
              <a:latin typeface="Times"/>
              <a:ea typeface="Times"/>
              <a:cs typeface="Times"/>
              <a:sym typeface="Times"/>
            </a:endParaRPr>
          </a:p>
        </p:txBody>
      </p:sp>
      <p:sp>
        <p:nvSpPr>
          <p:cNvPr id="397" name="Google Shape;397;g33b83113e11_17_393"/>
          <p:cNvSpPr txBox="1"/>
          <p:nvPr/>
        </p:nvSpPr>
        <p:spPr>
          <a:xfrm>
            <a:off x="177800" y="754375"/>
            <a:ext cx="8243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a:buNone/>
            </a:pPr>
            <a:r>
              <a:rPr b="1" lang="en-US" sz="2000">
                <a:solidFill>
                  <a:schemeClr val="dk1"/>
                </a:solidFill>
                <a:latin typeface="Times New Roman"/>
                <a:ea typeface="Times New Roman"/>
                <a:cs typeface="Times New Roman"/>
                <a:sym typeface="Times New Roman"/>
              </a:rPr>
              <a:t>Model’s Seasonality and Sensitivity  </a:t>
            </a:r>
            <a:endParaRPr b="1" sz="20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a:buNone/>
            </a:pPr>
            <a:r>
              <a:t/>
            </a:r>
            <a:endParaRPr b="1" sz="2000">
              <a:solidFill>
                <a:schemeClr val="dk1"/>
              </a:solidFill>
              <a:latin typeface="Times New Roman"/>
              <a:ea typeface="Times New Roman"/>
              <a:cs typeface="Times New Roman"/>
              <a:sym typeface="Times New Roman"/>
            </a:endParaRPr>
          </a:p>
        </p:txBody>
      </p:sp>
      <p:sp>
        <p:nvSpPr>
          <p:cNvPr id="398" name="Google Shape;398;g33b83113e11_17_393"/>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399" name="Google Shape;399;g33b83113e11_17_393"/>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400" name="Google Shape;400;g33b83113e11_17_393"/>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401" name="Google Shape;401;g33b83113e11_17_393"/>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402" name="Google Shape;402;g33b83113e11_17_393"/>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03" name="Google Shape;403;g33b83113e11_17_393"/>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404" name="Google Shape;404;g33b83113e11_17_393"/>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405" name="Google Shape;405;g33b83113e11_17_393"/>
          <p:cNvSpPr txBox="1"/>
          <p:nvPr/>
        </p:nvSpPr>
        <p:spPr>
          <a:xfrm>
            <a:off x="6366225" y="1360597"/>
            <a:ext cx="5217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rgbClr val="1D1D1D"/>
                </a:solidFill>
                <a:latin typeface="Times New Roman"/>
                <a:ea typeface="Times New Roman"/>
                <a:cs typeface="Times New Roman"/>
                <a:sym typeface="Times New Roman"/>
              </a:rPr>
              <a:t>Sensitivity - Net Profit Trend of Selected Countries</a:t>
            </a:r>
            <a:endParaRPr b="1" sz="1300">
              <a:solidFill>
                <a:srgbClr val="1D1D1D"/>
              </a:solidFill>
              <a:latin typeface="Times New Roman"/>
              <a:ea typeface="Times New Roman"/>
              <a:cs typeface="Times New Roman"/>
              <a:sym typeface="Times New Roman"/>
            </a:endParaRPr>
          </a:p>
        </p:txBody>
      </p:sp>
      <p:cxnSp>
        <p:nvCxnSpPr>
          <p:cNvPr id="406" name="Google Shape;406;g33b83113e11_17_393"/>
          <p:cNvCxnSpPr/>
          <p:nvPr/>
        </p:nvCxnSpPr>
        <p:spPr>
          <a:xfrm>
            <a:off x="6365294" y="1760360"/>
            <a:ext cx="5141400" cy="0"/>
          </a:xfrm>
          <a:prstGeom prst="straightConnector1">
            <a:avLst/>
          </a:prstGeom>
          <a:noFill/>
          <a:ln cap="flat" cmpd="sng" w="9525">
            <a:solidFill>
              <a:srgbClr val="1D1D1D"/>
            </a:solidFill>
            <a:prstDash val="solid"/>
            <a:round/>
            <a:headEnd len="med" w="med" type="none"/>
            <a:tailEnd len="med" w="med" type="none"/>
          </a:ln>
        </p:spPr>
      </p:cxnSp>
      <p:sp>
        <p:nvSpPr>
          <p:cNvPr id="407" name="Google Shape;407;g33b83113e11_17_393"/>
          <p:cNvSpPr txBox="1"/>
          <p:nvPr/>
        </p:nvSpPr>
        <p:spPr>
          <a:xfrm>
            <a:off x="243750" y="1360594"/>
            <a:ext cx="55740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solidFill>
                  <a:schemeClr val="dk1"/>
                </a:solidFill>
                <a:latin typeface="Times New Roman"/>
                <a:ea typeface="Times New Roman"/>
                <a:cs typeface="Times New Roman"/>
                <a:sym typeface="Times New Roman"/>
              </a:rPr>
              <a:t>Seasonality - Assigned Advertisers of Selected Countries</a:t>
            </a:r>
            <a:endParaRPr b="1" sz="1300">
              <a:solidFill>
                <a:schemeClr val="dk1"/>
              </a:solidFill>
              <a:latin typeface="Times New Roman"/>
              <a:ea typeface="Times New Roman"/>
              <a:cs typeface="Times New Roman"/>
              <a:sym typeface="Times New Roman"/>
            </a:endParaRPr>
          </a:p>
        </p:txBody>
      </p:sp>
      <p:cxnSp>
        <p:nvCxnSpPr>
          <p:cNvPr id="408" name="Google Shape;408;g33b83113e11_17_393"/>
          <p:cNvCxnSpPr/>
          <p:nvPr/>
        </p:nvCxnSpPr>
        <p:spPr>
          <a:xfrm>
            <a:off x="242811" y="1760360"/>
            <a:ext cx="5626200" cy="0"/>
          </a:xfrm>
          <a:prstGeom prst="straightConnector1">
            <a:avLst/>
          </a:prstGeom>
          <a:noFill/>
          <a:ln cap="flat" cmpd="sng" w="9525">
            <a:solidFill>
              <a:srgbClr val="1D1D1D"/>
            </a:solidFill>
            <a:prstDash val="solid"/>
            <a:round/>
            <a:headEnd len="med" w="med" type="none"/>
            <a:tailEnd len="med" w="med" type="none"/>
          </a:ln>
        </p:spPr>
      </p:cxnSp>
      <p:cxnSp>
        <p:nvCxnSpPr>
          <p:cNvPr id="409" name="Google Shape;409;g33b83113e11_17_393"/>
          <p:cNvCxnSpPr/>
          <p:nvPr/>
        </p:nvCxnSpPr>
        <p:spPr>
          <a:xfrm>
            <a:off x="6120050" y="1846375"/>
            <a:ext cx="0" cy="4327500"/>
          </a:xfrm>
          <a:prstGeom prst="straightConnector1">
            <a:avLst/>
          </a:prstGeom>
          <a:noFill/>
          <a:ln cap="flat" cmpd="sng" w="9525">
            <a:solidFill>
              <a:srgbClr val="1D1D1D"/>
            </a:solidFill>
            <a:prstDash val="solid"/>
            <a:round/>
            <a:headEnd len="med" w="med" type="none"/>
            <a:tailEnd len="med" w="med" type="none"/>
          </a:ln>
        </p:spPr>
      </p:cxnSp>
      <p:pic>
        <p:nvPicPr>
          <p:cNvPr id="410" name="Google Shape;410;g33b83113e11_17_393"/>
          <p:cNvPicPr preferRelativeResize="0"/>
          <p:nvPr/>
        </p:nvPicPr>
        <p:blipFill>
          <a:blip r:embed="rId3">
            <a:alphaModFix/>
          </a:blip>
          <a:stretch>
            <a:fillRect/>
          </a:stretch>
        </p:blipFill>
        <p:spPr>
          <a:xfrm>
            <a:off x="6198812" y="2132652"/>
            <a:ext cx="5779389" cy="3812824"/>
          </a:xfrm>
          <a:prstGeom prst="rect">
            <a:avLst/>
          </a:prstGeom>
          <a:noFill/>
          <a:ln>
            <a:noFill/>
          </a:ln>
        </p:spPr>
      </p:pic>
      <p:pic>
        <p:nvPicPr>
          <p:cNvPr id="411" name="Google Shape;411;g33b83113e11_17_393"/>
          <p:cNvPicPr preferRelativeResize="0"/>
          <p:nvPr/>
        </p:nvPicPr>
        <p:blipFill>
          <a:blip r:embed="rId4">
            <a:alphaModFix/>
          </a:blip>
          <a:stretch>
            <a:fillRect/>
          </a:stretch>
        </p:blipFill>
        <p:spPr>
          <a:xfrm>
            <a:off x="249950" y="2136413"/>
            <a:ext cx="5779364" cy="3805310"/>
          </a:xfrm>
          <a:prstGeom prst="rect">
            <a:avLst/>
          </a:prstGeom>
          <a:noFill/>
          <a:ln>
            <a:noFill/>
          </a:ln>
        </p:spPr>
      </p:pic>
      <p:sp>
        <p:nvSpPr>
          <p:cNvPr id="412" name="Google Shape;412;g33b83113e11_17_393"/>
          <p:cNvSpPr/>
          <p:nvPr/>
        </p:nvSpPr>
        <p:spPr>
          <a:xfrm rot="-5400000">
            <a:off x="10177172" y="2449942"/>
            <a:ext cx="1650300" cy="1558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13" name="Google Shape;413;g33b83113e11_17_393"/>
          <p:cNvSpPr/>
          <p:nvPr/>
        </p:nvSpPr>
        <p:spPr>
          <a:xfrm rot="-5400000">
            <a:off x="5753275" y="3906600"/>
            <a:ext cx="2271600" cy="29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Inter"/>
              <a:ea typeface="Inter"/>
              <a:cs typeface="Inter"/>
              <a:sym typeface="Inter"/>
            </a:endParaRPr>
          </a:p>
        </p:txBody>
      </p:sp>
      <p:sp>
        <p:nvSpPr>
          <p:cNvPr id="414" name="Google Shape;414;g33b83113e11_17_393"/>
          <p:cNvSpPr/>
          <p:nvPr/>
        </p:nvSpPr>
        <p:spPr>
          <a:xfrm>
            <a:off x="4666246" y="2417804"/>
            <a:ext cx="1162200" cy="2574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Inter"/>
              <a:ea typeface="Inter"/>
              <a:cs typeface="Inter"/>
              <a:sym typeface="Inter"/>
            </a:endParaRPr>
          </a:p>
        </p:txBody>
      </p:sp>
      <p:sp>
        <p:nvSpPr>
          <p:cNvPr id="415" name="Google Shape;415;g33b83113e11_17_39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16" name="Google Shape;416;g33b83113e11_17_393"/>
          <p:cNvSpPr txBox="1"/>
          <p:nvPr/>
        </p:nvSpPr>
        <p:spPr>
          <a:xfrm>
            <a:off x="152400" y="1524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17" name="Google Shape;417;g33b83113e11_17_39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18" name="Google Shape;418;g33b83113e11_17_39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19" name="Google Shape;419;g33b83113e11_17_393"/>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8</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33b83113e11_17_428"/>
          <p:cNvSpPr/>
          <p:nvPr/>
        </p:nvSpPr>
        <p:spPr>
          <a:xfrm>
            <a:off x="0" y="-635"/>
            <a:ext cx="2061300" cy="257700"/>
          </a:xfrm>
          <a:prstGeom prst="homePlate">
            <a:avLst>
              <a:gd fmla="val 50000" name="adj"/>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26" name="Google Shape;426;g33b83113e11_17_428"/>
          <p:cNvSpPr/>
          <p:nvPr/>
        </p:nvSpPr>
        <p:spPr>
          <a:xfrm>
            <a:off x="9541510" y="0"/>
            <a:ext cx="2061300" cy="257700"/>
          </a:xfrm>
          <a:prstGeom prst="homePlate">
            <a:avLst>
              <a:gd fmla="val 50000"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27" name="Google Shape;427;g33b83113e11_17_428"/>
          <p:cNvSpPr/>
          <p:nvPr/>
        </p:nvSpPr>
        <p:spPr>
          <a:xfrm>
            <a:off x="7614285" y="0"/>
            <a:ext cx="2061300" cy="257700"/>
          </a:xfrm>
          <a:prstGeom prst="homePlat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28" name="Google Shape;428;g33b83113e11_17_428"/>
          <p:cNvSpPr/>
          <p:nvPr/>
        </p:nvSpPr>
        <p:spPr>
          <a:xfrm>
            <a:off x="5705475" y="0"/>
            <a:ext cx="2061300" cy="257700"/>
          </a:xfrm>
          <a:prstGeom prst="homePlate">
            <a:avLst>
              <a:gd fmla="val 50000" name="adj"/>
            </a:avLst>
          </a:prstGeom>
          <a:solidFill>
            <a:srgbClr val="2E508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29" name="Google Shape;429;g33b83113e11_17_428"/>
          <p:cNvSpPr/>
          <p:nvPr/>
        </p:nvSpPr>
        <p:spPr>
          <a:xfrm>
            <a:off x="3772535" y="0"/>
            <a:ext cx="2061300" cy="257700"/>
          </a:xfrm>
          <a:prstGeom prst="homePlate">
            <a:avLst>
              <a:gd fmla="val 50000" name="adj"/>
            </a:avLst>
          </a:prstGeom>
          <a:solidFill>
            <a:srgbClr val="A39F9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30" name="Google Shape;430;g33b83113e11_17_428"/>
          <p:cNvSpPr txBox="1"/>
          <p:nvPr/>
        </p:nvSpPr>
        <p:spPr>
          <a:xfrm>
            <a:off x="4179570" y="-6350"/>
            <a:ext cx="14364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3. Data Analysis</a:t>
            </a:r>
            <a:endParaRPr b="1" i="0" sz="1200" u="none" cap="none" strike="noStrike">
              <a:solidFill>
                <a:schemeClr val="lt1"/>
              </a:solidFill>
              <a:latin typeface="Times"/>
              <a:ea typeface="Times"/>
              <a:cs typeface="Times"/>
              <a:sym typeface="Times"/>
            </a:endParaRPr>
          </a:p>
        </p:txBody>
      </p:sp>
      <p:sp>
        <p:nvSpPr>
          <p:cNvPr id="431" name="Google Shape;431;g33b83113e11_17_428"/>
          <p:cNvSpPr txBox="1"/>
          <p:nvPr/>
        </p:nvSpPr>
        <p:spPr>
          <a:xfrm>
            <a:off x="6233160" y="-6985"/>
            <a:ext cx="1214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a:ea typeface="Times"/>
                <a:cs typeface="Times"/>
                <a:sym typeface="Times"/>
              </a:rPr>
              <a:t>4. Discussion</a:t>
            </a:r>
            <a:endParaRPr b="1" i="0" sz="1200" u="none" cap="none" strike="noStrike">
              <a:solidFill>
                <a:schemeClr val="lt1"/>
              </a:solidFill>
              <a:latin typeface="Times"/>
              <a:ea typeface="Times"/>
              <a:cs typeface="Times"/>
              <a:sym typeface="Times"/>
            </a:endParaRPr>
          </a:p>
        </p:txBody>
      </p:sp>
      <p:sp>
        <p:nvSpPr>
          <p:cNvPr id="432" name="Google Shape;432;g33b83113e11_17_428"/>
          <p:cNvSpPr txBox="1"/>
          <p:nvPr/>
        </p:nvSpPr>
        <p:spPr>
          <a:xfrm>
            <a:off x="8003540" y="-6985"/>
            <a:ext cx="1746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5. Recommendation</a:t>
            </a:r>
            <a:endParaRPr b="1" i="0" sz="1200" u="none" cap="none" strike="noStrike">
              <a:solidFill>
                <a:schemeClr val="dk1"/>
              </a:solidFill>
              <a:latin typeface="Times"/>
              <a:ea typeface="Times"/>
              <a:cs typeface="Times"/>
              <a:sym typeface="Times"/>
            </a:endParaRPr>
          </a:p>
        </p:txBody>
      </p:sp>
      <p:sp>
        <p:nvSpPr>
          <p:cNvPr id="433" name="Google Shape;433;g33b83113e11_17_428"/>
          <p:cNvSpPr txBox="1"/>
          <p:nvPr/>
        </p:nvSpPr>
        <p:spPr>
          <a:xfrm>
            <a:off x="10067925" y="-14605"/>
            <a:ext cx="1281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Times"/>
                <a:ea typeface="Times"/>
                <a:cs typeface="Times"/>
                <a:sym typeface="Times"/>
              </a:rPr>
              <a:t>6. Conclusion </a:t>
            </a:r>
            <a:endParaRPr b="1" i="0" sz="1200" u="none" cap="none" strike="noStrike">
              <a:solidFill>
                <a:schemeClr val="dk1"/>
              </a:solidFill>
              <a:latin typeface="Times"/>
              <a:ea typeface="Times"/>
              <a:cs typeface="Times"/>
              <a:sym typeface="Times"/>
            </a:endParaRPr>
          </a:p>
        </p:txBody>
      </p:sp>
      <p:sp>
        <p:nvSpPr>
          <p:cNvPr id="434" name="Google Shape;434;g33b83113e11_17_428"/>
          <p:cNvSpPr/>
          <p:nvPr/>
        </p:nvSpPr>
        <p:spPr>
          <a:xfrm>
            <a:off x="1869440" y="0"/>
            <a:ext cx="2061300" cy="257700"/>
          </a:xfrm>
          <a:prstGeom prst="homePlate">
            <a:avLst>
              <a:gd fmla="val 50000" name="adj"/>
            </a:avLst>
          </a:prstGeom>
          <a:solidFill>
            <a:srgbClr val="7D7B7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900"/>
              <a:buFont typeface="Calibri"/>
              <a:buNone/>
            </a:pPr>
            <a:r>
              <a:t/>
            </a:r>
            <a:endParaRPr b="0" i="0" sz="1900" u="none" cap="none" strike="noStrike">
              <a:solidFill>
                <a:srgbClr val="FFFFFF"/>
              </a:solidFill>
              <a:latin typeface="Calibri"/>
              <a:ea typeface="Calibri"/>
              <a:cs typeface="Calibri"/>
              <a:sym typeface="Calibri"/>
            </a:endParaRPr>
          </a:p>
        </p:txBody>
      </p:sp>
      <p:sp>
        <p:nvSpPr>
          <p:cNvPr id="435" name="Google Shape;435;g33b83113e11_17_428"/>
          <p:cNvSpPr txBox="1"/>
          <p:nvPr/>
        </p:nvSpPr>
        <p:spPr>
          <a:xfrm>
            <a:off x="1936750" y="-13325"/>
            <a:ext cx="22293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2. Study Design &amp; Method</a:t>
            </a:r>
            <a:endParaRPr b="1" i="0" sz="1300" u="none" cap="none" strike="noStrike">
              <a:solidFill>
                <a:srgbClr val="FFFFFF"/>
              </a:solidFill>
              <a:latin typeface="Times"/>
              <a:ea typeface="Times"/>
              <a:cs typeface="Times"/>
              <a:sym typeface="Times"/>
            </a:endParaRPr>
          </a:p>
        </p:txBody>
      </p:sp>
      <p:sp>
        <p:nvSpPr>
          <p:cNvPr id="436" name="Google Shape;436;g33b83113e11_17_428"/>
          <p:cNvSpPr txBox="1"/>
          <p:nvPr/>
        </p:nvSpPr>
        <p:spPr>
          <a:xfrm>
            <a:off x="71120" y="-18415"/>
            <a:ext cx="1865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1200"/>
              <a:buFont typeface="Times"/>
              <a:buNone/>
            </a:pPr>
            <a:r>
              <a:rPr b="1" i="0" lang="en-US" sz="1200" u="none" cap="none" strike="noStrike">
                <a:solidFill>
                  <a:schemeClr val="lt1"/>
                </a:solidFill>
                <a:latin typeface="Times"/>
                <a:ea typeface="Times"/>
                <a:cs typeface="Times"/>
                <a:sym typeface="Times"/>
              </a:rPr>
              <a:t>1. Statement of Problem</a:t>
            </a:r>
            <a:endParaRPr b="1" i="0" sz="1200" u="none" cap="none" strike="noStrike">
              <a:solidFill>
                <a:schemeClr val="lt1"/>
              </a:solidFill>
              <a:latin typeface="Times"/>
              <a:ea typeface="Times"/>
              <a:cs typeface="Times"/>
              <a:sym typeface="Times"/>
            </a:endParaRPr>
          </a:p>
        </p:txBody>
      </p:sp>
      <p:sp>
        <p:nvSpPr>
          <p:cNvPr id="437" name="Google Shape;437;g33b83113e11_17_428"/>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38" name="Google Shape;438;g33b83113e11_17_428"/>
          <p:cNvSpPr txBox="1"/>
          <p:nvPr/>
        </p:nvSpPr>
        <p:spPr>
          <a:xfrm>
            <a:off x="152400" y="6096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
        <p:nvSpPr>
          <p:cNvPr id="439" name="Google Shape;439;g33b83113e11_17_428"/>
          <p:cNvSpPr txBox="1"/>
          <p:nvPr/>
        </p:nvSpPr>
        <p:spPr>
          <a:xfrm>
            <a:off x="212825" y="1320500"/>
            <a:ext cx="10706100" cy="4155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1500">
                <a:solidFill>
                  <a:srgbClr val="888888"/>
                </a:solidFill>
                <a:latin typeface="Times New Roman"/>
                <a:ea typeface="Times New Roman"/>
                <a:cs typeface="Times New Roman"/>
                <a:sym typeface="Times New Roman"/>
              </a:rPr>
              <a:t>Net Profit Stability vs. Workforce Adjustments: Firing can be a strategy to sustain profitability</a:t>
            </a:r>
            <a:endParaRPr sz="1200">
              <a:solidFill>
                <a:srgbClr val="888888"/>
              </a:solidFill>
              <a:latin typeface="Times New Roman"/>
              <a:ea typeface="Times New Roman"/>
              <a:cs typeface="Times New Roman"/>
              <a:sym typeface="Times New Roman"/>
            </a:endParaRPr>
          </a:p>
        </p:txBody>
      </p:sp>
      <p:sp>
        <p:nvSpPr>
          <p:cNvPr id="440" name="Google Shape;440;g33b83113e11_17_428"/>
          <p:cNvSpPr txBox="1"/>
          <p:nvPr/>
        </p:nvSpPr>
        <p:spPr>
          <a:xfrm>
            <a:off x="848725" y="2330350"/>
            <a:ext cx="567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cxnSp>
        <p:nvCxnSpPr>
          <p:cNvPr id="441" name="Google Shape;441;g33b83113e11_17_428"/>
          <p:cNvCxnSpPr/>
          <p:nvPr/>
        </p:nvCxnSpPr>
        <p:spPr>
          <a:xfrm>
            <a:off x="304811" y="1710360"/>
            <a:ext cx="10789200" cy="62400"/>
          </a:xfrm>
          <a:prstGeom prst="straightConnector1">
            <a:avLst/>
          </a:prstGeom>
          <a:noFill/>
          <a:ln cap="flat" cmpd="sng" w="9525">
            <a:solidFill>
              <a:srgbClr val="1D1D1D"/>
            </a:solidFill>
            <a:prstDash val="solid"/>
            <a:round/>
            <a:headEnd len="med" w="med" type="none"/>
            <a:tailEnd len="med" w="med" type="none"/>
          </a:ln>
        </p:spPr>
      </p:cxnSp>
      <p:pic>
        <p:nvPicPr>
          <p:cNvPr id="442" name="Google Shape;442;g33b83113e11_17_428"/>
          <p:cNvPicPr preferRelativeResize="0"/>
          <p:nvPr/>
        </p:nvPicPr>
        <p:blipFill>
          <a:blip r:embed="rId3">
            <a:alphaModFix/>
          </a:blip>
          <a:stretch>
            <a:fillRect/>
          </a:stretch>
        </p:blipFill>
        <p:spPr>
          <a:xfrm>
            <a:off x="2002625" y="2034225"/>
            <a:ext cx="8193299" cy="4202600"/>
          </a:xfrm>
          <a:prstGeom prst="rect">
            <a:avLst/>
          </a:prstGeom>
          <a:noFill/>
          <a:ln cap="flat" cmpd="sng" w="9525">
            <a:solidFill>
              <a:srgbClr val="A2CDE6"/>
            </a:solidFill>
            <a:prstDash val="solid"/>
            <a:miter lim="8000"/>
            <a:headEnd len="sm" w="sm" type="none"/>
            <a:tailEnd len="sm" w="sm" type="none"/>
          </a:ln>
        </p:spPr>
      </p:pic>
      <p:sp>
        <p:nvSpPr>
          <p:cNvPr id="443" name="Google Shape;443;g33b83113e11_17_428"/>
          <p:cNvSpPr txBox="1"/>
          <p:nvPr/>
        </p:nvSpPr>
        <p:spPr>
          <a:xfrm>
            <a:off x="152400" y="303525"/>
            <a:ext cx="60807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2E5083"/>
              </a:buClr>
              <a:buSzPts val="2800"/>
              <a:buFont typeface="Times"/>
              <a:buNone/>
            </a:pPr>
            <a:r>
              <a:rPr b="1" lang="en-US" sz="2800">
                <a:solidFill>
                  <a:srgbClr val="2E5083"/>
                </a:solidFill>
                <a:latin typeface="Times"/>
                <a:ea typeface="Times"/>
                <a:cs typeface="Times"/>
                <a:sym typeface="Times"/>
              </a:rPr>
              <a:t>Data Analysis - </a:t>
            </a:r>
            <a:r>
              <a:rPr b="1" lang="en-US" sz="2800">
                <a:solidFill>
                  <a:srgbClr val="2E5083"/>
                </a:solidFill>
                <a:latin typeface="Times"/>
                <a:ea typeface="Times"/>
                <a:cs typeface="Times"/>
                <a:sym typeface="Times"/>
              </a:rPr>
              <a:t>Visualization</a:t>
            </a:r>
            <a:endParaRPr b="1" i="0" sz="2800" u="none" cap="none" strike="noStrike">
              <a:solidFill>
                <a:srgbClr val="2E5083"/>
              </a:solidFill>
              <a:latin typeface="Times"/>
              <a:ea typeface="Times"/>
              <a:cs typeface="Times"/>
              <a:sym typeface="Times"/>
            </a:endParaRPr>
          </a:p>
        </p:txBody>
      </p:sp>
      <p:sp>
        <p:nvSpPr>
          <p:cNvPr id="444" name="Google Shape;444;g33b83113e11_17_428"/>
          <p:cNvSpPr txBox="1"/>
          <p:nvPr/>
        </p:nvSpPr>
        <p:spPr>
          <a:xfrm>
            <a:off x="177800" y="754375"/>
            <a:ext cx="8243100" cy="4002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Clr>
                <a:schemeClr val="dk1"/>
              </a:buClr>
              <a:buSzPts val="1100"/>
              <a:buFont typeface="Arial"/>
              <a:buNone/>
            </a:pPr>
            <a:r>
              <a:rPr b="1" lang="en-US" sz="2000">
                <a:solidFill>
                  <a:schemeClr val="dk1"/>
                </a:solidFill>
                <a:latin typeface="Times New Roman"/>
                <a:ea typeface="Times New Roman"/>
                <a:cs typeface="Times New Roman"/>
                <a:sym typeface="Times New Roman"/>
              </a:rPr>
              <a:t>USA Focus Analysis</a:t>
            </a:r>
            <a:endParaRPr b="1" sz="2000">
              <a:solidFill>
                <a:schemeClr val="dk1"/>
              </a:solidFill>
              <a:latin typeface="Times New Roman"/>
              <a:ea typeface="Times New Roman"/>
              <a:cs typeface="Times New Roman"/>
              <a:sym typeface="Times New Roman"/>
            </a:endParaRPr>
          </a:p>
        </p:txBody>
      </p:sp>
      <p:sp>
        <p:nvSpPr>
          <p:cNvPr id="445" name="Google Shape;445;g33b83113e11_17_428"/>
          <p:cNvSpPr txBox="1"/>
          <p:nvPr/>
        </p:nvSpPr>
        <p:spPr>
          <a:xfrm>
            <a:off x="9721999" y="6342853"/>
            <a:ext cx="2215800" cy="2769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00"/>
              <a:buFont typeface="Arial"/>
              <a:buNone/>
            </a:pPr>
            <a:r>
              <a:rPr lang="en-US" sz="1200">
                <a:solidFill>
                  <a:srgbClr val="757070"/>
                </a:solidFill>
              </a:rPr>
              <a:t>9</a:t>
            </a:r>
            <a:endParaRPr b="0" i="0" sz="1200" u="none" cap="none" strike="noStrike">
              <a:solidFill>
                <a:srgbClr val="75707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PS">
  <a:themeElements>
    <a:clrScheme name="WPS">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PS">
  <a:themeElements>
    <a:clrScheme name="WPS">
      <a:dk1>
        <a:srgbClr val="000000"/>
      </a:dk1>
      <a:lt1>
        <a:srgbClr val="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2025-03-01T02:00:04Z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2052-6.13.2.8918</vt:lpwstr>
  </property>
  <property fmtid="{D5CDD505-2E9C-101B-9397-08002B2CF9AE}" pid="3" name="ICV">
    <vt:lpwstr>A35E23454F1402A8563BC167BAFB57C9_41</vt:lpwstr>
  </property>
</Properties>
</file>