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Alfa Slab On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faSlabOn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40f3df16e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40f3df16e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40f3df16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40f3df16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40f3df16e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140f3df16e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40f3df16e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40f3df16e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40f3df16e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40f3df16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40f3df16e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40f3df16e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40f3df16e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40f3df16e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40f3df16e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40f3df16e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40f3df16e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40f3df16e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SteveWufeng/Calculator-Test_Driven_Developmen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720"/>
              <a:t>Test-Driven-Development</a:t>
            </a:r>
            <a:endParaRPr sz="47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720"/>
              <a:t>(TDD)</a:t>
            </a:r>
            <a:endParaRPr sz="472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1521950" y="361967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Fail - Pass - Refactor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75" y="2790175"/>
            <a:ext cx="2945583" cy="19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891750"/>
            <a:ext cx="8520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 personally think it a good skill to have.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Imagine you are a new member joining this project, You don’t know much about what the customer wants but you know there are some failed Unit Tests written by a dropped out member for this project. You are able to resume his progress even though you don’t know much about the project.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Driven Development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392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Customer’s Order (activity)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4325" y="3001674"/>
            <a:ext cx="1416150" cy="149807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/>
          <p:nvPr/>
        </p:nvSpPr>
        <p:spPr>
          <a:xfrm>
            <a:off x="5758950" y="1237175"/>
            <a:ext cx="2086200" cy="15366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4">
            <a:alphaModFix/>
          </a:blip>
          <a:srcRect b="27554" l="0" r="0" t="9992"/>
          <a:stretch/>
        </p:blipFill>
        <p:spPr>
          <a:xfrm>
            <a:off x="5902575" y="1256438"/>
            <a:ext cx="1798939" cy="14980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7120475" y="2938000"/>
            <a:ext cx="1261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Bean J.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mic Sans MS"/>
                <a:ea typeface="Comic Sans MS"/>
                <a:cs typeface="Comic Sans MS"/>
                <a:sym typeface="Comic Sans MS"/>
              </a:rPr>
              <a:t>Grade 1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mic Sans MS"/>
                <a:ea typeface="Comic Sans MS"/>
                <a:cs typeface="Comic Sans MS"/>
                <a:sym typeface="Comic Sans MS"/>
              </a:rPr>
              <a:t>MIT elementary school</a:t>
            </a:r>
            <a:endParaRPr sz="7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509550" y="1982700"/>
            <a:ext cx="4586100" cy="1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E1E1E"/>
                </a:solidFill>
                <a:latin typeface="Comic Sans MS"/>
                <a:ea typeface="Comic Sans MS"/>
                <a:cs typeface="Comic Sans MS"/>
                <a:sym typeface="Comic Sans MS"/>
              </a:rPr>
              <a:t>BJ. said that he hates doing his grade 1 math homework</a:t>
            </a:r>
            <a:endParaRPr sz="1200">
              <a:solidFill>
                <a:srgbClr val="1E1E1E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E1E1E"/>
                </a:solidFill>
                <a:latin typeface="Comic Sans MS"/>
                <a:ea typeface="Comic Sans MS"/>
                <a:cs typeface="Comic Sans MS"/>
                <a:sym typeface="Comic Sans MS"/>
              </a:rPr>
              <a:t>He wants a calculator that calculates the answer for him.</a:t>
            </a:r>
            <a:endParaRPr sz="1200">
              <a:solidFill>
                <a:srgbClr val="1E1E1E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E1E1E"/>
                </a:solidFill>
                <a:latin typeface="Comic Sans MS"/>
                <a:ea typeface="Comic Sans MS"/>
                <a:cs typeface="Comic Sans MS"/>
                <a:sym typeface="Comic Sans MS"/>
              </a:rPr>
              <a:t>He've only learned addition and subtraction.</a:t>
            </a:r>
            <a:endParaRPr sz="1200">
              <a:solidFill>
                <a:srgbClr val="1E1E1E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E1E1E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E1E1E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“If I say "5 + 2", you should give me 7”</a:t>
            </a:r>
            <a:endParaRPr sz="1200">
              <a:solidFill>
                <a:srgbClr val="1E1E1E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E1E1E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“If I say "8 - 3", you should give me 5”</a:t>
            </a:r>
            <a:endParaRPr sz="1200">
              <a:solidFill>
                <a:srgbClr val="1E1E1E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E1E1E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6819975" y="4099550"/>
            <a:ext cx="179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He will pay $0.25 for this project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Practice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SteveWufeng/Calculator-Test_Driven_Development: Practice Test Driven Development (github.com)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https://github.com/SteveWufeng/Calculator-Test_Driven_Development</a:t>
            </a:r>
            <a:endParaRPr/>
          </a:p>
        </p:txBody>
      </p:sp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Lets work together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Customer’s Order Continue. (activity)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7125" y="2679877"/>
            <a:ext cx="2164400" cy="2289623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/>
          <p:nvPr/>
        </p:nvSpPr>
        <p:spPr>
          <a:xfrm>
            <a:off x="5758950" y="1237175"/>
            <a:ext cx="2086200" cy="15366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4">
            <a:alphaModFix/>
          </a:blip>
          <a:srcRect b="27554" l="0" r="0" t="9992"/>
          <a:stretch/>
        </p:blipFill>
        <p:spPr>
          <a:xfrm>
            <a:off x="5902575" y="1256438"/>
            <a:ext cx="1798939" cy="14980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7570800" y="2754525"/>
            <a:ext cx="1261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Bean J.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mic Sans MS"/>
                <a:ea typeface="Comic Sans MS"/>
                <a:cs typeface="Comic Sans MS"/>
                <a:sym typeface="Comic Sans MS"/>
              </a:rPr>
              <a:t>Grade 2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mic Sans MS"/>
                <a:ea typeface="Comic Sans MS"/>
                <a:cs typeface="Comic Sans MS"/>
                <a:sym typeface="Comic Sans MS"/>
              </a:rPr>
              <a:t>MIT elementary school</a:t>
            </a:r>
            <a:endParaRPr sz="7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509550" y="1982700"/>
            <a:ext cx="4586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E1E1E"/>
                </a:solidFill>
                <a:latin typeface="Comic Sans MS"/>
                <a:ea typeface="Comic Sans MS"/>
                <a:cs typeface="Comic Sans MS"/>
                <a:sym typeface="Comic Sans MS"/>
              </a:rPr>
              <a:t>BJ. said that he is now doing multiplication and division.</a:t>
            </a:r>
            <a:endParaRPr sz="1200">
              <a:solidFill>
                <a:srgbClr val="1E1E1E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E1E1E"/>
                </a:solidFill>
                <a:latin typeface="Comic Sans MS"/>
                <a:ea typeface="Comic Sans MS"/>
                <a:cs typeface="Comic Sans MS"/>
                <a:sym typeface="Comic Sans MS"/>
              </a:rPr>
              <a:t>He wants those new features to also be in the calculator</a:t>
            </a:r>
            <a:endParaRPr sz="1200">
              <a:solidFill>
                <a:srgbClr val="1E1E1E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E1E1E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 he did not learn decimal yet.</a:t>
            </a:r>
            <a:endParaRPr sz="1200">
              <a:solidFill>
                <a:srgbClr val="1E1E1E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E1E1E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E1E1E"/>
                </a:solidFill>
                <a:latin typeface="Comic Sans MS"/>
                <a:ea typeface="Comic Sans MS"/>
                <a:cs typeface="Comic Sans MS"/>
                <a:sym typeface="Comic Sans MS"/>
              </a:rPr>
              <a:t>New order:  </a:t>
            </a:r>
            <a:endParaRPr sz="1200">
              <a:solidFill>
                <a:srgbClr val="1E1E1E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E1E1E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“If I say "5 * 2", you should give me 10”</a:t>
            </a:r>
            <a:endParaRPr sz="1200">
              <a:solidFill>
                <a:srgbClr val="1E1E1E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E1E1E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“If I say "9 / 3", you should give me 3”</a:t>
            </a:r>
            <a:endParaRPr sz="1200">
              <a:solidFill>
                <a:srgbClr val="1E1E1E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E1E1E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Customer’s Order Continue. (activity)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7125" y="1153943"/>
            <a:ext cx="3606874" cy="3815557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/>
        </p:nvSpPr>
        <p:spPr>
          <a:xfrm>
            <a:off x="5758950" y="1237175"/>
            <a:ext cx="2086200" cy="15366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4">
            <a:alphaModFix/>
          </a:blip>
          <a:srcRect b="27554" l="0" r="0" t="9992"/>
          <a:stretch/>
        </p:blipFill>
        <p:spPr>
          <a:xfrm>
            <a:off x="5902575" y="1256438"/>
            <a:ext cx="1798939" cy="149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7570800" y="2754525"/>
            <a:ext cx="1261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Bean J.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mic Sans MS"/>
                <a:ea typeface="Comic Sans MS"/>
                <a:cs typeface="Comic Sans MS"/>
                <a:sym typeface="Comic Sans MS"/>
              </a:rPr>
              <a:t>Grade 2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mic Sans MS"/>
                <a:ea typeface="Comic Sans MS"/>
                <a:cs typeface="Comic Sans MS"/>
                <a:sym typeface="Comic Sans MS"/>
              </a:rPr>
              <a:t>MIT elementary school</a:t>
            </a:r>
            <a:endParaRPr sz="7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509550" y="1982700"/>
            <a:ext cx="4586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E1E1E"/>
                </a:solidFill>
                <a:latin typeface="Comic Sans MS"/>
                <a:ea typeface="Comic Sans MS"/>
                <a:cs typeface="Comic Sans MS"/>
                <a:sym typeface="Comic Sans MS"/>
              </a:rPr>
              <a:t>BJ. said that he is now better at addition and subtraction he doesn’t want that feature anymore. </a:t>
            </a:r>
            <a:endParaRPr sz="1200">
              <a:solidFill>
                <a:srgbClr val="1E1E1E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E1E1E"/>
                </a:solidFill>
                <a:latin typeface="Comic Sans MS"/>
                <a:ea typeface="Comic Sans MS"/>
                <a:cs typeface="Comic Sans MS"/>
                <a:sym typeface="Comic Sans MS"/>
              </a:rPr>
              <a:t>But he is afraid that he will need modulation and exponents.</a:t>
            </a:r>
            <a:endParaRPr sz="1200">
              <a:solidFill>
                <a:srgbClr val="1E1E1E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E1E1E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E1E1E"/>
                </a:solidFill>
                <a:latin typeface="Comic Sans MS"/>
                <a:ea typeface="Comic Sans MS"/>
                <a:cs typeface="Comic Sans MS"/>
                <a:sym typeface="Comic Sans MS"/>
              </a:rPr>
              <a:t>New order:  </a:t>
            </a:r>
            <a:endParaRPr sz="1200">
              <a:solidFill>
                <a:srgbClr val="1E1E1E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E1E1E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“I don’t want addition and subtraction anymore”</a:t>
            </a:r>
            <a:endParaRPr sz="1200">
              <a:solidFill>
                <a:srgbClr val="1E1E1E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E1E1E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“If I say "5 ^ 2", you should give me 25”</a:t>
            </a:r>
            <a:endParaRPr sz="1200">
              <a:solidFill>
                <a:srgbClr val="1E1E1E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E1E1E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“If I say "9 % 3", you should give me 0”</a:t>
            </a:r>
            <a:endParaRPr sz="1200">
              <a:solidFill>
                <a:srgbClr val="1E1E1E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Customer’s Order Continue. (activity)</a:t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509550" y="2157850"/>
            <a:ext cx="4586100" cy="16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E1E1E"/>
                </a:solidFill>
                <a:latin typeface="Comic Sans MS"/>
                <a:ea typeface="Comic Sans MS"/>
                <a:cs typeface="Comic Sans MS"/>
                <a:sym typeface="Comic Sans MS"/>
              </a:rPr>
              <a:t>BJ. he now has learned and mastered how to program himself.</a:t>
            </a:r>
            <a:endParaRPr sz="1200">
              <a:solidFill>
                <a:srgbClr val="1E1E1E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E1E1E"/>
                </a:solidFill>
                <a:latin typeface="Comic Sans MS"/>
                <a:ea typeface="Comic Sans MS"/>
                <a:cs typeface="Comic Sans MS"/>
                <a:sym typeface="Comic Sans MS"/>
              </a:rPr>
              <a:t>He canceled the order and did not pay $0.25 to us.</a:t>
            </a:r>
            <a:endParaRPr sz="1200">
              <a:solidFill>
                <a:srgbClr val="1E1E1E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E1E1E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E1E1E"/>
                </a:solidFill>
                <a:latin typeface="Comic Sans MS"/>
                <a:ea typeface="Comic Sans MS"/>
                <a:cs typeface="Comic Sans MS"/>
                <a:sym typeface="Comic Sans MS"/>
              </a:rPr>
              <a:t>New order:  </a:t>
            </a:r>
            <a:endParaRPr sz="1200">
              <a:solidFill>
                <a:srgbClr val="1E1E1E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E1E1E"/>
                </a:solidFill>
                <a:latin typeface="Comic Sans MS"/>
                <a:ea typeface="Comic Sans MS"/>
                <a:cs typeface="Comic Sans MS"/>
                <a:sym typeface="Comic Sans MS"/>
              </a:rPr>
              <a:t>Uhhh…..</a:t>
            </a:r>
            <a:endParaRPr sz="1200">
              <a:solidFill>
                <a:srgbClr val="1E1E1E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E1E1E"/>
                </a:solidFill>
                <a:latin typeface="Comic Sans MS"/>
                <a:ea typeface="Comic Sans MS"/>
                <a:cs typeface="Comic Sans MS"/>
                <a:sym typeface="Comic Sans MS"/>
              </a:rPr>
              <a:t>🤡🤡🤡🤡🤡🤡</a:t>
            </a:r>
            <a:endParaRPr sz="1200">
              <a:solidFill>
                <a:srgbClr val="1E1E1E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8349" y="2754525"/>
            <a:ext cx="3569174" cy="201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/>
          <p:nvPr/>
        </p:nvSpPr>
        <p:spPr>
          <a:xfrm>
            <a:off x="5580138" y="1555625"/>
            <a:ext cx="2086200" cy="15366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 rotWithShape="1">
          <a:blip r:embed="rId4">
            <a:alphaModFix/>
          </a:blip>
          <a:srcRect b="27554" l="0" r="0" t="9992"/>
          <a:stretch/>
        </p:blipFill>
        <p:spPr>
          <a:xfrm>
            <a:off x="5723763" y="1574888"/>
            <a:ext cx="1798939" cy="149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8080375" y="3092225"/>
            <a:ext cx="1020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EAD1DC"/>
                </a:solidFill>
                <a:latin typeface="Comic Sans MS"/>
                <a:ea typeface="Comic Sans MS"/>
                <a:cs typeface="Comic Sans MS"/>
                <a:sym typeface="Comic Sans MS"/>
              </a:rPr>
              <a:t>Bean J.</a:t>
            </a:r>
            <a:endParaRPr b="1" u="sng">
              <a:solidFill>
                <a:srgbClr val="EAD1DC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rgbClr val="EAD1DC"/>
                </a:solidFill>
                <a:latin typeface="Comic Sans MS"/>
                <a:ea typeface="Comic Sans MS"/>
                <a:cs typeface="Comic Sans MS"/>
                <a:sym typeface="Comic Sans MS"/>
              </a:rPr>
              <a:t>Grade 2</a:t>
            </a:r>
            <a:endParaRPr b="1" sz="1100" u="sng">
              <a:solidFill>
                <a:srgbClr val="EAD1DC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 u="sng">
                <a:solidFill>
                  <a:srgbClr val="EAD1DC"/>
                </a:solidFill>
                <a:latin typeface="Comic Sans MS"/>
                <a:ea typeface="Comic Sans MS"/>
                <a:cs typeface="Comic Sans MS"/>
                <a:sym typeface="Comic Sans MS"/>
              </a:rPr>
              <a:t>MIT Doctorate Study</a:t>
            </a:r>
            <a:endParaRPr b="1" sz="700" u="sng">
              <a:solidFill>
                <a:srgbClr val="EAD1D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509550" y="3973100"/>
            <a:ext cx="458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We can maintain and optimize the code now and remove repeating code.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have to to TDD?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1675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have to to TDD?</a:t>
            </a:r>
            <a:endParaRPr/>
          </a:p>
        </p:txBody>
      </p:sp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2210375"/>
            <a:ext cx="8520600" cy="16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IDK…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companies use it some don’t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