
<file path=[Content_Types].xml><?xml version="1.0" encoding="utf-8"?>
<Types xmlns="http://schemas.openxmlformats.org/package/2006/content-types">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4"/>
  </p:notesMasterIdLst>
  <p:sldIdLst>
    <p:sldId id="256" r:id="rId2"/>
    <p:sldId id="257" r:id="rId3"/>
    <p:sldId id="260" r:id="rId4"/>
    <p:sldId id="267" r:id="rId5"/>
    <p:sldId id="259" r:id="rId6"/>
    <p:sldId id="261" r:id="rId7"/>
    <p:sldId id="262" r:id="rId8"/>
    <p:sldId id="268" r:id="rId9"/>
    <p:sldId id="258" r:id="rId10"/>
    <p:sldId id="264"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586"/>
  </p:normalViewPr>
  <p:slideViewPr>
    <p:cSldViewPr snapToGrid="0" snapToObjects="1">
      <p:cViewPr varScale="1">
        <p:scale>
          <a:sx n="90" d="100"/>
          <a:sy n="90" d="100"/>
        </p:scale>
        <p:origin x="23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AEDC61-DA15-43F6-834F-E921A26EC022}" type="doc">
      <dgm:prSet loTypeId="urn:microsoft.com/office/officeart/2016/7/layout/VerticalHollowActionList" loCatId="List" qsTypeId="urn:microsoft.com/office/officeart/2005/8/quickstyle/simple1" qsCatId="simple" csTypeId="urn:microsoft.com/office/officeart/2005/8/colors/accent1_2" csCatId="accent1" phldr="1"/>
      <dgm:spPr/>
      <dgm:t>
        <a:bodyPr/>
        <a:lstStyle/>
        <a:p>
          <a:endParaRPr lang="en-US"/>
        </a:p>
      </dgm:t>
    </dgm:pt>
    <dgm:pt modelId="{696F1139-1EA8-4BE3-8110-C36709239F70}">
      <dgm:prSet/>
      <dgm:spPr/>
      <dgm:t>
        <a:bodyPr/>
        <a:lstStyle/>
        <a:p>
          <a:endParaRPr lang="en-US" dirty="0"/>
        </a:p>
      </dgm:t>
    </dgm:pt>
    <dgm:pt modelId="{328B4533-E4CE-4C14-A5BB-B76231B6ADBB}" type="parTrans" cxnId="{8F367E66-CA13-4A0A-954B-2BC808E784C8}">
      <dgm:prSet/>
      <dgm:spPr/>
      <dgm:t>
        <a:bodyPr/>
        <a:lstStyle/>
        <a:p>
          <a:endParaRPr lang="en-US"/>
        </a:p>
      </dgm:t>
    </dgm:pt>
    <dgm:pt modelId="{B32EAF46-B7DE-4A2C-B7CC-5D3308B3FA8A}" type="sibTrans" cxnId="{8F367E66-CA13-4A0A-954B-2BC808E784C8}">
      <dgm:prSet/>
      <dgm:spPr/>
      <dgm:t>
        <a:bodyPr/>
        <a:lstStyle/>
        <a:p>
          <a:endParaRPr lang="en-US"/>
        </a:p>
      </dgm:t>
    </dgm:pt>
    <dgm:pt modelId="{E5EB7A77-17B3-4A68-82C8-AF2F692AE871}">
      <dgm:prSet custT="1"/>
      <dgm:spPr>
        <a:solidFill>
          <a:schemeClr val="accent1">
            <a:hueOff val="0"/>
            <a:satOff val="0"/>
            <a:lumOff val="0"/>
          </a:schemeClr>
        </a:solidFill>
      </dgm:spPr>
      <dgm:t>
        <a:bodyPr/>
        <a:lstStyle/>
        <a:p>
          <a:r>
            <a:rPr lang="en-US" sz="2000" dirty="0"/>
            <a:t>While it may seem excessive to take out your phone every time you wish to park I see it as a sideways shift from manually doing it with coins and tickets to digital.</a:t>
          </a:r>
        </a:p>
      </dgm:t>
    </dgm:pt>
    <dgm:pt modelId="{B74EF826-7FB5-4B65-9224-FB870F5A181E}" type="parTrans" cxnId="{B4C540E8-E4D8-4708-90EB-09D1DC215327}">
      <dgm:prSet/>
      <dgm:spPr/>
      <dgm:t>
        <a:bodyPr/>
        <a:lstStyle/>
        <a:p>
          <a:endParaRPr lang="en-US"/>
        </a:p>
      </dgm:t>
    </dgm:pt>
    <dgm:pt modelId="{8866F70B-6682-4E82-82DC-B1699BC15389}" type="sibTrans" cxnId="{B4C540E8-E4D8-4708-90EB-09D1DC215327}">
      <dgm:prSet/>
      <dgm:spPr/>
      <dgm:t>
        <a:bodyPr/>
        <a:lstStyle/>
        <a:p>
          <a:endParaRPr lang="en-US"/>
        </a:p>
      </dgm:t>
    </dgm:pt>
    <dgm:pt modelId="{7F1E70C4-988E-4A0C-B7D9-F9C4F45BCDA3}">
      <dgm:prSet/>
      <dgm:spPr/>
      <dgm:t>
        <a:bodyPr/>
        <a:lstStyle/>
        <a:p>
          <a:endParaRPr lang="en-US" dirty="0"/>
        </a:p>
      </dgm:t>
    </dgm:pt>
    <dgm:pt modelId="{94188C53-90B3-4259-8C7C-489F915E6D63}" type="parTrans" cxnId="{05025457-4892-4A53-AB0E-23C7C72313B4}">
      <dgm:prSet/>
      <dgm:spPr/>
      <dgm:t>
        <a:bodyPr/>
        <a:lstStyle/>
        <a:p>
          <a:endParaRPr lang="en-US"/>
        </a:p>
      </dgm:t>
    </dgm:pt>
    <dgm:pt modelId="{7F1C0DB0-4BAA-4882-B1B2-2201034C818F}" type="sibTrans" cxnId="{05025457-4892-4A53-AB0E-23C7C72313B4}">
      <dgm:prSet/>
      <dgm:spPr/>
      <dgm:t>
        <a:bodyPr/>
        <a:lstStyle/>
        <a:p>
          <a:endParaRPr lang="en-US"/>
        </a:p>
      </dgm:t>
    </dgm:pt>
    <dgm:pt modelId="{DFB8547C-3E35-4193-9504-BBE18280759D}">
      <dgm:prSet custT="1"/>
      <dgm:spPr/>
      <dgm:t>
        <a:bodyPr/>
        <a:lstStyle/>
        <a:p>
          <a:r>
            <a:rPr lang="en-US" sz="2000" dirty="0"/>
            <a:t>Future overhead will be reduced while also reducing the reliance of paper. People will also enjoy being able to use their phones as parking receipts leading to higher convenience and security.</a:t>
          </a:r>
        </a:p>
      </dgm:t>
    </dgm:pt>
    <dgm:pt modelId="{FCB75475-381D-494B-A6CC-2D3BF50ABB83}" type="parTrans" cxnId="{1914878C-A806-41B6-84C7-8AA75053F4CF}">
      <dgm:prSet/>
      <dgm:spPr/>
      <dgm:t>
        <a:bodyPr/>
        <a:lstStyle/>
        <a:p>
          <a:endParaRPr lang="en-US"/>
        </a:p>
      </dgm:t>
    </dgm:pt>
    <dgm:pt modelId="{EF287638-6ABA-4432-872A-3E3F79B73FE2}" type="sibTrans" cxnId="{1914878C-A806-41B6-84C7-8AA75053F4CF}">
      <dgm:prSet/>
      <dgm:spPr/>
      <dgm:t>
        <a:bodyPr/>
        <a:lstStyle/>
        <a:p>
          <a:endParaRPr lang="en-US"/>
        </a:p>
      </dgm:t>
    </dgm:pt>
    <dgm:pt modelId="{D04A4C02-C0C0-410F-A447-18331C04D90C}">
      <dgm:prSet/>
      <dgm:spPr/>
      <dgm:t>
        <a:bodyPr/>
        <a:lstStyle/>
        <a:p>
          <a:endParaRPr lang="en-US" dirty="0"/>
        </a:p>
      </dgm:t>
    </dgm:pt>
    <dgm:pt modelId="{E15E0AE5-6A02-46EA-9F63-DACC15D59EE3}" type="parTrans" cxnId="{3AF945CF-DBF3-44C3-9443-505100E66B3E}">
      <dgm:prSet/>
      <dgm:spPr/>
      <dgm:t>
        <a:bodyPr/>
        <a:lstStyle/>
        <a:p>
          <a:endParaRPr lang="en-US"/>
        </a:p>
      </dgm:t>
    </dgm:pt>
    <dgm:pt modelId="{1B18EA8C-AB45-4B44-A936-45448B2C13AD}" type="sibTrans" cxnId="{3AF945CF-DBF3-44C3-9443-505100E66B3E}">
      <dgm:prSet/>
      <dgm:spPr/>
      <dgm:t>
        <a:bodyPr/>
        <a:lstStyle/>
        <a:p>
          <a:endParaRPr lang="en-US"/>
        </a:p>
      </dgm:t>
    </dgm:pt>
    <dgm:pt modelId="{EE79A4C0-6DAC-4EE1-896D-AB7781660E21}">
      <dgm:prSet/>
      <dgm:spPr/>
      <dgm:t>
        <a:bodyPr/>
        <a:lstStyle/>
        <a:p>
          <a:r>
            <a:rPr lang="en-US" dirty="0"/>
            <a:t>Future functionality will transition very well to the self driving car- SDCs will benefit greatly from a  database of open parking spots.</a:t>
          </a:r>
        </a:p>
      </dgm:t>
    </dgm:pt>
    <dgm:pt modelId="{3B183357-A630-449B-A564-8463C506B2F5}" type="parTrans" cxnId="{64A15484-004B-4ABE-89CD-5FB6C8B618A5}">
      <dgm:prSet/>
      <dgm:spPr/>
      <dgm:t>
        <a:bodyPr/>
        <a:lstStyle/>
        <a:p>
          <a:endParaRPr lang="en-US"/>
        </a:p>
      </dgm:t>
    </dgm:pt>
    <dgm:pt modelId="{6DF69434-FD98-4F8A-AEA3-1FD427BA8F3B}" type="sibTrans" cxnId="{64A15484-004B-4ABE-89CD-5FB6C8B618A5}">
      <dgm:prSet/>
      <dgm:spPr/>
      <dgm:t>
        <a:bodyPr/>
        <a:lstStyle/>
        <a:p>
          <a:endParaRPr lang="en-US"/>
        </a:p>
      </dgm:t>
    </dgm:pt>
    <dgm:pt modelId="{1572BD93-F991-F348-83D6-EDD3288EB599}" type="pres">
      <dgm:prSet presAssocID="{38AEDC61-DA15-43F6-834F-E921A26EC022}" presName="Name0" presStyleCnt="0">
        <dgm:presLayoutVars>
          <dgm:dir/>
          <dgm:animLvl val="lvl"/>
          <dgm:resizeHandles val="exact"/>
        </dgm:presLayoutVars>
      </dgm:prSet>
      <dgm:spPr/>
    </dgm:pt>
    <dgm:pt modelId="{952DFF31-4721-DC41-9855-EA8B5903D432}" type="pres">
      <dgm:prSet presAssocID="{696F1139-1EA8-4BE3-8110-C36709239F70}" presName="linNode" presStyleCnt="0"/>
      <dgm:spPr/>
    </dgm:pt>
    <dgm:pt modelId="{9CFA29EB-D9AB-5648-85E6-7D06960348D0}" type="pres">
      <dgm:prSet presAssocID="{696F1139-1EA8-4BE3-8110-C36709239F70}" presName="parentText" presStyleLbl="solidFgAcc1" presStyleIdx="0" presStyleCnt="3" custFlipHor="0" custScaleX="14490">
        <dgm:presLayoutVars>
          <dgm:chMax val="1"/>
          <dgm:bulletEnabled/>
        </dgm:presLayoutVars>
      </dgm:prSet>
      <dgm:spPr/>
    </dgm:pt>
    <dgm:pt modelId="{C209AED9-976D-C64D-AFDE-43312554B177}" type="pres">
      <dgm:prSet presAssocID="{696F1139-1EA8-4BE3-8110-C36709239F70}" presName="descendantText" presStyleLbl="alignNode1" presStyleIdx="0" presStyleCnt="3">
        <dgm:presLayoutVars>
          <dgm:bulletEnabled/>
        </dgm:presLayoutVars>
      </dgm:prSet>
      <dgm:spPr/>
    </dgm:pt>
    <dgm:pt modelId="{49EC601A-862A-FC49-BCEB-D2294413B888}" type="pres">
      <dgm:prSet presAssocID="{B32EAF46-B7DE-4A2C-B7CC-5D3308B3FA8A}" presName="sp" presStyleCnt="0"/>
      <dgm:spPr/>
    </dgm:pt>
    <dgm:pt modelId="{E273771F-D9E8-ED4E-B037-1899EA7180A8}" type="pres">
      <dgm:prSet presAssocID="{7F1E70C4-988E-4A0C-B7D9-F9C4F45BCDA3}" presName="linNode" presStyleCnt="0"/>
      <dgm:spPr/>
    </dgm:pt>
    <dgm:pt modelId="{FE59EE39-303F-AB44-B6B3-48A414EBDAE3}" type="pres">
      <dgm:prSet presAssocID="{7F1E70C4-988E-4A0C-B7D9-F9C4F45BCDA3}" presName="parentText" presStyleLbl="solidFgAcc1" presStyleIdx="1" presStyleCnt="3" custFlipHor="1" custScaleX="18882">
        <dgm:presLayoutVars>
          <dgm:chMax val="1"/>
          <dgm:bulletEnabled/>
        </dgm:presLayoutVars>
      </dgm:prSet>
      <dgm:spPr/>
    </dgm:pt>
    <dgm:pt modelId="{041A2EE8-D3EE-4248-BA6C-9348F88AADD7}" type="pres">
      <dgm:prSet presAssocID="{7F1E70C4-988E-4A0C-B7D9-F9C4F45BCDA3}" presName="descendantText" presStyleLbl="alignNode1" presStyleIdx="1" presStyleCnt="3">
        <dgm:presLayoutVars>
          <dgm:bulletEnabled/>
        </dgm:presLayoutVars>
      </dgm:prSet>
      <dgm:spPr/>
    </dgm:pt>
    <dgm:pt modelId="{09C3BBED-7114-D94E-9D57-4E06BD21705C}" type="pres">
      <dgm:prSet presAssocID="{7F1C0DB0-4BAA-4882-B1B2-2201034C818F}" presName="sp" presStyleCnt="0"/>
      <dgm:spPr/>
    </dgm:pt>
    <dgm:pt modelId="{1C82BB1C-6FBE-5D4A-9363-DEA3BE04C77D}" type="pres">
      <dgm:prSet presAssocID="{D04A4C02-C0C0-410F-A447-18331C04D90C}" presName="linNode" presStyleCnt="0"/>
      <dgm:spPr/>
    </dgm:pt>
    <dgm:pt modelId="{95367E45-5499-D74A-83C1-D57C541F259C}" type="pres">
      <dgm:prSet presAssocID="{D04A4C02-C0C0-410F-A447-18331C04D90C}" presName="parentText" presStyleLbl="solidFgAcc1" presStyleIdx="2" presStyleCnt="3" custFlipHor="1" custScaleX="20645">
        <dgm:presLayoutVars>
          <dgm:chMax val="1"/>
          <dgm:bulletEnabled/>
        </dgm:presLayoutVars>
      </dgm:prSet>
      <dgm:spPr/>
    </dgm:pt>
    <dgm:pt modelId="{73BE96DD-6657-5841-BEBF-08308A0D2FBF}" type="pres">
      <dgm:prSet presAssocID="{D04A4C02-C0C0-410F-A447-18331C04D90C}" presName="descendantText" presStyleLbl="alignNode1" presStyleIdx="2" presStyleCnt="3">
        <dgm:presLayoutVars>
          <dgm:bulletEnabled/>
        </dgm:presLayoutVars>
      </dgm:prSet>
      <dgm:spPr/>
    </dgm:pt>
  </dgm:ptLst>
  <dgm:cxnLst>
    <dgm:cxn modelId="{BEBD6805-DE50-7246-85BC-E16654C515D3}" type="presOf" srcId="{696F1139-1EA8-4BE3-8110-C36709239F70}" destId="{9CFA29EB-D9AB-5648-85E6-7D06960348D0}" srcOrd="0" destOrd="0" presId="urn:microsoft.com/office/officeart/2016/7/layout/VerticalHollowActionList"/>
    <dgm:cxn modelId="{15096711-9FB9-0346-A462-B5E647176C5B}" type="presOf" srcId="{D04A4C02-C0C0-410F-A447-18331C04D90C}" destId="{95367E45-5499-D74A-83C1-D57C541F259C}" srcOrd="0" destOrd="0" presId="urn:microsoft.com/office/officeart/2016/7/layout/VerticalHollowActionList"/>
    <dgm:cxn modelId="{60B8BC43-91E2-2F49-A007-F27A0C5CCFE6}" type="presOf" srcId="{7F1E70C4-988E-4A0C-B7D9-F9C4F45BCDA3}" destId="{FE59EE39-303F-AB44-B6B3-48A414EBDAE3}" srcOrd="0" destOrd="0" presId="urn:microsoft.com/office/officeart/2016/7/layout/VerticalHollowActionList"/>
    <dgm:cxn modelId="{05025457-4892-4A53-AB0E-23C7C72313B4}" srcId="{38AEDC61-DA15-43F6-834F-E921A26EC022}" destId="{7F1E70C4-988E-4A0C-B7D9-F9C4F45BCDA3}" srcOrd="1" destOrd="0" parTransId="{94188C53-90B3-4259-8C7C-489F915E6D63}" sibTransId="{7F1C0DB0-4BAA-4882-B1B2-2201034C818F}"/>
    <dgm:cxn modelId="{8F367E66-CA13-4A0A-954B-2BC808E784C8}" srcId="{38AEDC61-DA15-43F6-834F-E921A26EC022}" destId="{696F1139-1EA8-4BE3-8110-C36709239F70}" srcOrd="0" destOrd="0" parTransId="{328B4533-E4CE-4C14-A5BB-B76231B6ADBB}" sibTransId="{B32EAF46-B7DE-4A2C-B7CC-5D3308B3FA8A}"/>
    <dgm:cxn modelId="{64A15484-004B-4ABE-89CD-5FB6C8B618A5}" srcId="{D04A4C02-C0C0-410F-A447-18331C04D90C}" destId="{EE79A4C0-6DAC-4EE1-896D-AB7781660E21}" srcOrd="0" destOrd="0" parTransId="{3B183357-A630-449B-A564-8463C506B2F5}" sibTransId="{6DF69434-FD98-4F8A-AEA3-1FD427BA8F3B}"/>
    <dgm:cxn modelId="{1914878C-A806-41B6-84C7-8AA75053F4CF}" srcId="{7F1E70C4-988E-4A0C-B7D9-F9C4F45BCDA3}" destId="{DFB8547C-3E35-4193-9504-BBE18280759D}" srcOrd="0" destOrd="0" parTransId="{FCB75475-381D-494B-A6CC-2D3BF50ABB83}" sibTransId="{EF287638-6ABA-4432-872A-3E3F79B73FE2}"/>
    <dgm:cxn modelId="{ED6B52A8-26DB-304C-8443-C0B68E9E97DE}" type="presOf" srcId="{E5EB7A77-17B3-4A68-82C8-AF2F692AE871}" destId="{C209AED9-976D-C64D-AFDE-43312554B177}" srcOrd="0" destOrd="0" presId="urn:microsoft.com/office/officeart/2016/7/layout/VerticalHollowActionList"/>
    <dgm:cxn modelId="{5F2B8BAA-B1D4-B347-AE55-D0328C4CFA6B}" type="presOf" srcId="{DFB8547C-3E35-4193-9504-BBE18280759D}" destId="{041A2EE8-D3EE-4248-BA6C-9348F88AADD7}" srcOrd="0" destOrd="0" presId="urn:microsoft.com/office/officeart/2016/7/layout/VerticalHollowActionList"/>
    <dgm:cxn modelId="{42C041CC-EAF7-1F4B-A1B8-C0FFA5507D7F}" type="presOf" srcId="{EE79A4C0-6DAC-4EE1-896D-AB7781660E21}" destId="{73BE96DD-6657-5841-BEBF-08308A0D2FBF}" srcOrd="0" destOrd="0" presId="urn:microsoft.com/office/officeart/2016/7/layout/VerticalHollowActionList"/>
    <dgm:cxn modelId="{3AF945CF-DBF3-44C3-9443-505100E66B3E}" srcId="{38AEDC61-DA15-43F6-834F-E921A26EC022}" destId="{D04A4C02-C0C0-410F-A447-18331C04D90C}" srcOrd="2" destOrd="0" parTransId="{E15E0AE5-6A02-46EA-9F63-DACC15D59EE3}" sibTransId="{1B18EA8C-AB45-4B44-A936-45448B2C13AD}"/>
    <dgm:cxn modelId="{B4C540E8-E4D8-4708-90EB-09D1DC215327}" srcId="{696F1139-1EA8-4BE3-8110-C36709239F70}" destId="{E5EB7A77-17B3-4A68-82C8-AF2F692AE871}" srcOrd="0" destOrd="0" parTransId="{B74EF826-7FB5-4B65-9224-FB870F5A181E}" sibTransId="{8866F70B-6682-4E82-82DC-B1699BC15389}"/>
    <dgm:cxn modelId="{865BC5FA-95CC-4248-9D92-F908D87C900E}" type="presOf" srcId="{38AEDC61-DA15-43F6-834F-E921A26EC022}" destId="{1572BD93-F991-F348-83D6-EDD3288EB599}" srcOrd="0" destOrd="0" presId="urn:microsoft.com/office/officeart/2016/7/layout/VerticalHollowActionList"/>
    <dgm:cxn modelId="{2E5BF9E1-E51F-BE46-AE69-C6C1982312E2}" type="presParOf" srcId="{1572BD93-F991-F348-83D6-EDD3288EB599}" destId="{952DFF31-4721-DC41-9855-EA8B5903D432}" srcOrd="0" destOrd="0" presId="urn:microsoft.com/office/officeart/2016/7/layout/VerticalHollowActionList"/>
    <dgm:cxn modelId="{27C713D1-B5C1-8547-9D33-99BBC5B40C03}" type="presParOf" srcId="{952DFF31-4721-DC41-9855-EA8B5903D432}" destId="{9CFA29EB-D9AB-5648-85E6-7D06960348D0}" srcOrd="0" destOrd="0" presId="urn:microsoft.com/office/officeart/2016/7/layout/VerticalHollowActionList"/>
    <dgm:cxn modelId="{ED8CC234-BE45-B64A-BF6D-79CEAC0471FD}" type="presParOf" srcId="{952DFF31-4721-DC41-9855-EA8B5903D432}" destId="{C209AED9-976D-C64D-AFDE-43312554B177}" srcOrd="1" destOrd="0" presId="urn:microsoft.com/office/officeart/2016/7/layout/VerticalHollowActionList"/>
    <dgm:cxn modelId="{5EA9E9C1-DE9C-E444-B9B7-CE39228B1C00}" type="presParOf" srcId="{1572BD93-F991-F348-83D6-EDD3288EB599}" destId="{49EC601A-862A-FC49-BCEB-D2294413B888}" srcOrd="1" destOrd="0" presId="urn:microsoft.com/office/officeart/2016/7/layout/VerticalHollowActionList"/>
    <dgm:cxn modelId="{2435F7DB-8531-7F45-978A-B83A31DA5360}" type="presParOf" srcId="{1572BD93-F991-F348-83D6-EDD3288EB599}" destId="{E273771F-D9E8-ED4E-B037-1899EA7180A8}" srcOrd="2" destOrd="0" presId="urn:microsoft.com/office/officeart/2016/7/layout/VerticalHollowActionList"/>
    <dgm:cxn modelId="{97ACFD41-8A6C-7D4F-9009-AF5422F6310B}" type="presParOf" srcId="{E273771F-D9E8-ED4E-B037-1899EA7180A8}" destId="{FE59EE39-303F-AB44-B6B3-48A414EBDAE3}" srcOrd="0" destOrd="0" presId="urn:microsoft.com/office/officeart/2016/7/layout/VerticalHollowActionList"/>
    <dgm:cxn modelId="{5EEA791C-5AF3-F041-B53C-9401E441B145}" type="presParOf" srcId="{E273771F-D9E8-ED4E-B037-1899EA7180A8}" destId="{041A2EE8-D3EE-4248-BA6C-9348F88AADD7}" srcOrd="1" destOrd="0" presId="urn:microsoft.com/office/officeart/2016/7/layout/VerticalHollowActionList"/>
    <dgm:cxn modelId="{B057011A-97B8-7744-ABB8-380979156372}" type="presParOf" srcId="{1572BD93-F991-F348-83D6-EDD3288EB599}" destId="{09C3BBED-7114-D94E-9D57-4E06BD21705C}" srcOrd="3" destOrd="0" presId="urn:microsoft.com/office/officeart/2016/7/layout/VerticalHollowActionList"/>
    <dgm:cxn modelId="{744AE7C3-18B7-6443-9893-F9093ADD568A}" type="presParOf" srcId="{1572BD93-F991-F348-83D6-EDD3288EB599}" destId="{1C82BB1C-6FBE-5D4A-9363-DEA3BE04C77D}" srcOrd="4" destOrd="0" presId="urn:microsoft.com/office/officeart/2016/7/layout/VerticalHollowActionList"/>
    <dgm:cxn modelId="{25425DE3-C5A3-6D46-86F7-C9BC18C88091}" type="presParOf" srcId="{1C82BB1C-6FBE-5D4A-9363-DEA3BE04C77D}" destId="{95367E45-5499-D74A-83C1-D57C541F259C}" srcOrd="0" destOrd="0" presId="urn:microsoft.com/office/officeart/2016/7/layout/VerticalHollowActionList"/>
    <dgm:cxn modelId="{9B757A6E-4444-7B41-A243-BED02BFD5CDB}" type="presParOf" srcId="{1C82BB1C-6FBE-5D4A-9363-DEA3BE04C77D}" destId="{73BE96DD-6657-5841-BEBF-08308A0D2FBF}"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9AED9-976D-C64D-AFDE-43312554B177}">
      <dsp:nvSpPr>
        <dsp:cNvPr id="0" name=""/>
        <dsp:cNvSpPr/>
      </dsp:nvSpPr>
      <dsp:spPr>
        <a:xfrm>
          <a:off x="704860" y="1743"/>
          <a:ext cx="5205043" cy="1786651"/>
        </a:xfrm>
        <a:prstGeom prst="rect">
          <a:avLst/>
        </a:prstGeom>
        <a:solidFill>
          <a:schemeClr val="accent1">
            <a:hueOff val="0"/>
            <a:satOff val="0"/>
            <a:lum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92" tIns="453810" rIns="100992" bIns="453810" numCol="1" spcCol="1270" anchor="ctr" anchorCtr="0">
          <a:noAutofit/>
        </a:bodyPr>
        <a:lstStyle/>
        <a:p>
          <a:pPr marL="0" lvl="0" indent="0" algn="l" defTabSz="889000">
            <a:lnSpc>
              <a:spcPct val="90000"/>
            </a:lnSpc>
            <a:spcBef>
              <a:spcPct val="0"/>
            </a:spcBef>
            <a:spcAft>
              <a:spcPct val="35000"/>
            </a:spcAft>
            <a:buNone/>
          </a:pPr>
          <a:r>
            <a:rPr lang="en-US" sz="2000" kern="1200" dirty="0"/>
            <a:t>While it may seem excessive to take out your phone every time you wish to park I see it as a sideways shift from manually doing it with coins and tickets to digital.</a:t>
          </a:r>
        </a:p>
      </dsp:txBody>
      <dsp:txXfrm>
        <a:off x="704860" y="1743"/>
        <a:ext cx="5205043" cy="1786651"/>
      </dsp:txXfrm>
    </dsp:sp>
    <dsp:sp modelId="{9CFA29EB-D9AB-5648-85E6-7D06960348D0}">
      <dsp:nvSpPr>
        <dsp:cNvPr id="0" name=""/>
        <dsp:cNvSpPr/>
      </dsp:nvSpPr>
      <dsp:spPr>
        <a:xfrm>
          <a:off x="516307" y="1743"/>
          <a:ext cx="188552" cy="1786651"/>
        </a:xfrm>
        <a:prstGeom prst="rect">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858" tIns="176482" rIns="68858" bIns="176482"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516307" y="1743"/>
        <a:ext cx="188552" cy="1786651"/>
      </dsp:txXfrm>
    </dsp:sp>
    <dsp:sp modelId="{041A2EE8-D3EE-4248-BA6C-9348F88AADD7}">
      <dsp:nvSpPr>
        <dsp:cNvPr id="0" name=""/>
        <dsp:cNvSpPr/>
      </dsp:nvSpPr>
      <dsp:spPr>
        <a:xfrm>
          <a:off x="762011" y="1895594"/>
          <a:ext cx="5205043" cy="1786651"/>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92" tIns="453810" rIns="100992" bIns="453810" numCol="1" spcCol="1270" anchor="ctr" anchorCtr="0">
          <a:noAutofit/>
        </a:bodyPr>
        <a:lstStyle/>
        <a:p>
          <a:pPr marL="0" lvl="0" indent="0" algn="l" defTabSz="889000">
            <a:lnSpc>
              <a:spcPct val="90000"/>
            </a:lnSpc>
            <a:spcBef>
              <a:spcPct val="0"/>
            </a:spcBef>
            <a:spcAft>
              <a:spcPct val="35000"/>
            </a:spcAft>
            <a:buNone/>
          </a:pPr>
          <a:r>
            <a:rPr lang="en-US" sz="2000" kern="1200" dirty="0"/>
            <a:t>Future overhead will be reduced while also reducing the reliance of paper. People will also enjoy being able to use their phones as parking receipts leading to higher convenience and security.</a:t>
          </a:r>
        </a:p>
      </dsp:txBody>
      <dsp:txXfrm>
        <a:off x="762011" y="1895594"/>
        <a:ext cx="5205043" cy="1786651"/>
      </dsp:txXfrm>
    </dsp:sp>
    <dsp:sp modelId="{FE59EE39-303F-AB44-B6B3-48A414EBDAE3}">
      <dsp:nvSpPr>
        <dsp:cNvPr id="0" name=""/>
        <dsp:cNvSpPr/>
      </dsp:nvSpPr>
      <dsp:spPr>
        <a:xfrm flipH="1">
          <a:off x="516307" y="1895594"/>
          <a:ext cx="245704" cy="1786651"/>
        </a:xfrm>
        <a:prstGeom prst="rect">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858" tIns="176482" rIns="68858" bIns="176482"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516307" y="1895594"/>
        <a:ext cx="245704" cy="1786651"/>
      </dsp:txXfrm>
    </dsp:sp>
    <dsp:sp modelId="{73BE96DD-6657-5841-BEBF-08308A0D2FBF}">
      <dsp:nvSpPr>
        <dsp:cNvPr id="0" name=""/>
        <dsp:cNvSpPr/>
      </dsp:nvSpPr>
      <dsp:spPr>
        <a:xfrm>
          <a:off x="784953" y="3789445"/>
          <a:ext cx="5205043" cy="1786651"/>
        </a:xfrm>
        <a:prstGeom prst="rect">
          <a:avLst/>
        </a:prstGeom>
        <a:solidFill>
          <a:schemeClr val="accen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992" tIns="453810" rIns="100992" bIns="453810" numCol="1" spcCol="1270" anchor="ctr" anchorCtr="0">
          <a:noAutofit/>
        </a:bodyPr>
        <a:lstStyle/>
        <a:p>
          <a:pPr marL="0" lvl="0" indent="0" algn="l" defTabSz="889000">
            <a:lnSpc>
              <a:spcPct val="90000"/>
            </a:lnSpc>
            <a:spcBef>
              <a:spcPct val="0"/>
            </a:spcBef>
            <a:spcAft>
              <a:spcPct val="35000"/>
            </a:spcAft>
            <a:buNone/>
          </a:pPr>
          <a:r>
            <a:rPr lang="en-US" sz="2000" kern="1200" dirty="0"/>
            <a:t>Future functionality will transition very well to the self driving car- SDCs will benefit greatly from a  database of open parking spots.</a:t>
          </a:r>
        </a:p>
      </dsp:txBody>
      <dsp:txXfrm>
        <a:off x="784953" y="3789445"/>
        <a:ext cx="5205043" cy="1786651"/>
      </dsp:txXfrm>
    </dsp:sp>
    <dsp:sp modelId="{95367E45-5499-D74A-83C1-D57C541F259C}">
      <dsp:nvSpPr>
        <dsp:cNvPr id="0" name=""/>
        <dsp:cNvSpPr/>
      </dsp:nvSpPr>
      <dsp:spPr>
        <a:xfrm flipH="1">
          <a:off x="516307" y="3789445"/>
          <a:ext cx="268645" cy="1786651"/>
        </a:xfrm>
        <a:prstGeom prst="rect">
          <a:avLst/>
        </a:prstGeom>
        <a:solidFill>
          <a:schemeClr val="lt1">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858" tIns="176482" rIns="68858" bIns="176482" numCol="1" spcCol="1270" anchor="ctr" anchorCtr="0">
          <a:noAutofit/>
        </a:bodyPr>
        <a:lstStyle/>
        <a:p>
          <a:pPr marL="0" lvl="0" indent="0" algn="ctr" defTabSz="1111250">
            <a:lnSpc>
              <a:spcPct val="90000"/>
            </a:lnSpc>
            <a:spcBef>
              <a:spcPct val="0"/>
            </a:spcBef>
            <a:spcAft>
              <a:spcPct val="35000"/>
            </a:spcAft>
            <a:buNone/>
          </a:pPr>
          <a:endParaRPr lang="en-US" sz="2500" kern="1200" dirty="0"/>
        </a:p>
      </dsp:txBody>
      <dsp:txXfrm>
        <a:off x="516307" y="3789445"/>
        <a:ext cx="268645" cy="178665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AB358-F9B6-3D4A-A4C0-95CF56F6DC60}" type="datetimeFigureOut">
              <a:rPr lang="en-US" smtClean="0"/>
              <a:t>2/16/20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F272F-DF71-6243-B693-9C4114A1E178}" type="slidenum">
              <a:rPr lang="en-US" smtClean="0"/>
              <a:t>‹#›</a:t>
            </a:fld>
            <a:endParaRPr lang="en-US"/>
          </a:p>
        </p:txBody>
      </p:sp>
    </p:spTree>
    <p:extLst>
      <p:ext uri="{BB962C8B-B14F-4D97-AF65-F5344CB8AC3E}">
        <p14:creationId xmlns:p14="http://schemas.microsoft.com/office/powerpoint/2010/main" val="4173942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F272F-DF71-6243-B693-9C4114A1E178}" type="slidenum">
              <a:rPr lang="en-US" smtClean="0"/>
              <a:t>8</a:t>
            </a:fld>
            <a:endParaRPr lang="en-US"/>
          </a:p>
        </p:txBody>
      </p:sp>
    </p:spTree>
    <p:extLst>
      <p:ext uri="{BB962C8B-B14F-4D97-AF65-F5344CB8AC3E}">
        <p14:creationId xmlns:p14="http://schemas.microsoft.com/office/powerpoint/2010/main" val="1895291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76F81B2-3DEC-FE4D-8D9F-54911CD55CA4}" type="datetimeFigureOut">
              <a:rPr lang="en-US" smtClean="0"/>
              <a:t>2/15/20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8ABEC94-27D3-534E-8D10-4B7B0C20931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011775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F81B2-3DEC-FE4D-8D9F-54911CD55CA4}"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BEC94-27D3-534E-8D10-4B7B0C209318}" type="slidenum">
              <a:rPr lang="en-US" smtClean="0"/>
              <a:t>‹#›</a:t>
            </a:fld>
            <a:endParaRPr lang="en-US"/>
          </a:p>
        </p:txBody>
      </p:sp>
    </p:spTree>
    <p:extLst>
      <p:ext uri="{BB962C8B-B14F-4D97-AF65-F5344CB8AC3E}">
        <p14:creationId xmlns:p14="http://schemas.microsoft.com/office/powerpoint/2010/main" val="199422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F81B2-3DEC-FE4D-8D9F-54911CD55CA4}"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BEC94-27D3-534E-8D10-4B7B0C209318}" type="slidenum">
              <a:rPr lang="en-US" smtClean="0"/>
              <a:t>‹#›</a:t>
            </a:fld>
            <a:endParaRPr lang="en-US"/>
          </a:p>
        </p:txBody>
      </p:sp>
    </p:spTree>
    <p:extLst>
      <p:ext uri="{BB962C8B-B14F-4D97-AF65-F5344CB8AC3E}">
        <p14:creationId xmlns:p14="http://schemas.microsoft.com/office/powerpoint/2010/main" val="549470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F81B2-3DEC-FE4D-8D9F-54911CD55CA4}" type="datetimeFigureOut">
              <a:rPr lang="en-US" smtClean="0"/>
              <a:t>2/15/20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BEC94-27D3-534E-8D10-4B7B0C209318}" type="slidenum">
              <a:rPr lang="en-US" smtClean="0"/>
              <a:t>‹#›</a:t>
            </a:fld>
            <a:endParaRPr lang="en-US"/>
          </a:p>
        </p:txBody>
      </p:sp>
    </p:spTree>
    <p:extLst>
      <p:ext uri="{BB962C8B-B14F-4D97-AF65-F5344CB8AC3E}">
        <p14:creationId xmlns:p14="http://schemas.microsoft.com/office/powerpoint/2010/main" val="1268931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76F81B2-3DEC-FE4D-8D9F-54911CD55CA4}" type="datetimeFigureOut">
              <a:rPr lang="en-US" smtClean="0"/>
              <a:t>2/15/20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8ABEC94-27D3-534E-8D10-4B7B0C20931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0729869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F81B2-3DEC-FE4D-8D9F-54911CD55CA4}" type="datetimeFigureOut">
              <a:rPr lang="en-US" smtClean="0"/>
              <a:t>2/15/20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BEC94-27D3-534E-8D10-4B7B0C209318}" type="slidenum">
              <a:rPr lang="en-US" smtClean="0"/>
              <a:t>‹#›</a:t>
            </a:fld>
            <a:endParaRPr lang="en-US"/>
          </a:p>
        </p:txBody>
      </p:sp>
    </p:spTree>
    <p:extLst>
      <p:ext uri="{BB962C8B-B14F-4D97-AF65-F5344CB8AC3E}">
        <p14:creationId xmlns:p14="http://schemas.microsoft.com/office/powerpoint/2010/main" val="59529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F81B2-3DEC-FE4D-8D9F-54911CD55CA4}" type="datetimeFigureOut">
              <a:rPr lang="en-US" smtClean="0"/>
              <a:t>2/15/20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BEC94-27D3-534E-8D10-4B7B0C209318}" type="slidenum">
              <a:rPr lang="en-US" smtClean="0"/>
              <a:t>‹#›</a:t>
            </a:fld>
            <a:endParaRPr lang="en-US"/>
          </a:p>
        </p:txBody>
      </p:sp>
    </p:spTree>
    <p:extLst>
      <p:ext uri="{BB962C8B-B14F-4D97-AF65-F5344CB8AC3E}">
        <p14:creationId xmlns:p14="http://schemas.microsoft.com/office/powerpoint/2010/main" val="220498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F81B2-3DEC-FE4D-8D9F-54911CD55CA4}" type="datetimeFigureOut">
              <a:rPr lang="en-US" smtClean="0"/>
              <a:t>2/15/20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BEC94-27D3-534E-8D10-4B7B0C209318}" type="slidenum">
              <a:rPr lang="en-US" smtClean="0"/>
              <a:t>‹#›</a:t>
            </a:fld>
            <a:endParaRPr lang="en-US"/>
          </a:p>
        </p:txBody>
      </p:sp>
    </p:spTree>
    <p:extLst>
      <p:ext uri="{BB962C8B-B14F-4D97-AF65-F5344CB8AC3E}">
        <p14:creationId xmlns:p14="http://schemas.microsoft.com/office/powerpoint/2010/main" val="1318330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F81B2-3DEC-FE4D-8D9F-54911CD55CA4}" type="datetimeFigureOut">
              <a:rPr lang="en-US" smtClean="0"/>
              <a:t>2/15/20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BEC94-27D3-534E-8D10-4B7B0C209318}" type="slidenum">
              <a:rPr lang="en-US" smtClean="0"/>
              <a:t>‹#›</a:t>
            </a:fld>
            <a:endParaRPr lang="en-US"/>
          </a:p>
        </p:txBody>
      </p:sp>
    </p:spTree>
    <p:extLst>
      <p:ext uri="{BB962C8B-B14F-4D97-AF65-F5344CB8AC3E}">
        <p14:creationId xmlns:p14="http://schemas.microsoft.com/office/powerpoint/2010/main" val="5288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76F81B2-3DEC-FE4D-8D9F-54911CD55CA4}" type="datetimeFigureOut">
              <a:rPr lang="en-US" smtClean="0"/>
              <a:t>2/15/20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8ABEC94-27D3-534E-8D10-4B7B0C20931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9203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76F81B2-3DEC-FE4D-8D9F-54911CD55CA4}" type="datetimeFigureOut">
              <a:rPr lang="en-US" smtClean="0"/>
              <a:t>2/15/20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8ABEC94-27D3-534E-8D10-4B7B0C20931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5956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76F81B2-3DEC-FE4D-8D9F-54911CD55CA4}" type="datetimeFigureOut">
              <a:rPr lang="en-US" smtClean="0"/>
              <a:t>2/15/20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8ABEC94-27D3-534E-8D10-4B7B0C20931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9309982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419A-D606-6048-9A95-228380C198E3}"/>
              </a:ext>
            </a:extLst>
          </p:cNvPr>
          <p:cNvSpPr>
            <a:spLocks noGrp="1"/>
          </p:cNvSpPr>
          <p:nvPr>
            <p:ph type="ctrTitle"/>
          </p:nvPr>
        </p:nvSpPr>
        <p:spPr/>
        <p:txBody>
          <a:bodyPr/>
          <a:lstStyle/>
          <a:p>
            <a:r>
              <a:rPr lang="en-US" cap="none" dirty="0">
                <a:latin typeface="+mn-lt"/>
              </a:rPr>
              <a:t>EPARK</a:t>
            </a:r>
          </a:p>
        </p:txBody>
      </p:sp>
      <p:sp>
        <p:nvSpPr>
          <p:cNvPr id="3" name="Subtitle 2">
            <a:extLst>
              <a:ext uri="{FF2B5EF4-FFF2-40B4-BE49-F238E27FC236}">
                <a16:creationId xmlns:a16="http://schemas.microsoft.com/office/drawing/2014/main" id="{11506948-FB05-134A-B03B-4B1730037214}"/>
              </a:ext>
            </a:extLst>
          </p:cNvPr>
          <p:cNvSpPr>
            <a:spLocks noGrp="1"/>
          </p:cNvSpPr>
          <p:nvPr>
            <p:ph type="subTitle" idx="1"/>
          </p:nvPr>
        </p:nvSpPr>
        <p:spPr/>
        <p:txBody>
          <a:bodyPr/>
          <a:lstStyle/>
          <a:p>
            <a:r>
              <a:rPr lang="en-US" dirty="0"/>
              <a:t>By Steve Tan</a:t>
            </a:r>
          </a:p>
        </p:txBody>
      </p:sp>
    </p:spTree>
    <p:extLst>
      <p:ext uri="{BB962C8B-B14F-4D97-AF65-F5344CB8AC3E}">
        <p14:creationId xmlns:p14="http://schemas.microsoft.com/office/powerpoint/2010/main" val="151173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3373-88D5-F747-92D8-9C8CDB01508D}"/>
              </a:ext>
            </a:extLst>
          </p:cNvPr>
          <p:cNvSpPr>
            <a:spLocks noGrp="1"/>
          </p:cNvSpPr>
          <p:nvPr>
            <p:ph type="title"/>
          </p:nvPr>
        </p:nvSpPr>
        <p:spPr/>
        <p:txBody>
          <a:bodyPr/>
          <a:lstStyle/>
          <a:p>
            <a:r>
              <a:rPr lang="en-US" dirty="0"/>
              <a:t>Functional Requirements and Priorities</a:t>
            </a:r>
          </a:p>
        </p:txBody>
      </p:sp>
      <p:sp>
        <p:nvSpPr>
          <p:cNvPr id="6" name="Text Placeholder 5">
            <a:extLst>
              <a:ext uri="{FF2B5EF4-FFF2-40B4-BE49-F238E27FC236}">
                <a16:creationId xmlns:a16="http://schemas.microsoft.com/office/drawing/2014/main" id="{C2333A89-4B88-BB4E-9FD3-FB8C5B4B6167}"/>
              </a:ext>
            </a:extLst>
          </p:cNvPr>
          <p:cNvSpPr>
            <a:spLocks noGrp="1"/>
          </p:cNvSpPr>
          <p:nvPr>
            <p:ph type="body" idx="1"/>
          </p:nvPr>
        </p:nvSpPr>
        <p:spPr>
          <a:xfrm>
            <a:off x="1371600" y="1759744"/>
            <a:ext cx="4443984" cy="823912"/>
          </a:xfrm>
        </p:spPr>
        <p:txBody>
          <a:bodyPr/>
          <a:lstStyle/>
          <a:p>
            <a:r>
              <a:rPr lang="en-US" dirty="0"/>
              <a:t>Priority 1 : Need to Demo</a:t>
            </a:r>
          </a:p>
        </p:txBody>
      </p:sp>
      <p:sp>
        <p:nvSpPr>
          <p:cNvPr id="7" name="Content Placeholder 6">
            <a:extLst>
              <a:ext uri="{FF2B5EF4-FFF2-40B4-BE49-F238E27FC236}">
                <a16:creationId xmlns:a16="http://schemas.microsoft.com/office/drawing/2014/main" id="{A7E7C42A-48FE-9A40-8C2A-DB8A5F2DD906}"/>
              </a:ext>
            </a:extLst>
          </p:cNvPr>
          <p:cNvSpPr>
            <a:spLocks noGrp="1"/>
          </p:cNvSpPr>
          <p:nvPr>
            <p:ph sz="half" idx="2"/>
          </p:nvPr>
        </p:nvSpPr>
        <p:spPr>
          <a:xfrm>
            <a:off x="1371600" y="2729010"/>
            <a:ext cx="4443984" cy="2562193"/>
          </a:xfrm>
        </p:spPr>
        <p:txBody>
          <a:bodyPr/>
          <a:lstStyle/>
          <a:p>
            <a:r>
              <a:rPr lang="en-US" dirty="0"/>
              <a:t>Users can login</a:t>
            </a:r>
          </a:p>
          <a:p>
            <a:r>
              <a:rPr lang="en-US" dirty="0"/>
              <a:t>Users can see virtual Plot</a:t>
            </a:r>
          </a:p>
          <a:p>
            <a:r>
              <a:rPr lang="en-US" dirty="0"/>
              <a:t>Users can claim a spot</a:t>
            </a:r>
          </a:p>
          <a:p>
            <a:r>
              <a:rPr lang="en-US" dirty="0"/>
              <a:t>Users can search for a Plot</a:t>
            </a:r>
          </a:p>
          <a:p>
            <a:endParaRPr lang="en-US" dirty="0"/>
          </a:p>
        </p:txBody>
      </p:sp>
      <p:sp>
        <p:nvSpPr>
          <p:cNvPr id="8" name="Text Placeholder 7">
            <a:extLst>
              <a:ext uri="{FF2B5EF4-FFF2-40B4-BE49-F238E27FC236}">
                <a16:creationId xmlns:a16="http://schemas.microsoft.com/office/drawing/2014/main" id="{5AA982BE-1D09-D747-84B4-DB6A47280B37}"/>
              </a:ext>
            </a:extLst>
          </p:cNvPr>
          <p:cNvSpPr>
            <a:spLocks noGrp="1"/>
          </p:cNvSpPr>
          <p:nvPr>
            <p:ph type="body" sz="quarter" idx="3"/>
          </p:nvPr>
        </p:nvSpPr>
        <p:spPr>
          <a:xfrm>
            <a:off x="6525014" y="1759744"/>
            <a:ext cx="4443984" cy="823912"/>
          </a:xfrm>
        </p:spPr>
        <p:txBody>
          <a:bodyPr/>
          <a:lstStyle/>
          <a:p>
            <a:r>
              <a:rPr lang="en-US" dirty="0"/>
              <a:t>Priority 2: Key Features</a:t>
            </a:r>
          </a:p>
        </p:txBody>
      </p:sp>
      <p:sp>
        <p:nvSpPr>
          <p:cNvPr id="9" name="Content Placeholder 8">
            <a:extLst>
              <a:ext uri="{FF2B5EF4-FFF2-40B4-BE49-F238E27FC236}">
                <a16:creationId xmlns:a16="http://schemas.microsoft.com/office/drawing/2014/main" id="{3DFDB78F-0ABC-C046-9344-7D357557D6DB}"/>
              </a:ext>
            </a:extLst>
          </p:cNvPr>
          <p:cNvSpPr>
            <a:spLocks noGrp="1"/>
          </p:cNvSpPr>
          <p:nvPr>
            <p:ph sz="quarter" idx="4"/>
          </p:nvPr>
        </p:nvSpPr>
        <p:spPr>
          <a:xfrm>
            <a:off x="6525014" y="2752398"/>
            <a:ext cx="4443984" cy="2562193"/>
          </a:xfrm>
        </p:spPr>
        <p:txBody>
          <a:bodyPr/>
          <a:lstStyle/>
          <a:p>
            <a:r>
              <a:rPr lang="en-US" dirty="0"/>
              <a:t>Users can add time to spot</a:t>
            </a:r>
          </a:p>
          <a:p>
            <a:r>
              <a:rPr lang="en-US" dirty="0"/>
              <a:t>Users can leave a spot</a:t>
            </a:r>
          </a:p>
          <a:p>
            <a:r>
              <a:rPr lang="en-US" dirty="0"/>
              <a:t>Users can add payment</a:t>
            </a:r>
          </a:p>
          <a:p>
            <a:r>
              <a:rPr lang="en-US" dirty="0"/>
              <a:t>Users can use location based services to help search</a:t>
            </a:r>
          </a:p>
          <a:p>
            <a:r>
              <a:rPr lang="en-US" dirty="0"/>
              <a:t>Users receive reminder message</a:t>
            </a:r>
          </a:p>
        </p:txBody>
      </p:sp>
    </p:spTree>
    <p:extLst>
      <p:ext uri="{BB962C8B-B14F-4D97-AF65-F5344CB8AC3E}">
        <p14:creationId xmlns:p14="http://schemas.microsoft.com/office/powerpoint/2010/main" val="134369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1CD4-5A51-634A-9D3B-009B2C1C0562}"/>
              </a:ext>
            </a:extLst>
          </p:cNvPr>
          <p:cNvSpPr>
            <a:spLocks noGrp="1"/>
          </p:cNvSpPr>
          <p:nvPr>
            <p:ph type="title"/>
          </p:nvPr>
        </p:nvSpPr>
        <p:spPr/>
        <p:txBody>
          <a:bodyPr/>
          <a:lstStyle/>
          <a:p>
            <a:r>
              <a:rPr lang="en-US" dirty="0"/>
              <a:t>Functional Requirements pt2</a:t>
            </a:r>
          </a:p>
        </p:txBody>
      </p:sp>
      <p:sp>
        <p:nvSpPr>
          <p:cNvPr id="3" name="Text Placeholder 2">
            <a:extLst>
              <a:ext uri="{FF2B5EF4-FFF2-40B4-BE49-F238E27FC236}">
                <a16:creationId xmlns:a16="http://schemas.microsoft.com/office/drawing/2014/main" id="{6221C0F0-9340-C345-8529-7A8A5F77A3E9}"/>
              </a:ext>
            </a:extLst>
          </p:cNvPr>
          <p:cNvSpPr>
            <a:spLocks noGrp="1"/>
          </p:cNvSpPr>
          <p:nvPr>
            <p:ph type="body" idx="1"/>
          </p:nvPr>
        </p:nvSpPr>
        <p:spPr>
          <a:xfrm>
            <a:off x="1371600" y="1527975"/>
            <a:ext cx="4443984" cy="823912"/>
          </a:xfrm>
        </p:spPr>
        <p:txBody>
          <a:bodyPr/>
          <a:lstStyle/>
          <a:p>
            <a:r>
              <a:rPr lang="en-US" dirty="0"/>
              <a:t>Priority 3 - Nice to Have</a:t>
            </a:r>
          </a:p>
        </p:txBody>
      </p:sp>
      <p:sp>
        <p:nvSpPr>
          <p:cNvPr id="4" name="Content Placeholder 3">
            <a:extLst>
              <a:ext uri="{FF2B5EF4-FFF2-40B4-BE49-F238E27FC236}">
                <a16:creationId xmlns:a16="http://schemas.microsoft.com/office/drawing/2014/main" id="{6F031E57-6523-AD42-B10A-40E61A3262B8}"/>
              </a:ext>
            </a:extLst>
          </p:cNvPr>
          <p:cNvSpPr>
            <a:spLocks noGrp="1"/>
          </p:cNvSpPr>
          <p:nvPr>
            <p:ph sz="half" idx="2"/>
          </p:nvPr>
        </p:nvSpPr>
        <p:spPr>
          <a:xfrm>
            <a:off x="1371600" y="2767832"/>
            <a:ext cx="4443984" cy="2562193"/>
          </a:xfrm>
        </p:spPr>
        <p:txBody>
          <a:bodyPr/>
          <a:lstStyle/>
          <a:p>
            <a:r>
              <a:rPr lang="en-US" dirty="0"/>
              <a:t>Admins can see how long spot has been empty</a:t>
            </a:r>
          </a:p>
          <a:p>
            <a:r>
              <a:rPr lang="en-US" dirty="0"/>
              <a:t>Spots can have owners</a:t>
            </a:r>
          </a:p>
          <a:p>
            <a:r>
              <a:rPr lang="en-US" dirty="0"/>
              <a:t>Users can receive partial refunds</a:t>
            </a:r>
          </a:p>
        </p:txBody>
      </p:sp>
      <p:sp>
        <p:nvSpPr>
          <p:cNvPr id="5" name="Text Placeholder 4">
            <a:extLst>
              <a:ext uri="{FF2B5EF4-FFF2-40B4-BE49-F238E27FC236}">
                <a16:creationId xmlns:a16="http://schemas.microsoft.com/office/drawing/2014/main" id="{A6821615-770B-F347-AF13-8A6040D32230}"/>
              </a:ext>
            </a:extLst>
          </p:cNvPr>
          <p:cNvSpPr>
            <a:spLocks noGrp="1"/>
          </p:cNvSpPr>
          <p:nvPr>
            <p:ph type="body" sz="quarter" idx="3"/>
          </p:nvPr>
        </p:nvSpPr>
        <p:spPr>
          <a:xfrm>
            <a:off x="6525014" y="1537157"/>
            <a:ext cx="4443984" cy="823912"/>
          </a:xfrm>
        </p:spPr>
        <p:txBody>
          <a:bodyPr/>
          <a:lstStyle/>
          <a:p>
            <a:r>
              <a:rPr lang="en-US" dirty="0"/>
              <a:t>Priority 4 – Niche features</a:t>
            </a:r>
          </a:p>
        </p:txBody>
      </p:sp>
      <p:sp>
        <p:nvSpPr>
          <p:cNvPr id="6" name="Content Placeholder 5">
            <a:extLst>
              <a:ext uri="{FF2B5EF4-FFF2-40B4-BE49-F238E27FC236}">
                <a16:creationId xmlns:a16="http://schemas.microsoft.com/office/drawing/2014/main" id="{ACEDCADC-085B-9146-8C03-E32B7315EC44}"/>
              </a:ext>
            </a:extLst>
          </p:cNvPr>
          <p:cNvSpPr>
            <a:spLocks noGrp="1"/>
          </p:cNvSpPr>
          <p:nvPr>
            <p:ph sz="quarter" idx="4"/>
          </p:nvPr>
        </p:nvSpPr>
        <p:spPr>
          <a:xfrm>
            <a:off x="6525014" y="2758650"/>
            <a:ext cx="4443984" cy="2562193"/>
          </a:xfrm>
        </p:spPr>
        <p:txBody>
          <a:bodyPr/>
          <a:lstStyle/>
          <a:p>
            <a:r>
              <a:rPr lang="en-US" dirty="0"/>
              <a:t>Users can see parking History</a:t>
            </a:r>
          </a:p>
          <a:p>
            <a:r>
              <a:rPr lang="en-US" dirty="0"/>
              <a:t>Remote monitoring with camera</a:t>
            </a:r>
          </a:p>
        </p:txBody>
      </p:sp>
    </p:spTree>
    <p:extLst>
      <p:ext uri="{BB962C8B-B14F-4D97-AF65-F5344CB8AC3E}">
        <p14:creationId xmlns:p14="http://schemas.microsoft.com/office/powerpoint/2010/main" val="629939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96A032A-57B7-2B4F-A82E-910D718BE2B7}"/>
              </a:ext>
            </a:extLst>
          </p:cNvPr>
          <p:cNvSpPr>
            <a:spLocks noGrp="1"/>
          </p:cNvSpPr>
          <p:nvPr>
            <p:ph type="title"/>
          </p:nvPr>
        </p:nvSpPr>
        <p:spPr>
          <a:xfrm>
            <a:off x="1371600" y="685799"/>
            <a:ext cx="4086225" cy="3757613"/>
          </a:xfrm>
        </p:spPr>
        <p:txBody>
          <a:bodyPr anchor="ctr">
            <a:normAutofit/>
          </a:bodyPr>
          <a:lstStyle/>
          <a:p>
            <a:pPr algn="ctr"/>
            <a:r>
              <a:rPr lang="en-US" dirty="0"/>
              <a:t>Endgame</a:t>
            </a:r>
          </a:p>
        </p:txBody>
      </p:sp>
      <p:graphicFrame>
        <p:nvGraphicFramePr>
          <p:cNvPr id="13" name="Content Placeholder 8">
            <a:extLst>
              <a:ext uri="{FF2B5EF4-FFF2-40B4-BE49-F238E27FC236}">
                <a16:creationId xmlns:a16="http://schemas.microsoft.com/office/drawing/2014/main" id="{4452B118-EA35-4218-BB21-900E027BBCDA}"/>
              </a:ext>
            </a:extLst>
          </p:cNvPr>
          <p:cNvGraphicFramePr/>
          <p:nvPr>
            <p:extLst>
              <p:ext uri="{D42A27DB-BD31-4B8C-83A1-F6EECF244321}">
                <p14:modId xmlns:p14="http://schemas.microsoft.com/office/powerpoint/2010/main" val="48762519"/>
              </p:ext>
            </p:extLst>
          </p:nvPr>
        </p:nvGraphicFramePr>
        <p:xfrm>
          <a:off x="5300662" y="640080"/>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042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4594-556C-344F-9F49-98AA5C7CF16B}"/>
              </a:ext>
            </a:extLst>
          </p:cNvPr>
          <p:cNvSpPr>
            <a:spLocks noGrp="1"/>
          </p:cNvSpPr>
          <p:nvPr>
            <p:ph type="title"/>
          </p:nvPr>
        </p:nvSpPr>
        <p:spPr/>
        <p:txBody>
          <a:bodyPr/>
          <a:lstStyle/>
          <a:p>
            <a:r>
              <a:rPr lang="en-US" dirty="0"/>
              <a:t>Introduction</a:t>
            </a:r>
          </a:p>
        </p:txBody>
      </p:sp>
      <p:sp>
        <p:nvSpPr>
          <p:cNvPr id="6" name="Content Placeholder 5">
            <a:extLst>
              <a:ext uri="{FF2B5EF4-FFF2-40B4-BE49-F238E27FC236}">
                <a16:creationId xmlns:a16="http://schemas.microsoft.com/office/drawing/2014/main" id="{645A1079-C8F4-0C4D-980F-BCE708F9430F}"/>
              </a:ext>
            </a:extLst>
          </p:cNvPr>
          <p:cNvSpPr>
            <a:spLocks noGrp="1"/>
          </p:cNvSpPr>
          <p:nvPr>
            <p:ph sz="half" idx="1"/>
          </p:nvPr>
        </p:nvSpPr>
        <p:spPr>
          <a:xfrm>
            <a:off x="1371600" y="1914524"/>
            <a:ext cx="5186363" cy="3581401"/>
          </a:xfrm>
        </p:spPr>
        <p:txBody>
          <a:bodyPr/>
          <a:lstStyle/>
          <a:p>
            <a:r>
              <a:rPr lang="en-US" dirty="0"/>
              <a:t>No one likes parking. The whole system is extremely bloated and archaic. There are so many things that go into parking so many micro decisions that make the simple task seem daunting and stressful</a:t>
            </a:r>
          </a:p>
        </p:txBody>
      </p:sp>
    </p:spTree>
    <p:extLst>
      <p:ext uri="{BB962C8B-B14F-4D97-AF65-F5344CB8AC3E}">
        <p14:creationId xmlns:p14="http://schemas.microsoft.com/office/powerpoint/2010/main" val="290986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02F-B1AA-F749-9F59-45BA8A56023B}"/>
              </a:ext>
            </a:extLst>
          </p:cNvPr>
          <p:cNvSpPr>
            <a:spLocks noGrp="1"/>
          </p:cNvSpPr>
          <p:nvPr>
            <p:ph type="title"/>
          </p:nvPr>
        </p:nvSpPr>
        <p:spPr>
          <a:xfrm>
            <a:off x="1371600" y="400050"/>
            <a:ext cx="9601200" cy="1485900"/>
          </a:xfrm>
        </p:spPr>
        <p:txBody>
          <a:bodyPr>
            <a:normAutofit fontScale="90000"/>
          </a:bodyPr>
          <a:lstStyle/>
          <a:p>
            <a:pPr>
              <a:lnSpc>
                <a:spcPct val="150000"/>
              </a:lnSpc>
            </a:pPr>
            <a:r>
              <a:rPr lang="en-US" dirty="0"/>
              <a:t>Problem: Parking </a:t>
            </a:r>
            <a:br>
              <a:rPr lang="en-US" dirty="0"/>
            </a:br>
            <a:r>
              <a:rPr lang="en-US" sz="2800" dirty="0"/>
              <a:t>How often do you ask yourself?</a:t>
            </a:r>
          </a:p>
        </p:txBody>
      </p:sp>
      <p:sp>
        <p:nvSpPr>
          <p:cNvPr id="10" name="Content Placeholder 9">
            <a:extLst>
              <a:ext uri="{FF2B5EF4-FFF2-40B4-BE49-F238E27FC236}">
                <a16:creationId xmlns:a16="http://schemas.microsoft.com/office/drawing/2014/main" id="{D7B33146-A414-FD4D-B5B7-F11512307FB1}"/>
              </a:ext>
            </a:extLst>
          </p:cNvPr>
          <p:cNvSpPr>
            <a:spLocks noGrp="1"/>
          </p:cNvSpPr>
          <p:nvPr>
            <p:ph sz="half" idx="1"/>
          </p:nvPr>
        </p:nvSpPr>
        <p:spPr/>
        <p:txBody>
          <a:bodyPr>
            <a:normAutofit/>
          </a:bodyPr>
          <a:lstStyle/>
          <a:p>
            <a:pPr marL="0" indent="0">
              <a:buNone/>
            </a:pPr>
            <a:r>
              <a:rPr lang="en-US" i="1" dirty="0"/>
              <a:t>Is this a parking spot?</a:t>
            </a:r>
          </a:p>
          <a:p>
            <a:pPr marL="0" indent="0">
              <a:buNone/>
            </a:pPr>
            <a:r>
              <a:rPr lang="en-US" i="1" dirty="0"/>
              <a:t>How do I pay? </a:t>
            </a:r>
          </a:p>
          <a:p>
            <a:pPr marL="0" indent="0">
              <a:buNone/>
            </a:pPr>
            <a:r>
              <a:rPr lang="en-US" i="1" dirty="0"/>
              <a:t>Do I have coins/ will they take credit cards?</a:t>
            </a:r>
          </a:p>
          <a:p>
            <a:pPr marL="0" indent="0">
              <a:buNone/>
            </a:pPr>
            <a:r>
              <a:rPr lang="en-US" i="1" dirty="0"/>
              <a:t>Does this garage have any open spots?</a:t>
            </a:r>
          </a:p>
          <a:p>
            <a:pPr marL="0" indent="0">
              <a:buNone/>
            </a:pPr>
            <a:r>
              <a:rPr lang="en-US" i="1" dirty="0"/>
              <a:t>How much will it cost?</a:t>
            </a:r>
          </a:p>
          <a:p>
            <a:pPr marL="0" indent="0">
              <a:buNone/>
            </a:pPr>
            <a:r>
              <a:rPr lang="en-US" i="1" dirty="0"/>
              <a:t>How long can I park? </a:t>
            </a:r>
          </a:p>
          <a:p>
            <a:pPr marL="0" indent="0">
              <a:buNone/>
            </a:pPr>
            <a:r>
              <a:rPr lang="en-US" i="1" dirty="0"/>
              <a:t>What happens if I lose my ticket? </a:t>
            </a:r>
            <a:endParaRPr lang="en-US" dirty="0"/>
          </a:p>
        </p:txBody>
      </p:sp>
      <p:sp>
        <p:nvSpPr>
          <p:cNvPr id="11" name="Content Placeholder 10">
            <a:extLst>
              <a:ext uri="{FF2B5EF4-FFF2-40B4-BE49-F238E27FC236}">
                <a16:creationId xmlns:a16="http://schemas.microsoft.com/office/drawing/2014/main" id="{4E44C626-40C5-164C-BA75-9845904F9148}"/>
              </a:ext>
            </a:extLst>
          </p:cNvPr>
          <p:cNvSpPr>
            <a:spLocks noGrp="1"/>
          </p:cNvSpPr>
          <p:nvPr>
            <p:ph sz="half" idx="2"/>
          </p:nvPr>
        </p:nvSpPr>
        <p:spPr/>
        <p:txBody>
          <a:bodyPr>
            <a:normAutofit/>
          </a:bodyPr>
          <a:lstStyle/>
          <a:p>
            <a:pPr marL="0" indent="0">
              <a:buNone/>
            </a:pPr>
            <a:r>
              <a:rPr lang="en-US" i="1" dirty="0"/>
              <a:t>Are there any nearby signs that will alert me of things like street cleaning?</a:t>
            </a:r>
          </a:p>
          <a:p>
            <a:pPr marL="0" indent="0">
              <a:buNone/>
            </a:pPr>
            <a:r>
              <a:rPr lang="en-US" i="1" dirty="0"/>
              <a:t>Is this a private parking spot?</a:t>
            </a:r>
          </a:p>
          <a:p>
            <a:pPr marL="0" indent="0">
              <a:buNone/>
            </a:pPr>
            <a:r>
              <a:rPr lang="en-US" i="1" dirty="0"/>
              <a:t>Where did I park again? </a:t>
            </a:r>
          </a:p>
          <a:p>
            <a:pPr marL="0" indent="0">
              <a:buNone/>
            </a:pPr>
            <a:r>
              <a:rPr lang="en-US" i="1" dirty="0"/>
              <a:t>Am I paying for too much time? </a:t>
            </a:r>
          </a:p>
          <a:p>
            <a:pPr marL="0" indent="0">
              <a:buNone/>
            </a:pPr>
            <a:r>
              <a:rPr lang="en-US" i="1" dirty="0"/>
              <a:t>Am I paying for too little time?</a:t>
            </a:r>
            <a:endParaRPr lang="en-US" dirty="0"/>
          </a:p>
        </p:txBody>
      </p:sp>
    </p:spTree>
    <p:extLst>
      <p:ext uri="{BB962C8B-B14F-4D97-AF65-F5344CB8AC3E}">
        <p14:creationId xmlns:p14="http://schemas.microsoft.com/office/powerpoint/2010/main" val="294160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5FF9-73A5-CB40-9EEB-DCD4023D704F}"/>
              </a:ext>
            </a:extLst>
          </p:cNvPr>
          <p:cNvSpPr>
            <a:spLocks noGrp="1"/>
          </p:cNvSpPr>
          <p:nvPr>
            <p:ph type="title"/>
          </p:nvPr>
        </p:nvSpPr>
        <p:spPr/>
        <p:txBody>
          <a:bodyPr/>
          <a:lstStyle/>
          <a:p>
            <a:r>
              <a:rPr lang="en-US" dirty="0"/>
              <a:t>Proposed Solution</a:t>
            </a:r>
          </a:p>
        </p:txBody>
      </p:sp>
      <p:sp>
        <p:nvSpPr>
          <p:cNvPr id="5" name="Content Placeholder 4">
            <a:extLst>
              <a:ext uri="{FF2B5EF4-FFF2-40B4-BE49-F238E27FC236}">
                <a16:creationId xmlns:a16="http://schemas.microsoft.com/office/drawing/2014/main" id="{4EA2D980-2BF3-9948-BDF7-09BEDC2E7F2F}"/>
              </a:ext>
            </a:extLst>
          </p:cNvPr>
          <p:cNvSpPr>
            <a:spLocks noGrp="1"/>
          </p:cNvSpPr>
          <p:nvPr>
            <p:ph idx="1"/>
          </p:nvPr>
        </p:nvSpPr>
        <p:spPr/>
        <p:txBody>
          <a:bodyPr/>
          <a:lstStyle/>
          <a:p>
            <a:pPr>
              <a:lnSpc>
                <a:spcPct val="200000"/>
              </a:lnSpc>
            </a:pPr>
            <a:r>
              <a:rPr lang="en-US" dirty="0" err="1"/>
              <a:t>ePark</a:t>
            </a:r>
            <a:r>
              <a:rPr lang="en-US" dirty="0"/>
              <a:t> is a mobile app and system that hopes to standardize parking through the digitalization of the whole system. By moving the system to mobile we can leverage modern solutions to old problems and unlock a whole set of additional features for people's convenience. </a:t>
            </a:r>
          </a:p>
        </p:txBody>
      </p:sp>
    </p:spTree>
    <p:extLst>
      <p:ext uri="{BB962C8B-B14F-4D97-AF65-F5344CB8AC3E}">
        <p14:creationId xmlns:p14="http://schemas.microsoft.com/office/powerpoint/2010/main" val="312017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07E88-F049-244D-84A0-E95B43AB27E0}"/>
              </a:ext>
            </a:extLst>
          </p:cNvPr>
          <p:cNvSpPr>
            <a:spLocks noGrp="1"/>
          </p:cNvSpPr>
          <p:nvPr>
            <p:ph type="title"/>
          </p:nvPr>
        </p:nvSpPr>
        <p:spPr/>
        <p:txBody>
          <a:bodyPr/>
          <a:lstStyle/>
          <a:p>
            <a:r>
              <a:rPr lang="en-US" dirty="0"/>
              <a:t>Data Items and Entities</a:t>
            </a:r>
          </a:p>
        </p:txBody>
      </p:sp>
      <p:sp>
        <p:nvSpPr>
          <p:cNvPr id="3" name="Content Placeholder 2">
            <a:extLst>
              <a:ext uri="{FF2B5EF4-FFF2-40B4-BE49-F238E27FC236}">
                <a16:creationId xmlns:a16="http://schemas.microsoft.com/office/drawing/2014/main" id="{E3D30191-1B75-5543-AF7E-B3BCA525B0B4}"/>
              </a:ext>
            </a:extLst>
          </p:cNvPr>
          <p:cNvSpPr>
            <a:spLocks noGrp="1"/>
          </p:cNvSpPr>
          <p:nvPr>
            <p:ph idx="1"/>
          </p:nvPr>
        </p:nvSpPr>
        <p:spPr>
          <a:xfrm>
            <a:off x="1371600" y="1947797"/>
            <a:ext cx="9601200" cy="3581400"/>
          </a:xfrm>
        </p:spPr>
        <p:txBody>
          <a:bodyPr/>
          <a:lstStyle/>
          <a:p>
            <a:r>
              <a:rPr lang="en-US" dirty="0"/>
              <a:t>Parking Spot- Single space where one car can park</a:t>
            </a:r>
          </a:p>
          <a:p>
            <a:r>
              <a:rPr lang="en-US"/>
              <a:t>Plot (Parking </a:t>
            </a:r>
            <a:r>
              <a:rPr lang="en-US" dirty="0"/>
              <a:t>Lot) – Collection of Parking Spots</a:t>
            </a:r>
          </a:p>
          <a:p>
            <a:r>
              <a:rPr lang="en-US" dirty="0"/>
              <a:t>Unregistered User- Someone who opens the app but does not enter his/her information</a:t>
            </a:r>
          </a:p>
          <a:p>
            <a:pPr marL="0" indent="0">
              <a:buNone/>
            </a:pPr>
            <a:r>
              <a:rPr lang="en-US" dirty="0"/>
              <a:t>	Unregistered users can view plots and display parking information.</a:t>
            </a:r>
          </a:p>
          <a:p>
            <a:r>
              <a:rPr lang="en-US" dirty="0"/>
              <a:t>Registered User- Someone fully registered with payment method</a:t>
            </a:r>
          </a:p>
          <a:p>
            <a:pPr marL="0" indent="0">
              <a:buNone/>
            </a:pPr>
            <a:r>
              <a:rPr lang="en-US" dirty="0"/>
              <a:t>	Registered Users can pay for parking and have different permission levels</a:t>
            </a:r>
          </a:p>
          <a:p>
            <a:pPr marL="0" indent="0">
              <a:buNone/>
            </a:pPr>
            <a:endParaRPr lang="en-US" dirty="0"/>
          </a:p>
        </p:txBody>
      </p:sp>
    </p:spTree>
    <p:extLst>
      <p:ext uri="{BB962C8B-B14F-4D97-AF65-F5344CB8AC3E}">
        <p14:creationId xmlns:p14="http://schemas.microsoft.com/office/powerpoint/2010/main" val="3022822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8B0F0-BD44-E24F-B65B-987511508CD6}"/>
              </a:ext>
            </a:extLst>
          </p:cNvPr>
          <p:cNvSpPr>
            <a:spLocks noGrp="1"/>
          </p:cNvSpPr>
          <p:nvPr>
            <p:ph type="title"/>
          </p:nvPr>
        </p:nvSpPr>
        <p:spPr/>
        <p:txBody>
          <a:bodyPr/>
          <a:lstStyle/>
          <a:p>
            <a:r>
              <a:rPr lang="en-US" dirty="0"/>
              <a:t>Personas</a:t>
            </a:r>
          </a:p>
        </p:txBody>
      </p:sp>
      <p:sp>
        <p:nvSpPr>
          <p:cNvPr id="5" name="Text Placeholder 4">
            <a:extLst>
              <a:ext uri="{FF2B5EF4-FFF2-40B4-BE49-F238E27FC236}">
                <a16:creationId xmlns:a16="http://schemas.microsoft.com/office/drawing/2014/main" id="{688DF2DE-A3C8-E04A-9BE7-D10FBEF51E5B}"/>
              </a:ext>
            </a:extLst>
          </p:cNvPr>
          <p:cNvSpPr>
            <a:spLocks noGrp="1"/>
          </p:cNvSpPr>
          <p:nvPr>
            <p:ph type="body" idx="1"/>
          </p:nvPr>
        </p:nvSpPr>
        <p:spPr>
          <a:xfrm>
            <a:off x="1371600" y="1640777"/>
            <a:ext cx="4443984" cy="823912"/>
          </a:xfrm>
        </p:spPr>
        <p:txBody>
          <a:bodyPr/>
          <a:lstStyle/>
          <a:p>
            <a:r>
              <a:rPr lang="en-US" dirty="0"/>
              <a:t>Tom</a:t>
            </a:r>
          </a:p>
        </p:txBody>
      </p:sp>
      <p:sp>
        <p:nvSpPr>
          <p:cNvPr id="3" name="Content Placeholder 2">
            <a:extLst>
              <a:ext uri="{FF2B5EF4-FFF2-40B4-BE49-F238E27FC236}">
                <a16:creationId xmlns:a16="http://schemas.microsoft.com/office/drawing/2014/main" id="{2743844E-6C54-FF43-B42F-214D5F861B08}"/>
              </a:ext>
            </a:extLst>
          </p:cNvPr>
          <p:cNvSpPr>
            <a:spLocks noGrp="1"/>
          </p:cNvSpPr>
          <p:nvPr>
            <p:ph sz="half" idx="2"/>
          </p:nvPr>
        </p:nvSpPr>
        <p:spPr>
          <a:xfrm>
            <a:off x="1371600" y="2655030"/>
            <a:ext cx="4443984" cy="2562193"/>
          </a:xfrm>
        </p:spPr>
        <p:txBody>
          <a:bodyPr>
            <a:normAutofit fontScale="25000" lnSpcReduction="20000"/>
          </a:bodyPr>
          <a:lstStyle/>
          <a:p>
            <a:pPr marL="0" indent="0" algn="ctr">
              <a:buNone/>
            </a:pPr>
            <a:endParaRPr lang="en-US" sz="8000" b="1" dirty="0"/>
          </a:p>
          <a:p>
            <a:r>
              <a:rPr lang="en-US" sz="8000" dirty="0"/>
              <a:t>Age: 27</a:t>
            </a:r>
          </a:p>
          <a:p>
            <a:r>
              <a:rPr lang="en-US" sz="8000" dirty="0"/>
              <a:t>Education: Stanford </a:t>
            </a:r>
          </a:p>
          <a:p>
            <a:r>
              <a:rPr lang="en-US" sz="8000" dirty="0"/>
              <a:t>Work: Developer</a:t>
            </a:r>
          </a:p>
          <a:p>
            <a:r>
              <a:rPr lang="en-US" sz="8000" dirty="0"/>
              <a:t>Family: Single</a:t>
            </a:r>
          </a:p>
          <a:p>
            <a:r>
              <a:rPr lang="en-US" sz="8000" dirty="0"/>
              <a:t>Location: </a:t>
            </a:r>
            <a:r>
              <a:rPr lang="en-US" sz="8000" dirty="0" err="1"/>
              <a:t>TwitterHQ</a:t>
            </a:r>
            <a:r>
              <a:rPr lang="en-US" sz="8000" dirty="0"/>
              <a:t> </a:t>
            </a:r>
          </a:p>
          <a:p>
            <a:pPr marL="0" indent="0">
              <a:buNone/>
            </a:pPr>
            <a:endParaRPr lang="en-US" sz="8000" dirty="0"/>
          </a:p>
          <a:p>
            <a:pPr marL="0" indent="0">
              <a:buNone/>
            </a:pPr>
            <a:r>
              <a:rPr lang="en-US" sz="8000" i="1" dirty="0"/>
              <a:t>Characteristics:</a:t>
            </a:r>
            <a:endParaRPr lang="en-US" sz="8000" dirty="0"/>
          </a:p>
          <a:p>
            <a:r>
              <a:rPr lang="en-US" sz="8000" dirty="0"/>
              <a:t>Super  Organized</a:t>
            </a:r>
          </a:p>
          <a:p>
            <a:r>
              <a:rPr lang="en-US" sz="8000" dirty="0"/>
              <a:t>High tech proficiency</a:t>
            </a:r>
            <a:br>
              <a:rPr lang="en-US" dirty="0"/>
            </a:br>
            <a:endParaRPr lang="en-US" dirty="0"/>
          </a:p>
        </p:txBody>
      </p:sp>
      <p:sp>
        <p:nvSpPr>
          <p:cNvPr id="6" name="Text Placeholder 5">
            <a:extLst>
              <a:ext uri="{FF2B5EF4-FFF2-40B4-BE49-F238E27FC236}">
                <a16:creationId xmlns:a16="http://schemas.microsoft.com/office/drawing/2014/main" id="{91AB3233-7C19-1342-9858-7EA470CA872B}"/>
              </a:ext>
            </a:extLst>
          </p:cNvPr>
          <p:cNvSpPr>
            <a:spLocks noGrp="1"/>
          </p:cNvSpPr>
          <p:nvPr>
            <p:ph type="body" sz="quarter" idx="3"/>
          </p:nvPr>
        </p:nvSpPr>
        <p:spPr>
          <a:xfrm>
            <a:off x="6525014" y="1666986"/>
            <a:ext cx="4443984" cy="823912"/>
          </a:xfrm>
        </p:spPr>
        <p:txBody>
          <a:bodyPr/>
          <a:lstStyle/>
          <a:p>
            <a:r>
              <a:rPr lang="en-US" dirty="0"/>
              <a:t>Jack and Jill</a:t>
            </a:r>
          </a:p>
        </p:txBody>
      </p:sp>
      <p:sp>
        <p:nvSpPr>
          <p:cNvPr id="4" name="Content Placeholder 3">
            <a:extLst>
              <a:ext uri="{FF2B5EF4-FFF2-40B4-BE49-F238E27FC236}">
                <a16:creationId xmlns:a16="http://schemas.microsoft.com/office/drawing/2014/main" id="{56F5F46A-6561-B341-BC7D-3ED125701CBA}"/>
              </a:ext>
            </a:extLst>
          </p:cNvPr>
          <p:cNvSpPr>
            <a:spLocks noGrp="1"/>
          </p:cNvSpPr>
          <p:nvPr>
            <p:ph sz="quarter" idx="4"/>
          </p:nvPr>
        </p:nvSpPr>
        <p:spPr>
          <a:xfrm>
            <a:off x="6525014" y="2628821"/>
            <a:ext cx="4443984" cy="2562193"/>
          </a:xfrm>
        </p:spPr>
        <p:txBody>
          <a:bodyPr>
            <a:normAutofit fontScale="25000" lnSpcReduction="20000"/>
          </a:bodyPr>
          <a:lstStyle/>
          <a:p>
            <a:pPr marL="0" indent="0" algn="ctr">
              <a:buNone/>
            </a:pPr>
            <a:endParaRPr lang="en-US" sz="7200" dirty="0"/>
          </a:p>
          <a:p>
            <a:r>
              <a:rPr lang="en-US" sz="7200" dirty="0"/>
              <a:t>Age: 21 and 20</a:t>
            </a:r>
          </a:p>
          <a:p>
            <a:r>
              <a:rPr lang="en-US" sz="7200" dirty="0"/>
              <a:t>Work: Students</a:t>
            </a:r>
          </a:p>
          <a:p>
            <a:r>
              <a:rPr lang="en-US" sz="7200" dirty="0"/>
              <a:t>Family: Dating</a:t>
            </a:r>
          </a:p>
          <a:p>
            <a:r>
              <a:rPr lang="en-US" sz="7200" dirty="0"/>
              <a:t>Location: Trendy restaurant they found on Yelp</a:t>
            </a:r>
          </a:p>
          <a:p>
            <a:pPr marL="0" indent="0">
              <a:buNone/>
            </a:pPr>
            <a:r>
              <a:rPr lang="en-US" sz="7200" dirty="0"/>
              <a:t> </a:t>
            </a:r>
          </a:p>
          <a:p>
            <a:pPr marL="0" indent="0">
              <a:buNone/>
            </a:pPr>
            <a:r>
              <a:rPr lang="en-US" sz="7200" i="1" dirty="0"/>
              <a:t>Characteristics:</a:t>
            </a:r>
            <a:endParaRPr lang="en-US" sz="7200" dirty="0"/>
          </a:p>
          <a:p>
            <a:r>
              <a:rPr lang="en-US" sz="7200" dirty="0"/>
              <a:t>1.    Likes crowds</a:t>
            </a:r>
          </a:p>
          <a:p>
            <a:r>
              <a:rPr lang="en-US" sz="7200" dirty="0"/>
              <a:t>2.    Couple</a:t>
            </a:r>
          </a:p>
          <a:p>
            <a:r>
              <a:rPr lang="en-US" sz="7200" dirty="0"/>
              <a:t>3.    Likes to go out</a:t>
            </a:r>
          </a:p>
          <a:p>
            <a:br>
              <a:rPr lang="en-US" dirty="0"/>
            </a:br>
            <a:endParaRPr lang="en-US" dirty="0"/>
          </a:p>
        </p:txBody>
      </p:sp>
    </p:spTree>
    <p:extLst>
      <p:ext uri="{BB962C8B-B14F-4D97-AF65-F5344CB8AC3E}">
        <p14:creationId xmlns:p14="http://schemas.microsoft.com/office/powerpoint/2010/main" val="157026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C0BC-73BB-E849-B37B-658F8FBA8E6B}"/>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EBCB42B3-D820-5748-9194-CF900CEA66A8}"/>
              </a:ext>
            </a:extLst>
          </p:cNvPr>
          <p:cNvSpPr>
            <a:spLocks noGrp="1"/>
          </p:cNvSpPr>
          <p:nvPr>
            <p:ph sz="half" idx="1"/>
          </p:nvPr>
        </p:nvSpPr>
        <p:spPr>
          <a:xfrm>
            <a:off x="1371600" y="1772432"/>
            <a:ext cx="4447786" cy="4089749"/>
          </a:xfrm>
        </p:spPr>
        <p:txBody>
          <a:bodyPr>
            <a:normAutofit fontScale="92500" lnSpcReduction="20000"/>
          </a:bodyPr>
          <a:lstStyle/>
          <a:p>
            <a:r>
              <a:rPr lang="en-US" sz="2400" i="1" dirty="0"/>
              <a:t>How will it work for someone that is fully registered?</a:t>
            </a:r>
            <a:endParaRPr lang="en-US" sz="2400" dirty="0"/>
          </a:p>
          <a:p>
            <a:r>
              <a:rPr lang="en-US" sz="2400" dirty="0"/>
              <a:t>Tom is a developer working in the city. He parks his car at X Street. Using </a:t>
            </a:r>
            <a:r>
              <a:rPr lang="en-US" sz="2400" dirty="0" err="1"/>
              <a:t>ePark</a:t>
            </a:r>
            <a:r>
              <a:rPr lang="en-US" sz="2400" dirty="0"/>
              <a:t> he parks his car for 1 hour while he goes to shop for flannel shirts. Tom opens his app and pays for parking using his credit card no coins needed. Tom also feels comfortable because if he takes too long he can easily add more money to his parking space from inside the store without walking back.</a:t>
            </a:r>
          </a:p>
          <a:p>
            <a:endParaRPr lang="en-US" dirty="0"/>
          </a:p>
        </p:txBody>
      </p:sp>
      <p:sp>
        <p:nvSpPr>
          <p:cNvPr id="4" name="Content Placeholder 3">
            <a:extLst>
              <a:ext uri="{FF2B5EF4-FFF2-40B4-BE49-F238E27FC236}">
                <a16:creationId xmlns:a16="http://schemas.microsoft.com/office/drawing/2014/main" id="{FB700ED1-0B20-0847-AB5A-701F89E75965}"/>
              </a:ext>
            </a:extLst>
          </p:cNvPr>
          <p:cNvSpPr>
            <a:spLocks noGrp="1"/>
          </p:cNvSpPr>
          <p:nvPr>
            <p:ph sz="half" idx="2"/>
          </p:nvPr>
        </p:nvSpPr>
        <p:spPr>
          <a:xfrm>
            <a:off x="6525014" y="1772432"/>
            <a:ext cx="4447786" cy="4290165"/>
          </a:xfrm>
        </p:spPr>
        <p:txBody>
          <a:bodyPr>
            <a:normAutofit fontScale="92500" lnSpcReduction="20000"/>
          </a:bodyPr>
          <a:lstStyle/>
          <a:p>
            <a:r>
              <a:rPr lang="en-US" i="1" dirty="0"/>
              <a:t>How will the app work for someone that is not registered and checks out as guest?</a:t>
            </a:r>
            <a:endParaRPr lang="en-US" dirty="0"/>
          </a:p>
          <a:p>
            <a:r>
              <a:rPr lang="en-US" dirty="0"/>
              <a:t>Jack and Jill: The two of them are heading to a trendy crepe cafe and they know parking will be difficult. While Jack drives </a:t>
            </a:r>
            <a:r>
              <a:rPr lang="en-US" dirty="0" err="1"/>
              <a:t>jill</a:t>
            </a:r>
            <a:r>
              <a:rPr lang="en-US" dirty="0"/>
              <a:t> uses the </a:t>
            </a:r>
            <a:r>
              <a:rPr lang="en-US" dirty="0" err="1"/>
              <a:t>ePark</a:t>
            </a:r>
            <a:r>
              <a:rPr lang="en-US" dirty="0"/>
              <a:t> app to check for nearby open parking spots.</a:t>
            </a:r>
          </a:p>
          <a:p>
            <a:br>
              <a:rPr lang="en-US" dirty="0"/>
            </a:br>
            <a:r>
              <a:rPr lang="en-US" dirty="0"/>
              <a:t>Jack finds an open spot but before he parks inside Jill warns him that the spot says reserved for street cleaning on her app. They look around and sure enough there is a tiny sign that warns of street cleaning hours. Using the app they find a nearby garage with plenty of parking.</a:t>
            </a:r>
          </a:p>
        </p:txBody>
      </p:sp>
    </p:spTree>
    <p:extLst>
      <p:ext uri="{BB962C8B-B14F-4D97-AF65-F5344CB8AC3E}">
        <p14:creationId xmlns:p14="http://schemas.microsoft.com/office/powerpoint/2010/main" val="420633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D206-9DB9-5042-8945-8C4DDC31AA1D}"/>
              </a:ext>
            </a:extLst>
          </p:cNvPr>
          <p:cNvSpPr>
            <a:spLocks noGrp="1"/>
          </p:cNvSpPr>
          <p:nvPr>
            <p:ph type="title"/>
          </p:nvPr>
        </p:nvSpPr>
        <p:spPr/>
        <p:txBody>
          <a:bodyPr/>
          <a:lstStyle/>
          <a:p>
            <a:r>
              <a:rPr lang="en-US" dirty="0"/>
              <a:t>Personas 2</a:t>
            </a:r>
          </a:p>
        </p:txBody>
      </p:sp>
      <p:sp>
        <p:nvSpPr>
          <p:cNvPr id="5" name="Text Placeholder 4">
            <a:extLst>
              <a:ext uri="{FF2B5EF4-FFF2-40B4-BE49-F238E27FC236}">
                <a16:creationId xmlns:a16="http://schemas.microsoft.com/office/drawing/2014/main" id="{1EA6EA5F-228E-564C-943F-0BEF34A64512}"/>
              </a:ext>
            </a:extLst>
          </p:cNvPr>
          <p:cNvSpPr>
            <a:spLocks noGrp="1"/>
          </p:cNvSpPr>
          <p:nvPr>
            <p:ph type="body" idx="1"/>
          </p:nvPr>
        </p:nvSpPr>
        <p:spPr>
          <a:xfrm>
            <a:off x="1371600" y="1844326"/>
            <a:ext cx="4443984" cy="496538"/>
          </a:xfrm>
        </p:spPr>
        <p:txBody>
          <a:bodyPr/>
          <a:lstStyle/>
          <a:p>
            <a:r>
              <a:rPr lang="en-US" dirty="0"/>
              <a:t>Wallace</a:t>
            </a:r>
          </a:p>
        </p:txBody>
      </p:sp>
      <p:sp>
        <p:nvSpPr>
          <p:cNvPr id="6" name="Content Placeholder 5">
            <a:extLst>
              <a:ext uri="{FF2B5EF4-FFF2-40B4-BE49-F238E27FC236}">
                <a16:creationId xmlns:a16="http://schemas.microsoft.com/office/drawing/2014/main" id="{EB40D979-1692-1242-A3D3-81B06D19FBE0}"/>
              </a:ext>
            </a:extLst>
          </p:cNvPr>
          <p:cNvSpPr>
            <a:spLocks noGrp="1"/>
          </p:cNvSpPr>
          <p:nvPr>
            <p:ph sz="half" idx="2"/>
          </p:nvPr>
        </p:nvSpPr>
        <p:spPr>
          <a:xfrm>
            <a:off x="1371600" y="2891848"/>
            <a:ext cx="4443984" cy="2932755"/>
          </a:xfrm>
        </p:spPr>
        <p:txBody>
          <a:bodyPr>
            <a:normAutofit fontScale="92500" lnSpcReduction="20000"/>
          </a:bodyPr>
          <a:lstStyle/>
          <a:p>
            <a:r>
              <a:rPr lang="en-US" dirty="0"/>
              <a:t>Age: 45</a:t>
            </a:r>
          </a:p>
          <a:p>
            <a:r>
              <a:rPr lang="en-US" dirty="0"/>
              <a:t>Work: Police Officer</a:t>
            </a:r>
          </a:p>
          <a:p>
            <a:r>
              <a:rPr lang="en-US" dirty="0"/>
              <a:t>Family: Married with Kids</a:t>
            </a:r>
          </a:p>
          <a:p>
            <a:r>
              <a:rPr lang="en-US" dirty="0"/>
              <a:t>Location: Central Park</a:t>
            </a:r>
          </a:p>
          <a:p>
            <a:pPr marL="0" indent="0">
              <a:buNone/>
            </a:pPr>
            <a:r>
              <a:rPr lang="en-US" i="1" dirty="0"/>
              <a:t>Characteristics:</a:t>
            </a:r>
            <a:endParaRPr lang="en-US" dirty="0"/>
          </a:p>
          <a:p>
            <a:r>
              <a:rPr lang="en-US" dirty="0"/>
              <a:t> Lazy</a:t>
            </a:r>
          </a:p>
          <a:p>
            <a:pPr marL="0" indent="0">
              <a:buNone/>
            </a:pPr>
            <a:endParaRPr lang="en-US" dirty="0"/>
          </a:p>
        </p:txBody>
      </p:sp>
      <p:sp>
        <p:nvSpPr>
          <p:cNvPr id="7" name="Text Placeholder 6">
            <a:extLst>
              <a:ext uri="{FF2B5EF4-FFF2-40B4-BE49-F238E27FC236}">
                <a16:creationId xmlns:a16="http://schemas.microsoft.com/office/drawing/2014/main" id="{BAD92440-6D11-4042-A41D-55A047623B5D}"/>
              </a:ext>
            </a:extLst>
          </p:cNvPr>
          <p:cNvSpPr>
            <a:spLocks noGrp="1"/>
          </p:cNvSpPr>
          <p:nvPr>
            <p:ph type="body" sz="quarter" idx="3"/>
          </p:nvPr>
        </p:nvSpPr>
        <p:spPr>
          <a:xfrm>
            <a:off x="6525014" y="1759744"/>
            <a:ext cx="4443984" cy="496538"/>
          </a:xfrm>
        </p:spPr>
        <p:txBody>
          <a:bodyPr/>
          <a:lstStyle/>
          <a:p>
            <a:r>
              <a:rPr lang="en-US" dirty="0"/>
              <a:t>Walt</a:t>
            </a:r>
          </a:p>
        </p:txBody>
      </p:sp>
      <p:sp>
        <p:nvSpPr>
          <p:cNvPr id="8" name="Content Placeholder 7">
            <a:extLst>
              <a:ext uri="{FF2B5EF4-FFF2-40B4-BE49-F238E27FC236}">
                <a16:creationId xmlns:a16="http://schemas.microsoft.com/office/drawing/2014/main" id="{7CD36690-20F1-904D-808E-A41CD4C44240}"/>
              </a:ext>
            </a:extLst>
          </p:cNvPr>
          <p:cNvSpPr>
            <a:spLocks noGrp="1"/>
          </p:cNvSpPr>
          <p:nvPr>
            <p:ph sz="quarter" idx="4"/>
          </p:nvPr>
        </p:nvSpPr>
        <p:spPr>
          <a:xfrm>
            <a:off x="6525014" y="2779113"/>
            <a:ext cx="4443984" cy="2562193"/>
          </a:xfrm>
        </p:spPr>
        <p:txBody>
          <a:bodyPr>
            <a:normAutofit fontScale="92500" lnSpcReduction="20000"/>
          </a:bodyPr>
          <a:lstStyle/>
          <a:p>
            <a:r>
              <a:rPr lang="en-US" dirty="0"/>
              <a:t>Age:60</a:t>
            </a:r>
          </a:p>
          <a:p>
            <a:r>
              <a:rPr lang="en-US" dirty="0"/>
              <a:t>Work: Business Owner</a:t>
            </a:r>
          </a:p>
          <a:p>
            <a:r>
              <a:rPr lang="en-US" dirty="0"/>
              <a:t>Family: Married with Kids</a:t>
            </a:r>
          </a:p>
          <a:p>
            <a:r>
              <a:rPr lang="en-US" dirty="0"/>
              <a:t>Location: Holiday Inn</a:t>
            </a:r>
          </a:p>
          <a:p>
            <a:pPr marL="0" indent="0">
              <a:buNone/>
            </a:pPr>
            <a:r>
              <a:rPr lang="en-US" i="1" dirty="0"/>
              <a:t>Characteristics:</a:t>
            </a:r>
            <a:endParaRPr lang="en-US" dirty="0"/>
          </a:p>
          <a:p>
            <a:r>
              <a:rPr lang="en-US" dirty="0"/>
              <a:t> Attentive</a:t>
            </a:r>
          </a:p>
          <a:p>
            <a:r>
              <a:rPr lang="en-US" dirty="0"/>
              <a:t>Frugal</a:t>
            </a:r>
          </a:p>
          <a:p>
            <a:pPr marL="0" indent="0">
              <a:buNone/>
            </a:pPr>
            <a:endParaRPr lang="en-US" dirty="0"/>
          </a:p>
        </p:txBody>
      </p:sp>
    </p:spTree>
    <p:extLst>
      <p:ext uri="{BB962C8B-B14F-4D97-AF65-F5344CB8AC3E}">
        <p14:creationId xmlns:p14="http://schemas.microsoft.com/office/powerpoint/2010/main" val="2277000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19C3F-4D4D-5540-BE37-39F4BF307AE9}"/>
              </a:ext>
            </a:extLst>
          </p:cNvPr>
          <p:cNvSpPr>
            <a:spLocks noGrp="1"/>
          </p:cNvSpPr>
          <p:nvPr>
            <p:ph type="title"/>
          </p:nvPr>
        </p:nvSpPr>
        <p:spPr/>
        <p:txBody>
          <a:bodyPr/>
          <a:lstStyle/>
          <a:p>
            <a:r>
              <a:rPr lang="en-US" dirty="0"/>
              <a:t>Database Diagram</a:t>
            </a:r>
          </a:p>
        </p:txBody>
      </p:sp>
      <p:pic>
        <p:nvPicPr>
          <p:cNvPr id="4" name="Content Placeholder 3">
            <a:extLst>
              <a:ext uri="{FF2B5EF4-FFF2-40B4-BE49-F238E27FC236}">
                <a16:creationId xmlns:a16="http://schemas.microsoft.com/office/drawing/2014/main" id="{7D94B92A-0F41-8B41-A8BB-02D90CD76642}"/>
              </a:ext>
            </a:extLst>
          </p:cNvPr>
          <p:cNvPicPr>
            <a:picLocks noGrp="1" noChangeAspect="1"/>
          </p:cNvPicPr>
          <p:nvPr>
            <p:ph idx="1"/>
          </p:nvPr>
        </p:nvPicPr>
        <p:blipFill>
          <a:blip r:embed="rId2"/>
          <a:stretch>
            <a:fillRect/>
          </a:stretch>
        </p:blipFill>
        <p:spPr>
          <a:xfrm>
            <a:off x="794080" y="1557338"/>
            <a:ext cx="10921670" cy="4310062"/>
          </a:xfrm>
          <a:prstGeom prst="rect">
            <a:avLst/>
          </a:prstGeom>
        </p:spPr>
      </p:pic>
    </p:spTree>
    <p:extLst>
      <p:ext uri="{BB962C8B-B14F-4D97-AF65-F5344CB8AC3E}">
        <p14:creationId xmlns:p14="http://schemas.microsoft.com/office/powerpoint/2010/main" val="173546297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774</Words>
  <Application>Microsoft Macintosh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Franklin Gothic Book</vt:lpstr>
      <vt:lpstr>Crop</vt:lpstr>
      <vt:lpstr>EPARK</vt:lpstr>
      <vt:lpstr>Introduction</vt:lpstr>
      <vt:lpstr>Problem: Parking  How often do you ask yourself?</vt:lpstr>
      <vt:lpstr>Proposed Solution</vt:lpstr>
      <vt:lpstr>Data Items and Entities</vt:lpstr>
      <vt:lpstr>Personas</vt:lpstr>
      <vt:lpstr>Use Cases</vt:lpstr>
      <vt:lpstr>Personas 2</vt:lpstr>
      <vt:lpstr>Database Diagram</vt:lpstr>
      <vt:lpstr>Functional Requirements and Priorities</vt:lpstr>
      <vt:lpstr>Functional Requirements pt2</vt:lpstr>
      <vt:lpstr>Endgame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EPARK</dc:title>
  <dc:creator>Steven Y Tan</dc:creator>
  <cp:lastModifiedBy>Steven Y Tan</cp:lastModifiedBy>
  <cp:revision>5</cp:revision>
  <dcterms:created xsi:type="dcterms:W3CDTF">2020-02-16T18:17:10Z</dcterms:created>
  <dcterms:modified xsi:type="dcterms:W3CDTF">2020-02-16T19:21:59Z</dcterms:modified>
</cp:coreProperties>
</file>