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313" r:id="rId3"/>
    <p:sldId id="352" r:id="rId4"/>
    <p:sldId id="257" r:id="rId5"/>
    <p:sldId id="353" r:id="rId6"/>
    <p:sldId id="385" r:id="rId7"/>
    <p:sldId id="315" r:id="rId8"/>
    <p:sldId id="389" r:id="rId9"/>
    <p:sldId id="392" r:id="rId10"/>
    <p:sldId id="393" r:id="rId11"/>
    <p:sldId id="396" r:id="rId12"/>
    <p:sldId id="356" r:id="rId13"/>
    <p:sldId id="362" r:id="rId14"/>
    <p:sldId id="358" r:id="rId15"/>
    <p:sldId id="359" r:id="rId16"/>
    <p:sldId id="383" r:id="rId17"/>
    <p:sldId id="363" r:id="rId18"/>
    <p:sldId id="381" r:id="rId19"/>
    <p:sldId id="364" r:id="rId20"/>
    <p:sldId id="365" r:id="rId21"/>
    <p:sldId id="366" r:id="rId22"/>
    <p:sldId id="367" r:id="rId23"/>
    <p:sldId id="368" r:id="rId24"/>
    <p:sldId id="369" r:id="rId25"/>
    <p:sldId id="397" r:id="rId26"/>
    <p:sldId id="370" r:id="rId27"/>
    <p:sldId id="319" r:id="rId28"/>
    <p:sldId id="395" r:id="rId29"/>
    <p:sldId id="384" r:id="rId30"/>
    <p:sldId id="372" r:id="rId31"/>
    <p:sldId id="282" r:id="rId32"/>
    <p:sldId id="398" r:id="rId33"/>
    <p:sldId id="399" r:id="rId34"/>
    <p:sldId id="401" r:id="rId35"/>
    <p:sldId id="335" r:id="rId36"/>
    <p:sldId id="337" r:id="rId37"/>
    <p:sldId id="350" r:id="rId38"/>
    <p:sldId id="296" r:id="rId39"/>
    <p:sldId id="386" r:id="rId40"/>
    <p:sldId id="346" r:id="rId41"/>
    <p:sldId id="402" r:id="rId42"/>
    <p:sldId id="338" r:id="rId43"/>
    <p:sldId id="340" r:id="rId44"/>
    <p:sldId id="341" r:id="rId45"/>
    <p:sldId id="342" r:id="rId46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48"/>
    </p:embeddedFont>
    <p:embeddedFont>
      <p:font typeface="Open Sans Light" panose="020B060402020202020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Open Sans SemiBold" panose="020B0604020202020204" charset="0"/>
      <p:regular r:id="rId54"/>
      <p:bold r:id="rId55"/>
      <p:italic r:id="rId56"/>
      <p:boldItalic r:id="rId57"/>
    </p:embeddedFont>
    <p:embeddedFont>
      <p:font typeface="Open Sans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18" d="100"/>
          <a:sy n="118" d="100"/>
        </p:scale>
        <p:origin x="9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2BABD-B732-4DA8-83EF-41D6FA6F3D28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4E9F245D-6757-4C89-9F8C-64D90C686FD5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703A834B-BBD7-4BB5-B20F-E547C8746EA0}" type="parTrans" cxnId="{B135517C-B95D-471B-B18A-0A7D43B9FC9E}">
      <dgm:prSet/>
      <dgm:spPr/>
      <dgm:t>
        <a:bodyPr/>
        <a:lstStyle/>
        <a:p>
          <a:endParaRPr lang="en-US"/>
        </a:p>
      </dgm:t>
    </dgm:pt>
    <dgm:pt modelId="{B7E0B08A-A644-454A-9758-D5CAFB28A3CA}" type="sibTrans" cxnId="{B135517C-B95D-471B-B18A-0A7D43B9FC9E}">
      <dgm:prSet/>
      <dgm:spPr/>
      <dgm:t>
        <a:bodyPr/>
        <a:lstStyle/>
        <a:p>
          <a:endParaRPr lang="en-US"/>
        </a:p>
      </dgm:t>
    </dgm:pt>
    <dgm:pt modelId="{086413C2-C785-403D-99D3-834A0245019F}">
      <dgm:prSet phldrT="[Text]"/>
      <dgm:spPr/>
      <dgm:t>
        <a:bodyPr/>
        <a:lstStyle/>
        <a:p>
          <a:r>
            <a:rPr lang="en-US" dirty="0"/>
            <a:t>Formal Models</a:t>
          </a:r>
        </a:p>
      </dgm:t>
    </dgm:pt>
    <dgm:pt modelId="{F3D23565-456D-4A7E-A256-0AA176BAD525}" type="parTrans" cxnId="{FB8FD60E-DF3D-4406-A670-FF0871AEEAC0}">
      <dgm:prSet/>
      <dgm:spPr/>
      <dgm:t>
        <a:bodyPr/>
        <a:lstStyle/>
        <a:p>
          <a:endParaRPr lang="en-US"/>
        </a:p>
      </dgm:t>
    </dgm:pt>
    <dgm:pt modelId="{44A1F245-36D7-4328-AAF3-9698D37D82A9}" type="sibTrans" cxnId="{FB8FD60E-DF3D-4406-A670-FF0871AEEAC0}">
      <dgm:prSet/>
      <dgm:spPr/>
      <dgm:t>
        <a:bodyPr/>
        <a:lstStyle/>
        <a:p>
          <a:endParaRPr lang="en-US"/>
        </a:p>
      </dgm:t>
    </dgm:pt>
    <dgm:pt modelId="{20705E99-54D4-43DC-B43F-32B12B29B9DD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DB71EF53-8CF8-445B-BFE1-680420C0D91E}" type="parTrans" cxnId="{1F8DB29C-97BD-427F-8C21-A403045A1414}">
      <dgm:prSet/>
      <dgm:spPr/>
      <dgm:t>
        <a:bodyPr/>
        <a:lstStyle/>
        <a:p>
          <a:endParaRPr lang="en-US"/>
        </a:p>
      </dgm:t>
    </dgm:pt>
    <dgm:pt modelId="{B06D6090-41F4-4E1F-BE92-602ACEA0C745}" type="sibTrans" cxnId="{1F8DB29C-97BD-427F-8C21-A403045A1414}">
      <dgm:prSet/>
      <dgm:spPr/>
      <dgm:t>
        <a:bodyPr/>
        <a:lstStyle/>
        <a:p>
          <a:endParaRPr lang="en-US"/>
        </a:p>
      </dgm:t>
    </dgm:pt>
    <dgm:pt modelId="{CE60B819-AB82-49EA-BA97-417BBB8C6101}" type="pres">
      <dgm:prSet presAssocID="{F202BABD-B732-4DA8-83EF-41D6FA6F3D28}" presName="linearFlow" presStyleCnt="0">
        <dgm:presLayoutVars>
          <dgm:resizeHandles val="exact"/>
        </dgm:presLayoutVars>
      </dgm:prSet>
      <dgm:spPr/>
    </dgm:pt>
    <dgm:pt modelId="{F574793B-4AA5-4E02-8858-068A6227A427}" type="pres">
      <dgm:prSet presAssocID="{4E9F245D-6757-4C89-9F8C-64D90C686FD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CDA3D-F6AC-477E-8277-8B1A049BA441}" type="pres">
      <dgm:prSet presAssocID="{B7E0B08A-A644-454A-9758-D5CAFB28A3C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F4EE405-88C1-4AF6-B24F-D6226C26F8F3}" type="pres">
      <dgm:prSet presAssocID="{B7E0B08A-A644-454A-9758-D5CAFB28A3C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72B6CF8-105B-410B-AC54-DA7464EB14C1}" type="pres">
      <dgm:prSet presAssocID="{086413C2-C785-403D-99D3-834A024501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30BA9-3DC9-4A49-BA20-8431D4462ED4}" type="pres">
      <dgm:prSet presAssocID="{44A1F245-36D7-4328-AAF3-9698D37D82A9}" presName="sibTrans" presStyleLbl="sibTrans2D1" presStyleIdx="1" presStyleCnt="2" custLinFactNeighborY="14507"/>
      <dgm:spPr/>
      <dgm:t>
        <a:bodyPr/>
        <a:lstStyle/>
        <a:p>
          <a:endParaRPr lang="en-US"/>
        </a:p>
      </dgm:t>
    </dgm:pt>
    <dgm:pt modelId="{AEF80222-AA16-430E-A2E9-0EC4A65729F9}" type="pres">
      <dgm:prSet presAssocID="{44A1F245-36D7-4328-AAF3-9698D37D82A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2EC2A35-DAD0-47D9-A89D-EB5C8F343AF9}" type="pres">
      <dgm:prSet presAssocID="{20705E99-54D4-43DC-B43F-32B12B29B9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5517C-B95D-471B-B18A-0A7D43B9FC9E}" srcId="{F202BABD-B732-4DA8-83EF-41D6FA6F3D28}" destId="{4E9F245D-6757-4C89-9F8C-64D90C686FD5}" srcOrd="0" destOrd="0" parTransId="{703A834B-BBD7-4BB5-B20F-E547C8746EA0}" sibTransId="{B7E0B08A-A644-454A-9758-D5CAFB28A3CA}"/>
    <dgm:cxn modelId="{7D6D11B2-AA89-4350-A431-19054A44BE48}" type="presOf" srcId="{B7E0B08A-A644-454A-9758-D5CAFB28A3CA}" destId="{2F4EE405-88C1-4AF6-B24F-D6226C26F8F3}" srcOrd="1" destOrd="0" presId="urn:microsoft.com/office/officeart/2005/8/layout/process2"/>
    <dgm:cxn modelId="{516A2FCE-C12E-4205-8703-6C318A4BFFC8}" type="presOf" srcId="{44A1F245-36D7-4328-AAF3-9698D37D82A9}" destId="{AEF80222-AA16-430E-A2E9-0EC4A65729F9}" srcOrd="1" destOrd="0" presId="urn:microsoft.com/office/officeart/2005/8/layout/process2"/>
    <dgm:cxn modelId="{9D0B07D3-5117-4655-A382-CD93D1FF683B}" type="presOf" srcId="{4E9F245D-6757-4C89-9F8C-64D90C686FD5}" destId="{F574793B-4AA5-4E02-8858-068A6227A427}" srcOrd="0" destOrd="0" presId="urn:microsoft.com/office/officeart/2005/8/layout/process2"/>
    <dgm:cxn modelId="{A4E0155F-62A4-4996-96F1-E6AC3D4A6BBE}" type="presOf" srcId="{20705E99-54D4-43DC-B43F-32B12B29B9DD}" destId="{B2EC2A35-DAD0-47D9-A89D-EB5C8F343AF9}" srcOrd="0" destOrd="0" presId="urn:microsoft.com/office/officeart/2005/8/layout/process2"/>
    <dgm:cxn modelId="{3046A9D1-74FA-40AF-8AE7-3A78376625D1}" type="presOf" srcId="{F202BABD-B732-4DA8-83EF-41D6FA6F3D28}" destId="{CE60B819-AB82-49EA-BA97-417BBB8C6101}" srcOrd="0" destOrd="0" presId="urn:microsoft.com/office/officeart/2005/8/layout/process2"/>
    <dgm:cxn modelId="{E071F2AD-3D8D-4B22-ABBC-E2CEA0D3C579}" type="presOf" srcId="{B7E0B08A-A644-454A-9758-D5CAFB28A3CA}" destId="{71DCDA3D-F6AC-477E-8277-8B1A049BA441}" srcOrd="0" destOrd="0" presId="urn:microsoft.com/office/officeart/2005/8/layout/process2"/>
    <dgm:cxn modelId="{533A0D8E-8547-4692-A924-8F81E00AC74C}" type="presOf" srcId="{44A1F245-36D7-4328-AAF3-9698D37D82A9}" destId="{11530BA9-3DC9-4A49-BA20-8431D4462ED4}" srcOrd="0" destOrd="0" presId="urn:microsoft.com/office/officeart/2005/8/layout/process2"/>
    <dgm:cxn modelId="{1F8DB29C-97BD-427F-8C21-A403045A1414}" srcId="{F202BABD-B732-4DA8-83EF-41D6FA6F3D28}" destId="{20705E99-54D4-43DC-B43F-32B12B29B9DD}" srcOrd="2" destOrd="0" parTransId="{DB71EF53-8CF8-445B-BFE1-680420C0D91E}" sibTransId="{B06D6090-41F4-4E1F-BE92-602ACEA0C745}"/>
    <dgm:cxn modelId="{9F649B62-ED53-4C2D-808D-01833CF85BB7}" type="presOf" srcId="{086413C2-C785-403D-99D3-834A0245019F}" destId="{F72B6CF8-105B-410B-AC54-DA7464EB14C1}" srcOrd="0" destOrd="0" presId="urn:microsoft.com/office/officeart/2005/8/layout/process2"/>
    <dgm:cxn modelId="{FB8FD60E-DF3D-4406-A670-FF0871AEEAC0}" srcId="{F202BABD-B732-4DA8-83EF-41D6FA6F3D28}" destId="{086413C2-C785-403D-99D3-834A0245019F}" srcOrd="1" destOrd="0" parTransId="{F3D23565-456D-4A7E-A256-0AA176BAD525}" sibTransId="{44A1F245-36D7-4328-AAF3-9698D37D82A9}"/>
    <dgm:cxn modelId="{8F24B9B9-2DF6-4730-A5D8-B923FB4CDEEF}" type="presParOf" srcId="{CE60B819-AB82-49EA-BA97-417BBB8C6101}" destId="{F574793B-4AA5-4E02-8858-068A6227A427}" srcOrd="0" destOrd="0" presId="urn:microsoft.com/office/officeart/2005/8/layout/process2"/>
    <dgm:cxn modelId="{95C5C9C1-D195-4057-8BBF-51321BB4CDCB}" type="presParOf" srcId="{CE60B819-AB82-49EA-BA97-417BBB8C6101}" destId="{71DCDA3D-F6AC-477E-8277-8B1A049BA441}" srcOrd="1" destOrd="0" presId="urn:microsoft.com/office/officeart/2005/8/layout/process2"/>
    <dgm:cxn modelId="{4ADC17B1-2EE6-4BA3-940D-2836B8323508}" type="presParOf" srcId="{71DCDA3D-F6AC-477E-8277-8B1A049BA441}" destId="{2F4EE405-88C1-4AF6-B24F-D6226C26F8F3}" srcOrd="0" destOrd="0" presId="urn:microsoft.com/office/officeart/2005/8/layout/process2"/>
    <dgm:cxn modelId="{FB8ADFF7-C1AD-42AF-9011-05D06F726B6F}" type="presParOf" srcId="{CE60B819-AB82-49EA-BA97-417BBB8C6101}" destId="{F72B6CF8-105B-410B-AC54-DA7464EB14C1}" srcOrd="2" destOrd="0" presId="urn:microsoft.com/office/officeart/2005/8/layout/process2"/>
    <dgm:cxn modelId="{C5D3A325-E87A-44F2-8575-F121F919F1B4}" type="presParOf" srcId="{CE60B819-AB82-49EA-BA97-417BBB8C6101}" destId="{11530BA9-3DC9-4A49-BA20-8431D4462ED4}" srcOrd="3" destOrd="0" presId="urn:microsoft.com/office/officeart/2005/8/layout/process2"/>
    <dgm:cxn modelId="{4F1C4AF8-B5BA-49BD-A36B-EBA74FAA3A21}" type="presParOf" srcId="{11530BA9-3DC9-4A49-BA20-8431D4462ED4}" destId="{AEF80222-AA16-430E-A2E9-0EC4A65729F9}" srcOrd="0" destOrd="0" presId="urn:microsoft.com/office/officeart/2005/8/layout/process2"/>
    <dgm:cxn modelId="{50E251B4-A376-4205-8254-119A41356796}" type="presParOf" srcId="{CE60B819-AB82-49EA-BA97-417BBB8C6101}" destId="{B2EC2A35-DAD0-47D9-A89D-EB5C8F343AF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67BF4-3B48-4E48-B7EB-402E1EBCD4C4}" type="pres">
      <dgm:prSet presAssocID="{7F6B5A0A-0F54-4B18-951E-1A0CFC44F6C4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6D3D89C7-2463-4B65-8B98-57E4FF79799E}" type="pres">
      <dgm:prSet presAssocID="{7F6B5A0A-0F54-4B18-951E-1A0CFC44F6C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793B-4AA5-4E02-8858-068A6227A427}">
      <dsp:nvSpPr>
        <dsp:cNvPr id="0" name=""/>
        <dsp:cNvSpPr/>
      </dsp:nvSpPr>
      <dsp:spPr>
        <a:xfrm>
          <a:off x="564640" y="0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Requirements</a:t>
          </a:r>
        </a:p>
      </dsp:txBody>
      <dsp:txXfrm>
        <a:off x="590141" y="25501"/>
        <a:ext cx="1750041" cy="819675"/>
      </dsp:txXfrm>
    </dsp:sp>
    <dsp:sp modelId="{71DCDA3D-F6AC-477E-8277-8B1A049BA441}">
      <dsp:nvSpPr>
        <dsp:cNvPr id="0" name=""/>
        <dsp:cNvSpPr/>
      </dsp:nvSpPr>
      <dsp:spPr>
        <a:xfrm rot="5400000">
          <a:off x="1301910" y="892444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925095"/>
        <a:ext cx="235082" cy="228552"/>
      </dsp:txXfrm>
    </dsp:sp>
    <dsp:sp modelId="{F72B6CF8-105B-410B-AC54-DA7464EB14C1}">
      <dsp:nvSpPr>
        <dsp:cNvPr id="0" name=""/>
        <dsp:cNvSpPr/>
      </dsp:nvSpPr>
      <dsp:spPr>
        <a:xfrm>
          <a:off x="564640" y="1306015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1176"/>
            <a:satOff val="-442"/>
            <a:lumOff val="117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Formal Models</a:t>
          </a:r>
        </a:p>
      </dsp:txBody>
      <dsp:txXfrm>
        <a:off x="590141" y="1331516"/>
        <a:ext cx="1750041" cy="819675"/>
      </dsp:txXfrm>
    </dsp:sp>
    <dsp:sp modelId="{11530BA9-3DC9-4A49-BA20-8431D4462ED4}">
      <dsp:nvSpPr>
        <dsp:cNvPr id="0" name=""/>
        <dsp:cNvSpPr/>
      </dsp:nvSpPr>
      <dsp:spPr>
        <a:xfrm rot="5400000">
          <a:off x="1301910" y="2255299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82333"/>
            <a:satOff val="-1656"/>
            <a:lumOff val="20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2287950"/>
        <a:ext cx="235082" cy="228552"/>
      </dsp:txXfrm>
    </dsp:sp>
    <dsp:sp modelId="{B2EC2A35-DAD0-47D9-A89D-EB5C8F343AF9}">
      <dsp:nvSpPr>
        <dsp:cNvPr id="0" name=""/>
        <dsp:cNvSpPr/>
      </dsp:nvSpPr>
      <dsp:spPr>
        <a:xfrm>
          <a:off x="564640" y="2612031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82353"/>
            <a:satOff val="-883"/>
            <a:lumOff val="234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Implementation</a:t>
          </a:r>
        </a:p>
      </dsp:txBody>
      <dsp:txXfrm>
        <a:off x="590141" y="2637532"/>
        <a:ext cx="1750041" cy="81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an LTS describes a state machine</a:t>
            </a:r>
          </a:p>
          <a:p>
            <a:r>
              <a:rPr lang="en-US" altLang="zh-CN" dirty="0"/>
              <a:t>For</a:t>
            </a:r>
            <a:r>
              <a:rPr lang="en-US" altLang="zh-CN" baseline="0" dirty="0"/>
              <a:t> events start with h, it refers to an event by a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Later, I’ll use an example to show how this can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5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Miss-behaving human</a:t>
            </a:r>
          </a:p>
        </p:txBody>
      </p:sp>
    </p:spTree>
    <p:extLst>
      <p:ext uri="{BB962C8B-B14F-4D97-AF65-F5344CB8AC3E}">
        <p14:creationId xmlns:p14="http://schemas.microsoft.com/office/powerpoint/2010/main" val="8155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example</a:t>
            </a:r>
            <a:r>
              <a:rPr lang="en-US" altLang="zh-CN" baseline="0" dirty="0"/>
              <a:t> of errors in the environment which violates the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Show a </a:t>
            </a:r>
            <a:r>
              <a:rPr lang="en-US" altLang="zh-CN" dirty="0" err="1"/>
              <a:t>venn</a:t>
            </a:r>
            <a:r>
              <a:rPr lang="en-US" altLang="zh-CN" dirty="0"/>
              <a:t> what is delta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/>
              <a:t>However, this is just one case, it is often impossible to enumerate all the human behaviors.</a:t>
            </a:r>
          </a:p>
          <a:p>
            <a:r>
              <a:rPr lang="en-US" altLang="zh-CN" dirty="0"/>
              <a:t>Thus, we cannot tell what kind of errors the system can handle and what it cannot.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646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</a:t>
            </a:r>
            <a:r>
              <a:rPr lang="en-US" baseline="0" dirty="0"/>
              <a:t> fuzz testing/chaos engineering just randomize input or env to fail the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Cannot say lower error rate refers to a more robust system,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Also, cannot tell what kind of errors the system can handle or not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formal</a:t>
            </a:r>
            <a:r>
              <a:rPr lang="en-US" altLang="zh-CN" baseline="0" dirty="0"/>
              <a:t> methods guys, we build a bridge between requirements and implementation.</a:t>
            </a:r>
          </a:p>
          <a:p>
            <a:r>
              <a:rPr lang="en-US" altLang="zh-CN" baseline="0" dirty="0"/>
              <a:t>And ensure the properties of a system by formal analysis.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instance, when design a communication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23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one or two </a:t>
            </a:r>
            <a:r>
              <a:rPr lang="en-US" baseline="0" dirty="0" err="1"/>
              <a:t>exmples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7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map such errors/deviations to existing fault models?</a:t>
            </a:r>
          </a:p>
        </p:txBody>
      </p:sp>
    </p:spTree>
    <p:extLst>
      <p:ext uri="{BB962C8B-B14F-4D97-AF65-F5344CB8AC3E}">
        <p14:creationId xmlns:p14="http://schemas.microsoft.com/office/powerpoint/2010/main" val="38851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69209"/>
              <a:gd name="adj2" fmla="val 6803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model these behaviors?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8123" y="1167539"/>
            <a:ext cx="1554994" cy="3218481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Users.</a:t>
            </a:r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something bad.</a:t>
            </a:r>
          </a:p>
          <a:p>
            <a:pPr lvl="1"/>
            <a:r>
              <a:rPr lang="en-US" altLang="zh-CN" sz="1600" dirty="0"/>
              <a:t>Liveness Property: the system should do something good.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5A0A-6945-4680-A931-D5C3A367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B8432-F1D6-4976-AC6B-0CF14B23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/>
              <a:t>brew only when the mug is placed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2EF26-101F-4520-8D67-0CDD35E0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1E760341-5474-4CEE-AAB9-92E37845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/>
              <a:t>brew only when the mug is placed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150C821-8AAA-493D-87C6-76E69AFC55E5}"/>
              </a:ext>
            </a:extLst>
          </p:cNvPr>
          <p:cNvSpPr/>
          <p:nvPr/>
        </p:nvSpPr>
        <p:spPr>
          <a:xfrm>
            <a:off x="4495438" y="2973600"/>
            <a:ext cx="3381362" cy="1715192"/>
          </a:xfrm>
          <a:prstGeom prst="wedgeEllipseCallout">
            <a:avLst>
              <a:gd name="adj1" fmla="val -14187"/>
              <a:gd name="adj2" fmla="val -683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Safety property is violated when there’s a trace leading the system to the error state.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16756-2711-44E4-8366-3A91B0C5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2207658" y="2463502"/>
            <a:ext cx="2930400" cy="1397422"/>
          </a:xfrm>
          <a:prstGeom prst="wedgeEllipseCallout">
            <a:avLst>
              <a:gd name="adj1" fmla="val -81648"/>
              <a:gd name="adj2" fmla="val -3133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Brewing when NO mug is placed!!!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compute the errors/deviations allowed by a system?</a:t>
            </a:r>
          </a:p>
        </p:txBody>
      </p:sp>
      <p:sp>
        <p:nvSpPr>
          <p:cNvPr id="24" name="Rounded Rectangle 23"/>
          <p:cNvSpPr/>
          <p:nvPr/>
        </p:nvSpPr>
        <p:spPr>
          <a:xfrm flipH="1">
            <a:off x="2174929" y="2205926"/>
            <a:ext cx="3285640" cy="1090048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If it does, then 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9" name="Group 8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Freeform 15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Freeform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If it does, then 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sp>
        <p:nvSpPr>
          <p:cNvPr id="8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95709"/>
              <a:gd name="adj2" fmla="val 515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12" name="Group 11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Freeform 13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Freeform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897-9D5F-4307-80FD-383FF6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9BC1-00F1-47D6-B32E-6F0DA0951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Developers “over-engineer” a system =&gt; Consider errors/deviations in the real environment compared to the expected.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Developers make </a:t>
            </a:r>
            <a:r>
              <a:rPr lang="en-US" altLang="zh-CN" sz="1600" b="1" i="1" dirty="0"/>
              <a:t>assumptions</a:t>
            </a:r>
            <a:r>
              <a:rPr lang="en-US" altLang="zh-CN" sz="1600" i="1" dirty="0"/>
              <a:t> </a:t>
            </a:r>
            <a:r>
              <a:rPr lang="en-US" altLang="zh-CN" sz="1600" dirty="0"/>
              <a:t>about the environment to ensure correct function.</a:t>
            </a:r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Weaker</a:t>
            </a:r>
            <a:r>
              <a:rPr lang="en-US" altLang="zh-CN" sz="1600" dirty="0"/>
              <a:t> Assumption =&gt; </a:t>
            </a:r>
            <a:r>
              <a:rPr lang="en-US" altLang="zh-CN" sz="1600" b="1" i="1" dirty="0"/>
              <a:t>More</a:t>
            </a:r>
            <a:r>
              <a:rPr lang="en-US" altLang="zh-CN" sz="1600" dirty="0"/>
              <a:t> allowed behavior of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Weakest assumption </a:t>
            </a:r>
            <a:r>
              <a:rPr lang="en-US" altLang="zh-CN" sz="1600" dirty="0"/>
              <a:t>describes all the behaviors of the environment allowed by the system.</a:t>
            </a:r>
          </a:p>
          <a:p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A6F6-0494-4F86-B4E4-31CA7A15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24484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Errs/Diffs 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 to characterize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of the environment </a:t>
                </a:r>
                <a:r>
                  <a:rPr lang="en-US" altLang="zh-CN" sz="1600" dirty="0"/>
                  <a:t>for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allowed deviations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where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49" y="1718955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49" y="2544803"/>
            <a:ext cx="4152687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50" y="3589577"/>
            <a:ext cx="2731886" cy="229029"/>
          </a:xfrm>
          <a:prstGeom prst="rect">
            <a:avLst/>
          </a:prstGeom>
        </p:spPr>
      </p:pic>
      <p:sp>
        <p:nvSpPr>
          <p:cNvPr id="8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636855" y="2098546"/>
            <a:ext cx="3058342" cy="1509425"/>
          </a:xfrm>
          <a:prstGeom prst="wedgeEllipseCallout">
            <a:avLst>
              <a:gd name="adj1" fmla="val -61996"/>
              <a:gd name="adj2" fmla="val -650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documents.lucidchart.com/documents/1462bec2-3f08-4690-87bd-1f5a008ab79f/pages/caN_qKmPHJoP?a=1453&amp;x=79&amp;y=185&amp;w=1333&amp;h=571&amp;store=1&amp;accept=image%2F*&amp;auth=LCA%2019da0878a9522dfaf23f9b35e1e6d72f603a147c-ts%3D15744430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9" y="1669811"/>
            <a:ext cx="5834779" cy="24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system 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205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311700" y="1162372"/>
            <a:ext cx="5033770" cy="219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/>
                  <a:t>A trace that is allowed:</a:t>
                </a:r>
                <a:r>
                  <a:rPr lang="en-US" sz="1600" dirty="0"/>
                  <a:t> </a:t>
                </a:r>
              </a:p>
              <a:p>
                <a:pPr marL="1143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h𝑃𝑙𝑎𝑐𝑒𝑀𝑢𝑔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system disallows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/>
                  <a:t>A trace that is NOT allowed:</a:t>
                </a:r>
                <a:r>
                  <a:rPr lang="en-US" sz="1600" dirty="0"/>
                  <a:t> </a:t>
                </a:r>
              </a:p>
              <a:p>
                <a:pPr marL="1143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ocuments.lucidchart.com/documents/1462bec2-3f08-4690-87bd-1f5a008ab79f/pages/caN_qKmPHJoP?a=1513&amp;x=79&amp;y=164&amp;w=1333&amp;h=593&amp;store=1&amp;accept=image%2F*&amp;auth=LCA%2054fdcf4478cb4d8cd844e034ab71098b8456e838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7125" r="3507" b="4548"/>
          <a:stretch/>
        </p:blipFill>
        <p:spPr bwMode="auto">
          <a:xfrm>
            <a:off x="311699" y="1152474"/>
            <a:ext cx="5033771" cy="21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represent robustness from such errors and deviations?</a:t>
            </a:r>
          </a:p>
        </p:txBody>
      </p:sp>
    </p:spTree>
    <p:extLst>
      <p:ext uri="{BB962C8B-B14F-4D97-AF65-F5344CB8AC3E}">
        <p14:creationId xmlns:p14="http://schemas.microsoft.com/office/powerpoint/2010/main" val="13961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222030" y="2748639"/>
            <a:ext cx="3931516" cy="1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F24-2B06-406F-ABEB-0E1DEB9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EB96-2979-48CD-BE08-E8C3AC07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Generated weakest assumption can capture the maximum allowed behavior.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However, the alphabet is limited to the defined interface between the system and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CANNOT handle:</a:t>
            </a:r>
          </a:p>
          <a:p>
            <a:pPr lvl="1"/>
            <a:r>
              <a:rPr lang="en-US" altLang="zh-CN" dirty="0"/>
              <a:t>Coffee machine example: plug out the machine during brewing.</a:t>
            </a:r>
          </a:p>
          <a:p>
            <a:pPr lvl="1"/>
            <a:r>
              <a:rPr lang="en-US" altLang="zh-CN" dirty="0"/>
              <a:t>Security: attackers find a new side-channel or a new 0-day exploit.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0930-B4E3-47A2-8E92-1CBF50B4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3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testing)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testing)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4007186" y="2922753"/>
            <a:ext cx="4341600" cy="1461600"/>
          </a:xfrm>
          <a:prstGeom prst="wedgeEllipseCallout">
            <a:avLst>
              <a:gd name="adj1" fmla="val -63771"/>
              <a:gd name="adj2" fmla="val 90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Trial-and-Error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06-3622-470F-94AC-464FD41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D98-0052-42E6-BD29-3F227BDA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79134" cy="31722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Instead of trial-and-error, can we directly analyze what a system can/cannot do?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Can we determine the robustness of a system in design phase rather than in testing phase, just like other quality attributes? (Correct-by-design)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A178-5DE4-4033-ABC5-04992681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7961795"/>
              </p:ext>
            </p:extLst>
          </p:nvPr>
        </p:nvGraphicFramePr>
        <p:xfrm>
          <a:off x="6090835" y="1074549"/>
          <a:ext cx="2930324" cy="34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633275" y="2366075"/>
            <a:ext cx="1839183" cy="904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How to characterize the ability of a system to ensure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correct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function against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erroneous/deviated behaviors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in the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 smtClean="0"/>
              <a:t>A system should </a:t>
            </a:r>
            <a:r>
              <a:rPr lang="en-US" altLang="zh-CN" sz="1600" smtClean="0"/>
              <a:t>work correctly under </a:t>
            </a:r>
            <a:r>
              <a:rPr lang="en-US" altLang="zh-CN" sz="1600" dirty="0" smtClean="0"/>
              <a:t>certain </a:t>
            </a:r>
            <a:r>
              <a:rPr lang="en-US" altLang="zh-CN" sz="1600" b="1" i="1" dirty="0" smtClean="0"/>
              <a:t>expected</a:t>
            </a:r>
            <a:r>
              <a:rPr lang="en-US" altLang="zh-CN" sz="1600" dirty="0" smtClean="0"/>
              <a:t> environment.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 smtClean="0"/>
              <a:t>Developers </a:t>
            </a:r>
            <a:r>
              <a:rPr lang="en-US" altLang="zh-CN" sz="1600" dirty="0"/>
              <a:t>often “over-engineer” a system to deal with errors/deviations in the </a:t>
            </a:r>
            <a:r>
              <a:rPr lang="en-US" altLang="zh-CN" sz="1600" b="1" i="1" dirty="0"/>
              <a:t>real</a:t>
            </a:r>
            <a:r>
              <a:rPr lang="en-US" altLang="zh-CN" sz="1600" dirty="0"/>
              <a:t> environment compared to the </a:t>
            </a:r>
            <a:r>
              <a:rPr lang="en-US" altLang="zh-CN" sz="1600" b="1" i="1" dirty="0"/>
              <a:t>expected</a:t>
            </a:r>
            <a:r>
              <a:rPr lang="en-US" altLang="zh-CN" sz="1600" dirty="0"/>
              <a:t> one.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/>
              <a:t>Can we extract these errors/deviations allowed by a system to represent system robustness?</a:t>
            </a:r>
          </a:p>
          <a:p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compute the errors/deviations allowed by a system?</a:t>
            </a:r>
          </a:p>
        </p:txBody>
      </p:sp>
      <p:sp>
        <p:nvSpPr>
          <p:cNvPr id="21" name="Freeform 20"/>
          <p:cNvSpPr/>
          <p:nvPr/>
        </p:nvSpPr>
        <p:spPr>
          <a:xfrm>
            <a:off x="428786" y="1203702"/>
            <a:ext cx="5036950" cy="3156488"/>
          </a:xfrm>
          <a:custGeom>
            <a:avLst/>
            <a:gdLst>
              <a:gd name="connsiteX0" fmla="*/ 266921 w 5036950"/>
              <a:gd name="connsiteY0" fmla="*/ 0 h 3156488"/>
              <a:gd name="connsiteX1" fmla="*/ 1334571 w 5036950"/>
              <a:gd name="connsiteY1" fmla="*/ 0 h 3156488"/>
              <a:gd name="connsiteX2" fmla="*/ 1601492 w 5036950"/>
              <a:gd name="connsiteY2" fmla="*/ 266921 h 3156488"/>
              <a:gd name="connsiteX3" fmla="*/ 1601492 w 5036950"/>
              <a:gd name="connsiteY3" fmla="*/ 1028053 h 3156488"/>
              <a:gd name="connsiteX4" fmla="*/ 4854411 w 5036950"/>
              <a:gd name="connsiteY4" fmla="*/ 1028053 h 3156488"/>
              <a:gd name="connsiteX5" fmla="*/ 5036950 w 5036950"/>
              <a:gd name="connsiteY5" fmla="*/ 1210592 h 3156488"/>
              <a:gd name="connsiteX6" fmla="*/ 5036950 w 5036950"/>
              <a:gd name="connsiteY6" fmla="*/ 1940727 h 3156488"/>
              <a:gd name="connsiteX7" fmla="*/ 4854411 w 5036950"/>
              <a:gd name="connsiteY7" fmla="*/ 2123266 h 3156488"/>
              <a:gd name="connsiteX8" fmla="*/ 1601492 w 5036950"/>
              <a:gd name="connsiteY8" fmla="*/ 2123266 h 3156488"/>
              <a:gd name="connsiteX9" fmla="*/ 1601492 w 5036950"/>
              <a:gd name="connsiteY9" fmla="*/ 2889567 h 3156488"/>
              <a:gd name="connsiteX10" fmla="*/ 1334571 w 5036950"/>
              <a:gd name="connsiteY10" fmla="*/ 3156488 h 3156488"/>
              <a:gd name="connsiteX11" fmla="*/ 266921 w 5036950"/>
              <a:gd name="connsiteY11" fmla="*/ 3156488 h 3156488"/>
              <a:gd name="connsiteX12" fmla="*/ 0 w 5036950"/>
              <a:gd name="connsiteY12" fmla="*/ 2889567 h 3156488"/>
              <a:gd name="connsiteX13" fmla="*/ 0 w 5036950"/>
              <a:gd name="connsiteY13" fmla="*/ 1940727 h 3156488"/>
              <a:gd name="connsiteX14" fmla="*/ 0 w 5036950"/>
              <a:gd name="connsiteY14" fmla="*/ 1210592 h 3156488"/>
              <a:gd name="connsiteX15" fmla="*/ 0 w 5036950"/>
              <a:gd name="connsiteY15" fmla="*/ 266921 h 3156488"/>
              <a:gd name="connsiteX16" fmla="*/ 266921 w 5036950"/>
              <a:gd name="connsiteY16" fmla="*/ 0 h 315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6950" h="3156488">
                <a:moveTo>
                  <a:pt x="266921" y="0"/>
                </a:moveTo>
                <a:lnTo>
                  <a:pt x="1334571" y="0"/>
                </a:lnTo>
                <a:cubicBezTo>
                  <a:pt x="1481987" y="0"/>
                  <a:pt x="1601492" y="119505"/>
                  <a:pt x="1601492" y="266921"/>
                </a:cubicBezTo>
                <a:lnTo>
                  <a:pt x="1601492" y="1028053"/>
                </a:lnTo>
                <a:lnTo>
                  <a:pt x="4854411" y="1028053"/>
                </a:lnTo>
                <a:cubicBezTo>
                  <a:pt x="4955225" y="1028053"/>
                  <a:pt x="5036950" y="1109778"/>
                  <a:pt x="5036950" y="1210592"/>
                </a:cubicBezTo>
                <a:lnTo>
                  <a:pt x="5036950" y="1940727"/>
                </a:lnTo>
                <a:cubicBezTo>
                  <a:pt x="5036950" y="2041541"/>
                  <a:pt x="4955225" y="2123266"/>
                  <a:pt x="4854411" y="2123266"/>
                </a:cubicBezTo>
                <a:lnTo>
                  <a:pt x="1601492" y="2123266"/>
                </a:lnTo>
                <a:lnTo>
                  <a:pt x="1601492" y="2889567"/>
                </a:lnTo>
                <a:cubicBezTo>
                  <a:pt x="1601492" y="3036983"/>
                  <a:pt x="1481987" y="3156488"/>
                  <a:pt x="1334571" y="3156488"/>
                </a:cubicBezTo>
                <a:lnTo>
                  <a:pt x="266921" y="3156488"/>
                </a:lnTo>
                <a:cubicBezTo>
                  <a:pt x="119505" y="3156488"/>
                  <a:pt x="0" y="3036983"/>
                  <a:pt x="0" y="2889567"/>
                </a:cubicBezTo>
                <a:lnTo>
                  <a:pt x="0" y="1940727"/>
                </a:lnTo>
                <a:lnTo>
                  <a:pt x="0" y="1210592"/>
                </a:lnTo>
                <a:lnTo>
                  <a:pt x="0" y="266921"/>
                </a:lnTo>
                <a:cubicBezTo>
                  <a:pt x="0" y="119505"/>
                  <a:pt x="119505" y="0"/>
                  <a:pt x="266921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72732"/>
              <a:gd name="adj2" fmla="val 7624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model these behaviors?</a:t>
            </a:r>
          </a:p>
        </p:txBody>
      </p:sp>
    </p:spTree>
    <p:extLst>
      <p:ext uri="{BB962C8B-B14F-4D97-AF65-F5344CB8AC3E}">
        <p14:creationId xmlns:p14="http://schemas.microsoft.com/office/powerpoint/2010/main" val="40401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pagestyle{empty}&#10;\begin{document}&#10;&#10;$\Delta_S = Beh(WE_S) \setminus Beh(E)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7841</TotalTime>
  <Words>2494</Words>
  <Application>Microsoft Office PowerPoint</Application>
  <PresentationFormat>On-screen Show (16:9)</PresentationFormat>
  <Paragraphs>328</Paragraphs>
  <Slides>45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宋体</vt:lpstr>
      <vt:lpstr>Open Sans Light</vt:lpstr>
      <vt:lpstr>Cambria Math</vt:lpstr>
      <vt:lpstr>Open Sans SemiBold</vt:lpstr>
      <vt:lpstr>Arial</vt:lpstr>
      <vt:lpstr>Open Sans</vt:lpstr>
      <vt:lpstr>Simple Light</vt:lpstr>
      <vt:lpstr>How to characterize Software Robustness A formal approach</vt:lpstr>
      <vt:lpstr>What is Robustness?</vt:lpstr>
      <vt:lpstr>Expected vs Reality</vt:lpstr>
      <vt:lpstr>What is Robustness in Software?</vt:lpstr>
      <vt:lpstr>What is Robustness in Software?</vt:lpstr>
      <vt:lpstr>Motivation</vt:lpstr>
      <vt:lpstr>Motivation</vt:lpstr>
      <vt:lpstr>Approach Overview</vt:lpstr>
      <vt:lpstr>Approach Overview</vt:lpstr>
      <vt:lpstr>Approach Overview</vt:lpstr>
      <vt:lpstr>Where are we?</vt:lpstr>
      <vt:lpstr>Motivation Example</vt:lpstr>
      <vt:lpstr>Behavior Model</vt:lpstr>
      <vt:lpstr>Behavior Model</vt:lpstr>
      <vt:lpstr>Behavior Model</vt:lpstr>
      <vt:lpstr>Behavior Model</vt:lpstr>
      <vt:lpstr>Safety Property</vt:lpstr>
      <vt:lpstr>Safety Property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Where are we?</vt:lpstr>
      <vt:lpstr>A Formal View of Testing Robustness</vt:lpstr>
      <vt:lpstr>A Formal View of Testing Robustness</vt:lpstr>
      <vt:lpstr>A Formal View of Testing Robustness</vt:lpstr>
      <vt:lpstr>Another Way Around</vt:lpstr>
      <vt:lpstr>Our approach to characterize robustness</vt:lpstr>
      <vt:lpstr>Generating Weakest Assumption</vt:lpstr>
      <vt:lpstr>What a system allows</vt:lpstr>
      <vt:lpstr>What a system disallows</vt:lpstr>
      <vt:lpstr>Where are we?</vt:lpstr>
      <vt:lpstr>Representation of Robustness</vt:lpstr>
      <vt:lpstr>Human Behavior Model: EOFM</vt:lpstr>
      <vt:lpstr>Instantiate the motivation example</vt:lpstr>
      <vt:lpstr>Discussion</vt:lpstr>
      <vt:lpstr>Limitations and Challenges</vt:lpstr>
      <vt:lpstr>Limitations and Challenges</vt:lpstr>
      <vt:lpstr>Thank you!</vt:lpstr>
      <vt:lpstr>Human Behavior Model: EOFM</vt:lpstr>
      <vt:lpstr>Human Behavior Model: EOFM</vt:lpstr>
      <vt:lpstr>Erroneous Human Behaviors</vt:lpstr>
      <vt:lpstr>Erroneous Human Behaviors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278</cp:revision>
  <dcterms:created xsi:type="dcterms:W3CDTF">2019-10-18T14:39:47Z</dcterms:created>
  <dcterms:modified xsi:type="dcterms:W3CDTF">2019-11-25T20:18:22Z</dcterms:modified>
</cp:coreProperties>
</file>