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64" r:id="rId3"/>
    <p:sldId id="257" r:id="rId4"/>
    <p:sldId id="258" r:id="rId5"/>
    <p:sldId id="259" r:id="rId6"/>
    <p:sldId id="270" r:id="rId7"/>
    <p:sldId id="260" r:id="rId8"/>
    <p:sldId id="261" r:id="rId9"/>
    <p:sldId id="273" r:id="rId10"/>
    <p:sldId id="262" r:id="rId11"/>
    <p:sldId id="274" r:id="rId12"/>
    <p:sldId id="266" r:id="rId13"/>
    <p:sldId id="269" r:id="rId14"/>
    <p:sldId id="271" r:id="rId15"/>
    <p:sldId id="268" r:id="rId16"/>
    <p:sldId id="272" r:id="rId17"/>
    <p:sldId id="265" r:id="rId18"/>
  </p:sldIdLst>
  <p:sldSz cx="9144000" cy="5143500" type="screen16x9"/>
  <p:notesSz cx="6858000" cy="9144000"/>
  <p:embeddedFontLst>
    <p:embeddedFont>
      <p:font typeface="Open Sans" panose="02010600030101010101" charset="0"/>
      <p:regular r:id="rId20"/>
      <p:bold r:id="rId21"/>
      <p:italic r:id="rId22"/>
      <p:boldItalic r:id="rId23"/>
    </p:embeddedFont>
    <p:embeddedFont>
      <p:font typeface="Open Sans Light" panose="02010600030101010101" charset="0"/>
      <p:regular r:id="rId24"/>
      <p:bold r:id="rId25"/>
      <p:italic r:id="rId26"/>
      <p:boldItalic r:id="rId27"/>
    </p:embeddedFont>
    <p:embeddedFont>
      <p:font typeface="Open Sans SemiBold" panose="02010600030101010101"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602" autoAdjust="0"/>
  </p:normalViewPr>
  <p:slideViewPr>
    <p:cSldViewPr snapToGrid="0">
      <p:cViewPr varScale="1">
        <p:scale>
          <a:sx n="133" d="100"/>
          <a:sy n="133" d="100"/>
        </p:scale>
        <p:origin x="10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c71beb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c71beb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source and goal concepts are similar to the six dimensions of quality attributes proposed by SEI. Here, we simplify it and only focus on the stimulus (source) and the expected reaction of the system.</a:t>
            </a:r>
            <a:endParaRPr lang="zh-CN" altLang="en-US" dirty="0"/>
          </a:p>
        </p:txBody>
      </p:sp>
    </p:spTree>
    <p:extLst>
      <p:ext uri="{BB962C8B-B14F-4D97-AF65-F5344CB8AC3E}">
        <p14:creationId xmlns:p14="http://schemas.microsoft.com/office/powerpoint/2010/main" val="217645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In the diagrams above, state 0 is always the initial state</a:t>
            </a:r>
            <a:endParaRPr lang="zh-CN" altLang="en-US" dirty="0"/>
          </a:p>
        </p:txBody>
      </p:sp>
    </p:spTree>
    <p:extLst>
      <p:ext uri="{BB962C8B-B14F-4D97-AF65-F5344CB8AC3E}">
        <p14:creationId xmlns:p14="http://schemas.microsoft.com/office/powerpoint/2010/main" val="265132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b="1" dirty="0"/>
              <a:t>State -1 refers to the error state. A trace to the error state means the safety property P is violated.</a:t>
            </a:r>
          </a:p>
          <a:p>
            <a:pPr marL="158750" indent="0">
              <a:buNone/>
            </a:pPr>
            <a:endParaRPr lang="en-US" altLang="zh-CN" b="1" dirty="0"/>
          </a:p>
          <a:p>
            <a:pPr marL="158750" indent="0">
              <a:buNone/>
            </a:pPr>
            <a:r>
              <a:rPr lang="en-US" altLang="zh-CN" b="1" dirty="0"/>
              <a:t>Limitations:</a:t>
            </a:r>
          </a:p>
          <a:p>
            <a:pPr marL="457200" indent="-298450"/>
            <a:r>
              <a:rPr lang="en-US" altLang="zh-CN" dirty="0"/>
              <a:t>A safety property is restricted to the form of LTSA property.</a:t>
            </a:r>
          </a:p>
          <a:p>
            <a:pPr marL="457200" indent="-298450"/>
            <a:r>
              <a:rPr lang="en-US" altLang="zh-CN" dirty="0"/>
              <a:t>We consider deadlock-free to be the weakest form of liveness, i.e., the system should not be stuck at some step.</a:t>
            </a:r>
          </a:p>
          <a:p>
            <a:pPr marL="158750" indent="0">
              <a:buNone/>
            </a:pPr>
            <a:endParaRPr lang="en-US" altLang="zh-CN" dirty="0"/>
          </a:p>
          <a:p>
            <a:pPr marL="158750" indent="0">
              <a:buNone/>
            </a:pPr>
            <a:r>
              <a:rPr lang="en-US" altLang="zh-CN" b="1" dirty="0"/>
              <a:t>I will use “correct” in this presentation</a:t>
            </a:r>
            <a:r>
              <a:rPr lang="en-US" altLang="zh-CN" b="1" baseline="0" dirty="0"/>
              <a:t> for simplicity, but it means the system should satisfy the given safety properties and be deadlock-free.</a:t>
            </a:r>
            <a:endParaRPr lang="en-US" altLang="zh-CN" b="1" dirty="0"/>
          </a:p>
        </p:txBody>
      </p:sp>
    </p:spTree>
    <p:extLst>
      <p:ext uri="{BB962C8B-B14F-4D97-AF65-F5344CB8AC3E}">
        <p14:creationId xmlns:p14="http://schemas.microsoft.com/office/powerpoint/2010/main" val="98833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send will</a:t>
            </a:r>
            <a:r>
              <a:rPr lang="en-US" baseline="0" dirty="0"/>
              <a:t> cause deadlock, i.e., the system is waiting for a rec event, but the environment is waiting for a send event.</a:t>
            </a:r>
            <a:endParaRPr lang="en-US" dirty="0"/>
          </a:p>
        </p:txBody>
      </p:sp>
    </p:spTree>
    <p:extLst>
      <p:ext uri="{BB962C8B-B14F-4D97-AF65-F5344CB8AC3E}">
        <p14:creationId xmlns:p14="http://schemas.microsoft.com/office/powerpoint/2010/main" val="3152369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definition of internal</a:t>
            </a:r>
            <a:r>
              <a:rPr lang="en-US" baseline="0" dirty="0"/>
              <a:t> gives us the flexibility that: we could analyze the system capability against a given component in the environment, and the internal events under a given component could be the interfaces under another environment.</a:t>
            </a:r>
          </a:p>
          <a:p>
            <a:r>
              <a:rPr lang="en-US" baseline="0" dirty="0"/>
              <a:t>(I didn’t investigate this, but could be a future research direction)</a:t>
            </a:r>
            <a:endParaRPr lang="en-US" dirty="0"/>
          </a:p>
        </p:txBody>
      </p:sp>
    </p:spTree>
    <p:extLst>
      <p:ext uri="{BB962C8B-B14F-4D97-AF65-F5344CB8AC3E}">
        <p14:creationId xmlns:p14="http://schemas.microsoft.com/office/powerpoint/2010/main" val="1538742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dirty="0"/>
              <a:t>&lt;send,</a:t>
            </a:r>
            <a:r>
              <a:rPr lang="en-US" altLang="zh-CN" baseline="0" dirty="0"/>
              <a:t> </a:t>
            </a:r>
            <a:r>
              <a:rPr lang="en-US" altLang="zh-CN" baseline="0" dirty="0" err="1"/>
              <a:t>getack</a:t>
            </a:r>
            <a:r>
              <a:rPr lang="en-US" altLang="zh-CN" baseline="0" dirty="0"/>
              <a:t>, send, </a:t>
            </a:r>
            <a:r>
              <a:rPr lang="en-US" altLang="zh-CN" baseline="0" dirty="0" err="1"/>
              <a:t>getack</a:t>
            </a:r>
            <a:r>
              <a:rPr lang="en-US" altLang="zh-CN" baseline="0" dirty="0"/>
              <a:t>, …</a:t>
            </a:r>
            <a:r>
              <a:rPr lang="en-US" altLang="zh-CN" dirty="0"/>
              <a:t>&gt; means that the environment</a:t>
            </a:r>
            <a:r>
              <a:rPr lang="en-US" altLang="zh-CN" baseline="0" dirty="0"/>
              <a:t> (channel) only accepts inputs without any output, which violates the property that input and output should alternate.</a:t>
            </a:r>
            <a:endParaRPr lang="en-US" altLang="zh-CN" dirty="0"/>
          </a:p>
          <a:p>
            <a:endParaRPr lang="zh-CN" altLang="en-US" dirty="0"/>
          </a:p>
        </p:txBody>
      </p:sp>
    </p:spTree>
    <p:extLst>
      <p:ext uri="{BB962C8B-B14F-4D97-AF65-F5344CB8AC3E}">
        <p14:creationId xmlns:p14="http://schemas.microsoft.com/office/powerpoint/2010/main" val="158859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dirty="0"/>
              <a:t>The intuition is that:</a:t>
            </a:r>
          </a:p>
          <a:p>
            <a:pPr marL="457200" indent="-298450"/>
            <a:r>
              <a:rPr lang="en-US" altLang="zh-CN" dirty="0"/>
              <a:t>A system is often designed to work under some environments, e.g., we assume that the environment should work exactly in the sequence of &lt;send, rec, ack, </a:t>
            </a:r>
            <a:r>
              <a:rPr lang="en-US" altLang="zh-CN" dirty="0" err="1"/>
              <a:t>getack</a:t>
            </a:r>
            <a:r>
              <a:rPr lang="en-US" altLang="zh-CN" dirty="0"/>
              <a:t>&gt;, otherwise, the system would deadlock or violate the safety property.</a:t>
            </a:r>
          </a:p>
        </p:txBody>
      </p:sp>
    </p:spTree>
    <p:extLst>
      <p:ext uri="{BB962C8B-B14F-4D97-AF65-F5344CB8AC3E}">
        <p14:creationId xmlns:p14="http://schemas.microsoft.com/office/powerpoint/2010/main" val="3946360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4427250"/>
            <a:ext cx="91440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152075" y="4543625"/>
            <a:ext cx="4020352" cy="483350"/>
          </a:xfrm>
          <a:prstGeom prst="rect">
            <a:avLst/>
          </a:prstGeom>
          <a:noFill/>
          <a:ln>
            <a:noFill/>
          </a:ln>
        </p:spPr>
      </p:pic>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E0000"/>
              </a:buClr>
              <a:buSzPts val="5200"/>
              <a:buFont typeface="Open Sans SemiBold"/>
              <a:buNone/>
              <a:defRPr sz="5200">
                <a:solidFill>
                  <a:srgbClr val="AE0000"/>
                </a:solidFill>
                <a:latin typeface="Open Sans SemiBold"/>
                <a:ea typeface="Open Sans SemiBold"/>
                <a:cs typeface="Open Sans SemiBold"/>
                <a:sym typeface="Open Sans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ltLang="zh-CN"/>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Light"/>
              <a:buNone/>
              <a:defRPr sz="2800">
                <a:latin typeface="Open Sans Light"/>
                <a:ea typeface="Open Sans Light"/>
                <a:cs typeface="Open Sans Light"/>
                <a:sym typeface="Open Sans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ltLang="zh-CN"/>
              <a:t>Click to edit Master subtitle style</a:t>
            </a:r>
            <a:endParaRPr/>
          </a:p>
        </p:txBody>
      </p:sp>
      <p:sp>
        <p:nvSpPr>
          <p:cNvPr id="14" name="Google Shape;14;p2"/>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12000"/>
              <a:buNone/>
              <a:defRPr sz="12000">
                <a:solidFill>
                  <a:srgbClr val="AE0000"/>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ltLang="zh-CN"/>
              <a:t>Click to edit Master text styles</a:t>
            </a:r>
          </a:p>
        </p:txBody>
      </p:sp>
      <p:sp>
        <p:nvSpPr>
          <p:cNvPr id="62" name="Google Shape;62;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1"/>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1"/>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2"/>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Open Sans"/>
              <a:buNone/>
              <a:defRPr sz="3600" b="1">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ltLang="zh-CN"/>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latin typeface="Open Sans"/>
                <a:ea typeface="Open Sans"/>
                <a:cs typeface="Open Sans"/>
                <a:sym typeface="Open Sans"/>
              </a:defRPr>
            </a:lvl1pPr>
            <a:lvl2pPr lvl="1">
              <a:buNone/>
              <a:defRPr>
                <a:solidFill>
                  <a:schemeClr val="lt1"/>
                </a:solidFill>
                <a:latin typeface="Open Sans"/>
                <a:ea typeface="Open Sans"/>
                <a:cs typeface="Open Sans"/>
                <a:sym typeface="Open Sans"/>
              </a:defRPr>
            </a:lvl2pPr>
            <a:lvl3pPr lvl="2">
              <a:buNone/>
              <a:defRPr>
                <a:solidFill>
                  <a:schemeClr val="lt1"/>
                </a:solidFill>
                <a:latin typeface="Open Sans"/>
                <a:ea typeface="Open Sans"/>
                <a:cs typeface="Open Sans"/>
                <a:sym typeface="Open Sans"/>
              </a:defRPr>
            </a:lvl3pPr>
            <a:lvl4pPr lvl="3">
              <a:buNone/>
              <a:defRPr>
                <a:solidFill>
                  <a:schemeClr val="lt1"/>
                </a:solidFill>
                <a:latin typeface="Open Sans"/>
                <a:ea typeface="Open Sans"/>
                <a:cs typeface="Open Sans"/>
                <a:sym typeface="Open Sans"/>
              </a:defRPr>
            </a:lvl4pPr>
            <a:lvl5pPr lvl="4">
              <a:buNone/>
              <a:defRPr>
                <a:solidFill>
                  <a:schemeClr val="lt1"/>
                </a:solidFill>
                <a:latin typeface="Open Sans"/>
                <a:ea typeface="Open Sans"/>
                <a:cs typeface="Open Sans"/>
                <a:sym typeface="Open Sans"/>
              </a:defRPr>
            </a:lvl5pPr>
            <a:lvl6pPr lvl="5">
              <a:buNone/>
              <a:defRPr>
                <a:solidFill>
                  <a:schemeClr val="lt1"/>
                </a:solidFill>
                <a:latin typeface="Open Sans"/>
                <a:ea typeface="Open Sans"/>
                <a:cs typeface="Open Sans"/>
                <a:sym typeface="Open Sans"/>
              </a:defRPr>
            </a:lvl6pPr>
            <a:lvl7pPr lvl="6">
              <a:buNone/>
              <a:defRPr>
                <a:solidFill>
                  <a:schemeClr val="lt1"/>
                </a:solidFill>
                <a:latin typeface="Open Sans"/>
                <a:ea typeface="Open Sans"/>
                <a:cs typeface="Open Sans"/>
                <a:sym typeface="Open Sans"/>
              </a:defRPr>
            </a:lvl7pPr>
            <a:lvl8pPr lvl="7">
              <a:buNone/>
              <a:defRPr>
                <a:solidFill>
                  <a:schemeClr val="lt1"/>
                </a:solidFill>
                <a:latin typeface="Open Sans"/>
                <a:ea typeface="Open Sans"/>
                <a:cs typeface="Open Sans"/>
                <a:sym typeface="Open Sans"/>
              </a:defRPr>
            </a:lvl8pPr>
            <a:lvl9pPr lvl="8">
              <a:buNone/>
              <a:defRPr>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2" name="Google Shape;22;p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23" name="Google Shape;23;p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52075" y="4703625"/>
            <a:ext cx="2937816" cy="353200"/>
          </a:xfrm>
          <a:prstGeom prst="rect">
            <a:avLst/>
          </a:prstGeom>
          <a:noFill/>
          <a:ln>
            <a:noFill/>
          </a:ln>
        </p:spPr>
      </p:pic>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7" name="Google Shape;27;p5"/>
          <p:cNvSpPr txBox="1">
            <a:spLocks noGrp="1"/>
          </p:cNvSpPr>
          <p:nvPr>
            <p:ph type="body" idx="1"/>
          </p:nvPr>
        </p:nvSpPr>
        <p:spPr>
          <a:xfrm>
            <a:off x="3117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8" name="Google Shape;28;p5"/>
          <p:cNvSpPr txBox="1">
            <a:spLocks noGrp="1"/>
          </p:cNvSpPr>
          <p:nvPr>
            <p:ph type="body" idx="2"/>
          </p:nvPr>
        </p:nvSpPr>
        <p:spPr>
          <a:xfrm>
            <a:off x="48324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9" name="Google Shape;29;p5"/>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34" name="Google Shape;34;p6"/>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AE0000"/>
              </a:buClr>
              <a:buSzPts val="2400"/>
              <a:buNone/>
              <a:defRPr sz="2400">
                <a:solidFill>
                  <a:srgbClr val="AE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ltLang="zh-CN"/>
              <a:t>Click to edit Master title style</a:t>
            </a:r>
            <a:endParaRPr/>
          </a:p>
        </p:txBody>
      </p:sp>
      <p:sp>
        <p:nvSpPr>
          <p:cNvPr id="39" name="Google Shape;39;p7"/>
          <p:cNvSpPr txBox="1">
            <a:spLocks noGrp="1"/>
          </p:cNvSpPr>
          <p:nvPr>
            <p:ph type="body" idx="1"/>
          </p:nvPr>
        </p:nvSpPr>
        <p:spPr>
          <a:xfrm>
            <a:off x="311700" y="1389600"/>
            <a:ext cx="2808000" cy="294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40" name="Google Shape;40;p7"/>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AE0000"/>
              </a:buClr>
              <a:buSzPts val="4800"/>
              <a:buFont typeface="Open Sans"/>
              <a:buNone/>
              <a:defRPr sz="4800" b="1">
                <a:solidFill>
                  <a:srgbClr val="AE0000"/>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ltLang="zh-CN"/>
              <a:t>Click to edit Master title style</a:t>
            </a:r>
            <a:endParaRPr/>
          </a:p>
        </p:txBody>
      </p:sp>
      <p:sp>
        <p:nvSpPr>
          <p:cNvPr id="45" name="Google Shape;4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4200"/>
              <a:buNone/>
              <a:defRPr sz="4200">
                <a:solidFill>
                  <a:srgbClr val="AE0000"/>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ltLang="zh-CN"/>
              <a:t>Click to edit Master title style</a:t>
            </a:r>
            <a:endParaRPr/>
          </a:p>
        </p:txBody>
      </p:sp>
      <p:sp>
        <p:nvSpPr>
          <p:cNvPr id="49" name="Google Shape;4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ltLang="zh-CN"/>
              <a:t>Click to edit Master subtitle style</a:t>
            </a:r>
            <a:endParaRPr/>
          </a:p>
        </p:txBody>
      </p:sp>
      <p:sp>
        <p:nvSpPr>
          <p:cNvPr id="50" name="Google Shape;5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51" name="Google Shape;51;p9"/>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53" name="Google Shape;53;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637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ltLang="zh-CN"/>
              <a:t>Click to edit Master text styles</a:t>
            </a:r>
          </a:p>
        </p:txBody>
      </p:sp>
      <p:sp>
        <p:nvSpPr>
          <p:cNvPr id="56" name="Google Shape;56;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0"/>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0"/>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SemiBold"/>
              <a:buNone/>
              <a:defRPr sz="2800">
                <a:solidFill>
                  <a:schemeClr val="dk1"/>
                </a:solidFill>
                <a:latin typeface="Open Sans SemiBold"/>
                <a:ea typeface="Open Sans SemiBold"/>
                <a:cs typeface="Open Sans SemiBold"/>
                <a:sym typeface="Open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Open Sans"/>
                <a:ea typeface="Open Sans"/>
                <a:cs typeface="Open Sans"/>
                <a:sym typeface="Open Sans"/>
              </a:defRPr>
            </a:lvl1pPr>
            <a:lvl2pPr lvl="1" algn="r">
              <a:buNone/>
              <a:defRPr sz="1000">
                <a:solidFill>
                  <a:schemeClr val="lt1"/>
                </a:solidFill>
                <a:latin typeface="Open Sans"/>
                <a:ea typeface="Open Sans"/>
                <a:cs typeface="Open Sans"/>
                <a:sym typeface="Open Sans"/>
              </a:defRPr>
            </a:lvl2pPr>
            <a:lvl3pPr lvl="2" algn="r">
              <a:buNone/>
              <a:defRPr sz="1000">
                <a:solidFill>
                  <a:schemeClr val="lt1"/>
                </a:solidFill>
                <a:latin typeface="Open Sans"/>
                <a:ea typeface="Open Sans"/>
                <a:cs typeface="Open Sans"/>
                <a:sym typeface="Open Sans"/>
              </a:defRPr>
            </a:lvl3pPr>
            <a:lvl4pPr lvl="3" algn="r">
              <a:buNone/>
              <a:defRPr sz="1000">
                <a:solidFill>
                  <a:schemeClr val="lt1"/>
                </a:solidFill>
                <a:latin typeface="Open Sans"/>
                <a:ea typeface="Open Sans"/>
                <a:cs typeface="Open Sans"/>
                <a:sym typeface="Open Sans"/>
              </a:defRPr>
            </a:lvl4pPr>
            <a:lvl5pPr lvl="4" algn="r">
              <a:buNone/>
              <a:defRPr sz="1000">
                <a:solidFill>
                  <a:schemeClr val="lt1"/>
                </a:solidFill>
                <a:latin typeface="Open Sans"/>
                <a:ea typeface="Open Sans"/>
                <a:cs typeface="Open Sans"/>
                <a:sym typeface="Open Sans"/>
              </a:defRPr>
            </a:lvl5pPr>
            <a:lvl6pPr lvl="5" algn="r">
              <a:buNone/>
              <a:defRPr sz="1000">
                <a:solidFill>
                  <a:schemeClr val="lt1"/>
                </a:solidFill>
                <a:latin typeface="Open Sans"/>
                <a:ea typeface="Open Sans"/>
                <a:cs typeface="Open Sans"/>
                <a:sym typeface="Open Sans"/>
              </a:defRPr>
            </a:lvl6pPr>
            <a:lvl7pPr lvl="6" algn="r">
              <a:buNone/>
              <a:defRPr sz="1000">
                <a:solidFill>
                  <a:schemeClr val="lt1"/>
                </a:solidFill>
                <a:latin typeface="Open Sans"/>
                <a:ea typeface="Open Sans"/>
                <a:cs typeface="Open Sans"/>
                <a:sym typeface="Open Sans"/>
              </a:defRPr>
            </a:lvl7pPr>
            <a:lvl8pPr lvl="7" algn="r">
              <a:buNone/>
              <a:defRPr sz="1000">
                <a:solidFill>
                  <a:schemeClr val="lt1"/>
                </a:solidFill>
                <a:latin typeface="Open Sans"/>
                <a:ea typeface="Open Sans"/>
                <a:cs typeface="Open Sans"/>
                <a:sym typeface="Open Sans"/>
              </a:defRPr>
            </a:lvl8pPr>
            <a:lvl9pPr lvl="8" algn="r">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11700" y="1083050"/>
            <a:ext cx="8520600" cy="16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How to Measure Robustness</a:t>
            </a:r>
            <a:endParaRPr sz="4800" dirty="0"/>
          </a:p>
          <a:p>
            <a:pPr marL="0" lvl="0" indent="0" algn="ctr" rtl="0">
              <a:spcBef>
                <a:spcPts val="0"/>
              </a:spcBef>
              <a:spcAft>
                <a:spcPts val="0"/>
              </a:spcAft>
              <a:buNone/>
            </a:pPr>
            <a:r>
              <a:rPr lang="en-US" sz="2400" dirty="0">
                <a:solidFill>
                  <a:schemeClr val="dk2"/>
                </a:solidFill>
                <a:latin typeface="Open Sans"/>
                <a:ea typeface="Open Sans"/>
                <a:cs typeface="Open Sans"/>
                <a:sym typeface="Open Sans"/>
              </a:rPr>
              <a:t>A formal approach</a:t>
            </a:r>
            <a:endParaRPr sz="2400" dirty="0">
              <a:solidFill>
                <a:schemeClr val="dk2"/>
              </a:solidFill>
              <a:latin typeface="Open Sans"/>
              <a:ea typeface="Open Sans"/>
              <a:cs typeface="Open Sans"/>
              <a:sym typeface="Open Sans"/>
            </a:endParaRPr>
          </a:p>
        </p:txBody>
      </p:sp>
      <p:sp>
        <p:nvSpPr>
          <p:cNvPr id="74" name="Google Shape;74;p13"/>
          <p:cNvSpPr txBox="1">
            <a:spLocks noGrp="1"/>
          </p:cNvSpPr>
          <p:nvPr>
            <p:ph type="subTitle" idx="1"/>
          </p:nvPr>
        </p:nvSpPr>
        <p:spPr>
          <a:xfrm>
            <a:off x="311700" y="2840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Changjian</a:t>
            </a:r>
            <a:r>
              <a:rPr lang="en-US" sz="1800" dirty="0">
                <a:solidFill>
                  <a:srgbClr val="666666"/>
                </a:solidFill>
                <a:latin typeface="Open Sans"/>
                <a:ea typeface="Open Sans"/>
                <a:cs typeface="Open Sans"/>
                <a:sym typeface="Open Sans"/>
              </a:rPr>
              <a:t> (CJ) Zhang</a:t>
            </a:r>
          </a:p>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Eunsuk</a:t>
            </a:r>
            <a:r>
              <a:rPr lang="en-US" sz="1800" dirty="0">
                <a:solidFill>
                  <a:srgbClr val="666666"/>
                </a:solidFill>
                <a:latin typeface="Open Sans"/>
                <a:ea typeface="Open Sans"/>
                <a:cs typeface="Open Sans"/>
                <a:sym typeface="Open Sans"/>
              </a:rPr>
              <a:t> Kang</a:t>
            </a:r>
          </a:p>
          <a:p>
            <a:pPr marL="0" lvl="0" indent="0" algn="ctr" rtl="0">
              <a:spcBef>
                <a:spcPts val="0"/>
              </a:spcBef>
              <a:spcAft>
                <a:spcPts val="0"/>
              </a:spcAft>
              <a:buNone/>
            </a:pPr>
            <a:r>
              <a:rPr lang="en-US" sz="1800" dirty="0">
                <a:solidFill>
                  <a:srgbClr val="666666"/>
                </a:solidFill>
                <a:latin typeface="Open Sans"/>
                <a:ea typeface="Open Sans"/>
                <a:cs typeface="Open Sans"/>
                <a:sym typeface="Open Sans"/>
              </a:rPr>
              <a:t>David </a:t>
            </a:r>
            <a:r>
              <a:rPr lang="en-US" sz="1800" dirty="0" err="1">
                <a:solidFill>
                  <a:srgbClr val="666666"/>
                </a:solidFill>
                <a:latin typeface="Open Sans"/>
                <a:ea typeface="Open Sans"/>
                <a:cs typeface="Open Sans"/>
                <a:sym typeface="Open Sans"/>
              </a:rPr>
              <a:t>Garlan</a:t>
            </a:r>
            <a:endParaRPr sz="1400" dirty="0">
              <a:solidFill>
                <a:srgbClr val="666666"/>
              </a:solidFill>
            </a:endParaRPr>
          </a:p>
          <a:p>
            <a:pPr marL="0" lvl="0" indent="0" algn="ctr" rtl="0">
              <a:spcBef>
                <a:spcPts val="0"/>
              </a:spcBef>
              <a:spcAft>
                <a:spcPts val="0"/>
              </a:spcAft>
              <a:buNone/>
            </a:pPr>
            <a:r>
              <a:rPr lang="en" sz="1400" dirty="0">
                <a:solidFill>
                  <a:srgbClr val="666666"/>
                </a:solidFill>
              </a:rPr>
              <a:t>Carnegie Mellon University</a:t>
            </a:r>
            <a:endParaRPr sz="1400" dirty="0">
              <a:solidFill>
                <a:srgbClr val="666666"/>
              </a:solidFill>
            </a:endParaRPr>
          </a:p>
        </p:txBody>
      </p:sp>
      <p:sp>
        <p:nvSpPr>
          <p:cNvPr id="75" name="Google Shape;75;p13"/>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Representation of uncertainty</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1" name="Text Placeholder 2">
            <a:extLst>
              <a:ext uri="{FF2B5EF4-FFF2-40B4-BE49-F238E27FC236}">
                <a16:creationId xmlns:a16="http://schemas.microsoft.com/office/drawing/2014/main" id="{55A69C89-DE76-4A70-A9B3-14818AF1592C}"/>
              </a:ext>
            </a:extLst>
          </p:cNvPr>
          <p:cNvSpPr>
            <a:spLocks noGrp="1"/>
          </p:cNvSpPr>
          <p:nvPr>
            <p:ph type="body" idx="1"/>
          </p:nvPr>
        </p:nvSpPr>
        <p:spPr>
          <a:xfrm>
            <a:off x="438151" y="3621775"/>
            <a:ext cx="8394149" cy="564588"/>
          </a:xfrm>
        </p:spPr>
        <p:txBody>
          <a:bodyPr/>
          <a:lstStyle/>
          <a:p>
            <a:pPr marL="114300" indent="0">
              <a:buNone/>
            </a:pPr>
            <a:r>
              <a:rPr lang="en-US" altLang="zh-CN" sz="1600" dirty="0"/>
              <a:t>Combining the system and the environment, a trace to deadlock:</a:t>
            </a:r>
          </a:p>
          <a:p>
            <a:pPr marL="114300" indent="0">
              <a:buNone/>
            </a:pPr>
            <a:r>
              <a:rPr lang="en-US" altLang="zh-CN" sz="1600" dirty="0"/>
              <a:t>	&lt;input, send, lose, </a:t>
            </a:r>
            <a:r>
              <a:rPr lang="en-US" altLang="zh-CN" sz="1600" dirty="0">
                <a:solidFill>
                  <a:srgbClr val="FF0000"/>
                </a:solidFill>
              </a:rPr>
              <a:t>send</a:t>
            </a:r>
            <a:r>
              <a:rPr lang="en-US" altLang="zh-CN" sz="1600" dirty="0"/>
              <a:t>&gt;</a:t>
            </a:r>
          </a:p>
        </p:txBody>
      </p:sp>
      <p:pic>
        <p:nvPicPr>
          <p:cNvPr id="10" name="Picture 4">
            <a:extLst>
              <a:ext uri="{FF2B5EF4-FFF2-40B4-BE49-F238E27FC236}">
                <a16:creationId xmlns:a16="http://schemas.microsoft.com/office/drawing/2014/main" id="{1C69F5EC-0D66-4C81-BC05-A77A66752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1138650"/>
            <a:ext cx="37719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528432" y="1501911"/>
            <a:ext cx="2106777" cy="903854"/>
          </a:xfrm>
          <a:prstGeom prst="rect">
            <a:avLst/>
          </a:prstGeom>
        </p:spPr>
      </p:pic>
      <p:pic>
        <p:nvPicPr>
          <p:cNvPr id="13" name="Picture 12"/>
          <p:cNvPicPr>
            <a:picLocks noChangeAspect="1"/>
          </p:cNvPicPr>
          <p:nvPr/>
        </p:nvPicPr>
        <p:blipFill>
          <a:blip r:embed="rId5"/>
          <a:stretch>
            <a:fillRect/>
          </a:stretch>
        </p:blipFill>
        <p:spPr>
          <a:xfrm>
            <a:off x="485440" y="2623746"/>
            <a:ext cx="2192760" cy="877104"/>
          </a:xfrm>
          <a:prstGeom prst="rect">
            <a:avLst/>
          </a:prstGeom>
        </p:spPr>
      </p:pic>
      <p:pic>
        <p:nvPicPr>
          <p:cNvPr id="3" name="Picture 2"/>
          <p:cNvPicPr>
            <a:picLocks noChangeAspect="1"/>
          </p:cNvPicPr>
          <p:nvPr/>
        </p:nvPicPr>
        <p:blipFill>
          <a:blip r:embed="rId6"/>
          <a:stretch>
            <a:fillRect/>
          </a:stretch>
        </p:blipFill>
        <p:spPr>
          <a:xfrm>
            <a:off x="6210923" y="1855682"/>
            <a:ext cx="2679644" cy="1229620"/>
          </a:xfrm>
          <a:prstGeom prst="rect">
            <a:avLst/>
          </a:prstGeom>
        </p:spPr>
      </p:pic>
    </p:spTree>
    <p:extLst>
      <p:ext uri="{BB962C8B-B14F-4D97-AF65-F5344CB8AC3E}">
        <p14:creationId xmlns:p14="http://schemas.microsoft.com/office/powerpoint/2010/main" val="377690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2C50-9FFA-4A11-A88F-BF827DE3D7EB}"/>
              </a:ext>
            </a:extLst>
          </p:cNvPr>
          <p:cNvSpPr>
            <a:spLocks noGrp="1"/>
          </p:cNvSpPr>
          <p:nvPr>
            <p:ph type="title"/>
          </p:nvPr>
        </p:nvSpPr>
        <p:spPr/>
        <p:txBody>
          <a:bodyPr/>
          <a:lstStyle/>
          <a:p>
            <a:r>
              <a:rPr lang="en-US" altLang="zh-CN" dirty="0"/>
              <a:t>Representation of uncertainty</a:t>
            </a:r>
            <a:endParaRPr lang="zh-CN" altLang="en-US" dirty="0"/>
          </a:p>
        </p:txBody>
      </p:sp>
      <p:sp>
        <p:nvSpPr>
          <p:cNvPr id="3" name="Text Placeholder 2">
            <a:extLst>
              <a:ext uri="{FF2B5EF4-FFF2-40B4-BE49-F238E27FC236}">
                <a16:creationId xmlns:a16="http://schemas.microsoft.com/office/drawing/2014/main" id="{411C90ED-C1C2-412A-9DD6-1AA4CEB44002}"/>
              </a:ext>
            </a:extLst>
          </p:cNvPr>
          <p:cNvSpPr>
            <a:spLocks noGrp="1"/>
          </p:cNvSpPr>
          <p:nvPr>
            <p:ph type="body" idx="1"/>
          </p:nvPr>
        </p:nvSpPr>
        <p:spPr/>
        <p:txBody>
          <a:bodyPr/>
          <a:lstStyle/>
          <a:p>
            <a:r>
              <a:rPr lang="en-US" altLang="zh-CN" sz="1600" dirty="0"/>
              <a:t>Uncertainty is the alternative behavior over the perfect environment which may cause property violations.</a:t>
            </a:r>
          </a:p>
          <a:p>
            <a:pPr lvl="1">
              <a:spcBef>
                <a:spcPts val="0"/>
              </a:spcBef>
              <a:spcAft>
                <a:spcPts val="800"/>
              </a:spcAft>
            </a:pPr>
            <a:r>
              <a:rPr lang="en-US" altLang="zh-CN" dirty="0"/>
              <a:t>E.g., a trace in environment: &lt;send, lose, </a:t>
            </a:r>
            <a:r>
              <a:rPr lang="en-US" altLang="zh-CN" dirty="0">
                <a:solidFill>
                  <a:srgbClr val="FF0000"/>
                </a:solidFill>
              </a:rPr>
              <a:t>send</a:t>
            </a:r>
            <a:r>
              <a:rPr lang="en-US" altLang="zh-CN" dirty="0"/>
              <a:t>&gt;</a:t>
            </a:r>
          </a:p>
          <a:p>
            <a:r>
              <a:rPr lang="en-US" altLang="zh-CN" sz="1600" dirty="0"/>
              <a:t>Problem: the alphabet of internal events is often unknown.</a:t>
            </a:r>
          </a:p>
          <a:p>
            <a:r>
              <a:rPr lang="en-US" altLang="zh-CN" sz="1600" dirty="0"/>
              <a:t>Solution: project the environment to the known interfaces.</a:t>
            </a:r>
            <a:endParaRPr lang="zh-CN" altLang="en-US" sz="1600" dirty="0"/>
          </a:p>
          <a:p>
            <a:endParaRPr lang="en-US" altLang="zh-CN" dirty="0"/>
          </a:p>
          <a:p>
            <a:endParaRPr lang="en-US" altLang="zh-CN" dirty="0"/>
          </a:p>
        </p:txBody>
      </p:sp>
      <p:sp>
        <p:nvSpPr>
          <p:cNvPr id="4" name="Slide Number Placeholder 3">
            <a:extLst>
              <a:ext uri="{FF2B5EF4-FFF2-40B4-BE49-F238E27FC236}">
                <a16:creationId xmlns:a16="http://schemas.microsoft.com/office/drawing/2014/main" id="{381072B6-446C-4D87-8FBC-0B47E14722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Arrow: Right 4">
            <a:extLst>
              <a:ext uri="{FF2B5EF4-FFF2-40B4-BE49-F238E27FC236}">
                <a16:creationId xmlns:a16="http://schemas.microsoft.com/office/drawing/2014/main" id="{602C3F2F-9C1D-49F5-A281-856A00E51960}"/>
              </a:ext>
            </a:extLst>
          </p:cNvPr>
          <p:cNvSpPr/>
          <p:nvPr/>
        </p:nvSpPr>
        <p:spPr>
          <a:xfrm>
            <a:off x="3900055" y="3283646"/>
            <a:ext cx="976745"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2CEB0D3D-A2A4-48C0-83CA-4DC2B9D7B8DC}"/>
              </a:ext>
            </a:extLst>
          </p:cNvPr>
          <p:cNvPicPr>
            <a:picLocks noChangeAspect="1"/>
          </p:cNvPicPr>
          <p:nvPr/>
        </p:nvPicPr>
        <p:blipFill>
          <a:blip r:embed="rId2"/>
          <a:stretch>
            <a:fillRect/>
          </a:stretch>
        </p:blipFill>
        <p:spPr>
          <a:xfrm>
            <a:off x="1009693" y="2827832"/>
            <a:ext cx="2530123" cy="1161009"/>
          </a:xfrm>
          <a:prstGeom prst="rect">
            <a:avLst/>
          </a:prstGeom>
        </p:spPr>
      </p:pic>
      <p:pic>
        <p:nvPicPr>
          <p:cNvPr id="8" name="Picture 7">
            <a:extLst>
              <a:ext uri="{FF2B5EF4-FFF2-40B4-BE49-F238E27FC236}">
                <a16:creationId xmlns:a16="http://schemas.microsoft.com/office/drawing/2014/main" id="{7D2FDC86-6BCF-4CAA-90CC-95E7B011C769}"/>
              </a:ext>
            </a:extLst>
          </p:cNvPr>
          <p:cNvPicPr>
            <a:picLocks noChangeAspect="1"/>
          </p:cNvPicPr>
          <p:nvPr/>
        </p:nvPicPr>
        <p:blipFill>
          <a:blip r:embed="rId3"/>
          <a:stretch>
            <a:fillRect/>
          </a:stretch>
        </p:blipFill>
        <p:spPr>
          <a:xfrm>
            <a:off x="5179438" y="2931747"/>
            <a:ext cx="2210435" cy="953177"/>
          </a:xfrm>
          <a:prstGeom prst="rect">
            <a:avLst/>
          </a:prstGeom>
        </p:spPr>
      </p:pic>
      <p:sp>
        <p:nvSpPr>
          <p:cNvPr id="9" name="Text Placeholder 2">
            <a:extLst>
              <a:ext uri="{FF2B5EF4-FFF2-40B4-BE49-F238E27FC236}">
                <a16:creationId xmlns:a16="http://schemas.microsoft.com/office/drawing/2014/main" id="{770F91BE-A4EE-4FC3-A406-A521B369D37E}"/>
              </a:ext>
            </a:extLst>
          </p:cNvPr>
          <p:cNvSpPr txBox="1">
            <a:spLocks/>
          </p:cNvSpPr>
          <p:nvPr/>
        </p:nvSpPr>
        <p:spPr>
          <a:xfrm>
            <a:off x="438151" y="4010689"/>
            <a:ext cx="8394149" cy="353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eaLnBrk="1" hangingPunct="1">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114300" indent="0">
              <a:buFont typeface="Open Sans Light"/>
              <a:buNone/>
            </a:pPr>
            <a:r>
              <a:rPr lang="en-US" altLang="zh-CN" sz="1400" dirty="0"/>
              <a:t>The projected trace: &lt;send, </a:t>
            </a:r>
            <a:r>
              <a:rPr lang="en-US" altLang="zh-CN" sz="1400" dirty="0">
                <a:solidFill>
                  <a:srgbClr val="FF0000"/>
                </a:solidFill>
              </a:rPr>
              <a:t>send</a:t>
            </a:r>
            <a:r>
              <a:rPr lang="en-US" altLang="zh-CN" sz="1400" dirty="0"/>
              <a:t>&gt;</a:t>
            </a:r>
          </a:p>
        </p:txBody>
      </p:sp>
    </p:spTree>
    <p:extLst>
      <p:ext uri="{BB962C8B-B14F-4D97-AF65-F5344CB8AC3E}">
        <p14:creationId xmlns:p14="http://schemas.microsoft.com/office/powerpoint/2010/main" val="145744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system capability</a:t>
            </a:r>
          </a:p>
        </p:txBody>
      </p:sp>
      <p:sp>
        <p:nvSpPr>
          <p:cNvPr id="3" name="Text Placeholder 2"/>
          <p:cNvSpPr>
            <a:spLocks noGrp="1"/>
          </p:cNvSpPr>
          <p:nvPr>
            <p:ph type="body" idx="1"/>
          </p:nvPr>
        </p:nvSpPr>
        <p:spPr/>
        <p:txBody>
          <a:bodyPr/>
          <a:lstStyle/>
          <a:p>
            <a:r>
              <a:rPr lang="en-US" sz="1600" dirty="0"/>
              <a:t>The capability of a system can be represented as all its traces.</a:t>
            </a:r>
          </a:p>
          <a:p>
            <a:r>
              <a:rPr lang="en-US" sz="1600" dirty="0"/>
              <a:t>Problem: the “internal” events are less important when analyzing its capability to work against a given environment.</a:t>
            </a:r>
          </a:p>
          <a:p>
            <a:r>
              <a:rPr lang="en-US" sz="1600" dirty="0"/>
              <a:t>Solution: project the system to the interfaces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p:cNvPicPr>
            <a:picLocks noChangeAspect="1"/>
          </p:cNvPicPr>
          <p:nvPr/>
        </p:nvPicPr>
        <p:blipFill>
          <a:blip r:embed="rId3"/>
          <a:stretch>
            <a:fillRect/>
          </a:stretch>
        </p:blipFill>
        <p:spPr>
          <a:xfrm>
            <a:off x="505145" y="2725111"/>
            <a:ext cx="3758992" cy="1336530"/>
          </a:xfrm>
          <a:prstGeom prst="rect">
            <a:avLst/>
          </a:prstGeom>
        </p:spPr>
      </p:pic>
      <p:sp>
        <p:nvSpPr>
          <p:cNvPr id="6" name="Arrow: Right 5">
            <a:extLst>
              <a:ext uri="{FF2B5EF4-FFF2-40B4-BE49-F238E27FC236}">
                <a16:creationId xmlns:a16="http://schemas.microsoft.com/office/drawing/2014/main" id="{050FAB4A-AB45-4641-8A3D-1AEAF001B78D}"/>
              </a:ext>
            </a:extLst>
          </p:cNvPr>
          <p:cNvSpPr/>
          <p:nvPr/>
        </p:nvSpPr>
        <p:spPr>
          <a:xfrm>
            <a:off x="4466996" y="3341722"/>
            <a:ext cx="976745"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A1C6BCB3-7C6F-4EF4-AE3F-BFB83C285B0F}"/>
              </a:ext>
            </a:extLst>
          </p:cNvPr>
          <p:cNvSpPr txBox="1"/>
          <p:nvPr/>
        </p:nvSpPr>
        <p:spPr>
          <a:xfrm>
            <a:off x="4394958" y="3064723"/>
            <a:ext cx="1120820" cy="276999"/>
          </a:xfrm>
          <a:prstGeom prst="rect">
            <a:avLst/>
          </a:prstGeom>
          <a:noFill/>
        </p:spPr>
        <p:txBody>
          <a:bodyPr wrap="none" rtlCol="0">
            <a:spAutoFit/>
          </a:bodyPr>
          <a:lstStyle/>
          <a:p>
            <a:r>
              <a:rPr lang="en-US" altLang="zh-CN" sz="1200" dirty="0"/>
              <a:t>Hide internals</a:t>
            </a:r>
            <a:endParaRPr lang="zh-CN" altLang="en-US" sz="1200" dirty="0"/>
          </a:p>
        </p:txBody>
      </p:sp>
      <p:pic>
        <p:nvPicPr>
          <p:cNvPr id="8" name="Picture 7"/>
          <p:cNvPicPr>
            <a:picLocks noChangeAspect="1"/>
          </p:cNvPicPr>
          <p:nvPr/>
        </p:nvPicPr>
        <p:blipFill>
          <a:blip r:embed="rId4"/>
          <a:stretch>
            <a:fillRect/>
          </a:stretch>
        </p:blipFill>
        <p:spPr>
          <a:xfrm>
            <a:off x="5646601" y="2725111"/>
            <a:ext cx="2361295" cy="1289678"/>
          </a:xfrm>
          <a:prstGeom prst="rect">
            <a:avLst/>
          </a:prstGeom>
        </p:spPr>
      </p:pic>
    </p:spTree>
    <p:extLst>
      <p:ext uri="{BB962C8B-B14F-4D97-AF65-F5344CB8AC3E}">
        <p14:creationId xmlns:p14="http://schemas.microsoft.com/office/powerpoint/2010/main" val="26936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system assumption</a:t>
            </a:r>
          </a:p>
        </p:txBody>
      </p:sp>
      <p:sp>
        <p:nvSpPr>
          <p:cNvPr id="3" name="Text Placeholder 2"/>
          <p:cNvSpPr>
            <a:spLocks noGrp="1"/>
          </p:cNvSpPr>
          <p:nvPr>
            <p:ph type="body" idx="1"/>
          </p:nvPr>
        </p:nvSpPr>
        <p:spPr/>
        <p:txBody>
          <a:bodyPr/>
          <a:lstStyle/>
          <a:p>
            <a:r>
              <a:rPr lang="en-US" dirty="0"/>
              <a:t>The projected capability describes all the possible traces of the environment that the system can work with.</a:t>
            </a:r>
          </a:p>
          <a:p>
            <a:r>
              <a:rPr lang="en-US" dirty="0"/>
              <a:t>However, it may include traces that would lead to property violation.</a:t>
            </a:r>
          </a:p>
          <a:p>
            <a:r>
              <a:rPr lang="en-US" dirty="0"/>
              <a:t>E.g., system allows trace &lt;send, </a:t>
            </a:r>
            <a:r>
              <a:rPr lang="en-US" dirty="0" err="1"/>
              <a:t>getack</a:t>
            </a:r>
            <a:r>
              <a:rPr lang="en-US" dirty="0"/>
              <a:t>, send, </a:t>
            </a:r>
            <a:r>
              <a:rPr lang="en-US" dirty="0" err="1"/>
              <a:t>getack</a:t>
            </a:r>
            <a:r>
              <a:rPr lang="en-US" dirty="0"/>
              <a:t>, …&gt;, which violates property that input and output should alternate.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3"/>
          <a:stretch>
            <a:fillRect/>
          </a:stretch>
        </p:blipFill>
        <p:spPr>
          <a:xfrm>
            <a:off x="5794793" y="2862204"/>
            <a:ext cx="2677665" cy="1462471"/>
          </a:xfrm>
          <a:prstGeom prst="rect">
            <a:avLst/>
          </a:prstGeom>
        </p:spPr>
      </p:pic>
    </p:spTree>
    <p:extLst>
      <p:ext uri="{BB962C8B-B14F-4D97-AF65-F5344CB8AC3E}">
        <p14:creationId xmlns:p14="http://schemas.microsoft.com/office/powerpoint/2010/main" val="191210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C4E1-1376-459E-B552-A368FE17721D}"/>
              </a:ext>
            </a:extLst>
          </p:cNvPr>
          <p:cNvSpPr>
            <a:spLocks noGrp="1"/>
          </p:cNvSpPr>
          <p:nvPr>
            <p:ph type="title"/>
          </p:nvPr>
        </p:nvSpPr>
        <p:spPr/>
        <p:txBody>
          <a:bodyPr/>
          <a:lstStyle/>
          <a:p>
            <a:r>
              <a:rPr lang="en-US" altLang="zh-CN" dirty="0"/>
              <a:t>Representation of system assumption</a:t>
            </a:r>
            <a:endParaRPr lang="zh-CN" altLang="en-US" dirty="0"/>
          </a:p>
        </p:txBody>
      </p:sp>
      <p:sp>
        <p:nvSpPr>
          <p:cNvPr id="3" name="Text Placeholder 2">
            <a:extLst>
              <a:ext uri="{FF2B5EF4-FFF2-40B4-BE49-F238E27FC236}">
                <a16:creationId xmlns:a16="http://schemas.microsoft.com/office/drawing/2014/main" id="{5648DA02-5E9E-48CC-93D5-44B2CBA9726C}"/>
              </a:ext>
            </a:extLst>
          </p:cNvPr>
          <p:cNvSpPr>
            <a:spLocks noGrp="1"/>
          </p:cNvSpPr>
          <p:nvPr>
            <p:ph type="body" idx="1"/>
          </p:nvPr>
        </p:nvSpPr>
        <p:spPr/>
        <p:txBody>
          <a:bodyPr/>
          <a:lstStyle/>
          <a:p>
            <a:r>
              <a:rPr lang="en-US" altLang="zh-CN" dirty="0"/>
              <a:t>Developers make implicit assumptions of the environment to ensure “correct” function.</a:t>
            </a:r>
          </a:p>
          <a:p>
            <a:r>
              <a:rPr lang="en-US" altLang="zh-CN" dirty="0"/>
              <a:t>The assumption includes a subset of behavior of the system capability.</a:t>
            </a:r>
          </a:p>
          <a:p>
            <a:r>
              <a:rPr lang="en-US" altLang="zh-CN" dirty="0"/>
              <a:t>E.g., to ensure the property, it assumes the environment to be:</a:t>
            </a:r>
          </a:p>
          <a:p>
            <a:endParaRPr lang="en-US" altLang="zh-CN" dirty="0"/>
          </a:p>
          <a:p>
            <a:endParaRPr lang="en-US" altLang="zh-CN" dirty="0"/>
          </a:p>
          <a:p>
            <a:endParaRPr lang="zh-CN" altLang="en-US" dirty="0"/>
          </a:p>
        </p:txBody>
      </p:sp>
      <p:sp>
        <p:nvSpPr>
          <p:cNvPr id="4" name="Slide Number Placeholder 3">
            <a:extLst>
              <a:ext uri="{FF2B5EF4-FFF2-40B4-BE49-F238E27FC236}">
                <a16:creationId xmlns:a16="http://schemas.microsoft.com/office/drawing/2014/main" id="{E7D0DC66-5D70-4AA3-A027-53FF31C55D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08EABEA7-B911-4213-8B40-DE3030ABD0DC}"/>
              </a:ext>
            </a:extLst>
          </p:cNvPr>
          <p:cNvPicPr>
            <a:picLocks noChangeAspect="1"/>
          </p:cNvPicPr>
          <p:nvPr/>
        </p:nvPicPr>
        <p:blipFill>
          <a:blip r:embed="rId2"/>
          <a:stretch>
            <a:fillRect/>
          </a:stretch>
        </p:blipFill>
        <p:spPr>
          <a:xfrm>
            <a:off x="5728875" y="2738575"/>
            <a:ext cx="2743583" cy="1124107"/>
          </a:xfrm>
          <a:prstGeom prst="rect">
            <a:avLst/>
          </a:prstGeom>
        </p:spPr>
      </p:pic>
    </p:spTree>
    <p:extLst>
      <p:ext uri="{BB962C8B-B14F-4D97-AF65-F5344CB8AC3E}">
        <p14:creationId xmlns:p14="http://schemas.microsoft.com/office/powerpoint/2010/main" val="168573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and Weak assumption</a:t>
            </a:r>
          </a:p>
        </p:txBody>
      </p:sp>
      <p:sp>
        <p:nvSpPr>
          <p:cNvPr id="3" name="Text Placeholder 2"/>
          <p:cNvSpPr>
            <a:spLocks noGrp="1"/>
          </p:cNvSpPr>
          <p:nvPr>
            <p:ph type="body" idx="1"/>
          </p:nvPr>
        </p:nvSpPr>
        <p:spPr/>
        <p:txBody>
          <a:bodyPr/>
          <a:lstStyle/>
          <a:p>
            <a:r>
              <a:rPr lang="en-US" dirty="0"/>
              <a:t>Stronger assumption =&gt; less allowed behavior of the environment;</a:t>
            </a:r>
          </a:p>
          <a:p>
            <a:endParaRPr lang="en-US" dirty="0"/>
          </a:p>
          <a:p>
            <a:endParaRPr lang="en-US" dirty="0"/>
          </a:p>
          <a:p>
            <a:endParaRPr lang="en-US" dirty="0"/>
          </a:p>
          <a:p>
            <a:pPr marL="114300" indent="0">
              <a:buNone/>
            </a:pPr>
            <a:endParaRPr lang="en-US" dirty="0"/>
          </a:p>
          <a:p>
            <a:r>
              <a:rPr lang="en-US" dirty="0"/>
              <a:t>Weaker assumption =&gt; more allowed behavior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517D9079-4358-4A3A-A927-8F3D33A48C36}"/>
              </a:ext>
            </a:extLst>
          </p:cNvPr>
          <p:cNvPicPr>
            <a:picLocks noChangeAspect="1"/>
          </p:cNvPicPr>
          <p:nvPr/>
        </p:nvPicPr>
        <p:blipFill>
          <a:blip r:embed="rId2"/>
          <a:stretch>
            <a:fillRect/>
          </a:stretch>
        </p:blipFill>
        <p:spPr>
          <a:xfrm>
            <a:off x="954361" y="3219621"/>
            <a:ext cx="2886478" cy="1105054"/>
          </a:xfrm>
          <a:prstGeom prst="rect">
            <a:avLst/>
          </a:prstGeom>
        </p:spPr>
      </p:pic>
      <p:pic>
        <p:nvPicPr>
          <p:cNvPr id="6" name="Picture 5">
            <a:extLst>
              <a:ext uri="{FF2B5EF4-FFF2-40B4-BE49-F238E27FC236}">
                <a16:creationId xmlns:a16="http://schemas.microsoft.com/office/drawing/2014/main" id="{E0E6B421-AF24-4D85-B3CF-F72C662E30EB}"/>
              </a:ext>
            </a:extLst>
          </p:cNvPr>
          <p:cNvPicPr>
            <a:picLocks noChangeAspect="1"/>
          </p:cNvPicPr>
          <p:nvPr/>
        </p:nvPicPr>
        <p:blipFill>
          <a:blip r:embed="rId3"/>
          <a:stretch>
            <a:fillRect/>
          </a:stretch>
        </p:blipFill>
        <p:spPr>
          <a:xfrm>
            <a:off x="978177" y="1633521"/>
            <a:ext cx="2838846" cy="1105054"/>
          </a:xfrm>
          <a:prstGeom prst="rect">
            <a:avLst/>
          </a:prstGeom>
        </p:spPr>
      </p:pic>
    </p:spTree>
    <p:extLst>
      <p:ext uri="{BB962C8B-B14F-4D97-AF65-F5344CB8AC3E}">
        <p14:creationId xmlns:p14="http://schemas.microsoft.com/office/powerpoint/2010/main" val="194887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2BF1-8A1B-41B5-BC9C-6F5E002567D7}"/>
              </a:ext>
            </a:extLst>
          </p:cNvPr>
          <p:cNvSpPr>
            <a:spLocks noGrp="1"/>
          </p:cNvSpPr>
          <p:nvPr>
            <p:ph type="title"/>
          </p:nvPr>
        </p:nvSpPr>
        <p:spPr/>
        <p:txBody>
          <a:bodyPr/>
          <a:lstStyle/>
          <a:p>
            <a:r>
              <a:rPr lang="en-US" altLang="zh-CN" dirty="0"/>
              <a:t>Checkpoint</a:t>
            </a:r>
            <a:endParaRPr lang="zh-CN" altLang="en-US" dirty="0"/>
          </a:p>
        </p:txBody>
      </p:sp>
      <p:sp>
        <p:nvSpPr>
          <p:cNvPr id="3" name="Text Placeholder 2">
            <a:extLst>
              <a:ext uri="{FF2B5EF4-FFF2-40B4-BE49-F238E27FC236}">
                <a16:creationId xmlns:a16="http://schemas.microsoft.com/office/drawing/2014/main" id="{3D2E007E-4C5E-4FF5-8DD9-FEBC3C0A1456}"/>
              </a:ext>
            </a:extLst>
          </p:cNvPr>
          <p:cNvSpPr>
            <a:spLocks noGrp="1"/>
          </p:cNvSpPr>
          <p:nvPr>
            <p:ph type="body" idx="1"/>
          </p:nvPr>
        </p:nvSpPr>
        <p:spPr/>
        <p:txBody>
          <a:bodyPr/>
          <a:lstStyle/>
          <a:p>
            <a:r>
              <a:rPr lang="en-US" altLang="zh-CN" dirty="0"/>
              <a:t>A system functions “correctly” in an environment when the given safety property is satisfied and it is deadlock-free.</a:t>
            </a:r>
          </a:p>
          <a:p>
            <a:r>
              <a:rPr lang="en-US" altLang="zh-CN" dirty="0"/>
              <a:t>Uncertainties are traces in the projected environment model, which lead to property violations.</a:t>
            </a:r>
          </a:p>
          <a:p>
            <a:r>
              <a:rPr lang="en-US" altLang="zh-CN" dirty="0"/>
              <a:t>System capability includes all the traces in the projected system model.</a:t>
            </a:r>
          </a:p>
          <a:p>
            <a:r>
              <a:rPr lang="en-US" altLang="zh-CN" dirty="0"/>
              <a:t>System assumption is a subset of traces</a:t>
            </a:r>
            <a:endParaRPr lang="zh-CN" altLang="en-US" dirty="0"/>
          </a:p>
        </p:txBody>
      </p:sp>
      <p:sp>
        <p:nvSpPr>
          <p:cNvPr id="4" name="Slide Number Placeholder 3">
            <a:extLst>
              <a:ext uri="{FF2B5EF4-FFF2-40B4-BE49-F238E27FC236}">
                <a16:creationId xmlns:a16="http://schemas.microsoft.com/office/drawing/2014/main" id="{6CA286C0-ED70-47AE-9DCD-584BB170CF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93589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B937-2823-4AEA-B237-A98FA01A85B4}"/>
              </a:ext>
            </a:extLst>
          </p:cNvPr>
          <p:cNvSpPr>
            <a:spLocks noGrp="1"/>
          </p:cNvSpPr>
          <p:nvPr>
            <p:ph type="title"/>
          </p:nvPr>
        </p:nvSpPr>
        <p:spPr/>
        <p:txBody>
          <a:bodyPr/>
          <a:lstStyle/>
          <a:p>
            <a:r>
              <a:rPr lang="en-US" altLang="zh-CN" dirty="0"/>
              <a:t>Capability to handle uncertainty</a:t>
            </a:r>
            <a:endParaRPr lang="zh-CN" altLang="en-US" dirty="0"/>
          </a:p>
        </p:txBody>
      </p:sp>
      <p:sp>
        <p:nvSpPr>
          <p:cNvPr id="4" name="Slide Number Placeholder 3">
            <a:extLst>
              <a:ext uri="{FF2B5EF4-FFF2-40B4-BE49-F238E27FC236}">
                <a16:creationId xmlns:a16="http://schemas.microsoft.com/office/drawing/2014/main" id="{097C9D5D-7B18-4EEB-9DFE-106FFD7D4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8" name="Picture 7">
            <a:extLst>
              <a:ext uri="{FF2B5EF4-FFF2-40B4-BE49-F238E27FC236}">
                <a16:creationId xmlns:a16="http://schemas.microsoft.com/office/drawing/2014/main" id="{7FE13FA7-AA15-4D0D-9A25-2FEB76CF4DAE}"/>
              </a:ext>
            </a:extLst>
          </p:cNvPr>
          <p:cNvPicPr>
            <a:picLocks noChangeAspect="1"/>
          </p:cNvPicPr>
          <p:nvPr>
            <p:custDataLst>
              <p:tags r:id="rId1"/>
            </p:custDataLst>
          </p:nvPr>
        </p:nvPicPr>
        <p:blipFill>
          <a:blip r:embed="rId4"/>
          <a:stretch>
            <a:fillRect/>
          </a:stretch>
        </p:blipFill>
        <p:spPr>
          <a:xfrm>
            <a:off x="552801" y="1467200"/>
            <a:ext cx="7494854" cy="1867890"/>
          </a:xfrm>
          <a:prstGeom prst="rect">
            <a:avLst/>
          </a:prstGeom>
        </p:spPr>
      </p:pic>
      <p:sp>
        <p:nvSpPr>
          <p:cNvPr id="11" name="Speech Bubble: Oval 10">
            <a:extLst>
              <a:ext uri="{FF2B5EF4-FFF2-40B4-BE49-F238E27FC236}">
                <a16:creationId xmlns:a16="http://schemas.microsoft.com/office/drawing/2014/main" id="{8F4E7BA4-F9BA-4C34-BC1A-3E7F8F9F3526}"/>
              </a:ext>
            </a:extLst>
          </p:cNvPr>
          <p:cNvSpPr/>
          <p:nvPr/>
        </p:nvSpPr>
        <p:spPr>
          <a:xfrm>
            <a:off x="3515255" y="2571750"/>
            <a:ext cx="4383145" cy="1867890"/>
          </a:xfrm>
          <a:prstGeom prst="wedgeEllipseCallout">
            <a:avLst>
              <a:gd name="adj1" fmla="val -59435"/>
              <a:gd name="adj2" fmla="val -483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Stronger</a:t>
            </a:r>
            <a:r>
              <a:rPr lang="en-US" altLang="zh-CN" dirty="0"/>
              <a:t> assumption =&gt; </a:t>
            </a:r>
            <a:r>
              <a:rPr lang="en-US" altLang="zh-CN" b="1" dirty="0"/>
              <a:t>Less</a:t>
            </a:r>
            <a:r>
              <a:rPr lang="en-US" altLang="zh-CN" dirty="0"/>
              <a:t> allowed behavior of the environment;</a:t>
            </a:r>
          </a:p>
          <a:p>
            <a:pPr algn="ctr"/>
            <a:endParaRPr lang="en-US" altLang="zh-CN" dirty="0"/>
          </a:p>
          <a:p>
            <a:pPr algn="ctr"/>
            <a:r>
              <a:rPr lang="en-US" altLang="zh-CN" b="1" dirty="0"/>
              <a:t>Weaker</a:t>
            </a:r>
            <a:r>
              <a:rPr lang="en-US" altLang="zh-CN" dirty="0"/>
              <a:t> assumption =&gt; </a:t>
            </a:r>
            <a:r>
              <a:rPr lang="en-US" altLang="zh-CN" b="1" dirty="0"/>
              <a:t>More</a:t>
            </a:r>
            <a:r>
              <a:rPr lang="en-US" altLang="zh-CN" dirty="0"/>
              <a:t> allowed behavior of the environment</a:t>
            </a:r>
            <a:endParaRPr lang="zh-CN" altLang="en-US" dirty="0"/>
          </a:p>
        </p:txBody>
      </p:sp>
    </p:spTree>
    <p:extLst>
      <p:ext uri="{BB962C8B-B14F-4D97-AF65-F5344CB8AC3E}">
        <p14:creationId xmlns:p14="http://schemas.microsoft.com/office/powerpoint/2010/main" val="253572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871F-18A2-4401-B6B9-077086628C4E}"/>
              </a:ext>
            </a:extLst>
          </p:cNvPr>
          <p:cNvSpPr>
            <a:spLocks noGrp="1"/>
          </p:cNvSpPr>
          <p:nvPr>
            <p:ph type="title"/>
          </p:nvPr>
        </p:nvSpPr>
        <p:spPr/>
        <p:txBody>
          <a:bodyPr/>
          <a:lstStyle/>
          <a:p>
            <a:r>
              <a:rPr lang="en-US" altLang="zh-CN" dirty="0"/>
              <a:t>Agenda</a:t>
            </a:r>
            <a:endParaRPr lang="zh-CN" altLang="en-US" dirty="0"/>
          </a:p>
        </p:txBody>
      </p:sp>
      <p:sp>
        <p:nvSpPr>
          <p:cNvPr id="3" name="Text Placeholder 2">
            <a:extLst>
              <a:ext uri="{FF2B5EF4-FFF2-40B4-BE49-F238E27FC236}">
                <a16:creationId xmlns:a16="http://schemas.microsoft.com/office/drawing/2014/main" id="{8D97EDBA-6795-4FFA-BF7E-762491D0EB39}"/>
              </a:ext>
            </a:extLst>
          </p:cNvPr>
          <p:cNvSpPr>
            <a:spLocks noGrp="1"/>
          </p:cNvSpPr>
          <p:nvPr>
            <p:ph type="body" idx="1"/>
          </p:nvPr>
        </p:nvSpPr>
        <p:spPr/>
        <p:txBody>
          <a:bodyPr/>
          <a:lstStyle/>
          <a:p>
            <a:r>
              <a:rPr lang="en-US" altLang="zh-CN" dirty="0"/>
              <a:t>Robustness Definition</a:t>
            </a:r>
          </a:p>
          <a:p>
            <a:endParaRPr lang="zh-CN" altLang="en-US" dirty="0"/>
          </a:p>
        </p:txBody>
      </p:sp>
      <p:sp>
        <p:nvSpPr>
          <p:cNvPr id="4" name="Slide Number Placeholder 3">
            <a:extLst>
              <a:ext uri="{FF2B5EF4-FFF2-40B4-BE49-F238E27FC236}">
                <a16:creationId xmlns:a16="http://schemas.microsoft.com/office/drawing/2014/main" id="{6B4CE1E3-8D12-4A2F-87D4-6395F5C91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241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Robustness?</a:t>
            </a:r>
            <a:endParaRPr dirty="0"/>
          </a:p>
        </p:txBody>
      </p:sp>
      <p:sp>
        <p:nvSpPr>
          <p:cNvPr id="81" name="Google Shape;81;p1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p>
            <a:r>
              <a:rPr lang="en-US" altLang="zh-CN" b="1" dirty="0"/>
              <a:t>IEEE definition:</a:t>
            </a:r>
          </a:p>
          <a:p>
            <a:pPr marL="457200" lvl="1" indent="0">
              <a:buNone/>
            </a:pPr>
            <a:r>
              <a:rPr lang="en-US" altLang="zh-CN" dirty="0"/>
              <a:t>The degree to which a system or component can function correctly in the presence of </a:t>
            </a:r>
            <a:r>
              <a:rPr lang="en-US" altLang="zh-CN" b="1" dirty="0"/>
              <a:t>invalid inputs </a:t>
            </a:r>
            <a:r>
              <a:rPr lang="en-US" altLang="zh-CN" dirty="0"/>
              <a:t>or </a:t>
            </a:r>
            <a:r>
              <a:rPr lang="en-US" altLang="zh-CN" b="1" dirty="0"/>
              <a:t>stressful environmental conditions</a:t>
            </a:r>
            <a:r>
              <a:rPr lang="en-US" altLang="zh-CN" dirty="0"/>
              <a:t>.</a:t>
            </a:r>
          </a:p>
          <a:p>
            <a:endParaRPr lang="en-US" altLang="zh-CN" b="1" dirty="0"/>
          </a:p>
          <a:p>
            <a:r>
              <a:rPr lang="en-US" altLang="zh-CN" b="1" dirty="0"/>
              <a:t>Robust control:</a:t>
            </a:r>
          </a:p>
          <a:p>
            <a:pPr marL="457200" lvl="1" indent="0">
              <a:buNone/>
            </a:pPr>
            <a:r>
              <a:rPr lang="en-US" altLang="zh-CN" dirty="0"/>
              <a:t>In control theory, robust control is an approach to controller design that explicitly </a:t>
            </a:r>
            <a:r>
              <a:rPr lang="en-US" altLang="zh-CN" b="1" dirty="0">
                <a:solidFill>
                  <a:srgbClr val="FF0000"/>
                </a:solidFill>
              </a:rPr>
              <a:t>deals with uncertainty</a:t>
            </a:r>
            <a:r>
              <a:rPr lang="en-US" altLang="zh-CN" dirty="0"/>
              <a:t>.</a:t>
            </a:r>
          </a:p>
          <a:p>
            <a:pPr marL="0" lvl="0" indent="0" algn="l" rtl="0">
              <a:spcBef>
                <a:spcPts val="1600"/>
              </a:spcBef>
              <a:spcAft>
                <a:spcPts val="1600"/>
              </a:spcAft>
              <a:buNone/>
            </a:pPr>
            <a:br>
              <a:rPr lang="en" dirty="0"/>
            </a:br>
            <a:br>
              <a:rPr lang="en" dirty="0"/>
            </a:br>
            <a:endParaRPr dirty="0"/>
          </a:p>
        </p:txBody>
      </p:sp>
      <p:sp>
        <p:nvSpPr>
          <p:cNvPr id="82" name="Google Shape;82;p1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1FF6-9BB7-4002-8216-E9801519F505}"/>
              </a:ext>
            </a:extLst>
          </p:cNvPr>
          <p:cNvSpPr>
            <a:spLocks noGrp="1"/>
          </p:cNvSpPr>
          <p:nvPr>
            <p:ph type="title"/>
          </p:nvPr>
        </p:nvSpPr>
        <p:spPr/>
        <p:txBody>
          <a:bodyPr/>
          <a:lstStyle/>
          <a:p>
            <a:r>
              <a:rPr lang="en-US" altLang="zh-CN" dirty="0"/>
              <a:t>The </a:t>
            </a:r>
            <a:r>
              <a:rPr lang="en-US" altLang="zh-CN" dirty="0">
                <a:solidFill>
                  <a:srgbClr val="00B0F0"/>
                </a:solidFill>
              </a:rPr>
              <a:t>Source</a:t>
            </a:r>
            <a:r>
              <a:rPr lang="en-US" altLang="zh-CN" dirty="0"/>
              <a:t> and </a:t>
            </a:r>
            <a:r>
              <a:rPr lang="en-US" altLang="zh-CN" dirty="0">
                <a:solidFill>
                  <a:srgbClr val="FF0000"/>
                </a:solidFill>
              </a:rPr>
              <a:t>Goal</a:t>
            </a:r>
            <a:endParaRPr lang="zh-CN" altLang="en-US" dirty="0">
              <a:solidFill>
                <a:srgbClr val="FF0000"/>
              </a:solidFill>
            </a:endParaRPr>
          </a:p>
        </p:txBody>
      </p:sp>
      <p:sp>
        <p:nvSpPr>
          <p:cNvPr id="3" name="Text Placeholder 2">
            <a:extLst>
              <a:ext uri="{FF2B5EF4-FFF2-40B4-BE49-F238E27FC236}">
                <a16:creationId xmlns:a16="http://schemas.microsoft.com/office/drawing/2014/main" id="{878A57C1-4ADC-4307-A286-8C2F98063040}"/>
              </a:ext>
            </a:extLst>
          </p:cNvPr>
          <p:cNvSpPr>
            <a:spLocks noGrp="1"/>
          </p:cNvSpPr>
          <p:nvPr>
            <p:ph type="body" idx="1"/>
          </p:nvPr>
        </p:nvSpPr>
        <p:spPr/>
        <p:txBody>
          <a:bodyPr/>
          <a:lstStyle/>
          <a:p>
            <a:r>
              <a:rPr lang="en-US" altLang="zh-CN" dirty="0"/>
              <a:t>A robust system should </a:t>
            </a:r>
            <a:r>
              <a:rPr lang="en-US" altLang="zh-CN" dirty="0">
                <a:solidFill>
                  <a:srgbClr val="FF0000"/>
                </a:solidFill>
              </a:rPr>
              <a:t>function correctly </a:t>
            </a:r>
            <a:r>
              <a:rPr lang="en-US" altLang="zh-CN" dirty="0"/>
              <a:t>with </a:t>
            </a:r>
            <a:r>
              <a:rPr lang="en-US" altLang="zh-CN" dirty="0">
                <a:solidFill>
                  <a:srgbClr val="00B0F0"/>
                </a:solidFill>
              </a:rPr>
              <a:t>erroneous input or environment</a:t>
            </a:r>
            <a:r>
              <a:rPr lang="en-US" altLang="zh-CN" dirty="0"/>
              <a:t>.</a:t>
            </a:r>
          </a:p>
          <a:p>
            <a:r>
              <a:rPr lang="en-US" altLang="zh-CN" dirty="0"/>
              <a:t>A robust ML algorithm should have </a:t>
            </a:r>
            <a:r>
              <a:rPr lang="en-US" altLang="zh-CN" dirty="0">
                <a:solidFill>
                  <a:srgbClr val="FF0000"/>
                </a:solidFill>
              </a:rPr>
              <a:t>similar performance </a:t>
            </a:r>
            <a:r>
              <a:rPr lang="en-US" altLang="zh-CN" dirty="0"/>
              <a:t>on </a:t>
            </a:r>
            <a:r>
              <a:rPr lang="en-US" altLang="zh-CN" dirty="0">
                <a:solidFill>
                  <a:srgbClr val="00B0F0"/>
                </a:solidFill>
              </a:rPr>
              <a:t>datasets</a:t>
            </a:r>
            <a:r>
              <a:rPr lang="en-US" altLang="zh-CN" dirty="0"/>
              <a:t> other than the training set (i.e., not prone to overfitting).</a:t>
            </a:r>
          </a:p>
          <a:p>
            <a:r>
              <a:rPr lang="en-US" altLang="zh-CN" dirty="0"/>
              <a:t>A robust scheduling algorithm should </a:t>
            </a:r>
            <a:r>
              <a:rPr lang="en-US" altLang="zh-CN" dirty="0">
                <a:solidFill>
                  <a:srgbClr val="FF0000"/>
                </a:solidFill>
              </a:rPr>
              <a:t>generate suboptimal scheme </a:t>
            </a:r>
            <a:r>
              <a:rPr lang="en-US" altLang="zh-CN" dirty="0"/>
              <a:t>which is not sensitive to </a:t>
            </a:r>
            <a:r>
              <a:rPr lang="en-US" altLang="zh-CN" dirty="0">
                <a:solidFill>
                  <a:srgbClr val="00B0F0"/>
                </a:solidFill>
              </a:rPr>
              <a:t>stochastic disturbances</a:t>
            </a:r>
            <a:r>
              <a:rPr lang="en-US" altLang="zh-CN" dirty="0"/>
              <a:t>.</a:t>
            </a:r>
          </a:p>
          <a:p>
            <a:r>
              <a:rPr lang="en-US" altLang="zh-CN" dirty="0"/>
              <a:t>…</a:t>
            </a:r>
          </a:p>
          <a:p>
            <a:endParaRPr lang="zh-CN" altLang="en-US" dirty="0"/>
          </a:p>
        </p:txBody>
      </p:sp>
      <p:sp>
        <p:nvSpPr>
          <p:cNvPr id="4" name="Slide Number Placeholder 3">
            <a:extLst>
              <a:ext uri="{FF2B5EF4-FFF2-40B4-BE49-F238E27FC236}">
                <a16:creationId xmlns:a16="http://schemas.microsoft.com/office/drawing/2014/main" id="{7AB845E8-6789-48B3-8C06-3B3EE9B4C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66878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93D7-C929-49EA-8927-55AF116E3BDD}"/>
              </a:ext>
            </a:extLst>
          </p:cNvPr>
          <p:cNvSpPr>
            <a:spLocks noGrp="1"/>
          </p:cNvSpPr>
          <p:nvPr>
            <p:ph type="title"/>
          </p:nvPr>
        </p:nvSpPr>
        <p:spPr/>
        <p:txBody>
          <a:bodyPr/>
          <a:lstStyle/>
          <a:p>
            <a:r>
              <a:rPr lang="en-US" altLang="zh-CN" dirty="0"/>
              <a:t>We try to measure:</a:t>
            </a:r>
            <a:endParaRPr lang="zh-CN" altLang="en-US" dirty="0"/>
          </a:p>
        </p:txBody>
      </p:sp>
      <p:sp>
        <p:nvSpPr>
          <p:cNvPr id="3" name="Text Placeholder 2">
            <a:extLst>
              <a:ext uri="{FF2B5EF4-FFF2-40B4-BE49-F238E27FC236}">
                <a16:creationId xmlns:a16="http://schemas.microsoft.com/office/drawing/2014/main" id="{D05C7AE0-921B-4B23-A094-CDB983C72801}"/>
              </a:ext>
            </a:extLst>
          </p:cNvPr>
          <p:cNvSpPr>
            <a:spLocks noGrp="1"/>
          </p:cNvSpPr>
          <p:nvPr>
            <p:ph type="body" idx="1"/>
          </p:nvPr>
        </p:nvSpPr>
        <p:spPr/>
        <p:txBody>
          <a:bodyPr/>
          <a:lstStyle/>
          <a:p>
            <a:r>
              <a:rPr lang="en-US" altLang="zh-CN" dirty="0"/>
              <a:t>The system capability to deal with </a:t>
            </a:r>
            <a:r>
              <a:rPr lang="en-US" altLang="zh-CN" dirty="0">
                <a:solidFill>
                  <a:srgbClr val="00B0F0"/>
                </a:solidFill>
              </a:rPr>
              <a:t>uncertainty in environment</a:t>
            </a:r>
            <a:r>
              <a:rPr lang="en-US" altLang="zh-CN" dirty="0"/>
              <a:t> to ensure </a:t>
            </a:r>
            <a:r>
              <a:rPr lang="en-US" altLang="zh-CN" dirty="0">
                <a:solidFill>
                  <a:srgbClr val="FF0000"/>
                </a:solidFill>
              </a:rPr>
              <a:t>correct function</a:t>
            </a:r>
            <a:r>
              <a:rPr lang="en-US" altLang="zh-CN" dirty="0"/>
              <a:t>.</a:t>
            </a:r>
          </a:p>
          <a:p>
            <a:r>
              <a:rPr lang="en-US" altLang="zh-CN" dirty="0"/>
              <a:t>The source: uncertainty in environment</a:t>
            </a:r>
          </a:p>
          <a:p>
            <a:pPr lvl="1">
              <a:spcBef>
                <a:spcPts val="0"/>
              </a:spcBef>
              <a:spcAft>
                <a:spcPts val="800"/>
              </a:spcAft>
            </a:pPr>
            <a:r>
              <a:rPr lang="en-US" altLang="zh-CN" dirty="0"/>
              <a:t>What’s the representation of uncertainty in the environment?</a:t>
            </a:r>
          </a:p>
          <a:p>
            <a:r>
              <a:rPr lang="en-US" altLang="zh-CN" dirty="0"/>
              <a:t>The goal: to ensure correct function</a:t>
            </a:r>
          </a:p>
          <a:p>
            <a:pPr lvl="1">
              <a:spcBef>
                <a:spcPts val="0"/>
              </a:spcBef>
              <a:spcAft>
                <a:spcPts val="800"/>
              </a:spcAft>
            </a:pPr>
            <a:r>
              <a:rPr lang="en-US" altLang="zh-CN" dirty="0"/>
              <a:t>What’s the formal definition of “correct” function?</a:t>
            </a:r>
          </a:p>
          <a:p>
            <a:r>
              <a:rPr lang="en-US" altLang="zh-CN" dirty="0"/>
              <a:t>To measure: the system capability</a:t>
            </a:r>
          </a:p>
          <a:p>
            <a:pPr lvl="1">
              <a:spcBef>
                <a:spcPts val="0"/>
              </a:spcBef>
              <a:spcAft>
                <a:spcPts val="800"/>
              </a:spcAft>
            </a:pPr>
            <a:r>
              <a:rPr lang="en-US" altLang="zh-CN" dirty="0"/>
              <a:t>How to measure capability? How to define such a metric?</a:t>
            </a:r>
            <a:endParaRPr lang="zh-CN" altLang="en-US" dirty="0"/>
          </a:p>
        </p:txBody>
      </p:sp>
      <p:sp>
        <p:nvSpPr>
          <p:cNvPr id="4" name="Slide Number Placeholder 3">
            <a:extLst>
              <a:ext uri="{FF2B5EF4-FFF2-40B4-BE49-F238E27FC236}">
                <a16:creationId xmlns:a16="http://schemas.microsoft.com/office/drawing/2014/main" id="{DD200004-4FC8-42AB-BF45-1A005D50A1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24866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5995-26D7-480D-A8E6-4CA4D75F6B77}"/>
              </a:ext>
            </a:extLst>
          </p:cNvPr>
          <p:cNvSpPr>
            <a:spLocks noGrp="1"/>
          </p:cNvSpPr>
          <p:nvPr>
            <p:ph type="title"/>
          </p:nvPr>
        </p:nvSpPr>
        <p:spPr/>
        <p:txBody>
          <a:bodyPr/>
          <a:lstStyle/>
          <a:p>
            <a:r>
              <a:rPr lang="en-US" altLang="zh-CN" dirty="0"/>
              <a:t>Background</a:t>
            </a:r>
            <a:endParaRPr lang="zh-CN" altLang="en-US" dirty="0"/>
          </a:p>
        </p:txBody>
      </p:sp>
      <p:sp>
        <p:nvSpPr>
          <p:cNvPr id="3" name="Text Placeholder 2">
            <a:extLst>
              <a:ext uri="{FF2B5EF4-FFF2-40B4-BE49-F238E27FC236}">
                <a16:creationId xmlns:a16="http://schemas.microsoft.com/office/drawing/2014/main" id="{1843D3EB-6AE8-431A-A06F-71485AF82E70}"/>
              </a:ext>
            </a:extLst>
          </p:cNvPr>
          <p:cNvSpPr>
            <a:spLocks noGrp="1"/>
          </p:cNvSpPr>
          <p:nvPr>
            <p:ph type="body" idx="1"/>
          </p:nvPr>
        </p:nvSpPr>
        <p:spPr/>
        <p:txBody>
          <a:bodyPr/>
          <a:lstStyle/>
          <a:p>
            <a:pPr marL="114300" indent="0">
              <a:buNone/>
            </a:pPr>
            <a:r>
              <a:rPr lang="en-US" altLang="zh-CN" sz="1400" dirty="0"/>
              <a:t>We use labelled transition systems to model the behavior of systems and environments.</a:t>
            </a:r>
            <a:endParaRPr lang="zh-CN" altLang="en-US" sz="1400" dirty="0"/>
          </a:p>
        </p:txBody>
      </p:sp>
      <p:sp>
        <p:nvSpPr>
          <p:cNvPr id="4" name="Slide Number Placeholder 3">
            <a:extLst>
              <a:ext uri="{FF2B5EF4-FFF2-40B4-BE49-F238E27FC236}">
                <a16:creationId xmlns:a16="http://schemas.microsoft.com/office/drawing/2014/main" id="{DD769FA6-C05F-4802-8572-EDA4F1333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10" name="Picture 9">
            <a:extLst>
              <a:ext uri="{FF2B5EF4-FFF2-40B4-BE49-F238E27FC236}">
                <a16:creationId xmlns:a16="http://schemas.microsoft.com/office/drawing/2014/main" id="{FE22408C-4A77-4163-AFBB-C9F8F850FDA4}"/>
              </a:ext>
            </a:extLst>
          </p:cNvPr>
          <p:cNvPicPr>
            <a:picLocks noChangeAspect="1"/>
          </p:cNvPicPr>
          <p:nvPr>
            <p:custDataLst>
              <p:tags r:id="rId1"/>
            </p:custDataLst>
          </p:nvPr>
        </p:nvPicPr>
        <p:blipFill>
          <a:blip r:embed="rId3"/>
          <a:stretch>
            <a:fillRect/>
          </a:stretch>
        </p:blipFill>
        <p:spPr>
          <a:xfrm>
            <a:off x="729790" y="1728168"/>
            <a:ext cx="7367619" cy="2262857"/>
          </a:xfrm>
          <a:prstGeom prst="rect">
            <a:avLst/>
          </a:prstGeom>
        </p:spPr>
      </p:pic>
    </p:spTree>
    <p:extLst>
      <p:ext uri="{BB962C8B-B14F-4D97-AF65-F5344CB8AC3E}">
        <p14:creationId xmlns:p14="http://schemas.microsoft.com/office/powerpoint/2010/main" val="320518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71D3-E7C9-45D6-B944-0457099404B2}"/>
              </a:ext>
            </a:extLst>
          </p:cNvPr>
          <p:cNvSpPr>
            <a:spLocks noGrp="1"/>
          </p:cNvSpPr>
          <p:nvPr>
            <p:ph type="title"/>
          </p:nvPr>
        </p:nvSpPr>
        <p:spPr/>
        <p:txBody>
          <a:bodyPr/>
          <a:lstStyle/>
          <a:p>
            <a:r>
              <a:rPr lang="en-US" altLang="zh-CN" dirty="0"/>
              <a:t>Motivation Example – A perfect case</a:t>
            </a:r>
            <a:endParaRPr lang="zh-CN" altLang="en-US" dirty="0"/>
          </a:p>
        </p:txBody>
      </p:sp>
      <p:sp>
        <p:nvSpPr>
          <p:cNvPr id="4" name="Slide Number Placeholder 3">
            <a:extLst>
              <a:ext uri="{FF2B5EF4-FFF2-40B4-BE49-F238E27FC236}">
                <a16:creationId xmlns:a16="http://schemas.microsoft.com/office/drawing/2014/main" id="{EC9AACC4-0395-47BE-B3CA-C53C4AFC8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1028" name="Picture 4">
            <a:extLst>
              <a:ext uri="{FF2B5EF4-FFF2-40B4-BE49-F238E27FC236}">
                <a16:creationId xmlns:a16="http://schemas.microsoft.com/office/drawing/2014/main" id="{1C69F5EC-0D66-4C81-BC05-A77A66752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1390650"/>
            <a:ext cx="37719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528432" y="1753911"/>
            <a:ext cx="2106777" cy="903854"/>
          </a:xfrm>
          <a:prstGeom prst="rect">
            <a:avLst/>
          </a:prstGeom>
        </p:spPr>
      </p:pic>
      <p:pic>
        <p:nvPicPr>
          <p:cNvPr id="9" name="Picture 8"/>
          <p:cNvPicPr>
            <a:picLocks noChangeAspect="1"/>
          </p:cNvPicPr>
          <p:nvPr/>
        </p:nvPicPr>
        <p:blipFill>
          <a:blip r:embed="rId5"/>
          <a:stretch>
            <a:fillRect/>
          </a:stretch>
        </p:blipFill>
        <p:spPr>
          <a:xfrm>
            <a:off x="485440" y="2875746"/>
            <a:ext cx="2192760" cy="877104"/>
          </a:xfrm>
          <a:prstGeom prst="rect">
            <a:avLst/>
          </a:prstGeom>
        </p:spPr>
      </p:pic>
      <p:pic>
        <p:nvPicPr>
          <p:cNvPr id="10" name="Picture 9"/>
          <p:cNvPicPr>
            <a:picLocks noChangeAspect="1"/>
          </p:cNvPicPr>
          <p:nvPr/>
        </p:nvPicPr>
        <p:blipFill>
          <a:blip r:embed="rId6"/>
          <a:stretch>
            <a:fillRect/>
          </a:stretch>
        </p:blipFill>
        <p:spPr>
          <a:xfrm>
            <a:off x="6238864" y="2205838"/>
            <a:ext cx="2507944" cy="948951"/>
          </a:xfrm>
          <a:prstGeom prst="rect">
            <a:avLst/>
          </a:prstGeom>
        </p:spPr>
      </p:pic>
    </p:spTree>
    <p:extLst>
      <p:ext uri="{BB962C8B-B14F-4D97-AF65-F5344CB8AC3E}">
        <p14:creationId xmlns:p14="http://schemas.microsoft.com/office/powerpoint/2010/main" val="353715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796-F80C-47DA-AC70-977473F07FE9}"/>
              </a:ext>
            </a:extLst>
          </p:cNvPr>
          <p:cNvSpPr>
            <a:spLocks noGrp="1"/>
          </p:cNvSpPr>
          <p:nvPr>
            <p:ph type="title"/>
          </p:nvPr>
        </p:nvSpPr>
        <p:spPr/>
        <p:txBody>
          <a:bodyPr/>
          <a:lstStyle/>
          <a:p>
            <a:r>
              <a:rPr lang="en-US" altLang="zh-CN" dirty="0"/>
              <a:t>The “correct” function</a:t>
            </a:r>
            <a:endParaRPr lang="zh-CN" altLang="en-US" dirty="0"/>
          </a:p>
        </p:txBody>
      </p:sp>
      <p:sp>
        <p:nvSpPr>
          <p:cNvPr id="3" name="Text Placeholder 2">
            <a:extLst>
              <a:ext uri="{FF2B5EF4-FFF2-40B4-BE49-F238E27FC236}">
                <a16:creationId xmlns:a16="http://schemas.microsoft.com/office/drawing/2014/main" id="{DD7B06E2-7AAE-43A7-948E-4A4B27B207EC}"/>
              </a:ext>
            </a:extLst>
          </p:cNvPr>
          <p:cNvSpPr>
            <a:spLocks noGrp="1"/>
          </p:cNvSpPr>
          <p:nvPr>
            <p:ph type="body" idx="1"/>
          </p:nvPr>
        </p:nvSpPr>
        <p:spPr/>
        <p:txBody>
          <a:bodyPr/>
          <a:lstStyle/>
          <a:p>
            <a:r>
              <a:rPr lang="en-US" altLang="zh-CN" dirty="0"/>
              <a:t>Informally, (1) bad things should not happen, and (2) good things should happen.</a:t>
            </a:r>
          </a:p>
          <a:p>
            <a:r>
              <a:rPr lang="en-US" altLang="zh-CN" dirty="0"/>
              <a:t>Formally, the correct function is a combination of </a:t>
            </a:r>
            <a:r>
              <a:rPr lang="en-US" altLang="zh-CN" b="1" dirty="0"/>
              <a:t>safety</a:t>
            </a:r>
            <a:r>
              <a:rPr lang="en-US" altLang="zh-CN" dirty="0"/>
              <a:t> and </a:t>
            </a:r>
            <a:r>
              <a:rPr lang="en-US" altLang="zh-CN" b="1" dirty="0"/>
              <a:t>liveness</a:t>
            </a:r>
            <a:r>
              <a:rPr lang="en-US" altLang="zh-CN" dirty="0"/>
              <a:t> properties.</a:t>
            </a:r>
          </a:p>
          <a:p>
            <a:r>
              <a:rPr lang="en-US" altLang="zh-CN" dirty="0"/>
              <a:t>In the example, we consider:</a:t>
            </a:r>
          </a:p>
          <a:p>
            <a:pPr lvl="1"/>
            <a:r>
              <a:rPr lang="en-US" altLang="zh-CN" dirty="0"/>
              <a:t>Safety Property P: input and output should alternate, i.e.,</a:t>
            </a:r>
          </a:p>
          <a:p>
            <a:pPr lvl="1"/>
            <a:r>
              <a:rPr lang="en-US" altLang="zh-CN" dirty="0"/>
              <a:t>Liveness Property: the system should be deadlock-free.</a:t>
            </a:r>
          </a:p>
        </p:txBody>
      </p:sp>
      <p:sp>
        <p:nvSpPr>
          <p:cNvPr id="4" name="Slide Number Placeholder 3">
            <a:extLst>
              <a:ext uri="{FF2B5EF4-FFF2-40B4-BE49-F238E27FC236}">
                <a16:creationId xmlns:a16="http://schemas.microsoft.com/office/drawing/2014/main" id="{73F2EA82-C591-4284-8C67-A86BB9EF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p:cNvPicPr>
            <a:picLocks noChangeAspect="1"/>
          </p:cNvPicPr>
          <p:nvPr/>
        </p:nvPicPr>
        <p:blipFill>
          <a:blip r:embed="rId3"/>
          <a:stretch>
            <a:fillRect/>
          </a:stretch>
        </p:blipFill>
        <p:spPr>
          <a:xfrm>
            <a:off x="6284612" y="2583969"/>
            <a:ext cx="1815835" cy="1125517"/>
          </a:xfrm>
          <a:prstGeom prst="rect">
            <a:avLst/>
          </a:prstGeom>
        </p:spPr>
      </p:pic>
    </p:spTree>
    <p:extLst>
      <p:ext uri="{BB962C8B-B14F-4D97-AF65-F5344CB8AC3E}">
        <p14:creationId xmlns:p14="http://schemas.microsoft.com/office/powerpoint/2010/main" val="301970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D276-EC86-4A4E-9B86-D9F01DD9F24E}"/>
              </a:ext>
            </a:extLst>
          </p:cNvPr>
          <p:cNvSpPr>
            <a:spLocks noGrp="1"/>
          </p:cNvSpPr>
          <p:nvPr>
            <p:ph type="title"/>
          </p:nvPr>
        </p:nvSpPr>
        <p:spPr/>
        <p:txBody>
          <a:bodyPr/>
          <a:lstStyle/>
          <a:p>
            <a:r>
              <a:rPr lang="en-US" altLang="zh-CN" dirty="0"/>
              <a:t>The perfect environment</a:t>
            </a:r>
            <a:endParaRPr lang="zh-CN" altLang="en-US" dirty="0"/>
          </a:p>
        </p:txBody>
      </p:sp>
      <p:sp>
        <p:nvSpPr>
          <p:cNvPr id="3" name="Text Placeholder 2">
            <a:extLst>
              <a:ext uri="{FF2B5EF4-FFF2-40B4-BE49-F238E27FC236}">
                <a16:creationId xmlns:a16="http://schemas.microsoft.com/office/drawing/2014/main" id="{7B95873E-AD2E-4F70-9E2D-BD04BD98B4C4}"/>
              </a:ext>
            </a:extLst>
          </p:cNvPr>
          <p:cNvSpPr>
            <a:spLocks noGrp="1"/>
          </p:cNvSpPr>
          <p:nvPr>
            <p:ph type="body" idx="1"/>
          </p:nvPr>
        </p:nvSpPr>
        <p:spPr/>
        <p:txBody>
          <a:bodyPr/>
          <a:lstStyle/>
          <a:p>
            <a:r>
              <a:rPr lang="en-US" altLang="zh-CN" sz="1600" dirty="0"/>
              <a:t>The system combined with the channel satisfies the safety property and is deadlock-free, and</a:t>
            </a:r>
          </a:p>
          <a:p>
            <a:r>
              <a:rPr lang="en-US" altLang="zh-CN" sz="1600" dirty="0"/>
              <a:t>The channel is the perfect environment for the system to work with.</a:t>
            </a:r>
          </a:p>
          <a:p>
            <a:pPr marL="114300" indent="0">
              <a:buNone/>
            </a:pPr>
            <a:endParaRPr lang="en-US" altLang="zh-CN" sz="1600" dirty="0"/>
          </a:p>
          <a:p>
            <a:pPr marL="114300" indent="0">
              <a:buNone/>
            </a:pPr>
            <a:endParaRPr lang="en-US" altLang="zh-CN" sz="1600" dirty="0"/>
          </a:p>
          <a:p>
            <a:pPr marL="114300" indent="0">
              <a:buNone/>
            </a:pPr>
            <a:endParaRPr lang="en-US" altLang="zh-CN" sz="1600" dirty="0"/>
          </a:p>
          <a:p>
            <a:pPr marL="114300" indent="0">
              <a:buNone/>
            </a:pPr>
            <a:endParaRPr lang="en-US" altLang="zh-CN" sz="1600" dirty="0"/>
          </a:p>
          <a:p>
            <a:pPr marL="114300" indent="0">
              <a:buNone/>
            </a:pPr>
            <a:r>
              <a:rPr lang="en-US" altLang="zh-CN" sz="1600" b="1" dirty="0"/>
              <a:t>Definition</a:t>
            </a:r>
            <a:r>
              <a:rPr lang="en-US" altLang="zh-CN" sz="1600" dirty="0"/>
              <a:t>: The </a:t>
            </a:r>
            <a:r>
              <a:rPr lang="en-US" altLang="zh-CN" sz="1600" i="1" dirty="0"/>
              <a:t>perfect environment </a:t>
            </a:r>
            <a:r>
              <a:rPr lang="en-US" altLang="zh-CN" sz="1600" dirty="0"/>
              <a:t>of a system is the environment that includes the least possible behavior and with which the system satisfies the safety property and is deadlock-free.</a:t>
            </a:r>
            <a:endParaRPr lang="zh-CN" altLang="en-US" sz="1600" i="1" dirty="0"/>
          </a:p>
        </p:txBody>
      </p:sp>
      <p:sp>
        <p:nvSpPr>
          <p:cNvPr id="4" name="Slide Number Placeholder 3">
            <a:extLst>
              <a:ext uri="{FF2B5EF4-FFF2-40B4-BE49-F238E27FC236}">
                <a16:creationId xmlns:a16="http://schemas.microsoft.com/office/drawing/2014/main" id="{84F4DF14-BFEB-47EA-AAA0-B352FEF7D4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81F42DC3-317C-4DCD-842F-F4A4061B8559}"/>
              </a:ext>
            </a:extLst>
          </p:cNvPr>
          <p:cNvPicPr>
            <a:picLocks noChangeAspect="1"/>
          </p:cNvPicPr>
          <p:nvPr/>
        </p:nvPicPr>
        <p:blipFill>
          <a:blip r:embed="rId2"/>
          <a:stretch>
            <a:fillRect/>
          </a:stretch>
        </p:blipFill>
        <p:spPr>
          <a:xfrm>
            <a:off x="882064" y="2133827"/>
            <a:ext cx="2314736" cy="875845"/>
          </a:xfrm>
          <a:prstGeom prst="rect">
            <a:avLst/>
          </a:prstGeom>
        </p:spPr>
      </p:pic>
    </p:spTree>
    <p:extLst>
      <p:ext uri="{BB962C8B-B14F-4D97-AF65-F5344CB8AC3E}">
        <p14:creationId xmlns:p14="http://schemas.microsoft.com/office/powerpoint/2010/main" val="1676429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3.611"/>
  <p:tag name="ORIGINALWIDTH" val="3625.797"/>
  <p:tag name="LATEXADDIN" val="\documentclass{article}&#10;\usepackage{amsmath}&#10;\pagestyle{empty}&#10;\begin{document}&#10;&#10;A \textit{laballed transtion system} $T$ is a four tuple $\langle Q, \Sigma, \delta, q_0 \rangle$ where&#10;\begin{itemize}&#10;\item $Q$ is a finite set of states,&#10;\item $\Sigma$ is a set of actions called the \textit{alphabet} of $T$,&#10;\item $\delta \subseteq Q \times \Sigma \rightarrow Q$ is a function called the \textit{transition function} of $T$,&#10;\item $q_0 \in Q$ is the initial state.&#10;\end{itemize}&#10;&#10;\end{document}"/>
  <p:tag name="IGUANATEXSIZE" val="20"/>
  <p:tag name="IGUANATEXCURSOR" val="356"/>
  <p:tag name="TRANSPARENCY" val="True"/>
  <p:tag name="FILENAME" val=""/>
  <p:tag name="LATEXENGINEID" val="0"/>
  <p:tag name="TEMPFOLDER" val=".\t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21.372"/>
  <p:tag name="ORIGINALWIDTH" val="4098.237"/>
  <p:tag name="LATEXADDIN" val="\documentclass{article}&#10;\usepackage{amsmath}&#10;\pagestyle{empty}&#10;\begin{document}&#10;&#10;$C = A_w - Env_p$ where&#10;\begin{itemize}&#10;\item $C$ is the capability of a system to handle uncertainty,&#10;\item $A_w$ is the weakest assumption of the system over environment to ensure ``correct'' function,&#10;\item $Env_p$ is the perfect environment to ensure ``correct'' function.&#10;\end{itemize}&#10;&#10;&#10;\end{document}"/>
  <p:tag name="IGUANATEXSIZE" val="18"/>
  <p:tag name="IGUANATEXCURSOR" val="357"/>
  <p:tag name="TRANSPARENCY" val="True"/>
  <p:tag name="FILENAME" val=""/>
  <p:tag name="LATEXENGINEID" val="0"/>
  <p:tag name="TEMPFOLDER" val="C:\Users\CJ\Desktop\LTSA-Robust\tmp\"/>
  <p:tag name="LATEXFORMHEIGHT" val="312"/>
  <p:tag name="LATEXFORMWIDTH" val="384"/>
  <p:tag name="LATEXFORMWRAP" val="True"/>
  <p:tag name="BITMAPVECTOR" val="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y of ISR GoogleSlides Template.pptx" id="{AFA3AE7C-40E5-4A8F-ABAA-212ABDD276BB}" vid="{E80D9691-7BF2-4E79-A604-5B4D067436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946</TotalTime>
  <Words>1022</Words>
  <Application>Microsoft Office PowerPoint</Application>
  <PresentationFormat>On-screen Show (16:9)</PresentationFormat>
  <Paragraphs>116</Paragraphs>
  <Slides>17</Slides>
  <Notes>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 Sans</vt:lpstr>
      <vt:lpstr>Open Sans SemiBold</vt:lpstr>
      <vt:lpstr>Arial</vt:lpstr>
      <vt:lpstr>Open Sans Light</vt:lpstr>
      <vt:lpstr>Simple Light</vt:lpstr>
      <vt:lpstr>How to Measure Robustness A formal approach</vt:lpstr>
      <vt:lpstr>Agenda</vt:lpstr>
      <vt:lpstr>What is Robustness?</vt:lpstr>
      <vt:lpstr>The Source and Goal</vt:lpstr>
      <vt:lpstr>We try to measure:</vt:lpstr>
      <vt:lpstr>Background</vt:lpstr>
      <vt:lpstr>Motivation Example – A perfect case</vt:lpstr>
      <vt:lpstr>The “correct” function</vt:lpstr>
      <vt:lpstr>The perfect environment</vt:lpstr>
      <vt:lpstr>Representation of uncertainty</vt:lpstr>
      <vt:lpstr>Representation of uncertainty</vt:lpstr>
      <vt:lpstr>Representation of system capability</vt:lpstr>
      <vt:lpstr>Representation of system assumption</vt:lpstr>
      <vt:lpstr>Representation of system assumption</vt:lpstr>
      <vt:lpstr>Strong and Weak assumption</vt:lpstr>
      <vt:lpstr>Checkpoint</vt:lpstr>
      <vt:lpstr>Capability to handle uncertainty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Measure Robustness A formal approach</dc:title>
  <dc:creator>Zhang chang jian</dc:creator>
  <cp:lastModifiedBy>Zhang chang jian</cp:lastModifiedBy>
  <cp:revision>45</cp:revision>
  <dcterms:created xsi:type="dcterms:W3CDTF">2019-10-18T14:39:47Z</dcterms:created>
  <dcterms:modified xsi:type="dcterms:W3CDTF">2019-10-22T02:55:51Z</dcterms:modified>
</cp:coreProperties>
</file>