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9" r:id="rId12"/>
    <p:sldId id="267" r:id="rId13"/>
    <p:sldId id="268" r:id="rId14"/>
    <p:sldId id="265" r:id="rId15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Open Sans Light" panose="020B0604020202020204" charset="0"/>
      <p:regular r:id="rId22"/>
      <p:bold r:id="rId23"/>
      <p:italic r:id="rId24"/>
      <p:boldItalic r:id="rId25"/>
    </p:embeddedFont>
    <p:embeddedFont>
      <p:font typeface="Open Sans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602" autoAdjust="0"/>
  </p:normalViewPr>
  <p:slideViewPr>
    <p:cSldViewPr snapToGrid="0">
      <p:cViewPr varScale="1">
        <p:scale>
          <a:sx n="148" d="100"/>
          <a:sy n="148" d="100"/>
        </p:scale>
        <p:origin x="91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c71beb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c71beb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source and goal concepts are similar to the six dimensions of quality attributes proposed by SEI. Here, we simplify it and only focus on the stimulus (source) and </a:t>
            </a:r>
            <a:r>
              <a:rPr lang="en-US" altLang="zh-CN" dirty="0" smtClean="0"/>
              <a:t>the expected </a:t>
            </a:r>
            <a:r>
              <a:rPr lang="en-US" altLang="zh-CN" dirty="0"/>
              <a:t>reaction of the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45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b="1" dirty="0"/>
              <a:t>Limitations:</a:t>
            </a:r>
          </a:p>
          <a:p>
            <a:pPr marL="457200" indent="-298450"/>
            <a:r>
              <a:rPr lang="en-US" altLang="zh-CN" dirty="0"/>
              <a:t>A safety property is restricted to the form of LTSA property.</a:t>
            </a:r>
          </a:p>
          <a:p>
            <a:pPr marL="457200" indent="-298450"/>
            <a:r>
              <a:rPr lang="en-US" altLang="zh-CN" dirty="0"/>
              <a:t>We consider deadlock-free to be the weakest form of liveness, i.e., the system should not be stuck at some step</a:t>
            </a:r>
            <a:r>
              <a:rPr lang="en-US" altLang="zh-CN" dirty="0" smtClean="0"/>
              <a:t>.</a:t>
            </a:r>
          </a:p>
          <a:p>
            <a:pPr marL="158750" indent="0">
              <a:buNone/>
            </a:pPr>
            <a:endParaRPr lang="en-US" altLang="zh-CN" dirty="0" smtClean="0"/>
          </a:p>
          <a:p>
            <a:pPr marL="158750" indent="0">
              <a:buNone/>
            </a:pPr>
            <a:r>
              <a:rPr lang="en-US" altLang="zh-CN" b="1" dirty="0" smtClean="0"/>
              <a:t>I will use “correct” in this presentation</a:t>
            </a:r>
            <a:r>
              <a:rPr lang="en-US" altLang="zh-CN" b="1" baseline="0" dirty="0" smtClean="0"/>
              <a:t> for simplicity, but it means the system should satisfy the given safety properties and be deadlock-free.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833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send will</a:t>
            </a:r>
            <a:r>
              <a:rPr lang="en-US" baseline="0" dirty="0" smtClean="0"/>
              <a:t> cause deadlock, i.e., the system is waiting for a rec event, but the environment is waiting for a send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6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Interpretation of the projected state machine: we do not know what exactly will happen after a send event (e.g., a lose event or anything else), but we do know that we may need multiple send events to reach a rec event (i.e., the message is successfully received by the receiver).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02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definition of internal</a:t>
            </a:r>
            <a:r>
              <a:rPr lang="en-US" baseline="0" dirty="0" smtClean="0"/>
              <a:t> gives us the flexibility that: we could analyze the system capability against a given component in the environment, and the internal events under a given component could be the interfaces under another environment.</a:t>
            </a:r>
          </a:p>
          <a:p>
            <a:r>
              <a:rPr lang="en-US" baseline="0" dirty="0" smtClean="0"/>
              <a:t>(I didn’t investigate this, but could be a future research direction)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4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&lt;send,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getack</a:t>
            </a:r>
            <a:r>
              <a:rPr lang="en-US" baseline="0" dirty="0" smtClean="0"/>
              <a:t>, send, </a:t>
            </a:r>
            <a:r>
              <a:rPr lang="en-US" baseline="0" dirty="0" err="1" smtClean="0"/>
              <a:t>getack</a:t>
            </a:r>
            <a:r>
              <a:rPr lang="en-US" baseline="0" dirty="0" smtClean="0"/>
              <a:t>, …</a:t>
            </a:r>
            <a:r>
              <a:rPr lang="en-US" dirty="0" smtClean="0"/>
              <a:t>&gt; means that the environment</a:t>
            </a:r>
            <a:r>
              <a:rPr lang="en-US" baseline="0" dirty="0" smtClean="0"/>
              <a:t> (channel) only accepts inputs without any output, which violates the property that input and output should alternate.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9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CN" dirty="0"/>
              <a:t>The intuition is that:</a:t>
            </a:r>
          </a:p>
          <a:p>
            <a:pPr marL="457200" indent="-298450"/>
            <a:r>
              <a:rPr lang="en-US" altLang="zh-CN" dirty="0"/>
              <a:t>A system is often designed to work under some environments, e.g., we assume that the environment should work exactly in the sequence of &lt;send, rec, ack, </a:t>
            </a:r>
            <a:r>
              <a:rPr lang="en-US" altLang="zh-CN" dirty="0" err="1"/>
              <a:t>getack</a:t>
            </a:r>
            <a:r>
              <a:rPr lang="en-US" altLang="zh-CN" dirty="0"/>
              <a:t>&gt;, otherwise, the system would deadlock or violate the safety property.</a:t>
            </a:r>
          </a:p>
        </p:txBody>
      </p:sp>
    </p:spTree>
    <p:extLst>
      <p:ext uri="{BB962C8B-B14F-4D97-AF65-F5344CB8AC3E}">
        <p14:creationId xmlns:p14="http://schemas.microsoft.com/office/powerpoint/2010/main" val="394636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427250"/>
            <a:ext cx="91440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543625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03625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Google Shape;29;p5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Google Shape;40;p7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sz="4800" b="1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Google Shape;51;p9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39637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627750"/>
            <a:ext cx="9144000" cy="51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4726900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311700" y="1083050"/>
            <a:ext cx="8520600" cy="16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How to Measure Robustness</a:t>
            </a:r>
            <a:endParaRPr sz="4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formal approach</a:t>
            </a:r>
            <a:endParaRPr sz="24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311700" y="2840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Changjian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(CJ) Zhang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Eunsuk</a:t>
            </a: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Kang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David </a:t>
            </a:r>
            <a:r>
              <a:rPr lang="en-US" sz="1800" dirty="0" err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Garlan</a:t>
            </a:r>
            <a:endParaRPr sz="1400" dirty="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</a:rPr>
              <a:t>Carnegie Mellon University</a:t>
            </a:r>
            <a:endParaRPr sz="1400" dirty="0">
              <a:solidFill>
                <a:srgbClr val="666666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635375" y="4611900"/>
            <a:ext cx="385800" cy="3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system capability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The capability of a system can be represented as all the traces of its corresponding state machine.</a:t>
            </a:r>
          </a:p>
          <a:p>
            <a:r>
              <a:rPr lang="en-US" sz="1600" dirty="0" smtClean="0"/>
              <a:t>Problem: the “internal” events are less important when analyzing its capability to work against a given environment.</a:t>
            </a:r>
          </a:p>
          <a:p>
            <a:r>
              <a:rPr lang="en-US" sz="1600" dirty="0" smtClean="0"/>
              <a:t>Solution: project the system to the interfaces of the environment.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45" y="2944659"/>
            <a:ext cx="3136062" cy="111504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0FAB4A-AB45-4641-8A3D-1AEAF001B78D}"/>
              </a:ext>
            </a:extLst>
          </p:cNvPr>
          <p:cNvSpPr/>
          <p:nvPr/>
        </p:nvSpPr>
        <p:spPr>
          <a:xfrm>
            <a:off x="4101532" y="3386968"/>
            <a:ext cx="97674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6BCB3-7C6F-4EF4-AE3F-BFB83C285B0F}"/>
              </a:ext>
            </a:extLst>
          </p:cNvPr>
          <p:cNvSpPr txBox="1"/>
          <p:nvPr/>
        </p:nvSpPr>
        <p:spPr>
          <a:xfrm>
            <a:off x="4039166" y="3109969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Hide </a:t>
            </a:r>
            <a:r>
              <a:rPr lang="en-US" altLang="zh-CN" sz="1200" dirty="0" smtClean="0"/>
              <a:t>internals</a:t>
            </a:r>
            <a:endParaRPr lang="zh-CN" alt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02" y="2967747"/>
            <a:ext cx="1999282" cy="10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system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projected capability describes all the possible traces of the environment that the system can work with.</a:t>
            </a:r>
          </a:p>
          <a:p>
            <a:r>
              <a:rPr lang="en-US" dirty="0" smtClean="0"/>
              <a:t>However, it may include traces that would lead to property violation.</a:t>
            </a:r>
          </a:p>
          <a:p>
            <a:r>
              <a:rPr lang="en-US" dirty="0"/>
              <a:t>E.g., system allows trace &lt;send, </a:t>
            </a:r>
            <a:r>
              <a:rPr lang="en-US" dirty="0" err="1"/>
              <a:t>getack</a:t>
            </a:r>
            <a:r>
              <a:rPr lang="en-US" dirty="0"/>
              <a:t>, send, </a:t>
            </a:r>
            <a:r>
              <a:rPr lang="en-US" dirty="0" err="1"/>
              <a:t>getack</a:t>
            </a:r>
            <a:r>
              <a:rPr lang="en-US" dirty="0"/>
              <a:t>, …&gt;, which violates property that input and output should alternate.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93" y="2862204"/>
            <a:ext cx="2677665" cy="1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system assumption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564381" cy="3172200"/>
          </a:xfrm>
        </p:spPr>
        <p:txBody>
          <a:bodyPr/>
          <a:lstStyle/>
          <a:p>
            <a:r>
              <a:rPr lang="en-US" sz="1600" dirty="0" smtClean="0"/>
              <a:t>Most often, a system cannot work under any environment.</a:t>
            </a:r>
          </a:p>
          <a:p>
            <a:r>
              <a:rPr lang="en-US" sz="1600" dirty="0" smtClean="0"/>
              <a:t>Developers make implicit assumptions of the environment to ensure “correct” function.</a:t>
            </a:r>
          </a:p>
          <a:p>
            <a:r>
              <a:rPr lang="en-US" sz="1600" dirty="0" smtClean="0"/>
              <a:t>E.g., system allows trace &lt;send, </a:t>
            </a:r>
            <a:r>
              <a:rPr lang="en-US" sz="1600" dirty="0" err="1" smtClean="0"/>
              <a:t>getack</a:t>
            </a:r>
            <a:r>
              <a:rPr lang="en-US" sz="1600" dirty="0" smtClean="0"/>
              <a:t>, send, </a:t>
            </a:r>
            <a:r>
              <a:rPr lang="en-US" sz="1600" dirty="0" err="1" smtClean="0"/>
              <a:t>getack</a:t>
            </a:r>
            <a:r>
              <a:rPr lang="en-US" sz="1600" dirty="0" smtClean="0"/>
              <a:t>, …&gt;, which violates property that input and output should alternate.</a:t>
            </a:r>
          </a:p>
          <a:p>
            <a:endParaRPr lang="en-US" sz="1600" dirty="0" smtClean="0"/>
          </a:p>
          <a:p>
            <a:r>
              <a:rPr lang="en-US" sz="1600" dirty="0" smtClean="0"/>
              <a:t>To ensure the property, it assumes the environment to be: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87" y="3286182"/>
            <a:ext cx="2077966" cy="786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787" y="1941990"/>
            <a:ext cx="1999282" cy="10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and Weak assumption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Stronger assumption =&gt; less allowed behavior of the environment;</a:t>
            </a:r>
          </a:p>
          <a:p>
            <a:r>
              <a:rPr lang="en-US" dirty="0" smtClean="0"/>
              <a:t>Weaker assumption =&gt; more allowed behavior of the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88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B937-2823-4AEA-B237-A98FA01A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Capability to handle uncertainty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C9D5D-7B18-4EEB-9DFE-106FFD7D49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13FA7-AA15-4D0D-9A25-2FEB76CF4D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2801" y="1467200"/>
            <a:ext cx="7494854" cy="1867890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F4E7BA4-F9BA-4C34-BC1A-3E7F8F9F3526}"/>
              </a:ext>
            </a:extLst>
          </p:cNvPr>
          <p:cNvSpPr/>
          <p:nvPr/>
        </p:nvSpPr>
        <p:spPr>
          <a:xfrm>
            <a:off x="3515255" y="2571750"/>
            <a:ext cx="4383145" cy="1867890"/>
          </a:xfrm>
          <a:prstGeom prst="wedgeEllipseCallout">
            <a:avLst>
              <a:gd name="adj1" fmla="val -59435"/>
              <a:gd name="adj2" fmla="val -48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Stronger</a:t>
            </a:r>
            <a:r>
              <a:rPr lang="en-US" altLang="zh-CN" dirty="0"/>
              <a:t> assumption =&gt; </a:t>
            </a:r>
            <a:r>
              <a:rPr lang="en-US" altLang="zh-CN" b="1" dirty="0"/>
              <a:t>Less</a:t>
            </a:r>
            <a:r>
              <a:rPr lang="en-US" altLang="zh-CN" dirty="0"/>
              <a:t> allowed behavior of the environment;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Weaker</a:t>
            </a:r>
            <a:r>
              <a:rPr lang="en-US" altLang="zh-CN" dirty="0"/>
              <a:t> assumption =&gt; </a:t>
            </a:r>
            <a:r>
              <a:rPr lang="en-US" altLang="zh-CN" b="1" dirty="0"/>
              <a:t>More</a:t>
            </a:r>
            <a:r>
              <a:rPr lang="en-US" altLang="zh-CN" dirty="0"/>
              <a:t> allowed behavior of the environment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7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871F-18A2-4401-B6B9-07708662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7EDBA-6795-4FFA-BF7E-762491D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Robustness Definition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CE1E3-8D12-4A2F-87D4-6395F5C91D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241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Robustness?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b="1" dirty="0"/>
              <a:t>IEEE definition:</a:t>
            </a:r>
          </a:p>
          <a:p>
            <a:pPr marL="457200" lvl="1" indent="0">
              <a:buNone/>
            </a:pPr>
            <a:r>
              <a:rPr lang="en-US" altLang="zh-CN" dirty="0"/>
              <a:t>The degree to which a system or component can function correctly in the presence of </a:t>
            </a:r>
            <a:r>
              <a:rPr lang="en-US" altLang="zh-CN" b="1" dirty="0"/>
              <a:t>invalid inputs </a:t>
            </a:r>
            <a:r>
              <a:rPr lang="en-US" altLang="zh-CN" dirty="0"/>
              <a:t>or </a:t>
            </a:r>
            <a:r>
              <a:rPr lang="en-US" altLang="zh-CN" b="1" dirty="0"/>
              <a:t>stressful environmental conditions</a:t>
            </a:r>
            <a:r>
              <a:rPr lang="en-US" altLang="zh-CN" dirty="0"/>
              <a:t>.</a:t>
            </a:r>
          </a:p>
          <a:p>
            <a:endParaRPr lang="en-US" altLang="zh-CN" b="1" dirty="0"/>
          </a:p>
          <a:p>
            <a:r>
              <a:rPr lang="en-US" altLang="zh-CN" b="1" dirty="0"/>
              <a:t>Robust control:</a:t>
            </a:r>
          </a:p>
          <a:p>
            <a:pPr marL="457200" lvl="1" indent="0">
              <a:buNone/>
            </a:pPr>
            <a:r>
              <a:rPr lang="en-US" altLang="zh-CN" dirty="0"/>
              <a:t>In control theory, robust control is an approach to controller design that explicitly </a:t>
            </a:r>
            <a:r>
              <a:rPr lang="en-US" altLang="zh-CN" b="1" dirty="0">
                <a:solidFill>
                  <a:srgbClr val="FF0000"/>
                </a:solidFill>
              </a:rPr>
              <a:t>deals with uncertainty</a:t>
            </a:r>
            <a:r>
              <a:rPr lang="en-US" altLang="zh-CN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472458" y="4688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1FF6-9BB7-4002-8216-E9801519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B0F0"/>
                </a:solidFill>
              </a:rPr>
              <a:t>Source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Goal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A57C1-4ADC-4307-A286-8C2F98063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robust system should </a:t>
            </a:r>
            <a:r>
              <a:rPr lang="en-US" altLang="zh-CN" dirty="0">
                <a:solidFill>
                  <a:srgbClr val="FF0000"/>
                </a:solidFill>
              </a:rPr>
              <a:t>function correctly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00B0F0"/>
                </a:solidFill>
              </a:rPr>
              <a:t>erroneous input or environment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 robust ML algorithm should have </a:t>
            </a:r>
            <a:r>
              <a:rPr lang="en-US" altLang="zh-CN" dirty="0">
                <a:solidFill>
                  <a:srgbClr val="FF0000"/>
                </a:solidFill>
              </a:rPr>
              <a:t>similar performance </a:t>
            </a:r>
            <a:r>
              <a:rPr lang="en-US" altLang="zh-CN" dirty="0"/>
              <a:t>on </a:t>
            </a:r>
            <a:r>
              <a:rPr lang="en-US" altLang="zh-CN" dirty="0">
                <a:solidFill>
                  <a:srgbClr val="00B0F0"/>
                </a:solidFill>
              </a:rPr>
              <a:t>datasets</a:t>
            </a:r>
            <a:r>
              <a:rPr lang="en-US" altLang="zh-CN" dirty="0"/>
              <a:t> other than the training set (i.e., not prone to overfitting).</a:t>
            </a:r>
          </a:p>
          <a:p>
            <a:r>
              <a:rPr lang="en-US" altLang="zh-CN" dirty="0"/>
              <a:t>A robust scheduling algorithm should </a:t>
            </a:r>
            <a:r>
              <a:rPr lang="en-US" altLang="zh-CN" dirty="0">
                <a:solidFill>
                  <a:srgbClr val="FF0000"/>
                </a:solidFill>
              </a:rPr>
              <a:t>generate suboptimal scheme </a:t>
            </a:r>
            <a:r>
              <a:rPr lang="en-US" altLang="zh-CN" dirty="0"/>
              <a:t>which is not sensitive to </a:t>
            </a:r>
            <a:r>
              <a:rPr lang="en-US" altLang="zh-CN" dirty="0">
                <a:solidFill>
                  <a:srgbClr val="00B0F0"/>
                </a:solidFill>
              </a:rPr>
              <a:t>stochastic disturbances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845E8-6789-48B3-8C06-3B3EE9B4C4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87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93D7-C929-49EA-8927-55AF116E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try to measure: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C7AE0-921B-4B23-A094-CDB983C72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system capability to deal with </a:t>
            </a:r>
            <a:r>
              <a:rPr lang="en-US" altLang="zh-CN" dirty="0">
                <a:solidFill>
                  <a:srgbClr val="00B0F0"/>
                </a:solidFill>
              </a:rPr>
              <a:t>uncertainty in environment</a:t>
            </a:r>
            <a:r>
              <a:rPr lang="en-US" altLang="zh-CN" dirty="0"/>
              <a:t> to ensure </a:t>
            </a:r>
            <a:r>
              <a:rPr lang="en-US" altLang="zh-CN" dirty="0">
                <a:solidFill>
                  <a:srgbClr val="FF0000"/>
                </a:solidFill>
              </a:rPr>
              <a:t>correct function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source: uncertainty in environment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zh-CN" dirty="0"/>
              <a:t>What’s the representation of uncertainty in the environment?</a:t>
            </a:r>
          </a:p>
          <a:p>
            <a:r>
              <a:rPr lang="en-US" altLang="zh-CN" dirty="0"/>
              <a:t>The goal: to ensure correct function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zh-CN" dirty="0"/>
              <a:t>What’s the formal definition of “correct” function?</a:t>
            </a:r>
          </a:p>
          <a:p>
            <a:r>
              <a:rPr lang="en-US" altLang="zh-CN" dirty="0"/>
              <a:t>To measure: the system capability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zh-CN" dirty="0"/>
              <a:t>How to measure capability? How to define such a metric?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0004-4FC8-42AB-BF45-1A005D50A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6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71D3-E7C9-45D6-B944-0457099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ACC4-0395-47BE-B3CA-C53C4AFC80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69F5EC-0D66-4C81-BC05-A77A6675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390650"/>
            <a:ext cx="3771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32" y="1753911"/>
            <a:ext cx="2106777" cy="903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40" y="2875746"/>
            <a:ext cx="2192760" cy="877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64" y="2205838"/>
            <a:ext cx="2507944" cy="9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796-F80C-47DA-AC70-977473F0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“correct” function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B06E2-7AAE-43A7-948E-4A4B27B2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Informally, (1) bad things should not happen, and (2) good things should happen.</a:t>
            </a:r>
          </a:p>
          <a:p>
            <a:r>
              <a:rPr lang="en-US" altLang="zh-CN" dirty="0"/>
              <a:t>Formally, the correct function is a combination of </a:t>
            </a:r>
            <a:r>
              <a:rPr lang="en-US" altLang="zh-CN" b="1" dirty="0"/>
              <a:t>safety</a:t>
            </a:r>
            <a:r>
              <a:rPr lang="en-US" altLang="zh-CN" dirty="0"/>
              <a:t> and </a:t>
            </a:r>
            <a:r>
              <a:rPr lang="en-US" altLang="zh-CN" b="1" dirty="0"/>
              <a:t>liveness</a:t>
            </a:r>
            <a:r>
              <a:rPr lang="en-US" altLang="zh-CN" dirty="0"/>
              <a:t> properties.</a:t>
            </a:r>
          </a:p>
          <a:p>
            <a:r>
              <a:rPr lang="en-US" altLang="zh-CN" dirty="0"/>
              <a:t>In the example, we consider:</a:t>
            </a:r>
          </a:p>
          <a:p>
            <a:pPr lvl="1"/>
            <a:r>
              <a:rPr lang="en-US" altLang="zh-CN" dirty="0"/>
              <a:t>Safety Property P: input and output should alternate, i.e.,</a:t>
            </a:r>
          </a:p>
          <a:p>
            <a:pPr lvl="1"/>
            <a:r>
              <a:rPr lang="en-US" altLang="zh-CN" dirty="0"/>
              <a:t>Liveness Property: the system should be deadlock-free.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EA82-C591-4284-8C67-A86BB9EFF7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12" y="2583969"/>
            <a:ext cx="1815835" cy="11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BC74-3FEC-4F8C-90AF-A6224B4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uncertainty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65B1B-1BB7-4D03-95BE-AD13320F10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A69C89-DE76-4A70-A9B3-14818AF1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0" y="3760087"/>
            <a:ext cx="8394149" cy="564588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sz="1600" dirty="0" smtClean="0"/>
              <a:t>Combining the system and environment, a </a:t>
            </a:r>
            <a:r>
              <a:rPr lang="en-US" altLang="zh-CN" sz="1600" dirty="0"/>
              <a:t>trace to deadlock</a:t>
            </a:r>
            <a:r>
              <a:rPr lang="en-US" altLang="zh-CN" sz="1600" dirty="0" smtClean="0"/>
              <a:t>:</a:t>
            </a:r>
          </a:p>
          <a:p>
            <a:pPr marL="11430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&lt;</a:t>
            </a:r>
            <a:r>
              <a:rPr lang="en-US" altLang="zh-CN" sz="1600" dirty="0"/>
              <a:t>input, send, </a:t>
            </a:r>
            <a:r>
              <a:rPr lang="en-US" altLang="zh-CN" sz="1600" dirty="0" smtClean="0"/>
              <a:t>lose, </a:t>
            </a:r>
            <a:r>
              <a:rPr lang="en-US" altLang="zh-CN" sz="1600" dirty="0" smtClean="0">
                <a:solidFill>
                  <a:srgbClr val="FF0000"/>
                </a:solidFill>
              </a:rPr>
              <a:t>send</a:t>
            </a:r>
            <a:r>
              <a:rPr lang="en-US" altLang="zh-CN" sz="1600" dirty="0" smtClean="0"/>
              <a:t>&gt;</a:t>
            </a:r>
            <a:endParaRPr lang="en-US" altLang="zh-CN" sz="16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C69F5EC-0D66-4C81-BC05-A77A6675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390650"/>
            <a:ext cx="37719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32" y="1753911"/>
            <a:ext cx="2106777" cy="9038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40" y="2875746"/>
            <a:ext cx="2192760" cy="877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923" y="2107682"/>
            <a:ext cx="2679644" cy="12296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79403" y="2649822"/>
            <a:ext cx="325465" cy="32307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6A9F-3E02-4E9C-B69F-2369FB46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 of uncertainty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1B14-7171-4417-8FB0-77F31844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/>
              <a:t>Uncertainty can be represented as traces of environment which lead to property violation (i.e., an error state or deadlock).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altLang="zh-CN" dirty="0"/>
              <a:t>E.g., </a:t>
            </a:r>
            <a:r>
              <a:rPr lang="en-US" altLang="zh-CN" dirty="0" smtClean="0"/>
              <a:t>a trace in environment: &lt;send</a:t>
            </a:r>
            <a:r>
              <a:rPr lang="en-US" altLang="zh-CN" dirty="0"/>
              <a:t>, lose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send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sz="1600" dirty="0"/>
              <a:t>Problem: the alphabet of internal events is often unknown.</a:t>
            </a:r>
          </a:p>
          <a:p>
            <a:r>
              <a:rPr lang="en-US" altLang="zh-CN" sz="1600" dirty="0"/>
              <a:t>Solution: project the environment to the known interfaces.</a:t>
            </a:r>
            <a:endParaRPr lang="zh-CN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CBD3-9A94-494E-A649-EC5BC0296D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50FAB4A-AB45-4641-8A3D-1AEAF001B78D}"/>
              </a:ext>
            </a:extLst>
          </p:cNvPr>
          <p:cNvSpPr/>
          <p:nvPr/>
        </p:nvSpPr>
        <p:spPr>
          <a:xfrm>
            <a:off x="3900055" y="3283646"/>
            <a:ext cx="97674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6BCB3-7C6F-4EF4-AE3F-BFB83C285B0F}"/>
              </a:ext>
            </a:extLst>
          </p:cNvPr>
          <p:cNvSpPr txBox="1"/>
          <p:nvPr/>
        </p:nvSpPr>
        <p:spPr>
          <a:xfrm>
            <a:off x="3837689" y="3006647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Hide </a:t>
            </a:r>
            <a:r>
              <a:rPr lang="en-US" altLang="zh-CN" sz="1200" dirty="0" smtClean="0"/>
              <a:t>internals</a:t>
            </a:r>
            <a:endParaRPr lang="zh-CN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93" y="2827832"/>
            <a:ext cx="2530123" cy="11610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79438" y="2918815"/>
            <a:ext cx="2210435" cy="966109"/>
            <a:chOff x="5179438" y="3244278"/>
            <a:chExt cx="2210435" cy="9661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9438" y="3257210"/>
              <a:ext cx="2210435" cy="9531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B22645-3A8C-4880-9189-187CC00ACA3F}"/>
                </a:ext>
              </a:extLst>
            </p:cNvPr>
            <p:cNvSpPr txBox="1"/>
            <p:nvPr/>
          </p:nvSpPr>
          <p:spPr>
            <a:xfrm>
              <a:off x="5683686" y="3244278"/>
              <a:ext cx="216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’</a:t>
              </a:r>
              <a:endParaRPr lang="zh-CN" altLang="en-US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5A69C89-DE76-4A70-A9B3-14818AF1592C}"/>
              </a:ext>
            </a:extLst>
          </p:cNvPr>
          <p:cNvSpPr txBox="1">
            <a:spLocks/>
          </p:cNvSpPr>
          <p:nvPr/>
        </p:nvSpPr>
        <p:spPr>
          <a:xfrm>
            <a:off x="438151" y="4010689"/>
            <a:ext cx="8394149" cy="35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114300" indent="0">
              <a:buFont typeface="Open Sans Light"/>
              <a:buNone/>
            </a:pPr>
            <a:r>
              <a:rPr lang="en-US" altLang="zh-CN" sz="1400" dirty="0" smtClean="0"/>
              <a:t>The projected trace: &lt;send, </a:t>
            </a:r>
            <a:r>
              <a:rPr lang="en-US" altLang="zh-CN" sz="1400" dirty="0" smtClean="0">
                <a:solidFill>
                  <a:srgbClr val="FF0000"/>
                </a:solidFill>
              </a:rPr>
              <a:t>send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775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1.372"/>
  <p:tag name="ORIGINALWIDTH" val="4098.237"/>
  <p:tag name="LATEXADDIN" val="\documentclass{article}&#10;\usepackage{amsmath}&#10;\pagestyle{empty}&#10;\begin{document}&#10;&#10;$C = A_w - Env_p$ where&#10;\begin{itemize}&#10;\item $C$ is the capability of a system to handle uncertainty,&#10;\item $A_w$ is the weakest assumption of the system over environment to ensure ``correct'' function,&#10;\item $Env_p$ is the perfect environment to ensure ``correct'' function.&#10;\end{itemize}&#10;&#10;&#10;\end{document}"/>
  <p:tag name="IGUANATEXSIZE" val="18"/>
  <p:tag name="IGUANATEXCURSOR" val="357"/>
  <p:tag name="TRANSPARENCY" val="True"/>
  <p:tag name="FILENAME" val=""/>
  <p:tag name="LATEXENGINEID" val="0"/>
  <p:tag name="TEMPFOLDER" val="C:\Users\CJ\Desktop\LTSA-Robust\t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y of ISR GoogleSlides Template.pptx" id="{AFA3AE7C-40E5-4A8F-ABAA-212ABDD276BB}" vid="{E80D9691-7BF2-4E79-A604-5B4D067436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656</TotalTime>
  <Words>925</Words>
  <Application>Microsoft Office PowerPoint</Application>
  <PresentationFormat>On-screen Show (16:9)</PresentationFormat>
  <Paragraphs>95</Paragraphs>
  <Slides>14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Open Sans</vt:lpstr>
      <vt:lpstr>Open Sans Light</vt:lpstr>
      <vt:lpstr>Open Sans SemiBold</vt:lpstr>
      <vt:lpstr>Arial</vt:lpstr>
      <vt:lpstr>Simple Light</vt:lpstr>
      <vt:lpstr>How to Measure Robustness A formal approach</vt:lpstr>
      <vt:lpstr>Agenda</vt:lpstr>
      <vt:lpstr>What is Robustness?</vt:lpstr>
      <vt:lpstr>The Source and Goal</vt:lpstr>
      <vt:lpstr>We try to measure:</vt:lpstr>
      <vt:lpstr>Motivation Example</vt:lpstr>
      <vt:lpstr>The “correct” function</vt:lpstr>
      <vt:lpstr>Representation of uncertainty</vt:lpstr>
      <vt:lpstr>Representation of uncertainty</vt:lpstr>
      <vt:lpstr>Representation of system capability</vt:lpstr>
      <vt:lpstr>Representation of system assumption</vt:lpstr>
      <vt:lpstr>Representation of system assumption</vt:lpstr>
      <vt:lpstr>Strong and Weak assumption</vt:lpstr>
      <vt:lpstr>Capability to handle uncertainty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Measure Robustness A formal approach</dc:title>
  <dc:creator>Zhang chang jian</dc:creator>
  <cp:lastModifiedBy>Changjian Zhang</cp:lastModifiedBy>
  <cp:revision>34</cp:revision>
  <dcterms:created xsi:type="dcterms:W3CDTF">2019-10-18T14:39:47Z</dcterms:created>
  <dcterms:modified xsi:type="dcterms:W3CDTF">2019-10-21T19:23:10Z</dcterms:modified>
</cp:coreProperties>
</file>