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2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1"/>
  </p:notesMasterIdLst>
  <p:sldIdLst>
    <p:sldId id="256" r:id="rId2"/>
    <p:sldId id="348" r:id="rId3"/>
    <p:sldId id="313" r:id="rId4"/>
    <p:sldId id="352" r:id="rId5"/>
    <p:sldId id="257" r:id="rId6"/>
    <p:sldId id="353" r:id="rId7"/>
    <p:sldId id="385" r:id="rId8"/>
    <p:sldId id="355" r:id="rId9"/>
    <p:sldId id="315" r:id="rId10"/>
    <p:sldId id="323" r:id="rId11"/>
    <p:sldId id="356" r:id="rId12"/>
    <p:sldId id="362" r:id="rId13"/>
    <p:sldId id="358" r:id="rId14"/>
    <p:sldId id="359" r:id="rId15"/>
    <p:sldId id="383" r:id="rId16"/>
    <p:sldId id="363" r:id="rId17"/>
    <p:sldId id="381" r:id="rId18"/>
    <p:sldId id="364" r:id="rId19"/>
    <p:sldId id="365" r:id="rId20"/>
    <p:sldId id="366" r:id="rId21"/>
    <p:sldId id="367" r:id="rId22"/>
    <p:sldId id="368" r:id="rId23"/>
    <p:sldId id="369" r:id="rId24"/>
    <p:sldId id="382" r:id="rId25"/>
    <p:sldId id="370" r:id="rId26"/>
    <p:sldId id="319" r:id="rId27"/>
    <p:sldId id="376" r:id="rId28"/>
    <p:sldId id="384" r:id="rId29"/>
    <p:sldId id="372" r:id="rId30"/>
    <p:sldId id="320" r:id="rId31"/>
    <p:sldId id="374" r:id="rId32"/>
    <p:sldId id="324" r:id="rId33"/>
    <p:sldId id="282" r:id="rId34"/>
    <p:sldId id="377" r:id="rId35"/>
    <p:sldId id="378" r:id="rId36"/>
    <p:sldId id="379" r:id="rId37"/>
    <p:sldId id="380" r:id="rId38"/>
    <p:sldId id="334" r:id="rId39"/>
    <p:sldId id="335" r:id="rId40"/>
    <p:sldId id="337" r:id="rId41"/>
    <p:sldId id="338" r:id="rId42"/>
    <p:sldId id="340" r:id="rId43"/>
    <p:sldId id="341" r:id="rId44"/>
    <p:sldId id="342" r:id="rId45"/>
    <p:sldId id="350" r:id="rId46"/>
    <p:sldId id="296" r:id="rId47"/>
    <p:sldId id="386" r:id="rId48"/>
    <p:sldId id="346" r:id="rId49"/>
    <p:sldId id="347" r:id="rId5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52"/>
    </p:embeddedFont>
    <p:embeddedFont>
      <p:font typeface="Open Sans" panose="02010600030101010101" charset="0"/>
      <p:regular r:id="rId53"/>
      <p:bold r:id="rId54"/>
      <p:italic r:id="rId55"/>
      <p:boldItalic r:id="rId56"/>
    </p:embeddedFont>
    <p:embeddedFont>
      <p:font typeface="Open Sans Light" panose="02010600030101010101" charset="0"/>
      <p:regular r:id="rId57"/>
      <p:bold r:id="rId58"/>
      <p:italic r:id="rId59"/>
      <p:boldItalic r:id="rId60"/>
    </p:embeddedFont>
    <p:embeddedFont>
      <p:font typeface="Open Sans SemiBold" panose="02010600030101010101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chang jian" initials="Zcj" lastIdx="1" clrIdx="0">
    <p:extLst>
      <p:ext uri="{19B8F6BF-5375-455C-9EA6-DF929625EA0E}">
        <p15:presenceInfo xmlns:p15="http://schemas.microsoft.com/office/powerpoint/2012/main" userId="292c206f511c0b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8602" autoAdjust="0"/>
  </p:normalViewPr>
  <p:slideViewPr>
    <p:cSldViewPr snapToGrid="0">
      <p:cViewPr varScale="1">
        <p:scale>
          <a:sx n="133" d="100"/>
          <a:sy n="133" d="100"/>
        </p:scale>
        <p:origin x="10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2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6B5A0A-0F54-4B18-951E-1A0CFC44F6C4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788FFD9D-7404-4CCE-A245-0BD6B0E93B24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System Spec</a:t>
          </a:r>
        </a:p>
      </dgm:t>
    </dgm:pt>
    <dgm:pt modelId="{5E24E0D7-ADE3-4230-995A-808460C79C74}" type="parTrans" cxnId="{129B2235-A666-4972-9C81-A32268B29CC3}">
      <dgm:prSet/>
      <dgm:spPr/>
      <dgm:t>
        <a:bodyPr/>
        <a:lstStyle/>
        <a:p>
          <a:endParaRPr lang="en-US"/>
        </a:p>
      </dgm:t>
    </dgm:pt>
    <dgm:pt modelId="{3D7B3E38-995E-45E6-B8E3-FB502DA80652}" type="sibTrans" cxnId="{129B2235-A666-4972-9C81-A32268B29CC3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CDEEB3D3-689E-413A-B48B-3B4C259D2CDA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/>
            <a:t>Env</a:t>
          </a:r>
          <a:r>
            <a:rPr lang="en-US" dirty="0"/>
            <a:t> Spec</a:t>
          </a:r>
        </a:p>
      </dgm:t>
    </dgm:pt>
    <dgm:pt modelId="{F27EFF3B-7C66-4921-A60B-0490F7F05817}" type="parTrans" cxnId="{19C8C83D-641A-494E-A8D8-62E4FE557EF4}">
      <dgm:prSet/>
      <dgm:spPr/>
      <dgm:t>
        <a:bodyPr/>
        <a:lstStyle/>
        <a:p>
          <a:endParaRPr lang="en-US"/>
        </a:p>
      </dgm:t>
    </dgm:pt>
    <dgm:pt modelId="{22CC6DC0-3F9A-46C5-B765-A8692E00B968}" type="sibTrans" cxnId="{19C8C83D-641A-494E-A8D8-62E4FE557EF4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13DFDD1A-F857-4873-9289-F89CB29F0AE3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Safety Property</a:t>
          </a:r>
        </a:p>
      </dgm:t>
    </dgm:pt>
    <dgm:pt modelId="{35071CC0-26AC-4257-906B-C57E6550F4D8}" type="parTrans" cxnId="{CC6B26CB-7305-494E-80B1-A99DB7744352}">
      <dgm:prSet/>
      <dgm:spPr/>
      <dgm:t>
        <a:bodyPr/>
        <a:lstStyle/>
        <a:p>
          <a:endParaRPr lang="en-US"/>
        </a:p>
      </dgm:t>
    </dgm:pt>
    <dgm:pt modelId="{E7CA5D59-5D6A-4850-A24E-CB6E32D1EA89}" type="sibTrans" cxnId="{CC6B26CB-7305-494E-80B1-A99DB7744352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09353CC5-9DAE-40D9-A6ED-AC3D6931F2A5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Weakest Assumption</a:t>
          </a:r>
        </a:p>
      </dgm:t>
    </dgm:pt>
    <dgm:pt modelId="{DAF3A442-BF4D-4AC2-A3B6-6C05624A55CE}" type="parTrans" cxnId="{683C64B8-0BF0-4A2E-9133-256426DBA86B}">
      <dgm:prSet/>
      <dgm:spPr/>
      <dgm:t>
        <a:bodyPr/>
        <a:lstStyle/>
        <a:p>
          <a:endParaRPr lang="en-US"/>
        </a:p>
      </dgm:t>
    </dgm:pt>
    <dgm:pt modelId="{00373967-E678-4682-81B8-B346B7B1880E}" type="sibTrans" cxnId="{683C64B8-0BF0-4A2E-9133-256426DBA86B}">
      <dgm:prSet/>
      <dgm:spPr/>
      <dgm:t>
        <a:bodyPr/>
        <a:lstStyle/>
        <a:p>
          <a:endParaRPr lang="en-US"/>
        </a:p>
      </dgm:t>
    </dgm:pt>
    <dgm:pt modelId="{600386E9-DD67-4413-8FD7-D7B9E299B8F1}" type="pres">
      <dgm:prSet presAssocID="{7F6B5A0A-0F54-4B18-951E-1A0CFC44F6C4}" presName="Name0" presStyleCnt="0">
        <dgm:presLayoutVars>
          <dgm:dir/>
          <dgm:resizeHandles val="exact"/>
        </dgm:presLayoutVars>
      </dgm:prSet>
      <dgm:spPr/>
    </dgm:pt>
    <dgm:pt modelId="{19697C7A-B482-43A6-ADF5-AAB6958C65CD}" type="pres">
      <dgm:prSet presAssocID="{7F6B5A0A-0F54-4B18-951E-1A0CFC44F6C4}" presName="vNodes" presStyleCnt="0"/>
      <dgm:spPr/>
    </dgm:pt>
    <dgm:pt modelId="{ADDE6D51-0326-48FC-8262-22DC9FF00928}" type="pres">
      <dgm:prSet presAssocID="{788FFD9D-7404-4CCE-A245-0BD6B0E93B24}" presName="node" presStyleLbl="node1" presStyleIdx="0" presStyleCnt="4">
        <dgm:presLayoutVars>
          <dgm:bulletEnabled val="1"/>
        </dgm:presLayoutVars>
      </dgm:prSet>
      <dgm:spPr/>
    </dgm:pt>
    <dgm:pt modelId="{FE9B7B2D-6E0A-451B-A6B6-B7A47F0A4ED4}" type="pres">
      <dgm:prSet presAssocID="{3D7B3E38-995E-45E6-B8E3-FB502DA80652}" presName="spacerT" presStyleCnt="0"/>
      <dgm:spPr/>
    </dgm:pt>
    <dgm:pt modelId="{CAE67F45-C242-4CA0-9A93-1CF54DC6A4B2}" type="pres">
      <dgm:prSet presAssocID="{3D7B3E38-995E-45E6-B8E3-FB502DA80652}" presName="sibTrans" presStyleLbl="sibTrans2D1" presStyleIdx="0" presStyleCnt="3"/>
      <dgm:spPr/>
    </dgm:pt>
    <dgm:pt modelId="{2F6879B7-6BBF-4D4F-9AF5-9C6DFF4C5A4B}" type="pres">
      <dgm:prSet presAssocID="{3D7B3E38-995E-45E6-B8E3-FB502DA80652}" presName="spacerB" presStyleCnt="0"/>
      <dgm:spPr/>
    </dgm:pt>
    <dgm:pt modelId="{19F58809-13FA-49CC-AECD-B6EA26B8D0F9}" type="pres">
      <dgm:prSet presAssocID="{CDEEB3D3-689E-413A-B48B-3B4C259D2CDA}" presName="node" presStyleLbl="node1" presStyleIdx="1" presStyleCnt="4">
        <dgm:presLayoutVars>
          <dgm:bulletEnabled val="1"/>
        </dgm:presLayoutVars>
      </dgm:prSet>
      <dgm:spPr/>
    </dgm:pt>
    <dgm:pt modelId="{37E56C71-CDC9-4B39-92CB-FECEABBAF583}" type="pres">
      <dgm:prSet presAssocID="{22CC6DC0-3F9A-46C5-B765-A8692E00B968}" presName="spacerT" presStyleCnt="0"/>
      <dgm:spPr/>
    </dgm:pt>
    <dgm:pt modelId="{A4F524BC-5044-43E9-9ED4-F28F50329C8E}" type="pres">
      <dgm:prSet presAssocID="{22CC6DC0-3F9A-46C5-B765-A8692E00B968}" presName="sibTrans" presStyleLbl="sibTrans2D1" presStyleIdx="1" presStyleCnt="3"/>
      <dgm:spPr/>
    </dgm:pt>
    <dgm:pt modelId="{68B319BC-7EE2-42A3-B838-9339FF0A3099}" type="pres">
      <dgm:prSet presAssocID="{22CC6DC0-3F9A-46C5-B765-A8692E00B968}" presName="spacerB" presStyleCnt="0"/>
      <dgm:spPr/>
    </dgm:pt>
    <dgm:pt modelId="{CEF2E0B5-9AB4-4780-9ABF-357ADA3D91CB}" type="pres">
      <dgm:prSet presAssocID="{13DFDD1A-F857-4873-9289-F89CB29F0AE3}" presName="node" presStyleLbl="node1" presStyleIdx="2" presStyleCnt="4">
        <dgm:presLayoutVars>
          <dgm:bulletEnabled val="1"/>
        </dgm:presLayoutVars>
      </dgm:prSet>
      <dgm:spPr/>
    </dgm:pt>
    <dgm:pt modelId="{8C167BF4-3B48-4E48-B7EB-402E1EBCD4C4}" type="pres">
      <dgm:prSet presAssocID="{7F6B5A0A-0F54-4B18-951E-1A0CFC44F6C4}" presName="sibTransLast" presStyleLbl="sibTrans2D1" presStyleIdx="2" presStyleCnt="3"/>
      <dgm:spPr/>
    </dgm:pt>
    <dgm:pt modelId="{6D3D89C7-2463-4B65-8B98-57E4FF79799E}" type="pres">
      <dgm:prSet presAssocID="{7F6B5A0A-0F54-4B18-951E-1A0CFC44F6C4}" presName="connectorText" presStyleLbl="sibTrans2D1" presStyleIdx="2" presStyleCnt="3"/>
      <dgm:spPr/>
    </dgm:pt>
    <dgm:pt modelId="{019AF5E6-0576-4F30-AF54-C6ABA9F8714D}" type="pres">
      <dgm:prSet presAssocID="{7F6B5A0A-0F54-4B18-951E-1A0CFC44F6C4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3074BA33-5E6B-4CD8-B00C-4B1D75F82156}" type="presOf" srcId="{22CC6DC0-3F9A-46C5-B765-A8692E00B968}" destId="{A4F524BC-5044-43E9-9ED4-F28F50329C8E}" srcOrd="0" destOrd="0" presId="urn:microsoft.com/office/officeart/2005/8/layout/equation2"/>
    <dgm:cxn modelId="{129B2235-A666-4972-9C81-A32268B29CC3}" srcId="{7F6B5A0A-0F54-4B18-951E-1A0CFC44F6C4}" destId="{788FFD9D-7404-4CCE-A245-0BD6B0E93B24}" srcOrd="0" destOrd="0" parTransId="{5E24E0D7-ADE3-4230-995A-808460C79C74}" sibTransId="{3D7B3E38-995E-45E6-B8E3-FB502DA80652}"/>
    <dgm:cxn modelId="{204A073C-B394-4995-92B2-29EDC5B85EE2}" type="presOf" srcId="{13DFDD1A-F857-4873-9289-F89CB29F0AE3}" destId="{CEF2E0B5-9AB4-4780-9ABF-357ADA3D91CB}" srcOrd="0" destOrd="0" presId="urn:microsoft.com/office/officeart/2005/8/layout/equation2"/>
    <dgm:cxn modelId="{19C8C83D-641A-494E-A8D8-62E4FE557EF4}" srcId="{7F6B5A0A-0F54-4B18-951E-1A0CFC44F6C4}" destId="{CDEEB3D3-689E-413A-B48B-3B4C259D2CDA}" srcOrd="1" destOrd="0" parTransId="{F27EFF3B-7C66-4921-A60B-0490F7F05817}" sibTransId="{22CC6DC0-3F9A-46C5-B765-A8692E00B968}"/>
    <dgm:cxn modelId="{9DF4F15D-83DA-4A81-AC99-DAAA7154E8FC}" type="presOf" srcId="{3D7B3E38-995E-45E6-B8E3-FB502DA80652}" destId="{CAE67F45-C242-4CA0-9A93-1CF54DC6A4B2}" srcOrd="0" destOrd="0" presId="urn:microsoft.com/office/officeart/2005/8/layout/equation2"/>
    <dgm:cxn modelId="{8A82D260-762D-4E67-B9C2-EE27803E73AC}" type="presOf" srcId="{CDEEB3D3-689E-413A-B48B-3B4C259D2CDA}" destId="{19F58809-13FA-49CC-AECD-B6EA26B8D0F9}" srcOrd="0" destOrd="0" presId="urn:microsoft.com/office/officeart/2005/8/layout/equation2"/>
    <dgm:cxn modelId="{2E697D6D-F056-4088-9E32-833B4B75A03C}" type="presOf" srcId="{09353CC5-9DAE-40D9-A6ED-AC3D6931F2A5}" destId="{019AF5E6-0576-4F30-AF54-C6ABA9F8714D}" srcOrd="0" destOrd="0" presId="urn:microsoft.com/office/officeart/2005/8/layout/equation2"/>
    <dgm:cxn modelId="{DA7D3650-E88E-4310-A3CB-787262591F55}" type="presOf" srcId="{E7CA5D59-5D6A-4850-A24E-CB6E32D1EA89}" destId="{8C167BF4-3B48-4E48-B7EB-402E1EBCD4C4}" srcOrd="0" destOrd="0" presId="urn:microsoft.com/office/officeart/2005/8/layout/equation2"/>
    <dgm:cxn modelId="{C4EE0257-8F26-40B8-98FD-28E7D13A18FE}" type="presOf" srcId="{788FFD9D-7404-4CCE-A245-0BD6B0E93B24}" destId="{ADDE6D51-0326-48FC-8262-22DC9FF00928}" srcOrd="0" destOrd="0" presId="urn:microsoft.com/office/officeart/2005/8/layout/equation2"/>
    <dgm:cxn modelId="{1BFB0EA2-22FF-498D-A19E-FD59F187BE85}" type="presOf" srcId="{7F6B5A0A-0F54-4B18-951E-1A0CFC44F6C4}" destId="{600386E9-DD67-4413-8FD7-D7B9E299B8F1}" srcOrd="0" destOrd="0" presId="urn:microsoft.com/office/officeart/2005/8/layout/equation2"/>
    <dgm:cxn modelId="{683C64B8-0BF0-4A2E-9133-256426DBA86B}" srcId="{7F6B5A0A-0F54-4B18-951E-1A0CFC44F6C4}" destId="{09353CC5-9DAE-40D9-A6ED-AC3D6931F2A5}" srcOrd="3" destOrd="0" parTransId="{DAF3A442-BF4D-4AC2-A3B6-6C05624A55CE}" sibTransId="{00373967-E678-4682-81B8-B346B7B1880E}"/>
    <dgm:cxn modelId="{CC6B26CB-7305-494E-80B1-A99DB7744352}" srcId="{7F6B5A0A-0F54-4B18-951E-1A0CFC44F6C4}" destId="{13DFDD1A-F857-4873-9289-F89CB29F0AE3}" srcOrd="2" destOrd="0" parTransId="{35071CC0-26AC-4257-906B-C57E6550F4D8}" sibTransId="{E7CA5D59-5D6A-4850-A24E-CB6E32D1EA89}"/>
    <dgm:cxn modelId="{348596DD-86F7-4CC5-9998-9E16C8F5357F}" type="presOf" srcId="{E7CA5D59-5D6A-4850-A24E-CB6E32D1EA89}" destId="{6D3D89C7-2463-4B65-8B98-57E4FF79799E}" srcOrd="1" destOrd="0" presId="urn:microsoft.com/office/officeart/2005/8/layout/equation2"/>
    <dgm:cxn modelId="{814D597A-20A3-45B0-BCA8-CE4F71C3F6F8}" type="presParOf" srcId="{600386E9-DD67-4413-8FD7-D7B9E299B8F1}" destId="{19697C7A-B482-43A6-ADF5-AAB6958C65CD}" srcOrd="0" destOrd="0" presId="urn:microsoft.com/office/officeart/2005/8/layout/equation2"/>
    <dgm:cxn modelId="{7433A93E-5832-4E98-A452-511F15FD99D7}" type="presParOf" srcId="{19697C7A-B482-43A6-ADF5-AAB6958C65CD}" destId="{ADDE6D51-0326-48FC-8262-22DC9FF00928}" srcOrd="0" destOrd="0" presId="urn:microsoft.com/office/officeart/2005/8/layout/equation2"/>
    <dgm:cxn modelId="{DD4AE222-CE87-40E7-ACA8-0B228B1FEF42}" type="presParOf" srcId="{19697C7A-B482-43A6-ADF5-AAB6958C65CD}" destId="{FE9B7B2D-6E0A-451B-A6B6-B7A47F0A4ED4}" srcOrd="1" destOrd="0" presId="urn:microsoft.com/office/officeart/2005/8/layout/equation2"/>
    <dgm:cxn modelId="{4C645C00-BC93-43D3-A570-B3A519F29FFC}" type="presParOf" srcId="{19697C7A-B482-43A6-ADF5-AAB6958C65CD}" destId="{CAE67F45-C242-4CA0-9A93-1CF54DC6A4B2}" srcOrd="2" destOrd="0" presId="urn:microsoft.com/office/officeart/2005/8/layout/equation2"/>
    <dgm:cxn modelId="{82C1D55C-49DE-4F25-9342-8DDE4EEB3480}" type="presParOf" srcId="{19697C7A-B482-43A6-ADF5-AAB6958C65CD}" destId="{2F6879B7-6BBF-4D4F-9AF5-9C6DFF4C5A4B}" srcOrd="3" destOrd="0" presId="urn:microsoft.com/office/officeart/2005/8/layout/equation2"/>
    <dgm:cxn modelId="{552AA5DB-DB4F-47A0-9D27-458499F8BD2C}" type="presParOf" srcId="{19697C7A-B482-43A6-ADF5-AAB6958C65CD}" destId="{19F58809-13FA-49CC-AECD-B6EA26B8D0F9}" srcOrd="4" destOrd="0" presId="urn:microsoft.com/office/officeart/2005/8/layout/equation2"/>
    <dgm:cxn modelId="{EABA4F01-30B7-43B1-BFC3-14CF1E660E0A}" type="presParOf" srcId="{19697C7A-B482-43A6-ADF5-AAB6958C65CD}" destId="{37E56C71-CDC9-4B39-92CB-FECEABBAF583}" srcOrd="5" destOrd="0" presId="urn:microsoft.com/office/officeart/2005/8/layout/equation2"/>
    <dgm:cxn modelId="{97DCCDB8-E887-45B7-B9E0-E129420343CE}" type="presParOf" srcId="{19697C7A-B482-43A6-ADF5-AAB6958C65CD}" destId="{A4F524BC-5044-43E9-9ED4-F28F50329C8E}" srcOrd="6" destOrd="0" presId="urn:microsoft.com/office/officeart/2005/8/layout/equation2"/>
    <dgm:cxn modelId="{3B0CA038-4585-4825-8382-FD8DD5669683}" type="presParOf" srcId="{19697C7A-B482-43A6-ADF5-AAB6958C65CD}" destId="{68B319BC-7EE2-42A3-B838-9339FF0A3099}" srcOrd="7" destOrd="0" presId="urn:microsoft.com/office/officeart/2005/8/layout/equation2"/>
    <dgm:cxn modelId="{DA2AC4CA-9FF7-4A04-ACF7-8E4B03EC9297}" type="presParOf" srcId="{19697C7A-B482-43A6-ADF5-AAB6958C65CD}" destId="{CEF2E0B5-9AB4-4780-9ABF-357ADA3D91CB}" srcOrd="8" destOrd="0" presId="urn:microsoft.com/office/officeart/2005/8/layout/equation2"/>
    <dgm:cxn modelId="{BAB6385F-A05A-49C4-A3B5-FBAD884EA4C3}" type="presParOf" srcId="{600386E9-DD67-4413-8FD7-D7B9E299B8F1}" destId="{8C167BF4-3B48-4E48-B7EB-402E1EBCD4C4}" srcOrd="1" destOrd="0" presId="urn:microsoft.com/office/officeart/2005/8/layout/equation2"/>
    <dgm:cxn modelId="{2DB9CB81-19EB-47E0-8ACB-A64AC46565CA}" type="presParOf" srcId="{8C167BF4-3B48-4E48-B7EB-402E1EBCD4C4}" destId="{6D3D89C7-2463-4B65-8B98-57E4FF79799E}" srcOrd="0" destOrd="0" presId="urn:microsoft.com/office/officeart/2005/8/layout/equation2"/>
    <dgm:cxn modelId="{6E64A7C6-0DDD-41C6-BA85-01C63B13F653}" type="presParOf" srcId="{600386E9-DD67-4413-8FD7-D7B9E299B8F1}" destId="{019AF5E6-0576-4F30-AF54-C6ABA9F8714D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E6D51-0326-48FC-8262-22DC9FF00928}">
      <dsp:nvSpPr>
        <dsp:cNvPr id="0" name=""/>
        <dsp:cNvSpPr/>
      </dsp:nvSpPr>
      <dsp:spPr>
        <a:xfrm>
          <a:off x="529682" y="238"/>
          <a:ext cx="613627" cy="613627"/>
        </a:xfrm>
        <a:prstGeom prst="ellipse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System Spec</a:t>
          </a:r>
        </a:p>
      </dsp:txBody>
      <dsp:txXfrm>
        <a:off x="619546" y="90102"/>
        <a:ext cx="433899" cy="433899"/>
      </dsp:txXfrm>
    </dsp:sp>
    <dsp:sp modelId="{CAE67F45-C242-4CA0-9A93-1CF54DC6A4B2}">
      <dsp:nvSpPr>
        <dsp:cNvPr id="0" name=""/>
        <dsp:cNvSpPr/>
      </dsp:nvSpPr>
      <dsp:spPr>
        <a:xfrm>
          <a:off x="658544" y="663692"/>
          <a:ext cx="355903" cy="355903"/>
        </a:xfrm>
        <a:prstGeom prst="mathPlus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705719" y="799789"/>
        <a:ext cx="261553" cy="83709"/>
      </dsp:txXfrm>
    </dsp:sp>
    <dsp:sp modelId="{19F58809-13FA-49CC-AECD-B6EA26B8D0F9}">
      <dsp:nvSpPr>
        <dsp:cNvPr id="0" name=""/>
        <dsp:cNvSpPr/>
      </dsp:nvSpPr>
      <dsp:spPr>
        <a:xfrm>
          <a:off x="529682" y="1069422"/>
          <a:ext cx="613627" cy="613627"/>
        </a:xfrm>
        <a:prstGeom prst="ellipse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Env</a:t>
          </a:r>
          <a:r>
            <a:rPr lang="en-US" sz="800" kern="1200" dirty="0"/>
            <a:t> Spec</a:t>
          </a:r>
        </a:p>
      </dsp:txBody>
      <dsp:txXfrm>
        <a:off x="619546" y="1159286"/>
        <a:ext cx="433899" cy="433899"/>
      </dsp:txXfrm>
    </dsp:sp>
    <dsp:sp modelId="{A4F524BC-5044-43E9-9ED4-F28F50329C8E}">
      <dsp:nvSpPr>
        <dsp:cNvPr id="0" name=""/>
        <dsp:cNvSpPr/>
      </dsp:nvSpPr>
      <dsp:spPr>
        <a:xfrm>
          <a:off x="658544" y="1732876"/>
          <a:ext cx="355903" cy="355903"/>
        </a:xfrm>
        <a:prstGeom prst="mathPlus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705719" y="1868973"/>
        <a:ext cx="261553" cy="83709"/>
      </dsp:txXfrm>
    </dsp:sp>
    <dsp:sp modelId="{CEF2E0B5-9AB4-4780-9ABF-357ADA3D91CB}">
      <dsp:nvSpPr>
        <dsp:cNvPr id="0" name=""/>
        <dsp:cNvSpPr/>
      </dsp:nvSpPr>
      <dsp:spPr>
        <a:xfrm>
          <a:off x="529682" y="2138607"/>
          <a:ext cx="613627" cy="613627"/>
        </a:xfrm>
        <a:prstGeom prst="ellipse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Safety Property</a:t>
          </a:r>
        </a:p>
      </dsp:txBody>
      <dsp:txXfrm>
        <a:off x="619546" y="2228471"/>
        <a:ext cx="433899" cy="433899"/>
      </dsp:txXfrm>
    </dsp:sp>
    <dsp:sp modelId="{8C167BF4-3B48-4E48-B7EB-402E1EBCD4C4}">
      <dsp:nvSpPr>
        <dsp:cNvPr id="0" name=""/>
        <dsp:cNvSpPr/>
      </dsp:nvSpPr>
      <dsp:spPr>
        <a:xfrm>
          <a:off x="1235353" y="1262101"/>
          <a:ext cx="195133" cy="2282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235353" y="1307755"/>
        <a:ext cx="136593" cy="136961"/>
      </dsp:txXfrm>
    </dsp:sp>
    <dsp:sp modelId="{019AF5E6-0576-4F30-AF54-C6ABA9F8714D}">
      <dsp:nvSpPr>
        <dsp:cNvPr id="0" name=""/>
        <dsp:cNvSpPr/>
      </dsp:nvSpPr>
      <dsp:spPr>
        <a:xfrm>
          <a:off x="1511486" y="762609"/>
          <a:ext cx="1227254" cy="1227254"/>
        </a:xfrm>
        <a:prstGeom prst="ellipse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Weakest Assumption</a:t>
          </a:r>
        </a:p>
      </dsp:txBody>
      <dsp:txXfrm>
        <a:off x="1691213" y="942336"/>
        <a:ext cx="867800" cy="867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018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550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first three events are not aware of the property, thus it keeps in its initial state.</a:t>
            </a:r>
          </a:p>
          <a:p>
            <a:r>
              <a:rPr lang="en-US" altLang="zh-CN" dirty="0"/>
              <a:t>Then, it synchronize on the brew event, which leads to error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23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140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819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the coffee machine example, we developed an erroneous environment model and verified that it does not satisfy the property.</a:t>
            </a:r>
          </a:p>
          <a:p>
            <a:r>
              <a:rPr lang="en-US" altLang="zh-CN" dirty="0"/>
              <a:t>However, this is just one case, it is often impossible to enumerate all the human behaviors.</a:t>
            </a:r>
          </a:p>
          <a:p>
            <a:r>
              <a:rPr lang="en-US" altLang="zh-CN" dirty="0"/>
              <a:t>Thus, we cannot tell what kind of errors the system can handle and what it cannot.</a:t>
            </a:r>
            <a:endParaRPr lang="zh-CN" altLang="en-US" dirty="0"/>
          </a:p>
          <a:p>
            <a:pPr marL="158750" indent="0">
              <a:buNone/>
            </a:pPr>
            <a:endParaRPr lang="zh-CN" altLang="en-US" dirty="0"/>
          </a:p>
          <a:p>
            <a:pPr marL="1587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3913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09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76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problem for the original version is that it is not aware of whether the mug is placed.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941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r>
              <a:rPr lang="en-US" altLang="zh-CN" dirty="0"/>
              <a:t>Why this is useful?</a:t>
            </a:r>
          </a:p>
          <a:p>
            <a:pPr marL="457200" indent="-298450"/>
            <a:r>
              <a:rPr lang="en-US" altLang="zh-CN" dirty="0"/>
              <a:t>One use case: there’s always a cost to make a system more robust!</a:t>
            </a:r>
          </a:p>
          <a:p>
            <a:pPr marL="457200" indent="-298450"/>
            <a:r>
              <a:rPr lang="en-US" altLang="zh-CN" dirty="0"/>
              <a:t>In the coffee machine example,</a:t>
            </a:r>
          </a:p>
          <a:p>
            <a:pPr marL="457200" indent="-298450"/>
            <a:r>
              <a:rPr lang="en-US" altLang="zh-CN" dirty="0"/>
              <a:t>what kind of human error we’d like to prevent?</a:t>
            </a:r>
            <a:r>
              <a:rPr lang="zh-CN" altLang="en-US" dirty="0"/>
              <a:t> </a:t>
            </a:r>
            <a:r>
              <a:rPr lang="en-US" altLang="zh-CN" dirty="0"/>
              <a:t>Forgetting to place the mug seems not a valuable error to invest on.</a:t>
            </a:r>
          </a:p>
          <a:p>
            <a:pPr marL="457200" indent="-298450"/>
            <a:r>
              <a:rPr lang="en-US" altLang="zh-CN" dirty="0"/>
              <a:t>Is the design consistent with our intention? Do we address all the errors we’d like to deal with?</a:t>
            </a:r>
          </a:p>
        </p:txBody>
      </p:sp>
    </p:spTree>
    <p:extLst>
      <p:ext uri="{BB962C8B-B14F-4D97-AF65-F5344CB8AC3E}">
        <p14:creationId xmlns:p14="http://schemas.microsoft.com/office/powerpoint/2010/main" val="1883646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definition is not limited to control theory.</a:t>
            </a:r>
          </a:p>
          <a:p>
            <a:r>
              <a:rPr lang="en-US" altLang="zh-CN" dirty="0"/>
              <a:t>Can be applied to many domains, the key is how to define the models and differences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80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EOFM is a human task model, it describes that to complete a task, what a human operator should do, when they should perform an action, and when the action is done.</a:t>
            </a:r>
          </a:p>
          <a:p>
            <a:r>
              <a:rPr lang="en-US" altLang="zh-CN" dirty="0"/>
              <a:t>A human activity or action is modeled as a state machine. 3 states: ready refers to the activity is waiting to execute, executing refers to the activity is executing, done refers to the activity is done.</a:t>
            </a:r>
          </a:p>
          <a:p>
            <a:r>
              <a:rPr lang="en-US" altLang="zh-CN" dirty="0"/>
              <a:t>Lines refer to the transitions and labels on the lines refer to the condition to execute a transition.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3702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event-based model, we are talking about after doing a, we should do b.</a:t>
            </a:r>
          </a:p>
          <a:p>
            <a:r>
              <a:rPr lang="en-US" altLang="zh-CN" dirty="0"/>
              <a:t>But in state-based model, we are talking about under what conditions we can do a or b.</a:t>
            </a:r>
          </a:p>
          <a:p>
            <a:r>
              <a:rPr lang="en-US" altLang="zh-CN" dirty="0"/>
              <a:t>They can be used to model the same system, but with different focus. Often, state-based model is more expressive, but we are constrained by the previous work on generating weakest assumption.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188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Uncertainty comes from the differences between expected versus reality</a:t>
            </a:r>
          </a:p>
          <a:p>
            <a:r>
              <a:rPr lang="en-US" altLang="zh-CN" dirty="0"/>
              <a:t>Might be unknown events, or</a:t>
            </a:r>
            <a:r>
              <a:rPr lang="en-US" altLang="zh-CN" baseline="0" dirty="0"/>
              <a:t> known events coming in unknown order, and so on</a:t>
            </a:r>
            <a:endParaRPr lang="en-US" altLang="zh-CN" dirty="0"/>
          </a:p>
          <a:p>
            <a:r>
              <a:rPr lang="en-US" altLang="zh-CN" dirty="0"/>
              <a:t>I can do this all day!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3223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c71beb8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c71beb8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IEEE definition OK, but what is correct function, invalid inputs, and stressful env. Need more context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Also, for correct function, what about</a:t>
            </a:r>
            <a:r>
              <a:rPr lang="en-US" baseline="0" dirty="0"/>
              <a:t> graceful degradation, is it considered as correct function?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Fuzz testing focuses more on the erroneous input data, and chaos engineering focuses more on the stressful environment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They are great methods, but the problem for testing is that you cannot tell what a system can do and what a system cannot do exhaustively.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For the latter one, that what a system cannot do, it’s often impossible to enumerate all the errors.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But for the first one, we may be able to answer what a system can do, that’s our focus.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c71beb8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c71beb8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6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Of course, ultimately, we want a system to work under any environment.</a:t>
            </a:r>
          </a:p>
          <a:p>
            <a:r>
              <a:rPr lang="en-US" altLang="zh-CN" dirty="0"/>
              <a:t>But that is often impossible. Thus, we often focus on certain error types, and want the system to be robust against them.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284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cost is too high when we find design defects in testing phase</a:t>
            </a:r>
          </a:p>
          <a:p>
            <a:r>
              <a:rPr lang="en-US" altLang="zh-CN" dirty="0"/>
              <a:t>Also, for a system like a medical device, a defect may cause sever consequences.</a:t>
            </a:r>
          </a:p>
          <a:p>
            <a:r>
              <a:rPr lang="en-US" altLang="zh-CN" dirty="0"/>
              <a:t>We can analyze many quality attributes of a system design, like performance, availability.</a:t>
            </a:r>
          </a:p>
          <a:p>
            <a:r>
              <a:rPr lang="en-US" altLang="zh-CN" dirty="0"/>
              <a:t>We also like to do it for robustness!</a:t>
            </a:r>
          </a:p>
        </p:txBody>
      </p:sp>
    </p:spTree>
    <p:extLst>
      <p:ext uri="{BB962C8B-B14F-4D97-AF65-F5344CB8AC3E}">
        <p14:creationId xmlns:p14="http://schemas.microsoft.com/office/powerpoint/2010/main" val="734156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Basically, an LTS describes a state machine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7276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Later, I’ll use an example to show how this can happen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254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427250"/>
            <a:ext cx="91440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543625"/>
            <a:ext cx="4020352" cy="4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5200"/>
              <a:buFont typeface="Open Sans SemiBold"/>
              <a:buNone/>
              <a:defRPr sz="5200">
                <a:solidFill>
                  <a:srgbClr val="AE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altLang="zh-CN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35375" y="4611900"/>
            <a:ext cx="385800" cy="3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2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88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400"/>
              <a:buNone/>
              <a:defRPr sz="2400"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29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0" name="Google Shape;40;p7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4800"/>
              <a:buFont typeface="Open Sans"/>
              <a:buNone/>
              <a:defRPr sz="4800" b="1">
                <a:solidFill>
                  <a:srgbClr val="AE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4200"/>
              <a:buNone/>
              <a:defRPr sz="4200">
                <a:solidFill>
                  <a:srgbClr val="AE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altLang="zh-CN"/>
              <a:t>Click to edit Master subtitle style</a:t>
            </a: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1" name="Google Shape;51;p9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39637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12000"/>
              <a:buNone/>
              <a:defRPr sz="12000">
                <a:solidFill>
                  <a:srgbClr val="AE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Light"/>
              <a:buChar char="●"/>
              <a:defRPr sz="1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3.xml"/><Relationship Id="rId7" Type="http://schemas.openxmlformats.org/officeDocument/2006/relationships/image" Target="../media/image2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40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6.xml"/><Relationship Id="rId7" Type="http://schemas.openxmlformats.org/officeDocument/2006/relationships/image" Target="../media/image26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40.png"/><Relationship Id="rId5" Type="http://schemas.openxmlformats.org/officeDocument/2006/relationships/notesSlide" Target="../notesSlides/notesSlide15.xml"/><Relationship Id="rId10" Type="http://schemas.openxmlformats.org/officeDocument/2006/relationships/image" Target="../media/image280.png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9.xml"/><Relationship Id="rId7" Type="http://schemas.openxmlformats.org/officeDocument/2006/relationships/image" Target="../media/image30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291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6" Type="http://schemas.openxmlformats.org/officeDocument/2006/relationships/image" Target="../media/image43.png"/><Relationship Id="rId5" Type="http://schemas.openxmlformats.org/officeDocument/2006/relationships/image" Target="../media/image30.png"/><Relationship Id="rId4" Type="http://schemas.openxmlformats.org/officeDocument/2006/relationships/image" Target="../media/image45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ctrTitle"/>
          </p:nvPr>
        </p:nvSpPr>
        <p:spPr>
          <a:xfrm>
            <a:off x="311700" y="1083050"/>
            <a:ext cx="8520600" cy="160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How to characterize Software Robustness</a:t>
            </a:r>
            <a:endParaRPr sz="4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formal approach</a:t>
            </a:r>
            <a:endParaRPr sz="24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362100" y="28573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Changjian</a:t>
            </a:r>
            <a:r>
              <a:rPr lang="en-US" sz="18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(CJ) Zhang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Eunsuk</a:t>
            </a:r>
            <a:r>
              <a:rPr lang="en-US" sz="18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Kang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David </a:t>
            </a:r>
            <a:r>
              <a:rPr lang="en-US" sz="1800" dirty="0" err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Garlan</a:t>
            </a:r>
            <a:endParaRPr sz="1400" dirty="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66666"/>
                </a:solidFill>
              </a:rPr>
              <a:t>Carnegie Mellon University</a:t>
            </a:r>
            <a:endParaRPr sz="1400" dirty="0">
              <a:solidFill>
                <a:srgbClr val="666666"/>
              </a:solidFill>
            </a:endParaRPr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8635375" y="4611900"/>
            <a:ext cx="385800" cy="3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1B03-EAC8-4781-8E44-CCA5123E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 Example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43225F-D1ED-420C-BB7B-904AB9A272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2843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 Example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C8AD-3325-4163-B34C-0A4615F9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800" y="1152475"/>
            <a:ext cx="6067500" cy="3172200"/>
          </a:xfrm>
        </p:spPr>
        <p:txBody>
          <a:bodyPr/>
          <a:lstStyle/>
          <a:p>
            <a:r>
              <a:rPr lang="en-US" altLang="zh-CN" dirty="0"/>
              <a:t>System: The coffee machine.</a:t>
            </a:r>
          </a:p>
          <a:p>
            <a:r>
              <a:rPr lang="en-US" altLang="zh-CN" dirty="0"/>
              <a:t>Environment: Human operator.</a:t>
            </a:r>
          </a:p>
          <a:p>
            <a:endParaRPr lang="en-US" altLang="zh-CN" dirty="0"/>
          </a:p>
          <a:p>
            <a:r>
              <a:rPr lang="en-US" altLang="zh-CN" dirty="0"/>
              <a:t>A system is correct if it satisfies certain properties.</a:t>
            </a:r>
          </a:p>
          <a:p>
            <a:pPr lvl="1"/>
            <a:r>
              <a:rPr lang="en-US" altLang="zh-CN" sz="1600" dirty="0"/>
              <a:t>Safety Property: the system should not do something.</a:t>
            </a:r>
          </a:p>
          <a:p>
            <a:pPr lvl="1"/>
            <a:r>
              <a:rPr lang="en-US" altLang="zh-CN" sz="1600" dirty="0"/>
              <a:t>Liveness Property: the system should do something.</a:t>
            </a:r>
            <a:endParaRPr lang="zh-CN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6" t="25612" b="13823"/>
          <a:stretch/>
        </p:blipFill>
        <p:spPr>
          <a:xfrm>
            <a:off x="311700" y="1152475"/>
            <a:ext cx="2467768" cy="34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29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Behavior Model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C8AD-3325-4163-B34C-0A4615F9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800" y="1152475"/>
            <a:ext cx="6067500" cy="3172200"/>
          </a:xfrm>
        </p:spPr>
        <p:txBody>
          <a:bodyPr/>
          <a:lstStyle/>
          <a:p>
            <a:pPr marL="114300" indent="0">
              <a:buNone/>
            </a:pPr>
            <a:r>
              <a:rPr lang="en-US" altLang="zh-CN" dirty="0"/>
              <a:t>Use </a:t>
            </a:r>
            <a:r>
              <a:rPr lang="en-US" altLang="zh-CN" i="1" dirty="0"/>
              <a:t>Labelled transition system </a:t>
            </a:r>
            <a:r>
              <a:rPr lang="en-US" altLang="zh-CN" dirty="0"/>
              <a:t>(</a:t>
            </a:r>
            <a:r>
              <a:rPr lang="en-US" altLang="zh-CN" i="1" dirty="0"/>
              <a:t>LTS)</a:t>
            </a:r>
          </a:p>
          <a:p>
            <a:pPr marL="114300" indent="0">
              <a:buNone/>
            </a:pPr>
            <a:endParaRPr lang="zh-CN" alt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42B19-7911-4214-B3B6-E40BF7BB3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1595829"/>
            <a:ext cx="4650676" cy="1567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ACB70D-3A75-4A7E-A388-1F1F07B37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880" y="3298222"/>
            <a:ext cx="6149278" cy="13169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00" b="7897"/>
          <a:stretch/>
        </p:blipFill>
        <p:spPr>
          <a:xfrm>
            <a:off x="311700" y="1147682"/>
            <a:ext cx="2366207" cy="34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61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Behavior Model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C8AD-3325-4163-B34C-0A4615F9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800" y="1152475"/>
            <a:ext cx="6067500" cy="3172200"/>
          </a:xfrm>
        </p:spPr>
        <p:txBody>
          <a:bodyPr/>
          <a:lstStyle/>
          <a:p>
            <a:pPr marL="114300" indent="0">
              <a:buNone/>
            </a:pPr>
            <a:r>
              <a:rPr lang="en-US" altLang="zh-CN" dirty="0"/>
              <a:t>Use </a:t>
            </a:r>
            <a:r>
              <a:rPr lang="en-US" altLang="zh-CN" i="1" dirty="0"/>
              <a:t>Labelled transition system </a:t>
            </a:r>
            <a:r>
              <a:rPr lang="en-US" altLang="zh-CN" dirty="0"/>
              <a:t>(</a:t>
            </a:r>
            <a:r>
              <a:rPr lang="en-US" altLang="zh-CN" i="1" dirty="0"/>
              <a:t>LTS)</a:t>
            </a:r>
          </a:p>
          <a:p>
            <a:pPr marL="114300" indent="0">
              <a:buNone/>
            </a:pPr>
            <a:endParaRPr lang="zh-CN" alt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42B19-7911-4214-B3B6-E40BF7BB3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80" y="1595829"/>
            <a:ext cx="4650676" cy="1567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ACB70D-3A75-4A7E-A388-1F1F07B37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3298222"/>
            <a:ext cx="6149278" cy="1316979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9F44D830-EF8A-4DCA-A0A9-E908DF42D1B4}"/>
              </a:ext>
            </a:extLst>
          </p:cNvPr>
          <p:cNvSpPr/>
          <p:nvPr/>
        </p:nvSpPr>
        <p:spPr>
          <a:xfrm>
            <a:off x="4714228" y="2379650"/>
            <a:ext cx="4040972" cy="1429150"/>
          </a:xfrm>
          <a:prstGeom prst="wedgeEllipseCallout">
            <a:avLst>
              <a:gd name="adj1" fmla="val -76165"/>
              <a:gd name="adj2" fmla="val -5669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0 indicates the initial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State in red indicates the current state.</a:t>
            </a:r>
            <a:endParaRPr lang="zh-CN" alt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19" b="7094"/>
          <a:stretch/>
        </p:blipFill>
        <p:spPr>
          <a:xfrm>
            <a:off x="315716" y="1152475"/>
            <a:ext cx="2492840" cy="34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12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Behavior Model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C8AD-3325-4163-B34C-0A4615F9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800" y="1152475"/>
            <a:ext cx="6067500" cy="3172200"/>
          </a:xfrm>
        </p:spPr>
        <p:txBody>
          <a:bodyPr/>
          <a:lstStyle/>
          <a:p>
            <a:pPr marL="114300" indent="0">
              <a:buNone/>
            </a:pPr>
            <a:r>
              <a:rPr lang="en-US" altLang="zh-CN" dirty="0"/>
              <a:t>Use </a:t>
            </a:r>
            <a:r>
              <a:rPr lang="en-US" altLang="zh-CN" i="1" dirty="0"/>
              <a:t>Labelled transition system </a:t>
            </a:r>
            <a:r>
              <a:rPr lang="en-US" altLang="zh-CN" dirty="0"/>
              <a:t>(</a:t>
            </a:r>
            <a:r>
              <a:rPr lang="en-US" altLang="zh-CN" i="1" dirty="0"/>
              <a:t>LTS)</a:t>
            </a:r>
          </a:p>
          <a:p>
            <a:pPr marL="114300" indent="0">
              <a:buNone/>
            </a:pPr>
            <a:endParaRPr lang="zh-CN" alt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42B19-7911-4214-B3B6-E40BF7BB3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80" y="1595829"/>
            <a:ext cx="4650676" cy="1567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ACB70D-3A75-4A7E-A388-1F1F07B37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3298222"/>
            <a:ext cx="6149278" cy="13169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Oval 7">
                <a:extLst>
                  <a:ext uri="{FF2B5EF4-FFF2-40B4-BE49-F238E27FC236}">
                    <a16:creationId xmlns:a16="http://schemas.microsoft.com/office/drawing/2014/main" id="{9F44D830-EF8A-4DCA-A0A9-E908DF42D1B4}"/>
                  </a:ext>
                </a:extLst>
              </p:cNvPr>
              <p:cNvSpPr/>
              <p:nvPr/>
            </p:nvSpPr>
            <p:spPr>
              <a:xfrm>
                <a:off x="4714228" y="2379650"/>
                <a:ext cx="4040972" cy="1407550"/>
              </a:xfrm>
              <a:prstGeom prst="wedgeEllipseCallout">
                <a:avLst>
                  <a:gd name="adj1" fmla="val -67489"/>
                  <a:gd name="adj2" fmla="val -79087"/>
                </a:avLst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A line indicates a transition from state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1600" dirty="0"/>
                  <a:t> to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16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The label indicates the name of the transition.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8" name="Speech Bubble: Oval 7">
                <a:extLst>
                  <a:ext uri="{FF2B5EF4-FFF2-40B4-BE49-F238E27FC236}">
                    <a16:creationId xmlns:a16="http://schemas.microsoft.com/office/drawing/2014/main" id="{9F44D830-EF8A-4DCA-A0A9-E908DF42D1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228" y="2379650"/>
                <a:ext cx="4040972" cy="1407550"/>
              </a:xfrm>
              <a:prstGeom prst="wedgeEllipseCallout">
                <a:avLst>
                  <a:gd name="adj1" fmla="val -67489"/>
                  <a:gd name="adj2" fmla="val -7908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0" t="28525" b="11312"/>
          <a:stretch/>
        </p:blipFill>
        <p:spPr>
          <a:xfrm>
            <a:off x="311700" y="1152475"/>
            <a:ext cx="2461398" cy="346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90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Behavior Model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C8AD-3325-4163-B34C-0A4615F9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800" y="1152475"/>
            <a:ext cx="6067500" cy="3172200"/>
          </a:xfrm>
        </p:spPr>
        <p:txBody>
          <a:bodyPr/>
          <a:lstStyle/>
          <a:p>
            <a:pPr marL="114300" indent="0">
              <a:buNone/>
            </a:pPr>
            <a:r>
              <a:rPr lang="en-US" altLang="zh-CN" dirty="0"/>
              <a:t>Use </a:t>
            </a:r>
            <a:r>
              <a:rPr lang="en-US" altLang="zh-CN" i="1" dirty="0"/>
              <a:t>Labelled transition system </a:t>
            </a:r>
            <a:r>
              <a:rPr lang="en-US" altLang="zh-CN" dirty="0"/>
              <a:t>(</a:t>
            </a:r>
            <a:r>
              <a:rPr lang="en-US" altLang="zh-CN" i="1" dirty="0"/>
              <a:t>LTS)</a:t>
            </a:r>
          </a:p>
          <a:p>
            <a:pPr marL="114300" indent="0">
              <a:buNone/>
            </a:pPr>
            <a:endParaRPr lang="zh-CN" alt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42B19-7911-4214-B3B6-E40BF7BB3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80" y="1595829"/>
            <a:ext cx="4650676" cy="1567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ACB70D-3A75-4A7E-A388-1F1F07B37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3298222"/>
            <a:ext cx="6149278" cy="13169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2C5A0A-6945-4680-A931-D5C3A3678E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6"/>
          <a:stretch/>
        </p:blipFill>
        <p:spPr>
          <a:xfrm>
            <a:off x="311700" y="1152475"/>
            <a:ext cx="1786404" cy="34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98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79B8432-F1D6-4976-AC6B-0CF14B233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066" y="2016000"/>
            <a:ext cx="5042084" cy="260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Safety Property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C8AD-3325-4163-B34C-0A4615F9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800" y="1152475"/>
            <a:ext cx="6067500" cy="3172200"/>
          </a:xfrm>
        </p:spPr>
        <p:txBody>
          <a:bodyPr/>
          <a:lstStyle/>
          <a:p>
            <a:r>
              <a:rPr lang="en-US" altLang="zh-CN" dirty="0"/>
              <a:t>A </a:t>
            </a:r>
            <a:r>
              <a:rPr lang="en-US" altLang="zh-CN" i="1" dirty="0"/>
              <a:t>safety property </a:t>
            </a:r>
            <a:r>
              <a:rPr lang="en-US" altLang="zh-CN" dirty="0"/>
              <a:t>in LTS describes the acceptable behavior of the system.</a:t>
            </a:r>
          </a:p>
          <a:p>
            <a:r>
              <a:rPr lang="en-US" altLang="zh-CN" dirty="0"/>
              <a:t>E.g., brewing only when the mug is placed.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42EF26-101F-4520-8D67-0CDD35E0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5" t="30433" b="9604"/>
          <a:stretch/>
        </p:blipFill>
        <p:spPr>
          <a:xfrm>
            <a:off x="311700" y="1152475"/>
            <a:ext cx="2531104" cy="34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01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>
            <a:extLst>
              <a:ext uri="{FF2B5EF4-FFF2-40B4-BE49-F238E27FC236}">
                <a16:creationId xmlns:a16="http://schemas.microsoft.com/office/drawing/2014/main" id="{1E760341-5474-4CEE-AAB9-92E378458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066" y="2016000"/>
            <a:ext cx="5042084" cy="260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Safety Property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C8AD-3325-4163-B34C-0A4615F9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800" y="1152475"/>
            <a:ext cx="6067500" cy="3172200"/>
          </a:xfrm>
        </p:spPr>
        <p:txBody>
          <a:bodyPr/>
          <a:lstStyle/>
          <a:p>
            <a:r>
              <a:rPr lang="en-US" altLang="zh-CN" dirty="0"/>
              <a:t>A </a:t>
            </a:r>
            <a:r>
              <a:rPr lang="en-US" altLang="zh-CN" i="1" dirty="0"/>
              <a:t>safety property </a:t>
            </a:r>
            <a:r>
              <a:rPr lang="en-US" altLang="zh-CN" dirty="0"/>
              <a:t>in LTS describes the acceptable behavior of the system.</a:t>
            </a:r>
          </a:p>
          <a:p>
            <a:r>
              <a:rPr lang="en-US" altLang="zh-CN" dirty="0"/>
              <a:t>E.g., brewing only when the mug is placed.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A150C821-8AAA-493D-87C6-76E69AFC55E5}"/>
              </a:ext>
            </a:extLst>
          </p:cNvPr>
          <p:cNvSpPr/>
          <p:nvPr/>
        </p:nvSpPr>
        <p:spPr>
          <a:xfrm>
            <a:off x="4495438" y="2973600"/>
            <a:ext cx="3381362" cy="1715192"/>
          </a:xfrm>
          <a:prstGeom prst="wedgeEllipseCallout">
            <a:avLst>
              <a:gd name="adj1" fmla="val -14187"/>
              <a:gd name="adj2" fmla="val -68382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Safety property is violated when there’s a trace leading the system to the error state.</a:t>
            </a:r>
            <a:endParaRPr lang="zh-CN" alt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216756-2711-44E4-8366-3A91B0C5B0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93" b="7395"/>
          <a:stretch/>
        </p:blipFill>
        <p:spPr>
          <a:xfrm>
            <a:off x="311700" y="1147683"/>
            <a:ext cx="2292990" cy="34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09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6" t="25612" b="13823"/>
          <a:stretch/>
        </p:blipFill>
        <p:spPr>
          <a:xfrm>
            <a:off x="311700" y="1152475"/>
            <a:ext cx="2467768" cy="34675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F03E39-420C-4813-9887-ED7F7936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3119427"/>
            <a:ext cx="5169460" cy="14465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ED375E-D52D-422F-BEB6-32D71ABF7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880" y="1147683"/>
            <a:ext cx="6149278" cy="13169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Human Error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EC840699-3188-4CF2-B495-BB89BCE5FA58}"/>
              </a:ext>
            </a:extLst>
          </p:cNvPr>
          <p:cNvSpPr/>
          <p:nvPr/>
        </p:nvSpPr>
        <p:spPr>
          <a:xfrm>
            <a:off x="311699" y="1471726"/>
            <a:ext cx="2930400" cy="1397422"/>
          </a:xfrm>
          <a:prstGeom prst="wedgeEllipseCallout">
            <a:avLst>
              <a:gd name="adj1" fmla="val 63442"/>
              <a:gd name="adj2" fmla="val 6404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Forgot to place the mug!!!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7443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Human Error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5665E5-CCE7-4B49-AB61-FDFF07DC8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80" y="1147683"/>
            <a:ext cx="4650676" cy="15676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4BA46D-5905-419C-AE5E-FD457C0EF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3119427"/>
            <a:ext cx="5169460" cy="14465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6" t="25612" b="13823"/>
          <a:stretch/>
        </p:blipFill>
        <p:spPr>
          <a:xfrm>
            <a:off x="311700" y="1152475"/>
            <a:ext cx="2467768" cy="34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6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6B3F-0DBA-4E4B-BC93-72AF7EC9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E7D1-B484-4B99-9DFE-04AC4B734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What is Robustness?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Motivation Example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Generating Weakest Assumption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Representation of Robustness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Discussion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83728-1E31-4115-97A2-34B71D32D9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4938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Human Error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5665E5-CCE7-4B49-AB61-FDFF07DC8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80" y="1147683"/>
            <a:ext cx="4650676" cy="15676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8749A3-B373-4C48-B756-251A30BC7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3119427"/>
            <a:ext cx="5424972" cy="1495774"/>
          </a:xfrm>
          <a:prstGeom prst="rect">
            <a:avLst/>
          </a:prstGeom>
        </p:spPr>
      </p:pic>
      <p:pic>
        <p:nvPicPr>
          <p:cNvPr id="8" name="Picture 7" descr="A picture containing indoor, table, sitting, desk&#10;&#10;Description automatically generated">
            <a:extLst>
              <a:ext uri="{FF2B5EF4-FFF2-40B4-BE49-F238E27FC236}">
                <a16:creationId xmlns:a16="http://schemas.microsoft.com/office/drawing/2014/main" id="{F0570E0C-AFC3-407F-978C-46642A0D14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08" t="26597" b="13300"/>
          <a:stretch/>
        </p:blipFill>
        <p:spPr>
          <a:xfrm>
            <a:off x="311700" y="1134902"/>
            <a:ext cx="2481735" cy="34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96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Human Error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6F7DF-C735-4F1B-9EAB-1026C5A96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80" y="3119427"/>
            <a:ext cx="5460116" cy="14829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7D160E-3909-44F4-A5AA-A13961846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1134902"/>
            <a:ext cx="4755229" cy="17378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1" t="30635" b="10105"/>
          <a:stretch/>
        </p:blipFill>
        <p:spPr>
          <a:xfrm>
            <a:off x="311700" y="1139040"/>
            <a:ext cx="2439086" cy="34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66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Human Error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8FDCD-737F-459D-BC13-F52F4700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1134902"/>
            <a:ext cx="4667642" cy="17306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DFF4FB-DDBF-42C5-932E-933F9B083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880" y="3119427"/>
            <a:ext cx="5479154" cy="14829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63" b="3477"/>
          <a:stretch/>
        </p:blipFill>
        <p:spPr>
          <a:xfrm>
            <a:off x="311701" y="1134902"/>
            <a:ext cx="1993052" cy="34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40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Human Error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7B63E2-9CC0-4DAC-B65E-4A21C9852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1134902"/>
            <a:ext cx="4900660" cy="18170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3A4067-9532-464B-84B4-FC5A49BBC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880" y="3119428"/>
            <a:ext cx="5441357" cy="14829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134901"/>
            <a:ext cx="2438695" cy="34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66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 Trace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134901"/>
            <a:ext cx="2438695" cy="34675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497E1C5A-1764-4203-B09D-04455B8C3F5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764800" y="1152475"/>
                <a:ext cx="6067500" cy="31722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zh-CN" sz="1400" dirty="0"/>
                  <a:t>Trace: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400" i="1" dirty="0" err="1" smtClean="0">
                        <a:latin typeface="Cambria Math" panose="02040503050406030204" pitchFamily="18" charset="0"/>
                      </a:rPr>
                      <m:t>h𝐴𝑑𝑑𝑂𝑟𝑅𝑒𝑝𝑙𝑎𝑐𝑒𝑃𝑜𝑑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i="1" dirty="0" err="1" smtClean="0">
                        <a:latin typeface="Cambria Math" panose="02040503050406030204" pitchFamily="18" charset="0"/>
                      </a:rPr>
                      <m:t>h𝐿𝑜𝑤𝑒𝑟𝐻𝑎𝑛𝑑𝑙𝑒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i="1" dirty="0" err="1" smtClean="0">
                        <a:latin typeface="Cambria Math" panose="02040503050406030204" pitchFamily="18" charset="0"/>
                      </a:rPr>
                      <m:t>h𝑃𝑟𝑒𝑠𝑠𝐵𝑟𝑒𝑤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𝑏𝑟𝑒𝑤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497E1C5A-1764-4203-B09D-04455B8C3F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64800" y="1152475"/>
                <a:ext cx="6067500" cy="31722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7E4B9199-C5FA-4221-93D0-31BF97F40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384" y="1628466"/>
            <a:ext cx="5956332" cy="297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440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2958-137D-4133-B028-0E9B8812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Formal View of Testing Robustness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zh-CN" dirty="0"/>
                  <a:t>For a given LTS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, we define: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is a sequence of transitions from the initial state called a </a:t>
                </a:r>
                <a:r>
                  <a:rPr lang="en-US" altLang="zh-CN" sz="1600" i="1" dirty="0"/>
                  <a:t>trace</a:t>
                </a:r>
                <a:r>
                  <a:rPr lang="en-US" altLang="zh-CN" sz="1600" dirty="0"/>
                  <a:t>, e.g.,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</a:rPr>
                      <m:t>h𝑃𝑙𝑎𝑐𝑒𝑀𝑢𝑔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</a:rPr>
                      <m:t>h𝐴𝑑𝑑𝑂𝑟𝑅𝑒𝑝𝑙𝑎𝑐𝑒𝑃𝑜𝑑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</a:rPr>
                      <m:t>h𝐿𝑜𝑤𝑒𝑟𝐻𝑎𝑛𝑑𝑙𝑒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h𝑃𝑟𝑒𝑠𝑠𝐵𝑟𝑒𝑤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,…&gt;</m:t>
                    </m:r>
                  </m:oMath>
                </a14:m>
                <a:endParaRPr lang="en-US" altLang="zh-CN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𝐵𝑒h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1600" dirty="0"/>
                  <a:t>is a set of all the traces of a system indicating its behavior, e.g.,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{&lt;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</a:rPr>
                      <m:t>h𝑃𝑙𝑎𝑐𝑒𝑀𝑢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&gt;, &lt;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</a:rPr>
                      <m:t>h𝑃𝑙𝑎𝑐𝑒𝑀𝑢𝑔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</a:rPr>
                      <m:t>h𝐴𝑑𝑑𝑂𝑟𝑅𝑒𝑝𝑙𝑎𝑐𝑒𝑃𝑜𝑑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&gt;, …}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D67E7-69C5-4881-A0E9-E6B71855E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0569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2958-137D-4133-B028-0E9B8812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Formal View of Testing Robustness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462725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zh-CN" sz="1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400" dirty="0"/>
                  <a:t> be the spec of the system,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400" dirty="0"/>
                  <a:t> be the spec of the expected environment,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400" dirty="0"/>
                  <a:t> be the safety property to hold, then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400" dirty="0"/>
                  <a:t> is correct if</a:t>
                </a:r>
              </a:p>
              <a:p>
                <a:pPr marL="114300" indent="0">
                  <a:buNone/>
                </a:pPr>
                <a:endParaRPr lang="en-US" altLang="zh-CN" sz="1400" dirty="0"/>
              </a:p>
              <a:p>
                <a:pPr marL="114300" indent="0">
                  <a:buNone/>
                </a:pPr>
                <a:r>
                  <a:rPr lang="en-US" altLang="zh-CN" sz="1400" dirty="0"/>
                  <a:t>That is, for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𝐵𝑒h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/>
                  <a:t>, it will not lead the system to the error state.</a:t>
                </a:r>
              </a:p>
              <a:p>
                <a:pPr marL="114300" indent="0">
                  <a:buNone/>
                </a:pPr>
                <a:endParaRPr lang="en-US" altLang="zh-CN" sz="1400" dirty="0"/>
              </a:p>
              <a:p>
                <a:pPr marL="114300" indent="0">
                  <a:buNone/>
                </a:pPr>
                <a:r>
                  <a:rPr lang="en-US" altLang="zh-CN" sz="1400" dirty="0"/>
                  <a:t>Then, let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dirty="0"/>
                  <a:t>be a </a:t>
                </a:r>
                <a:r>
                  <a:rPr lang="en-US" altLang="zh-CN" sz="1400" i="1" dirty="0"/>
                  <a:t>mutated environment </a:t>
                </a:r>
                <a:r>
                  <a:rPr lang="en-US" altLang="zh-CN" sz="1400" dirty="0"/>
                  <a:t>which deviates from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400" dirty="0"/>
                  <a:t>, we test whether the system is still correct, i.e.,</a:t>
                </a:r>
              </a:p>
              <a:p>
                <a:pPr marL="114300" indent="0">
                  <a:buNone/>
                </a:pPr>
                <a:endParaRPr lang="en-US" altLang="zh-CN" sz="1400" dirty="0"/>
              </a:p>
              <a:p>
                <a:pPr marL="114300" indent="0">
                  <a:buNone/>
                </a:pPr>
                <a:r>
                  <a:rPr lang="en-US" altLang="zh-CN" sz="1400" dirty="0"/>
                  <a:t>If it does, then for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∀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𝐵𝑒h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400" dirty="0"/>
                  <a:t>, it will not lead to the error state.</a:t>
                </a:r>
              </a:p>
              <a:p>
                <a:pPr marL="114300" indent="0">
                  <a:buNone/>
                </a:pPr>
                <a:endParaRPr lang="en-US" altLang="zh-CN" sz="1400" dirty="0"/>
              </a:p>
              <a:p>
                <a:pPr marL="114300" indent="0">
                  <a:buNone/>
                </a:pPr>
                <a:r>
                  <a:rPr lang="en-US" altLang="zh-CN" sz="1400" dirty="0"/>
                  <a:t>The deviations can be represented by</a:t>
                </a:r>
              </a:p>
              <a:p>
                <a:pPr marL="114300" indent="0">
                  <a:buNone/>
                </a:pPr>
                <a:endParaRPr lang="en-US" altLang="zh-CN" sz="1400" dirty="0"/>
              </a:p>
              <a:p>
                <a:pPr marL="114300" indent="0">
                  <a:buNone/>
                </a:pPr>
                <a:r>
                  <a:rPr lang="en-US" altLang="zh-CN" sz="1400" dirty="0"/>
                  <a:t>then we say system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400" dirty="0"/>
                  <a:t> is robust against the deviations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 sz="1600" dirty="0"/>
                  <a:t>.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462725"/>
              </a:xfrm>
              <a:blipFill>
                <a:blip r:embed="rId6"/>
                <a:stretch>
                  <a:fillRect b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D67E7-69C5-4881-A0E9-E6B71855E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436186-52EA-4D6F-9F74-378B4E6107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790247" y="1703097"/>
            <a:ext cx="888686" cy="2290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DDB505-DB55-4381-A49F-EA62EDE0637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758706" y="2974591"/>
            <a:ext cx="1088914" cy="2290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1B44020-DD80-47FA-B9D0-F6091DB5B25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173829" y="4052446"/>
            <a:ext cx="2362971" cy="22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37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2958-137D-4133-B028-0E9B8812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Formal View of Testing Robustness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462725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zh-CN" sz="1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400" dirty="0"/>
                  <a:t> be the spec of the system,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400" dirty="0"/>
                  <a:t> be the spec of the expected environment,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400" dirty="0"/>
                  <a:t> be the safety property to hold, then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400" dirty="0"/>
                  <a:t> is correct if</a:t>
                </a:r>
              </a:p>
              <a:p>
                <a:pPr marL="114300" indent="0">
                  <a:buNone/>
                </a:pPr>
                <a:endParaRPr lang="en-US" altLang="zh-CN" sz="1400" dirty="0"/>
              </a:p>
              <a:p>
                <a:pPr marL="114300" indent="0">
                  <a:buNone/>
                </a:pPr>
                <a:r>
                  <a:rPr lang="en-US" altLang="zh-CN" sz="1400" dirty="0"/>
                  <a:t>That is, for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𝐵𝑒h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/>
                  <a:t>, it will not lead the system to the error state.</a:t>
                </a:r>
              </a:p>
              <a:p>
                <a:pPr marL="114300" indent="0">
                  <a:buNone/>
                </a:pPr>
                <a:endParaRPr lang="en-US" altLang="zh-CN" sz="1400" dirty="0"/>
              </a:p>
              <a:p>
                <a:pPr marL="114300" indent="0">
                  <a:buNone/>
                </a:pPr>
                <a:r>
                  <a:rPr lang="en-US" altLang="zh-CN" sz="1400" dirty="0"/>
                  <a:t>Then, let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dirty="0"/>
                  <a:t>be a </a:t>
                </a:r>
                <a:r>
                  <a:rPr lang="en-US" altLang="zh-CN" sz="1400" i="1" dirty="0"/>
                  <a:t>mutated environment </a:t>
                </a:r>
                <a:r>
                  <a:rPr lang="en-US" altLang="zh-CN" sz="1400" dirty="0"/>
                  <a:t>which deviates from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400" dirty="0"/>
                  <a:t>, we test whether the system is still correct, i.e.,</a:t>
                </a:r>
              </a:p>
              <a:p>
                <a:pPr marL="114300" indent="0">
                  <a:buNone/>
                </a:pPr>
                <a:endParaRPr lang="en-US" altLang="zh-CN" sz="1400" dirty="0"/>
              </a:p>
              <a:p>
                <a:pPr marL="114300" indent="0">
                  <a:buNone/>
                </a:pPr>
                <a:r>
                  <a:rPr lang="en-US" altLang="zh-CN" sz="1400" dirty="0"/>
                  <a:t>If it does, then for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∀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𝐵𝑒h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400" dirty="0"/>
                  <a:t>, it will not lead to the error state.</a:t>
                </a:r>
              </a:p>
              <a:p>
                <a:pPr marL="114300" indent="0">
                  <a:buNone/>
                </a:pPr>
                <a:endParaRPr lang="en-US" altLang="zh-CN" sz="1400" dirty="0"/>
              </a:p>
              <a:p>
                <a:pPr marL="114300" indent="0">
                  <a:buNone/>
                </a:pPr>
                <a:r>
                  <a:rPr lang="en-US" altLang="zh-CN" sz="1400" dirty="0"/>
                  <a:t>The deviations can be represented by</a:t>
                </a:r>
              </a:p>
              <a:p>
                <a:pPr marL="114300" indent="0">
                  <a:buNone/>
                </a:pPr>
                <a:endParaRPr lang="en-US" altLang="zh-CN" sz="1400" dirty="0"/>
              </a:p>
              <a:p>
                <a:pPr marL="114300" indent="0">
                  <a:buNone/>
                </a:pPr>
                <a:r>
                  <a:rPr lang="en-US" altLang="zh-CN" sz="1400" dirty="0"/>
                  <a:t>then we say system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400" dirty="0"/>
                  <a:t> is robust against the deviations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 sz="1600" dirty="0"/>
                  <a:t>.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462725"/>
              </a:xfrm>
              <a:blipFill>
                <a:blip r:embed="rId6"/>
                <a:stretch>
                  <a:fillRect b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D67E7-69C5-4881-A0E9-E6B71855E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436186-52EA-4D6F-9F74-378B4E6107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790247" y="1703097"/>
            <a:ext cx="888686" cy="2290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DDB505-DB55-4381-A49F-EA62EDE0637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758706" y="2974591"/>
            <a:ext cx="1088914" cy="2290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1B44020-DD80-47FA-B9D0-F6091DB5B25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173829" y="4052446"/>
            <a:ext cx="2362971" cy="2290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Oval 7">
                <a:extLst>
                  <a:ext uri="{FF2B5EF4-FFF2-40B4-BE49-F238E27FC236}">
                    <a16:creationId xmlns:a16="http://schemas.microsoft.com/office/drawing/2014/main" id="{DB424024-08D5-404D-9254-BF830B28056A}"/>
                  </a:ext>
                </a:extLst>
              </p:cNvPr>
              <p:cNvSpPr/>
              <p:nvPr/>
            </p:nvSpPr>
            <p:spPr>
              <a:xfrm>
                <a:off x="3098381" y="3525186"/>
                <a:ext cx="2947237" cy="1512577"/>
              </a:xfrm>
              <a:prstGeom prst="wedgeEllipseCallout">
                <a:avLst>
                  <a:gd name="adj1" fmla="val -110849"/>
                  <a:gd name="adj2" fmla="val -52251"/>
                </a:avLst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In testing, often more interested in the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1600" dirty="0"/>
                  <a:t> that does not satisfy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600" dirty="0"/>
                  <a:t>.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8" name="Speech Bubble: Oval 7">
                <a:extLst>
                  <a:ext uri="{FF2B5EF4-FFF2-40B4-BE49-F238E27FC236}">
                    <a16:creationId xmlns:a16="http://schemas.microsoft.com/office/drawing/2014/main" id="{DB424024-08D5-404D-9254-BF830B2805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381" y="3525186"/>
                <a:ext cx="2947237" cy="1512577"/>
              </a:xfrm>
              <a:prstGeom prst="wedgeEllipseCallout">
                <a:avLst>
                  <a:gd name="adj1" fmla="val -110849"/>
                  <a:gd name="adj2" fmla="val -52251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C5A16ACA-320F-4E4C-80B4-B6344554C488}"/>
              </a:ext>
            </a:extLst>
          </p:cNvPr>
          <p:cNvSpPr/>
          <p:nvPr/>
        </p:nvSpPr>
        <p:spPr>
          <a:xfrm>
            <a:off x="4571999" y="897262"/>
            <a:ext cx="2559629" cy="1441568"/>
          </a:xfrm>
          <a:prstGeom prst="wedgeEllipseCallout">
            <a:avLst>
              <a:gd name="adj1" fmla="val -103379"/>
              <a:gd name="adj2" fmla="val 6301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Hard to explore all the possible deviations!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12864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7897-9D5F-4307-80FD-383FF623E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Way Around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B449BC1-00F1-47D6-B32E-6F0DA095180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spcAft>
                    <a:spcPts val="1600"/>
                  </a:spcAft>
                </a:pPr>
                <a:r>
                  <a:rPr lang="en-US" altLang="zh-CN" sz="1600" dirty="0"/>
                  <a:t>Developers often “over-engineer” a system to deal with deviations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 sz="1600" dirty="0"/>
                  <a:t> of the real environment compared to the expected one.</a:t>
                </a:r>
              </a:p>
              <a:p>
                <a:pPr>
                  <a:spcAft>
                    <a:spcPts val="1600"/>
                  </a:spcAft>
                </a:pPr>
                <a:r>
                  <a:rPr lang="en-US" altLang="zh-CN" sz="1600" dirty="0"/>
                  <a:t>Developers make </a:t>
                </a:r>
                <a:r>
                  <a:rPr lang="en-US" altLang="zh-CN" sz="1600" b="1" i="1" dirty="0"/>
                  <a:t>assumptions</a:t>
                </a:r>
                <a:r>
                  <a:rPr lang="en-US" altLang="zh-CN" sz="1600" i="1" dirty="0"/>
                  <a:t> </a:t>
                </a:r>
                <a:r>
                  <a:rPr lang="en-US" altLang="zh-CN" sz="1600" dirty="0"/>
                  <a:t>about the environment to ensure correct function.</a:t>
                </a:r>
              </a:p>
              <a:p>
                <a:pPr>
                  <a:spcAft>
                    <a:spcPts val="1600"/>
                  </a:spcAft>
                </a:pPr>
                <a:r>
                  <a:rPr lang="en-US" altLang="zh-CN" sz="1600" b="1" i="1" dirty="0"/>
                  <a:t>Weaker</a:t>
                </a:r>
                <a:r>
                  <a:rPr lang="en-US" altLang="zh-CN" sz="1600" dirty="0"/>
                  <a:t> Assumption =&gt; </a:t>
                </a:r>
                <a:r>
                  <a:rPr lang="en-US" altLang="zh-CN" sz="1600" b="1" i="1" dirty="0"/>
                  <a:t>More</a:t>
                </a:r>
                <a:r>
                  <a:rPr lang="en-US" altLang="zh-CN" sz="1600" dirty="0"/>
                  <a:t> allowed behavior of environment =&gt; </a:t>
                </a:r>
                <a:r>
                  <a:rPr lang="en-US" altLang="zh-CN" sz="1600" b="1" i="1" dirty="0"/>
                  <a:t>Larger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 sz="1600" dirty="0"/>
                  <a:t>.</a:t>
                </a:r>
              </a:p>
              <a:p>
                <a:pPr>
                  <a:spcAft>
                    <a:spcPts val="1600"/>
                  </a:spcAft>
                </a:pPr>
                <a:r>
                  <a:rPr lang="en-US" altLang="zh-CN" sz="1600" b="1" i="1" dirty="0"/>
                  <a:t>Weakest assumption </a:t>
                </a:r>
                <a:r>
                  <a:rPr lang="en-US" altLang="zh-CN" sz="1600" dirty="0"/>
                  <a:t>can capture all the additional behaviors allowed by the system.</a:t>
                </a:r>
              </a:p>
              <a:p>
                <a:endParaRPr lang="zh-CN" altLang="en-US" sz="16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B449BC1-00F1-47D6-B32E-6F0DA09518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FA6F6-0494-4F86-B4E4-31CA7A1548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3989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2958-137D-4133-B028-0E9B8812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way around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zh-CN" sz="1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400" dirty="0"/>
                  <a:t> be the LTS spec of the system,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400" dirty="0"/>
                  <a:t> be the safety property to hold, we have</a:t>
                </a:r>
              </a:p>
              <a:p>
                <a:pPr marL="114300" indent="0">
                  <a:buNone/>
                </a:pPr>
                <a:endParaRPr lang="en-US" altLang="zh-CN" sz="1400" dirty="0"/>
              </a:p>
              <a:p>
                <a:pPr marL="114300" indent="0">
                  <a:buNone/>
                </a:pPr>
                <a:endParaRPr lang="en-US" altLang="zh-CN" sz="1400" dirty="0"/>
              </a:p>
              <a:p>
                <a:pPr marL="114300" indent="0">
                  <a:buNone/>
                </a:pPr>
                <a:r>
                  <a:rPr lang="en-US" altLang="zh-CN" sz="1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pitchFamily="18" charset="0"/>
                          </a:rPr>
                          <m:t>𝑊𝐸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sz="1400" dirty="0"/>
                  <a:t> </a:t>
                </a:r>
                <a:r>
                  <a:rPr lang="en-US" altLang="zh-CN" sz="1400" dirty="0"/>
                  <a:t>is the </a:t>
                </a:r>
                <a:r>
                  <a:rPr lang="en-US" altLang="zh-CN" sz="1400" i="1" dirty="0"/>
                  <a:t>weakest assumption </a:t>
                </a:r>
                <a:r>
                  <a:rPr lang="en-US" altLang="zh-CN" sz="1400" dirty="0"/>
                  <a:t>of the environment for system 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400" dirty="0"/>
                  <a:t> to ensure 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400" dirty="0"/>
                  <a:t>, i.e.,</a:t>
                </a:r>
              </a:p>
              <a:p>
                <a:pPr marL="114300" indent="0">
                  <a:buNone/>
                </a:pPr>
                <a:endParaRPr lang="en-US" altLang="zh-CN" sz="1400" dirty="0"/>
              </a:p>
              <a:p>
                <a:pPr marL="114300" indent="0">
                  <a:buNone/>
                </a:pPr>
                <a:endParaRPr lang="en-US" altLang="zh-CN" sz="1400" dirty="0"/>
              </a:p>
              <a:p>
                <a:pPr marL="114300" indent="0">
                  <a:buNone/>
                </a:pPr>
                <a:r>
                  <a:rPr lang="en-US" altLang="zh-CN" sz="1400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dirty="0"/>
                  <a:t>indicates the maximum deviations that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400" dirty="0"/>
                  <a:t> can handle compared to the expected environment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400" dirty="0"/>
                  <a:t>, where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D67E7-69C5-4881-A0E9-E6B71855E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1F9938-41F4-4598-942E-104523FCD74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945251" y="1640284"/>
            <a:ext cx="1253486" cy="2290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8AB86B-6194-4617-A4D8-344E830D163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495650" y="2371195"/>
            <a:ext cx="4152687" cy="2290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BED998-A5FF-4F7F-B4B3-6DE41545B1E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173823" y="3222783"/>
            <a:ext cx="2796343" cy="22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4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Robustness?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In general, </a:t>
            </a:r>
            <a:r>
              <a:rPr lang="en-US" b="1" i="1" dirty="0"/>
              <a:t>robustness</a:t>
            </a:r>
            <a:r>
              <a:rPr lang="en-US" dirty="0"/>
              <a:t> is the capability of a system to deal with </a:t>
            </a:r>
            <a:r>
              <a:rPr lang="en-US" i="1" dirty="0"/>
              <a:t>uncertainty.</a:t>
            </a:r>
            <a:endParaRPr lang="en-US" dirty="0"/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b="1" i="1" dirty="0"/>
              <a:t>Uncertainty</a:t>
            </a:r>
            <a:r>
              <a:rPr lang="en-US" i="1" dirty="0"/>
              <a:t> </a:t>
            </a:r>
            <a:r>
              <a:rPr lang="en-US" dirty="0"/>
              <a:t>refers to the differences or errors between models and reality, and whatever mechanism is used to express these errors will be called a</a:t>
            </a:r>
            <a:r>
              <a:rPr lang="en-US" i="1" dirty="0"/>
              <a:t> representation of uncertainty.</a:t>
            </a:r>
            <a:r>
              <a:rPr lang="en-US" dirty="0"/>
              <a:t> </a:t>
            </a:r>
            <a:r>
              <a:rPr lang="en-US" sz="1400" dirty="0"/>
              <a:t>[Essential of Robust Control]</a:t>
            </a:r>
            <a:endParaRPr lang="en-US" sz="1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3319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759E-FD54-4DD3-AA7D-6A433DB1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 to solve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E4D570-2A79-4756-9188-68C2A44C8A6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spcBef>
                    <a:spcPts val="400"/>
                  </a:spcBef>
                  <a:spcAft>
                    <a:spcPts val="400"/>
                  </a:spcAft>
                  <a:buNone/>
                </a:pPr>
                <a:endParaRPr lang="en-US" altLang="zh-CN" dirty="0"/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dirty="0"/>
                  <a:t>How to extract the </a:t>
                </a:r>
                <a:r>
                  <a:rPr lang="en-US" altLang="zh-CN" i="1" dirty="0"/>
                  <a:t>weakest assumption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dirty="0"/>
                  <a:t>What’s the interpretation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dirty="0"/>
                  <a:t>?</a:t>
                </a:r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dirty="0"/>
                  <a:t>What does it mean by “the system can handle a trace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dirty="0"/>
                  <a:t> of deviation”?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E4D570-2A79-4756-9188-68C2A44C8A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A8BA7-B363-4B6B-9379-B6B88F7BA7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587D7A-2580-4BD2-8E92-15CD3197E80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0764" y="1258399"/>
            <a:ext cx="5336993" cy="2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80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759E-FD54-4DD3-AA7D-6A433DB1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 to solve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E4D570-2A79-4756-9188-68C2A44C8A6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spcBef>
                    <a:spcPts val="400"/>
                  </a:spcBef>
                  <a:spcAft>
                    <a:spcPts val="400"/>
                  </a:spcAft>
                  <a:buNone/>
                </a:pPr>
                <a:endParaRPr lang="en-US" altLang="zh-CN" dirty="0"/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How to extract the </a:t>
                </a:r>
                <a:r>
                  <a:rPr lang="en-US" altLang="zh-CN" i="1" dirty="0">
                    <a:solidFill>
                      <a:schemeClr val="bg1">
                        <a:lumMod val="75000"/>
                      </a:schemeClr>
                    </a:solidFill>
                  </a:rPr>
                  <a:t>weakest assumption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i="1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?</a:t>
                </a:r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dirty="0"/>
                  <a:t>What’s the interpretation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dirty="0"/>
                  <a:t>?</a:t>
                </a:r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dirty="0"/>
                  <a:t>What does it mean by “the system can handle a trace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dirty="0"/>
                  <a:t> of deviation”?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E4D570-2A79-4756-9188-68C2A44C8A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A8BA7-B363-4B6B-9379-B6B88F7BA7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587D7A-2580-4BD2-8E92-15CD3197E80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0764" y="1258399"/>
            <a:ext cx="5336993" cy="279924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45618FE-14C7-40A6-AC5C-891DA3A48B60}"/>
              </a:ext>
            </a:extLst>
          </p:cNvPr>
          <p:cNvSpPr/>
          <p:nvPr/>
        </p:nvSpPr>
        <p:spPr>
          <a:xfrm>
            <a:off x="5946821" y="400450"/>
            <a:ext cx="3058342" cy="1509425"/>
          </a:xfrm>
          <a:prstGeom prst="wedgeEllipseCallout">
            <a:avLst>
              <a:gd name="adj1" fmla="val -54732"/>
              <a:gd name="adj2" fmla="val 3969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Starting Point</a:t>
            </a:r>
            <a:r>
              <a:rPr lang="en-US" altLang="zh-CN" dirty="0"/>
              <a:t>: Existing work present solutions to these problems based on automata theory.</a:t>
            </a:r>
            <a:endParaRPr lang="zh-CN" altLang="en-US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5C39BA74-BB80-4125-B1B4-46F7D91B32B3}"/>
              </a:ext>
            </a:extLst>
          </p:cNvPr>
          <p:cNvSpPr/>
          <p:nvPr/>
        </p:nvSpPr>
        <p:spPr>
          <a:xfrm>
            <a:off x="4501200" y="2140137"/>
            <a:ext cx="1726800" cy="651425"/>
          </a:xfrm>
          <a:prstGeom prst="wedgeEllipseCallout">
            <a:avLst>
              <a:gd name="adj1" fmla="val -61681"/>
              <a:gd name="adj2" fmla="val 258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Our Focus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08172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5E4E-6255-4DF7-B10C-D17F619A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Generating Weakest Assumption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51ADFE-E548-42F8-AE65-0E6AE56841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5298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3DCD8E1-D254-4698-9CDE-C35F6D641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9" r="3603"/>
          <a:stretch/>
        </p:blipFill>
        <p:spPr bwMode="auto">
          <a:xfrm>
            <a:off x="3089618" y="1542218"/>
            <a:ext cx="6052440" cy="287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Weakest Assumption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2752281"/>
          </a:xfrm>
        </p:spPr>
        <p:txBody>
          <a:bodyPr/>
          <a:lstStyle/>
          <a:p>
            <a:r>
              <a:rPr lang="en-US" sz="1400" dirty="0"/>
              <a:t>[Dimitra02] presents an approach to generate the weakest assumption.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311700" y="4294691"/>
            <a:ext cx="852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[Dimitra02] D. </a:t>
            </a:r>
            <a:r>
              <a:rPr lang="en-US" sz="900" dirty="0" err="1">
                <a:solidFill>
                  <a:schemeClr val="bg2"/>
                </a:solidFill>
              </a:rPr>
              <a:t>Giannakopoulou</a:t>
            </a:r>
            <a:r>
              <a:rPr lang="en-US" sz="900" dirty="0">
                <a:solidFill>
                  <a:schemeClr val="bg2"/>
                </a:solidFill>
              </a:rPr>
              <a:t>, C. S. </a:t>
            </a:r>
            <a:r>
              <a:rPr lang="en-US" sz="900" dirty="0" err="1">
                <a:solidFill>
                  <a:schemeClr val="bg2"/>
                </a:solidFill>
              </a:rPr>
              <a:t>Pǎsǎreanu</a:t>
            </a:r>
            <a:r>
              <a:rPr lang="en-US" sz="900" dirty="0">
                <a:solidFill>
                  <a:schemeClr val="bg2"/>
                </a:solidFill>
              </a:rPr>
              <a:t>, and H. </a:t>
            </a:r>
            <a:r>
              <a:rPr lang="en-US" sz="900" dirty="0" err="1">
                <a:solidFill>
                  <a:schemeClr val="bg2"/>
                </a:solidFill>
              </a:rPr>
              <a:t>Barringer</a:t>
            </a:r>
            <a:r>
              <a:rPr lang="en-US" sz="900" dirty="0">
                <a:solidFill>
                  <a:schemeClr val="bg2"/>
                </a:solidFill>
              </a:rPr>
              <a:t>, “Assumption generation for software component verification,” in Proceedings - ASE 2002: 17th IEEE International Conference on Automated Software Engineering, 2002, pp. 3–12.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075800224"/>
              </p:ext>
            </p:extLst>
          </p:nvPr>
        </p:nvGraphicFramePr>
        <p:xfrm>
          <a:off x="311699" y="1542218"/>
          <a:ext cx="3268423" cy="2752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E6C4B99A-B297-421C-BBA6-8CB952EB6EBF}"/>
              </a:ext>
            </a:extLst>
          </p:cNvPr>
          <p:cNvSpPr/>
          <p:nvPr/>
        </p:nvSpPr>
        <p:spPr>
          <a:xfrm>
            <a:off x="6275922" y="3016400"/>
            <a:ext cx="2458129" cy="1260536"/>
          </a:xfrm>
          <a:prstGeom prst="wedgeEllipseCallout">
            <a:avLst>
              <a:gd name="adj1" fmla="val -53053"/>
              <a:gd name="adj2" fmla="val -59734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Does not allow </a:t>
            </a:r>
            <a:r>
              <a:rPr lang="en-US" altLang="zh-CN" sz="1800" dirty="0" err="1"/>
              <a:t>hPressBrew</a:t>
            </a:r>
            <a:r>
              <a:rPr lang="en-US" altLang="zh-CN" sz="1800" dirty="0"/>
              <a:t>!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19372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CE839-A85A-4346-8890-BB956A11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Robust Version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22807-5636-41CD-B2EA-01BF60265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Add additional sensor to detect the mug.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733E5-02C6-4AF7-8962-4DD5474473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9FF00-2F65-4FDC-B884-0B4836DE0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151" y="1750518"/>
            <a:ext cx="6205697" cy="2708907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570E6080-8725-421D-8492-CC7C24D30C6B}"/>
              </a:ext>
            </a:extLst>
          </p:cNvPr>
          <p:cNvSpPr/>
          <p:nvPr/>
        </p:nvSpPr>
        <p:spPr>
          <a:xfrm>
            <a:off x="4785522" y="2108306"/>
            <a:ext cx="2889326" cy="1664493"/>
          </a:xfrm>
          <a:prstGeom prst="wedgeEllipseCallout">
            <a:avLst>
              <a:gd name="adj1" fmla="val -53053"/>
              <a:gd name="adj2" fmla="val -59734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Key Diff: the system is aware of placing/taking the mug.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7750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6F39BF5-772E-489D-A684-22E156DA2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50" y="1381842"/>
            <a:ext cx="7975500" cy="3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C8749B-6CAF-4AD1-89AA-BB5FD4CE5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Robust Version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14E6C-2AA3-47E0-BF28-01B507BD05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 is allowed!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E8377-DAD3-4E2D-8794-D9115A621E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8CAC738-5E87-4F21-8F9F-DC361E326E70}"/>
              </a:ext>
            </a:extLst>
          </p:cNvPr>
          <p:cNvSpPr/>
          <p:nvPr/>
        </p:nvSpPr>
        <p:spPr>
          <a:xfrm>
            <a:off x="4331922" y="2398746"/>
            <a:ext cx="2839278" cy="1372625"/>
          </a:xfrm>
          <a:prstGeom prst="wedgeEllipseCallout">
            <a:avLst>
              <a:gd name="adj1" fmla="val -100693"/>
              <a:gd name="adj2" fmla="val -25056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Allow </a:t>
            </a:r>
            <a:r>
              <a:rPr lang="en-US" altLang="zh-CN" sz="1800" dirty="0" err="1"/>
              <a:t>hPressBrew</a:t>
            </a:r>
            <a:r>
              <a:rPr lang="en-US" altLang="zh-CN" sz="1800" dirty="0"/>
              <a:t> when no mug is placed!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692178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5649A6EB-1C4D-4A6E-B5D9-CDFB2C94D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00" y="1368792"/>
            <a:ext cx="8222400" cy="327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F927F3-F86F-43EC-A426-85370984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altLang="zh-CN" dirty="0"/>
              <a:t>A Robust Version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30E15-E651-47A6-ADA7-D7854C12D2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b="1" dirty="0"/>
              <a:t>NOT</a:t>
            </a:r>
            <a:r>
              <a:rPr lang="en-US" altLang="zh-CN" dirty="0"/>
              <a:t> allowed!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E3820-40E4-4E90-BF39-08E3A41983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FEFB918C-DE04-4C93-BCBE-CD8705263C74}"/>
              </a:ext>
            </a:extLst>
          </p:cNvPr>
          <p:cNvSpPr/>
          <p:nvPr/>
        </p:nvSpPr>
        <p:spPr>
          <a:xfrm>
            <a:off x="4028330" y="331200"/>
            <a:ext cx="3164470" cy="1458106"/>
          </a:xfrm>
          <a:prstGeom prst="wedgeEllipseCallout">
            <a:avLst>
              <a:gd name="adj1" fmla="val -1499"/>
              <a:gd name="adj2" fmla="val 8237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Cannot handle the error that the mug is removed during brewing.</a:t>
            </a:r>
            <a:endParaRPr lang="zh-CN" alt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peech Bubble: Oval 6">
                <a:extLst>
                  <a:ext uri="{FF2B5EF4-FFF2-40B4-BE49-F238E27FC236}">
                    <a16:creationId xmlns:a16="http://schemas.microsoft.com/office/drawing/2014/main" id="{7C04ABCE-7F24-4D26-9E6F-B6C4C61549D2}"/>
                  </a:ext>
                </a:extLst>
              </p:cNvPr>
              <p:cNvSpPr/>
              <p:nvPr/>
            </p:nvSpPr>
            <p:spPr>
              <a:xfrm>
                <a:off x="5704165" y="3528281"/>
                <a:ext cx="2977270" cy="1066568"/>
              </a:xfrm>
              <a:prstGeom prst="wedgeEllipseCallout">
                <a:avLst>
                  <a:gd name="adj1" fmla="val -49235"/>
                  <a:gd name="adj2" fmla="val -97356"/>
                </a:avLst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dirty="0"/>
                  <a:t>Can also build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to verify that.</a:t>
                </a:r>
                <a:endParaRPr lang="zh-CN" altLang="en-US" sz="1800" dirty="0"/>
              </a:p>
            </p:txBody>
          </p:sp>
        </mc:Choice>
        <mc:Fallback>
          <p:sp>
            <p:nvSpPr>
              <p:cNvPr id="7" name="Speech Bubble: Oval 6">
                <a:extLst>
                  <a:ext uri="{FF2B5EF4-FFF2-40B4-BE49-F238E27FC236}">
                    <a16:creationId xmlns:a16="http://schemas.microsoft.com/office/drawing/2014/main" id="{7C04ABCE-7F24-4D26-9E6F-B6C4C6154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165" y="3528281"/>
                <a:ext cx="2977270" cy="1066568"/>
              </a:xfrm>
              <a:prstGeom prst="wedgeEllipseCallout">
                <a:avLst>
                  <a:gd name="adj1" fmla="val -49235"/>
                  <a:gd name="adj2" fmla="val -97356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299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3FFB87-857D-4C58-A66A-6F93785CCD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Interpretation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3FFB87-857D-4C58-A66A-6F93785CCD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31" t="-3191" b="-27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963EF92-813D-43EA-B61F-16CD968DF5D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spcAft>
                    <a:spcPts val="1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 set of traces which can represent the deviations.</a:t>
                </a:r>
              </a:p>
              <a:p>
                <a:pPr>
                  <a:spcAft>
                    <a:spcPts val="1600"/>
                  </a:spcAft>
                </a:pPr>
                <a:r>
                  <a:rPr lang="en-US" altLang="zh-CN" dirty="0"/>
                  <a:t>However, a trace could be infinite,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could include infinite traces.</a:t>
                </a:r>
              </a:p>
              <a:p>
                <a:pPr>
                  <a:spcAft>
                    <a:spcPts val="1600"/>
                  </a:spcAft>
                </a:pPr>
                <a:r>
                  <a:rPr lang="en-US" altLang="zh-CN" dirty="0"/>
                  <a:t>IMPORTANT: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</a:t>
                </a:r>
                <a:r>
                  <a:rPr lang="en-US" altLang="zh-CN" b="1" dirty="0"/>
                  <a:t>NOT</a:t>
                </a:r>
                <a:r>
                  <a:rPr lang="en-US" altLang="zh-CN" dirty="0"/>
                  <a:t> self-explainable!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963EF92-813D-43EA-B61F-16CD968DF5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69FA9-0CD6-4449-AF51-65FF30E87A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48960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CFDFF-0C2F-4E82-8022-200750E62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Representation of Robustness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9E6A4F-CA7E-4247-8BA2-4B5A5EE313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85964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06DA-877B-4062-A933-79811513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Representation of Robustness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52E3B-2351-4789-AF98-15D725B1E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CN" b="1" dirty="0"/>
              <a:t>Existing Work:</a:t>
            </a:r>
          </a:p>
          <a:p>
            <a:r>
              <a:rPr lang="en-US" altLang="zh-CN" sz="1400" dirty="0"/>
              <a:t>In distributed systems, different fault models capture varies of failure types (e.g., fail-stop, fail-silent, or fail-arbitrary).</a:t>
            </a:r>
          </a:p>
          <a:p>
            <a:r>
              <a:rPr lang="en-US" altLang="zh-CN" sz="1400" dirty="0"/>
              <a:t>In human behavior study, models are developed to classify erroneous human behaviors (e.g., omissions, repetitions, and commissions).</a:t>
            </a:r>
            <a:endParaRPr lang="zh-CN" alt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7F610-7CDD-4D18-8E2A-F9A82621BE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A8780F8-882F-4DB6-8AF6-54E2FA4DF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3623"/>
            <a:ext cx="4339800" cy="173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09CF38-0203-4446-98FB-A43B081A0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758" y="2773526"/>
            <a:ext cx="4010400" cy="166978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57AEAB7-309B-4DD8-A527-EA17DE36A1A4}"/>
              </a:ext>
            </a:extLst>
          </p:cNvPr>
          <p:cNvSpPr/>
          <p:nvPr/>
        </p:nvSpPr>
        <p:spPr>
          <a:xfrm>
            <a:off x="4219200" y="3398400"/>
            <a:ext cx="791558" cy="388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65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1D28-29EA-4A16-BBEE-66B77B44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Expected vs Reality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C2904-817F-4F25-8477-68D981BE20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51DD89B-F12B-44AF-8A6A-F4DD3206E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386745"/>
              </p:ext>
            </p:extLst>
          </p:nvPr>
        </p:nvGraphicFramePr>
        <p:xfrm>
          <a:off x="311700" y="1083851"/>
          <a:ext cx="8709457" cy="3538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900">
                  <a:extLst>
                    <a:ext uri="{9D8B030D-6E8A-4147-A177-3AD203B41FA5}">
                      <a16:colId xmlns:a16="http://schemas.microsoft.com/office/drawing/2014/main" val="3076404129"/>
                    </a:ext>
                  </a:extLst>
                </a:gridCol>
                <a:gridCol w="3686400">
                  <a:extLst>
                    <a:ext uri="{9D8B030D-6E8A-4147-A177-3AD203B41FA5}">
                      <a16:colId xmlns:a16="http://schemas.microsoft.com/office/drawing/2014/main" val="2112135496"/>
                    </a:ext>
                  </a:extLst>
                </a:gridCol>
                <a:gridCol w="3117157">
                  <a:extLst>
                    <a:ext uri="{9D8B030D-6E8A-4147-A177-3AD203B41FA5}">
                      <a16:colId xmlns:a16="http://schemas.microsoft.com/office/drawing/2014/main" val="782579722"/>
                    </a:ext>
                  </a:extLst>
                </a:gridCol>
              </a:tblGrid>
              <a:tr h="3291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Domain</a:t>
                      </a:r>
                      <a:endParaRPr lang="zh-CN" altLang="en-US" sz="1600" b="1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Expected</a:t>
                      </a:r>
                      <a:endParaRPr lang="zh-CN" altLang="en-US" sz="1600" b="1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Diffs in Reality</a:t>
                      </a:r>
                      <a:endParaRPr lang="zh-CN" altLang="en-US" sz="1600" b="1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848344"/>
                  </a:ext>
                </a:extLst>
              </a:tr>
              <a:tr h="640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Statistics/Machine Learning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Data samples should be in certain distributions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Outliers/Noise in data samples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474627"/>
                  </a:ext>
                </a:extLst>
              </a:tr>
              <a:tr h="640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Distributed Systems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Network is perfect and servers won’t crash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Message lost, duplication; Server crash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354318"/>
                  </a:ext>
                </a:extLst>
              </a:tr>
              <a:tr h="640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Software Security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Attackers only have certain capability (tactics)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Unknown tactics; How they exploit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107393"/>
                  </a:ext>
                </a:extLst>
              </a:tr>
              <a:tr h="640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Human-Computer Interaction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Human operators will follow instructions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Human mistakes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912715"/>
                  </a:ext>
                </a:extLst>
              </a:tr>
              <a:tr h="640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…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…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…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22157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4966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Human Behavior Model: EOFM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79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Human Behavior Model: EOFM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3E7B581-E27C-44EC-B74B-5DCBC308C572}"/>
              </a:ext>
            </a:extLst>
          </p:cNvPr>
          <p:cNvSpPr/>
          <p:nvPr/>
        </p:nvSpPr>
        <p:spPr>
          <a:xfrm>
            <a:off x="4392814" y="1685414"/>
            <a:ext cx="3951986" cy="1776082"/>
          </a:xfrm>
          <a:prstGeom prst="wedgeEllipseCallout">
            <a:avLst>
              <a:gd name="adj1" fmla="val -119579"/>
              <a:gd name="adj2" fmla="val -6416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Intuitively, a user should perform an action if the precondition is satisfied and it is not completed.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170276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Human Behavior Model: EOFM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3E7B581-E27C-44EC-B74B-5DCBC308C572}"/>
              </a:ext>
            </a:extLst>
          </p:cNvPr>
          <p:cNvSpPr/>
          <p:nvPr/>
        </p:nvSpPr>
        <p:spPr>
          <a:xfrm>
            <a:off x="4392814" y="1685414"/>
            <a:ext cx="3951986" cy="1776082"/>
          </a:xfrm>
          <a:prstGeom prst="wedgeEllipseCallout">
            <a:avLst>
              <a:gd name="adj1" fmla="val -133972"/>
              <a:gd name="adj2" fmla="val 2804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Intuitively, a user should continue performing an action until its completion condition is reached.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316545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Erroneous Human Behaviors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3E7B581-E27C-44EC-B74B-5DCBC308C572}"/>
              </a:ext>
            </a:extLst>
          </p:cNvPr>
          <p:cNvSpPr/>
          <p:nvPr/>
        </p:nvSpPr>
        <p:spPr>
          <a:xfrm>
            <a:off x="1145614" y="1573452"/>
            <a:ext cx="3951986" cy="1776082"/>
          </a:xfrm>
          <a:prstGeom prst="wedgeEllipseCallout">
            <a:avLst>
              <a:gd name="adj1" fmla="val 110887"/>
              <a:gd name="adj2" fmla="val 655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Omission Error-1: A user should perform an action but not!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510138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Erroneous Human Behaviors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3E7B581-E27C-44EC-B74B-5DCBC308C572}"/>
              </a:ext>
            </a:extLst>
          </p:cNvPr>
          <p:cNvSpPr/>
          <p:nvPr/>
        </p:nvSpPr>
        <p:spPr>
          <a:xfrm>
            <a:off x="1145614" y="1573452"/>
            <a:ext cx="3951986" cy="1776082"/>
          </a:xfrm>
          <a:prstGeom prst="wedgeEllipseCallout">
            <a:avLst>
              <a:gd name="adj1" fmla="val 85745"/>
              <a:gd name="adj2" fmla="val 38988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Omission Error-2: A user should continue performing an action but stop executing it prematurely!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192426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37FE-6308-4FBC-ACAD-573832E3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Instantiate the motivation example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1629A-1EF9-4145-B813-F231103A7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530" y="1152475"/>
            <a:ext cx="5330278" cy="34675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5DB1A-AF97-4E3A-A3A5-743AA48D8D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716000-9D68-4A31-8198-B0774BD1A9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6" t="25612" b="13823"/>
          <a:stretch/>
        </p:blipFill>
        <p:spPr>
          <a:xfrm>
            <a:off x="311700" y="1152475"/>
            <a:ext cx="2467768" cy="34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027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51DE-0BF7-4033-9198-6ED4705B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F380A3-F33C-4B55-A39E-3219570B66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42672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5F24-2B06-406F-ABEB-0E1DEB94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 and Challenges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FEB96-2979-48CD-BE08-E8C3AC0785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600"/>
              </a:spcAft>
            </a:pPr>
            <a:r>
              <a:rPr lang="en-US" altLang="zh-CN" sz="1600" dirty="0"/>
              <a:t>Generated weakest assumption can capture the maximum allowed behavior.</a:t>
            </a:r>
          </a:p>
          <a:p>
            <a:pPr>
              <a:spcAft>
                <a:spcPts val="1600"/>
              </a:spcAft>
            </a:pPr>
            <a:r>
              <a:rPr lang="en-US" altLang="zh-CN" sz="1600" dirty="0"/>
              <a:t>However, the alphabet is limited to the defined interface between the system and environment.</a:t>
            </a:r>
          </a:p>
          <a:p>
            <a:pPr>
              <a:spcAft>
                <a:spcPts val="1600"/>
              </a:spcAft>
            </a:pPr>
            <a:r>
              <a:rPr lang="en-US" altLang="zh-CN" sz="1600" dirty="0"/>
              <a:t>CANNOT handle:</a:t>
            </a:r>
          </a:p>
          <a:p>
            <a:pPr lvl="1"/>
            <a:r>
              <a:rPr lang="en-US" altLang="zh-CN" dirty="0"/>
              <a:t>Coffee machine example: plug out the machine during brewing.</a:t>
            </a:r>
          </a:p>
          <a:p>
            <a:pPr lvl="1"/>
            <a:r>
              <a:rPr lang="en-US" altLang="zh-CN" dirty="0"/>
              <a:t>Security: attackers find a new side-channel or a new 0-day exploit.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D0930-B4E3-47A2-8E92-1CBF50B4F5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33272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36CB-E58F-40F2-902C-30732C12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 and Challenges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82EA472-1B2C-43F3-A29F-A14432298F6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                    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 is limited to the safety property in LTS.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dirty="0"/>
                  <a:t>What about properties in other forms (e.g., LTL)?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dirty="0"/>
                  <a:t>What about other properties (e.g., liveness properties)?</a:t>
                </a:r>
              </a:p>
              <a:p>
                <a:r>
                  <a:rPr lang="en-US" altLang="zh-CN" dirty="0"/>
                  <a:t>The mismatch between event-based model (LTS) and stated-based model.</a:t>
                </a:r>
              </a:p>
              <a:p>
                <a:r>
                  <a:rPr lang="en-US" altLang="zh-CN" dirty="0"/>
                  <a:t>Event-based:			State-based: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82EA472-1B2C-43F3-A29F-A14432298F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 r="-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0EE86-C372-4247-9067-CEB06064C8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48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6E8CC-E726-4B33-803E-250DC39C3F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90402" y="1307553"/>
            <a:ext cx="1253486" cy="229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8B4202-84F7-47C3-A811-E934E68970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9517" y="2818285"/>
            <a:ext cx="2679247" cy="1577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247756-5E90-4DE9-9FA7-F552A22E70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402" y="3264322"/>
            <a:ext cx="3342398" cy="90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095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511A-5690-4C40-BA06-1CB12E78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64D50-6A2B-44D0-B0AF-4C891FF0D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What is Robustness?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Motivation Example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Generating Weakest Assumption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Representation of Robustness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Discussion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EF852-58D8-435F-B1BB-E38977D38E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983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Robustness in Software?</a:t>
            </a:r>
            <a:endParaRPr dirty="0"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CN" b="1" dirty="0"/>
              <a:t>IEEE definition:</a:t>
            </a:r>
          </a:p>
          <a:p>
            <a:pPr marL="571500" lvl="1" indent="0">
              <a:spcBef>
                <a:spcPts val="400"/>
              </a:spcBef>
              <a:spcAft>
                <a:spcPts val="1400"/>
              </a:spcAft>
              <a:buNone/>
            </a:pPr>
            <a:r>
              <a:rPr lang="en-US" altLang="zh-CN" sz="1600" dirty="0"/>
              <a:t>The degree to which a system or component can function correctly in the presence of </a:t>
            </a:r>
            <a:r>
              <a:rPr lang="en-US" altLang="zh-CN" sz="1600" b="1" dirty="0"/>
              <a:t>invalid inputs </a:t>
            </a:r>
            <a:r>
              <a:rPr lang="en-US" altLang="zh-CN" sz="1600" dirty="0"/>
              <a:t>or </a:t>
            </a:r>
            <a:r>
              <a:rPr lang="en-US" altLang="zh-CN" sz="1600" b="1" dirty="0"/>
              <a:t>stressful environmental conditions</a:t>
            </a:r>
            <a:r>
              <a:rPr lang="en-US" altLang="zh-CN" sz="1600" dirty="0"/>
              <a:t>.</a:t>
            </a:r>
            <a:endParaRPr lang="en-US" altLang="zh-CN" sz="1600" b="1" dirty="0"/>
          </a:p>
          <a:p>
            <a:pPr marL="114300" indent="0">
              <a:buNone/>
            </a:pPr>
            <a:r>
              <a:rPr lang="en-US" b="1" dirty="0"/>
              <a:t>Existing Work:</a:t>
            </a:r>
          </a:p>
          <a:p>
            <a:pPr>
              <a:spcBef>
                <a:spcPts val="400"/>
              </a:spcBef>
            </a:pPr>
            <a:r>
              <a:rPr lang="en-US" sz="1600" i="1" dirty="0"/>
              <a:t>Fuzz Testing </a:t>
            </a:r>
            <a:r>
              <a:rPr lang="en-US" sz="1600" dirty="0"/>
              <a:t>– uses massive amounts of random input data to fail a system.</a:t>
            </a:r>
          </a:p>
          <a:p>
            <a:pPr>
              <a:spcBef>
                <a:spcPts val="400"/>
              </a:spcBef>
            </a:pPr>
            <a:r>
              <a:rPr lang="en-US" sz="1600" i="1" dirty="0"/>
              <a:t>Chaos Engineering </a:t>
            </a:r>
            <a:r>
              <a:rPr lang="en-US" sz="1600" dirty="0"/>
              <a:t>– puts a system in an extremely chaos environment to fail the system.</a:t>
            </a:r>
          </a:p>
          <a:p>
            <a:pPr>
              <a:spcBef>
                <a:spcPts val="400"/>
              </a:spcBef>
            </a:pPr>
            <a:r>
              <a:rPr lang="en-US" sz="1600" dirty="0"/>
              <a:t>… (Mostly focus on verification)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472458" y="4688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Robustness in Software?</a:t>
            </a:r>
            <a:endParaRPr dirty="0"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CN" b="1" dirty="0"/>
              <a:t>IEEE definition:</a:t>
            </a:r>
          </a:p>
          <a:p>
            <a:pPr marL="571500" lvl="1" indent="0">
              <a:spcBef>
                <a:spcPts val="400"/>
              </a:spcBef>
              <a:spcAft>
                <a:spcPts val="1400"/>
              </a:spcAft>
              <a:buNone/>
            </a:pPr>
            <a:r>
              <a:rPr lang="en-US" altLang="zh-CN" sz="1600" dirty="0"/>
              <a:t>The degree to which a system or component can function correctly in the presence of </a:t>
            </a:r>
            <a:r>
              <a:rPr lang="en-US" altLang="zh-CN" sz="1600" b="1" dirty="0"/>
              <a:t>invalid inputs </a:t>
            </a:r>
            <a:r>
              <a:rPr lang="en-US" altLang="zh-CN" sz="1600" dirty="0"/>
              <a:t>or </a:t>
            </a:r>
            <a:r>
              <a:rPr lang="en-US" altLang="zh-CN" sz="1600" b="1" dirty="0"/>
              <a:t>stressful environmental conditions</a:t>
            </a:r>
            <a:r>
              <a:rPr lang="en-US" altLang="zh-CN" sz="1600" dirty="0"/>
              <a:t>.</a:t>
            </a:r>
            <a:endParaRPr lang="en-US" altLang="zh-CN" sz="1600" b="1" dirty="0"/>
          </a:p>
          <a:p>
            <a:pPr marL="114300" indent="0">
              <a:buNone/>
            </a:pPr>
            <a:r>
              <a:rPr lang="en-US" b="1" dirty="0"/>
              <a:t>Existing Work:</a:t>
            </a:r>
          </a:p>
          <a:p>
            <a:pPr>
              <a:spcBef>
                <a:spcPts val="400"/>
              </a:spcBef>
            </a:pPr>
            <a:r>
              <a:rPr lang="en-US" sz="1600" i="1" dirty="0"/>
              <a:t>Fuzz Testing </a:t>
            </a:r>
            <a:r>
              <a:rPr lang="en-US" sz="1600" dirty="0"/>
              <a:t>– uses massive amounts of random input data to fail a system.</a:t>
            </a:r>
          </a:p>
          <a:p>
            <a:pPr>
              <a:spcBef>
                <a:spcPts val="400"/>
              </a:spcBef>
            </a:pPr>
            <a:r>
              <a:rPr lang="en-US" sz="1600" i="1" dirty="0"/>
              <a:t>Chaos Engineering </a:t>
            </a:r>
            <a:r>
              <a:rPr lang="en-US" sz="1600" dirty="0"/>
              <a:t>– puts a system in an extremely chaos environment to fail the system.</a:t>
            </a:r>
          </a:p>
          <a:p>
            <a:pPr>
              <a:spcBef>
                <a:spcPts val="400"/>
              </a:spcBef>
            </a:pPr>
            <a:r>
              <a:rPr lang="en-US" sz="1600" dirty="0"/>
              <a:t>… (Mostly focus on verification)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472458" y="4688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B42D5667-5A40-40BB-A75E-9E91E5773526}"/>
              </a:ext>
            </a:extLst>
          </p:cNvPr>
          <p:cNvSpPr/>
          <p:nvPr/>
        </p:nvSpPr>
        <p:spPr>
          <a:xfrm>
            <a:off x="3578400" y="2793600"/>
            <a:ext cx="4341600" cy="1461600"/>
          </a:xfrm>
          <a:prstGeom prst="wedgeEllipseCallout">
            <a:avLst>
              <a:gd name="adj1" fmla="val -78407"/>
              <a:gd name="adj2" fmla="val -6163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Trial-and-Error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Error Rate as an approximation of robustness.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No direct measurements</a:t>
            </a:r>
          </a:p>
        </p:txBody>
      </p:sp>
    </p:spTree>
    <p:extLst>
      <p:ext uri="{BB962C8B-B14F-4D97-AF65-F5344CB8AC3E}">
        <p14:creationId xmlns:p14="http://schemas.microsoft.com/office/powerpoint/2010/main" val="182159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3106-3622-470F-94AC-464FD41D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63D98-0052-42E6-BD29-3F227BDA1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600"/>
              </a:spcAft>
            </a:pPr>
            <a:r>
              <a:rPr lang="en-US" altLang="zh-CN" dirty="0"/>
              <a:t>Instead of trial-and-error, can we directly analyze what a system can/cannot do?</a:t>
            </a:r>
          </a:p>
          <a:p>
            <a:pPr>
              <a:spcAft>
                <a:spcPts val="1600"/>
              </a:spcAft>
            </a:pPr>
            <a:r>
              <a:rPr lang="en-US" altLang="zh-CN" dirty="0"/>
              <a:t>Can we determine the robustness of a system in design phase rather than in testing phase, just like other quality attributes? (Correct-by-design)</a:t>
            </a:r>
          </a:p>
          <a:p>
            <a:pPr>
              <a:spcAft>
                <a:spcPts val="1600"/>
              </a:spcAft>
            </a:pPr>
            <a:r>
              <a:rPr lang="en-US" altLang="zh-CN" dirty="0"/>
              <a:t>Does a design address the concerns with respect to robustness?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EA178-5DE4-4033-ABC5-0499268152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7034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C55C-F5C0-4EF0-95EF-44D37B1A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Correct-by-design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9ACF4-5BD0-49B7-94E1-E26E6BAF9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600"/>
              </a:spcAft>
            </a:pPr>
            <a:r>
              <a:rPr lang="en-US" altLang="zh-CN" dirty="0"/>
              <a:t>For a distributed protocol, what are the fault models it can handle?</a:t>
            </a:r>
          </a:p>
          <a:p>
            <a:pPr>
              <a:spcAft>
                <a:spcPts val="1600"/>
              </a:spcAft>
            </a:pPr>
            <a:r>
              <a:rPr lang="en-US" altLang="zh-CN" dirty="0"/>
              <a:t>For a security protocol, what are all the possible exploits it can protect from?</a:t>
            </a:r>
          </a:p>
          <a:p>
            <a:pPr>
              <a:spcAft>
                <a:spcPts val="1600"/>
              </a:spcAft>
            </a:pPr>
            <a:r>
              <a:rPr lang="en-US" altLang="zh-CN" dirty="0"/>
              <a:t>For a human-computer interface, what are all the human errors it can deal with?</a:t>
            </a:r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35058-C844-450F-B41C-61599E79A1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0079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DFFA-F0F5-47D3-9992-641A0AA4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Focus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78D62-FD21-4692-8BF5-54F733356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CN" sz="2000" dirty="0"/>
              <a:t>How to characterize the ability of a system to ensure </a:t>
            </a:r>
            <a:r>
              <a:rPr lang="en-US" altLang="zh-CN" sz="2000" i="1" u="sng" dirty="0"/>
              <a:t>correct</a:t>
            </a:r>
            <a:r>
              <a:rPr lang="en-US" altLang="zh-CN" sz="2000" dirty="0"/>
              <a:t> function against </a:t>
            </a:r>
            <a:r>
              <a:rPr lang="en-US" altLang="zh-CN" sz="2000" i="1" u="sng" dirty="0"/>
              <a:t>erroneous behaviors</a:t>
            </a:r>
            <a:r>
              <a:rPr lang="en-US" altLang="zh-CN" sz="2000" dirty="0"/>
              <a:t> in the </a:t>
            </a:r>
            <a:r>
              <a:rPr lang="en-US" altLang="zh-CN" sz="2000" i="1" u="sng" dirty="0"/>
              <a:t>environment</a:t>
            </a:r>
            <a:r>
              <a:rPr lang="en-US" altLang="zh-CN" sz="2000" dirty="0"/>
              <a:t>?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What’s the definition of correct</a:t>
            </a:r>
            <a:r>
              <a:rPr lang="en-US" altLang="zh-CN" i="1" dirty="0"/>
              <a:t> </a:t>
            </a:r>
            <a:r>
              <a:rPr lang="en-US" altLang="zh-CN" dirty="0"/>
              <a:t>system function?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How to represent system/environment behaviors?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What’s the representation of system ability to handle erroneous behaviors (i.e., the representation of robustness)?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F533C-902A-4F7A-8732-63DB3545E9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76607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85.9393"/>
  <p:tag name="LATEXADDIN" val="\documentclass{article}&#10;\usepackage{amsmath}&#10;\usepackage{amssymb}&#10;\pagestyle{empty}&#10;\begin{document}&#10;&#10;$S || E \vDash P$&#10;&#10;&#10;\end{document}"/>
  <p:tag name="IGUANATEXSIZE" val="18"/>
  <p:tag name="IGUANATEXCURSOR" val="109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387.701"/>
  <p:tag name="LATEXADDIN" val="\documentclass{article}&#10;\usepackage{amsmath}&#10;\usepackage{amssymb}&#10;\pagestyle{empty}&#10;\begin{document}&#10;&#10;$S || WE_S \vDash P, \quad \Delta_S = Beh(WE_S) - Beh(E)$&#10;&#10;&#10;\end{document}"/>
  <p:tag name="IGUANATEXSIZE" val="22"/>
  <p:tag name="IGUANATEXCURSOR" val="158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387.701"/>
  <p:tag name="LATEXADDIN" val="\documentclass{article}&#10;\usepackage{amsmath}&#10;\usepackage{amssymb}&#10;\pagestyle{empty}&#10;\begin{document}&#10;&#10;$S || WE_S \vDash P, \quad \Delta_S = Beh(WE_S) - Beh(E)$&#10;&#10;&#10;\end{document}"/>
  <p:tag name="IGUANATEXSIZE" val="22"/>
  <p:tag name="IGUANATEXCURSOR" val="158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85.4143"/>
  <p:tag name="LATEXADDIN" val="\documentclass{article}&#10;\usepackage{amsmath}&#10;\usepackage{amssymb}&#10;\pagestyle{empty}&#10;\begin{document}&#10;&#10;&#10;$S || WE_{S} \vDash P$&#10;&#10;\end{document}"/>
  <p:tag name="IGUANATEXSIZE" val="18"/>
  <p:tag name="IGUANATEXCURSOR" val="114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95.4256"/>
  <p:tag name="LATEXADDIN" val="\documentclass{article}&#10;\usepackage{amsmath}&#10;\usepackage{amssymb}&#10;\pagestyle{empty}&#10;\begin{document}&#10;&#10;$S || E' \vDash P \, ?$&#10;&#10;&#10;\end{document}"/>
  <p:tag name="IGUANATEXSIZE" val="18"/>
  <p:tag name="IGUANATEXCURSOR" val="112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92.089"/>
  <p:tag name="LATEXADDIN" val="\documentclass{article}&#10;\usepackage{amsmath}&#10;\pagestyle{empty}&#10;\begin{document}&#10;&#10;$\Delta = Beh(E') - Beh(E)$&#10;&#10;&#10;\end{document}"/>
  <p:tag name="IGUANATEXSIZE" val="18"/>
  <p:tag name="IGUANATEXCURSOR" val="103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85.9393"/>
  <p:tag name="LATEXADDIN" val="\documentclass{article}&#10;\usepackage{amsmath}&#10;\usepackage{amssymb}&#10;\pagestyle{empty}&#10;\begin{document}&#10;&#10;$S || E \vDash P$&#10;&#10;&#10;\end{document}"/>
  <p:tag name="IGUANATEXSIZE" val="18"/>
  <p:tag name="IGUANATEXCURSOR" val="109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95.4256"/>
  <p:tag name="LATEXADDIN" val="\documentclass{article}&#10;\usepackage{amsmath}&#10;\usepackage{amssymb}&#10;\pagestyle{empty}&#10;\begin{document}&#10;&#10;$S || E' \vDash P \, ?$&#10;&#10;&#10;\end{document}"/>
  <p:tag name="IGUANATEXSIZE" val="18"/>
  <p:tag name="IGUANATEXCURSOR" val="112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92.089"/>
  <p:tag name="LATEXADDIN" val="\documentclass{article}&#10;\usepackage{amsmath}&#10;\pagestyle{empty}&#10;\begin{document}&#10;&#10;$\Delta = Beh(E') - Beh(E)$&#10;&#10;&#10;\end{document}"/>
  <p:tag name="IGUANATEXSIZE" val="18"/>
  <p:tag name="IGUANATEXCURSOR" val="103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85.4143"/>
  <p:tag name="LATEXADDIN" val="\documentclass{article}&#10;\usepackage{amsmath}&#10;\usepackage{amssymb}&#10;\pagestyle{empty}&#10;\begin{document}&#10;&#10;&#10;$S || WE_{S} \vDash P$&#10;&#10;\end{document}"/>
  <p:tag name="IGUANATEXSIZE" val="18"/>
  <p:tag name="IGUANATEXCURSOR" val="114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270.716"/>
  <p:tag name="LATEXADDIN" val="\documentclass{article}&#10;\usepackage{amsmath}&#10;\usepackage{amssymb}&#10;\pagestyle{empty}&#10;\begin{document}&#10;&#10;$\forall E' : S || E' \vDash P \Leftrightarrow Beh(E') \subseteq Beh(WE_S)$&#10;&#10;&#10;\end{document}"/>
  <p:tag name="IGUANATEXSIZE" val="18"/>
  <p:tag name="IGUANATEXCURSOR" val="155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29.059"/>
  <p:tag name="LATEXADDIN" val="\documentclass{article}&#10;\usepackage{amsmath}&#10;\pagestyle{empty}&#10;\begin{document}&#10;&#10;$\Delta_S = Beh(WE_S) - Beh(E)$&#10;&#10;&#10;\end{document}"/>
  <p:tag name="IGUANATEXSIZE" val="18"/>
  <p:tag name="IGUANATEXCURSOR" val="111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py of ISR GoogleSlides Template.pptx" id="{AFA3AE7C-40E5-4A8F-ABAA-212ABDD276BB}" vid="{E80D9691-7BF2-4E79-A604-5B4D067436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7339</TotalTime>
  <Words>2772</Words>
  <Application>Microsoft Office PowerPoint</Application>
  <PresentationFormat>On-screen Show (16:9)</PresentationFormat>
  <Paragraphs>302</Paragraphs>
  <Slides>49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Cambria Math</vt:lpstr>
      <vt:lpstr>Open Sans</vt:lpstr>
      <vt:lpstr>Arial</vt:lpstr>
      <vt:lpstr>Open Sans SemiBold</vt:lpstr>
      <vt:lpstr>Open Sans Light</vt:lpstr>
      <vt:lpstr>Simple Light</vt:lpstr>
      <vt:lpstr>How to characterize Software Robustness A formal approach</vt:lpstr>
      <vt:lpstr>Agenda</vt:lpstr>
      <vt:lpstr>What is Robustness?</vt:lpstr>
      <vt:lpstr>Expected vs Reality</vt:lpstr>
      <vt:lpstr>What is Robustness in Software?</vt:lpstr>
      <vt:lpstr>What is Robustness in Software?</vt:lpstr>
      <vt:lpstr>Motivation</vt:lpstr>
      <vt:lpstr>Correct-by-design</vt:lpstr>
      <vt:lpstr>Research Focus</vt:lpstr>
      <vt:lpstr>Motivation Example</vt:lpstr>
      <vt:lpstr>Motivation Example</vt:lpstr>
      <vt:lpstr>Behavior Model</vt:lpstr>
      <vt:lpstr>Behavior Model</vt:lpstr>
      <vt:lpstr>Behavior Model</vt:lpstr>
      <vt:lpstr>Behavior Model</vt:lpstr>
      <vt:lpstr>Safety Property</vt:lpstr>
      <vt:lpstr>Safety Property</vt:lpstr>
      <vt:lpstr>Example of Human Error</vt:lpstr>
      <vt:lpstr>Example of Human Error</vt:lpstr>
      <vt:lpstr>Example of Human Error</vt:lpstr>
      <vt:lpstr>Example of Human Error</vt:lpstr>
      <vt:lpstr>Example of Human Error</vt:lpstr>
      <vt:lpstr>Example of Human Error</vt:lpstr>
      <vt:lpstr>Error Trace</vt:lpstr>
      <vt:lpstr>A Formal View of Testing Robustness</vt:lpstr>
      <vt:lpstr>A Formal View of Testing Robustness</vt:lpstr>
      <vt:lpstr>A Formal View of Testing Robustness</vt:lpstr>
      <vt:lpstr>Another Way Around</vt:lpstr>
      <vt:lpstr>Another way around</vt:lpstr>
      <vt:lpstr>Questions to solve</vt:lpstr>
      <vt:lpstr>Questions to solve</vt:lpstr>
      <vt:lpstr>Generating Weakest Assumption</vt:lpstr>
      <vt:lpstr>Generating Weakest Assumption</vt:lpstr>
      <vt:lpstr>A Robust Version</vt:lpstr>
      <vt:lpstr>A Robust Version</vt:lpstr>
      <vt:lpstr>A Robust Version</vt:lpstr>
      <vt:lpstr>Interpretation of Δ</vt:lpstr>
      <vt:lpstr>Representation of Robustness</vt:lpstr>
      <vt:lpstr>Representation of Robustness</vt:lpstr>
      <vt:lpstr>Human Behavior Model: EOFM</vt:lpstr>
      <vt:lpstr>Human Behavior Model: EOFM</vt:lpstr>
      <vt:lpstr>Human Behavior Model: EOFM</vt:lpstr>
      <vt:lpstr>Erroneous Human Behaviors</vt:lpstr>
      <vt:lpstr>Erroneous Human Behaviors</vt:lpstr>
      <vt:lpstr>Instantiate the motivation example</vt:lpstr>
      <vt:lpstr>Discussion</vt:lpstr>
      <vt:lpstr>Limitations and Challenges</vt:lpstr>
      <vt:lpstr>Limitations and Challenges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Measure Robustness A formal approach</dc:title>
  <dc:creator>Zhang chang jian</dc:creator>
  <cp:lastModifiedBy>Zhang chang jian</cp:lastModifiedBy>
  <cp:revision>251</cp:revision>
  <dcterms:created xsi:type="dcterms:W3CDTF">2019-10-18T14:39:47Z</dcterms:created>
  <dcterms:modified xsi:type="dcterms:W3CDTF">2019-11-20T16:25:57Z</dcterms:modified>
</cp:coreProperties>
</file>